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302" r:id="rId5"/>
    <p:sldId id="292" r:id="rId6"/>
    <p:sldId id="293" r:id="rId7"/>
    <p:sldId id="303" r:id="rId8"/>
    <p:sldId id="304" r:id="rId9"/>
    <p:sldId id="294" r:id="rId10"/>
    <p:sldId id="305" r:id="rId11"/>
    <p:sldId id="307" r:id="rId12"/>
    <p:sldId id="308" r:id="rId13"/>
    <p:sldId id="267" r:id="rId14"/>
    <p:sldId id="309" r:id="rId15"/>
    <p:sldId id="310" r:id="rId16"/>
    <p:sldId id="268" r:id="rId17"/>
    <p:sldId id="311" r:id="rId18"/>
    <p:sldId id="312" r:id="rId19"/>
    <p:sldId id="315" r:id="rId20"/>
    <p:sldId id="31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1" autoAdjust="0"/>
    <p:restoredTop sz="94660"/>
  </p:normalViewPr>
  <p:slideViewPr>
    <p:cSldViewPr>
      <p:cViewPr varScale="1">
        <p:scale>
          <a:sx n="58" d="100"/>
          <a:sy n="58" d="100"/>
        </p:scale>
        <p:origin x="1608"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49977-C0FC-4C43-BDB8-FF272AA1C7EA}"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249977-C0FC-4C43-BDB8-FF272AA1C7EA}"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249977-C0FC-4C43-BDB8-FF272AA1C7EA}"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49977-C0FC-4C43-BDB8-FF272AA1C7EA}"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49977-C0FC-4C43-BDB8-FF272AA1C7EA}"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D249977-C0FC-4C43-BDB8-FF272AA1C7EA}" type="datetimeFigureOut">
              <a:rPr lang="en-US" smtClean="0"/>
              <a:t>8/23/2020</a:t>
            </a:fld>
            <a:endParaRPr lang="en-US"/>
          </a:p>
        </p:txBody>
      </p:sp>
      <p:sp>
        <p:nvSpPr>
          <p:cNvPr id="9" name="Slide Number Placeholder 8"/>
          <p:cNvSpPr>
            <a:spLocks noGrp="1"/>
          </p:cNvSpPr>
          <p:nvPr>
            <p:ph type="sldNum" sz="quarter" idx="11"/>
          </p:nvPr>
        </p:nvSpPr>
        <p:spPr/>
        <p:txBody>
          <a:bodyPr/>
          <a:lstStyle/>
          <a:p>
            <a:fld id="{2DB7C2BF-D133-4841-A830-7DBB9FB4853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B7C2BF-D133-4841-A830-7DBB9FB4853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D249977-C0FC-4C43-BDB8-FF272AA1C7EA}" type="datetimeFigureOut">
              <a:rPr lang="en-US" smtClean="0"/>
              <a:t>8/23/2020</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543800" cy="2593975"/>
          </a:xfrm>
        </p:spPr>
        <p:txBody>
          <a:bodyPr/>
          <a:lstStyle/>
          <a:p>
            <a:r>
              <a:rPr lang="en-US" dirty="0"/>
              <a:t>ENGINEERING MANAGEMENT </a:t>
            </a:r>
          </a:p>
        </p:txBody>
      </p:sp>
      <p:sp>
        <p:nvSpPr>
          <p:cNvPr id="3" name="Subtitle 2"/>
          <p:cNvSpPr>
            <a:spLocks noGrp="1"/>
          </p:cNvSpPr>
          <p:nvPr>
            <p:ph type="subTitle" idx="1"/>
          </p:nvPr>
        </p:nvSpPr>
        <p:spPr>
          <a:xfrm>
            <a:off x="304800" y="3581400"/>
            <a:ext cx="6477000" cy="2133600"/>
          </a:xfrm>
        </p:spPr>
        <p:txBody>
          <a:bodyPr>
            <a:normAutofit/>
          </a:bodyPr>
          <a:lstStyle/>
          <a:p>
            <a:r>
              <a:rPr lang="en-US" sz="2400" dirty="0"/>
              <a:t>CSE 417 Section 15/AB Term II</a:t>
            </a:r>
          </a:p>
          <a:p>
            <a:r>
              <a:rPr lang="en-US" sz="2400" dirty="0"/>
              <a:t>Session 2017-18</a:t>
            </a:r>
          </a:p>
          <a:p>
            <a:r>
              <a:rPr lang="en-US" sz="2400" dirty="0"/>
              <a:t>Department of Computer Science and Engineering</a:t>
            </a:r>
          </a:p>
          <a:p>
            <a:r>
              <a:rPr lang="en-US" sz="2400" dirty="0"/>
              <a:t>Instructor: </a:t>
            </a:r>
            <a:r>
              <a:rPr lang="en-US" sz="2400" dirty="0" err="1"/>
              <a:t>Arif</a:t>
            </a:r>
            <a:r>
              <a:rPr lang="en-US" sz="2400" dirty="0"/>
              <a:t> S. </a:t>
            </a:r>
            <a:r>
              <a:rPr lang="en-US" sz="2400" dirty="0" err="1"/>
              <a:t>Bhuiyan</a:t>
            </a:r>
            <a:r>
              <a:rPr lang="en-US" sz="2400" dirty="0"/>
              <a:t>, </a:t>
            </a:r>
            <a:r>
              <a:rPr lang="en-US" sz="2400" dirty="0" err="1"/>
              <a:t>MSEd</a:t>
            </a:r>
            <a:endParaRPr lang="en-US" sz="2400" dirty="0"/>
          </a:p>
          <a:p>
            <a:endParaRPr lang="en-US" sz="2400" dirty="0"/>
          </a:p>
        </p:txBody>
      </p:sp>
    </p:spTree>
    <p:extLst>
      <p:ext uri="{BB962C8B-B14F-4D97-AF65-F5344CB8AC3E}">
        <p14:creationId xmlns:p14="http://schemas.microsoft.com/office/powerpoint/2010/main" val="243749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Factors Affecting Facility Location </a:t>
            </a:r>
            <a:br>
              <a:rPr lang="en-US" sz="4000" dirty="0"/>
            </a:br>
            <a:r>
              <a:rPr lang="en-US" sz="4000" dirty="0"/>
              <a:t>– page 121 (cont’d)</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dirty="0">
                <a:solidFill>
                  <a:schemeClr val="tx1"/>
                </a:solidFill>
              </a:rPr>
              <a:t>Fundamental factors that should be considered in deciding location of facilities:</a:t>
            </a:r>
          </a:p>
          <a:p>
            <a:pPr marL="457200" indent="-457200">
              <a:buFont typeface="Arial" panose="020B0604020202020204" pitchFamily="34" charset="0"/>
              <a:buChar char="•"/>
            </a:pPr>
            <a:r>
              <a:rPr lang="en-US" sz="2400" dirty="0">
                <a:solidFill>
                  <a:schemeClr val="tx1"/>
                </a:solidFill>
              </a:rPr>
              <a:t>Climate Conditions – subsoil water, humidity, local climate,  etc.</a:t>
            </a:r>
          </a:p>
          <a:p>
            <a:pPr marL="457200" indent="-457200">
              <a:buFont typeface="Arial" panose="020B0604020202020204" pitchFamily="34" charset="0"/>
              <a:buChar char="•"/>
            </a:pPr>
            <a:r>
              <a:rPr lang="en-US" sz="2400" dirty="0">
                <a:solidFill>
                  <a:schemeClr val="tx1"/>
                </a:solidFill>
              </a:rPr>
              <a:t>Information related to Location – adequate land availability for present and future requirements (construction and expansion).</a:t>
            </a:r>
          </a:p>
          <a:p>
            <a:pPr marL="457200" indent="-457200">
              <a:buFont typeface="Arial" panose="020B0604020202020204" pitchFamily="34" charset="0"/>
              <a:buChar char="•"/>
            </a:pPr>
            <a:endParaRPr lang="en-US" sz="2400" dirty="0">
              <a:solidFill>
                <a:schemeClr val="tx1"/>
              </a:solidFill>
            </a:endParaRPr>
          </a:p>
          <a:p>
            <a:pPr marL="914400" lvl="1" indent="-457200">
              <a:buFont typeface="Arial" panose="020B0604020202020204" pitchFamily="34" charset="0"/>
              <a:buChar char="•"/>
            </a:pPr>
            <a:endParaRPr lang="en-US" sz="1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38421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AEFE-04C9-4A5F-939E-3A0E4C018DB8}"/>
              </a:ext>
            </a:extLst>
          </p:cNvPr>
          <p:cNvSpPr>
            <a:spLocks noGrp="1"/>
          </p:cNvSpPr>
          <p:nvPr>
            <p:ph type="title"/>
          </p:nvPr>
        </p:nvSpPr>
        <p:spPr/>
        <p:txBody>
          <a:bodyPr/>
          <a:lstStyle/>
          <a:p>
            <a:r>
              <a:rPr lang="en-US" dirty="0"/>
              <a:t>Facilities Location in Urban Area</a:t>
            </a:r>
          </a:p>
        </p:txBody>
      </p:sp>
      <p:sp>
        <p:nvSpPr>
          <p:cNvPr id="3" name="Text Placeholder 2">
            <a:extLst>
              <a:ext uri="{FF2B5EF4-FFF2-40B4-BE49-F238E27FC236}">
                <a16:creationId xmlns:a16="http://schemas.microsoft.com/office/drawing/2014/main" id="{567C8CC4-63B7-4C05-BE74-68D9D5C360C7}"/>
              </a:ext>
            </a:extLst>
          </p:cNvPr>
          <p:cNvSpPr>
            <a:spLocks noGrp="1"/>
          </p:cNvSpPr>
          <p:nvPr>
            <p:ph type="body" idx="1"/>
          </p:nvPr>
        </p:nvSpPr>
        <p:spPr/>
        <p:txBody>
          <a:bodyPr/>
          <a:lstStyle/>
          <a:p>
            <a:r>
              <a:rPr lang="en-US" dirty="0"/>
              <a:t>Advantages</a:t>
            </a:r>
          </a:p>
        </p:txBody>
      </p:sp>
      <p:sp>
        <p:nvSpPr>
          <p:cNvPr id="4" name="Content Placeholder 3">
            <a:extLst>
              <a:ext uri="{FF2B5EF4-FFF2-40B4-BE49-F238E27FC236}">
                <a16:creationId xmlns:a16="http://schemas.microsoft.com/office/drawing/2014/main" id="{7C2EFD8F-8500-439C-B3EE-27150B3443F5}"/>
              </a:ext>
            </a:extLst>
          </p:cNvPr>
          <p:cNvSpPr>
            <a:spLocks noGrp="1"/>
          </p:cNvSpPr>
          <p:nvPr>
            <p:ph sz="half" idx="2"/>
          </p:nvPr>
        </p:nvSpPr>
        <p:spPr/>
        <p:txBody>
          <a:bodyPr>
            <a:normAutofit lnSpcReduction="10000"/>
          </a:bodyPr>
          <a:lstStyle/>
          <a:p>
            <a:r>
              <a:rPr lang="en-US" dirty="0"/>
              <a:t>Well connected (by rail, road and air)</a:t>
            </a:r>
          </a:p>
          <a:p>
            <a:r>
              <a:rPr lang="en-US" dirty="0"/>
              <a:t>Easy access pf experts and specialists</a:t>
            </a:r>
          </a:p>
          <a:p>
            <a:r>
              <a:rPr lang="en-US" dirty="0"/>
              <a:t>Availability of right labor force</a:t>
            </a:r>
          </a:p>
          <a:p>
            <a:r>
              <a:rPr lang="en-US" dirty="0"/>
              <a:t>Good facilities (hospitals, marketing, schools, banks, etc.)</a:t>
            </a:r>
          </a:p>
          <a:p>
            <a:r>
              <a:rPr lang="en-US" dirty="0"/>
              <a:t>Safe to work</a:t>
            </a:r>
          </a:p>
        </p:txBody>
      </p:sp>
      <p:sp>
        <p:nvSpPr>
          <p:cNvPr id="5" name="Text Placeholder 4">
            <a:extLst>
              <a:ext uri="{FF2B5EF4-FFF2-40B4-BE49-F238E27FC236}">
                <a16:creationId xmlns:a16="http://schemas.microsoft.com/office/drawing/2014/main" id="{B29A8119-2E53-4F1C-969E-93E12A7DB6E3}"/>
              </a:ext>
            </a:extLst>
          </p:cNvPr>
          <p:cNvSpPr>
            <a:spLocks noGrp="1"/>
          </p:cNvSpPr>
          <p:nvPr>
            <p:ph type="body" sz="quarter" idx="3"/>
          </p:nvPr>
        </p:nvSpPr>
        <p:spPr/>
        <p:txBody>
          <a:bodyPr/>
          <a:lstStyle/>
          <a:p>
            <a:r>
              <a:rPr lang="en-US" dirty="0"/>
              <a:t>Disadvantage</a:t>
            </a:r>
          </a:p>
        </p:txBody>
      </p:sp>
      <p:sp>
        <p:nvSpPr>
          <p:cNvPr id="6" name="Content Placeholder 5">
            <a:extLst>
              <a:ext uri="{FF2B5EF4-FFF2-40B4-BE49-F238E27FC236}">
                <a16:creationId xmlns:a16="http://schemas.microsoft.com/office/drawing/2014/main" id="{E3F17ACF-BD99-456E-8612-286153B80052}"/>
              </a:ext>
            </a:extLst>
          </p:cNvPr>
          <p:cNvSpPr>
            <a:spLocks noGrp="1"/>
          </p:cNvSpPr>
          <p:nvPr>
            <p:ph sz="quarter" idx="4"/>
          </p:nvPr>
        </p:nvSpPr>
        <p:spPr/>
        <p:txBody>
          <a:bodyPr>
            <a:normAutofit fontScale="92500"/>
          </a:bodyPr>
          <a:lstStyle/>
          <a:p>
            <a:r>
              <a:rPr lang="en-US" dirty="0"/>
              <a:t>Limited availability of land</a:t>
            </a:r>
          </a:p>
          <a:p>
            <a:r>
              <a:rPr lang="en-US" dirty="0"/>
              <a:t>Cost of land and construction are high</a:t>
            </a:r>
          </a:p>
          <a:p>
            <a:r>
              <a:rPr lang="en-US" dirty="0"/>
              <a:t>High labor cost and local taxes</a:t>
            </a:r>
          </a:p>
          <a:p>
            <a:r>
              <a:rPr lang="en-US" dirty="0"/>
              <a:t>High costs for consumer goods</a:t>
            </a:r>
          </a:p>
          <a:p>
            <a:r>
              <a:rPr lang="en-US" dirty="0"/>
              <a:t>Labor union issues</a:t>
            </a:r>
          </a:p>
          <a:p>
            <a:r>
              <a:rPr lang="en-US" dirty="0"/>
              <a:t>Not too many sites are available</a:t>
            </a:r>
          </a:p>
        </p:txBody>
      </p:sp>
    </p:spTree>
    <p:extLst>
      <p:ext uri="{BB962C8B-B14F-4D97-AF65-F5344CB8AC3E}">
        <p14:creationId xmlns:p14="http://schemas.microsoft.com/office/powerpoint/2010/main" val="60638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AEFE-04C9-4A5F-939E-3A0E4C018DB8}"/>
              </a:ext>
            </a:extLst>
          </p:cNvPr>
          <p:cNvSpPr>
            <a:spLocks noGrp="1"/>
          </p:cNvSpPr>
          <p:nvPr>
            <p:ph type="title"/>
          </p:nvPr>
        </p:nvSpPr>
        <p:spPr/>
        <p:txBody>
          <a:bodyPr/>
          <a:lstStyle/>
          <a:p>
            <a:r>
              <a:rPr lang="en-US" dirty="0"/>
              <a:t>Facilities Location in Rural Areas (Small Towns)</a:t>
            </a:r>
          </a:p>
        </p:txBody>
      </p:sp>
      <p:sp>
        <p:nvSpPr>
          <p:cNvPr id="3" name="Text Placeholder 2">
            <a:extLst>
              <a:ext uri="{FF2B5EF4-FFF2-40B4-BE49-F238E27FC236}">
                <a16:creationId xmlns:a16="http://schemas.microsoft.com/office/drawing/2014/main" id="{567C8CC4-63B7-4C05-BE74-68D9D5C360C7}"/>
              </a:ext>
            </a:extLst>
          </p:cNvPr>
          <p:cNvSpPr>
            <a:spLocks noGrp="1"/>
          </p:cNvSpPr>
          <p:nvPr>
            <p:ph type="body" idx="1"/>
          </p:nvPr>
        </p:nvSpPr>
        <p:spPr/>
        <p:txBody>
          <a:bodyPr/>
          <a:lstStyle/>
          <a:p>
            <a:r>
              <a:rPr lang="en-US" dirty="0"/>
              <a:t>Advantages</a:t>
            </a:r>
          </a:p>
        </p:txBody>
      </p:sp>
      <p:sp>
        <p:nvSpPr>
          <p:cNvPr id="4" name="Content Placeholder 3">
            <a:extLst>
              <a:ext uri="{FF2B5EF4-FFF2-40B4-BE49-F238E27FC236}">
                <a16:creationId xmlns:a16="http://schemas.microsoft.com/office/drawing/2014/main" id="{7C2EFD8F-8500-439C-B3EE-27150B3443F5}"/>
              </a:ext>
            </a:extLst>
          </p:cNvPr>
          <p:cNvSpPr>
            <a:spLocks noGrp="1"/>
          </p:cNvSpPr>
          <p:nvPr>
            <p:ph sz="half" idx="2"/>
          </p:nvPr>
        </p:nvSpPr>
        <p:spPr/>
        <p:txBody>
          <a:bodyPr>
            <a:normAutofit fontScale="92500"/>
          </a:bodyPr>
          <a:lstStyle/>
          <a:p>
            <a:r>
              <a:rPr lang="en-US" dirty="0"/>
              <a:t>Easy availability of land and cheap</a:t>
            </a:r>
          </a:p>
          <a:p>
            <a:r>
              <a:rPr lang="en-US" dirty="0"/>
              <a:t>Local laws are not so strict</a:t>
            </a:r>
          </a:p>
          <a:p>
            <a:r>
              <a:rPr lang="en-US" dirty="0"/>
              <a:t>Low taxes, insurance, etc.</a:t>
            </a:r>
          </a:p>
          <a:p>
            <a:r>
              <a:rPr lang="en-US" dirty="0"/>
              <a:t>Government incentives are available</a:t>
            </a:r>
          </a:p>
          <a:p>
            <a:r>
              <a:rPr lang="en-US" dirty="0"/>
              <a:t>No labor union issues</a:t>
            </a:r>
          </a:p>
          <a:p>
            <a:r>
              <a:rPr lang="en-US" dirty="0"/>
              <a:t>Healthy surroundings</a:t>
            </a:r>
          </a:p>
          <a:p>
            <a:r>
              <a:rPr lang="en-US" dirty="0"/>
              <a:t>Less risk and labor turnover</a:t>
            </a:r>
          </a:p>
        </p:txBody>
      </p:sp>
      <p:sp>
        <p:nvSpPr>
          <p:cNvPr id="5" name="Text Placeholder 4">
            <a:extLst>
              <a:ext uri="{FF2B5EF4-FFF2-40B4-BE49-F238E27FC236}">
                <a16:creationId xmlns:a16="http://schemas.microsoft.com/office/drawing/2014/main" id="{B29A8119-2E53-4F1C-969E-93E12A7DB6E3}"/>
              </a:ext>
            </a:extLst>
          </p:cNvPr>
          <p:cNvSpPr>
            <a:spLocks noGrp="1"/>
          </p:cNvSpPr>
          <p:nvPr>
            <p:ph type="body" sz="quarter" idx="3"/>
          </p:nvPr>
        </p:nvSpPr>
        <p:spPr/>
        <p:txBody>
          <a:bodyPr/>
          <a:lstStyle/>
          <a:p>
            <a:r>
              <a:rPr lang="en-US" dirty="0"/>
              <a:t>Disadvantage</a:t>
            </a:r>
          </a:p>
        </p:txBody>
      </p:sp>
      <p:sp>
        <p:nvSpPr>
          <p:cNvPr id="6" name="Content Placeholder 5">
            <a:extLst>
              <a:ext uri="{FF2B5EF4-FFF2-40B4-BE49-F238E27FC236}">
                <a16:creationId xmlns:a16="http://schemas.microsoft.com/office/drawing/2014/main" id="{E3F17ACF-BD99-456E-8612-286153B80052}"/>
              </a:ext>
            </a:extLst>
          </p:cNvPr>
          <p:cNvSpPr>
            <a:spLocks noGrp="1"/>
          </p:cNvSpPr>
          <p:nvPr>
            <p:ph sz="quarter" idx="4"/>
          </p:nvPr>
        </p:nvSpPr>
        <p:spPr/>
        <p:txBody>
          <a:bodyPr>
            <a:normAutofit fontScale="92500"/>
          </a:bodyPr>
          <a:lstStyle/>
          <a:p>
            <a:r>
              <a:rPr lang="en-US" dirty="0"/>
              <a:t>Less availability of skilled labor</a:t>
            </a:r>
          </a:p>
          <a:p>
            <a:r>
              <a:rPr lang="en-US" dirty="0"/>
              <a:t>Poor communication and inadequate transportation</a:t>
            </a:r>
          </a:p>
          <a:p>
            <a:r>
              <a:rPr lang="en-US" dirty="0"/>
              <a:t>Inadequate power availability</a:t>
            </a:r>
          </a:p>
          <a:p>
            <a:r>
              <a:rPr lang="en-US" dirty="0"/>
              <a:t>Poor facilities and lack of specialized services</a:t>
            </a:r>
          </a:p>
          <a:p>
            <a:r>
              <a:rPr lang="en-US" dirty="0"/>
              <a:t>Non-availability of big market</a:t>
            </a:r>
          </a:p>
        </p:txBody>
      </p:sp>
    </p:spTree>
    <p:extLst>
      <p:ext uri="{BB962C8B-B14F-4D97-AF65-F5344CB8AC3E}">
        <p14:creationId xmlns:p14="http://schemas.microsoft.com/office/powerpoint/2010/main" val="16017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dirty="0">
                <a:solidFill>
                  <a:schemeClr val="tx1"/>
                </a:solidFill>
                <a:latin typeface="+mn-lt"/>
              </a:rPr>
              <a:t>The economic comparison of location alternative is facilitate by the use id cost volume profit analysis</a:t>
            </a:r>
            <a:r>
              <a:rPr lang="en-US" sz="2400" b="1" dirty="0">
                <a:solidFill>
                  <a:schemeClr val="tx1"/>
                </a:solidFill>
                <a:latin typeface="+mn-lt"/>
              </a:rPr>
              <a:t> known as location break-even analysis.</a:t>
            </a:r>
            <a:br>
              <a:rPr lang="en-US" sz="2400" dirty="0">
                <a:solidFill>
                  <a:schemeClr val="tx1"/>
                </a:solidFill>
                <a:latin typeface="+mn-lt"/>
              </a:rPr>
            </a:br>
            <a:br>
              <a:rPr lang="en-US" sz="2400" dirty="0">
                <a:solidFill>
                  <a:schemeClr val="tx1"/>
                </a:solidFill>
                <a:latin typeface="+mn-lt"/>
              </a:rPr>
            </a:br>
            <a:r>
              <a:rPr lang="en-US" sz="2400" b="1" dirty="0">
                <a:solidFill>
                  <a:schemeClr val="tx1"/>
                </a:solidFill>
                <a:latin typeface="+mn-lt"/>
              </a:rPr>
              <a:t>The analysis can be done numerically/graphically. Following steps are involved in the break-even analysis:</a:t>
            </a:r>
            <a:br>
              <a:rPr lang="en-US" sz="2400" b="1" dirty="0">
                <a:solidFill>
                  <a:schemeClr val="tx1"/>
                </a:solidFill>
                <a:latin typeface="+mn-lt"/>
              </a:rPr>
            </a:br>
            <a:r>
              <a:rPr lang="en-US" sz="2400" dirty="0">
                <a:solidFill>
                  <a:schemeClr val="tx1"/>
                </a:solidFill>
                <a:latin typeface="+mn-lt"/>
              </a:rPr>
              <a:t>a. Determine the fixed and variable costs associated with each location alternative.</a:t>
            </a:r>
            <a:br>
              <a:rPr lang="en-US" sz="2400" dirty="0">
                <a:solidFill>
                  <a:schemeClr val="tx1"/>
                </a:solidFill>
                <a:latin typeface="+mn-lt"/>
              </a:rPr>
            </a:br>
            <a:r>
              <a:rPr lang="en-US" sz="2400" dirty="0">
                <a:solidFill>
                  <a:schemeClr val="tx1"/>
                </a:solidFill>
                <a:latin typeface="+mn-lt"/>
              </a:rPr>
              <a:t>b. Draw the total cost lines for all locational alternatives on the same graph</a:t>
            </a:r>
            <a:br>
              <a:rPr lang="en-US" sz="2400" dirty="0">
                <a:solidFill>
                  <a:schemeClr val="tx1"/>
                </a:solidFill>
                <a:latin typeface="+mn-lt"/>
              </a:rPr>
            </a:br>
            <a:r>
              <a:rPr lang="en-US" sz="2400" dirty="0">
                <a:solidFill>
                  <a:schemeClr val="tx1"/>
                </a:solidFill>
                <a:latin typeface="+mn-lt"/>
              </a:rPr>
              <a:t>c. Determine the location having the lowest total cost for the expected level of output</a:t>
            </a: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sp>
        <p:nvSpPr>
          <p:cNvPr id="2" name="Content Placeholder 1"/>
          <p:cNvSpPr>
            <a:spLocks noGrp="1"/>
          </p:cNvSpPr>
          <p:nvPr>
            <p:ph idx="1"/>
          </p:nvPr>
        </p:nvSpPr>
        <p:spPr>
          <a:xfrm>
            <a:off x="457200" y="381000"/>
            <a:ext cx="7239000" cy="762000"/>
          </a:xfrm>
        </p:spPr>
        <p:txBody>
          <a:bodyPr>
            <a:noAutofit/>
          </a:bodyPr>
          <a:lstStyle/>
          <a:p>
            <a:pPr marL="0" indent="0">
              <a:buNone/>
            </a:pPr>
            <a:r>
              <a:rPr lang="en-US" sz="3600" dirty="0">
                <a:latin typeface="+mj-lt"/>
              </a:rPr>
              <a:t>Location Break-even Analysis</a:t>
            </a:r>
          </a:p>
        </p:txBody>
      </p:sp>
    </p:spTree>
    <p:extLst>
      <p:ext uri="{BB962C8B-B14F-4D97-AF65-F5344CB8AC3E}">
        <p14:creationId xmlns:p14="http://schemas.microsoft.com/office/powerpoint/2010/main" val="291495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Assumptions</a:t>
            </a:r>
            <a:br>
              <a:rPr lang="en-US" sz="2400" b="1" dirty="0">
                <a:solidFill>
                  <a:schemeClr val="tx1"/>
                </a:solidFill>
                <a:latin typeface="+mn-lt"/>
              </a:rPr>
            </a:br>
            <a:r>
              <a:rPr lang="en-US" sz="2400" dirty="0">
                <a:solidFill>
                  <a:schemeClr val="tx1"/>
                </a:solidFill>
                <a:latin typeface="+mn-lt"/>
              </a:rPr>
              <a:t>a. Fixed costs are constant for the range of probable output</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b. The required level of output can be closely estimated</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c. Only one product is involved</a:t>
            </a: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sp>
        <p:nvSpPr>
          <p:cNvPr id="2" name="Content Placeholder 1"/>
          <p:cNvSpPr>
            <a:spLocks noGrp="1"/>
          </p:cNvSpPr>
          <p:nvPr>
            <p:ph idx="1"/>
          </p:nvPr>
        </p:nvSpPr>
        <p:spPr>
          <a:xfrm>
            <a:off x="457200" y="381000"/>
            <a:ext cx="7239000" cy="762000"/>
          </a:xfrm>
        </p:spPr>
        <p:txBody>
          <a:bodyPr>
            <a:noAutofit/>
          </a:bodyPr>
          <a:lstStyle/>
          <a:p>
            <a:pPr marL="0" indent="0">
              <a:buNone/>
            </a:pPr>
            <a:r>
              <a:rPr lang="en-US" sz="3600" dirty="0">
                <a:latin typeface="+mj-lt"/>
              </a:rPr>
              <a:t>Location Break-even Analysis</a:t>
            </a:r>
          </a:p>
        </p:txBody>
      </p:sp>
    </p:spTree>
    <p:extLst>
      <p:ext uri="{BB962C8B-B14F-4D97-AF65-F5344CB8AC3E}">
        <p14:creationId xmlns:p14="http://schemas.microsoft.com/office/powerpoint/2010/main" val="177711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Example#1</a:t>
            </a:r>
            <a:br>
              <a:rPr lang="en-US" sz="2400" b="1" dirty="0">
                <a:solidFill>
                  <a:schemeClr val="tx1"/>
                </a:solidFill>
                <a:latin typeface="+mn-lt"/>
              </a:rPr>
            </a:br>
            <a:r>
              <a:rPr lang="en-US" sz="2400" dirty="0">
                <a:solidFill>
                  <a:schemeClr val="tx1"/>
                </a:solidFill>
                <a:latin typeface="+mn-lt"/>
              </a:rPr>
              <a:t>Gazipur, </a:t>
            </a:r>
            <a:r>
              <a:rPr lang="en-US" sz="2400" dirty="0" err="1">
                <a:solidFill>
                  <a:schemeClr val="tx1"/>
                </a:solidFill>
                <a:latin typeface="+mn-lt"/>
              </a:rPr>
              <a:t>Daudkandi</a:t>
            </a:r>
            <a:r>
              <a:rPr lang="en-US" sz="2400" dirty="0">
                <a:solidFill>
                  <a:schemeClr val="tx1"/>
                </a:solidFill>
                <a:latin typeface="+mn-lt"/>
              </a:rPr>
              <a:t> and Sylhet are the three potential locations for producing telecommunication set expected to sell for Tk. 90. Find the most economical location for an expected volume of 1850 units/year.</a:t>
            </a: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sp>
        <p:nvSpPr>
          <p:cNvPr id="2" name="Content Placeholder 1"/>
          <p:cNvSpPr>
            <a:spLocks noGrp="1"/>
          </p:cNvSpPr>
          <p:nvPr>
            <p:ph idx="1"/>
          </p:nvPr>
        </p:nvSpPr>
        <p:spPr>
          <a:xfrm>
            <a:off x="457200" y="381000"/>
            <a:ext cx="7239000" cy="762000"/>
          </a:xfrm>
        </p:spPr>
        <p:txBody>
          <a:bodyPr>
            <a:noAutofit/>
          </a:bodyPr>
          <a:lstStyle/>
          <a:p>
            <a:pPr marL="0" indent="0">
              <a:buNone/>
            </a:pPr>
            <a:r>
              <a:rPr lang="en-US" sz="3600" dirty="0">
                <a:latin typeface="+mj-lt"/>
              </a:rPr>
              <a:t>Location Break-even Analysis</a:t>
            </a:r>
          </a:p>
        </p:txBody>
      </p:sp>
      <p:graphicFrame>
        <p:nvGraphicFramePr>
          <p:cNvPr id="4" name="Table 3">
            <a:extLst>
              <a:ext uri="{FF2B5EF4-FFF2-40B4-BE49-F238E27FC236}">
                <a16:creationId xmlns:a16="http://schemas.microsoft.com/office/drawing/2014/main" id="{6BB5ACC9-E640-4F6C-8A21-CBF8FDE6B9ED}"/>
              </a:ext>
            </a:extLst>
          </p:cNvPr>
          <p:cNvGraphicFramePr>
            <a:graphicFrameLocks noGrp="1"/>
          </p:cNvGraphicFramePr>
          <p:nvPr>
            <p:extLst>
              <p:ext uri="{D42A27DB-BD31-4B8C-83A1-F6EECF244321}">
                <p14:modId xmlns:p14="http://schemas.microsoft.com/office/powerpoint/2010/main" val="3803579755"/>
              </p:ext>
            </p:extLst>
          </p:nvPr>
        </p:nvGraphicFramePr>
        <p:xfrm>
          <a:off x="1104900" y="3429000"/>
          <a:ext cx="6096000" cy="1483360"/>
        </p:xfrm>
        <a:graphic>
          <a:graphicData uri="http://schemas.openxmlformats.org/drawingml/2006/table">
            <a:tbl>
              <a:tblPr firstRow="1" bandRow="1">
                <a:tableStyleId>{D7AC3CCA-C797-4891-BE02-D94E43425B78}</a:tableStyleId>
              </a:tblPr>
              <a:tblGrid>
                <a:gridCol w="2032000">
                  <a:extLst>
                    <a:ext uri="{9D8B030D-6E8A-4147-A177-3AD203B41FA5}">
                      <a16:colId xmlns:a16="http://schemas.microsoft.com/office/drawing/2014/main" val="508177618"/>
                    </a:ext>
                  </a:extLst>
                </a:gridCol>
                <a:gridCol w="2032000">
                  <a:extLst>
                    <a:ext uri="{9D8B030D-6E8A-4147-A177-3AD203B41FA5}">
                      <a16:colId xmlns:a16="http://schemas.microsoft.com/office/drawing/2014/main" val="1535312012"/>
                    </a:ext>
                  </a:extLst>
                </a:gridCol>
                <a:gridCol w="2032000">
                  <a:extLst>
                    <a:ext uri="{9D8B030D-6E8A-4147-A177-3AD203B41FA5}">
                      <a16:colId xmlns:a16="http://schemas.microsoft.com/office/drawing/2014/main" val="769835489"/>
                    </a:ext>
                  </a:extLst>
                </a:gridCol>
              </a:tblGrid>
              <a:tr h="370840">
                <a:tc>
                  <a:txBody>
                    <a:bodyPr/>
                    <a:lstStyle/>
                    <a:p>
                      <a:pPr algn="ctr"/>
                      <a:r>
                        <a:rPr lang="en-US" dirty="0"/>
                        <a:t>Sites</a:t>
                      </a:r>
                    </a:p>
                  </a:txBody>
                  <a:tcPr/>
                </a:tc>
                <a:tc>
                  <a:txBody>
                    <a:bodyPr/>
                    <a:lstStyle/>
                    <a:p>
                      <a:pPr algn="ctr"/>
                      <a:r>
                        <a:rPr lang="en-US" dirty="0"/>
                        <a:t>Fixed cost/year</a:t>
                      </a:r>
                    </a:p>
                  </a:txBody>
                  <a:tcPr/>
                </a:tc>
                <a:tc>
                  <a:txBody>
                    <a:bodyPr/>
                    <a:lstStyle/>
                    <a:p>
                      <a:pPr algn="ctr"/>
                      <a:r>
                        <a:rPr lang="en-US" dirty="0"/>
                        <a:t>Variable cost/unit</a:t>
                      </a:r>
                    </a:p>
                  </a:txBody>
                  <a:tcPr/>
                </a:tc>
                <a:extLst>
                  <a:ext uri="{0D108BD9-81ED-4DB2-BD59-A6C34878D82A}">
                    <a16:rowId xmlns:a16="http://schemas.microsoft.com/office/drawing/2014/main" val="1496075593"/>
                  </a:ext>
                </a:extLst>
              </a:tr>
              <a:tr h="370840">
                <a:tc>
                  <a:txBody>
                    <a:bodyPr/>
                    <a:lstStyle/>
                    <a:p>
                      <a:pPr algn="ctr"/>
                      <a:r>
                        <a:rPr lang="en-US" dirty="0"/>
                        <a:t>Gazipur</a:t>
                      </a:r>
                    </a:p>
                  </a:txBody>
                  <a:tcPr/>
                </a:tc>
                <a:tc>
                  <a:txBody>
                    <a:bodyPr/>
                    <a:lstStyle/>
                    <a:p>
                      <a:pPr algn="ctr"/>
                      <a:r>
                        <a:rPr lang="en-US" dirty="0"/>
                        <a:t>20,000</a:t>
                      </a:r>
                    </a:p>
                  </a:txBody>
                  <a:tcPr/>
                </a:tc>
                <a:tc>
                  <a:txBody>
                    <a:bodyPr/>
                    <a:lstStyle/>
                    <a:p>
                      <a:pPr algn="ctr"/>
                      <a:r>
                        <a:rPr lang="en-US" dirty="0"/>
                        <a:t>50</a:t>
                      </a:r>
                    </a:p>
                  </a:txBody>
                  <a:tcPr/>
                </a:tc>
                <a:extLst>
                  <a:ext uri="{0D108BD9-81ED-4DB2-BD59-A6C34878D82A}">
                    <a16:rowId xmlns:a16="http://schemas.microsoft.com/office/drawing/2014/main" val="3225457239"/>
                  </a:ext>
                </a:extLst>
              </a:tr>
              <a:tr h="370840">
                <a:tc>
                  <a:txBody>
                    <a:bodyPr/>
                    <a:lstStyle/>
                    <a:p>
                      <a:pPr algn="ctr"/>
                      <a:r>
                        <a:rPr lang="en-US" dirty="0" err="1"/>
                        <a:t>Daudkandi</a:t>
                      </a:r>
                      <a:endParaRPr lang="en-US" dirty="0"/>
                    </a:p>
                  </a:txBody>
                  <a:tcPr/>
                </a:tc>
                <a:tc>
                  <a:txBody>
                    <a:bodyPr/>
                    <a:lstStyle/>
                    <a:p>
                      <a:pPr algn="ctr"/>
                      <a:r>
                        <a:rPr lang="en-US" dirty="0"/>
                        <a:t>40,000</a:t>
                      </a:r>
                    </a:p>
                  </a:txBody>
                  <a:tcPr/>
                </a:tc>
                <a:tc>
                  <a:txBody>
                    <a:bodyPr/>
                    <a:lstStyle/>
                    <a:p>
                      <a:pPr algn="ctr"/>
                      <a:r>
                        <a:rPr lang="en-US" dirty="0"/>
                        <a:t>30</a:t>
                      </a:r>
                    </a:p>
                  </a:txBody>
                  <a:tcPr/>
                </a:tc>
                <a:extLst>
                  <a:ext uri="{0D108BD9-81ED-4DB2-BD59-A6C34878D82A}">
                    <a16:rowId xmlns:a16="http://schemas.microsoft.com/office/drawing/2014/main" val="1586982363"/>
                  </a:ext>
                </a:extLst>
              </a:tr>
              <a:tr h="370840">
                <a:tc>
                  <a:txBody>
                    <a:bodyPr/>
                    <a:lstStyle/>
                    <a:p>
                      <a:pPr algn="ctr"/>
                      <a:r>
                        <a:rPr lang="en-US" dirty="0"/>
                        <a:t>Sylhet</a:t>
                      </a:r>
                    </a:p>
                  </a:txBody>
                  <a:tcPr/>
                </a:tc>
                <a:tc>
                  <a:txBody>
                    <a:bodyPr/>
                    <a:lstStyle/>
                    <a:p>
                      <a:pPr algn="ctr"/>
                      <a:r>
                        <a:rPr lang="en-US" dirty="0"/>
                        <a:t>80,000</a:t>
                      </a:r>
                    </a:p>
                  </a:txBody>
                  <a:tcPr/>
                </a:tc>
                <a:tc>
                  <a:txBody>
                    <a:bodyPr/>
                    <a:lstStyle/>
                    <a:p>
                      <a:pPr algn="ctr"/>
                      <a:r>
                        <a:rPr lang="en-US" dirty="0"/>
                        <a:t>10</a:t>
                      </a:r>
                    </a:p>
                  </a:txBody>
                  <a:tcPr/>
                </a:tc>
                <a:extLst>
                  <a:ext uri="{0D108BD9-81ED-4DB2-BD59-A6C34878D82A}">
                    <a16:rowId xmlns:a16="http://schemas.microsoft.com/office/drawing/2014/main" val="1045657080"/>
                  </a:ext>
                </a:extLst>
              </a:tr>
            </a:tbl>
          </a:graphicData>
        </a:graphic>
      </p:graphicFrame>
    </p:spTree>
    <p:extLst>
      <p:ext uri="{BB962C8B-B14F-4D97-AF65-F5344CB8AC3E}">
        <p14:creationId xmlns:p14="http://schemas.microsoft.com/office/powerpoint/2010/main" val="358984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Steps:</a:t>
            </a:r>
            <a:br>
              <a:rPr lang="en-US" sz="2400" b="1" dirty="0">
                <a:solidFill>
                  <a:schemeClr val="tx1"/>
                </a:solidFill>
                <a:latin typeface="+mn-lt"/>
              </a:rPr>
            </a:br>
            <a:r>
              <a:rPr lang="en-US" sz="2400" b="1" dirty="0">
                <a:solidFill>
                  <a:schemeClr val="tx1"/>
                </a:solidFill>
                <a:latin typeface="+mn-lt"/>
              </a:rPr>
              <a:t>1. Calculate the total cost</a:t>
            </a:r>
            <a:br>
              <a:rPr lang="en-US" sz="2400" b="1" dirty="0">
                <a:solidFill>
                  <a:schemeClr val="tx1"/>
                </a:solidFill>
                <a:latin typeface="+mn-lt"/>
              </a:rPr>
            </a:br>
            <a:r>
              <a:rPr lang="en-US" sz="2400" b="1" dirty="0">
                <a:solidFill>
                  <a:schemeClr val="tx1"/>
                </a:solidFill>
                <a:latin typeface="+mn-lt"/>
              </a:rPr>
              <a:t>	Total Cost = Fixed Cost + Variable Cost</a:t>
            </a:r>
            <a:br>
              <a:rPr lang="en-US" sz="2400" b="1" dirty="0">
                <a:solidFill>
                  <a:schemeClr val="tx1"/>
                </a:solidFill>
                <a:latin typeface="+mn-lt"/>
              </a:rPr>
            </a:br>
            <a:r>
              <a:rPr lang="en-US" sz="2000" dirty="0">
                <a:solidFill>
                  <a:schemeClr val="tx1"/>
                </a:solidFill>
                <a:latin typeface="+mn-lt"/>
              </a:rPr>
              <a:t>Total cost at Gazipur = 20,000 + (50x1850) = 1,12,500</a:t>
            </a:r>
            <a:br>
              <a:rPr lang="en-US" sz="2000" dirty="0">
                <a:solidFill>
                  <a:schemeClr val="tx1"/>
                </a:solidFill>
                <a:latin typeface="+mn-lt"/>
              </a:rPr>
            </a:br>
            <a:r>
              <a:rPr lang="en-US" sz="2000" dirty="0">
                <a:solidFill>
                  <a:schemeClr val="tx1"/>
                </a:solidFill>
                <a:latin typeface="+mn-lt"/>
              </a:rPr>
              <a:t>Total cost at </a:t>
            </a:r>
            <a:r>
              <a:rPr lang="en-US" sz="2000" dirty="0" err="1">
                <a:solidFill>
                  <a:schemeClr val="tx1"/>
                </a:solidFill>
                <a:latin typeface="+mn-lt"/>
              </a:rPr>
              <a:t>Daudkandi</a:t>
            </a:r>
            <a:r>
              <a:rPr lang="en-US" sz="2000" dirty="0">
                <a:solidFill>
                  <a:schemeClr val="tx1"/>
                </a:solidFill>
                <a:latin typeface="+mn-lt"/>
              </a:rPr>
              <a:t> = 40,000 + (30x1850) = 95,500</a:t>
            </a:r>
            <a:br>
              <a:rPr lang="en-US" sz="2000" dirty="0">
                <a:solidFill>
                  <a:schemeClr val="tx1"/>
                </a:solidFill>
                <a:latin typeface="+mn-lt"/>
              </a:rPr>
            </a:br>
            <a:r>
              <a:rPr lang="en-US" sz="2000" dirty="0">
                <a:solidFill>
                  <a:schemeClr val="tx1"/>
                </a:solidFill>
                <a:latin typeface="+mn-lt"/>
              </a:rPr>
              <a:t>Total cost at Sylhet = 80,000 + (10x1850) = 98,500</a:t>
            </a:r>
            <a:br>
              <a:rPr lang="en-US" sz="2400" dirty="0">
                <a:solidFill>
                  <a:schemeClr val="tx1"/>
                </a:solidFill>
                <a:latin typeface="+mn-lt"/>
              </a:rPr>
            </a:br>
            <a:r>
              <a:rPr lang="en-US" sz="2400" b="1" dirty="0">
                <a:solidFill>
                  <a:schemeClr val="tx1"/>
                </a:solidFill>
                <a:latin typeface="+mn-lt"/>
              </a:rPr>
              <a:t>2. Draw the cost volume graph</a:t>
            </a:r>
            <a:br>
              <a:rPr lang="en-US" sz="2400" b="1" dirty="0">
                <a:solidFill>
                  <a:schemeClr val="tx1"/>
                </a:solidFill>
                <a:latin typeface="+mn-lt"/>
              </a:rPr>
            </a:br>
            <a:r>
              <a:rPr lang="en-US" sz="2400" b="1" dirty="0">
                <a:solidFill>
                  <a:schemeClr val="tx1"/>
                </a:solidFill>
                <a:latin typeface="+mn-lt"/>
              </a:rPr>
              <a:t>3.  Calculate expected Profit</a:t>
            </a:r>
            <a:br>
              <a:rPr lang="en-US" sz="2400" b="1" dirty="0">
                <a:solidFill>
                  <a:schemeClr val="tx1"/>
                </a:solidFill>
                <a:latin typeface="+mn-lt"/>
              </a:rPr>
            </a:br>
            <a:r>
              <a:rPr lang="en-US" sz="2400" b="1" dirty="0">
                <a:solidFill>
                  <a:schemeClr val="tx1"/>
                </a:solidFill>
                <a:latin typeface="+mn-lt"/>
              </a:rPr>
              <a:t>	Expected Profit = Total Revenue – Total Cost</a:t>
            </a:r>
            <a:br>
              <a:rPr lang="en-US" sz="2400" dirty="0">
                <a:solidFill>
                  <a:schemeClr val="tx1"/>
                </a:solidFill>
                <a:latin typeface="+mn-lt"/>
              </a:rPr>
            </a:br>
            <a:r>
              <a:rPr lang="en-US" sz="2000" dirty="0">
                <a:solidFill>
                  <a:schemeClr val="tx1"/>
                </a:solidFill>
                <a:latin typeface="+mn-lt"/>
              </a:rPr>
              <a:t>Expected  Profit</a:t>
            </a:r>
            <a:r>
              <a:rPr lang="en-US" sz="2000" dirty="0">
                <a:solidFill>
                  <a:schemeClr val="tx1"/>
                </a:solidFill>
              </a:rPr>
              <a:t> at Gazipur = (90x1850) – 1,12,500 = 54,000/</a:t>
            </a:r>
            <a:r>
              <a:rPr lang="en-US" sz="2000" dirty="0" err="1">
                <a:solidFill>
                  <a:schemeClr val="tx1"/>
                </a:solidFill>
              </a:rPr>
              <a:t>yr</a:t>
            </a:r>
            <a:br>
              <a:rPr lang="en-US" sz="2000" dirty="0">
                <a:solidFill>
                  <a:schemeClr val="tx1"/>
                </a:solidFill>
              </a:rPr>
            </a:br>
            <a:r>
              <a:rPr lang="en-US" sz="2000" dirty="0">
                <a:solidFill>
                  <a:schemeClr val="tx1"/>
                </a:solidFill>
              </a:rPr>
              <a:t>Expected Profit at </a:t>
            </a:r>
            <a:r>
              <a:rPr lang="en-US" sz="2000" b="1" dirty="0" err="1">
                <a:solidFill>
                  <a:schemeClr val="tx1"/>
                </a:solidFill>
              </a:rPr>
              <a:t>Daudkandi</a:t>
            </a:r>
            <a:r>
              <a:rPr lang="en-US" sz="2000" b="1" dirty="0">
                <a:solidFill>
                  <a:schemeClr val="tx1"/>
                </a:solidFill>
              </a:rPr>
              <a:t> </a:t>
            </a:r>
            <a:r>
              <a:rPr lang="en-US" sz="2000" dirty="0">
                <a:solidFill>
                  <a:schemeClr val="tx1"/>
                </a:solidFill>
              </a:rPr>
              <a:t>= (90x1850) – 95,500 = </a:t>
            </a:r>
            <a:r>
              <a:rPr lang="en-US" sz="2000" b="1" dirty="0">
                <a:solidFill>
                  <a:schemeClr val="tx1"/>
                </a:solidFill>
              </a:rPr>
              <a:t>71,000/</a:t>
            </a:r>
            <a:r>
              <a:rPr lang="en-US" sz="2000" b="1" dirty="0" err="1">
                <a:solidFill>
                  <a:schemeClr val="tx1"/>
                </a:solidFill>
              </a:rPr>
              <a:t>yr</a:t>
            </a:r>
            <a:br>
              <a:rPr lang="en-US" sz="2000" b="1" dirty="0">
                <a:solidFill>
                  <a:schemeClr val="tx1"/>
                </a:solidFill>
              </a:rPr>
            </a:br>
            <a:r>
              <a:rPr lang="en-US" sz="2000" dirty="0">
                <a:solidFill>
                  <a:schemeClr val="tx1"/>
                </a:solidFill>
              </a:rPr>
              <a:t>Expected Profit at Sylhet = (90x1850) – 98,500 = 68,000/</a:t>
            </a:r>
            <a:r>
              <a:rPr lang="en-US" sz="2000" dirty="0" err="1">
                <a:solidFill>
                  <a:schemeClr val="tx1"/>
                </a:solidFill>
              </a:rPr>
              <a:t>yr</a:t>
            </a:r>
            <a:br>
              <a:rPr lang="en-US" sz="2000" dirty="0">
                <a:solidFill>
                  <a:schemeClr val="tx1"/>
                </a:solidFill>
              </a:rPr>
            </a:br>
            <a:br>
              <a:rPr lang="en-US" sz="2400" dirty="0">
                <a:solidFill>
                  <a:schemeClr val="tx1"/>
                </a:solidFill>
                <a:latin typeface="+mn-lt"/>
              </a:rPr>
            </a:br>
            <a:endParaRPr lang="en-US" sz="2400"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Let’s Calculate – page 126</a:t>
            </a:r>
          </a:p>
        </p:txBody>
      </p:sp>
    </p:spTree>
    <p:extLst>
      <p:ext uri="{BB962C8B-B14F-4D97-AF65-F5344CB8AC3E}">
        <p14:creationId xmlns:p14="http://schemas.microsoft.com/office/powerpoint/2010/main" val="390950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F113-8107-43C0-A843-5F44844E694F}"/>
              </a:ext>
            </a:extLst>
          </p:cNvPr>
          <p:cNvSpPr>
            <a:spLocks noGrp="1"/>
          </p:cNvSpPr>
          <p:nvPr>
            <p:ph type="title"/>
          </p:nvPr>
        </p:nvSpPr>
        <p:spPr/>
        <p:txBody>
          <a:bodyPr/>
          <a:lstStyle/>
          <a:p>
            <a:r>
              <a:rPr lang="en-US" dirty="0"/>
              <a:t>Cost Volume Graph</a:t>
            </a:r>
          </a:p>
        </p:txBody>
      </p:sp>
      <p:sp>
        <p:nvSpPr>
          <p:cNvPr id="3" name="Content Placeholder 2">
            <a:extLst>
              <a:ext uri="{FF2B5EF4-FFF2-40B4-BE49-F238E27FC236}">
                <a16:creationId xmlns:a16="http://schemas.microsoft.com/office/drawing/2014/main" id="{B13C00C5-58CB-45E5-811F-9AA0112C63DF}"/>
              </a:ext>
            </a:extLst>
          </p:cNvPr>
          <p:cNvSpPr>
            <a:spLocks noGrp="1"/>
          </p:cNvSpPr>
          <p:nvPr>
            <p:ph idx="1"/>
          </p:nvPr>
        </p:nvSpPr>
        <p:spPr/>
        <p:txBody>
          <a:bodyPr/>
          <a:lstStyle/>
          <a:p>
            <a:pPr marL="114300" indent="0">
              <a:buNone/>
            </a:pPr>
            <a:endParaRPr lang="en-US" dirty="0"/>
          </a:p>
        </p:txBody>
      </p:sp>
      <p:cxnSp>
        <p:nvCxnSpPr>
          <p:cNvPr id="5" name="Straight Connector 4">
            <a:extLst>
              <a:ext uri="{FF2B5EF4-FFF2-40B4-BE49-F238E27FC236}">
                <a16:creationId xmlns:a16="http://schemas.microsoft.com/office/drawing/2014/main" id="{7C936A15-4CD9-4C1C-86AF-0545D5D3A25A}"/>
              </a:ext>
            </a:extLst>
          </p:cNvPr>
          <p:cNvCxnSpPr/>
          <p:nvPr/>
        </p:nvCxnSpPr>
        <p:spPr>
          <a:xfrm>
            <a:off x="2209800" y="5257800"/>
            <a:ext cx="457200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D868B5E0-A304-45F1-BA5A-4104526594C0}"/>
              </a:ext>
            </a:extLst>
          </p:cNvPr>
          <p:cNvCxnSpPr/>
          <p:nvPr/>
        </p:nvCxnSpPr>
        <p:spPr>
          <a:xfrm flipV="1">
            <a:off x="2286000" y="2209800"/>
            <a:ext cx="0" cy="30480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A5E6F2B-8CEB-45AE-880C-D5BB264DEBCD}"/>
              </a:ext>
            </a:extLst>
          </p:cNvPr>
          <p:cNvCxnSpPr>
            <a:cxnSpLocks/>
          </p:cNvCxnSpPr>
          <p:nvPr/>
        </p:nvCxnSpPr>
        <p:spPr>
          <a:xfrm>
            <a:off x="3810000" y="5143500"/>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20D93F18-CA28-4A99-BEA3-8BA57E40768C}"/>
              </a:ext>
            </a:extLst>
          </p:cNvPr>
          <p:cNvCxnSpPr>
            <a:cxnSpLocks/>
          </p:cNvCxnSpPr>
          <p:nvPr/>
        </p:nvCxnSpPr>
        <p:spPr>
          <a:xfrm>
            <a:off x="6096000" y="5143500"/>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132D4AD-2E41-4895-80FE-A6942C445148}"/>
              </a:ext>
            </a:extLst>
          </p:cNvPr>
          <p:cNvCxnSpPr>
            <a:cxnSpLocks/>
          </p:cNvCxnSpPr>
          <p:nvPr/>
        </p:nvCxnSpPr>
        <p:spPr>
          <a:xfrm>
            <a:off x="4953000" y="5144749"/>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F87BD2BD-A333-4A60-8BCC-4B217A4300BD}"/>
              </a:ext>
            </a:extLst>
          </p:cNvPr>
          <p:cNvCxnSpPr>
            <a:cxnSpLocks/>
          </p:cNvCxnSpPr>
          <p:nvPr/>
        </p:nvCxnSpPr>
        <p:spPr>
          <a:xfrm flipH="1">
            <a:off x="2209800" y="3422130"/>
            <a:ext cx="228600"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AF1DC70C-9725-47AC-9B00-A7BF3ADB75E4}"/>
              </a:ext>
            </a:extLst>
          </p:cNvPr>
          <p:cNvCxnSpPr>
            <a:cxnSpLocks/>
          </p:cNvCxnSpPr>
          <p:nvPr/>
        </p:nvCxnSpPr>
        <p:spPr>
          <a:xfrm flipH="1">
            <a:off x="2171700" y="4267200"/>
            <a:ext cx="228600"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5BCD7DE2-8489-4925-AB4E-6479B000E3AF}"/>
              </a:ext>
            </a:extLst>
          </p:cNvPr>
          <p:cNvCxnSpPr>
            <a:cxnSpLocks/>
          </p:cNvCxnSpPr>
          <p:nvPr/>
        </p:nvCxnSpPr>
        <p:spPr>
          <a:xfrm flipH="1">
            <a:off x="2174823" y="2590800"/>
            <a:ext cx="228600" cy="0"/>
          </a:xfrm>
          <a:prstGeom prst="line">
            <a:avLst/>
          </a:prstGeom>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A3E1F9D0-3190-4637-BB8F-594033934CD8}"/>
              </a:ext>
            </a:extLst>
          </p:cNvPr>
          <p:cNvSpPr/>
          <p:nvPr/>
        </p:nvSpPr>
        <p:spPr>
          <a:xfrm>
            <a:off x="1371600" y="2438400"/>
            <a:ext cx="650824" cy="2285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120</a:t>
            </a:r>
          </a:p>
        </p:txBody>
      </p:sp>
      <p:sp>
        <p:nvSpPr>
          <p:cNvPr id="19" name="Rectangle 18">
            <a:extLst>
              <a:ext uri="{FF2B5EF4-FFF2-40B4-BE49-F238E27FC236}">
                <a16:creationId xmlns:a16="http://schemas.microsoft.com/office/drawing/2014/main" id="{9F22B007-74ED-4124-82AF-0412009B42BB}"/>
              </a:ext>
            </a:extLst>
          </p:cNvPr>
          <p:cNvSpPr/>
          <p:nvPr/>
        </p:nvSpPr>
        <p:spPr>
          <a:xfrm>
            <a:off x="1385965" y="3200408"/>
            <a:ext cx="650824" cy="2285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80</a:t>
            </a:r>
          </a:p>
        </p:txBody>
      </p:sp>
      <p:sp>
        <p:nvSpPr>
          <p:cNvPr id="20" name="Rectangle 19">
            <a:extLst>
              <a:ext uri="{FF2B5EF4-FFF2-40B4-BE49-F238E27FC236}">
                <a16:creationId xmlns:a16="http://schemas.microsoft.com/office/drawing/2014/main" id="{B518B54B-6841-4F2B-8A13-735575A92D35}"/>
              </a:ext>
            </a:extLst>
          </p:cNvPr>
          <p:cNvSpPr/>
          <p:nvPr/>
        </p:nvSpPr>
        <p:spPr>
          <a:xfrm>
            <a:off x="1366915" y="4114808"/>
            <a:ext cx="650824" cy="2285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40</a:t>
            </a:r>
          </a:p>
        </p:txBody>
      </p:sp>
      <p:sp>
        <p:nvSpPr>
          <p:cNvPr id="21" name="Rectangle 20">
            <a:extLst>
              <a:ext uri="{FF2B5EF4-FFF2-40B4-BE49-F238E27FC236}">
                <a16:creationId xmlns:a16="http://schemas.microsoft.com/office/drawing/2014/main" id="{8D421DAD-037D-4611-9EAE-E76BFB05A4A0}"/>
              </a:ext>
            </a:extLst>
          </p:cNvPr>
          <p:cNvSpPr/>
          <p:nvPr/>
        </p:nvSpPr>
        <p:spPr>
          <a:xfrm>
            <a:off x="4627588" y="5591333"/>
            <a:ext cx="650824" cy="2285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2000</a:t>
            </a:r>
          </a:p>
        </p:txBody>
      </p:sp>
      <p:sp>
        <p:nvSpPr>
          <p:cNvPr id="22" name="Rectangle 21">
            <a:extLst>
              <a:ext uri="{FF2B5EF4-FFF2-40B4-BE49-F238E27FC236}">
                <a16:creationId xmlns:a16="http://schemas.microsoft.com/office/drawing/2014/main" id="{B0D7A550-6ED4-4BED-B6A1-344DFDF0C263}"/>
              </a:ext>
            </a:extLst>
          </p:cNvPr>
          <p:cNvSpPr/>
          <p:nvPr/>
        </p:nvSpPr>
        <p:spPr>
          <a:xfrm>
            <a:off x="3484588" y="5591333"/>
            <a:ext cx="650824" cy="2285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1000</a:t>
            </a:r>
          </a:p>
        </p:txBody>
      </p:sp>
      <p:sp>
        <p:nvSpPr>
          <p:cNvPr id="23" name="Rectangle 22">
            <a:extLst>
              <a:ext uri="{FF2B5EF4-FFF2-40B4-BE49-F238E27FC236}">
                <a16:creationId xmlns:a16="http://schemas.microsoft.com/office/drawing/2014/main" id="{272E802F-E78C-46DA-AE23-E8FEAD724EE4}"/>
              </a:ext>
            </a:extLst>
          </p:cNvPr>
          <p:cNvSpPr/>
          <p:nvPr/>
        </p:nvSpPr>
        <p:spPr>
          <a:xfrm>
            <a:off x="5770588" y="5600711"/>
            <a:ext cx="650824" cy="2285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3000</a:t>
            </a:r>
          </a:p>
        </p:txBody>
      </p:sp>
      <p:sp>
        <p:nvSpPr>
          <p:cNvPr id="24" name="Rectangle 23">
            <a:extLst>
              <a:ext uri="{FF2B5EF4-FFF2-40B4-BE49-F238E27FC236}">
                <a16:creationId xmlns:a16="http://schemas.microsoft.com/office/drawing/2014/main" id="{0E340F29-797D-4AD7-8DA4-283435E50E05}"/>
              </a:ext>
            </a:extLst>
          </p:cNvPr>
          <p:cNvSpPr/>
          <p:nvPr/>
        </p:nvSpPr>
        <p:spPr>
          <a:xfrm>
            <a:off x="3657600" y="6037909"/>
            <a:ext cx="2286000" cy="3260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Annual Volume, Unit</a:t>
            </a:r>
          </a:p>
        </p:txBody>
      </p:sp>
      <p:sp>
        <p:nvSpPr>
          <p:cNvPr id="25" name="Rectangle 24">
            <a:extLst>
              <a:ext uri="{FF2B5EF4-FFF2-40B4-BE49-F238E27FC236}">
                <a16:creationId xmlns:a16="http://schemas.microsoft.com/office/drawing/2014/main" id="{5A2583E5-39B8-4688-9D10-B074F30BB34E}"/>
              </a:ext>
            </a:extLst>
          </p:cNvPr>
          <p:cNvSpPr/>
          <p:nvPr/>
        </p:nvSpPr>
        <p:spPr>
          <a:xfrm rot="16200000">
            <a:off x="176682" y="3296442"/>
            <a:ext cx="1331935" cy="304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Annual Cost</a:t>
            </a:r>
          </a:p>
        </p:txBody>
      </p:sp>
      <p:cxnSp>
        <p:nvCxnSpPr>
          <p:cNvPr id="6" name="Straight Connector 5"/>
          <p:cNvCxnSpPr/>
          <p:nvPr/>
        </p:nvCxnSpPr>
        <p:spPr>
          <a:xfrm flipV="1">
            <a:off x="3810000" y="2552696"/>
            <a:ext cx="0" cy="2705104"/>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4800600" y="2209800"/>
            <a:ext cx="0" cy="3049249"/>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V="1">
            <a:off x="2289123" y="2666992"/>
            <a:ext cx="2989289" cy="2133608"/>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2289123" y="2590800"/>
            <a:ext cx="3349677" cy="1638304"/>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V="1">
            <a:off x="2286000" y="2782873"/>
            <a:ext cx="3810000" cy="62707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605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7BFD-EEBC-4482-9A71-510D6AC18729}"/>
              </a:ext>
            </a:extLst>
          </p:cNvPr>
          <p:cNvSpPr>
            <a:spLocks noGrp="1"/>
          </p:cNvSpPr>
          <p:nvPr>
            <p:ph type="title"/>
          </p:nvPr>
        </p:nvSpPr>
        <p:spPr/>
        <p:txBody>
          <a:bodyPr/>
          <a:lstStyle/>
          <a:p>
            <a:r>
              <a:rPr lang="en-US" dirty="0"/>
              <a:t>Plant Layout</a:t>
            </a:r>
          </a:p>
        </p:txBody>
      </p:sp>
      <p:sp>
        <p:nvSpPr>
          <p:cNvPr id="3" name="Content Placeholder 2">
            <a:extLst>
              <a:ext uri="{FF2B5EF4-FFF2-40B4-BE49-F238E27FC236}">
                <a16:creationId xmlns:a16="http://schemas.microsoft.com/office/drawing/2014/main" id="{1D81AB32-5F0A-49AD-957E-14BA70809030}"/>
              </a:ext>
            </a:extLst>
          </p:cNvPr>
          <p:cNvSpPr>
            <a:spLocks noGrp="1"/>
          </p:cNvSpPr>
          <p:nvPr>
            <p:ph sz="half" idx="1"/>
          </p:nvPr>
        </p:nvSpPr>
        <p:spPr/>
        <p:txBody>
          <a:bodyPr>
            <a:normAutofit lnSpcReduction="10000"/>
          </a:bodyPr>
          <a:lstStyle/>
          <a:p>
            <a:pPr marL="114300" indent="0">
              <a:buNone/>
            </a:pPr>
            <a:r>
              <a:rPr lang="en-US" dirty="0"/>
              <a:t>“Plant Layout means placing the right equipment coupled with the right methods in the right place to permit the processing of product(s) in the most effective manner through the shortest move in shortest time.”</a:t>
            </a:r>
          </a:p>
        </p:txBody>
      </p:sp>
      <p:sp>
        <p:nvSpPr>
          <p:cNvPr id="4" name="Content Placeholder 3">
            <a:extLst>
              <a:ext uri="{FF2B5EF4-FFF2-40B4-BE49-F238E27FC236}">
                <a16:creationId xmlns:a16="http://schemas.microsoft.com/office/drawing/2014/main" id="{2343BE9D-82EF-407C-97F2-6A9301D9FD56}"/>
              </a:ext>
            </a:extLst>
          </p:cNvPr>
          <p:cNvSpPr>
            <a:spLocks noGrp="1"/>
          </p:cNvSpPr>
          <p:nvPr>
            <p:ph sz="half" idx="2"/>
          </p:nvPr>
        </p:nvSpPr>
        <p:spPr/>
        <p:txBody>
          <a:bodyPr>
            <a:normAutofit lnSpcReduction="10000"/>
          </a:bodyPr>
          <a:lstStyle/>
          <a:p>
            <a:pPr marL="114300" indent="0">
              <a:buNone/>
            </a:pPr>
            <a:r>
              <a:rPr lang="en-US" sz="2400" b="1" dirty="0"/>
              <a:t>Thorough knowledge of the following factors is essential:</a:t>
            </a:r>
          </a:p>
          <a:p>
            <a:endParaRPr lang="en-US" sz="2400" b="1" dirty="0"/>
          </a:p>
        </p:txBody>
      </p:sp>
    </p:spTree>
    <p:extLst>
      <p:ext uri="{BB962C8B-B14F-4D97-AF65-F5344CB8AC3E}">
        <p14:creationId xmlns:p14="http://schemas.microsoft.com/office/powerpoint/2010/main" val="2463854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D77D-EF2F-4003-94E1-62E0E24FFE08}"/>
              </a:ext>
            </a:extLst>
          </p:cNvPr>
          <p:cNvSpPr>
            <a:spLocks noGrp="1"/>
          </p:cNvSpPr>
          <p:nvPr>
            <p:ph type="title"/>
          </p:nvPr>
        </p:nvSpPr>
        <p:spPr/>
        <p:txBody>
          <a:bodyPr/>
          <a:lstStyle/>
          <a:p>
            <a:r>
              <a:rPr lang="en-US" dirty="0"/>
              <a:t>An Efficient Layout</a:t>
            </a:r>
          </a:p>
        </p:txBody>
      </p:sp>
      <p:sp>
        <p:nvSpPr>
          <p:cNvPr id="3" name="Content Placeholder 2">
            <a:extLst>
              <a:ext uri="{FF2B5EF4-FFF2-40B4-BE49-F238E27FC236}">
                <a16:creationId xmlns:a16="http://schemas.microsoft.com/office/drawing/2014/main" id="{E46A1E21-6415-4694-9BB0-CE17F663D5D7}"/>
              </a:ext>
            </a:extLst>
          </p:cNvPr>
          <p:cNvSpPr>
            <a:spLocks noGrp="1"/>
          </p:cNvSpPr>
          <p:nvPr>
            <p:ph sz="half" idx="1"/>
          </p:nvPr>
        </p:nvSpPr>
        <p:spPr>
          <a:xfrm>
            <a:off x="457200" y="1536192"/>
            <a:ext cx="7620000" cy="4590288"/>
          </a:xfrm>
        </p:spPr>
        <p:txBody>
          <a:bodyPr/>
          <a:lstStyle/>
          <a:p>
            <a:r>
              <a:rPr lang="en-US" dirty="0"/>
              <a:t>Flow of production</a:t>
            </a:r>
          </a:p>
          <a:p>
            <a:r>
              <a:rPr lang="en-US" dirty="0"/>
              <a:t>Utilization of Space available</a:t>
            </a:r>
          </a:p>
          <a:p>
            <a:r>
              <a:rPr lang="en-US" dirty="0"/>
              <a:t>Easy flow of materials, workers and machines</a:t>
            </a:r>
          </a:p>
          <a:p>
            <a:r>
              <a:rPr lang="en-US" dirty="0"/>
              <a:t>Minimum handling of one operation to the next</a:t>
            </a:r>
          </a:p>
          <a:p>
            <a:r>
              <a:rPr lang="en-US" dirty="0"/>
              <a:t>Appropriate facilities to safeguard the health of workers</a:t>
            </a:r>
          </a:p>
          <a:p>
            <a:r>
              <a:rPr lang="en-US" dirty="0"/>
              <a:t>Convenient location for store</a:t>
            </a:r>
          </a:p>
          <a:p>
            <a:r>
              <a:rPr lang="en-US" dirty="0"/>
              <a:t>Safety of workers under the provision of Factories Act</a:t>
            </a:r>
          </a:p>
        </p:txBody>
      </p:sp>
    </p:spTree>
    <p:extLst>
      <p:ext uri="{BB962C8B-B14F-4D97-AF65-F5344CB8AC3E}">
        <p14:creationId xmlns:p14="http://schemas.microsoft.com/office/powerpoint/2010/main" val="49847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Chapter 5</a:t>
            </a:r>
          </a:p>
        </p:txBody>
      </p:sp>
      <p:sp>
        <p:nvSpPr>
          <p:cNvPr id="2" name="Content Placeholder 1"/>
          <p:cNvSpPr>
            <a:spLocks noGrp="1"/>
          </p:cNvSpPr>
          <p:nvPr>
            <p:ph idx="1"/>
          </p:nvPr>
        </p:nvSpPr>
        <p:spPr/>
        <p:txBody>
          <a:bodyPr anchor="ctr">
            <a:normAutofit/>
          </a:bodyPr>
          <a:lstStyle/>
          <a:p>
            <a:pPr marL="0" indent="0" algn="ctr">
              <a:buNone/>
            </a:pPr>
            <a:r>
              <a:rPr lang="en-US" sz="2800" dirty="0"/>
              <a:t>Facility Location &amp; Plant Layout</a:t>
            </a:r>
            <a:endParaRPr lang="en-US" sz="2800" b="1" dirty="0"/>
          </a:p>
        </p:txBody>
      </p:sp>
    </p:spTree>
    <p:extLst>
      <p:ext uri="{BB962C8B-B14F-4D97-AF65-F5344CB8AC3E}">
        <p14:creationId xmlns:p14="http://schemas.microsoft.com/office/powerpoint/2010/main" val="3965758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D77D-EF2F-4003-94E1-62E0E24FFE08}"/>
              </a:ext>
            </a:extLst>
          </p:cNvPr>
          <p:cNvSpPr>
            <a:spLocks noGrp="1"/>
          </p:cNvSpPr>
          <p:nvPr>
            <p:ph type="title"/>
          </p:nvPr>
        </p:nvSpPr>
        <p:spPr/>
        <p:txBody>
          <a:bodyPr/>
          <a:lstStyle/>
          <a:p>
            <a:r>
              <a:rPr lang="en-US" dirty="0"/>
              <a:t>An Efficient Layout</a:t>
            </a:r>
          </a:p>
        </p:txBody>
      </p:sp>
      <p:sp>
        <p:nvSpPr>
          <p:cNvPr id="3" name="Content Placeholder 2">
            <a:extLst>
              <a:ext uri="{FF2B5EF4-FFF2-40B4-BE49-F238E27FC236}">
                <a16:creationId xmlns:a16="http://schemas.microsoft.com/office/drawing/2014/main" id="{E46A1E21-6415-4694-9BB0-CE17F663D5D7}"/>
              </a:ext>
            </a:extLst>
          </p:cNvPr>
          <p:cNvSpPr>
            <a:spLocks noGrp="1"/>
          </p:cNvSpPr>
          <p:nvPr>
            <p:ph sz="half" idx="1"/>
          </p:nvPr>
        </p:nvSpPr>
        <p:spPr>
          <a:xfrm>
            <a:off x="457200" y="1536192"/>
            <a:ext cx="7620000" cy="4590288"/>
          </a:xfrm>
        </p:spPr>
        <p:txBody>
          <a:bodyPr/>
          <a:lstStyle/>
          <a:p>
            <a:r>
              <a:rPr lang="en-US" dirty="0"/>
              <a:t>Adequate inter-departmental space</a:t>
            </a:r>
          </a:p>
          <a:p>
            <a:r>
              <a:rPr lang="en-US" dirty="0"/>
              <a:t>Effective coordination and integration among men, machine and materials for maximum utilization</a:t>
            </a:r>
          </a:p>
          <a:p>
            <a:r>
              <a:rPr lang="en-US" dirty="0"/>
              <a:t>Facilitation of supervision, coordination and control by workers</a:t>
            </a:r>
          </a:p>
          <a:p>
            <a:r>
              <a:rPr lang="en-US" dirty="0"/>
              <a:t>Capability of incorporating changes in the management policies</a:t>
            </a:r>
          </a:p>
        </p:txBody>
      </p:sp>
    </p:spTree>
    <p:extLst>
      <p:ext uri="{BB962C8B-B14F-4D97-AF65-F5344CB8AC3E}">
        <p14:creationId xmlns:p14="http://schemas.microsoft.com/office/powerpoint/2010/main" val="267332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Chapter Outline – Part I</a:t>
            </a:r>
          </a:p>
        </p:txBody>
      </p:sp>
      <p:sp>
        <p:nvSpPr>
          <p:cNvPr id="2" name="Content Placeholder 1"/>
          <p:cNvSpPr>
            <a:spLocks noGrp="1"/>
          </p:cNvSpPr>
          <p:nvPr>
            <p:ph idx="1"/>
          </p:nvPr>
        </p:nvSpPr>
        <p:spPr>
          <a:xfrm>
            <a:off x="457200" y="1417638"/>
            <a:ext cx="7620000" cy="4983162"/>
          </a:xfrm>
        </p:spPr>
        <p:txBody>
          <a:bodyPr>
            <a:normAutofit/>
          </a:bodyPr>
          <a:lstStyle/>
          <a:p>
            <a:pPr marL="457200" indent="-457200"/>
            <a:r>
              <a:rPr lang="en-US" sz="2800" dirty="0"/>
              <a:t>Introduction</a:t>
            </a:r>
          </a:p>
          <a:p>
            <a:pPr marL="457200" indent="-457200"/>
            <a:r>
              <a:rPr lang="en-US" sz="2800" dirty="0"/>
              <a:t>Facility Location Concepts</a:t>
            </a:r>
          </a:p>
          <a:p>
            <a:pPr marL="457200" indent="-457200"/>
            <a:r>
              <a:rPr lang="en-US" sz="2800" dirty="0"/>
              <a:t>Factors affecting Facility Location</a:t>
            </a:r>
          </a:p>
          <a:p>
            <a:pPr marL="457200" indent="-457200"/>
            <a:r>
              <a:rPr lang="en-US" sz="2800" dirty="0"/>
              <a:t>Facility Location Model</a:t>
            </a:r>
          </a:p>
          <a:p>
            <a:pPr marL="457200" indent="-457200"/>
            <a:r>
              <a:rPr lang="en-US" sz="2800" dirty="0"/>
              <a:t>Facility Locations – Urban vs. Rural</a:t>
            </a:r>
          </a:p>
          <a:p>
            <a:pPr marL="457200" indent="-457200"/>
            <a:r>
              <a:rPr lang="en-US" sz="2800" dirty="0"/>
              <a:t>Location Break-even Analysis</a:t>
            </a:r>
          </a:p>
          <a:p>
            <a:pPr marL="457200" indent="-457200"/>
            <a:endParaRPr lang="en-US" sz="2800" dirty="0"/>
          </a:p>
        </p:txBody>
      </p:sp>
    </p:spTree>
    <p:extLst>
      <p:ext uri="{BB962C8B-B14F-4D97-AF65-F5344CB8AC3E}">
        <p14:creationId xmlns:p14="http://schemas.microsoft.com/office/powerpoint/2010/main" val="160826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Chapter Outline – Part II</a:t>
            </a:r>
          </a:p>
        </p:txBody>
      </p:sp>
      <p:sp>
        <p:nvSpPr>
          <p:cNvPr id="2" name="Content Placeholder 1"/>
          <p:cNvSpPr>
            <a:spLocks noGrp="1"/>
          </p:cNvSpPr>
          <p:nvPr>
            <p:ph idx="1"/>
          </p:nvPr>
        </p:nvSpPr>
        <p:spPr>
          <a:xfrm>
            <a:off x="457200" y="1417638"/>
            <a:ext cx="7620000" cy="4983162"/>
          </a:xfrm>
        </p:spPr>
        <p:txBody>
          <a:bodyPr>
            <a:normAutofit/>
          </a:bodyPr>
          <a:lstStyle/>
          <a:p>
            <a:pPr marL="457200" indent="-457200"/>
            <a:r>
              <a:rPr lang="en-US" sz="2800" dirty="0"/>
              <a:t>Plan Layout</a:t>
            </a:r>
          </a:p>
          <a:p>
            <a:pPr marL="457200" indent="-457200"/>
            <a:r>
              <a:rPr lang="en-US" sz="2800" dirty="0"/>
              <a:t>Objectives of Plant Layout</a:t>
            </a:r>
          </a:p>
          <a:p>
            <a:pPr marL="457200" indent="-457200"/>
            <a:r>
              <a:rPr lang="en-US" sz="2800" dirty="0"/>
              <a:t>Principles of Plant Layout</a:t>
            </a:r>
          </a:p>
          <a:p>
            <a:pPr marL="457200" indent="-457200"/>
            <a:r>
              <a:rPr lang="en-US" sz="2800" dirty="0"/>
              <a:t>Procedures in Planning the Layout</a:t>
            </a:r>
          </a:p>
          <a:p>
            <a:pPr marL="457200" indent="-457200"/>
            <a:r>
              <a:rPr lang="en-US" sz="2800" dirty="0"/>
              <a:t>Plant Layout Tools and Techniques</a:t>
            </a:r>
          </a:p>
          <a:p>
            <a:pPr marL="457200" indent="-457200"/>
            <a:r>
              <a:rPr lang="en-US" sz="2800" dirty="0"/>
              <a:t>Factors Influencing Plant Layout</a:t>
            </a:r>
          </a:p>
          <a:p>
            <a:pPr marL="457200" indent="-457200"/>
            <a:r>
              <a:rPr lang="en-US" sz="2800" dirty="0"/>
              <a:t>Types of and Comparison of Plant Layout</a:t>
            </a:r>
          </a:p>
          <a:p>
            <a:pPr marL="457200" indent="-457200"/>
            <a:endParaRPr lang="en-US" sz="2800" dirty="0"/>
          </a:p>
        </p:txBody>
      </p:sp>
    </p:spTree>
    <p:extLst>
      <p:ext uri="{BB962C8B-B14F-4D97-AF65-F5344CB8AC3E}">
        <p14:creationId xmlns:p14="http://schemas.microsoft.com/office/powerpoint/2010/main" val="218721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3 Different Aspects of Facility Location are:</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800" dirty="0">
                <a:solidFill>
                  <a:schemeClr val="tx1"/>
                </a:solidFill>
              </a:rPr>
              <a:t>Selection of a Region</a:t>
            </a:r>
          </a:p>
          <a:p>
            <a:pPr marL="457200" indent="-457200">
              <a:buFont typeface="Arial" panose="020B0604020202020204" pitchFamily="34" charset="0"/>
              <a:buChar char="•"/>
            </a:pPr>
            <a:r>
              <a:rPr lang="en-US" sz="2800" dirty="0">
                <a:solidFill>
                  <a:schemeClr val="tx1"/>
                </a:solidFill>
              </a:rPr>
              <a:t>Selection of a Locality</a:t>
            </a:r>
          </a:p>
          <a:p>
            <a:pPr marL="457200" indent="-457200">
              <a:buFont typeface="Arial" panose="020B0604020202020204" pitchFamily="34" charset="0"/>
              <a:buChar char="•"/>
            </a:pPr>
            <a:r>
              <a:rPr lang="en-US" sz="2800" dirty="0">
                <a:solidFill>
                  <a:schemeClr val="tx1"/>
                </a:solidFill>
              </a:rPr>
              <a:t>Selection of a Site</a:t>
            </a:r>
          </a:p>
        </p:txBody>
      </p:sp>
    </p:spTree>
    <p:extLst>
      <p:ext uri="{BB962C8B-B14F-4D97-AF65-F5344CB8AC3E}">
        <p14:creationId xmlns:p14="http://schemas.microsoft.com/office/powerpoint/2010/main" val="3766538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Why these aspects are critical?</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dirty="0">
                <a:solidFill>
                  <a:schemeClr val="tx1"/>
                </a:solidFill>
              </a:rPr>
              <a:t>Selection of a Region</a:t>
            </a:r>
          </a:p>
          <a:p>
            <a:pPr marL="457200" indent="-457200">
              <a:buFont typeface="Arial" panose="020B0604020202020204" pitchFamily="34" charset="0"/>
              <a:buChar char="•"/>
            </a:pPr>
            <a:r>
              <a:rPr lang="en-US" sz="2400" dirty="0">
                <a:solidFill>
                  <a:schemeClr val="tx1"/>
                </a:solidFill>
              </a:rPr>
              <a:t>Availability of raw materials</a:t>
            </a:r>
          </a:p>
          <a:p>
            <a:pPr marL="457200" indent="-457200">
              <a:buFont typeface="Arial" panose="020B0604020202020204" pitchFamily="34" charset="0"/>
              <a:buChar char="•"/>
            </a:pPr>
            <a:r>
              <a:rPr lang="en-US" sz="2400" dirty="0">
                <a:solidFill>
                  <a:schemeClr val="tx1"/>
                </a:solidFill>
              </a:rPr>
              <a:t>Nearness to the source</a:t>
            </a:r>
          </a:p>
          <a:p>
            <a:pPr marL="457200" indent="-457200">
              <a:buFont typeface="Arial" panose="020B0604020202020204" pitchFamily="34" charset="0"/>
              <a:buChar char="•"/>
            </a:pPr>
            <a:r>
              <a:rPr lang="en-US" sz="2400" dirty="0">
                <a:solidFill>
                  <a:schemeClr val="tx1"/>
                </a:solidFill>
              </a:rPr>
              <a:t>Proximity to the market</a:t>
            </a:r>
          </a:p>
          <a:p>
            <a:pPr marL="457200" indent="-457200">
              <a:buFont typeface="Arial" panose="020B0604020202020204" pitchFamily="34" charset="0"/>
              <a:buChar char="•"/>
            </a:pPr>
            <a:r>
              <a:rPr lang="en-US" sz="2400" dirty="0">
                <a:solidFill>
                  <a:schemeClr val="tx1"/>
                </a:solidFill>
              </a:rPr>
              <a:t>Availability of transportation facilities</a:t>
            </a:r>
          </a:p>
          <a:p>
            <a:pPr marL="457200" indent="-457200">
              <a:buFont typeface="Arial" panose="020B0604020202020204" pitchFamily="34" charset="0"/>
              <a:buChar char="•"/>
            </a:pPr>
            <a:r>
              <a:rPr lang="en-US" sz="2400" dirty="0">
                <a:solidFill>
                  <a:schemeClr val="tx1"/>
                </a:solidFill>
              </a:rPr>
              <a:t>Suitability of climate</a:t>
            </a: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70456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Why these aspects are critical?</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dirty="0">
                <a:solidFill>
                  <a:schemeClr val="tx1"/>
                </a:solidFill>
              </a:rPr>
              <a:t>Selection of Locality</a:t>
            </a:r>
          </a:p>
          <a:p>
            <a:pPr marL="457200" indent="-457200">
              <a:buFont typeface="Arial" panose="020B0604020202020204" pitchFamily="34" charset="0"/>
              <a:buChar char="•"/>
            </a:pPr>
            <a:r>
              <a:rPr lang="en-US" sz="2400" dirty="0">
                <a:solidFill>
                  <a:schemeClr val="tx1"/>
                </a:solidFill>
              </a:rPr>
              <a:t>Supply of labor</a:t>
            </a:r>
          </a:p>
          <a:p>
            <a:pPr marL="457200" indent="-457200">
              <a:buFont typeface="Arial" panose="020B0604020202020204" pitchFamily="34" charset="0"/>
              <a:buChar char="•"/>
            </a:pPr>
            <a:r>
              <a:rPr lang="en-US" sz="2400" dirty="0">
                <a:solidFill>
                  <a:schemeClr val="tx1"/>
                </a:solidFill>
              </a:rPr>
              <a:t>Prevailing wage rates</a:t>
            </a:r>
          </a:p>
          <a:p>
            <a:pPr marL="457200" indent="-457200">
              <a:buFont typeface="Arial" panose="020B0604020202020204" pitchFamily="34" charset="0"/>
              <a:buChar char="•"/>
            </a:pPr>
            <a:r>
              <a:rPr lang="en-US" sz="2400" dirty="0">
                <a:solidFill>
                  <a:schemeClr val="tx1"/>
                </a:solidFill>
              </a:rPr>
              <a:t>Existence of supplementary/complementary industries</a:t>
            </a:r>
          </a:p>
          <a:p>
            <a:pPr marL="457200" indent="-457200">
              <a:buFont typeface="Arial" panose="020B0604020202020204" pitchFamily="34" charset="0"/>
              <a:buChar char="•"/>
            </a:pPr>
            <a:r>
              <a:rPr lang="en-US" sz="2400" dirty="0">
                <a:solidFill>
                  <a:schemeClr val="tx1"/>
                </a:solidFill>
              </a:rPr>
              <a:t>Banking, credit, and communication facilities</a:t>
            </a:r>
          </a:p>
          <a:p>
            <a:pPr marL="457200" indent="-457200">
              <a:buFont typeface="Arial" panose="020B0604020202020204" pitchFamily="34" charset="0"/>
              <a:buChar char="•"/>
            </a:pPr>
            <a:r>
              <a:rPr lang="en-US" sz="2400" dirty="0">
                <a:solidFill>
                  <a:schemeClr val="tx1"/>
                </a:solidFill>
              </a:rPr>
              <a:t>Attitude of the local people</a:t>
            </a:r>
          </a:p>
          <a:p>
            <a:pPr marL="457200" indent="-457200">
              <a:buFont typeface="Arial" panose="020B0604020202020204" pitchFamily="34" charset="0"/>
              <a:buChar char="•"/>
            </a:pPr>
            <a:r>
              <a:rPr lang="en-US" sz="2400" dirty="0">
                <a:solidFill>
                  <a:schemeClr val="tx1"/>
                </a:solidFill>
              </a:rPr>
              <a:t>Local taxes and laws</a:t>
            </a:r>
          </a:p>
          <a:p>
            <a:pPr marL="457200" indent="-457200">
              <a:buFont typeface="Arial" panose="020B0604020202020204" pitchFamily="34" charset="0"/>
              <a:buChar char="•"/>
            </a:pPr>
            <a:r>
              <a:rPr lang="en-US" sz="2400" dirty="0">
                <a:solidFill>
                  <a:schemeClr val="tx1"/>
                </a:solidFill>
              </a:rPr>
              <a:t>Living conditions for workers</a:t>
            </a:r>
          </a:p>
          <a:p>
            <a:pPr marL="457200" indent="-457200">
              <a:buFont typeface="Arial" panose="020B0604020202020204" pitchFamily="34" charset="0"/>
              <a:buChar char="•"/>
            </a:pPr>
            <a:r>
              <a:rPr lang="en-US" sz="2400" dirty="0">
                <a:solidFill>
                  <a:schemeClr val="tx1"/>
                </a:solidFill>
              </a:rPr>
              <a:t>Water supply and fire-fighting services</a:t>
            </a: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209391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Why these aspects are critical?</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dirty="0">
                <a:solidFill>
                  <a:schemeClr val="tx1"/>
                </a:solidFill>
              </a:rPr>
              <a:t>Selection of a Site</a:t>
            </a:r>
          </a:p>
          <a:p>
            <a:pPr marL="457200" indent="-457200">
              <a:buFont typeface="Arial" panose="020B0604020202020204" pitchFamily="34" charset="0"/>
              <a:buChar char="•"/>
            </a:pPr>
            <a:r>
              <a:rPr lang="en-US" sz="2400" dirty="0">
                <a:solidFill>
                  <a:schemeClr val="tx1"/>
                </a:solidFill>
              </a:rPr>
              <a:t>Price of the land</a:t>
            </a:r>
          </a:p>
          <a:p>
            <a:pPr marL="457200" indent="-457200">
              <a:buFont typeface="Arial" panose="020B0604020202020204" pitchFamily="34" charset="0"/>
              <a:buChar char="•"/>
            </a:pPr>
            <a:r>
              <a:rPr lang="en-US" sz="2400" dirty="0">
                <a:solidFill>
                  <a:schemeClr val="tx1"/>
                </a:solidFill>
              </a:rPr>
              <a:t>Disposal of waste</a:t>
            </a: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373415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Factors Affecting Facility Location </a:t>
            </a:r>
            <a:br>
              <a:rPr lang="en-US" sz="4000" dirty="0"/>
            </a:br>
            <a:r>
              <a:rPr lang="en-US" sz="4000" dirty="0"/>
              <a:t>– page 121</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dirty="0">
                <a:solidFill>
                  <a:schemeClr val="tx1"/>
                </a:solidFill>
              </a:rPr>
              <a:t>Fundamental factors that should be considered in deciding location of facilities:</a:t>
            </a:r>
          </a:p>
          <a:p>
            <a:pPr marL="457200" indent="-457200">
              <a:buFont typeface="Arial" panose="020B0604020202020204" pitchFamily="34" charset="0"/>
              <a:buChar char="•"/>
            </a:pPr>
            <a:r>
              <a:rPr lang="en-US" sz="2400" dirty="0">
                <a:solidFill>
                  <a:schemeClr val="tx1"/>
                </a:solidFill>
              </a:rPr>
              <a:t>Demography  - attitude of local population towards industrialization, expectations, adequate supply of labor of different skills and competitive price.</a:t>
            </a:r>
          </a:p>
          <a:p>
            <a:pPr marL="457200" indent="-457200">
              <a:buFont typeface="Arial" panose="020B0604020202020204" pitchFamily="34" charset="0"/>
              <a:buChar char="•"/>
            </a:pPr>
            <a:r>
              <a:rPr lang="en-US" sz="2400" dirty="0">
                <a:solidFill>
                  <a:schemeClr val="tx1"/>
                </a:solidFill>
              </a:rPr>
              <a:t>Land – cost of land and its development, support, availability for expansion, and surroundings</a:t>
            </a:r>
          </a:p>
          <a:p>
            <a:pPr marL="457200" indent="-457200">
              <a:buFont typeface="Arial" panose="020B0604020202020204" pitchFamily="34" charset="0"/>
              <a:buChar char="•"/>
            </a:pPr>
            <a:r>
              <a:rPr lang="en-US" sz="2400" dirty="0">
                <a:solidFill>
                  <a:schemeClr val="tx1"/>
                </a:solidFill>
              </a:rPr>
              <a:t>Incentives – Government provided incentives such as tax exemption, loans, subsidies, etc.</a:t>
            </a:r>
          </a:p>
          <a:p>
            <a:pPr marL="457200" indent="-457200">
              <a:buFont typeface="Arial" panose="020B0604020202020204" pitchFamily="34" charset="0"/>
              <a:buChar char="•"/>
            </a:pPr>
            <a:r>
              <a:rPr lang="en-US" sz="2400" dirty="0">
                <a:solidFill>
                  <a:schemeClr val="tx1"/>
                </a:solidFill>
              </a:rPr>
              <a:t>Government Regulations – additional subsidies, laws related to  environmental protection, construction, waste disposal and safety laws.</a:t>
            </a:r>
          </a:p>
          <a:p>
            <a:pPr marL="457200" indent="-457200">
              <a:buFont typeface="Arial" panose="020B0604020202020204" pitchFamily="34" charset="0"/>
              <a:buChar char="•"/>
            </a:pPr>
            <a:endParaRPr lang="en-US" sz="2400" dirty="0">
              <a:solidFill>
                <a:schemeClr val="tx1"/>
              </a:solidFill>
            </a:endParaRPr>
          </a:p>
          <a:p>
            <a:pPr marL="914400" lvl="1" indent="-457200">
              <a:buFont typeface="Arial" panose="020B0604020202020204" pitchFamily="34" charset="0"/>
              <a:buChar char="•"/>
            </a:pPr>
            <a:endParaRPr lang="en-US" sz="1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3155133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1612</TotalTime>
  <Words>982</Words>
  <Application>Microsoft Office PowerPoint</Application>
  <PresentationFormat>On-screen Show (4:3)</PresentationFormat>
  <Paragraphs>137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vt:lpstr>
      <vt:lpstr>Adjacency</vt:lpstr>
      <vt:lpstr>ENGINEERING MANAGEMENT </vt:lpstr>
      <vt:lpstr>Chapter 5</vt:lpstr>
      <vt:lpstr>Chapter Outline – Part I</vt:lpstr>
      <vt:lpstr>Chapter Outline – Part II</vt:lpstr>
      <vt:lpstr>3 Different Aspects of Facility Location are:</vt:lpstr>
      <vt:lpstr>Why these aspects are critical?</vt:lpstr>
      <vt:lpstr>Why these aspects are critical?</vt:lpstr>
      <vt:lpstr>Why these aspects are critical?</vt:lpstr>
      <vt:lpstr>Factors Affecting Facility Location  – page 121</vt:lpstr>
      <vt:lpstr>Factors Affecting Facility Location  – page 121 (cont’d)</vt:lpstr>
      <vt:lpstr>Facilities Location in Urban Area</vt:lpstr>
      <vt:lpstr>Facilities Location in Rural Areas (Small Towns)</vt:lpstr>
      <vt:lpstr>The economic comparison of location alternative is facilitate by the use id cost volume profit analysis known as location break-even analysis.  The analysis can be done numerically/graphically. Following steps are involved in the break-even analysis: a. Determine the fixed and variable costs associated with each location alternative. b. Draw the total cost lines for all locational alternatives on the same graph c. Determine the location having the lowest total cost for the expected level of output  </vt:lpstr>
      <vt:lpstr>Assumptions a. Fixed costs are constant for the range of probable output  b. The required level of output can be closely estimated  c. Only one product is involved  </vt:lpstr>
      <vt:lpstr>Example#1 Gazipur, Daudkandi and Sylhet are the three potential locations for producing telecommunication set expected to sell for Tk. 90. Find the most economical location for an expected volume of 1850 units/year.  </vt:lpstr>
      <vt:lpstr>Steps: 1. Calculate the total cost  Total Cost = Fixed Cost + Variable Cost Total cost at Gazipur = 20,000 + (50x1850) = 1,12,500 Total cost at Daudkandi = 40,000 + (30x1850) = 95,500 Total cost at Sylhet = 80,000 + (10x1850) = 98,500 2. Draw the cost volume graph 3.  Calculate expected Profit  Expected Profit = Total Revenue – Total Cost Expected  Profit at Gazipur = (90x1850) – 1,12,500 = 54,000/yr Expected Profit at Daudkandi = (90x1850) – 95,500 = 71,000/yr Expected Profit at Sylhet = (90x1850) – 98,500 = 68,000/yr  </vt:lpstr>
      <vt:lpstr>Cost Volume Graph</vt:lpstr>
      <vt:lpstr>Plant Layout</vt:lpstr>
      <vt:lpstr>An Efficient Layout</vt:lpstr>
      <vt:lpstr>An Efficient Layout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MANAGEMENT</dc:title>
  <dc:creator>asbhuiyan</dc:creator>
  <cp:lastModifiedBy>asbhuiyan436@outlook.com</cp:lastModifiedBy>
  <cp:revision>91</cp:revision>
  <dcterms:created xsi:type="dcterms:W3CDTF">2018-07-14T17:08:04Z</dcterms:created>
  <dcterms:modified xsi:type="dcterms:W3CDTF">2020-08-24T02:45:47Z</dcterms:modified>
</cp:coreProperties>
</file>