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302" r:id="rId6"/>
    <p:sldId id="318" r:id="rId7"/>
    <p:sldId id="319" r:id="rId8"/>
    <p:sldId id="320" r:id="rId9"/>
    <p:sldId id="292" r:id="rId10"/>
    <p:sldId id="327" r:id="rId11"/>
    <p:sldId id="29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1" autoAdjust="0"/>
    <p:restoredTop sz="94660"/>
  </p:normalViewPr>
  <p:slideViewPr>
    <p:cSldViewPr>
      <p:cViewPr varScale="1">
        <p:scale>
          <a:sx n="64" d="100"/>
          <a:sy n="64" d="100"/>
        </p:scale>
        <p:origin x="143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10/21/2019</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10/21/2019</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ENGINEERING MANAGEMENT </a:t>
            </a:r>
          </a:p>
        </p:txBody>
      </p:sp>
      <p:sp>
        <p:nvSpPr>
          <p:cNvPr id="3" name="Subtitle 2"/>
          <p:cNvSpPr>
            <a:spLocks noGrp="1"/>
          </p:cNvSpPr>
          <p:nvPr>
            <p:ph type="subTitle" idx="1"/>
          </p:nvPr>
        </p:nvSpPr>
        <p:spPr>
          <a:xfrm>
            <a:off x="304800" y="3581400"/>
            <a:ext cx="6477000" cy="2133600"/>
          </a:xfrm>
        </p:spPr>
        <p:txBody>
          <a:bodyPr>
            <a:normAutofit/>
          </a:bodyPr>
          <a:lstStyle/>
          <a:p>
            <a:r>
              <a:rPr lang="en-US" sz="2400" dirty="0"/>
              <a:t>CSE 417 Section 15/AB Term II</a:t>
            </a:r>
          </a:p>
          <a:p>
            <a:r>
              <a:rPr lang="en-US" sz="2400" dirty="0"/>
              <a:t>Session 2017-18</a:t>
            </a:r>
          </a:p>
          <a:p>
            <a:r>
              <a:rPr lang="en-US" sz="2400" dirty="0"/>
              <a:t>Department of Computer Science and Engineering</a:t>
            </a:r>
          </a:p>
          <a:p>
            <a:r>
              <a:rPr lang="en-US" sz="2400" dirty="0"/>
              <a:t>Instructor: </a:t>
            </a:r>
            <a:r>
              <a:rPr lang="en-US" sz="2400" dirty="0" err="1"/>
              <a:t>Arif</a:t>
            </a:r>
            <a:r>
              <a:rPr lang="en-US" sz="2400" dirty="0"/>
              <a:t> S. </a:t>
            </a:r>
            <a:r>
              <a:rPr lang="en-US" sz="2400" dirty="0" err="1"/>
              <a:t>Bhuiyan</a:t>
            </a:r>
            <a:r>
              <a:rPr lang="en-US" sz="2400" dirty="0"/>
              <a:t>,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Financial Management - Objectives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Primary Objectives of a Firm:</a:t>
            </a:r>
          </a:p>
          <a:p>
            <a:pPr marL="342900" indent="-342900">
              <a:buFont typeface="Arial" panose="020B0604020202020204" pitchFamily="34" charset="0"/>
              <a:buChar char="•"/>
            </a:pPr>
            <a:r>
              <a:rPr lang="en-US" sz="2400" b="1" dirty="0">
                <a:solidFill>
                  <a:schemeClr val="tx1"/>
                </a:solidFill>
              </a:rPr>
              <a:t>Profit Maximization </a:t>
            </a:r>
            <a:r>
              <a:rPr lang="en-US" sz="2400" dirty="0">
                <a:solidFill>
                  <a:schemeClr val="tx1"/>
                </a:solidFill>
              </a:rPr>
              <a:t>– Profit as a standard for measuring the success or efficiency of a business enterprise</a:t>
            </a:r>
          </a:p>
          <a:p>
            <a:pPr marL="342900" indent="-342900">
              <a:buFont typeface="Arial" panose="020B0604020202020204" pitchFamily="34" charset="0"/>
              <a:buChar char="•"/>
            </a:pPr>
            <a:r>
              <a:rPr lang="en-US" sz="2400" b="1" dirty="0">
                <a:solidFill>
                  <a:schemeClr val="tx1"/>
                </a:solidFill>
              </a:rPr>
              <a:t>Maximization of Return </a:t>
            </a:r>
            <a:r>
              <a:rPr lang="en-US" sz="2400" dirty="0">
                <a:solidFill>
                  <a:schemeClr val="tx1"/>
                </a:solidFill>
              </a:rPr>
              <a:t>– Provides a basic guideline according to which financial decisions can be evaluated, but returns are mainly based on the profits earned by a firm.</a:t>
            </a:r>
          </a:p>
          <a:p>
            <a:pPr marL="342900" indent="-342900">
              <a:buFont typeface="Arial" panose="020B0604020202020204" pitchFamily="34" charset="0"/>
              <a:buChar char="•"/>
            </a:pPr>
            <a:r>
              <a:rPr lang="en-US" sz="2400" b="1" dirty="0">
                <a:solidFill>
                  <a:schemeClr val="tx1"/>
                </a:solidFill>
              </a:rPr>
              <a:t>Maximization of Wealth </a:t>
            </a:r>
            <a:r>
              <a:rPr lang="en-US" sz="2400" dirty="0">
                <a:solidFill>
                  <a:schemeClr val="tx1"/>
                </a:solidFill>
              </a:rPr>
              <a:t>– Provides a basic guideline according to which financial decisions can be evaluated. </a:t>
            </a:r>
          </a:p>
          <a:p>
            <a:pPr marL="342900" indent="-3429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71444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Roles and Scope of Financial Management</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342900" indent="-342900">
              <a:buFont typeface="Arial" panose="020B0604020202020204" pitchFamily="34" charset="0"/>
              <a:buChar char="•"/>
            </a:pPr>
            <a:r>
              <a:rPr lang="en-US" sz="2400" dirty="0">
                <a:solidFill>
                  <a:schemeClr val="tx1"/>
                </a:solidFill>
              </a:rPr>
              <a:t>Estimating the requirement of funds</a:t>
            </a:r>
          </a:p>
          <a:p>
            <a:pPr marL="342900" indent="-342900">
              <a:buFont typeface="Arial" panose="020B0604020202020204" pitchFamily="34" charset="0"/>
              <a:buChar char="•"/>
            </a:pPr>
            <a:r>
              <a:rPr lang="en-US" sz="2400" dirty="0">
                <a:solidFill>
                  <a:schemeClr val="tx1"/>
                </a:solidFill>
              </a:rPr>
              <a:t>Capital Structure decisions</a:t>
            </a:r>
          </a:p>
          <a:p>
            <a:pPr marL="342900" indent="-342900">
              <a:buFont typeface="Arial" panose="020B0604020202020204" pitchFamily="34" charset="0"/>
              <a:buChar char="•"/>
            </a:pPr>
            <a:r>
              <a:rPr lang="en-US" sz="2400" dirty="0">
                <a:solidFill>
                  <a:schemeClr val="tx1"/>
                </a:solidFill>
              </a:rPr>
              <a:t>Investment decisions</a:t>
            </a:r>
          </a:p>
          <a:p>
            <a:pPr marL="342900" indent="-342900">
              <a:buFont typeface="Arial" panose="020B0604020202020204" pitchFamily="34" charset="0"/>
              <a:buChar char="•"/>
            </a:pPr>
            <a:r>
              <a:rPr lang="en-US" sz="2400" dirty="0">
                <a:solidFill>
                  <a:schemeClr val="tx1"/>
                </a:solidFill>
              </a:rPr>
              <a:t>Dividend decisions</a:t>
            </a:r>
          </a:p>
          <a:p>
            <a:r>
              <a:rPr lang="en-US" sz="2400" b="1" dirty="0">
                <a:solidFill>
                  <a:schemeClr val="tx1"/>
                </a:solidFill>
              </a:rPr>
              <a:t>Subsidiary Functions:</a:t>
            </a:r>
          </a:p>
          <a:p>
            <a:pPr marL="342900" indent="-342900">
              <a:buFont typeface="Arial" panose="020B0604020202020204" pitchFamily="34" charset="0"/>
              <a:buChar char="•"/>
            </a:pPr>
            <a:r>
              <a:rPr lang="en-US" sz="2400" dirty="0">
                <a:solidFill>
                  <a:schemeClr val="tx1"/>
                </a:solidFill>
              </a:rPr>
              <a:t>Supply the funds to all parts of the organization</a:t>
            </a:r>
          </a:p>
          <a:p>
            <a:pPr marL="342900" indent="-342900">
              <a:buFont typeface="Arial" panose="020B0604020202020204" pitchFamily="34" charset="0"/>
              <a:buChar char="•"/>
            </a:pPr>
            <a:r>
              <a:rPr lang="en-US" sz="2400" dirty="0">
                <a:solidFill>
                  <a:schemeClr val="tx1"/>
                </a:solidFill>
              </a:rPr>
              <a:t>Evaluation of he financial performance</a:t>
            </a:r>
          </a:p>
          <a:p>
            <a:pPr marL="342900" indent="-342900">
              <a:buFont typeface="Arial" panose="020B0604020202020204" pitchFamily="34" charset="0"/>
              <a:buChar char="•"/>
            </a:pPr>
            <a:r>
              <a:rPr lang="en-US" sz="2400" dirty="0">
                <a:solidFill>
                  <a:schemeClr val="tx1"/>
                </a:solidFill>
              </a:rPr>
              <a:t>Financial negotiations</a:t>
            </a:r>
          </a:p>
          <a:p>
            <a:pPr marL="342900" indent="-342900">
              <a:buFont typeface="Arial" panose="020B0604020202020204" pitchFamily="34" charset="0"/>
              <a:buChar char="•"/>
            </a:pPr>
            <a:r>
              <a:rPr lang="en-US" sz="2400" dirty="0">
                <a:solidFill>
                  <a:schemeClr val="tx1"/>
                </a:solidFill>
              </a:rPr>
              <a:t>Keeping track of the stock exchange, </a:t>
            </a:r>
            <a:r>
              <a:rPr lang="en-US" sz="2400" dirty="0" err="1">
                <a:solidFill>
                  <a:schemeClr val="tx1"/>
                </a:solidFill>
              </a:rPr>
              <a:t>quatations</a:t>
            </a:r>
            <a:r>
              <a:rPr lang="en-US" sz="2400" dirty="0">
                <a:solidFill>
                  <a:schemeClr val="tx1"/>
                </a:solidFill>
              </a:rPr>
              <a:t> and behavior of price</a:t>
            </a:r>
          </a:p>
          <a:p>
            <a:pPr marL="342900" indent="-342900">
              <a:buFont typeface="Arial" panose="020B0604020202020204" pitchFamily="34" charset="0"/>
              <a:buChar char="•"/>
            </a:pPr>
            <a:r>
              <a:rPr lang="en-US" sz="2400" dirty="0">
                <a:solidFill>
                  <a:schemeClr val="tx1"/>
                </a:solidFill>
              </a:rPr>
              <a:t>Financial control</a:t>
            </a:r>
          </a:p>
          <a:p>
            <a:pPr marL="342900" indent="-342900">
              <a:buFont typeface="Arial" panose="020B0604020202020204" pitchFamily="34" charset="0"/>
              <a:buChar char="•"/>
            </a:pPr>
            <a:r>
              <a:rPr lang="en-US" sz="2400" dirty="0">
                <a:solidFill>
                  <a:schemeClr val="tx1"/>
                </a:solidFill>
              </a:rPr>
              <a:t>Keeping records of all assets</a:t>
            </a: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70456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a:t>
            </a:r>
            <a:r>
              <a:rPr lang="en-US" sz="4800" dirty="0" smtClean="0"/>
              <a:t>8</a:t>
            </a:r>
            <a:endParaRPr lang="en-US" sz="4800" dirty="0"/>
          </a:p>
        </p:txBody>
      </p:sp>
      <p:sp>
        <p:nvSpPr>
          <p:cNvPr id="2" name="Content Placeholder 1"/>
          <p:cNvSpPr>
            <a:spLocks noGrp="1"/>
          </p:cNvSpPr>
          <p:nvPr>
            <p:ph idx="1"/>
          </p:nvPr>
        </p:nvSpPr>
        <p:spPr/>
        <p:txBody>
          <a:bodyPr anchor="ctr">
            <a:normAutofit/>
          </a:bodyPr>
          <a:lstStyle/>
          <a:p>
            <a:pPr marL="0" indent="0" algn="ctr">
              <a:buNone/>
            </a:pPr>
            <a:r>
              <a:rPr lang="en-US" sz="2800" b="1" dirty="0"/>
              <a:t>Financial Management</a:t>
            </a:r>
          </a:p>
          <a:p>
            <a:pPr marL="0" indent="0" algn="ctr">
              <a:buNone/>
            </a:pPr>
            <a:endParaRPr lang="en-US" sz="2800" b="1" dirty="0"/>
          </a:p>
        </p:txBody>
      </p:sp>
    </p:spTree>
    <p:extLst>
      <p:ext uri="{BB962C8B-B14F-4D97-AF65-F5344CB8AC3E}">
        <p14:creationId xmlns:p14="http://schemas.microsoft.com/office/powerpoint/2010/main" val="3965758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Outline </a:t>
            </a:r>
          </a:p>
        </p:txBody>
      </p:sp>
      <p:sp>
        <p:nvSpPr>
          <p:cNvPr id="2" name="Content Placeholder 1"/>
          <p:cNvSpPr>
            <a:spLocks noGrp="1"/>
          </p:cNvSpPr>
          <p:nvPr>
            <p:ph idx="1"/>
          </p:nvPr>
        </p:nvSpPr>
        <p:spPr>
          <a:xfrm>
            <a:off x="457200" y="1417638"/>
            <a:ext cx="7620000" cy="4983162"/>
          </a:xfrm>
        </p:spPr>
        <p:txBody>
          <a:bodyPr>
            <a:normAutofit/>
          </a:bodyPr>
          <a:lstStyle/>
          <a:p>
            <a:pPr marL="457200" indent="-457200"/>
            <a:r>
              <a:rPr lang="en-US" sz="2800" dirty="0"/>
              <a:t>Introduction</a:t>
            </a:r>
          </a:p>
          <a:p>
            <a:pPr marL="457200" indent="-457200"/>
            <a:r>
              <a:rPr lang="en-US" sz="2800" dirty="0"/>
              <a:t>Definition</a:t>
            </a:r>
          </a:p>
          <a:p>
            <a:pPr marL="457200" indent="-457200"/>
            <a:r>
              <a:rPr lang="en-US" sz="2800" dirty="0"/>
              <a:t>Difference between Accounting and Finance Functions</a:t>
            </a:r>
          </a:p>
          <a:p>
            <a:pPr marL="457200" indent="-457200"/>
            <a:r>
              <a:rPr lang="en-US" sz="2800" dirty="0"/>
              <a:t>Functions of Financial Management</a:t>
            </a:r>
          </a:p>
          <a:p>
            <a:pPr marL="457200" indent="-457200"/>
            <a:r>
              <a:rPr lang="en-US" sz="2800" dirty="0"/>
              <a:t>Objectives of Financial Management</a:t>
            </a:r>
          </a:p>
          <a:p>
            <a:pPr marL="457200" indent="-457200"/>
            <a:r>
              <a:rPr lang="en-US" sz="2800" dirty="0"/>
              <a:t>Role and Scope of Financial Management</a:t>
            </a:r>
          </a:p>
          <a:p>
            <a:pPr marL="0" indent="0">
              <a:buNone/>
            </a:pPr>
            <a:endParaRPr lang="en-US" sz="2800" dirty="0"/>
          </a:p>
          <a:p>
            <a:pPr marL="457200" indent="-457200"/>
            <a:endParaRPr lang="en-US" sz="2800" dirty="0"/>
          </a:p>
        </p:txBody>
      </p:sp>
    </p:spTree>
    <p:extLst>
      <p:ext uri="{BB962C8B-B14F-4D97-AF65-F5344CB8AC3E}">
        <p14:creationId xmlns:p14="http://schemas.microsoft.com/office/powerpoint/2010/main" val="1608268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b="1" dirty="0">
                <a:solidFill>
                  <a:schemeClr val="tx1"/>
                </a:solidFill>
              </a:rPr>
              <a:t>Finance </a:t>
            </a:r>
            <a:r>
              <a:rPr lang="en-US" sz="2400" dirty="0">
                <a:solidFill>
                  <a:schemeClr val="tx1"/>
                </a:solidFill>
              </a:rPr>
              <a:t>– used to describe the money resources available to governments, firms, or individuals and the management of these resources.</a:t>
            </a:r>
          </a:p>
          <a:p>
            <a:pPr marL="457200" indent="-457200">
              <a:buFont typeface="Arial" panose="020B0604020202020204" pitchFamily="34" charset="0"/>
              <a:buChar char="•"/>
            </a:pPr>
            <a:r>
              <a:rPr lang="en-US" sz="2400" b="1" dirty="0">
                <a:solidFill>
                  <a:schemeClr val="tx1"/>
                </a:solidFill>
              </a:rPr>
              <a:t>Financial Management </a:t>
            </a:r>
            <a:r>
              <a:rPr lang="en-US" sz="2400" dirty="0">
                <a:solidFill>
                  <a:schemeClr val="tx1"/>
                </a:solidFill>
              </a:rPr>
              <a:t>– is the acquisition, management, and financing of resources by means of money with due regard for prices in external markets.</a:t>
            </a:r>
          </a:p>
          <a:p>
            <a:pPr marL="457200" indent="-457200">
              <a:buFont typeface="Arial" panose="020B0604020202020204" pitchFamily="34" charset="0"/>
              <a:buChar char="•"/>
            </a:pPr>
            <a:r>
              <a:rPr lang="en-US" sz="2400" b="1" dirty="0" smtClean="0">
                <a:solidFill>
                  <a:schemeClr val="tx1"/>
                </a:solidFill>
              </a:rPr>
              <a:t>Resources are </a:t>
            </a:r>
            <a:r>
              <a:rPr lang="en-US" sz="2400" dirty="0" smtClean="0">
                <a:solidFill>
                  <a:schemeClr val="tx1"/>
                </a:solidFill>
              </a:rPr>
              <a:t>– </a:t>
            </a:r>
            <a:r>
              <a:rPr lang="en-US" sz="2400" dirty="0">
                <a:solidFill>
                  <a:schemeClr val="tx1"/>
                </a:solidFill>
              </a:rPr>
              <a:t>generally physical, such as cash, inventory, </a:t>
            </a:r>
            <a:r>
              <a:rPr lang="en-US" sz="2400" dirty="0" smtClean="0">
                <a:solidFill>
                  <a:schemeClr val="tx1"/>
                </a:solidFill>
              </a:rPr>
              <a:t>accounts </a:t>
            </a:r>
            <a:r>
              <a:rPr lang="en-US" sz="2400" dirty="0">
                <a:solidFill>
                  <a:schemeClr val="tx1"/>
                </a:solidFill>
              </a:rPr>
              <a:t>receivable, </a:t>
            </a:r>
            <a:r>
              <a:rPr lang="en-US" sz="2400" dirty="0" smtClean="0">
                <a:solidFill>
                  <a:schemeClr val="tx1"/>
                </a:solidFill>
              </a:rPr>
              <a:t>equipment </a:t>
            </a:r>
            <a:r>
              <a:rPr lang="en-US" sz="2400" dirty="0">
                <a:solidFill>
                  <a:schemeClr val="tx1"/>
                </a:solidFill>
              </a:rPr>
              <a:t>and machinery or manufacturing and distribution facilities including people.</a:t>
            </a:r>
          </a:p>
          <a:p>
            <a:pPr marL="457200" indent="-457200">
              <a:buFont typeface="Arial" panose="020B0604020202020204" pitchFamily="34" charset="0"/>
              <a:buChar char="•"/>
            </a:pPr>
            <a:r>
              <a:rPr lang="en-US" sz="2400" b="1" dirty="0">
                <a:solidFill>
                  <a:schemeClr val="tx1"/>
                </a:solidFill>
              </a:rPr>
              <a:t>Money comes from variety of sources </a:t>
            </a:r>
            <a:r>
              <a:rPr lang="en-US" sz="2400" dirty="0">
                <a:solidFill>
                  <a:schemeClr val="tx1"/>
                </a:solidFill>
              </a:rPr>
              <a:t>– borrowing, leasing, public issues, and the internal cash flow generated by firm’s activities</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514157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 – cont’d</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9831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b="1" dirty="0">
                <a:solidFill>
                  <a:schemeClr val="tx1"/>
                </a:solidFill>
              </a:rPr>
              <a:t>Firm’s Goal </a:t>
            </a:r>
            <a:r>
              <a:rPr lang="en-US" sz="2400" dirty="0">
                <a:solidFill>
                  <a:schemeClr val="tx1"/>
                </a:solidFill>
              </a:rPr>
              <a:t>– is to provide and manage these resources as efficiently as possible to balance the needs against risks and returns. </a:t>
            </a:r>
          </a:p>
          <a:p>
            <a:pPr marL="457200" indent="-457200">
              <a:buFont typeface="Arial" panose="020B0604020202020204" pitchFamily="34" charset="0"/>
              <a:buChar char="•"/>
            </a:pPr>
            <a:r>
              <a:rPr lang="en-US" sz="2400" b="1" dirty="0">
                <a:solidFill>
                  <a:schemeClr val="tx1"/>
                </a:solidFill>
              </a:rPr>
              <a:t>Financial Management </a:t>
            </a:r>
            <a:r>
              <a:rPr lang="en-US" sz="2400" dirty="0">
                <a:solidFill>
                  <a:schemeClr val="tx1"/>
                </a:solidFill>
              </a:rPr>
              <a:t>– is a set of administrative actions which relate to the arrangement of cash and credit to enable the organization to carry out its objectives satisfactorily.</a:t>
            </a:r>
          </a:p>
          <a:p>
            <a:pPr marL="457200" indent="-457200">
              <a:buFont typeface="Arial" panose="020B0604020202020204" pitchFamily="34" charset="0"/>
              <a:buChar char="•"/>
            </a:pPr>
            <a:r>
              <a:rPr lang="en-US" sz="2400" b="1" dirty="0">
                <a:solidFill>
                  <a:schemeClr val="tx1"/>
                </a:solidFill>
              </a:rPr>
              <a:t>Main features of Financial Management  </a:t>
            </a:r>
            <a:r>
              <a:rPr lang="en-US" sz="2400" dirty="0">
                <a:solidFill>
                  <a:schemeClr val="tx1"/>
                </a:solidFill>
              </a:rPr>
              <a:t>is</a:t>
            </a:r>
          </a:p>
          <a:p>
            <a:r>
              <a:rPr lang="en-US" sz="2400" dirty="0">
                <a:solidFill>
                  <a:schemeClr val="tx1"/>
                </a:solidFill>
              </a:rPr>
              <a:t>	- the formulation of the firm’s strategy towards 	determining the efficient use of funds currently at the 	disposal of the firm</a:t>
            </a:r>
          </a:p>
          <a:p>
            <a:r>
              <a:rPr lang="en-US" sz="2400" dirty="0">
                <a:solidFill>
                  <a:schemeClr val="tx1"/>
                </a:solidFill>
              </a:rPr>
              <a:t>	- selecting the most favorable sources of additional 	funds that the firm will need in the foreseeable future</a:t>
            </a:r>
          </a:p>
          <a:p>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070746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Definition – Financial Management</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9831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dirty="0">
                <a:solidFill>
                  <a:schemeClr val="tx1"/>
                </a:solidFill>
              </a:rPr>
              <a:t>“Financial Management is an area of financial decision-making, harmonizing individual motives and enterprise goals” – Weston and Brigham</a:t>
            </a:r>
          </a:p>
          <a:p>
            <a:pPr marL="457200" indent="-457200">
              <a:buFont typeface="Arial" panose="020B0604020202020204" pitchFamily="34" charset="0"/>
              <a:buChar char="•"/>
            </a:pPr>
            <a:r>
              <a:rPr lang="en-US" sz="2400" dirty="0">
                <a:solidFill>
                  <a:schemeClr val="tx1"/>
                </a:solidFill>
              </a:rPr>
              <a:t>“Financial Management is an application of general managerial principles to the area of financial decision-making” – Howard and Upton</a:t>
            </a:r>
          </a:p>
          <a:p>
            <a:pPr marL="457200" indent="-457200">
              <a:buFont typeface="Arial" panose="020B0604020202020204" pitchFamily="34" charset="0"/>
              <a:buChar char="•"/>
            </a:pPr>
            <a:r>
              <a:rPr lang="en-US" sz="2400" b="1" dirty="0">
                <a:solidFill>
                  <a:schemeClr val="tx1"/>
                </a:solidFill>
              </a:rPr>
              <a:t>Financial Management involves </a:t>
            </a:r>
            <a:r>
              <a:rPr lang="en-US" sz="2400" dirty="0">
                <a:solidFill>
                  <a:schemeClr val="tx1"/>
                </a:solidFill>
              </a:rPr>
              <a:t>– financial planning, forecasting and provision of finance as well as formulation of financial policies.</a:t>
            </a:r>
          </a:p>
          <a:p>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884653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Definition - Accounting</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9831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dirty="0">
                <a:solidFill>
                  <a:schemeClr val="tx1"/>
                </a:solidFill>
              </a:rPr>
              <a:t>It is a system for collecting, summarizing, analyzing and reporting in monetary terms, financial information about an organization.</a:t>
            </a:r>
          </a:p>
          <a:p>
            <a:pPr marL="457200" indent="-457200">
              <a:buFont typeface="Arial" panose="020B0604020202020204" pitchFamily="34" charset="0"/>
              <a:buChar char="•"/>
            </a:pPr>
            <a:r>
              <a:rPr lang="en-US" sz="2400" dirty="0">
                <a:solidFill>
                  <a:schemeClr val="tx1"/>
                </a:solidFill>
              </a:rPr>
              <a:t>Financial Information relates to production, sales, expenditure, investment, and losses and profits in the business.</a:t>
            </a:r>
          </a:p>
          <a:p>
            <a:pPr marL="457200" indent="-457200">
              <a:buFont typeface="Arial" panose="020B0604020202020204" pitchFamily="34" charset="0"/>
              <a:buChar char="•"/>
            </a:pPr>
            <a:r>
              <a:rPr lang="en-US" sz="2400" dirty="0">
                <a:solidFill>
                  <a:schemeClr val="tx1"/>
                </a:solidFill>
              </a:rPr>
              <a:t>It provides information to both inside and outside parties such as shareholders, bankers, creditors, management, etc.</a:t>
            </a:r>
          </a:p>
          <a:p>
            <a:pPr marL="457200" indent="-457200">
              <a:buFont typeface="Arial" panose="020B0604020202020204" pitchFamily="34" charset="0"/>
              <a:buChar char="•"/>
            </a:pPr>
            <a:r>
              <a:rPr lang="en-US" sz="2400" b="1" dirty="0">
                <a:solidFill>
                  <a:schemeClr val="tx1"/>
                </a:solidFill>
              </a:rPr>
              <a:t>Accounting may be classified into three (03) categories</a:t>
            </a:r>
            <a:r>
              <a:rPr lang="en-US" sz="2400" dirty="0">
                <a:solidFill>
                  <a:schemeClr val="tx1"/>
                </a:solidFill>
              </a:rPr>
              <a:t>.</a:t>
            </a:r>
          </a:p>
          <a:p>
            <a:r>
              <a:rPr lang="en-US" sz="2400" dirty="0">
                <a:solidFill>
                  <a:schemeClr val="tx1"/>
                </a:solidFill>
              </a:rPr>
              <a:t>	- Financial Accounting</a:t>
            </a:r>
          </a:p>
          <a:p>
            <a:r>
              <a:rPr lang="en-US" sz="2400" dirty="0">
                <a:solidFill>
                  <a:schemeClr val="tx1"/>
                </a:solidFill>
              </a:rPr>
              <a:t>	- Cost Accounting</a:t>
            </a:r>
          </a:p>
          <a:p>
            <a:r>
              <a:rPr lang="en-US" sz="2400" dirty="0">
                <a:solidFill>
                  <a:schemeClr val="tx1"/>
                </a:solidFill>
              </a:rPr>
              <a:t>	- Management Accounting</a:t>
            </a:r>
          </a:p>
          <a:p>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007112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Accounting Classification</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9831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solidFill>
                  <a:schemeClr val="tx1"/>
                </a:solidFill>
              </a:rPr>
              <a:t>Accounting may be classified into three (03) categories.</a:t>
            </a:r>
          </a:p>
          <a:p>
            <a:r>
              <a:rPr lang="en-US" sz="2400" dirty="0">
                <a:solidFill>
                  <a:schemeClr val="tx1"/>
                </a:solidFill>
              </a:rPr>
              <a:t>	- </a:t>
            </a:r>
            <a:r>
              <a:rPr lang="en-US" sz="2400" b="1" dirty="0">
                <a:solidFill>
                  <a:schemeClr val="tx1"/>
                </a:solidFill>
              </a:rPr>
              <a:t>Financial Accounting </a:t>
            </a:r>
            <a:r>
              <a:rPr lang="en-US" sz="2400" dirty="0">
                <a:solidFill>
                  <a:schemeClr val="tx1"/>
                </a:solidFill>
              </a:rPr>
              <a:t>– is concerned with the recording, classification and reporting of various business transactions.</a:t>
            </a:r>
          </a:p>
          <a:p>
            <a:r>
              <a:rPr lang="en-US" sz="2400" dirty="0">
                <a:solidFill>
                  <a:schemeClr val="tx1"/>
                </a:solidFill>
              </a:rPr>
              <a:t>	- </a:t>
            </a:r>
            <a:r>
              <a:rPr lang="en-US" sz="2400" b="1" dirty="0">
                <a:solidFill>
                  <a:schemeClr val="tx1"/>
                </a:solidFill>
              </a:rPr>
              <a:t>Cost Accounting </a:t>
            </a:r>
            <a:r>
              <a:rPr lang="en-US" sz="2400" dirty="0">
                <a:solidFill>
                  <a:schemeClr val="tx1"/>
                </a:solidFill>
              </a:rPr>
              <a:t>– ascertains cost of different items and presents information to the management for control of costs.</a:t>
            </a:r>
          </a:p>
          <a:p>
            <a:r>
              <a:rPr lang="en-US" sz="2400" dirty="0">
                <a:solidFill>
                  <a:schemeClr val="tx1"/>
                </a:solidFill>
              </a:rPr>
              <a:t> 	 - </a:t>
            </a:r>
            <a:r>
              <a:rPr lang="en-US" sz="2400" b="1" dirty="0">
                <a:solidFill>
                  <a:schemeClr val="tx1"/>
                </a:solidFill>
              </a:rPr>
              <a:t>Management Accounting </a:t>
            </a:r>
            <a:r>
              <a:rPr lang="en-US" sz="2400" dirty="0">
                <a:solidFill>
                  <a:schemeClr val="tx1"/>
                </a:solidFill>
              </a:rPr>
              <a:t>– makes provision of financial costs and other monetary information for planning, coordination and control of business activities. (decisions with regards to determining the manufacturing or purchasing, prices, shutting down or continuing</a:t>
            </a:r>
          </a:p>
          <a:p>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908460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Financial Management - Objectives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xmlns=""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b="1" dirty="0">
                <a:solidFill>
                  <a:schemeClr val="tx1"/>
                </a:solidFill>
              </a:rPr>
              <a:t>Macro-level</a:t>
            </a:r>
          </a:p>
          <a:p>
            <a:pPr marL="342900" indent="-342900">
              <a:buFont typeface="Arial" panose="020B0604020202020204" pitchFamily="34" charset="0"/>
              <a:buChar char="•"/>
            </a:pPr>
            <a:r>
              <a:rPr lang="en-US" sz="2400" dirty="0">
                <a:solidFill>
                  <a:schemeClr val="tx1"/>
                </a:solidFill>
              </a:rPr>
              <a:t>At this level, financial management is to make an intensive and economical use of scare capital resources.</a:t>
            </a:r>
          </a:p>
          <a:p>
            <a:pPr marL="342900" indent="-342900">
              <a:buFont typeface="Arial" panose="020B0604020202020204" pitchFamily="34" charset="0"/>
              <a:buChar char="•"/>
            </a:pPr>
            <a:r>
              <a:rPr lang="en-US" sz="2400" dirty="0">
                <a:solidFill>
                  <a:schemeClr val="tx1"/>
                </a:solidFill>
              </a:rPr>
              <a:t>This is an indirect social responsibility of financial management which can be readily defined although not easily put in practice.</a:t>
            </a:r>
          </a:p>
          <a:p>
            <a:r>
              <a:rPr lang="en-US" sz="2400" b="1" dirty="0">
                <a:solidFill>
                  <a:schemeClr val="tx1"/>
                </a:solidFill>
              </a:rPr>
              <a:t>Micro-level</a:t>
            </a:r>
          </a:p>
          <a:p>
            <a:pPr marL="342900" indent="-342900">
              <a:buFont typeface="Arial" panose="020B0604020202020204" pitchFamily="34" charset="0"/>
              <a:buChar char="•"/>
            </a:pPr>
            <a:r>
              <a:rPr lang="en-US" sz="2400" dirty="0">
                <a:solidFill>
                  <a:schemeClr val="tx1"/>
                </a:solidFill>
              </a:rPr>
              <a:t>Considered at the level of firm.</a:t>
            </a:r>
          </a:p>
          <a:p>
            <a:pPr marL="342900" indent="-342900">
              <a:buFont typeface="Arial" panose="020B0604020202020204" pitchFamily="34" charset="0"/>
              <a:buChar char="•"/>
            </a:pPr>
            <a:r>
              <a:rPr lang="en-US" sz="2400" dirty="0">
                <a:solidFill>
                  <a:schemeClr val="tx1"/>
                </a:solidFill>
              </a:rPr>
              <a:t>Goals of finance can be reasonably associated with the overall goals of business..</a:t>
            </a:r>
          </a:p>
          <a:p>
            <a:pPr marL="342900" indent="-342900">
              <a:buFont typeface="Arial" panose="020B0604020202020204" pitchFamily="34" charset="0"/>
              <a:buChar char="•"/>
            </a:pPr>
            <a:r>
              <a:rPr lang="en-US" sz="2400" dirty="0">
                <a:solidFill>
                  <a:schemeClr val="tx1"/>
                </a:solidFill>
              </a:rPr>
              <a:t>A successful business enterprise often uses a goal oriented financial structure.</a:t>
            </a:r>
          </a:p>
        </p:txBody>
      </p:sp>
    </p:spTree>
    <p:extLst>
      <p:ext uri="{BB962C8B-B14F-4D97-AF65-F5344CB8AC3E}">
        <p14:creationId xmlns:p14="http://schemas.microsoft.com/office/powerpoint/2010/main" val="3766538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2166</TotalTime>
  <Words>577</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Adjacency</vt:lpstr>
      <vt:lpstr>ENGINEERING MANAGEMENT </vt:lpstr>
      <vt:lpstr>Chapter 8</vt:lpstr>
      <vt:lpstr>Chapter Outline </vt:lpstr>
      <vt:lpstr>Introduction</vt:lpstr>
      <vt:lpstr>Introduction – cont’d</vt:lpstr>
      <vt:lpstr>Definition – Financial Management</vt:lpstr>
      <vt:lpstr>Definition - Accounting</vt:lpstr>
      <vt:lpstr>Accounting Classification</vt:lpstr>
      <vt:lpstr>Financial Management - Objectives</vt:lpstr>
      <vt:lpstr>Financial Management - Objectives</vt:lpstr>
      <vt:lpstr>Roles and Scope of Financial Management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AI&amp;SE LAB</cp:lastModifiedBy>
  <cp:revision>117</cp:revision>
  <dcterms:created xsi:type="dcterms:W3CDTF">2018-07-14T17:08:04Z</dcterms:created>
  <dcterms:modified xsi:type="dcterms:W3CDTF">2019-10-21T08:00:08Z</dcterms:modified>
</cp:coreProperties>
</file>