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318" r:id="rId5"/>
    <p:sldId id="302" r:id="rId6"/>
    <p:sldId id="321" r:id="rId7"/>
    <p:sldId id="322" r:id="rId8"/>
    <p:sldId id="317" r:id="rId9"/>
    <p:sldId id="304" r:id="rId10"/>
    <p:sldId id="305" r:id="rId11"/>
    <p:sldId id="311" r:id="rId12"/>
    <p:sldId id="312" r:id="rId13"/>
    <p:sldId id="316" r:id="rId14"/>
    <p:sldId id="31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1" autoAdjust="0"/>
    <p:restoredTop sz="94660"/>
  </p:normalViewPr>
  <p:slideViewPr>
    <p:cSldViewPr>
      <p:cViewPr varScale="1">
        <p:scale>
          <a:sx n="62" d="100"/>
          <a:sy n="62" d="100"/>
        </p:scale>
        <p:origin x="1488"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10/11/2020</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249977-C0FC-4C43-BDB8-FF272AA1C7EA}" type="datetimeFigureOut">
              <a:rPr lang="en-US" smtClean="0"/>
              <a:t>10/11/2020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543800" cy="2593975"/>
          </a:xfrm>
        </p:spPr>
        <p:txBody>
          <a:bodyPr/>
          <a:lstStyle/>
          <a:p>
            <a:r>
              <a:rPr lang="en-US" dirty="0"/>
              <a:t>ENGINEERING MANAGEMENT </a:t>
            </a:r>
          </a:p>
        </p:txBody>
      </p:sp>
      <p:sp>
        <p:nvSpPr>
          <p:cNvPr id="3" name="Subtitle 2"/>
          <p:cNvSpPr>
            <a:spLocks noGrp="1"/>
          </p:cNvSpPr>
          <p:nvPr>
            <p:ph type="subTitle" idx="1"/>
          </p:nvPr>
        </p:nvSpPr>
        <p:spPr>
          <a:xfrm>
            <a:off x="304800" y="3581400"/>
            <a:ext cx="6477000" cy="2133600"/>
          </a:xfrm>
        </p:spPr>
        <p:txBody>
          <a:bodyPr>
            <a:normAutofit/>
          </a:bodyPr>
          <a:lstStyle/>
          <a:p>
            <a:r>
              <a:rPr lang="en-US" sz="2400" dirty="0"/>
              <a:t>CSE 417 Section 15/AB Term II</a:t>
            </a:r>
          </a:p>
          <a:p>
            <a:r>
              <a:rPr lang="en-US" sz="2400" dirty="0"/>
              <a:t>Session 2017-18</a:t>
            </a:r>
          </a:p>
          <a:p>
            <a:r>
              <a:rPr lang="en-US" sz="2400" dirty="0"/>
              <a:t>Department of Computer Science and Engineering</a:t>
            </a:r>
          </a:p>
          <a:p>
            <a:r>
              <a:rPr lang="en-US" sz="2400" dirty="0"/>
              <a:t>Instructor: </a:t>
            </a:r>
            <a:r>
              <a:rPr lang="en-US" sz="2400" dirty="0" err="1"/>
              <a:t>Arif</a:t>
            </a:r>
            <a:r>
              <a:rPr lang="en-US" sz="2400" dirty="0"/>
              <a:t> S. </a:t>
            </a:r>
            <a:r>
              <a:rPr lang="en-US" sz="2400" dirty="0" err="1"/>
              <a:t>Bhuiyan</a:t>
            </a:r>
            <a:r>
              <a:rPr lang="en-US" sz="2400" dirty="0"/>
              <a:t>, </a:t>
            </a:r>
            <a:r>
              <a:rPr lang="en-US" sz="2400" dirty="0" err="1"/>
              <a:t>MSEd</a:t>
            </a:r>
            <a:endParaRPr lang="en-US" sz="2400" dirty="0"/>
          </a:p>
          <a:p>
            <a:endParaRPr lang="en-US" sz="2400" dirty="0"/>
          </a:p>
        </p:txBody>
      </p:sp>
    </p:spTree>
    <p:extLst>
      <p:ext uri="{BB962C8B-B14F-4D97-AF65-F5344CB8AC3E}">
        <p14:creationId xmlns:p14="http://schemas.microsoft.com/office/powerpoint/2010/main" val="24374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97A-C2B5-4A18-A923-6FF6979993C4}"/>
              </a:ext>
            </a:extLst>
          </p:cNvPr>
          <p:cNvSpPr>
            <a:spLocks noGrp="1"/>
          </p:cNvSpPr>
          <p:nvPr>
            <p:ph type="title"/>
          </p:nvPr>
        </p:nvSpPr>
        <p:spPr/>
        <p:txBody>
          <a:bodyPr/>
          <a:lstStyle/>
          <a:p>
            <a:r>
              <a:rPr lang="en-US" dirty="0"/>
              <a:t>Microeconomic Theory</a:t>
            </a:r>
          </a:p>
        </p:txBody>
      </p:sp>
      <p:sp>
        <p:nvSpPr>
          <p:cNvPr id="4" name="Content Placeholder 3">
            <a:extLst>
              <a:ext uri="{FF2B5EF4-FFF2-40B4-BE49-F238E27FC236}">
                <a16:creationId xmlns:a16="http://schemas.microsoft.com/office/drawing/2014/main" id="{681746BC-063A-418A-B8D5-64EDBEFDD838}"/>
              </a:ext>
            </a:extLst>
          </p:cNvPr>
          <p:cNvSpPr>
            <a:spLocks noGrp="1"/>
          </p:cNvSpPr>
          <p:nvPr>
            <p:ph sz="half" idx="2"/>
          </p:nvPr>
        </p:nvSpPr>
        <p:spPr>
          <a:xfrm>
            <a:off x="457200" y="1536192"/>
            <a:ext cx="7620000" cy="4590288"/>
          </a:xfrm>
        </p:spPr>
        <p:txBody>
          <a:bodyPr>
            <a:normAutofit/>
          </a:bodyPr>
          <a:lstStyle/>
          <a:p>
            <a:r>
              <a:rPr lang="en-US" sz="2400" dirty="0"/>
              <a:t>The first question arises due to limited availability of resources</a:t>
            </a:r>
          </a:p>
          <a:p>
            <a:r>
              <a:rPr lang="en-US" sz="2400" dirty="0"/>
              <a:t>The second question arises due to alternative methods of producing goods</a:t>
            </a:r>
          </a:p>
          <a:p>
            <a:r>
              <a:rPr lang="en-US" sz="2400" dirty="0"/>
              <a:t>The third question is concerned with the distribution of national product amongst various individuals and groups engaged in the production process in different capacities in the society.</a:t>
            </a:r>
          </a:p>
          <a:p>
            <a:r>
              <a:rPr lang="en-US" sz="2400" dirty="0"/>
              <a:t>The fourth question is concerned with the efficient use of resources in the production of maximum quantity of various goods and services</a:t>
            </a:r>
          </a:p>
        </p:txBody>
      </p:sp>
    </p:spTree>
    <p:extLst>
      <p:ext uri="{BB962C8B-B14F-4D97-AF65-F5344CB8AC3E}">
        <p14:creationId xmlns:p14="http://schemas.microsoft.com/office/powerpoint/2010/main" val="61429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97A-C2B5-4A18-A923-6FF6979993C4}"/>
              </a:ext>
            </a:extLst>
          </p:cNvPr>
          <p:cNvSpPr>
            <a:spLocks noGrp="1"/>
          </p:cNvSpPr>
          <p:nvPr>
            <p:ph type="title"/>
          </p:nvPr>
        </p:nvSpPr>
        <p:spPr>
          <a:xfrm>
            <a:off x="457200" y="274638"/>
            <a:ext cx="7848600" cy="1143000"/>
          </a:xfrm>
        </p:spPr>
        <p:txBody>
          <a:bodyPr/>
          <a:lstStyle/>
          <a:p>
            <a:r>
              <a:rPr lang="en-US" sz="4000" dirty="0"/>
              <a:t>Microeconomics Theory - First Question</a:t>
            </a:r>
          </a:p>
        </p:txBody>
      </p:sp>
      <p:sp>
        <p:nvSpPr>
          <p:cNvPr id="4" name="Content Placeholder 3">
            <a:extLst>
              <a:ext uri="{FF2B5EF4-FFF2-40B4-BE49-F238E27FC236}">
                <a16:creationId xmlns:a16="http://schemas.microsoft.com/office/drawing/2014/main" id="{681746BC-063A-418A-B8D5-64EDBEFDD838}"/>
              </a:ext>
            </a:extLst>
          </p:cNvPr>
          <p:cNvSpPr>
            <a:spLocks noGrp="1"/>
          </p:cNvSpPr>
          <p:nvPr>
            <p:ph sz="half" idx="2"/>
          </p:nvPr>
        </p:nvSpPr>
        <p:spPr>
          <a:xfrm>
            <a:off x="457200" y="1536192"/>
            <a:ext cx="7620000" cy="4590288"/>
          </a:xfrm>
        </p:spPr>
        <p:txBody>
          <a:bodyPr>
            <a:noAutofit/>
          </a:bodyPr>
          <a:lstStyle/>
          <a:p>
            <a:pPr marL="114300" indent="0">
              <a:buNone/>
            </a:pPr>
            <a:r>
              <a:rPr lang="en-US" sz="2000" dirty="0"/>
              <a:t>The first question arises due to limited availability of resources. The problem of allocating these resources optimally among the various uses is solved by the market system. The allocation of resources to the production of various goods and services in a free market economy depends upon the prices of various goods and factors of production. Thus, to explain how the allocation of resources is determined,</a:t>
            </a:r>
          </a:p>
          <a:p>
            <a:pPr marL="114300" indent="0">
              <a:buNone/>
            </a:pPr>
            <a:r>
              <a:rPr lang="en-US" sz="2000" dirty="0"/>
              <a:t>Microeconomics helps to analyze how the relative prices of goods and factors are determined. Since microeconomic theory is concerned with the analysis of price system, it is also called the theory of price. </a:t>
            </a:r>
          </a:p>
          <a:p>
            <a:endParaRPr lang="en-US" sz="2000" dirty="0"/>
          </a:p>
          <a:p>
            <a:pPr marL="114300" indent="0">
              <a:buNone/>
            </a:pPr>
            <a:r>
              <a:rPr lang="en-US" sz="2000" dirty="0"/>
              <a:t>	</a:t>
            </a:r>
          </a:p>
        </p:txBody>
      </p:sp>
    </p:spTree>
    <p:extLst>
      <p:ext uri="{BB962C8B-B14F-4D97-AF65-F5344CB8AC3E}">
        <p14:creationId xmlns:p14="http://schemas.microsoft.com/office/powerpoint/2010/main" val="70309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DEC0-5C8E-4D74-9F24-10D1AD78B839}"/>
              </a:ext>
            </a:extLst>
          </p:cNvPr>
          <p:cNvSpPr>
            <a:spLocks noGrp="1"/>
          </p:cNvSpPr>
          <p:nvPr>
            <p:ph type="title"/>
          </p:nvPr>
        </p:nvSpPr>
        <p:spPr>
          <a:xfrm>
            <a:off x="457200" y="274638"/>
            <a:ext cx="7620000" cy="1401762"/>
          </a:xfrm>
        </p:spPr>
        <p:txBody>
          <a:bodyPr/>
          <a:lstStyle/>
          <a:p>
            <a:r>
              <a:rPr lang="en-US" sz="4800" dirty="0"/>
              <a:t>Microeconomics Theory -</a:t>
            </a:r>
            <a:r>
              <a:rPr lang="en-US" dirty="0"/>
              <a:t>Second Question</a:t>
            </a:r>
          </a:p>
        </p:txBody>
      </p:sp>
      <p:sp>
        <p:nvSpPr>
          <p:cNvPr id="3" name="Content Placeholder 2">
            <a:extLst>
              <a:ext uri="{FF2B5EF4-FFF2-40B4-BE49-F238E27FC236}">
                <a16:creationId xmlns:a16="http://schemas.microsoft.com/office/drawing/2014/main" id="{FDB56837-BDBA-4972-8174-5A901296EBB8}"/>
              </a:ext>
            </a:extLst>
          </p:cNvPr>
          <p:cNvSpPr>
            <a:spLocks noGrp="1"/>
          </p:cNvSpPr>
          <p:nvPr>
            <p:ph idx="1"/>
          </p:nvPr>
        </p:nvSpPr>
        <p:spPr>
          <a:xfrm>
            <a:off x="457200" y="2133600"/>
            <a:ext cx="7620000" cy="4267200"/>
          </a:xfrm>
        </p:spPr>
        <p:txBody>
          <a:bodyPr/>
          <a:lstStyle/>
          <a:p>
            <a:r>
              <a:rPr lang="en-US" dirty="0"/>
              <a:t>The second question arises due to alternative methods of producing goods. Thus, there is a need to ascertain the best possible combination of resources to be used for producing any commodity. This type of problem is analyzed under the theory of production or under the theory of firm. </a:t>
            </a:r>
          </a:p>
        </p:txBody>
      </p:sp>
    </p:spTree>
    <p:extLst>
      <p:ext uri="{BB962C8B-B14F-4D97-AF65-F5344CB8AC3E}">
        <p14:creationId xmlns:p14="http://schemas.microsoft.com/office/powerpoint/2010/main" val="425296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7BAD-D7E1-4F32-9B21-4BF844A5E232}"/>
              </a:ext>
            </a:extLst>
          </p:cNvPr>
          <p:cNvSpPr>
            <a:spLocks noGrp="1"/>
          </p:cNvSpPr>
          <p:nvPr>
            <p:ph type="title"/>
          </p:nvPr>
        </p:nvSpPr>
        <p:spPr>
          <a:xfrm>
            <a:off x="457200" y="274638"/>
            <a:ext cx="7620000" cy="1325562"/>
          </a:xfrm>
        </p:spPr>
        <p:txBody>
          <a:bodyPr/>
          <a:lstStyle/>
          <a:p>
            <a:r>
              <a:rPr lang="en-US" sz="4800" dirty="0"/>
              <a:t>Microeconomics Theory -</a:t>
            </a:r>
            <a:r>
              <a:rPr lang="en-US" dirty="0"/>
              <a:t>Third Question</a:t>
            </a:r>
          </a:p>
        </p:txBody>
      </p:sp>
      <p:sp>
        <p:nvSpPr>
          <p:cNvPr id="6" name="Content Placeholder 5">
            <a:extLst>
              <a:ext uri="{FF2B5EF4-FFF2-40B4-BE49-F238E27FC236}">
                <a16:creationId xmlns:a16="http://schemas.microsoft.com/office/drawing/2014/main" id="{E09F1C40-FA5B-4886-A114-0B70BB5F30C3}"/>
              </a:ext>
            </a:extLst>
          </p:cNvPr>
          <p:cNvSpPr>
            <a:spLocks noGrp="1"/>
          </p:cNvSpPr>
          <p:nvPr>
            <p:ph sz="quarter" idx="4"/>
          </p:nvPr>
        </p:nvSpPr>
        <p:spPr>
          <a:xfrm>
            <a:off x="457200" y="1905000"/>
            <a:ext cx="7620000" cy="4221163"/>
          </a:xfrm>
        </p:spPr>
        <p:txBody>
          <a:bodyPr>
            <a:normAutofit/>
          </a:bodyPr>
          <a:lstStyle/>
          <a:p>
            <a:r>
              <a:rPr lang="en-US" sz="2000" dirty="0"/>
              <a:t>The third question is concerned with the distribution of national product amongst various individuals and groups engaged in the production process in different capacities in the society. This problem is analyzed under the theory of distribution or under the theory of factor pricing. </a:t>
            </a:r>
          </a:p>
        </p:txBody>
      </p:sp>
    </p:spTree>
    <p:extLst>
      <p:ext uri="{BB962C8B-B14F-4D97-AF65-F5344CB8AC3E}">
        <p14:creationId xmlns:p14="http://schemas.microsoft.com/office/powerpoint/2010/main" val="123518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D6A9-FEF8-4DC0-9535-E76525F807BF}"/>
              </a:ext>
            </a:extLst>
          </p:cNvPr>
          <p:cNvSpPr>
            <a:spLocks noGrp="1"/>
          </p:cNvSpPr>
          <p:nvPr>
            <p:ph type="title"/>
          </p:nvPr>
        </p:nvSpPr>
        <p:spPr>
          <a:xfrm>
            <a:off x="457200" y="274638"/>
            <a:ext cx="7620000" cy="1477962"/>
          </a:xfrm>
        </p:spPr>
        <p:txBody>
          <a:bodyPr/>
          <a:lstStyle/>
          <a:p>
            <a:r>
              <a:rPr lang="en-US" sz="4800" dirty="0"/>
              <a:t>Microeconomics Theory -  </a:t>
            </a:r>
            <a:r>
              <a:rPr lang="en-US" dirty="0"/>
              <a:t>Fourth Questions</a:t>
            </a:r>
          </a:p>
        </p:txBody>
      </p:sp>
      <p:sp>
        <p:nvSpPr>
          <p:cNvPr id="3" name="Content Placeholder 2">
            <a:extLst>
              <a:ext uri="{FF2B5EF4-FFF2-40B4-BE49-F238E27FC236}">
                <a16:creationId xmlns:a16="http://schemas.microsoft.com/office/drawing/2014/main" id="{999A6A1F-8605-49E8-BC3D-4EE6E0F06C53}"/>
              </a:ext>
            </a:extLst>
          </p:cNvPr>
          <p:cNvSpPr>
            <a:spLocks noGrp="1"/>
          </p:cNvSpPr>
          <p:nvPr>
            <p:ph idx="1"/>
          </p:nvPr>
        </p:nvSpPr>
        <p:spPr>
          <a:xfrm>
            <a:off x="457200" y="1981200"/>
            <a:ext cx="7620000" cy="4419600"/>
          </a:xfrm>
        </p:spPr>
        <p:txBody>
          <a:bodyPr/>
          <a:lstStyle/>
          <a:p>
            <a:r>
              <a:rPr lang="en-US" dirty="0"/>
              <a:t>The fourth question is concerned with the efficient use of resources in the production of maximum quantity of various goods and services. However, such goods and services must maximize the satisfaction of the consumers. This problem is analyzed and studied under welfare economics. </a:t>
            </a:r>
          </a:p>
        </p:txBody>
      </p:sp>
    </p:spTree>
    <p:extLst>
      <p:ext uri="{BB962C8B-B14F-4D97-AF65-F5344CB8AC3E}">
        <p14:creationId xmlns:p14="http://schemas.microsoft.com/office/powerpoint/2010/main" val="292573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9</a:t>
            </a:r>
          </a:p>
        </p:txBody>
      </p:sp>
      <p:sp>
        <p:nvSpPr>
          <p:cNvPr id="2" name="Content Placeholder 1"/>
          <p:cNvSpPr>
            <a:spLocks noGrp="1"/>
          </p:cNvSpPr>
          <p:nvPr>
            <p:ph idx="1"/>
          </p:nvPr>
        </p:nvSpPr>
        <p:spPr/>
        <p:txBody>
          <a:bodyPr anchor="ctr">
            <a:normAutofit/>
          </a:bodyPr>
          <a:lstStyle/>
          <a:p>
            <a:pPr marL="0" indent="0" algn="ctr">
              <a:buNone/>
            </a:pPr>
            <a:r>
              <a:rPr lang="en-US" sz="2800" b="1" dirty="0"/>
              <a:t>Managerial Economics</a:t>
            </a:r>
          </a:p>
          <a:p>
            <a:pPr marL="0" indent="0" algn="ctr">
              <a:buNone/>
            </a:pPr>
            <a:endParaRPr lang="en-US" sz="2800" b="1" dirty="0"/>
          </a:p>
        </p:txBody>
      </p:sp>
    </p:spTree>
    <p:extLst>
      <p:ext uri="{BB962C8B-B14F-4D97-AF65-F5344CB8AC3E}">
        <p14:creationId xmlns:p14="http://schemas.microsoft.com/office/powerpoint/2010/main" val="396575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Economics</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b="1" dirty="0">
                <a:solidFill>
                  <a:schemeClr val="tx1"/>
                </a:solidFill>
              </a:rPr>
              <a:t>Economics</a:t>
            </a:r>
          </a:p>
          <a:p>
            <a:r>
              <a:rPr lang="en-US" sz="2400" dirty="0">
                <a:solidFill>
                  <a:schemeClr val="tx1"/>
                </a:solidFill>
              </a:rPr>
              <a:t>	“Is the study of how men and society end up choosing, with or without the use of money, to employ scarce productive resources that could have alternative uses, to produce various commodities and distribute then for consumption, now or in future, among various people and groups in society. It analyses the cost and benefits of improving patterns of resource allocation.”</a:t>
            </a:r>
          </a:p>
          <a:p>
            <a:endParaRPr lang="en-US" sz="2400" dirty="0">
              <a:solidFill>
                <a:schemeClr val="tx1"/>
              </a:solidFill>
            </a:endParaRPr>
          </a:p>
          <a:p>
            <a:r>
              <a:rPr lang="en-US" sz="2400" b="1" dirty="0">
                <a:solidFill>
                  <a:schemeClr val="tx1"/>
                </a:solidFill>
              </a:rPr>
              <a:t>Aspects of Economics </a:t>
            </a:r>
          </a:p>
          <a:p>
            <a:pPr marL="457200" indent="-457200">
              <a:buFont typeface="+mj-lt"/>
              <a:buAutoNum type="arabicPeriod"/>
            </a:pPr>
            <a:r>
              <a:rPr lang="en-US" sz="2400" dirty="0">
                <a:solidFill>
                  <a:schemeClr val="tx1"/>
                </a:solidFill>
              </a:rPr>
              <a:t>Human Behavior, </a:t>
            </a:r>
          </a:p>
          <a:p>
            <a:pPr marL="457200" indent="-457200">
              <a:buFont typeface="+mj-lt"/>
              <a:buAutoNum type="arabicPeriod"/>
            </a:pPr>
            <a:r>
              <a:rPr lang="en-US" sz="2400" dirty="0">
                <a:solidFill>
                  <a:schemeClr val="tx1"/>
                </a:solidFill>
              </a:rPr>
              <a:t>Allocation of Resources and </a:t>
            </a:r>
          </a:p>
          <a:p>
            <a:pPr marL="457200" indent="-457200">
              <a:buFont typeface="+mj-lt"/>
              <a:buAutoNum type="arabicPeriod"/>
            </a:pPr>
            <a:r>
              <a:rPr lang="en-US" sz="2400" dirty="0">
                <a:solidFill>
                  <a:schemeClr val="tx1"/>
                </a:solidFill>
              </a:rPr>
              <a:t>Alternative uses of Resources</a:t>
            </a: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5141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Economics</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b="1" dirty="0">
                <a:solidFill>
                  <a:schemeClr val="tx1"/>
                </a:solidFill>
              </a:rPr>
              <a:t>Aspects of Economics </a:t>
            </a:r>
          </a:p>
          <a:p>
            <a:r>
              <a:rPr lang="en-US" sz="2400" dirty="0">
                <a:solidFill>
                  <a:schemeClr val="tx1"/>
                </a:solidFill>
              </a:rPr>
              <a:t>Human Behavior – It may relate to the behavior of the individual, firm or he government. </a:t>
            </a:r>
          </a:p>
          <a:p>
            <a:pPr marL="342900" indent="-342900">
              <a:buFont typeface="Wingdings" panose="05000000000000000000" pitchFamily="2" charset="2"/>
              <a:buChar char="§"/>
            </a:pPr>
            <a:r>
              <a:rPr lang="en-US" sz="2400" dirty="0">
                <a:solidFill>
                  <a:schemeClr val="tx1"/>
                </a:solidFill>
              </a:rPr>
              <a:t>Human behavior may pertain to the allocation of  his income to various activities such as education, food, transport, housing and so on.</a:t>
            </a:r>
          </a:p>
          <a:p>
            <a:pPr marL="342900" indent="-342900">
              <a:buFont typeface="Wingdings" panose="05000000000000000000" pitchFamily="2" charset="2"/>
              <a:buChar char="§"/>
            </a:pPr>
            <a:r>
              <a:rPr lang="en-US" sz="2400" dirty="0">
                <a:solidFill>
                  <a:schemeClr val="tx1"/>
                </a:solidFill>
              </a:rPr>
              <a:t>Behavior </a:t>
            </a:r>
            <a:r>
              <a:rPr lang="en-US" sz="2400">
                <a:solidFill>
                  <a:schemeClr val="tx1"/>
                </a:solidFill>
              </a:rPr>
              <a:t>of The </a:t>
            </a:r>
            <a:r>
              <a:rPr lang="en-US" sz="2400" dirty="0">
                <a:solidFill>
                  <a:schemeClr val="tx1"/>
                </a:solidFill>
              </a:rPr>
              <a:t>firm may pertain to the allocation of resources (men, machine, materials, etc.) to various productive activities.</a:t>
            </a:r>
          </a:p>
          <a:p>
            <a:pPr marL="342900" indent="-342900">
              <a:buFont typeface="Wingdings" panose="05000000000000000000" pitchFamily="2" charset="2"/>
              <a:buChar char="§"/>
            </a:pPr>
            <a:r>
              <a:rPr lang="en-US" sz="2400" dirty="0">
                <a:solidFill>
                  <a:schemeClr val="tx1"/>
                </a:solidFill>
              </a:rPr>
              <a:t>Behavior of government may pertain to the allocation of resources to activities and sectors of economy such as agriculture, industry, defense, social service, law and order, etc. </a:t>
            </a: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45885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Managerial Economics</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98316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dirty="0">
                <a:solidFill>
                  <a:schemeClr val="tx1"/>
                </a:solidFill>
              </a:rPr>
              <a:t>Managerial economics is the hybrid of two disciplines – </a:t>
            </a:r>
          </a:p>
          <a:p>
            <a:pPr marL="457200" indent="-457200">
              <a:buFont typeface="Arial" panose="020B0604020202020204" pitchFamily="34" charset="0"/>
              <a:buChar char="•"/>
            </a:pPr>
            <a:r>
              <a:rPr lang="en-US" sz="2400" dirty="0">
                <a:solidFill>
                  <a:schemeClr val="tx1"/>
                </a:solidFill>
              </a:rPr>
              <a:t>Management and economics</a:t>
            </a:r>
          </a:p>
          <a:p>
            <a:pPr marL="457200" indent="-457200">
              <a:buFont typeface="Arial" panose="020B0604020202020204" pitchFamily="34" charset="0"/>
              <a:buChar char="•"/>
            </a:pPr>
            <a:r>
              <a:rPr lang="en-US" sz="2400" dirty="0">
                <a:solidFill>
                  <a:schemeClr val="tx1"/>
                </a:solidFill>
              </a:rPr>
              <a:t>Management deals with  a set of principles which help in decision-making under different situations, and improve the effectiveness of business organization. </a:t>
            </a:r>
          </a:p>
          <a:p>
            <a:pPr marL="457200" indent="-457200">
              <a:buFont typeface="Arial" panose="020B0604020202020204" pitchFamily="34" charset="0"/>
              <a:buChar char="•"/>
            </a:pPr>
            <a:r>
              <a:rPr lang="en-US" sz="2400" dirty="0">
                <a:solidFill>
                  <a:schemeClr val="tx1"/>
                </a:solidFill>
              </a:rPr>
              <a:t>Economics provides a set of positions for optimal allocation of scare resources to achieve the desired objectives.</a:t>
            </a:r>
          </a:p>
          <a:p>
            <a:pPr marL="457200" indent="-457200">
              <a:buFont typeface="Arial" panose="020B0604020202020204" pitchFamily="34" charset="0"/>
              <a:buChar char="•"/>
            </a:pPr>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07074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8961-276D-4289-8C89-419CAF04CBAB}"/>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DDED0BDB-AE3D-410E-AD3F-73918254C485}"/>
              </a:ext>
            </a:extLst>
          </p:cNvPr>
          <p:cNvSpPr>
            <a:spLocks noGrp="1"/>
          </p:cNvSpPr>
          <p:nvPr>
            <p:ph sz="half" idx="1"/>
          </p:nvPr>
        </p:nvSpPr>
        <p:spPr>
          <a:xfrm>
            <a:off x="457200" y="1536192"/>
            <a:ext cx="6858000" cy="1892808"/>
          </a:xfrm>
        </p:spPr>
        <p:txBody>
          <a:bodyPr>
            <a:normAutofit fontScale="92500" lnSpcReduction="20000"/>
          </a:bodyPr>
          <a:lstStyle/>
          <a:p>
            <a:r>
              <a:rPr lang="en-US" dirty="0"/>
              <a:t>Spencer and </a:t>
            </a:r>
            <a:r>
              <a:rPr lang="en-US" dirty="0" err="1"/>
              <a:t>Sigelman</a:t>
            </a:r>
            <a:endParaRPr lang="en-US" dirty="0"/>
          </a:p>
          <a:p>
            <a:r>
              <a:rPr lang="en-US" dirty="0"/>
              <a:t>“ Managerial economics deals with integration of economic theory with business practice for the purpose of facilitating decision-making and forward planning by management”</a:t>
            </a:r>
          </a:p>
        </p:txBody>
      </p:sp>
      <p:sp>
        <p:nvSpPr>
          <p:cNvPr id="4" name="Content Placeholder 3">
            <a:extLst>
              <a:ext uri="{FF2B5EF4-FFF2-40B4-BE49-F238E27FC236}">
                <a16:creationId xmlns:a16="http://schemas.microsoft.com/office/drawing/2014/main" id="{12D84D7D-547E-402C-A4AF-E7B15885BE7E}"/>
              </a:ext>
            </a:extLst>
          </p:cNvPr>
          <p:cNvSpPr>
            <a:spLocks noGrp="1"/>
          </p:cNvSpPr>
          <p:nvPr>
            <p:ph sz="half" idx="2"/>
          </p:nvPr>
        </p:nvSpPr>
        <p:spPr>
          <a:xfrm>
            <a:off x="914400" y="3810000"/>
            <a:ext cx="7162800" cy="2316480"/>
          </a:xfrm>
        </p:spPr>
        <p:txBody>
          <a:bodyPr>
            <a:normAutofit fontScale="92500" lnSpcReduction="20000"/>
          </a:bodyPr>
          <a:lstStyle/>
          <a:p>
            <a:r>
              <a:rPr lang="en-US" dirty="0"/>
              <a:t>Joel Dean</a:t>
            </a:r>
          </a:p>
          <a:p>
            <a:r>
              <a:rPr lang="en-US" dirty="0"/>
              <a:t>“The purpose of managerial economics is to show how economic analysis can be used in formulating business policies”.</a:t>
            </a:r>
          </a:p>
        </p:txBody>
      </p:sp>
    </p:spTree>
    <p:extLst>
      <p:ext uri="{BB962C8B-B14F-4D97-AF65-F5344CB8AC3E}">
        <p14:creationId xmlns:p14="http://schemas.microsoft.com/office/powerpoint/2010/main" val="278331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8961-276D-4289-8C89-419CAF04CBAB}"/>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DDED0BDB-AE3D-410E-AD3F-73918254C485}"/>
              </a:ext>
            </a:extLst>
          </p:cNvPr>
          <p:cNvSpPr>
            <a:spLocks noGrp="1"/>
          </p:cNvSpPr>
          <p:nvPr>
            <p:ph sz="half" idx="1"/>
          </p:nvPr>
        </p:nvSpPr>
        <p:spPr>
          <a:xfrm>
            <a:off x="457200" y="1536192"/>
            <a:ext cx="6858000" cy="1892808"/>
          </a:xfrm>
        </p:spPr>
        <p:txBody>
          <a:bodyPr>
            <a:normAutofit fontScale="92500" lnSpcReduction="20000"/>
          </a:bodyPr>
          <a:lstStyle/>
          <a:p>
            <a:r>
              <a:rPr lang="en-US" dirty="0"/>
              <a:t>Hague</a:t>
            </a:r>
          </a:p>
          <a:p>
            <a:r>
              <a:rPr lang="en-US" dirty="0"/>
              <a:t>“ Managerial economics is concerned with using logic of economics, mathematics and statistics to provide effective ways of thinking about business decision problems”</a:t>
            </a:r>
          </a:p>
        </p:txBody>
      </p:sp>
      <p:sp>
        <p:nvSpPr>
          <p:cNvPr id="4" name="Content Placeholder 3">
            <a:extLst>
              <a:ext uri="{FF2B5EF4-FFF2-40B4-BE49-F238E27FC236}">
                <a16:creationId xmlns:a16="http://schemas.microsoft.com/office/drawing/2014/main" id="{12D84D7D-547E-402C-A4AF-E7B15885BE7E}"/>
              </a:ext>
            </a:extLst>
          </p:cNvPr>
          <p:cNvSpPr>
            <a:spLocks noGrp="1"/>
          </p:cNvSpPr>
          <p:nvPr>
            <p:ph sz="half" idx="2"/>
          </p:nvPr>
        </p:nvSpPr>
        <p:spPr>
          <a:xfrm>
            <a:off x="914400" y="3810000"/>
            <a:ext cx="7162800" cy="2316480"/>
          </a:xfrm>
        </p:spPr>
        <p:txBody>
          <a:bodyPr>
            <a:normAutofit fontScale="92500" lnSpcReduction="20000"/>
          </a:bodyPr>
          <a:lstStyle/>
          <a:p>
            <a:r>
              <a:rPr lang="en-US" dirty="0"/>
              <a:t>Mansfield</a:t>
            </a:r>
          </a:p>
          <a:p>
            <a:r>
              <a:rPr lang="en-US" dirty="0"/>
              <a:t>“Managerial economics attempts to bridge the gap between the purely analytical problems that intrigue many economic theorists and the problems of politics that the management must face”.</a:t>
            </a:r>
          </a:p>
        </p:txBody>
      </p:sp>
    </p:spTree>
    <p:extLst>
      <p:ext uri="{BB962C8B-B14F-4D97-AF65-F5344CB8AC3E}">
        <p14:creationId xmlns:p14="http://schemas.microsoft.com/office/powerpoint/2010/main" val="188237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47F-D7A4-4687-923F-97088C94AE20}"/>
              </a:ext>
            </a:extLst>
          </p:cNvPr>
          <p:cNvSpPr>
            <a:spLocks noGrp="1"/>
          </p:cNvSpPr>
          <p:nvPr>
            <p:ph type="title"/>
          </p:nvPr>
        </p:nvSpPr>
        <p:spPr/>
        <p:txBody>
          <a:bodyPr/>
          <a:lstStyle/>
          <a:p>
            <a:r>
              <a:rPr lang="en-US" dirty="0"/>
              <a:t>Microeconomics</a:t>
            </a:r>
          </a:p>
        </p:txBody>
      </p:sp>
      <p:sp>
        <p:nvSpPr>
          <p:cNvPr id="3" name="Content Placeholder 2">
            <a:extLst>
              <a:ext uri="{FF2B5EF4-FFF2-40B4-BE49-F238E27FC236}">
                <a16:creationId xmlns:a16="http://schemas.microsoft.com/office/drawing/2014/main" id="{1E164A78-D05C-451D-B0BC-A7E3EB101370}"/>
              </a:ext>
            </a:extLst>
          </p:cNvPr>
          <p:cNvSpPr>
            <a:spLocks noGrp="1"/>
          </p:cNvSpPr>
          <p:nvPr>
            <p:ph idx="1"/>
          </p:nvPr>
        </p:nvSpPr>
        <p:spPr/>
        <p:txBody>
          <a:bodyPr>
            <a:normAutofit/>
          </a:bodyPr>
          <a:lstStyle/>
          <a:p>
            <a:r>
              <a:rPr lang="en-US" sz="2400" dirty="0"/>
              <a:t>The term microeconomics is derived from the Greek word micros meaning ‘small’, and therefore microeconomics deals with a small component of the national economy of a country. </a:t>
            </a:r>
          </a:p>
          <a:p>
            <a:r>
              <a:rPr lang="en-US" sz="2400" dirty="0"/>
              <a:t>Microeconomics may be defined as that branch of economic analysis which studies the economic behavior of the individual unit, may be a person, a particular household, industry or commodity.</a:t>
            </a:r>
          </a:p>
        </p:txBody>
      </p:sp>
    </p:spTree>
    <p:extLst>
      <p:ext uri="{BB962C8B-B14F-4D97-AF65-F5344CB8AC3E}">
        <p14:creationId xmlns:p14="http://schemas.microsoft.com/office/powerpoint/2010/main" val="225445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A125-08F1-4928-ADDB-3A9685FB63E5}"/>
              </a:ext>
            </a:extLst>
          </p:cNvPr>
          <p:cNvSpPr>
            <a:spLocks noGrp="1"/>
          </p:cNvSpPr>
          <p:nvPr>
            <p:ph type="title"/>
          </p:nvPr>
        </p:nvSpPr>
        <p:spPr/>
        <p:txBody>
          <a:bodyPr/>
          <a:lstStyle/>
          <a:p>
            <a:r>
              <a:rPr lang="en-US" dirty="0"/>
              <a:t>Microeconomic Theory</a:t>
            </a:r>
          </a:p>
        </p:txBody>
      </p:sp>
      <p:sp>
        <p:nvSpPr>
          <p:cNvPr id="3" name="Content Placeholder 2">
            <a:extLst>
              <a:ext uri="{FF2B5EF4-FFF2-40B4-BE49-F238E27FC236}">
                <a16:creationId xmlns:a16="http://schemas.microsoft.com/office/drawing/2014/main" id="{A7130D8E-FC0C-444E-8D78-98FFDF09738C}"/>
              </a:ext>
            </a:extLst>
          </p:cNvPr>
          <p:cNvSpPr>
            <a:spLocks noGrp="1"/>
          </p:cNvSpPr>
          <p:nvPr>
            <p:ph sz="half" idx="1"/>
          </p:nvPr>
        </p:nvSpPr>
        <p:spPr>
          <a:xfrm>
            <a:off x="457200" y="1536192"/>
            <a:ext cx="2438400" cy="3264408"/>
          </a:xfrm>
        </p:spPr>
        <p:txBody>
          <a:bodyPr anchor="ctr"/>
          <a:lstStyle/>
          <a:p>
            <a:pPr marL="114300" indent="0">
              <a:buNone/>
            </a:pPr>
            <a:r>
              <a:rPr lang="en-US" dirty="0"/>
              <a:t>Concerned with 4 Basic economic questions</a:t>
            </a:r>
          </a:p>
        </p:txBody>
      </p:sp>
      <p:sp>
        <p:nvSpPr>
          <p:cNvPr id="4" name="Content Placeholder 3">
            <a:extLst>
              <a:ext uri="{FF2B5EF4-FFF2-40B4-BE49-F238E27FC236}">
                <a16:creationId xmlns:a16="http://schemas.microsoft.com/office/drawing/2014/main" id="{A1691076-88CE-4DE9-B687-126F5C35E2B9}"/>
              </a:ext>
            </a:extLst>
          </p:cNvPr>
          <p:cNvSpPr>
            <a:spLocks noGrp="1"/>
          </p:cNvSpPr>
          <p:nvPr>
            <p:ph sz="half" idx="2"/>
          </p:nvPr>
        </p:nvSpPr>
        <p:spPr>
          <a:xfrm>
            <a:off x="2895600" y="1536192"/>
            <a:ext cx="5181600" cy="4590288"/>
          </a:xfrm>
        </p:spPr>
        <p:txBody>
          <a:bodyPr anchor="ctr"/>
          <a:lstStyle/>
          <a:p>
            <a:pPr marL="514350" indent="-514350">
              <a:buFont typeface="+mj-lt"/>
              <a:buAutoNum type="arabicPeriod"/>
            </a:pPr>
            <a:r>
              <a:rPr lang="en-US" dirty="0"/>
              <a:t>What goods shall be produced and in what quantities?</a:t>
            </a:r>
          </a:p>
          <a:p>
            <a:pPr marL="514350" indent="-514350">
              <a:buFont typeface="+mj-lt"/>
              <a:buAutoNum type="arabicPeriod"/>
            </a:pPr>
            <a:r>
              <a:rPr lang="en-US" dirty="0"/>
              <a:t>How shall they be produced?</a:t>
            </a:r>
          </a:p>
          <a:p>
            <a:pPr marL="514350" indent="-514350">
              <a:buFont typeface="+mj-lt"/>
              <a:buAutoNum type="arabicPeriod"/>
            </a:pPr>
            <a:r>
              <a:rPr lang="en-US" dirty="0"/>
              <a:t>How the goods and services produced shall be distributed?</a:t>
            </a:r>
          </a:p>
          <a:p>
            <a:pPr marL="514350" indent="-514350">
              <a:buFont typeface="+mj-lt"/>
              <a:buAutoNum type="arabicPeriod"/>
            </a:pPr>
            <a:r>
              <a:rPr lang="en-US" dirty="0"/>
              <a:t>How efficiently are the resources being used?</a:t>
            </a:r>
          </a:p>
          <a:p>
            <a:pPr marL="457200" indent="-457200"/>
            <a:endParaRPr lang="en-US" dirty="0"/>
          </a:p>
          <a:p>
            <a:endParaRPr lang="en-US" dirty="0"/>
          </a:p>
        </p:txBody>
      </p:sp>
    </p:spTree>
    <p:extLst>
      <p:ext uri="{BB962C8B-B14F-4D97-AF65-F5344CB8AC3E}">
        <p14:creationId xmlns:p14="http://schemas.microsoft.com/office/powerpoint/2010/main" val="2128474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2183</TotalTime>
  <Words>833</Words>
  <Application>Microsoft Office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vt:lpstr>
      <vt:lpstr>Adjacency</vt:lpstr>
      <vt:lpstr>ENGINEERING MANAGEMENT </vt:lpstr>
      <vt:lpstr>Chapter 9</vt:lpstr>
      <vt:lpstr>Economics</vt:lpstr>
      <vt:lpstr>Economics</vt:lpstr>
      <vt:lpstr>Managerial Economics</vt:lpstr>
      <vt:lpstr>Definition</vt:lpstr>
      <vt:lpstr>Definition</vt:lpstr>
      <vt:lpstr>Microeconomics</vt:lpstr>
      <vt:lpstr>Microeconomic Theory</vt:lpstr>
      <vt:lpstr>Microeconomic Theory</vt:lpstr>
      <vt:lpstr>Microeconomics Theory - First Question</vt:lpstr>
      <vt:lpstr>Microeconomics Theory -Second Question</vt:lpstr>
      <vt:lpstr>Microeconomics Theory -Third Question</vt:lpstr>
      <vt:lpstr>Microeconomics Theory -  Fourth Questions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asbhuiyan436@outlook.com</cp:lastModifiedBy>
  <cp:revision>115</cp:revision>
  <dcterms:created xsi:type="dcterms:W3CDTF">2018-07-14T17:08:04Z</dcterms:created>
  <dcterms:modified xsi:type="dcterms:W3CDTF">2020-10-11T07:12:46Z</dcterms:modified>
</cp:coreProperties>
</file>