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>
        <a:uFillTx/>
      </a:defRPr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uFillTx/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0929"/>
  </p:normalViewPr>
  <p:slideViewPr>
    <p:cSldViewPr>
      <p:cViewPr varScale="1">
        <p:scale>
          <a:sx n="94" d="100"/>
          <a:sy n="94" d="100"/>
        </p:scale>
        <p:origin x="70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CA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80A6B80-B0F8-4757-9EFE-94408B49B639}" type="datetimeFigureOut">
              <a:rPr lang="en-US" smtClean="0">
                <a:uFillTx/>
              </a:rPr>
              <a:pPr/>
              <a:t>30-Nov-19</a:t>
            </a:fld>
            <a:endParaRPr lang="en-CA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CA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CA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CA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CDBA3BD8-B970-499B-B014-03A87AC5A6C8}" type="slidenum">
              <a:rPr lang="en-CA" smtClean="0">
                <a:uFillTx/>
              </a:rPr>
              <a:pPr/>
              <a:t>‹#›</a:t>
            </a:fld>
            <a:endParaRPr lang="en-CA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BDBD-E3B3-4AE5-A454-9BC355CA4CEA}" type="slidenum">
              <a:rPr lang="en-US" smtClean="0">
                <a:uFillTx/>
              </a:rPr>
              <a:t>1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uFillTx/>
                </a:endParaRPr>
              </a:p>
            </p:txBody>
          </p:sp>
          <p:sp>
            <p:nvSpPr>
              <p:cNvPr id="10" name="Rectangle 9"/>
              <p:cNvSpPr>
                <a:spLocks/>
              </p:cNvSpPr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uFillTx/>
                </a:endParaRPr>
              </a:p>
            </p:txBody>
          </p:sp>
        </p:grpSp>
        <p:sp>
          <p:nvSpPr>
            <p:cNvPr id="13" name="Rectangle 12"/>
            <p:cNvSpPr>
              <a:spLocks/>
            </p:cNvSpPr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rgbClr val="000000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rgbClr val="000000"/>
                </a:solidFill>
                <a:uFillTx/>
              </a:defRPr>
            </a:lvl1pPr>
          </a:lstStyle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rgbClr val="000000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fld id="{E2B97816-C185-4033-B3BD-4B2FEB03F147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430A-1E73-43D8-86C7-FCDBDFF3F721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>
              <a:spLocks/>
            </p:cNvSpPr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1F2783A6-8C95-47A3-8FAE-FFD715283DF3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600"/>
              </a:spcBef>
              <a:defRPr>
                <a:uFillTx/>
              </a:defRPr>
            </a:lvl1pPr>
            <a:lvl2pPr marL="648000">
              <a:spcBef>
                <a:spcPts val="600"/>
              </a:spcBef>
              <a:defRPr>
                <a:uFillTx/>
              </a:defRPr>
            </a:lvl2pPr>
            <a:lvl3pPr marL="1080000">
              <a:spcBef>
                <a:spcPts val="600"/>
              </a:spcBef>
              <a:defRPr>
                <a:uFillTx/>
              </a:defRPr>
            </a:lvl3pPr>
            <a:lvl4pPr marL="360000">
              <a:spcBef>
                <a:spcPts val="600"/>
              </a:spcBef>
              <a:defRPr>
                <a:uFillTx/>
              </a:defRPr>
            </a:lvl4pPr>
            <a:lvl5pPr marL="360000">
              <a:spcBef>
                <a:spcPts val="600"/>
              </a:spcBef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uFillTx/>
              </a:defRPr>
            </a:lvl1pPr>
          </a:lstStyle>
          <a:p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uFillTx/>
              </a:defRPr>
            </a:lvl1pPr>
          </a:lstStyle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7BDD-364A-4B86-B13D-2B2D453F0D95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rgbClr val="000000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fld id="{CA2CA5A9-F950-4E3C-B247-AC472888347F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>
                <a:uFillTx/>
              </a:defRPr>
            </a:lvl1pPr>
            <a:lvl2pPr marL="457200" indent="-228600">
              <a:defRPr sz="1800">
                <a:uFillTx/>
              </a:defRPr>
            </a:lvl2pPr>
            <a:lvl3pPr marL="685800" indent="-228600">
              <a:defRPr sz="1800">
                <a:uFillTx/>
              </a:defRPr>
            </a:lvl3pPr>
            <a:lvl4pPr marL="914400" indent="-228600">
              <a:defRPr sz="1800">
                <a:uFillTx/>
              </a:defRPr>
            </a:lvl4pPr>
            <a:lvl5pPr marL="1143000" indent="-228600"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>
                <a:uFillTx/>
              </a:defRPr>
            </a:lvl1pPr>
            <a:lvl2pPr marL="457200" indent="-228600">
              <a:defRPr sz="1800">
                <a:uFillTx/>
              </a:defRPr>
            </a:lvl2pPr>
            <a:lvl3pPr marL="685800" indent="-228600">
              <a:defRPr sz="1800">
                <a:uFillTx/>
              </a:defRPr>
            </a:lvl3pPr>
            <a:lvl4pPr marL="914400" indent="-228600">
              <a:defRPr sz="1800">
                <a:uFillTx/>
              </a:defRPr>
            </a:lvl4pPr>
            <a:lvl5pPr marL="1143000" indent="-228600"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E7B0-93E2-41F3-B6E2-3E1A70E35E62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7484-58E5-4524-B8B0-F9A597CF61D6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26AC-9727-41C7-876F-D5F0C832C59F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E8DD8-879F-4FCF-9C60-50830F21224E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DBB5-C9DC-46A6-81CB-0C71EDDB861F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srgbClr val="000000">
                <a:alpha val="30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0CBE-DA3C-4330-9985-D5ACBE2EEF02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457200" y="0"/>
              <a:ext cx="8686800" cy="15001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0" y="0"/>
              <a:ext cx="135729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0" y="0"/>
              <a:ext cx="1357290" cy="15001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1571612"/>
            <a:ext cx="7329510" cy="455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endParaRPr lang="en-GB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r>
              <a:rPr lang="en-GB">
                <a:uFillTx/>
              </a:rPr>
              <a:t>CSE 257     Numerical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fld id="{59E723C0-1FDB-4B96-9FB4-6730E3A7A21A}" type="slidenum">
              <a:rPr lang="en-GB" smtClean="0">
                <a:uFillTx/>
              </a:rPr>
              <a:pPr/>
              <a:t>‹#›</a:t>
            </a:fld>
            <a:endParaRPr lang="en-GB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200" indent="-360000" algn="l" defTabSz="914400" rtl="0" eaLnBrk="1" latinLnBrk="0" hangingPunct="1"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itchFamily="2" charset="2"/>
        <a:buChar char="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14400" indent="-360000" algn="l" defTabSz="914400" rtl="0" eaLnBrk="1" latinLnBrk="0" hangingPunct="1">
        <a:spcBef>
          <a:spcPts val="1800"/>
        </a:spcBef>
        <a:spcAft>
          <a:spcPts val="0"/>
        </a:spcAft>
        <a:buClr>
          <a:schemeClr val="accent2"/>
        </a:buClr>
        <a:buSzPct val="80000"/>
        <a:buFont typeface="Wingdings" pitchFamily="2" charset="2"/>
        <a:buChar char="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371600" indent="-360000" algn="l" defTabSz="914400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80000"/>
        <a:buFont typeface="Wingdings" pitchFamily="2" charset="2"/>
        <a:buChar char="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800" indent="-360000" algn="l" defTabSz="914400" rtl="0" eaLnBrk="1" latinLnBrk="0" hangingPunct="1">
        <a:spcBef>
          <a:spcPts val="1200"/>
        </a:spcBef>
        <a:spcAft>
          <a:spcPts val="0"/>
        </a:spcAft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286000" indent="-36000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2178596" y="1268760"/>
            <a:ext cx="6965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uFillTx/>
              </a:rPr>
              <a:t>NUMERICAL  METHODS</a:t>
            </a:r>
            <a:br>
              <a:rPr lang="en-US" sz="4400" dirty="0">
                <a:uFillTx/>
              </a:rPr>
            </a:br>
            <a:r>
              <a:rPr lang="en-US" sz="4000" dirty="0">
                <a:uFillTx/>
              </a:rPr>
              <a:t>CSE - 311</a:t>
            </a:r>
            <a:b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6480720" cy="720080"/>
          </a:xfrm>
        </p:spPr>
        <p:txBody>
          <a:bodyPr>
            <a:noAutofit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how error is introduced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7761558" cy="4392488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Mistake made while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entering/computing numbers</a:t>
            </a:r>
          </a:p>
          <a:p>
            <a:pPr marL="0" indent="0">
              <a:buSzPct val="100000"/>
              <a:buNone/>
            </a:pPr>
            <a:endParaRPr lang="en-CA" sz="800" dirty="0">
              <a:solidFill>
                <a:srgbClr val="7030A0"/>
              </a:solidFill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Improper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numerical method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CA" sz="8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Approximations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, e.g. round-off, truncation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CA" sz="8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Limitations of the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mechanical devices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(e.g. calculator, computer)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used in computations</a:t>
            </a:r>
          </a:p>
          <a:p>
            <a:pPr marL="0" indent="0">
              <a:buSzPct val="100000"/>
              <a:buNone/>
            </a:pPr>
            <a:endParaRPr lang="en-CA" sz="8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Information is being lost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due to shift or truncation</a:t>
            </a:r>
          </a:p>
          <a:p>
            <a:pPr marL="0" indent="0">
              <a:buSzPct val="100000"/>
              <a:buNone/>
            </a:pPr>
            <a:endParaRPr lang="en-CA" sz="900" dirty="0">
              <a:solidFill>
                <a:srgbClr val="FF0000"/>
              </a:solidFill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difference of two almost equal</a:t>
            </a:r>
            <a:r>
              <a:rPr lang="en-CA" sz="2600" dirty="0">
                <a:solidFill>
                  <a:srgbClr val="7030A0"/>
                </a:solidFill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numbers is calculated</a:t>
            </a:r>
          </a:p>
          <a:p>
            <a:endParaRPr lang="en-CA" sz="2600" dirty="0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62228" y="1547177"/>
            <a:ext cx="788177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>
                <a:uFillTx/>
              </a:rPr>
              <a:t>Truncation error is the </a:t>
            </a:r>
            <a:r>
              <a:rPr lang="en-US" dirty="0">
                <a:solidFill>
                  <a:srgbClr val="FF0000"/>
                </a:solidFill>
                <a:uFillTx/>
              </a:rPr>
              <a:t>discrepancy introduced </a:t>
            </a:r>
            <a:r>
              <a:rPr lang="en-US" dirty="0">
                <a:uFillTx/>
              </a:rPr>
              <a:t>by the fact that numerical methods may </a:t>
            </a:r>
            <a:r>
              <a:rPr lang="en-US" dirty="0">
                <a:solidFill>
                  <a:srgbClr val="FF0000"/>
                </a:solidFill>
                <a:uFillTx/>
              </a:rPr>
              <a:t>employ approximations </a:t>
            </a:r>
            <a:r>
              <a:rPr lang="en-US" dirty="0">
                <a:uFillTx/>
              </a:rPr>
              <a:t>to represent exact mathematical operations and quantities</a:t>
            </a:r>
          </a:p>
          <a:p>
            <a:endParaRPr lang="en-US" sz="1000" dirty="0">
              <a:uFillTx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>
                <a:uFillTx/>
              </a:rPr>
              <a:t>Truncation error are those that </a:t>
            </a:r>
            <a:r>
              <a:rPr lang="en-US" dirty="0">
                <a:solidFill>
                  <a:srgbClr val="FF0000"/>
                </a:solidFill>
                <a:uFillTx/>
              </a:rPr>
              <a:t>result from using an approximation in place of an exact</a:t>
            </a:r>
            <a:r>
              <a:rPr lang="en-US" dirty="0">
                <a:uFillTx/>
              </a:rPr>
              <a:t> mathematical procedure</a:t>
            </a:r>
          </a:p>
          <a:p>
            <a:endParaRPr lang="en-US" sz="1000" dirty="0">
              <a:uFillTx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>
                <a:uFillTx/>
              </a:rPr>
              <a:t> </a:t>
            </a:r>
            <a:r>
              <a:rPr lang="en-CA" dirty="0">
                <a:uFillTx/>
              </a:rPr>
              <a:t>If a number has </a:t>
            </a:r>
            <a:r>
              <a:rPr lang="en-CA" dirty="0">
                <a:solidFill>
                  <a:srgbClr val="FF0000"/>
                </a:solidFill>
                <a:uFillTx/>
              </a:rPr>
              <a:t>too many digits</a:t>
            </a:r>
            <a:r>
              <a:rPr lang="en-CA" dirty="0">
                <a:uFillTx/>
              </a:rPr>
              <a:t>, it is inconvenient or even impossible to feed / store it in computer’s memory</a:t>
            </a:r>
          </a:p>
          <a:p>
            <a:endParaRPr lang="en-CA" sz="1000" dirty="0">
              <a:uFillTx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CA" dirty="0">
                <a:uFillTx/>
              </a:rPr>
              <a:t>    After some digits, the remaining digits are chopped off</a:t>
            </a:r>
          </a:p>
          <a:p>
            <a:pPr lvl="1"/>
            <a:r>
              <a:rPr lang="en-CA" dirty="0">
                <a:uFillTx/>
              </a:rPr>
              <a:t>For example,  </a:t>
            </a:r>
            <a:r>
              <a:rPr lang="en-CA" dirty="0">
                <a:solidFill>
                  <a:srgbClr val="FF0000"/>
                </a:solidFill>
                <a:uFillTx/>
              </a:rPr>
              <a:t>46.237533  =&gt;  46.23</a:t>
            </a:r>
          </a:p>
          <a:p>
            <a:pPr lvl="1"/>
            <a:endParaRPr lang="en-CA" dirty="0">
              <a:solidFill>
                <a:srgbClr val="FF0000"/>
              </a:solidFill>
              <a:uFillTx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CA" dirty="0">
                <a:solidFill>
                  <a:srgbClr val="FF0000"/>
                </a:solidFill>
                <a:uFillTx/>
              </a:rPr>
              <a:t>Error due to chopping off is “Truncation Error”</a:t>
            </a:r>
          </a:p>
          <a:p>
            <a:pPr lvl="1"/>
            <a:endParaRPr lang="en-CA" dirty="0">
              <a:solidFill>
                <a:srgbClr val="FF0000"/>
              </a:solidFill>
              <a:uFillTx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331640" y="332656"/>
            <a:ext cx="6355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TRUNCATION ERROR </a:t>
            </a:r>
            <a:r>
              <a:rPr lang="en-US" sz="2800" dirty="0">
                <a:uFillTx/>
              </a:rPr>
              <a:t>(CHAPRA- 51)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31640" y="404664"/>
            <a:ext cx="6070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ROUND-OFF ERROR </a:t>
            </a:r>
            <a:r>
              <a:rPr lang="en-US" sz="2800" dirty="0">
                <a:uFillTx/>
              </a:rPr>
              <a:t>(CHAPRA- 51)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288353" y="1611470"/>
            <a:ext cx="78488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Round-off errors originate from the fact that </a:t>
            </a:r>
            <a:r>
              <a:rPr lang="en-US" dirty="0">
                <a:solidFill>
                  <a:srgbClr val="FF0000"/>
                </a:solidFill>
                <a:uFillTx/>
              </a:rPr>
              <a:t>computers can represent </a:t>
            </a:r>
            <a:r>
              <a:rPr lang="en-US" dirty="0">
                <a:uFillTx/>
              </a:rPr>
              <a:t>quantities only with a</a:t>
            </a:r>
            <a:r>
              <a:rPr lang="en-US" dirty="0">
                <a:solidFill>
                  <a:srgbClr val="FF0000"/>
                </a:solidFill>
                <a:uFillTx/>
              </a:rPr>
              <a:t> finite number of digits</a:t>
            </a:r>
          </a:p>
          <a:p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Computers retain only a fixed number of </a:t>
            </a:r>
            <a:r>
              <a:rPr lang="en-US" b="1" dirty="0">
                <a:solidFill>
                  <a:srgbClr val="FF0000"/>
                </a:solidFill>
                <a:uFillTx/>
              </a:rPr>
              <a:t>significant figures /digits </a:t>
            </a:r>
            <a:r>
              <a:rPr lang="en-US" dirty="0">
                <a:uFillTx/>
              </a:rPr>
              <a:t>during a calculation. </a:t>
            </a:r>
            <a:r>
              <a:rPr lang="en-US" dirty="0">
                <a:solidFill>
                  <a:srgbClr val="FF0000"/>
                </a:solidFill>
                <a:uFillTx/>
              </a:rPr>
              <a:t>Omission of the remaining significant figures </a:t>
            </a:r>
            <a:r>
              <a:rPr lang="en-US" dirty="0">
                <a:uFillTx/>
              </a:rPr>
              <a:t>is called round-off error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Numbers such as </a:t>
            </a:r>
            <a:r>
              <a:rPr lang="en-US" dirty="0">
                <a:solidFill>
                  <a:srgbClr val="FF0000"/>
                </a:solidFill>
                <a:uFillTx/>
              </a:rPr>
              <a:t>π, e  </a:t>
            </a:r>
            <a:r>
              <a:rPr lang="en-US" dirty="0">
                <a:uFillTx/>
              </a:rPr>
              <a:t>can not be expressed by a fixed number of significant figures /digits</a:t>
            </a:r>
          </a:p>
          <a:p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In addition, because computers use base</a:t>
            </a:r>
            <a:r>
              <a:rPr lang="en-US" dirty="0">
                <a:solidFill>
                  <a:srgbClr val="FF0000"/>
                </a:solidFill>
                <a:uFillTx/>
              </a:rPr>
              <a:t> </a:t>
            </a:r>
            <a:r>
              <a:rPr lang="en-US" dirty="0">
                <a:uFillTx/>
              </a:rPr>
              <a:t>-2 representation, </a:t>
            </a:r>
            <a:r>
              <a:rPr lang="en-US" dirty="0">
                <a:solidFill>
                  <a:srgbClr val="FF0000"/>
                </a:solidFill>
                <a:uFillTx/>
              </a:rPr>
              <a:t> </a:t>
            </a:r>
            <a:r>
              <a:rPr lang="en-US" dirty="0">
                <a:uFillTx/>
              </a:rPr>
              <a:t>they cannot precisely represent certain exact base -10 numbers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5400600" cy="576064"/>
          </a:xfrm>
        </p:spPr>
        <p:txBody>
          <a:bodyPr>
            <a:noAutofit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Round-off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84784"/>
            <a:ext cx="7848872" cy="4554551"/>
          </a:xfrm>
        </p:spPr>
        <p:txBody>
          <a:bodyPr>
            <a:no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When a number has inconvenient digits, </a:t>
            </a:r>
            <a:r>
              <a:rPr lang="en-CA" sz="24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rounding-off is better than truncation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Last retained digit is adjusted </a:t>
            </a: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depending on succeeding digit</a:t>
            </a:r>
          </a:p>
          <a:p>
            <a:pPr lvl="1">
              <a:buSzPct val="100000"/>
              <a:buFont typeface="Wingdings" pitchFamily="2" charset="2"/>
              <a:buChar char=""/>
            </a:pP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CA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succeeding digit </a:t>
            </a: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&lt; 5, the last retained digit is </a:t>
            </a:r>
            <a:r>
              <a:rPr lang="en-CA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unchanged</a:t>
            </a: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. For example, 2.365</a:t>
            </a:r>
            <a:r>
              <a:rPr lang="en-CA" b="1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32 is rounded off to 2.365 (correct to three decimal places)</a:t>
            </a:r>
          </a:p>
          <a:p>
            <a:pPr marL="288000" lvl="1" indent="0">
              <a:buSzPct val="100000"/>
              <a:buNone/>
            </a:pPr>
            <a:endParaRPr lang="en-CA" sz="6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100000"/>
              <a:buFont typeface="Wingdings" pitchFamily="2" charset="2"/>
              <a:buChar char=""/>
            </a:pP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CA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succeeding digit </a:t>
            </a: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&gt;= 5, the last retained digit is </a:t>
            </a:r>
            <a:r>
              <a:rPr lang="en-CA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increased by 1</a:t>
            </a: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. For example, 0.123</a:t>
            </a:r>
            <a:r>
              <a:rPr lang="en-CA" b="1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04 is rounded off to 0.124 (correct to three decimal places)</a:t>
            </a:r>
          </a:p>
          <a:p>
            <a:endParaRPr lang="en-CA" sz="2400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41764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algorithmic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149" y="1484784"/>
            <a:ext cx="7811347" cy="455455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Errors are caused by a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wrong choice of algorithm</a:t>
            </a:r>
          </a:p>
          <a:p>
            <a:pPr marL="0" indent="0">
              <a:buSzPct val="100000"/>
              <a:buNone/>
            </a:pPr>
            <a:endParaRPr lang="en-CA" sz="1000" dirty="0">
              <a:solidFill>
                <a:srgbClr val="7030A0"/>
              </a:solidFill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Algorithm may be mathematically perfect, but the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computations can cause errors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due to truncation and rounding-off</a:t>
            </a:r>
          </a:p>
          <a:p>
            <a:pPr marL="0" indent="0">
              <a:buSzPct val="100000"/>
              <a:buNone/>
            </a:pPr>
            <a:endParaRPr lang="en-CA" sz="10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Sometimes, an algorithm gets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stuck up in an intermediate step</a:t>
            </a:r>
            <a:r>
              <a:rPr lang="en-CA" sz="2600" dirty="0">
                <a:solidFill>
                  <a:srgbClr val="7030A0"/>
                </a:solidFill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since the numbers at that step are </a:t>
            </a:r>
            <a:r>
              <a:rPr lang="en-CA" sz="2600" dirty="0">
                <a:solidFill>
                  <a:srgbClr val="FF0000"/>
                </a:solidFill>
                <a:uFillTx/>
                <a:latin typeface="Times New Roman" pitchFamily="18" charset="0"/>
                <a:cs typeface="Times New Roman" pitchFamily="18" charset="0"/>
              </a:rPr>
              <a:t>too small / large </a:t>
            </a: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with compared to the range of the device</a:t>
            </a: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396552" y="145888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390656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46096" y="457508"/>
            <a:ext cx="753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uFillTx/>
              </a:rPr>
              <a:t>TOTAL NUMERICAL ERROR</a:t>
            </a:r>
            <a:r>
              <a:rPr lang="es-ES" sz="2800" dirty="0">
                <a:uFillTx/>
              </a:rPr>
              <a:t> (CHAPRA- 93</a:t>
            </a:r>
            <a:r>
              <a:rPr lang="en-US" sz="2800" dirty="0">
                <a:uFillTx/>
              </a:rPr>
              <a:t>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81708" y="1497009"/>
            <a:ext cx="78622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uFillTx/>
              </a:rPr>
              <a:t>Total numerical error </a:t>
            </a:r>
            <a:r>
              <a:rPr lang="en-US" dirty="0">
                <a:uFillTx/>
              </a:rPr>
              <a:t>= round-off error + truncation error</a:t>
            </a:r>
            <a:endParaRPr lang="en-US" sz="1000" dirty="0">
              <a:uFillTx/>
            </a:endParaRPr>
          </a:p>
          <a:p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Round-off error can be minimized by </a:t>
            </a:r>
            <a:r>
              <a:rPr lang="en-US" dirty="0">
                <a:solidFill>
                  <a:srgbClr val="FF0000"/>
                </a:solidFill>
                <a:uFillTx/>
              </a:rPr>
              <a:t>increasing the number of significant digit</a:t>
            </a:r>
          </a:p>
          <a:p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Round-off error will increase due to an </a:t>
            </a:r>
            <a:r>
              <a:rPr lang="en-US" dirty="0">
                <a:solidFill>
                  <a:srgbClr val="FF0000"/>
                </a:solidFill>
                <a:uFillTx/>
              </a:rPr>
              <a:t>increase in number of computations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Truncation error can be reduced by </a:t>
            </a:r>
            <a:r>
              <a:rPr lang="en-US" dirty="0">
                <a:solidFill>
                  <a:srgbClr val="FF0000"/>
                </a:solidFill>
                <a:uFillTx/>
              </a:rPr>
              <a:t>decreasing the step size</a:t>
            </a:r>
            <a:r>
              <a:rPr lang="en-US" dirty="0">
                <a:uFillTx/>
              </a:rPr>
              <a:t>, but this leads to an </a:t>
            </a:r>
            <a:r>
              <a:rPr lang="en-US" dirty="0">
                <a:solidFill>
                  <a:srgbClr val="FF0000"/>
                </a:solidFill>
                <a:uFillTx/>
              </a:rPr>
              <a:t>increase in computations</a:t>
            </a:r>
          </a:p>
          <a:p>
            <a:endParaRPr lang="en-US" sz="800" dirty="0">
              <a:solidFill>
                <a:srgbClr val="7030A0"/>
              </a:solidFill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So the dilemma is, the </a:t>
            </a:r>
            <a:r>
              <a:rPr lang="en-US" b="1" dirty="0">
                <a:uFillTx/>
              </a:rPr>
              <a:t>strategy for </a:t>
            </a:r>
            <a:r>
              <a:rPr lang="en-US" dirty="0">
                <a:solidFill>
                  <a:srgbClr val="FF0000"/>
                </a:solidFill>
                <a:uFillTx/>
              </a:rPr>
              <a:t>decreasing </a:t>
            </a:r>
            <a:r>
              <a:rPr lang="en-US" b="1" dirty="0">
                <a:solidFill>
                  <a:srgbClr val="FF0000"/>
                </a:solidFill>
                <a:uFillTx/>
              </a:rPr>
              <a:t>one component</a:t>
            </a:r>
            <a:r>
              <a:rPr lang="en-US" b="1" dirty="0">
                <a:solidFill>
                  <a:srgbClr val="7030A0"/>
                </a:solidFill>
                <a:uFillTx/>
              </a:rPr>
              <a:t> </a:t>
            </a:r>
            <a:r>
              <a:rPr lang="en-US" dirty="0">
                <a:uFillTx/>
              </a:rPr>
              <a:t>of the total error </a:t>
            </a:r>
            <a:r>
              <a:rPr lang="en-US" dirty="0">
                <a:solidFill>
                  <a:srgbClr val="FF0000"/>
                </a:solidFill>
                <a:uFillTx/>
              </a:rPr>
              <a:t>leads to an increase of the other component</a:t>
            </a:r>
          </a:p>
          <a:p>
            <a:endParaRPr lang="en-US" sz="1000" dirty="0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390656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408724" y="476911"/>
            <a:ext cx="753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uFillTx/>
              </a:rPr>
              <a:t>TOTAL NUMERICAL ERROR </a:t>
            </a:r>
            <a:r>
              <a:rPr lang="es-ES" sz="2800" dirty="0">
                <a:uFillTx/>
              </a:rPr>
              <a:t>(CHAPRA- 93</a:t>
            </a:r>
            <a:r>
              <a:rPr lang="en-US" sz="2800" dirty="0">
                <a:uFillTx/>
              </a:rPr>
              <a:t>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308724" y="1556791"/>
            <a:ext cx="77277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We could conceivably </a:t>
            </a:r>
            <a:r>
              <a:rPr lang="en-US" b="1" dirty="0">
                <a:solidFill>
                  <a:srgbClr val="FF0000"/>
                </a:solidFill>
                <a:uFillTx/>
              </a:rPr>
              <a:t>decrease the step size </a:t>
            </a:r>
            <a:r>
              <a:rPr lang="en-US" dirty="0">
                <a:uFillTx/>
              </a:rPr>
              <a:t>to minimize truncation errors </a:t>
            </a:r>
            <a:r>
              <a:rPr lang="en-US" b="1" u="sng" dirty="0">
                <a:uFillTx/>
              </a:rPr>
              <a:t>only to discover that in doing so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FF0000"/>
                </a:solidFill>
                <a:uFillTx/>
              </a:rPr>
              <a:t>round off begins to dominate the solutions</a:t>
            </a:r>
            <a:r>
              <a:rPr lang="en-US" dirty="0">
                <a:uFillTx/>
              </a:rPr>
              <a:t> and the total error grows </a:t>
            </a:r>
            <a:endParaRPr lang="en-US" sz="1000" dirty="0">
              <a:uFillTx/>
            </a:endParaRPr>
          </a:p>
          <a:p>
            <a:endParaRPr lang="en-US" sz="14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We will </a:t>
            </a:r>
            <a:r>
              <a:rPr lang="en-US" b="1" dirty="0">
                <a:solidFill>
                  <a:srgbClr val="FF0000"/>
                </a:solidFill>
                <a:uFillTx/>
              </a:rPr>
              <a:t>choose a large step size </a:t>
            </a:r>
            <a:r>
              <a:rPr lang="en-US" b="1" u="sng" dirty="0">
                <a:uFillTx/>
              </a:rPr>
              <a:t>in order to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decrease </a:t>
            </a:r>
            <a:r>
              <a:rPr lang="en-US" b="1" u="sng" dirty="0">
                <a:uFillTx/>
              </a:rPr>
              <a:t>the amount of calculations</a:t>
            </a:r>
            <a:r>
              <a:rPr lang="en-US" dirty="0">
                <a:solidFill>
                  <a:srgbClr val="FF0000"/>
                </a:solidFill>
                <a:uFillTx/>
              </a:rPr>
              <a:t> </a:t>
            </a:r>
            <a:r>
              <a:rPr lang="en-US" dirty="0">
                <a:uFillTx/>
              </a:rPr>
              <a:t>thus,</a:t>
            </a:r>
            <a:r>
              <a:rPr lang="en-US" dirty="0">
                <a:solidFill>
                  <a:srgbClr val="FF0000"/>
                </a:solidFill>
                <a:uFillTx/>
              </a:rPr>
              <a:t>  </a:t>
            </a:r>
            <a:r>
              <a:rPr lang="en-US" b="1" i="1" u="sng" dirty="0">
                <a:solidFill>
                  <a:srgbClr val="FF0000"/>
                </a:solidFill>
                <a:uFillTx/>
              </a:rPr>
              <a:t>Round-off errors </a:t>
            </a:r>
            <a:r>
              <a:rPr lang="en-US" dirty="0">
                <a:uFillTx/>
              </a:rPr>
              <a:t>without incurring the </a:t>
            </a:r>
            <a:r>
              <a:rPr lang="en-US" dirty="0">
                <a:solidFill>
                  <a:srgbClr val="FF0000"/>
                </a:solidFill>
                <a:uFillTx/>
              </a:rPr>
              <a:t>penalty of a large truncation error</a:t>
            </a:r>
          </a:p>
          <a:p>
            <a:endParaRPr lang="en-US" sz="1400" dirty="0">
              <a:solidFill>
                <a:srgbClr val="7030A0"/>
              </a:solidFill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If the total error is shown in </a:t>
            </a:r>
            <a:r>
              <a:rPr lang="en-US" dirty="0">
                <a:solidFill>
                  <a:srgbClr val="FF0000"/>
                </a:solidFill>
                <a:uFillTx/>
              </a:rPr>
              <a:t>figure</a:t>
            </a:r>
            <a:r>
              <a:rPr lang="en-US" dirty="0">
                <a:uFillTx/>
              </a:rPr>
              <a:t>, the challenge is to find the </a:t>
            </a:r>
            <a:r>
              <a:rPr lang="en-US" dirty="0">
                <a:solidFill>
                  <a:srgbClr val="FF0000"/>
                </a:solidFill>
                <a:uFillTx/>
              </a:rPr>
              <a:t>point of diminishing returns </a:t>
            </a:r>
            <a:r>
              <a:rPr lang="en-US" dirty="0">
                <a:uFillTx/>
              </a:rPr>
              <a:t>where round-off error begins to negate the </a:t>
            </a:r>
            <a:r>
              <a:rPr lang="en-US" dirty="0">
                <a:solidFill>
                  <a:srgbClr val="FF0000"/>
                </a:solidFill>
                <a:uFillTx/>
              </a:rPr>
              <a:t>benefits of step size reduction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dirty="0">
              <a:solidFill>
                <a:srgbClr val="7030A0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390656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332656"/>
            <a:ext cx="745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uFillTx/>
              </a:rPr>
              <a:t>TOTAL NUMERICAL ERROR </a:t>
            </a:r>
            <a:r>
              <a:rPr lang="es-ES" sz="2800" dirty="0">
                <a:uFillTx/>
              </a:rPr>
              <a:t>(CHAPRA- 93</a:t>
            </a:r>
            <a:r>
              <a:rPr lang="en-US" sz="2800" dirty="0">
                <a:uFillTx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552388"/>
            <a:ext cx="7407532" cy="489654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55779" y="332656"/>
            <a:ext cx="661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SIGNIFICANT FIGURES </a:t>
            </a:r>
            <a:r>
              <a:rPr lang="en-US" sz="2800" dirty="0">
                <a:uFillTx/>
              </a:rPr>
              <a:t>(CHAPRA- 51)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327576" y="1556792"/>
            <a:ext cx="7623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>
                <a:uFillTx/>
              </a:rPr>
              <a:t>The  significant </a:t>
            </a:r>
            <a:r>
              <a:rPr lang="en-US" sz="2200" dirty="0">
                <a:solidFill>
                  <a:srgbClr val="FF0000"/>
                </a:solidFill>
                <a:uFillTx/>
              </a:rPr>
              <a:t>figures or digits of a number </a:t>
            </a:r>
            <a:r>
              <a:rPr lang="en-US" sz="2200" dirty="0">
                <a:uFillTx/>
              </a:rPr>
              <a:t>are those that can be </a:t>
            </a:r>
            <a:r>
              <a:rPr lang="en-US" sz="2200" dirty="0">
                <a:solidFill>
                  <a:srgbClr val="FF0000"/>
                </a:solidFill>
                <a:uFillTx/>
              </a:rPr>
              <a:t>used with confidence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>
                <a:uFillTx/>
              </a:rPr>
              <a:t>Developed to formally designate the reliability of a numerical value</a:t>
            </a:r>
            <a:endParaRPr lang="en-US" sz="2200" dirty="0">
              <a:solidFill>
                <a:srgbClr val="FF0000"/>
              </a:solidFill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3501008"/>
            <a:ext cx="7056784" cy="266429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1321742" y="1556792"/>
            <a:ext cx="7714754" cy="392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In case of the speedometer, one person might say 48.8 whereas another might say 48.9 km/h</a:t>
            </a:r>
          </a:p>
          <a:p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Because of the limits of the instrument, only the </a:t>
            </a:r>
            <a:r>
              <a:rPr lang="en-US" sz="2600" dirty="0">
                <a:solidFill>
                  <a:srgbClr val="FF0000"/>
                </a:solidFill>
                <a:uFillTx/>
              </a:rPr>
              <a:t>first two digits can be used with confidence</a:t>
            </a:r>
          </a:p>
          <a:p>
            <a:endParaRPr lang="en-US" sz="1000" dirty="0">
              <a:solidFill>
                <a:srgbClr val="FF0000"/>
              </a:solidFill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The odometer, on the other hand, provides </a:t>
            </a:r>
            <a:r>
              <a:rPr lang="en-US" sz="2600" dirty="0">
                <a:solidFill>
                  <a:srgbClr val="FF0000"/>
                </a:solidFill>
                <a:uFillTx/>
              </a:rPr>
              <a:t>up to six certain digits</a:t>
            </a:r>
          </a:p>
          <a:p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 From figure we can say, the car has traveled slightly less than </a:t>
            </a:r>
            <a:r>
              <a:rPr lang="en-US" sz="2600" dirty="0">
                <a:solidFill>
                  <a:srgbClr val="FF0000"/>
                </a:solidFill>
                <a:uFillTx/>
              </a:rPr>
              <a:t>87324.5 km during its lifetime 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55779" y="334397"/>
            <a:ext cx="661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SIGNIFICANT FIGURES</a:t>
            </a:r>
            <a:r>
              <a:rPr lang="en-US" sz="2800" dirty="0">
                <a:uFillTx/>
              </a:rPr>
              <a:t> (CHAPRA- 51)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40466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uFillTx/>
              </a:rPr>
              <a:t>NUMERICAL METHODS, NM </a:t>
            </a:r>
            <a:r>
              <a:rPr lang="en-US" sz="2800" dirty="0">
                <a:uFillTx/>
              </a:rPr>
              <a:t>(CHAPRA-3)</a:t>
            </a:r>
            <a:endParaRPr lang="en-US" sz="2800" b="1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295128" y="1509118"/>
            <a:ext cx="784887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2300" dirty="0">
                <a:uFillTx/>
              </a:rPr>
              <a:t>An approach for solving </a:t>
            </a:r>
            <a:r>
              <a:rPr lang="en-US" sz="2300" dirty="0">
                <a:solidFill>
                  <a:srgbClr val="FF0000"/>
                </a:solidFill>
                <a:uFillTx/>
              </a:rPr>
              <a:t>complex mathematical  problems </a:t>
            </a:r>
            <a:r>
              <a:rPr lang="en-US" sz="2300" dirty="0">
                <a:uFillTx/>
              </a:rPr>
              <a:t>using </a:t>
            </a:r>
            <a:r>
              <a:rPr lang="en-US" sz="2300" b="1" dirty="0">
                <a:uFillTx/>
              </a:rPr>
              <a:t>simple arithmetic operations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2300" dirty="0">
                <a:uFillTx/>
              </a:rPr>
              <a:t>Involves </a:t>
            </a:r>
            <a:r>
              <a:rPr lang="en-US" sz="2300" dirty="0">
                <a:solidFill>
                  <a:srgbClr val="FF0000"/>
                </a:solidFill>
                <a:uFillTx/>
              </a:rPr>
              <a:t>formulation of mathematical models </a:t>
            </a:r>
            <a:r>
              <a:rPr lang="en-US" sz="2300" dirty="0">
                <a:uFillTx/>
              </a:rPr>
              <a:t>of physical situations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2300" dirty="0">
                <a:uFillTx/>
              </a:rPr>
              <a:t>Requires development, analysis and </a:t>
            </a:r>
            <a:r>
              <a:rPr lang="en-US" sz="2300" b="1" dirty="0">
                <a:uFillTx/>
              </a:rPr>
              <a:t>use of algorithm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300" dirty="0">
                <a:uFillTx/>
              </a:rPr>
              <a:t>Thus, NM can be defined as  </a:t>
            </a:r>
            <a:r>
              <a:rPr lang="en-US" sz="2300" dirty="0">
                <a:solidFill>
                  <a:srgbClr val="FF0000"/>
                </a:solidFill>
                <a:uFillTx/>
              </a:rPr>
              <a:t>techniques by which math problems are formulated for essential features / behavior of a physical system </a:t>
            </a:r>
            <a:r>
              <a:rPr lang="en-US" sz="2300" dirty="0">
                <a:uFillTx/>
              </a:rPr>
              <a:t>, so that they can be solved with arithmetic operations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300" dirty="0">
                <a:uFillTx/>
              </a:rPr>
              <a:t>A problem even if, </a:t>
            </a:r>
            <a:r>
              <a:rPr lang="en-US" sz="2300" b="1" dirty="0">
                <a:uFillTx/>
              </a:rPr>
              <a:t>can not be </a:t>
            </a:r>
            <a:r>
              <a:rPr lang="en-US" sz="2300" dirty="0">
                <a:uFillTx/>
              </a:rPr>
              <a:t>solved by </a:t>
            </a:r>
            <a:r>
              <a:rPr lang="en-US" sz="2300" b="1" dirty="0">
                <a:uFillTx/>
              </a:rPr>
              <a:t>analytical analysis</a:t>
            </a:r>
            <a:r>
              <a:rPr lang="en-US" sz="2300" dirty="0">
                <a:uFillTx/>
              </a:rPr>
              <a:t>, we </a:t>
            </a:r>
            <a:r>
              <a:rPr lang="en-US" sz="2300" b="1" dirty="0">
                <a:solidFill>
                  <a:srgbClr val="7030A0"/>
                </a:solidFill>
                <a:uFillTx/>
              </a:rPr>
              <a:t>can solve it by numerical analysis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300" dirty="0">
                <a:uFillTx/>
              </a:rPr>
              <a:t>Analytical analysis - provides </a:t>
            </a:r>
            <a:r>
              <a:rPr lang="en-US" sz="2300" b="1" dirty="0">
                <a:uFillTx/>
              </a:rPr>
              <a:t>accurate</a:t>
            </a:r>
            <a:r>
              <a:rPr lang="en-US" sz="2300" dirty="0">
                <a:uFillTx/>
              </a:rPr>
              <a:t> </a:t>
            </a:r>
            <a:r>
              <a:rPr lang="en-US" sz="2300" dirty="0" err="1">
                <a:uFillTx/>
              </a:rPr>
              <a:t>soln</a:t>
            </a:r>
            <a:endParaRPr lang="en-US" sz="23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300" dirty="0">
                <a:uFillTx/>
              </a:rPr>
              <a:t>Numerical analysis - </a:t>
            </a:r>
            <a:r>
              <a:rPr lang="en-US" sz="2300" b="1" dirty="0">
                <a:uFillTx/>
              </a:rPr>
              <a:t>error exists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1259632" y="1484784"/>
            <a:ext cx="7763109" cy="4542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The following statements describe the </a:t>
            </a:r>
            <a:r>
              <a:rPr lang="en-US" sz="2600" dirty="0">
                <a:solidFill>
                  <a:srgbClr val="FF0000"/>
                </a:solidFill>
                <a:uFillTx/>
              </a:rPr>
              <a:t>notion of significant digits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26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All </a:t>
            </a:r>
            <a:r>
              <a:rPr lang="en-US" sz="2600" dirty="0">
                <a:solidFill>
                  <a:srgbClr val="FF0000"/>
                </a:solidFill>
                <a:uFillTx/>
              </a:rPr>
              <a:t>non-zero  digits are significant</a:t>
            </a:r>
          </a:p>
          <a:p>
            <a:pPr marL="1028700" lvl="1" indent="-571500">
              <a:buFont typeface="Wingdings" pitchFamily="2" charset="2"/>
              <a:buChar char="ü"/>
            </a:pPr>
            <a:endParaRPr lang="en-US" sz="26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All zeros occurring </a:t>
            </a:r>
            <a:r>
              <a:rPr lang="en-US" sz="2600" dirty="0">
                <a:solidFill>
                  <a:srgbClr val="FF0000"/>
                </a:solidFill>
                <a:uFillTx/>
              </a:rPr>
              <a:t>between non-zero digits </a:t>
            </a:r>
            <a:r>
              <a:rPr lang="en-US" sz="2600" dirty="0">
                <a:uFillTx/>
              </a:rPr>
              <a:t>are significant</a:t>
            </a:r>
          </a:p>
          <a:p>
            <a:pPr marL="1028700" lvl="1" indent="-571500">
              <a:buFont typeface="Wingdings" pitchFamily="2" charset="2"/>
              <a:buChar char="ü"/>
            </a:pPr>
            <a:endParaRPr lang="en-US" sz="26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Trailing  zeros </a:t>
            </a:r>
            <a:r>
              <a:rPr lang="en-US" sz="2600" dirty="0">
                <a:solidFill>
                  <a:srgbClr val="FF0000"/>
                </a:solidFill>
                <a:uFillTx/>
              </a:rPr>
              <a:t>following the decimal point </a:t>
            </a:r>
            <a:r>
              <a:rPr lang="en-US" sz="2600" dirty="0">
                <a:uFillTx/>
              </a:rPr>
              <a:t>are significant. For example 3.50,  65.0 and  0.230 have three significant digits each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475656" y="476672"/>
            <a:ext cx="661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SIGNIFICANT FIGURES </a:t>
            </a:r>
            <a:r>
              <a:rPr lang="en-US" sz="2800" dirty="0">
                <a:uFillTx/>
              </a:rPr>
              <a:t>(CHAPRA- 51)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55779" y="332656"/>
            <a:ext cx="661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SIGNIFICANT FIGURES </a:t>
            </a:r>
            <a:r>
              <a:rPr lang="en-US" sz="2800" dirty="0">
                <a:uFillTx/>
              </a:rPr>
              <a:t>(CHAPRA- 51)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355777" y="1556792"/>
            <a:ext cx="76807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 Zeroes between the </a:t>
            </a:r>
            <a:r>
              <a:rPr lang="en-US" sz="2600" dirty="0">
                <a:solidFill>
                  <a:srgbClr val="7030A0"/>
                </a:solidFill>
                <a:uFillTx/>
              </a:rPr>
              <a:t>decimal point and </a:t>
            </a:r>
          </a:p>
          <a:p>
            <a:r>
              <a:rPr lang="en-US" sz="2600" dirty="0">
                <a:solidFill>
                  <a:srgbClr val="7030A0"/>
                </a:solidFill>
                <a:uFillTx/>
              </a:rPr>
              <a:t>preceding a non-zero digit </a:t>
            </a:r>
            <a:r>
              <a:rPr lang="en-US" sz="2600" b="1" dirty="0">
                <a:solidFill>
                  <a:srgbClr val="FF0000"/>
                </a:solidFill>
                <a:uFillTx/>
              </a:rPr>
              <a:t>are not significant. </a:t>
            </a:r>
            <a:r>
              <a:rPr lang="en-US" sz="2600" dirty="0">
                <a:uFillTx/>
              </a:rPr>
              <a:t>For example, the following numbers have four significant digits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3573016"/>
            <a:ext cx="5775893" cy="2234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355779" y="332656"/>
            <a:ext cx="661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SIGNIFICANT FIGURES </a:t>
            </a:r>
            <a:r>
              <a:rPr lang="en-US" sz="2800" dirty="0">
                <a:uFillTx/>
              </a:rPr>
              <a:t>(CHAPRA- 51)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8817" y="3645024"/>
            <a:ext cx="6067599" cy="223224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1" y="293747"/>
            <a:ext cx="770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FINITE NUMBER OF QUANTITIES </a:t>
            </a:r>
            <a:r>
              <a:rPr lang="en-US" dirty="0">
                <a:uFillTx/>
              </a:rPr>
              <a:t>(CHAPRA- 63)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47646" y="1556792"/>
            <a:ext cx="787284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The errors introduced </a:t>
            </a:r>
            <a:r>
              <a:rPr lang="en-US" dirty="0">
                <a:solidFill>
                  <a:srgbClr val="FF0000"/>
                </a:solidFill>
                <a:uFillTx/>
              </a:rPr>
              <a:t>by approximating numbers </a:t>
            </a:r>
          </a:p>
          <a:p>
            <a:r>
              <a:rPr lang="en-US" dirty="0">
                <a:solidFill>
                  <a:srgbClr val="FF0000"/>
                </a:solidFill>
                <a:uFillTx/>
              </a:rPr>
              <a:t>within the range is called Quantizing error</a:t>
            </a:r>
            <a:r>
              <a:rPr lang="en-US" dirty="0">
                <a:uFillTx/>
              </a:rPr>
              <a:t>. It can occur in two ways:</a:t>
            </a:r>
          </a:p>
          <a:p>
            <a:endParaRPr lang="en-US" sz="10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dirty="0">
                <a:uFillTx/>
              </a:rPr>
              <a:t>Chopping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dirty="0">
                <a:uFillTx/>
              </a:rPr>
              <a:t> Rounding</a:t>
            </a:r>
          </a:p>
          <a:p>
            <a:pPr lvl="1"/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In chopping, </a:t>
            </a:r>
            <a:r>
              <a:rPr lang="en-US" dirty="0">
                <a:solidFill>
                  <a:srgbClr val="FF0000"/>
                </a:solidFill>
                <a:uFillTx/>
              </a:rPr>
              <a:t>extra digits are dropped</a:t>
            </a:r>
            <a:r>
              <a:rPr lang="en-US" dirty="0">
                <a:uFillTx/>
              </a:rPr>
              <a:t>. In a computer with a </a:t>
            </a:r>
            <a:r>
              <a:rPr lang="en-US" dirty="0" err="1">
                <a:solidFill>
                  <a:srgbClr val="FF0000"/>
                </a:solidFill>
                <a:uFillTx/>
              </a:rPr>
              <a:t>wordlength</a:t>
            </a:r>
            <a:r>
              <a:rPr lang="en-US" dirty="0">
                <a:solidFill>
                  <a:srgbClr val="FF0000"/>
                </a:solidFill>
                <a:uFillTx/>
              </a:rPr>
              <a:t> of 4</a:t>
            </a:r>
            <a:r>
              <a:rPr lang="en-US" dirty="0">
                <a:uFillTx/>
              </a:rPr>
              <a:t>, a number like </a:t>
            </a:r>
            <a:r>
              <a:rPr lang="en-US" dirty="0">
                <a:solidFill>
                  <a:srgbClr val="FF0000"/>
                </a:solidFill>
                <a:uFillTx/>
              </a:rPr>
              <a:t>42.7893 will be stored as 42.78 </a:t>
            </a:r>
            <a:r>
              <a:rPr lang="en-US" dirty="0">
                <a:uFillTx/>
              </a:rPr>
              <a:t>and the digits 93 will be dropped</a:t>
            </a:r>
          </a:p>
          <a:p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In rounding, the </a:t>
            </a:r>
            <a:r>
              <a:rPr lang="en-US" dirty="0">
                <a:solidFill>
                  <a:srgbClr val="FF0000"/>
                </a:solidFill>
                <a:uFillTx/>
              </a:rPr>
              <a:t>last retained significant digit is rounded up by 1 </a:t>
            </a:r>
            <a:r>
              <a:rPr lang="en-US" dirty="0">
                <a:uFillTx/>
              </a:rPr>
              <a:t>if the first discarded digit is larger than or equal to 5;  </a:t>
            </a:r>
            <a:r>
              <a:rPr lang="en-US" dirty="0">
                <a:solidFill>
                  <a:srgbClr val="FF0000"/>
                </a:solidFill>
                <a:uFillTx/>
              </a:rPr>
              <a:t>otherwise, the last retained digit is unchanged.</a:t>
            </a:r>
          </a:p>
          <a:p>
            <a:pPr marL="1028700" lvl="1" indent="-571500">
              <a:buFont typeface="Wingdings" pitchFamily="2" charset="2"/>
              <a:buChar char="ü"/>
            </a:pPr>
            <a:endParaRPr lang="en-US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334397"/>
            <a:ext cx="753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ACCURACY AND PRECISION </a:t>
            </a:r>
            <a:r>
              <a:rPr lang="en-US" sz="2800" dirty="0">
                <a:uFillTx/>
              </a:rPr>
              <a:t>(CHAPRA- 53)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302590" y="1556792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>
                <a:uFillTx/>
              </a:rPr>
              <a:t>Accuracy</a:t>
            </a:r>
            <a:r>
              <a:rPr lang="en-US" dirty="0">
                <a:uFillTx/>
              </a:rPr>
              <a:t> (opposite - inaccuracy) refers to how closely a computed or measured value </a:t>
            </a:r>
            <a:r>
              <a:rPr lang="en-US" dirty="0">
                <a:solidFill>
                  <a:srgbClr val="FF0000"/>
                </a:solidFill>
                <a:uFillTx/>
              </a:rPr>
              <a:t>agrees with the true value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>
                <a:uFillTx/>
              </a:rPr>
              <a:t>Precision</a:t>
            </a:r>
            <a:r>
              <a:rPr lang="en-US" dirty="0">
                <a:uFillTx/>
              </a:rPr>
              <a:t>  (opposite - imprecision) refers to how closely individual computed or measured values </a:t>
            </a:r>
            <a:r>
              <a:rPr lang="en-US" dirty="0">
                <a:solidFill>
                  <a:srgbClr val="FF0000"/>
                </a:solidFill>
                <a:uFillTx/>
              </a:rPr>
              <a:t>agree with each other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800" dirty="0">
              <a:solidFill>
                <a:srgbClr val="FF0000"/>
              </a:solidFill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Inaccuracy (bias) is defined as </a:t>
            </a:r>
            <a:r>
              <a:rPr lang="en-US" dirty="0">
                <a:solidFill>
                  <a:srgbClr val="FF0000"/>
                </a:solidFill>
                <a:uFillTx/>
              </a:rPr>
              <a:t>systematic deviation from the truth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Imprecision (uncertainty)  refers to the </a:t>
            </a:r>
            <a:r>
              <a:rPr lang="en-US" dirty="0">
                <a:solidFill>
                  <a:srgbClr val="FF0000"/>
                </a:solidFill>
                <a:uFillTx/>
              </a:rPr>
              <a:t>magnitude of the scatter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332656"/>
            <a:ext cx="753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ACCURACY AND PRECISION </a:t>
            </a:r>
            <a:r>
              <a:rPr lang="en-US" sz="2800" dirty="0">
                <a:uFillTx/>
              </a:rPr>
              <a:t>(CHAPRA- 53)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2060848"/>
            <a:ext cx="5904656" cy="410445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332656"/>
            <a:ext cx="753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ACCURACY AND PRECISION </a:t>
            </a:r>
            <a:r>
              <a:rPr lang="en-US" sz="2800" dirty="0">
                <a:uFillTx/>
              </a:rPr>
              <a:t>(CHAPRA- 53)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916832"/>
            <a:ext cx="6408712" cy="25922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1259632" y="4581128"/>
            <a:ext cx="7792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>
                <a:uFillTx/>
              </a:rPr>
              <a:t>Accuracy is </a:t>
            </a:r>
            <a:r>
              <a:rPr lang="en-US" dirty="0">
                <a:solidFill>
                  <a:srgbClr val="FF0000"/>
                </a:solidFill>
                <a:uFillTx/>
              </a:rPr>
              <a:t>getting all shots near the bull’s eye </a:t>
            </a:r>
            <a:r>
              <a:rPr lang="en-US" dirty="0">
                <a:uFillTx/>
              </a:rPr>
              <a:t>of target 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>
                <a:uFillTx/>
              </a:rPr>
              <a:t>Precision is </a:t>
            </a:r>
            <a:r>
              <a:rPr lang="en-US" dirty="0">
                <a:solidFill>
                  <a:srgbClr val="FF0000"/>
                </a:solidFill>
                <a:uFillTx/>
              </a:rPr>
              <a:t>getting them close together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>
                <a:uFillTx/>
              </a:rPr>
              <a:t>A </a:t>
            </a:r>
            <a:r>
              <a:rPr lang="en-US" dirty="0">
                <a:solidFill>
                  <a:srgbClr val="FF0000"/>
                </a:solidFill>
                <a:uFillTx/>
              </a:rPr>
              <a:t>NM should be sufficiently accurate/unbiased </a:t>
            </a:r>
            <a:r>
              <a:rPr lang="en-US" dirty="0">
                <a:uFillTx/>
              </a:rPr>
              <a:t>to meet the requirement of a particular </a:t>
            </a:r>
            <a:r>
              <a:rPr lang="en-US" dirty="0" err="1">
                <a:uFillTx/>
              </a:rPr>
              <a:t>Engg</a:t>
            </a:r>
            <a:r>
              <a:rPr lang="en-US" dirty="0">
                <a:uFillTx/>
              </a:rPr>
              <a:t> problem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331640" y="332656"/>
            <a:ext cx="753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ACCURACY AND PRECISION </a:t>
            </a:r>
            <a:r>
              <a:rPr lang="en-US" sz="2800" dirty="0">
                <a:uFillTx/>
              </a:rPr>
              <a:t>(CHAPRA- 53)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96346" y="1844824"/>
            <a:ext cx="776632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Accuracy refers to </a:t>
            </a:r>
            <a:r>
              <a:rPr lang="en-US" sz="2600" dirty="0">
                <a:solidFill>
                  <a:srgbClr val="FF0000"/>
                </a:solidFill>
                <a:uFillTx/>
              </a:rPr>
              <a:t>number of significant digits </a:t>
            </a:r>
            <a:r>
              <a:rPr lang="en-US" sz="2600" dirty="0">
                <a:uFillTx/>
              </a:rPr>
              <a:t>in a value. For example, the number 57.396 is accurate to five significant digits</a:t>
            </a:r>
          </a:p>
          <a:p>
            <a:endParaRPr lang="en-US" sz="10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Precision refers to </a:t>
            </a:r>
            <a:r>
              <a:rPr lang="en-US" sz="2600" dirty="0">
                <a:solidFill>
                  <a:srgbClr val="FF0000"/>
                </a:solidFill>
                <a:uFillTx/>
              </a:rPr>
              <a:t>the number of decimal positions </a:t>
            </a:r>
            <a:r>
              <a:rPr lang="en-US" sz="2600" dirty="0" err="1">
                <a:uFillTx/>
              </a:rPr>
              <a:t>i,e</a:t>
            </a:r>
            <a:r>
              <a:rPr lang="en-US" sz="2600" dirty="0">
                <a:uFillTx/>
              </a:rPr>
              <a:t>. </a:t>
            </a:r>
            <a:r>
              <a:rPr lang="en-US" sz="2600" dirty="0">
                <a:solidFill>
                  <a:srgbClr val="FF0000"/>
                </a:solidFill>
                <a:uFillTx/>
              </a:rPr>
              <a:t>order of magnitude of the last digit </a:t>
            </a:r>
            <a:r>
              <a:rPr lang="en-US" sz="2600" dirty="0">
                <a:uFillTx/>
              </a:rPr>
              <a:t>in a value. For example, the number 57.396 has a precision of 0.001</a:t>
            </a:r>
          </a:p>
          <a:p>
            <a:endParaRPr lang="en-US" sz="26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uFillTx/>
              </a:rPr>
              <a:t>Homework</a:t>
            </a:r>
            <a:r>
              <a:rPr lang="en-US" sz="2600" dirty="0">
                <a:uFillTx/>
              </a:rPr>
              <a:t>: Example 4.1&amp; 4.2 (Balagurusamy-63)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48994" y="1949931"/>
            <a:ext cx="7895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Way to </a:t>
            </a:r>
            <a:r>
              <a:rPr lang="en-US" b="1" dirty="0">
                <a:solidFill>
                  <a:srgbClr val="FF0000"/>
                </a:solidFill>
                <a:uFillTx/>
              </a:rPr>
              <a:t>account for magnitude </a:t>
            </a:r>
            <a:r>
              <a:rPr lang="en-US" dirty="0">
                <a:uFillTx/>
              </a:rPr>
              <a:t>of the quantity being evaluated is to </a:t>
            </a:r>
            <a:r>
              <a:rPr lang="en-US" b="1" u="sng" dirty="0">
                <a:uFillTx/>
              </a:rPr>
              <a:t>normalize the error to the true value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248994" y="3711596"/>
            <a:ext cx="78662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For NM, the true value will be</a:t>
            </a:r>
            <a:r>
              <a:rPr lang="en-US" dirty="0">
                <a:solidFill>
                  <a:srgbClr val="FF0000"/>
                </a:solidFill>
                <a:uFillTx/>
              </a:rPr>
              <a:t> known only </a:t>
            </a:r>
            <a:r>
              <a:rPr lang="en-US" dirty="0">
                <a:uFillTx/>
              </a:rPr>
              <a:t>when we deal with functions that can be solved </a:t>
            </a:r>
            <a:r>
              <a:rPr lang="en-US" dirty="0">
                <a:solidFill>
                  <a:srgbClr val="FF0000"/>
                </a:solidFill>
                <a:uFillTx/>
              </a:rPr>
              <a:t>analytically</a:t>
            </a:r>
          </a:p>
          <a:p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In real world applications, we will obviously not know the </a:t>
            </a:r>
            <a:r>
              <a:rPr lang="en-US" dirty="0">
                <a:solidFill>
                  <a:srgbClr val="FF0000"/>
                </a:solidFill>
                <a:uFillTx/>
              </a:rPr>
              <a:t>true value in a priori</a:t>
            </a:r>
          </a:p>
          <a:p>
            <a:endParaRPr lang="en-US" sz="800" dirty="0">
              <a:solidFill>
                <a:srgbClr val="7030A0"/>
              </a:solidFill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  <a:uFillTx/>
              </a:rPr>
              <a:t>Homework:    </a:t>
            </a:r>
            <a:r>
              <a:rPr lang="en-US" dirty="0">
                <a:uFillTx/>
              </a:rPr>
              <a:t>Example-3.1 (</a:t>
            </a:r>
            <a:r>
              <a:rPr lang="en-US" dirty="0" err="1">
                <a:uFillTx/>
              </a:rPr>
              <a:t>Chapra</a:t>
            </a:r>
            <a:r>
              <a:rPr lang="en-US" dirty="0">
                <a:uFillTx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475656" y="260648"/>
            <a:ext cx="766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uFillTx/>
              </a:rPr>
              <a:t>NUMERICAL METHODS, NM </a:t>
            </a:r>
            <a:r>
              <a:rPr lang="en-US" sz="2800" dirty="0">
                <a:uFillTx/>
              </a:rPr>
              <a:t>(CHAPRA-3)</a:t>
            </a:r>
            <a:endParaRPr lang="en-US" sz="2800" b="1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07705" y="1860848"/>
            <a:ext cx="77287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Analytical </a:t>
            </a:r>
            <a:r>
              <a:rPr lang="en-US" dirty="0" err="1">
                <a:uFillTx/>
              </a:rPr>
              <a:t>soln</a:t>
            </a:r>
            <a:r>
              <a:rPr lang="en-US" dirty="0">
                <a:uFillTx/>
              </a:rPr>
              <a:t> can be derived for </a:t>
            </a:r>
            <a:r>
              <a:rPr lang="en-US" dirty="0">
                <a:solidFill>
                  <a:srgbClr val="FF0000"/>
                </a:solidFill>
                <a:uFillTx/>
              </a:rPr>
              <a:t>limited class of problems </a:t>
            </a:r>
            <a:r>
              <a:rPr lang="en-US" dirty="0">
                <a:uFillTx/>
              </a:rPr>
              <a:t>only which include</a:t>
            </a:r>
            <a:r>
              <a:rPr lang="en-US" dirty="0">
                <a:solidFill>
                  <a:srgbClr val="FF0000"/>
                </a:solidFill>
                <a:uFillTx/>
              </a:rPr>
              <a:t> linear models, </a:t>
            </a:r>
            <a:r>
              <a:rPr lang="en-US" dirty="0">
                <a:uFillTx/>
              </a:rPr>
              <a:t>those who have </a:t>
            </a:r>
            <a:r>
              <a:rPr lang="en-US" b="1" dirty="0">
                <a:uFillTx/>
              </a:rPr>
              <a:t>simple geometry </a:t>
            </a:r>
            <a:r>
              <a:rPr lang="en-US" dirty="0">
                <a:uFillTx/>
              </a:rPr>
              <a:t>and </a:t>
            </a:r>
            <a:r>
              <a:rPr lang="en-US" b="1" dirty="0">
                <a:uFillTx/>
              </a:rPr>
              <a:t>low dimensionality</a:t>
            </a:r>
            <a:r>
              <a:rPr lang="en-US" dirty="0">
                <a:uFillTx/>
              </a:rPr>
              <a:t>. But most of the </a:t>
            </a:r>
            <a:r>
              <a:rPr lang="en-US" dirty="0">
                <a:solidFill>
                  <a:srgbClr val="FF0000"/>
                </a:solidFill>
                <a:uFillTx/>
              </a:rPr>
              <a:t>real problems </a:t>
            </a:r>
            <a:r>
              <a:rPr lang="en-US" dirty="0">
                <a:uFillTx/>
              </a:rPr>
              <a:t>are </a:t>
            </a:r>
            <a:r>
              <a:rPr lang="en-US" dirty="0">
                <a:solidFill>
                  <a:srgbClr val="FF0000"/>
                </a:solidFill>
                <a:uFillTx/>
              </a:rPr>
              <a:t>non-linear</a:t>
            </a:r>
            <a:r>
              <a:rPr lang="en-US" dirty="0">
                <a:uFillTx/>
              </a:rPr>
              <a:t> and </a:t>
            </a:r>
            <a:r>
              <a:rPr lang="en-US" dirty="0">
                <a:solidFill>
                  <a:srgbClr val="FF0000"/>
                </a:solidFill>
                <a:uFillTx/>
              </a:rPr>
              <a:t>involve complex shape</a:t>
            </a:r>
            <a:r>
              <a:rPr lang="en-US" dirty="0">
                <a:uFillTx/>
              </a:rPr>
              <a:t> and process</a:t>
            </a:r>
          </a:p>
          <a:p>
            <a:endParaRPr lang="en-US" sz="800" dirty="0">
              <a:uFillTx/>
            </a:endParaRPr>
          </a:p>
          <a:p>
            <a:endParaRPr lang="en-US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55742" y="1278052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56086" y="1650624"/>
            <a:ext cx="7852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>
                <a:uFillTx/>
              </a:rPr>
              <a:t>An alternative is to “Normalize the error”  using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best  available estimate</a:t>
            </a:r>
            <a:r>
              <a:rPr lang="en-US" dirty="0">
                <a:solidFill>
                  <a:srgbClr val="FF0000"/>
                </a:solidFill>
                <a:uFillTx/>
              </a:rPr>
              <a:t> </a:t>
            </a:r>
            <a:r>
              <a:rPr lang="en-US" dirty="0">
                <a:uFillTx/>
              </a:rPr>
              <a:t>of the true value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1256085" y="3501008"/>
            <a:ext cx="785241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>
                <a:uFillTx/>
              </a:rPr>
              <a:t>Certain numerical methods use an</a:t>
            </a:r>
            <a:r>
              <a:rPr lang="en-US" dirty="0">
                <a:solidFill>
                  <a:srgbClr val="FF0000"/>
                </a:solidFill>
                <a:uFillTx/>
              </a:rPr>
              <a:t> iterative approach </a:t>
            </a:r>
            <a:r>
              <a:rPr lang="en-US" dirty="0">
                <a:uFillTx/>
              </a:rPr>
              <a:t>to compute answers</a:t>
            </a:r>
          </a:p>
          <a:p>
            <a:endParaRPr lang="en-US" sz="1000" dirty="0">
              <a:uFillTx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dirty="0">
                <a:uFillTx/>
              </a:rPr>
              <a:t> In such an approach, </a:t>
            </a:r>
            <a:r>
              <a:rPr lang="en-US" b="1" u="sng" dirty="0">
                <a:uFillTx/>
              </a:rPr>
              <a:t>a present approximation is made on the basis of a previous approximation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324544" y="1484784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704856" cy="1143000"/>
          </a:xfrm>
        </p:spPr>
        <p:txBody>
          <a:bodyPr>
            <a:normAutofit/>
          </a:bodyPr>
          <a:lstStyle/>
          <a:p>
            <a:pPr algn="l"/>
            <a:r>
              <a:rPr lang="en-CA" sz="2400" b="1" dirty="0">
                <a:uFillTx/>
                <a:latin typeface="Times New Roman" pitchFamily="18" charset="0"/>
                <a:cs typeface="Times New Roman" pitchFamily="18" charset="0"/>
              </a:rPr>
              <a:t>COMPUTER representation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56792"/>
            <a:ext cx="7329510" cy="5616624"/>
          </a:xfrm>
        </p:spPr>
        <p:txBody>
          <a:bodyPr>
            <a:no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Arithmetic operations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CA" dirty="0">
                <a:uFillTx/>
                <a:latin typeface="Times New Roman" pitchFamily="18" charset="0"/>
                <a:cs typeface="Times New Roman" pitchFamily="18" charset="0"/>
              </a:rPr>
              <a:t>Real or floating point arithmetic</a:t>
            </a:r>
          </a:p>
          <a:p>
            <a:pPr marL="288000" lvl="1" indent="0">
              <a:buSzPct val="100000"/>
              <a:buNone/>
            </a:pPr>
            <a:endParaRPr lang="en-CA" sz="3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Computer does not store real numbers</a:t>
            </a:r>
          </a:p>
          <a:p>
            <a:pPr marL="0" indent="0">
              <a:buSzPct val="100000"/>
              <a:buNone/>
            </a:pPr>
            <a:endParaRPr lang="en-CA" sz="3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Each location (</a:t>
            </a:r>
            <a:r>
              <a:rPr lang="en-CA" sz="2400" i="1" dirty="0">
                <a:uFillTx/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) stores </a:t>
            </a:r>
            <a:r>
              <a:rPr lang="en-CA" sz="2400" dirty="0">
                <a:solidFill>
                  <a:srgbClr val="7030A0"/>
                </a:solidFill>
                <a:uFillTx/>
                <a:latin typeface="Times New Roman" pitchFamily="18" charset="0"/>
                <a:cs typeface="Times New Roman" pitchFamily="18" charset="0"/>
              </a:rPr>
              <a:t>finite number of digits</a:t>
            </a:r>
          </a:p>
          <a:p>
            <a:pPr marL="0" indent="0">
              <a:buSzPct val="100000"/>
              <a:buNone/>
            </a:pPr>
            <a:endParaRPr lang="en-CA" sz="400" dirty="0">
              <a:solidFill>
                <a:srgbClr val="7030A0"/>
              </a:solidFill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solidFill>
                  <a:srgbClr val="7030A0"/>
                </a:solidFill>
                <a:uFillTx/>
                <a:latin typeface="Times New Roman" pitchFamily="18" charset="0"/>
                <a:cs typeface="Times New Roman" pitchFamily="18" charset="0"/>
              </a:rPr>
              <a:t>Word--fundamental unit by which information is represented</a:t>
            </a:r>
          </a:p>
          <a:p>
            <a:pPr marL="0" indent="0">
              <a:buSzPct val="100000"/>
              <a:buNone/>
            </a:pPr>
            <a:endParaRPr lang="en-CA" sz="4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Word is an entity that consists of a </a:t>
            </a:r>
            <a:r>
              <a:rPr lang="en-CA" sz="2400" dirty="0">
                <a:solidFill>
                  <a:srgbClr val="7030A0"/>
                </a:solidFill>
                <a:uFillTx/>
                <a:latin typeface="Times New Roman" pitchFamily="18" charset="0"/>
                <a:cs typeface="Times New Roman" pitchFamily="18" charset="0"/>
              </a:rPr>
              <a:t>“string of binary digits or bits”</a:t>
            </a:r>
          </a:p>
          <a:p>
            <a:pPr marL="0" indent="0">
              <a:buSzPct val="100000"/>
              <a:buNone/>
            </a:pPr>
            <a:endParaRPr lang="en-CA" sz="3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Numbers are typically stored in one or more words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221739"/>
            <a:ext cx="7812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uFillTx/>
              </a:rPr>
              <a:t>COMPUTER REPRESENTATION OF INTEGER NUMBERS</a:t>
            </a:r>
            <a:r>
              <a:rPr lang="en-US" sz="2200" dirty="0">
                <a:uFillTx/>
              </a:rPr>
              <a:t> (CHAPRA- 59)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59632" y="2060848"/>
            <a:ext cx="77768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Signed-Magnitude Method:  </a:t>
            </a:r>
            <a:r>
              <a:rPr lang="en-US" dirty="0">
                <a:solidFill>
                  <a:srgbClr val="FF0000"/>
                </a:solidFill>
                <a:uFillTx/>
              </a:rPr>
              <a:t>First bit </a:t>
            </a:r>
            <a:r>
              <a:rPr lang="en-US" dirty="0">
                <a:uFillTx/>
              </a:rPr>
              <a:t>of a word indicate the </a:t>
            </a:r>
            <a:r>
              <a:rPr lang="en-US" dirty="0">
                <a:solidFill>
                  <a:srgbClr val="FF0000"/>
                </a:solidFill>
                <a:uFillTx/>
              </a:rPr>
              <a:t>sign</a:t>
            </a:r>
            <a:r>
              <a:rPr lang="en-US" dirty="0">
                <a:uFillTx/>
              </a:rPr>
              <a:t>, with a </a:t>
            </a:r>
            <a:r>
              <a:rPr lang="en-US" dirty="0">
                <a:solidFill>
                  <a:srgbClr val="FF0000"/>
                </a:solidFill>
                <a:uFillTx/>
              </a:rPr>
              <a:t>0 for positive </a:t>
            </a:r>
            <a:r>
              <a:rPr lang="en-US" dirty="0">
                <a:uFillTx/>
              </a:rPr>
              <a:t>and a 1 for negative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Remaining bits are used to store the number 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For example, the integer value of -173 on a 16-bit computer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473" y="4509120"/>
            <a:ext cx="7194935" cy="148743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0" y="221739"/>
            <a:ext cx="759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COMPUTER REPRESENTATION OF FLOATING-POINT NUMBERS</a:t>
            </a:r>
            <a:r>
              <a:rPr lang="en-US" dirty="0">
                <a:uFillTx/>
              </a:rPr>
              <a:t> (CHAPRA- 60)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779" y="5085184"/>
            <a:ext cx="6886576" cy="1492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1" y="293747"/>
            <a:ext cx="781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COMPUTER REPRESENTATION OF FLOATING-POINT NUMBERS</a:t>
            </a:r>
            <a:r>
              <a:rPr lang="en-US" dirty="0">
                <a:uFillTx/>
              </a:rPr>
              <a:t> (CHAPRA- 60)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31641" y="221739"/>
            <a:ext cx="755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COMPUTER REPRESENTATION OF FLOATING-POINT NUMBERS</a:t>
            </a:r>
            <a:r>
              <a:rPr lang="en-US" dirty="0">
                <a:uFillTx/>
              </a:rPr>
              <a:t> (CHAPRA- 60)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259632" y="1988840"/>
            <a:ext cx="77768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Advantage: 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It allows both fractions and very large numbers to be expressed on the computer</a:t>
            </a:r>
          </a:p>
          <a:p>
            <a:pPr marL="1028700" lvl="1" indent="-571500">
              <a:buFont typeface="Wingdings" pitchFamily="2" charset="2"/>
              <a:buChar char="ü"/>
            </a:pPr>
            <a:endParaRPr lang="en-US" sz="26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2600" dirty="0">
                <a:uFillTx/>
              </a:rPr>
              <a:t>Disadvantage: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It takes up more room and </a:t>
            </a:r>
            <a:r>
              <a:rPr lang="en-US" sz="2600" dirty="0">
                <a:solidFill>
                  <a:srgbClr val="7030A0"/>
                </a:solidFill>
                <a:uFillTx/>
              </a:rPr>
              <a:t>take longer to process </a:t>
            </a:r>
            <a:r>
              <a:rPr lang="en-US" sz="2600" dirty="0">
                <a:uFillTx/>
              </a:rPr>
              <a:t>than integer representation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2600" dirty="0">
                <a:uFillTx/>
              </a:rPr>
              <a:t>It </a:t>
            </a:r>
            <a:r>
              <a:rPr lang="en-US" sz="2600" dirty="0">
                <a:solidFill>
                  <a:srgbClr val="7030A0"/>
                </a:solidFill>
                <a:uFillTx/>
              </a:rPr>
              <a:t>introduces a source of error </a:t>
            </a:r>
            <a:r>
              <a:rPr lang="en-US" sz="2600" dirty="0">
                <a:uFillTx/>
              </a:rPr>
              <a:t>(round- off) because the mantissa holds only a finite number of significant figures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4104456" cy="720080"/>
          </a:xfrm>
        </p:spPr>
        <p:txBody>
          <a:bodyPr>
            <a:normAutofit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38" y="1970793"/>
            <a:ext cx="7329510" cy="4122503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Consider the binary number 101.011 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Calculate the decimal value of it.</a:t>
            </a:r>
          </a:p>
          <a:p>
            <a:pPr marL="0" indent="0">
              <a:buNone/>
            </a:pPr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30" y="3922678"/>
            <a:ext cx="5429288" cy="1162506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4131852" cy="648072"/>
          </a:xfrm>
        </p:spPr>
        <p:txBody>
          <a:bodyPr>
            <a:normAutofit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38" y="2114809"/>
            <a:ext cx="7329510" cy="455455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Convert decimal 17.375 to binary</a:t>
            </a: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17.375 = 10001.011 (binary)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058" y="2852936"/>
            <a:ext cx="1880846" cy="1714512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140968"/>
            <a:ext cx="2498318" cy="928694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479789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Octal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38" y="1988840"/>
            <a:ext cx="7329510" cy="455455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8-base number system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8 symbols (0, 1, 2, 3, 4, 5, 6, 7)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Base/radix is power of 2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One-to-one relation between octal and binary</a:t>
            </a:r>
          </a:p>
          <a:p>
            <a:endParaRPr lang="en-CA" sz="24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A binary number could be converted easily to octal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Group 3 bits and convert directly to octal</a:t>
            </a:r>
          </a:p>
          <a:p>
            <a:endParaRPr lang="en-CA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68" y="3861048"/>
            <a:ext cx="4525808" cy="1500198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475656" y="260648"/>
            <a:ext cx="76683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uFillTx/>
              </a:rPr>
              <a:t>NUMERICAL METHODS  AND ENGG PRACTICE </a:t>
            </a:r>
            <a:r>
              <a:rPr lang="en-US" sz="2300" dirty="0">
                <a:uFillTx/>
              </a:rPr>
              <a:t>(CHAPRA- 4)</a:t>
            </a:r>
            <a:endParaRPr lang="en-US" sz="2300" b="1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59632" y="1484784"/>
            <a:ext cx="783629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Since late 1940s , the widespread availability of digital computers has led to a </a:t>
            </a:r>
            <a:r>
              <a:rPr lang="en-US" dirty="0">
                <a:solidFill>
                  <a:srgbClr val="FF0000"/>
                </a:solidFill>
                <a:uFillTx/>
              </a:rPr>
              <a:t>veritable (true) explosion </a:t>
            </a:r>
            <a:r>
              <a:rPr lang="en-US" dirty="0">
                <a:uFillTx/>
              </a:rPr>
              <a:t>in the use and development of numerical methods</a:t>
            </a:r>
          </a:p>
          <a:p>
            <a:endParaRPr lang="en-US" sz="800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Most </a:t>
            </a:r>
            <a:r>
              <a:rPr lang="en-US" dirty="0" err="1">
                <a:uFillTx/>
              </a:rPr>
              <a:t>Engg</a:t>
            </a:r>
            <a:r>
              <a:rPr lang="en-US" dirty="0">
                <a:uFillTx/>
              </a:rPr>
              <a:t> problem solving employs </a:t>
            </a:r>
            <a:r>
              <a:rPr lang="en-US" dirty="0">
                <a:solidFill>
                  <a:srgbClr val="FF0000"/>
                </a:solidFill>
                <a:uFillTx/>
              </a:rPr>
              <a:t>two-pronged </a:t>
            </a:r>
            <a:r>
              <a:rPr lang="en-US" dirty="0">
                <a:uFillTx/>
              </a:rPr>
              <a:t>approach</a:t>
            </a:r>
          </a:p>
          <a:p>
            <a:endParaRPr lang="en-US" sz="800" dirty="0">
              <a:uFillTx/>
            </a:endParaRPr>
          </a:p>
          <a:p>
            <a:pPr marL="1200150" lvl="1" indent="-742950">
              <a:buFont typeface="Wingdings" pitchFamily="2" charset="2"/>
              <a:buChar char="ü"/>
            </a:pPr>
            <a:r>
              <a:rPr lang="en-US" dirty="0">
                <a:uFillTx/>
              </a:rPr>
              <a:t>Theoretical </a:t>
            </a:r>
          </a:p>
          <a:p>
            <a:pPr lvl="1"/>
            <a:endParaRPr lang="en-US" sz="500" dirty="0">
              <a:uFillTx/>
            </a:endParaRPr>
          </a:p>
          <a:p>
            <a:pPr marL="1200150" lvl="1" indent="-742950"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  <a:uFillTx/>
              </a:rPr>
              <a:t>Empiricism (experimentally)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5904656" cy="648072"/>
          </a:xfrm>
        </p:spPr>
        <p:txBody>
          <a:bodyPr>
            <a:normAutofit fontScale="90000"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binary to octal to decimal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38" y="2276873"/>
            <a:ext cx="7329510" cy="3960439"/>
          </a:xfrm>
        </p:spPr>
        <p:txBody>
          <a:bodyPr>
            <a:normAutofit/>
          </a:bodyPr>
          <a:lstStyle/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CA" sz="2600" dirty="0"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600" dirty="0">
                <a:uFillTx/>
                <a:latin typeface="Times New Roman" pitchFamily="18" charset="0"/>
                <a:cs typeface="Times New Roman" pitchFamily="18" charset="0"/>
              </a:rPr>
              <a:t>Instead of converting binary to decimal, faster process is binary to octal to decimal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71053"/>
          <a:stretch>
            <a:fillRect/>
          </a:stretch>
        </p:blipFill>
        <p:spPr bwMode="auto">
          <a:xfrm>
            <a:off x="1413635" y="2132856"/>
            <a:ext cx="5671440" cy="785818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28947"/>
          <a:stretch>
            <a:fillRect/>
          </a:stretch>
        </p:blipFill>
        <p:spPr bwMode="auto">
          <a:xfrm>
            <a:off x="1400890" y="3140968"/>
            <a:ext cx="5671440" cy="1928826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3069704" cy="648072"/>
          </a:xfrm>
        </p:spPr>
        <p:txBody>
          <a:bodyPr>
            <a:normAutofit/>
          </a:bodyPr>
          <a:lstStyle/>
          <a:p>
            <a:pPr algn="l"/>
            <a:r>
              <a:rPr lang="en-CA" sz="3200" b="1" dirty="0">
                <a:uFillTx/>
                <a:latin typeface="Times New Roman" pitchFamily="18" charset="0"/>
                <a:cs typeface="Times New Roman" pitchFamily="18" charset="0"/>
              </a:rPr>
              <a:t>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938" y="1988840"/>
            <a:ext cx="7329510" cy="455455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16-base number system 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16 symbols (0—9, A, B, C, D, E)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Again radix is power of 2 </a:t>
            </a:r>
          </a:p>
          <a:p>
            <a:pPr>
              <a:buSzPct val="100000"/>
              <a:buFont typeface="Wingdings" pitchFamily="2" charset="2"/>
              <a:buChar char="v"/>
            </a:pPr>
            <a:r>
              <a:rPr lang="en-CA" sz="2400" dirty="0">
                <a:uFillTx/>
                <a:latin typeface="Times New Roman" pitchFamily="18" charset="0"/>
                <a:cs typeface="Times New Roman" pitchFamily="18" charset="0"/>
              </a:rPr>
              <a:t>4 bits to represent a hexadecimal number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740" y="4005064"/>
            <a:ext cx="6215106" cy="234688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03648" y="1524000"/>
            <a:ext cx="44958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uFillTx/>
                <a:latin typeface="Trebuchet MS" pitchFamily="34" charset="0"/>
              </a:rPr>
              <a:t>Thank You All …</a:t>
            </a: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4211638" y="2849563"/>
            <a:ext cx="4749800" cy="26987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>
                <a:uFillTx/>
              </a:defRPr>
            </a:pPr>
            <a:r>
              <a:rPr lang="en-US" altLang="ja-JP" sz="8200" dirty="0">
                <a:solidFill>
                  <a:schemeClr val="tx2"/>
                </a:solidFill>
                <a:uFillTx/>
                <a:latin typeface="Garamond" pitchFamily="18" charset="0"/>
                <a:ea typeface="ＭＳ Ｐゴシック" pitchFamily="34" charset="-128"/>
                <a:cs typeface="Arial" pitchFamily="34" charset="0"/>
              </a:rPr>
              <a:t>Questions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>
                <a:uFillTx/>
              </a:defRPr>
            </a:pPr>
            <a:r>
              <a:rPr lang="en-US" altLang="ja-JP" sz="11400" dirty="0">
                <a:solidFill>
                  <a:srgbClr val="FF6600"/>
                </a:solidFill>
                <a:uFillTx/>
                <a:latin typeface="Garamond" pitchFamily="18" charset="0"/>
                <a:ea typeface="ＭＳ Ｐゴシック" pitchFamily="34" charset="-128"/>
                <a:cs typeface="Arial" pitchFamily="34" charset="0"/>
              </a:rPr>
              <a:t>??</a:t>
            </a:r>
            <a:r>
              <a:rPr lang="en-US" altLang="ja-JP" sz="8200" dirty="0">
                <a:solidFill>
                  <a:schemeClr val="tx2"/>
                </a:solidFill>
                <a:uFillTx/>
                <a:latin typeface="Garamond" pitchFamily="18" charset="0"/>
                <a:ea typeface="ＭＳ Ｐゴシック" pitchFamily="34" charset="-128"/>
                <a:cs typeface="Arial" pitchFamily="34" charset="0"/>
              </a:rPr>
              <a:t> </a:t>
            </a:r>
            <a:endParaRPr lang="ja-JP" altLang="en-US" sz="11400" dirty="0">
              <a:solidFill>
                <a:srgbClr val="FF6600"/>
              </a:solidFill>
              <a:uFillTx/>
              <a:latin typeface="Garamond" pitchFamily="18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TextBox 18"/>
          <p:cNvSpPr txBox="1">
            <a:spLocks/>
          </p:cNvSpPr>
          <p:nvPr/>
        </p:nvSpPr>
        <p:spPr>
          <a:xfrm>
            <a:off x="1331640" y="26064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NUMERICAL PROBLEM SOLVING PROCESS </a:t>
            </a:r>
            <a:r>
              <a:rPr lang="en-US" dirty="0">
                <a:uFillTx/>
              </a:rPr>
              <a:t>(BALAGURUSAMY- 3)</a:t>
            </a:r>
            <a:endParaRPr lang="en-US" b="1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1277516" y="1556792"/>
            <a:ext cx="786648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Formulation of a </a:t>
            </a:r>
            <a:r>
              <a:rPr lang="en-US" dirty="0">
                <a:solidFill>
                  <a:srgbClr val="FF0000"/>
                </a:solidFill>
                <a:uFillTx/>
              </a:rPr>
              <a:t>mathematical model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Construction of an appropriate </a:t>
            </a:r>
            <a:r>
              <a:rPr lang="en-US" dirty="0">
                <a:solidFill>
                  <a:srgbClr val="FF0000"/>
                </a:solidFill>
                <a:uFillTx/>
              </a:rPr>
              <a:t>numerical method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  <a:uFillTx/>
              </a:rPr>
              <a:t>Implementation of the method </a:t>
            </a:r>
            <a:r>
              <a:rPr lang="en-US" dirty="0">
                <a:uFillTx/>
              </a:rPr>
              <a:t>to obtain a solution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  <a:uFillTx/>
              </a:rPr>
              <a:t>Validation</a:t>
            </a:r>
            <a:r>
              <a:rPr lang="en-US" dirty="0">
                <a:uFillTx/>
              </a:rPr>
              <a:t> of the solution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043608" y="3313585"/>
            <a:ext cx="799288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dirty="0">
                <a:uFillTx/>
              </a:rPr>
              <a:t>Modeling is the </a:t>
            </a:r>
            <a:r>
              <a:rPr lang="en-US" sz="2100" dirty="0">
                <a:solidFill>
                  <a:srgbClr val="FF0000"/>
                </a:solidFill>
                <a:uFillTx/>
              </a:rPr>
              <a:t>process of translating a physical problem </a:t>
            </a:r>
            <a:r>
              <a:rPr lang="en-US" sz="2100" dirty="0">
                <a:uFillTx/>
              </a:rPr>
              <a:t>into a mathematical one</a:t>
            </a:r>
          </a:p>
          <a:p>
            <a:pPr lvl="1" algn="just"/>
            <a:endParaRPr lang="en-US" sz="800" dirty="0">
              <a:uFillTx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dirty="0">
                <a:solidFill>
                  <a:srgbClr val="FF0000"/>
                </a:solidFill>
                <a:uFillTx/>
              </a:rPr>
              <a:t>Mathematical model </a:t>
            </a:r>
            <a:r>
              <a:rPr lang="en-US" sz="2100" dirty="0">
                <a:uFillTx/>
              </a:rPr>
              <a:t>can be defined as  </a:t>
            </a:r>
            <a:r>
              <a:rPr lang="en-US" sz="2100" dirty="0">
                <a:solidFill>
                  <a:srgbClr val="FF0000"/>
                </a:solidFill>
                <a:uFillTx/>
              </a:rPr>
              <a:t>formulation of certain equations that express the essential features </a:t>
            </a:r>
            <a:r>
              <a:rPr lang="en-US" sz="2100" dirty="0">
                <a:uFillTx/>
              </a:rPr>
              <a:t>of a physical system or process in mathematical term. May be represented as:</a:t>
            </a:r>
          </a:p>
          <a:p>
            <a:pPr lvl="2" algn="just"/>
            <a:r>
              <a:rPr lang="en-US" sz="2100" dirty="0">
                <a:solidFill>
                  <a:srgbClr val="7030A0"/>
                </a:solidFill>
                <a:uFillTx/>
              </a:rPr>
              <a:t>Dependent Variable=f (independent variable, parameter, forcing function)</a:t>
            </a:r>
          </a:p>
          <a:p>
            <a:pPr lvl="2" algn="just"/>
            <a:endParaRPr lang="en-US" sz="800" dirty="0">
              <a:solidFill>
                <a:srgbClr val="00B0F0"/>
              </a:solidFill>
              <a:uFillTx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dirty="0">
                <a:uFillTx/>
              </a:rPr>
              <a:t>Formulation of mathematical model begins with a </a:t>
            </a:r>
            <a:r>
              <a:rPr lang="en-US" sz="2100" dirty="0">
                <a:solidFill>
                  <a:srgbClr val="FF0000"/>
                </a:solidFill>
                <a:uFillTx/>
              </a:rPr>
              <a:t>“Statement of the Problem” </a:t>
            </a:r>
            <a:r>
              <a:rPr lang="en-US" sz="2100" dirty="0">
                <a:uFillTx/>
              </a:rPr>
              <a:t>and then associated factors are considered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72461" y="1484784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308769" y="260648"/>
            <a:ext cx="783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ENGG / NUMERICAL PROBLEM SOLVING PROCESS </a:t>
            </a:r>
            <a:r>
              <a:rPr lang="en-US" sz="2200" dirty="0">
                <a:uFillTx/>
              </a:rPr>
              <a:t>(BALAGURUSAMY- 3)</a:t>
            </a:r>
            <a:endParaRPr lang="en-US" sz="2200" b="1" dirty="0"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6" descr="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0642" y="1916832"/>
            <a:ext cx="6069013" cy="446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439144" y="33265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uFillTx/>
              </a:rPr>
              <a:t>FEW REASONS TO STUDY NUMERICAL METHODS </a:t>
            </a:r>
            <a:r>
              <a:rPr lang="en-US" dirty="0">
                <a:uFillTx/>
              </a:rPr>
              <a:t>(CHAPRA- 5)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259632" y="1472970"/>
            <a:ext cx="7884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Extremely powerful problem solving tool </a:t>
            </a:r>
            <a:r>
              <a:rPr lang="en-US" b="1" dirty="0">
                <a:solidFill>
                  <a:srgbClr val="FF0000"/>
                </a:solidFill>
                <a:uFillTx/>
              </a:rPr>
              <a:t>(</a:t>
            </a:r>
            <a:r>
              <a:rPr lang="en-US" dirty="0">
                <a:solidFill>
                  <a:srgbClr val="FF0000"/>
                </a:solidFill>
                <a:uFillTx/>
              </a:rPr>
              <a:t>can handle large system of </a:t>
            </a:r>
            <a:r>
              <a:rPr lang="en-US" dirty="0" err="1">
                <a:solidFill>
                  <a:srgbClr val="FF0000"/>
                </a:solidFill>
                <a:uFillTx/>
              </a:rPr>
              <a:t>eqn</a:t>
            </a:r>
            <a:r>
              <a:rPr lang="en-US" dirty="0">
                <a:solidFill>
                  <a:srgbClr val="FF0000"/>
                </a:solidFill>
                <a:uFillTx/>
              </a:rPr>
              <a:t>, non-</a:t>
            </a:r>
            <a:r>
              <a:rPr lang="en-US" dirty="0" err="1">
                <a:solidFill>
                  <a:srgbClr val="FF0000"/>
                </a:solidFill>
                <a:uFillTx/>
              </a:rPr>
              <a:t>linearities</a:t>
            </a:r>
            <a:r>
              <a:rPr lang="en-US" dirty="0">
                <a:solidFill>
                  <a:srgbClr val="FF0000"/>
                </a:solidFill>
                <a:uFillTx/>
              </a:rPr>
              <a:t> and complicated geometries)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Commercially available </a:t>
            </a:r>
            <a:r>
              <a:rPr lang="en-US" dirty="0">
                <a:solidFill>
                  <a:srgbClr val="FF0000"/>
                </a:solidFill>
                <a:uFillTx/>
              </a:rPr>
              <a:t>prepackaged computer programs </a:t>
            </a:r>
            <a:r>
              <a:rPr lang="en-US" dirty="0">
                <a:uFillTx/>
              </a:rPr>
              <a:t>can be easily used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Many problems cannot be approached using </a:t>
            </a:r>
            <a:r>
              <a:rPr lang="en-US" dirty="0">
                <a:solidFill>
                  <a:srgbClr val="FF0000"/>
                </a:solidFill>
                <a:uFillTx/>
              </a:rPr>
              <a:t>canned (pre-recorded) programs </a:t>
            </a:r>
            <a:r>
              <a:rPr lang="en-US" dirty="0">
                <a:uFillTx/>
              </a:rPr>
              <a:t>(if </a:t>
            </a:r>
            <a:r>
              <a:rPr lang="en-US" dirty="0">
                <a:solidFill>
                  <a:srgbClr val="FF0000"/>
                </a:solidFill>
                <a:uFillTx/>
              </a:rPr>
              <a:t>adept at computer programming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uFillTx/>
              </a:rPr>
              <a:t>one can design and develop own program to solve problems)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Efficient vehicle for learning computers (an</a:t>
            </a:r>
            <a:r>
              <a:rPr lang="en-US" dirty="0">
                <a:solidFill>
                  <a:srgbClr val="FF0000"/>
                </a:solidFill>
                <a:uFillTx/>
              </a:rPr>
              <a:t> </a:t>
            </a:r>
            <a:r>
              <a:rPr lang="en-US" dirty="0">
                <a:uFillTx/>
              </a:rPr>
              <a:t>effective way to learn computer is to</a:t>
            </a:r>
            <a:r>
              <a:rPr lang="en-US" dirty="0">
                <a:solidFill>
                  <a:srgbClr val="FF0000"/>
                </a:solidFill>
                <a:uFillTx/>
              </a:rPr>
              <a:t> write computer program)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Provide a vehicle to reinforce understanding of mathematics (one of the </a:t>
            </a:r>
            <a:r>
              <a:rPr lang="en-US" dirty="0">
                <a:solidFill>
                  <a:srgbClr val="FF0000"/>
                </a:solidFill>
                <a:uFillTx/>
              </a:rPr>
              <a:t>function of NM is to reduce higher math </a:t>
            </a:r>
            <a:r>
              <a:rPr lang="en-US" dirty="0">
                <a:uFillTx/>
              </a:rPr>
              <a:t>to basic arithmetic operation)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400797" y="1663984"/>
            <a:ext cx="8482391" cy="54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320949" y="26064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uFillTx/>
              </a:rPr>
              <a:t>SCOPE OF NUMERICAL METHOD</a:t>
            </a:r>
            <a:r>
              <a:rPr lang="en-US" sz="2600" dirty="0">
                <a:uFillTx/>
              </a:rPr>
              <a:t> </a:t>
            </a:r>
          </a:p>
          <a:p>
            <a:r>
              <a:rPr lang="en-US" sz="2600" b="1" dirty="0">
                <a:uFillTx/>
              </a:rPr>
              <a:t>NM usually deal with following </a:t>
            </a:r>
          </a:p>
          <a:p>
            <a:endParaRPr lang="en-US" sz="2800" dirty="0">
              <a:uFillTx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59632" y="1390656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Find roots of equation  </a:t>
            </a:r>
            <a:r>
              <a:rPr lang="en-US" sz="1900" dirty="0">
                <a:uFillTx/>
              </a:rPr>
              <a:t>(</a:t>
            </a:r>
            <a:r>
              <a:rPr lang="en-US" sz="1900" dirty="0">
                <a:solidFill>
                  <a:srgbClr val="FF0000"/>
                </a:solidFill>
                <a:uFillTx/>
              </a:rPr>
              <a:t>values of a variable</a:t>
            </a:r>
            <a:r>
              <a:rPr lang="en-US" sz="1900" dirty="0">
                <a:solidFill>
                  <a:srgbClr val="7030A0"/>
                </a:solidFill>
                <a:uFillTx/>
              </a:rPr>
              <a:t> </a:t>
            </a:r>
            <a:r>
              <a:rPr lang="en-US" sz="1900" dirty="0">
                <a:uFillTx/>
              </a:rPr>
              <a:t>that satisfy single non-linear </a:t>
            </a:r>
            <a:r>
              <a:rPr lang="en-US" sz="1900" dirty="0" err="1">
                <a:uFillTx/>
              </a:rPr>
              <a:t>eqn</a:t>
            </a:r>
            <a:r>
              <a:rPr lang="en-US" sz="1900" dirty="0">
                <a:uFillTx/>
              </a:rPr>
              <a:t>)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Solving systems of linear algebraic equations </a:t>
            </a:r>
            <a:r>
              <a:rPr lang="en-US" sz="1900" dirty="0">
                <a:uFillTx/>
              </a:rPr>
              <a:t>(</a:t>
            </a:r>
            <a:r>
              <a:rPr lang="en-US" sz="1900" dirty="0">
                <a:solidFill>
                  <a:srgbClr val="7030A0"/>
                </a:solidFill>
                <a:uFillTx/>
              </a:rPr>
              <a:t> </a:t>
            </a:r>
            <a:r>
              <a:rPr lang="en-US" sz="1900" dirty="0">
                <a:solidFill>
                  <a:srgbClr val="FF0000"/>
                </a:solidFill>
                <a:uFillTx/>
              </a:rPr>
              <a:t>set of values </a:t>
            </a:r>
            <a:r>
              <a:rPr lang="en-US" sz="1900" dirty="0">
                <a:uFillTx/>
              </a:rPr>
              <a:t>that simultaneously satisfy a </a:t>
            </a:r>
            <a:r>
              <a:rPr lang="en-US" sz="1900" dirty="0">
                <a:solidFill>
                  <a:srgbClr val="FF0000"/>
                </a:solidFill>
                <a:uFillTx/>
              </a:rPr>
              <a:t>set of linear </a:t>
            </a:r>
            <a:r>
              <a:rPr lang="en-US" sz="1900" dirty="0" err="1">
                <a:solidFill>
                  <a:srgbClr val="FF0000"/>
                </a:solidFill>
                <a:uFillTx/>
              </a:rPr>
              <a:t>eqn</a:t>
            </a:r>
            <a:r>
              <a:rPr lang="en-US" sz="1900" dirty="0">
                <a:uFillTx/>
              </a:rPr>
              <a:t>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Optimization</a:t>
            </a:r>
            <a:r>
              <a:rPr lang="en-US" sz="1900" dirty="0">
                <a:uFillTx/>
              </a:rPr>
              <a:t> (involves identifying maxima or minima. It</a:t>
            </a:r>
            <a:r>
              <a:rPr lang="en-US" sz="1900" dirty="0">
                <a:solidFill>
                  <a:srgbClr val="7030A0"/>
                </a:solidFill>
                <a:uFillTx/>
              </a:rPr>
              <a:t> </a:t>
            </a:r>
            <a:r>
              <a:rPr lang="en-US" sz="1900" dirty="0">
                <a:solidFill>
                  <a:srgbClr val="FF0000"/>
                </a:solidFill>
                <a:uFillTx/>
              </a:rPr>
              <a:t>determines values of an independent variable </a:t>
            </a:r>
            <a:r>
              <a:rPr lang="en-US" sz="1900" dirty="0">
                <a:uFillTx/>
              </a:rPr>
              <a:t>that corresponds to a best or optimum value of a function)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Curve fitting </a:t>
            </a:r>
            <a:r>
              <a:rPr lang="en-US" sz="1900" dirty="0">
                <a:uFillTx/>
              </a:rPr>
              <a:t>(regression and interpolation - </a:t>
            </a:r>
            <a:r>
              <a:rPr lang="en-US" sz="1900" dirty="0">
                <a:solidFill>
                  <a:srgbClr val="FF0000"/>
                </a:solidFill>
                <a:uFillTx/>
              </a:rPr>
              <a:t>regression</a:t>
            </a:r>
            <a:r>
              <a:rPr lang="en-US" sz="1900" dirty="0">
                <a:uFillTx/>
              </a:rPr>
              <a:t> derives a single curve that represent general trend of the data without matching any individual points, </a:t>
            </a:r>
            <a:r>
              <a:rPr lang="en-US" sz="1900" dirty="0">
                <a:solidFill>
                  <a:srgbClr val="FF0000"/>
                </a:solidFill>
                <a:uFillTx/>
              </a:rPr>
              <a:t>interpolation</a:t>
            </a:r>
            <a:r>
              <a:rPr lang="en-US" sz="1900" dirty="0">
                <a:uFillTx/>
              </a:rPr>
              <a:t> determines intermediate values between relatively error free data points)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Numerical integration </a:t>
            </a:r>
            <a:r>
              <a:rPr lang="en-US" sz="1900" dirty="0">
                <a:solidFill>
                  <a:srgbClr val="FF0000"/>
                </a:solidFill>
                <a:uFillTx/>
              </a:rPr>
              <a:t>( determination of area under a curve, even the centroids of an oddly shaped objects)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Solutions of differential equations</a:t>
            </a:r>
            <a:r>
              <a:rPr lang="en-US" sz="1900" dirty="0">
                <a:uFillTx/>
              </a:rPr>
              <a:t> </a:t>
            </a:r>
            <a:r>
              <a:rPr lang="en-US" sz="1900" dirty="0">
                <a:solidFill>
                  <a:srgbClr val="FF0000"/>
                </a:solidFill>
                <a:uFillTx/>
              </a:rPr>
              <a:t>(rate of change of a quantity w.r.t. two/more variables)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900" dirty="0">
                <a:uFillTx/>
              </a:rPr>
              <a:t>Ordinary Differential Equations (ODE)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1900" dirty="0">
                <a:uFillTx/>
              </a:rPr>
              <a:t>Partial Differential Equation (PDE)</a:t>
            </a:r>
          </a:p>
          <a:p>
            <a:pPr marL="571500" lvl="1" indent="-571500">
              <a:buFont typeface="Wingdings" pitchFamily="2" charset="2"/>
              <a:buChar char="v"/>
            </a:pPr>
            <a:r>
              <a:rPr lang="en-US" sz="1900" b="1" dirty="0">
                <a:uFillTx/>
              </a:rPr>
              <a:t>Solution of matrix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-555734" y="1390656"/>
            <a:ext cx="10428890" cy="505827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10688" y="1292975"/>
            <a:ext cx="857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>
                <a:uFillTx/>
              </a:defRPr>
            </a:pPr>
            <a:endParaRPr lang="en-US" dirty="0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1270709" y="1556792"/>
            <a:ext cx="7767572" cy="426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Numerical errors arise from the use of approximation to represent exact mathematical operations and quantities </a:t>
            </a:r>
          </a:p>
          <a:p>
            <a:endParaRPr lang="en-US" dirty="0">
              <a:uFillTx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dirty="0">
                <a:uFillTx/>
              </a:rPr>
              <a:t>Major form of numerical errors: (</a:t>
            </a:r>
            <a:r>
              <a:rPr lang="en-US" dirty="0" err="1">
                <a:uFillTx/>
              </a:rPr>
              <a:t>Chapra</a:t>
            </a:r>
            <a:r>
              <a:rPr lang="en-US" dirty="0">
                <a:uFillTx/>
              </a:rPr>
              <a:t>- 51)</a:t>
            </a:r>
          </a:p>
          <a:p>
            <a:endParaRPr lang="en-US" sz="1000" dirty="0">
              <a:uFillTx/>
            </a:endParaRPr>
          </a:p>
          <a:p>
            <a:pPr marL="800100" lvl="2" indent="-342900">
              <a:buFont typeface="Wingdings" pitchFamily="2" charset="2"/>
              <a:buChar char="ü"/>
            </a:pPr>
            <a:r>
              <a:rPr lang="en-US" dirty="0">
                <a:uFillTx/>
              </a:rPr>
              <a:t>   Truncation error</a:t>
            </a:r>
          </a:p>
          <a:p>
            <a:endParaRPr lang="en-US" sz="8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dirty="0">
                <a:uFillTx/>
              </a:rPr>
              <a:t> Round-off error</a:t>
            </a:r>
          </a:p>
          <a:p>
            <a:pPr lvl="1"/>
            <a:endParaRPr lang="en-US" sz="800" dirty="0">
              <a:uFillTx/>
            </a:endParaRPr>
          </a:p>
          <a:p>
            <a:pPr marL="1028700" lvl="1" indent="-571500">
              <a:buFont typeface="Wingdings" pitchFamily="2" charset="2"/>
              <a:buChar char="ü"/>
            </a:pPr>
            <a:r>
              <a:rPr lang="en-CA" dirty="0">
                <a:uFillTx/>
              </a:rPr>
              <a:t>Algorithmic</a:t>
            </a:r>
          </a:p>
          <a:p>
            <a:pPr marL="1028700" lvl="1" indent="-571500">
              <a:buFont typeface="Wingdings" pitchFamily="2" charset="2"/>
              <a:buChar char="ü"/>
            </a:pPr>
            <a:endParaRPr lang="en-US" sz="2600" dirty="0">
              <a:uFillTx/>
            </a:endParaRPr>
          </a:p>
          <a:p>
            <a:pPr marL="571500" indent="-571500">
              <a:buFont typeface="Wingdings" pitchFamily="2" charset="2"/>
              <a:buChar char="ü"/>
            </a:pPr>
            <a:endParaRPr lang="en-US" sz="3600" dirty="0">
              <a:uFillTx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475656" y="404664"/>
            <a:ext cx="6217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uFillTx/>
              </a:rPr>
              <a:t>ERRORS IN NUMERICAL METHOD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">
  <a:themeElements>
    <a:clrScheme name="Mod">
      <a:dk1>
        <a:srgbClr val="000000"/>
      </a:dk1>
      <a:lt1>
        <a:srgbClr val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</Template>
  <TotalTime>2222</TotalTime>
  <Words>2123</Words>
  <Application>Microsoft Office PowerPoint</Application>
  <PresentationFormat>On-screen Show (4:3)</PresentationFormat>
  <Paragraphs>256</Paragraphs>
  <Slides>42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Garamond</vt:lpstr>
      <vt:lpstr>Times New Roman</vt:lpstr>
      <vt:lpstr>Trebuchet MS</vt:lpstr>
      <vt:lpstr>Wingdings</vt:lpstr>
      <vt:lpstr>cse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error is introduced</vt:lpstr>
      <vt:lpstr>PowerPoint Presentation</vt:lpstr>
      <vt:lpstr>PowerPoint Presentation</vt:lpstr>
      <vt:lpstr>Round-off error</vt:lpstr>
      <vt:lpstr>algorithmic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representation of numbers</vt:lpstr>
      <vt:lpstr>PowerPoint Presentation</vt:lpstr>
      <vt:lpstr>PowerPoint Presentation</vt:lpstr>
      <vt:lpstr>PowerPoint Presentation</vt:lpstr>
      <vt:lpstr>PowerPoint Presentation</vt:lpstr>
      <vt:lpstr>binary to decimal</vt:lpstr>
      <vt:lpstr>decimal to binary</vt:lpstr>
      <vt:lpstr>Octal Number System</vt:lpstr>
      <vt:lpstr>binary to octal to decimal </vt:lpstr>
      <vt:lpstr>hexadecimal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Data Communications and Networks Overview</dc:title>
  <dc:creator>Adrian J Pullin</dc:creator>
  <cp:lastModifiedBy>Shouhag Roy</cp:lastModifiedBy>
  <cp:revision>448</cp:revision>
  <dcterms:created xsi:type="dcterms:W3CDTF">1999-09-03T12:49:47Z</dcterms:created>
  <dcterms:modified xsi:type="dcterms:W3CDTF">2019-11-30T02:47:43Z</dcterms:modified>
</cp:coreProperties>
</file>