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aveSubsetFonts="1">
  <p:sldMasterIdLst>
    <p:sldMasterId r:id="rId4" id="2147483648"/>
  </p:sldMasterIdLst>
  <p:notesMasterIdLst>
    <p:notesMasterId r:id="rId5"/>
  </p:notesMasterIdLst>
  <p:sldIdLst>
    <p:sldId r:id="rId6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  <p:sldId r:id="rId16" id="266"/>
    <p:sldId r:id="rId17" id="267"/>
    <p:sldId r:id="rId18" id="268"/>
    <p:sldId r:id="rId19" id="269"/>
    <p:sldId r:id="rId20" id="270"/>
    <p:sldId r:id="rId21" id="271"/>
    <p:sldId r:id="rId22" id="272"/>
    <p:sldId r:id="rId23" id="273"/>
    <p:sldId r:id="rId24" id="274"/>
    <p:sldId r:id="rId25" id="275"/>
    <p:sldId r:id="rId26" id="276"/>
    <p:sldId r:id="rId27" id="277"/>
    <p:sldId r:id="rId28" id="278"/>
    <p:sldId r:id="rId29" id="279"/>
    <p:sldId r:id="rId30" id="280"/>
    <p:sldId r:id="rId31" id="281"/>
    <p:sldId r:id="rId32" id="282"/>
    <p:sldId r:id="rId33" id="283"/>
    <p:sldId r:id="rId34" id="284"/>
    <p:sldId r:id="rId35" id="285"/>
    <p:sldId r:id="rId36" id="286"/>
    <p:sldId r:id="rId37" id="287"/>
    <p:sldId r:id="rId38" id="288"/>
    <p:sldId r:id="rId39" id="289"/>
    <p:sldId r:id="rId40" id="290"/>
    <p:sldId r:id="rId41" id="291"/>
    <p:sldId r:id="rId42" id="292"/>
    <p:sldId r:id="rId43" id="293"/>
    <p:sldId r:id="rId44" id="294"/>
    <p:sldId r:id="rId45" id="295"/>
    <p:sldId r:id="rId46" id="296"/>
    <p:sldId r:id="rId47" id="297"/>
  </p:sldIdLst>
  <p:sldSz cx="9144000" cy="6858000" type="screen4x3"/>
  <p:notesSz xmlns:c="http://schemas.openxmlformats.org/drawingml/2006/chart" xmlns:pic="http://schemas.openxmlformats.org/drawingml/2006/picture" xmlns:dgm="http://schemas.openxmlformats.org/drawingml/2006/diagram" cx="6858000" cy="9144000"/>
  <p:defaultTextStyle xmlns:c="http://schemas.openxmlformats.org/drawingml/2006/chart" xmlns:pic="http://schemas.openxmlformats.org/drawingml/2006/picture" xmlns:dgm="http://schemas.openxmlformats.org/drawingml/2006/diagram">
    <a:defPPr>
      <a:defRPr lang="en-US">
        <a:uFillTx/>
      </a:defRPr>
    </a:defPPr>
    <a:lvl1pPr algn="l" eaLnBrk="0" fontAlgn="base" hangingPunct="0" rtl="0">
      <a:spcBef>
        <a:spcPct val="0"/>
      </a:spcBef>
      <a:spcAft>
        <a:spcPct val="0"/>
      </a:spcAft>
      <a:defRPr kern="1200" sz="2400">
        <a:solidFill>
          <a:schemeClr val="tx1"/>
        </a:solidFill>
        <a:uFillTx/>
        <a:latin charset="0" typeface="Times New Roman"/>
        <a:ea typeface="+mn-ea"/>
        <a:cs typeface="+mn-cs"/>
      </a:defRPr>
    </a:lvl1pPr>
    <a:lvl2pPr algn="l" eaLnBrk="0" fontAlgn="base" hangingPunct="0" marL="457200" rtl="0">
      <a:spcBef>
        <a:spcPct val="0"/>
      </a:spcBef>
      <a:spcAft>
        <a:spcPct val="0"/>
      </a:spcAft>
      <a:defRPr kern="1200" sz="2400">
        <a:solidFill>
          <a:schemeClr val="tx1"/>
        </a:solidFill>
        <a:uFillTx/>
        <a:latin charset="0" typeface="Times New Roman"/>
        <a:ea typeface="+mn-ea"/>
        <a:cs typeface="+mn-cs"/>
      </a:defRPr>
    </a:lvl2pPr>
    <a:lvl3pPr algn="l" eaLnBrk="0" fontAlgn="base" hangingPunct="0" marL="914400" rtl="0">
      <a:spcBef>
        <a:spcPct val="0"/>
      </a:spcBef>
      <a:spcAft>
        <a:spcPct val="0"/>
      </a:spcAft>
      <a:defRPr kern="1200" sz="2400">
        <a:solidFill>
          <a:schemeClr val="tx1"/>
        </a:solidFill>
        <a:uFillTx/>
        <a:latin charset="0" typeface="Times New Roman"/>
        <a:ea typeface="+mn-ea"/>
        <a:cs typeface="+mn-cs"/>
      </a:defRPr>
    </a:lvl3pPr>
    <a:lvl4pPr algn="l" eaLnBrk="0" fontAlgn="base" hangingPunct="0" marL="1371600" rtl="0">
      <a:spcBef>
        <a:spcPct val="0"/>
      </a:spcBef>
      <a:spcAft>
        <a:spcPct val="0"/>
      </a:spcAft>
      <a:defRPr kern="1200" sz="2400">
        <a:solidFill>
          <a:schemeClr val="tx1"/>
        </a:solidFill>
        <a:uFillTx/>
        <a:latin charset="0" typeface="Times New Roman"/>
        <a:ea typeface="+mn-ea"/>
        <a:cs typeface="+mn-cs"/>
      </a:defRPr>
    </a:lvl4pPr>
    <a:lvl5pPr algn="l" eaLnBrk="0" fontAlgn="base" hangingPunct="0" marL="1828800" rtl="0">
      <a:spcBef>
        <a:spcPct val="0"/>
      </a:spcBef>
      <a:spcAft>
        <a:spcPct val="0"/>
      </a:spcAft>
      <a:defRPr kern="1200" sz="2400">
        <a:solidFill>
          <a:schemeClr val="tx1"/>
        </a:solidFill>
        <a:uFillTx/>
        <a:latin charset="0" typeface="Times New Roman"/>
        <a:ea typeface="+mn-ea"/>
        <a:cs typeface="+mn-cs"/>
      </a:defRPr>
    </a:lvl5pPr>
    <a:lvl6pPr algn="l" defTabSz="914400" eaLnBrk="1" hangingPunct="1" latinLnBrk="0" marL="2286000" rtl="0">
      <a:defRPr kern="1200" sz="2400">
        <a:solidFill>
          <a:schemeClr val="tx1"/>
        </a:solidFill>
        <a:uFillTx/>
        <a:latin charset="0" typeface="Times New Roman"/>
        <a:ea typeface="+mn-ea"/>
        <a:cs typeface="+mn-cs"/>
      </a:defRPr>
    </a:lvl6pPr>
    <a:lvl7pPr algn="l" defTabSz="914400" eaLnBrk="1" hangingPunct="1" latinLnBrk="0" marL="2743200" rtl="0">
      <a:defRPr kern="1200" sz="2400">
        <a:solidFill>
          <a:schemeClr val="tx1"/>
        </a:solidFill>
        <a:uFillTx/>
        <a:latin charset="0" typeface="Times New Roman"/>
        <a:ea typeface="+mn-ea"/>
        <a:cs typeface="+mn-cs"/>
      </a:defRPr>
    </a:lvl7pPr>
    <a:lvl8pPr algn="l" defTabSz="914400" eaLnBrk="1" hangingPunct="1" latinLnBrk="0" marL="3200400" rtl="0">
      <a:defRPr kern="1200" sz="2400">
        <a:solidFill>
          <a:schemeClr val="tx1"/>
        </a:solidFill>
        <a:uFillTx/>
        <a:latin charset="0" typeface="Times New Roman"/>
        <a:ea typeface="+mn-ea"/>
        <a:cs typeface="+mn-cs"/>
      </a:defRPr>
    </a:lvl8pPr>
    <a:lvl9pPr algn="l" defTabSz="914400" eaLnBrk="1" hangingPunct="1" latinLnBrk="0" marL="3657600" rtl="0">
      <a:defRPr kern="1200" sz="2400">
        <a:solidFill>
          <a:schemeClr val="tx1"/>
        </a:solidFill>
        <a:uFillTx/>
        <a:latin charset="0"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/>
</file>

<file path=ppt/tableStyles.xml><?xml version="1.0" encoding="utf-8"?>
<a:tblStyleLst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normalViewPr horzBarState="maximized">
    <p:restoredLeft autoAdjust="0" sz="15245"/>
    <p:restoredTop sz="90929"/>
  </p:normalViewPr>
  <p:slideViewPr>
    <p:cSldViewPr>
      <p:cViewPr>
        <p:scale xmlns:c="http://schemas.openxmlformats.org/drawingml/2006/chart" xmlns:pic="http://schemas.openxmlformats.org/drawingml/2006/picture" xmlns:dgm="http://schemas.openxmlformats.org/drawingml/2006/diagram">
          <a:sx d="100" n="80"/>
          <a:sy d="100" n="80"/>
        </p:scale>
        <p:origin xmlns:c="http://schemas.openxmlformats.org/drawingml/2006/chart" xmlns:pic="http://schemas.openxmlformats.org/drawingml/2006/picture" xmlns:dgm="http://schemas.openxmlformats.org/drawingml/2006/diagram" x="-228" y="264"/>
      </p:cViewPr>
      <p:guideLst>
        <p:guide orient="horz" pos="2160"/>
        <p:guide pos="2880"/>
      </p:guideLst>
    </p:cSldViewPr>
  </p:slideViewPr>
  <p:outlineViewPr>
    <p:cViewPr>
      <p:scale xmlns:c="http://schemas.openxmlformats.org/drawingml/2006/chart" xmlns:pic="http://schemas.openxmlformats.org/drawingml/2006/picture" xmlns:dgm="http://schemas.openxmlformats.org/drawingml/2006/diagram">
        <a:sx d="100" n="33"/>
        <a:sy d="100" n="33"/>
      </p:scale>
      <p:origin xmlns:c="http://schemas.openxmlformats.org/drawingml/2006/chart" xmlns:pic="http://schemas.openxmlformats.org/drawingml/2006/picture" xmlns:dgm="http://schemas.openxmlformats.org/drawingml/2006/diagram" x="0" y="0"/>
    </p:cViewPr>
  </p:outlineViewPr>
  <p:notesTextViewPr>
    <p:cViewPr>
      <p:scale xmlns:c="http://schemas.openxmlformats.org/drawingml/2006/chart" xmlns:pic="http://schemas.openxmlformats.org/drawingml/2006/picture" xmlns:dgm="http://schemas.openxmlformats.org/drawingml/2006/diagram">
        <a:sx d="100" n="100"/>
        <a:sy d="100" n="100"/>
      </p:scale>
      <p:origin xmlns:c="http://schemas.openxmlformats.org/drawingml/2006/chart" xmlns:pic="http://schemas.openxmlformats.org/drawingml/2006/picture" xmlns:dgm="http://schemas.openxmlformats.org/drawingml/2006/diagram" x="0" y="0"/>
    </p:cViewPr>
  </p:notesTextViewPr>
  <p:sorterViewPr>
    <p:cViewPr>
      <p:scale xmlns:c="http://schemas.openxmlformats.org/drawingml/2006/chart" xmlns:pic="http://schemas.openxmlformats.org/drawingml/2006/picture" xmlns:dgm="http://schemas.openxmlformats.org/drawingml/2006/diagram">
        <a:sx d="100" n="66"/>
        <a:sy d="100" n="66"/>
      </p:scale>
      <p:origin xmlns:c="http://schemas.openxmlformats.org/drawingml/2006/chart" xmlns:pic="http://schemas.openxmlformats.org/drawingml/2006/picture" xmlns:dgm="http://schemas.openxmlformats.org/drawingml/2006/diagram" x="0" y="0"/>
    </p:cViewPr>
  </p:sorterViewPr>
  <p:gridSpacing xmlns:c="http://schemas.openxmlformats.org/drawingml/2006/chart" xmlns:pic="http://schemas.openxmlformats.org/drawingml/2006/picture" xmlns:dgm="http://schemas.openxmlformats.org/drawingml/2006/diagram" cx="72008" cy="72008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notesMasters/notesMaster1.xml" Type="http://schemas.openxmlformats.org/officeDocument/2006/relationships/notesMaster"></Relationship><Relationship Id="rId6" Target="slides/slide1.xml" Type="http://schemas.openxmlformats.org/officeDocument/2006/relationships/slide"></Relationship><Relationship Id="rId7" Target="slides/slide2.xml" Type="http://schemas.openxmlformats.org/officeDocument/2006/relationships/slide"></Relationship><Relationship Id="rId8" Target="slides/slide3.xml" Type="http://schemas.openxmlformats.org/officeDocument/2006/relationships/slide"></Relationship><Relationship Id="rId9" Target="slides/slide4.xml" Type="http://schemas.openxmlformats.org/officeDocument/2006/relationships/slide"></Relationship><Relationship Id="rId10" Target="slides/slide5.xml" Type="http://schemas.openxmlformats.org/officeDocument/2006/relationships/slide"></Relationship><Relationship Id="rId11" Target="slides/slide6.xml" Type="http://schemas.openxmlformats.org/officeDocument/2006/relationships/slide"></Relationship><Relationship Id="rId12" Target="slides/slide7.xml" Type="http://schemas.openxmlformats.org/officeDocument/2006/relationships/slide"></Relationship><Relationship Id="rId13" Target="slides/slide8.xml" Type="http://schemas.openxmlformats.org/officeDocument/2006/relationships/slide"></Relationship><Relationship Id="rId14" Target="slides/slide9.xml" Type="http://schemas.openxmlformats.org/officeDocument/2006/relationships/slide"></Relationship><Relationship Id="rId15" Target="slides/slide10.xml" Type="http://schemas.openxmlformats.org/officeDocument/2006/relationships/slide"></Relationship><Relationship Id="rId16" Target="slides/slide11.xml" Type="http://schemas.openxmlformats.org/officeDocument/2006/relationships/slide"></Relationship><Relationship Id="rId17" Target="slides/slide12.xml" Type="http://schemas.openxmlformats.org/officeDocument/2006/relationships/slide"></Relationship><Relationship Id="rId18" Target="slides/slide13.xml" Type="http://schemas.openxmlformats.org/officeDocument/2006/relationships/slide"></Relationship><Relationship Id="rId19" Target="slides/slide14.xml" Type="http://schemas.openxmlformats.org/officeDocument/2006/relationships/slide"></Relationship><Relationship Id="rId20" Target="slides/slide15.xml" Type="http://schemas.openxmlformats.org/officeDocument/2006/relationships/slide"></Relationship><Relationship Id="rId21" Target="slides/slide16.xml" Type="http://schemas.openxmlformats.org/officeDocument/2006/relationships/slide"></Relationship><Relationship Id="rId22" Target="slides/slide17.xml" Type="http://schemas.openxmlformats.org/officeDocument/2006/relationships/slide"></Relationship><Relationship Id="rId23" Target="slides/slide18.xml" Type="http://schemas.openxmlformats.org/officeDocument/2006/relationships/slide"></Relationship><Relationship Id="rId24" Target="slides/slide19.xml" Type="http://schemas.openxmlformats.org/officeDocument/2006/relationships/slide"></Relationship><Relationship Id="rId25" Target="slides/slide20.xml" Type="http://schemas.openxmlformats.org/officeDocument/2006/relationships/slide"></Relationship><Relationship Id="rId26" Target="slides/slide21.xml" Type="http://schemas.openxmlformats.org/officeDocument/2006/relationships/slide"></Relationship><Relationship Id="rId27" Target="slides/slide22.xml" Type="http://schemas.openxmlformats.org/officeDocument/2006/relationships/slide"></Relationship><Relationship Id="rId28" Target="slides/slide23.xml" Type="http://schemas.openxmlformats.org/officeDocument/2006/relationships/slide"></Relationship><Relationship Id="rId29" Target="slides/slide24.xml" Type="http://schemas.openxmlformats.org/officeDocument/2006/relationships/slide"></Relationship><Relationship Id="rId30" Target="slides/slide25.xml" Type="http://schemas.openxmlformats.org/officeDocument/2006/relationships/slide"></Relationship><Relationship Id="rId31" Target="slides/slide26.xml" Type="http://schemas.openxmlformats.org/officeDocument/2006/relationships/slide"></Relationship><Relationship Id="rId32" Target="slides/slide27.xml" Type="http://schemas.openxmlformats.org/officeDocument/2006/relationships/slide"></Relationship><Relationship Id="rId33" Target="slides/slide28.xml" Type="http://schemas.openxmlformats.org/officeDocument/2006/relationships/slide"></Relationship><Relationship Id="rId34" Target="slides/slide29.xml" Type="http://schemas.openxmlformats.org/officeDocument/2006/relationships/slide"></Relationship><Relationship Id="rId35" Target="slides/slide30.xml" Type="http://schemas.openxmlformats.org/officeDocument/2006/relationships/slide"></Relationship><Relationship Id="rId36" Target="slides/slide31.xml" Type="http://schemas.openxmlformats.org/officeDocument/2006/relationships/slide"></Relationship><Relationship Id="rId37" Target="slides/slide32.xml" Type="http://schemas.openxmlformats.org/officeDocument/2006/relationships/slide"></Relationship><Relationship Id="rId38" Target="slides/slide33.xml" Type="http://schemas.openxmlformats.org/officeDocument/2006/relationships/slide"></Relationship><Relationship Id="rId39" Target="slides/slide34.xml" Type="http://schemas.openxmlformats.org/officeDocument/2006/relationships/slide"></Relationship><Relationship Id="rId40" Target="slides/slide35.xml" Type="http://schemas.openxmlformats.org/officeDocument/2006/relationships/slide"></Relationship><Relationship Id="rId41" Target="slides/slide36.xml" Type="http://schemas.openxmlformats.org/officeDocument/2006/relationships/slide"></Relationship><Relationship Id="rId42" Target="slides/slide37.xml" Type="http://schemas.openxmlformats.org/officeDocument/2006/relationships/slide"></Relationship><Relationship Id="rId43" Target="slides/slide38.xml" Type="http://schemas.openxmlformats.org/officeDocument/2006/relationships/slide"></Relationship><Relationship Id="rId44" Target="slides/slide39.xml" Type="http://schemas.openxmlformats.org/officeDocument/2006/relationships/slide"></Relationship><Relationship Id="rId45" Target="slides/slide40.xml" Type="http://schemas.openxmlformats.org/officeDocument/2006/relationships/slide"></Relationship><Relationship Id="rId46" Target="slides/slide41.xml" Type="http://schemas.openxmlformats.org/officeDocument/2006/relationships/slide"></Relationship><Relationship Id="rId47" Target="slides/slide42.xml" Type="http://schemas.openxmlformats.org/officeDocument/2006/relationships/slide"></Relationship><Relationship Id="rId48" Target="theme/theme1.xml" Type="http://schemas.openxmlformats.org/officeDocument/2006/relationships/theme"></Relationship></Relationships>
</file>

<file path=ppt/notesMasters/_rels/notesMaster1.xml.rels><?xml version="1.0" standalone="yes" ?><Relationships xmlns="http://schemas.openxmlformats.org/package/2006/relationships"><Relationship Id="rId1" Target="../theme/theme2.xml" Type="http://schemas.openxmlformats.org/officeDocument/2006/relationships/theme"></Relationship></Relationships>
</file>

<file path=ppt/notesMasters/notesMaster1.xml><?xml version="1.0" encoding="utf-8"?>
<p:notes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pic="http://schemas.openxmlformats.org/drawingml/2006/picture" xmlns:dgm="http://schemas.openxmlformats.org/drawingml/2006/diagram" idx="1001">
        <a:schemeClr val="bg1"/>
      </p:bgRef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Header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sz="quarter" type="hd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0"/>
            <a:ext cx="2971800" cy="457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lang="en-CA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Dat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84613" y="0"/>
            <a:ext cx="2971800" cy="457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C80A6B80-B0F8-4757-9EFE-94408B49B639}" type="datetimeFigureOut">
              <a:rPr lang="en-US" smtClean="0">
                <a:uFillTx/>
              </a:rPr>
              <a:pPr/>
              <a:t>7/10/2019</a:t>
            </a:fld>
            <a:endParaRPr lang="en-CA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Image Placeholder 3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idx="2" type="sldImg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/>
          <a:p>
            <a:endParaRPr lang="en-CA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Notes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4343400"/>
            <a:ext cx="5486400" cy="41148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CA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8685213"/>
            <a:ext cx="2971800" cy="457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lang="en-CA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84613" y="8685213"/>
            <a:ext cx="2971800" cy="457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CDBA3BD8-B970-499B-B014-03A87AC5A6C8}" type="slidenum">
              <a:rPr lang="en-CA" smtClean="0">
                <a:uFillTx/>
              </a:rPr>
              <a:pPr/>
              <a:t>‹#›</a:t>
            </a:fld>
            <a:endParaRPr lang="en-CA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notesStyle xmlns:c="http://schemas.openxmlformats.org/drawingml/2006/chart" xmlns:pic="http://schemas.openxmlformats.org/drawingml/2006/picture" xmlns:dgm="http://schemas.openxmlformats.org/drawingml/2006/diagram">
    <a:lvl1pPr algn="l" defTabSz="914400" eaLnBrk="1" hangingPunct="1" latinLnBrk="0" marL="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standalone="yes" ?><Relationships xmlns="http://schemas.openxmlformats.org/package/2006/relationships"><Relationship Id="rId1" Target="../slides/slide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notesSlide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71600" y="1143000"/>
            <a:ext cx="4114800" cy="3086100"/>
          </a:xfrm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E0DBBDBD-E3B3-4AE5-A454-9BC355CA4CEA}" type="slidenum">
              <a:rPr lang="en-US" smtClean="0">
                <a:uFillTx/>
              </a:rPr>
              <a:t>1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title">
  <p:cSld name="Title Slide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grpSp>
        <p:nvGrpSpPr>
          <p:cNvPr xmlns:c="http://schemas.openxmlformats.org/drawingml/2006/chart" xmlns:pic="http://schemas.openxmlformats.org/drawingml/2006/picture" xmlns:dgm="http://schemas.openxmlformats.org/drawingml/2006/diagram" id="7" name="Group 11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16" name="Rectangle 15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>
                <a:uFillTx/>
              </a:endParaRPr>
            </a:p>
          </p:txBody>
        </p:sp>
        <p:grpSp>
          <p:nvGrpSpPr>
            <p:cNvPr xmlns:c="http://schemas.openxmlformats.org/drawingml/2006/chart" xmlns:pic="http://schemas.openxmlformats.org/drawingml/2006/picture" xmlns:dgm="http://schemas.openxmlformats.org/drawingml/2006/diagram" id="8" name="Group 10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id="15" name="Rectangle 14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endParaRPr>
                  <a:uFillTx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10" name="Rectangle 9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algn="bl" blurRad="6350" dir="5400000" dist="50800" endA="300" endPos="38500" rotWithShape="0" stA="50000" sy="-100000"/>
              </a:effectLst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endParaRPr>
                  <a:uFillTx/>
                </a:endParaRPr>
              </a:p>
            </p:txBody>
          </p:sp>
        </p:grpSp>
        <p:sp>
          <p:nvSpPr>
            <p:cNvPr xmlns:c="http://schemas.openxmlformats.org/drawingml/2006/chart" xmlns:pic="http://schemas.openxmlformats.org/drawingml/2006/picture" xmlns:dgm="http://schemas.openxmlformats.org/drawingml/2006/diagram" id="13" name="Rectangle 1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>
                <a:uFillTx/>
              </a:endParaRP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934200" y="6553200"/>
            <a:ext cx="1676400" cy="228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lIns="91440" rIns="91440" rtlCol="0" tIns="45720" vert="horz"/>
          <a:lstStyle>
            <a:lvl1pPr algn="r" defTabSz="914400" eaLnBrk="1" hangingPunct="1" latinLnBrk="0" marL="0" rtl="0">
              <a:defRPr baseline="0" cap="small" kern="1200" sz="900">
                <a:solidFill>
                  <a:srgbClr val="000000"/>
                </a:solidFill>
                <a:uFillTx/>
                <a:latin typeface="+mj-lt"/>
                <a:ea typeface="+mn-ea"/>
                <a:cs typeface="+mn-cs"/>
              </a:defRPr>
            </a:lvl1pPr>
          </a:lstStyle>
          <a:p>
            <a:endParaRPr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891553" y="6553200"/>
            <a:ext cx="1676400" cy="228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/>
          <a:lstStyle>
            <a:lvl1pPr>
              <a:defRPr>
                <a:solidFill>
                  <a:srgbClr val="000000"/>
                </a:solidFill>
                <a:uFillTx/>
              </a:defRPr>
            </a:lvl1pPr>
          </a:lstStyle>
          <a:p>
            <a:r>
              <a:rPr lang="en-GB" smtClean="0">
                <a:uFillTx/>
              </a:rPr>
              <a:t>CSE 257     Numerical Method</a:t>
            </a:r>
            <a:endParaRPr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870076" y="6553200"/>
            <a:ext cx="762000" cy="228600"/>
          </a:xfr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ctr">
              <a:defRPr baseline="0" cap="small" kern="1200" sz="900">
                <a:solidFill>
                  <a:srgbClr val="000000"/>
                </a:solidFill>
                <a:uFillTx/>
                <a:latin typeface="+mj-lt"/>
                <a:ea typeface="+mn-ea"/>
                <a:cs typeface="+mn-cs"/>
              </a:defRPr>
            </a:lvl1pPr>
          </a:lstStyle>
          <a:p>
            <a:fld id="{E2B97816-C185-4033-B3BD-4B2FEB03F147}" type="slidenum">
              <a:rPr lang="en-GB" smtClean="0">
                <a:uFillTx/>
              </a:rPr>
              <a:pPr/>
              <a:t>‹#›</a:t>
            </a:fld>
            <a:endParaRPr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Sub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905000" y="5867400"/>
            <a:ext cx="6570722" cy="457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  <a:scene3d>
              <a:camera prst="orthographicFront"/>
              <a:lightRig dir="t" rig="sof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algn="l" indent="0" marL="0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  <a:uFillTx/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n-US" smtClean="0">
                <a:uFillTx/>
              </a:rPr>
              <a:t>Click to edit Master subtitle style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905000" y="4648200"/>
            <a:ext cx="6553200" cy="1219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>
            <a:noAutofit/>
          </a:bodyPr>
          <a:lstStyle>
            <a:lvl1pPr algn="l">
              <a:defRPr sz="36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Title and Vertical Tex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GB" smtClean="0">
                <a:uFillTx/>
              </a:rPr>
              <a:t>CSE 257     Numerical Method</a:t>
            </a:r>
            <a:endParaRPr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E39B430A-1E73-43D8-86C7-FCDBDFF3F721}" type="slidenum">
              <a:rPr lang="en-GB" smtClean="0">
                <a:uFillTx/>
              </a:rPr>
              <a:pPr/>
              <a:t>‹#›</a:t>
            </a:fld>
            <a:endParaRPr lang="en-GB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vertTitleAndTx">
  <p:cSld name="Vertical Title and Tex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grpSp>
        <p:nvGrpSpPr>
          <p:cNvPr xmlns:c="http://schemas.openxmlformats.org/drawingml/2006/chart" xmlns:pic="http://schemas.openxmlformats.org/drawingml/2006/picture" xmlns:dgm="http://schemas.openxmlformats.org/drawingml/2006/diagram" id="7" name="Group 10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18" name="Rectangle 1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algn="bl" blurRad="6350" dir="5400000" dist="50800" endA="300" endPos="38500" rotWithShape="0" stA="50000" sy="-100000"/>
            </a:effectLst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9" name="Rectangle 1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0" name="Rectangle 19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1" name="Oval 2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>
                <a:uFillTx/>
              </a:endParaRP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2" name="Vertical 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orient="vert"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467600" y="2298700"/>
            <a:ext cx="1447800" cy="38274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r>
              <a:rPr lang="en-US" smtClean="0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33400" y="2286000"/>
            <a:ext cx="5943600" cy="38401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GB" smtClean="0">
                <a:uFillTx/>
              </a:rPr>
              <a:t>CSE 257     Numerical Method</a:t>
            </a:r>
            <a:endParaRPr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848600" y="533400"/>
            <a:ext cx="762000" cy="609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1F2783A6-8C95-47A3-8FAE-FFD715283DF3}" type="slidenum">
              <a:rPr lang="en-GB" smtClean="0">
                <a:uFillTx/>
              </a:rPr>
              <a:pPr/>
              <a:t>‹#›</a:t>
            </a:fld>
            <a:endParaRPr lang="en-GB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Title and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marL="360000">
              <a:spcBef>
                <a:spcPts val="600"/>
              </a:spcBef>
              <a:defRPr>
                <a:uFillTx/>
              </a:defRPr>
            </a:lvl1pPr>
            <a:lvl2pPr marL="648000">
              <a:spcBef>
                <a:spcPts val="600"/>
              </a:spcBef>
              <a:defRPr>
                <a:uFillTx/>
              </a:defRPr>
            </a:lvl2pPr>
            <a:lvl3pPr marL="1080000">
              <a:spcBef>
                <a:spcPts val="600"/>
              </a:spcBef>
              <a:defRPr>
                <a:uFillTx/>
              </a:defRPr>
            </a:lvl3pPr>
            <a:lvl4pPr marL="360000">
              <a:spcBef>
                <a:spcPts val="600"/>
              </a:spcBef>
              <a:defRPr>
                <a:uFillTx/>
              </a:defRPr>
            </a:lvl4pPr>
            <a:lvl5pPr marL="360000">
              <a:spcBef>
                <a:spcPts val="600"/>
              </a:spcBef>
              <a:defRPr>
                <a:uFillTx/>
              </a:defRPr>
            </a:lvl5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dirty="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1100">
                <a:uFillTx/>
              </a:defRPr>
            </a:lvl1pPr>
          </a:lstStyle>
          <a:p>
            <a:endParaRPr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1100">
                <a:uFillTx/>
              </a:defRPr>
            </a:lvl1pPr>
          </a:lstStyle>
          <a:p>
            <a:r>
              <a:rPr lang="en-GB" smtClean="0">
                <a:uFillTx/>
              </a:rPr>
              <a:t>CSE 257     Numerical Method</a:t>
            </a:r>
            <a:endParaRPr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98A87BDD-364A-4B86-B13D-2B2D453F0D95}" type="slidenum">
              <a:rPr lang="en-GB" smtClean="0">
                <a:uFillTx/>
              </a:rPr>
              <a:pPr/>
              <a:t>‹#›</a:t>
            </a:fld>
            <a:endParaRPr lang="en-GB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secHead">
  <p:cSld name="Section Header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grpSp>
        <p:nvGrpSpPr>
          <p:cNvPr xmlns:c="http://schemas.openxmlformats.org/drawingml/2006/chart" xmlns:pic="http://schemas.openxmlformats.org/drawingml/2006/picture" xmlns:dgm="http://schemas.openxmlformats.org/drawingml/2006/diagram" id="10" name="Group 10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7" name="Rectangle 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8" name="Rectangle 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9" name="Rectangle 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algn="bl" blurRad="6350" dir="5400000" dist="50800" endA="300" endPos="38500" rotWithShape="0" stA="50000" sy="-100000"/>
            </a:effectLst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 defTabSz="914400" eaLnBrk="1" hangingPunct="1" latinLnBrk="0" marL="0" rtl="0"/>
              <a:endParaRPr kern="1200" sz="180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905000" y="2667000"/>
            <a:ext cx="662940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20" lIns="91440" rIns="91440" rtlCol="0" tIns="45720" vert="horz">
            <a:noAutofit/>
          </a:bodyPr>
          <a:lstStyle>
            <a:lvl1pPr algn="l" defTabSz="914400" eaLnBrk="1" hangingPunct="1" latinLnBrk="0" rtl="0">
              <a:spcBef>
                <a:spcPct val="0"/>
              </a:spcBef>
              <a:buNone/>
              <a:defRPr baseline="0" cap="small" kern="1200" spc="200" sz="36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52400" y="4495800"/>
            <a:ext cx="1524000" cy="20574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rmAutofit/>
          </a:bodyPr>
          <a:lstStyle>
            <a:lvl1pPr indent="0" marL="0">
              <a:lnSpc>
                <a:spcPct val="200000"/>
              </a:lnSpc>
              <a:buNone/>
              <a:defRPr b="1" kern="1200" sz="1600">
                <a:solidFill>
                  <a:srgbClr val="000000">
                    <a:alpha val="50196"/>
                  </a:srgbClr>
                </a:solidFill>
                <a:uFillTx/>
                <a:latin typeface="+mn-lt"/>
                <a:ea typeface="+mn-ea"/>
                <a:cs typeface="+mn-cs"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algn="l" defTabSz="914400" eaLnBrk="1" hangingPunct="1" indent="0" latinLnBrk="0" lvl="0" marL="0" rtl="0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charset="2" pitchFamily="2" typeface="Wingdings"/>
              <a:buNone/>
            </a:pPr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931152" y="6556248"/>
            <a:ext cx="1673352" cy="228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892808" y="6556248"/>
            <a:ext cx="1673352" cy="228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GB" smtClean="0">
                <a:uFillTx/>
              </a:rPr>
              <a:t>CSE 257     Numerical Method</a:t>
            </a:r>
            <a:endParaRPr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867656" y="6556248"/>
            <a:ext cx="762000" cy="228600"/>
          </a:xfr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>
            <a:lvl1pPr algn="ctr" defTabSz="914400" eaLnBrk="1" hangingPunct="1" latinLnBrk="0" marL="0" rtl="0">
              <a:defRPr baseline="0" cap="small" kern="1200" sz="900">
                <a:solidFill>
                  <a:srgbClr val="000000"/>
                </a:solidFill>
                <a:uFillTx/>
                <a:latin typeface="+mj-lt"/>
                <a:ea typeface="+mn-ea"/>
                <a:cs typeface="+mn-cs"/>
              </a:defRPr>
            </a:lvl1pPr>
          </a:lstStyle>
          <a:p>
            <a:fld id="{CA2CA5A9-F950-4E3C-B247-AC472888347F}" type="slidenum">
              <a:rPr lang="en-GB" smtClean="0">
                <a:uFillTx/>
              </a:rPr>
              <a:pPr/>
              <a:t>‹#›</a:t>
            </a:fld>
            <a:endParaRPr lang="en-GB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Two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438400" y="228600"/>
            <a:ext cx="624840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438400" y="2298700"/>
            <a:ext cx="2971800" cy="38274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>
            <a:lvl1pPr indent="-228600" marL="228600">
              <a:defRPr sz="1800">
                <a:uFillTx/>
              </a:defRPr>
            </a:lvl1pPr>
            <a:lvl2pPr indent="-228600" marL="457200">
              <a:defRPr sz="1800">
                <a:uFillTx/>
              </a:defRPr>
            </a:lvl2pPr>
            <a:lvl3pPr indent="-228600" marL="685800">
              <a:defRPr sz="1800">
                <a:uFillTx/>
              </a:defRPr>
            </a:lvl3pPr>
            <a:lvl4pPr indent="-228600" marL="914400">
              <a:defRPr sz="1800">
                <a:uFillTx/>
              </a:defRPr>
            </a:lvl4pPr>
            <a:lvl5pPr indent="-228600" marL="1143000"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715000" y="2298700"/>
            <a:ext cx="2971800" cy="38274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>
            <a:lvl1pPr indent="-228600" marL="228600">
              <a:defRPr sz="1800">
                <a:uFillTx/>
              </a:defRPr>
            </a:lvl1pPr>
            <a:lvl2pPr indent="-228600" marL="457200">
              <a:defRPr sz="1800">
                <a:uFillTx/>
              </a:defRPr>
            </a:lvl2pPr>
            <a:lvl3pPr indent="-228600" marL="685800">
              <a:defRPr sz="1800">
                <a:uFillTx/>
              </a:defRPr>
            </a:lvl3pPr>
            <a:lvl4pPr indent="-228600" marL="914400">
              <a:defRPr sz="1800">
                <a:uFillTx/>
              </a:defRPr>
            </a:lvl4pPr>
            <a:lvl5pPr indent="-228600" marL="1143000"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GB" smtClean="0">
                <a:uFillTx/>
              </a:rPr>
              <a:t>CSE 257     Numerical Method</a:t>
            </a:r>
            <a:endParaRPr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ECC1E7B0-93E2-41F3-B6E2-3E1A70E35E62}" type="slidenum">
              <a:rPr lang="en-GB" smtClean="0">
                <a:uFillTx/>
              </a:rPr>
              <a:pPr/>
              <a:t>‹#›</a:t>
            </a:fld>
            <a:endParaRPr lang="en-GB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Comparis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438400" y="228600"/>
            <a:ext cx="624840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438400" y="2291697"/>
            <a:ext cx="2971800" cy="6397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20" lIns="91440" rIns="91440" rtlCol="0" tIns="45720" vert="horz">
            <a:noAutofit/>
          </a:bodyPr>
          <a:lstStyle>
            <a:lvl1pPr indent="0" marL="0">
              <a:buNone/>
              <a:defRPr b="0" kern="1200" sz="2200">
                <a:solidFill>
                  <a:schemeClr val="tx1"/>
                </a:solidFill>
                <a:uFillTx/>
                <a:latin typeface="+mj-lt"/>
                <a:ea typeface="+mn-ea"/>
                <a:cs typeface="+mn-cs"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algn="l" defTabSz="914400" eaLnBrk="1" hangingPunct="1" indent="0" latinLnBrk="0" lvl="0" marL="0" rtl="0">
              <a:spcBef>
                <a:spcPts val="1800"/>
              </a:spcBef>
              <a:buClr>
                <a:schemeClr val="accent1"/>
              </a:buClr>
              <a:buSzPct val="80000"/>
              <a:buFont charset="2" pitchFamily="2" typeface="Wingdings"/>
              <a:buNone/>
            </a:pPr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447925" y="3137647"/>
            <a:ext cx="2971800" cy="299923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buSzPct val="80000"/>
              <a:buFont charset="2" pitchFamily="2" typeface="Wingdings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457200" rtl="0">
              <a:buSzPct val="80000"/>
              <a:buFont charset="2" pitchFamily="2" typeface="Wingdings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685800" rtl="0">
              <a:buSzPct val="80000"/>
              <a:buFont charset="2" pitchFamily="2" typeface="Wingdings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914400" rtl="0">
              <a:buSzPct val="80000"/>
              <a:buFont charset="2" pitchFamily="2" typeface="Wingdings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1143000" rtl="0">
              <a:buSzPct val="80000"/>
              <a:buFont charset="2" pitchFamily="2" typeface="Wingdings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715000" y="2291697"/>
            <a:ext cx="2971800" cy="6397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>
            <a:noAutofit/>
          </a:bodyPr>
          <a:lstStyle>
            <a:lvl1pPr indent="0" marL="0">
              <a:buNone/>
              <a:defRPr b="0" sz="2200">
                <a:uFillTx/>
                <a:latin typeface="+mj-lt"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Content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715000" y="3137647"/>
            <a:ext cx="2971800" cy="30019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buSzPct val="80000"/>
              <a:buFont charset="2" pitchFamily="2" typeface="Wingdings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457200" rtl="0">
              <a:buSzPct val="80000"/>
              <a:buFont charset="2" pitchFamily="2" typeface="Wingdings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685800" rtl="0">
              <a:buSzPct val="80000"/>
              <a:buFont charset="2" pitchFamily="2" typeface="Wingdings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914400" rtl="0">
              <a:buSzPct val="80000"/>
              <a:buFont charset="2" pitchFamily="2" typeface="Wingdings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1143000" rtl="0">
              <a:buSzPct val="80000"/>
              <a:buFont charset="2" pitchFamily="2" typeface="Wingdings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Date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Footer Placeholder 7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GB" smtClean="0">
                <a:uFillTx/>
              </a:rPr>
              <a:t>CSE 257     Numerical Method</a:t>
            </a:r>
            <a:endParaRPr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Slide Number Placeholder 8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62047484-58E5-4524-B8B0-F9A597CF61D6}" type="slidenum">
              <a:rPr lang="en-GB" smtClean="0">
                <a:uFillTx/>
              </a:rPr>
              <a:pPr/>
              <a:t>‹#›</a:t>
            </a:fld>
            <a:endParaRPr lang="en-GB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titleOnly">
  <p:cSld name="Title Only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grpSp>
        <p:nvGrpSpPr>
          <p:cNvPr xmlns:c="http://schemas.openxmlformats.org/drawingml/2006/chart" xmlns:pic="http://schemas.openxmlformats.org/drawingml/2006/picture" xmlns:dgm="http://schemas.openxmlformats.org/drawingml/2006/diagram" id="6" name="Group 10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7" name="Rectangle 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algn="bl" blurRad="6350" dir="5400000" dist="50800" endA="300" endPos="38500" rotWithShape="0" stA="50000" sy="-100000"/>
            </a:effectLst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 defTabSz="914400" eaLnBrk="1" hangingPunct="1" latinLnBrk="0" marL="0" rtl="0"/>
              <a:endParaRPr kern="1200" sz="180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9" name="Rectangle 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0" name="Oval 9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>
                <a:uFillTx/>
              </a:endParaRP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Dat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Foot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GB" smtClean="0">
                <a:uFillTx/>
              </a:rPr>
              <a:t>CSE 257     Numerical Method</a:t>
            </a:r>
            <a:endParaRPr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Slide Numb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783526AC-9727-41C7-876F-D5F0C832C59F}" type="slidenum">
              <a:rPr lang="en-GB" smtClean="0">
                <a:uFillTx/>
              </a:rPr>
              <a:pPr/>
              <a:t>‹#›</a:t>
            </a:fld>
            <a:endParaRPr lang="en-GB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blank">
  <p:cSld name="Blank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grpSp>
        <p:nvGrpSpPr>
          <p:cNvPr xmlns:c="http://schemas.openxmlformats.org/drawingml/2006/chart" xmlns:pic="http://schemas.openxmlformats.org/drawingml/2006/picture" xmlns:dgm="http://schemas.openxmlformats.org/drawingml/2006/diagram" id="5" name="Group 9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8" name="Rectangle 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algn="bl" blurRad="6350" dir="5400000" dist="50800" endA="300" endPos="38500" rotWithShape="0" stA="50000" sy="-100000"/>
            </a:effectLst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9" name="Oval 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>
                <a:uFillTx/>
              </a:endParaRP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2" name="Date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Footer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GB" smtClean="0">
                <a:uFillTx/>
              </a:rPr>
              <a:t>CSE 257     Numerical Method</a:t>
            </a:r>
            <a:endParaRPr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E54E8DD8-879F-4FCF-9C60-50830F21224E}" type="slidenum">
              <a:rPr lang="en-GB" smtClean="0">
                <a:uFillTx/>
              </a:rPr>
              <a:pPr/>
              <a:t>‹#›</a:t>
            </a:fld>
            <a:endParaRPr lang="en-GB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Tx">
  <p:cSld name="Content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441448" y="228600"/>
            <a:ext cx="6245352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>
            <a:normAutofit/>
          </a:bodyPr>
          <a:lstStyle>
            <a:lvl1pPr algn="r" defTabSz="914400" eaLnBrk="1" hangingPunct="1" latinLnBrk="0" rtl="0">
              <a:spcBef>
                <a:spcPct val="0"/>
              </a:spcBef>
              <a:buNone/>
              <a:defRPr baseline="0" cap="small" kern="1200" spc="200" sz="44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706624" y="2446991"/>
            <a:ext cx="5715000" cy="353119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>
            <a:lvl1pPr>
              <a:defRPr sz="22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64592" y="3031490"/>
            <a:ext cx="1524000" cy="2362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lnSpc>
                <a:spcPct val="150000"/>
              </a:lnSpc>
              <a:buNone/>
              <a:defRPr b="1" sz="1400">
                <a:solidFill>
                  <a:srgbClr val="000000">
                    <a:alpha val="50196"/>
                  </a:srgbClr>
                </a:solidFill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GB" smtClean="0">
                <a:uFillTx/>
              </a:rPr>
              <a:t>CSE 257     Numerical Method</a:t>
            </a:r>
            <a:endParaRPr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26D0DBB5-C9DC-46A6-81CB-0C71EDDB861F}" type="slidenum">
              <a:rPr lang="en-GB" smtClean="0">
                <a:uFillTx/>
              </a:rPr>
              <a:pPr/>
              <a:t>‹#›</a:t>
            </a:fld>
            <a:endParaRPr lang="en-GB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picTx">
  <p:cSld name="Picture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441448" y="228600"/>
            <a:ext cx="6245352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>
            <a:normAutofit/>
          </a:bodyPr>
          <a:lstStyle>
            <a:lvl1pPr algn="r" defTabSz="914400" eaLnBrk="1" hangingPunct="1" latinLnBrk="0" rtl="0">
              <a:spcBef>
                <a:spcPct val="0"/>
              </a:spcBef>
              <a:buNone/>
              <a:defRPr baseline="0" cap="small" kern="1200" spc="200" sz="44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Pictur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pic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706624" y="2450592"/>
            <a:ext cx="5715000" cy="3529584"/>
          </a:xfrm>
          <a:noFill/>
          <a:ln cmpd="sng" w="101600">
            <a:miter lim="800000"/>
          </a:ln>
          <a:effectLst>
            <a:outerShdw algn="ctr" blurRad="63500" rotWithShape="0" sx="102000" sy="102000">
              <a:srgbClr val="000000">
                <a:alpha val="30000"/>
              </a:srgbClr>
            </a:outerShdw>
          </a:effectLst>
        </p:spPr>
        <p:style xmlns:c="http://schemas.openxmlformats.org/drawingml/2006/chart" xmlns:pic="http://schemas.openxmlformats.org/drawingml/2006/picture" xmlns:dgm="http://schemas.openxmlformats.org/drawingml/2006/diagram"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>
            <a:lvl1pPr indent="0" marL="0">
              <a:buNone/>
              <a:defRPr sz="2000">
                <a:uFillTx/>
              </a:defRPr>
            </a:lvl1pPr>
            <a:lvl2pPr indent="0" marL="457200">
              <a:buNone/>
              <a:defRPr sz="2800">
                <a:uFillTx/>
              </a:defRPr>
            </a:lvl2pPr>
            <a:lvl3pPr indent="0" marL="914400">
              <a:buNone/>
              <a:defRPr sz="2400">
                <a:uFillTx/>
              </a:defRPr>
            </a:lvl3pPr>
            <a:lvl4pPr indent="0" marL="1371600">
              <a:buNone/>
              <a:defRPr sz="2000">
                <a:uFillTx/>
              </a:defRPr>
            </a:lvl4pPr>
            <a:lvl5pPr indent="0" marL="1828800">
              <a:buNone/>
              <a:defRPr sz="2000">
                <a:uFillTx/>
              </a:defRPr>
            </a:lvl5pPr>
            <a:lvl6pPr indent="0" marL="2286000">
              <a:buNone/>
              <a:defRPr sz="2000">
                <a:uFillTx/>
              </a:defRPr>
            </a:lvl6pPr>
            <a:lvl7pPr indent="0" marL="2743200">
              <a:buNone/>
              <a:defRPr sz="2000">
                <a:uFillTx/>
              </a:defRPr>
            </a:lvl7pPr>
            <a:lvl8pPr indent="0" marL="3200400">
              <a:buNone/>
              <a:defRPr sz="2000">
                <a:uFillTx/>
              </a:defRPr>
            </a:lvl8pPr>
            <a:lvl9pPr indent="0" marL="3657600">
              <a:buNone/>
              <a:defRPr sz="2000">
                <a:uFillTx/>
              </a:defRPr>
            </a:lvl9pPr>
          </a:lstStyle>
          <a:p>
            <a:r>
              <a:rPr lang="en-US" smtClean="0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64592" y="3031489"/>
            <a:ext cx="1527048" cy="235915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rmAutofit/>
          </a:bodyPr>
          <a:lstStyle>
            <a:lvl1pPr indent="0" marL="0">
              <a:lnSpc>
                <a:spcPct val="150000"/>
              </a:lnSpc>
              <a:buNone/>
              <a:defRPr b="1" kern="1200" sz="1400">
                <a:solidFill>
                  <a:srgbClr val="000000">
                    <a:alpha val="50196"/>
                  </a:srgbClr>
                </a:solidFill>
                <a:uFillTx/>
                <a:latin typeface="+mn-lt"/>
                <a:ea typeface="+mn-ea"/>
                <a:cs typeface="+mn-cs"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algn="l" defTabSz="914400" eaLnBrk="1" hangingPunct="1" indent="0" latinLnBrk="0" lvl="0" marL="0" rtl="0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charset="2" pitchFamily="2" typeface="Wingdings"/>
              <a:buNone/>
            </a:pPr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GB" smtClean="0">
                <a:uFillTx/>
              </a:rPr>
              <a:t>CSE 257     Numerical Method</a:t>
            </a:r>
            <a:endParaRPr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4DC50CBE-DA3C-4330-9985-D5ACBE2EEF02}" type="slidenum">
              <a:rPr lang="en-GB" smtClean="0">
                <a:uFillTx/>
              </a:rPr>
              <a:pPr/>
              <a:t>‹#›</a:t>
            </a:fld>
            <a:endParaRPr lang="en-GB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slideLayouts/slideLayout9.xml" Type="http://schemas.openxmlformats.org/officeDocument/2006/relationships/slideLayout"></Relationship><Relationship Id="rId10" Target="../slideLayouts/slideLayout10.xml" Type="http://schemas.openxmlformats.org/officeDocument/2006/relationships/slideLayout"></Relationship><Relationship Id="rId11" Target="../slideLayouts/slideLayout11.xml" Type="http://schemas.openxmlformats.org/officeDocument/2006/relationships/slideLayout"></Relationship><Relationship Id="rId12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pic="http://schemas.openxmlformats.org/drawingml/2006/picture" xmlns:dgm="http://schemas.openxmlformats.org/drawingml/2006/diagram" idx="1001">
        <a:schemeClr val="bg1"/>
      </p:bgRef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grpSp>
        <p:nvGrpSpPr>
          <p:cNvPr xmlns:c="http://schemas.openxmlformats.org/drawingml/2006/chart" xmlns:pic="http://schemas.openxmlformats.org/drawingml/2006/picture" xmlns:dgm="http://schemas.openxmlformats.org/drawingml/2006/diagram" id="10" name="Group 11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7" name="Rectangle 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57200" y="0"/>
              <a:ext cx="8686800" cy="15001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algn="bl" blurRad="6350" dir="5400000" dist="50800" endA="300" endPos="38500" rotWithShape="0" stA="50000" sy="-100000"/>
            </a:effectLst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8" name="Rectangle 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0" y="0"/>
              <a:ext cx="135729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9" name="Rectangle 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0" y="0"/>
              <a:ext cx="1357290" cy="15001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1" name="Oval 1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>
                <a:uFillTx/>
              </a:endParaRP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57290" y="1571612"/>
            <a:ext cx="7329510" cy="4554551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dirty="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Title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438400" y="228600"/>
            <a:ext cx="6248400" cy="11430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>
            <a:normAutofit/>
          </a:bodyPr>
          <a:lstStyle/>
          <a:p>
            <a:r>
              <a:rPr lang="en-US" smtClean="0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553200" y="6351494"/>
            <a:ext cx="21336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>
            <a:lvl1pPr algn="r">
              <a:defRPr baseline="0" cap="small" sz="900">
                <a:solidFill>
                  <a:schemeClr val="tx1"/>
                </a:solidFill>
                <a:uFillTx/>
                <a:latin typeface="+mj-lt"/>
              </a:defRPr>
            </a:lvl1pPr>
          </a:lstStyle>
          <a:p>
            <a:endParaRPr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438400" y="6356350"/>
            <a:ext cx="28956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>
            <a:lvl1pPr algn="l">
              <a:defRPr baseline="0" cap="small" sz="900">
                <a:solidFill>
                  <a:schemeClr val="tx1"/>
                </a:solidFill>
                <a:uFillTx/>
                <a:latin typeface="+mj-lt"/>
              </a:defRPr>
            </a:lvl1pPr>
          </a:lstStyle>
          <a:p>
            <a:r>
              <a:rPr lang="en-GB" smtClean="0">
                <a:uFillTx/>
              </a:rPr>
              <a:t>CSE 257     Numerical Method</a:t>
            </a:r>
            <a:endParaRPr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33400" y="533400"/>
            <a:ext cx="762000" cy="6096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>
            <a:lvl1pPr algn="ctr">
              <a:defRPr baseline="0" cap="small" sz="1600">
                <a:solidFill>
                  <a:schemeClr val="tx1"/>
                </a:solidFill>
                <a:uFillTx/>
                <a:latin typeface="+mj-lt"/>
              </a:defRPr>
            </a:lvl1pPr>
          </a:lstStyle>
          <a:p>
            <a:fld id="{59E723C0-1FDB-4B96-9FB4-6730E3A7A21A}" type="slidenum">
              <a:rPr lang="en-GB" smtClean="0">
                <a:uFillTx/>
              </a:rPr>
              <a:pPr/>
              <a:t>‹#›</a:t>
            </a:fld>
            <a:endParaRPr lang="en-GB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  <p:sldLayoutId r:id="rId9" id="2147483669"/>
    <p:sldLayoutId r:id="rId10" id="2147483670"/>
    <p:sldLayoutId r:id="rId11" id="2147483671"/>
  </p:sldLayoutIdLst>
  <p:hf dt="0" hdr="0"/>
  <p:txStyles>
    <p:titleStyle xmlns:c="http://schemas.openxmlformats.org/drawingml/2006/chart" xmlns:pic="http://schemas.openxmlformats.org/drawingml/2006/picture" xmlns:dgm="http://schemas.openxmlformats.org/drawingml/2006/diagram">
      <a:lvl1pPr algn="r" defTabSz="914400" eaLnBrk="1" hangingPunct="1" latinLnBrk="0" rtl="0">
        <a:spcBef>
          <a:spcPct val="0"/>
        </a:spcBef>
        <a:buNone/>
        <a:defRPr baseline="0" cap="small" kern="1200" spc="200" sz="44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 xmlns:c="http://schemas.openxmlformats.org/drawingml/2006/chart" xmlns:pic="http://schemas.openxmlformats.org/drawingml/2006/picture" xmlns:dgm="http://schemas.openxmlformats.org/drawingml/2006/diagram">
      <a:lvl1pPr algn="l" defTabSz="914400" eaLnBrk="1" hangingPunct="1" indent="-360000" latinLnBrk="0" marL="457200" rtl="0">
        <a:spcBef>
          <a:spcPts val="1800"/>
        </a:spcBef>
        <a:spcAft>
          <a:spcPts val="0"/>
        </a:spcAft>
        <a:buClr>
          <a:schemeClr val="accent1"/>
        </a:buClr>
        <a:buSzPct val="80000"/>
        <a:buFont charset="2" pitchFamily="2" typeface="Wingdings"/>
        <a:buChar char=""/>
        <a:defRPr kern="1200" sz="2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indent="-360000" latinLnBrk="0" marL="914400" rtl="0">
        <a:spcBef>
          <a:spcPts val="1800"/>
        </a:spcBef>
        <a:spcAft>
          <a:spcPts val="0"/>
        </a:spcAft>
        <a:buClr>
          <a:schemeClr val="accent2"/>
        </a:buClr>
        <a:buSzPct val="80000"/>
        <a:buFont charset="2" pitchFamily="2" typeface="Wingdings"/>
        <a:buChar char=""/>
        <a:defRPr kern="1200" sz="24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indent="-360000" latinLnBrk="0" marL="1371600" rtl="0">
        <a:spcBef>
          <a:spcPts val="1200"/>
        </a:spcBef>
        <a:spcAft>
          <a:spcPts val="0"/>
        </a:spcAft>
        <a:buClr>
          <a:schemeClr val="accent3"/>
        </a:buClr>
        <a:buSzPct val="80000"/>
        <a:buFont charset="2" pitchFamily="2" typeface="Wingdings"/>
        <a:buChar char="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indent="-360000" latinLnBrk="0" marL="1828800" rtl="0">
        <a:spcBef>
          <a:spcPts val="1200"/>
        </a:spcBef>
        <a:spcAft>
          <a:spcPts val="0"/>
        </a:spcAft>
        <a:buClr>
          <a:schemeClr val="accent4"/>
        </a:buClr>
        <a:buSzPct val="80000"/>
        <a:buFont charset="2" pitchFamily="2" typeface="Wingdings"/>
        <a:buChar char=""/>
        <a:defRPr kern="1200" sz="16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indent="-360000" latinLnBrk="0" marL="2286000" rtl="0">
        <a:spcBef>
          <a:spcPts val="1200"/>
        </a:spcBef>
        <a:spcAft>
          <a:spcPts val="0"/>
        </a:spcAft>
        <a:buClr>
          <a:schemeClr val="accent5"/>
        </a:buClr>
        <a:buSzPct val="80000"/>
        <a:buFont charset="2" pitchFamily="2" typeface="Wingdings"/>
        <a:buChar char=""/>
        <a:defRPr kern="1200" sz="16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indent="-457200" latinLnBrk="0" marL="2743200" rtl="0">
        <a:spcBef>
          <a:spcPts val="1200"/>
        </a:spcBef>
        <a:buClr>
          <a:schemeClr val="accent6"/>
        </a:buClr>
        <a:buSzPct val="90000"/>
        <a:buFont charset="2" pitchFamily="2" typeface="Wingdings"/>
        <a:buChar char=""/>
        <a:defRPr kern="1200" sz="16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indent="-457200" latinLnBrk="0" marL="3200400" rtl="0">
        <a:spcBef>
          <a:spcPts val="1200"/>
        </a:spcBef>
        <a:buClr>
          <a:schemeClr val="accent1"/>
        </a:buClr>
        <a:buSzPct val="70000"/>
        <a:buFont charset="2" pitchFamily="2" typeface="Wingdings"/>
        <a:buChar char="¢"/>
        <a:defRPr baseline="0" kern="1200" sz="16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indent="-457200" latinLnBrk="0" marL="3657600" rtl="0">
        <a:spcBef>
          <a:spcPts val="1200"/>
        </a:spcBef>
        <a:buClr>
          <a:schemeClr val="accent3"/>
        </a:buClr>
        <a:buFont charset="0" pitchFamily="49" typeface="Courier New"/>
        <a:buChar char="o"/>
        <a:defRPr baseline="0" kern="1200" sz="16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indent="-457200" latinLnBrk="0" marL="4114800" rtl="0">
        <a:spcBef>
          <a:spcPts val="1200"/>
        </a:spcBef>
        <a:buClr>
          <a:schemeClr val="accent5"/>
        </a:buClr>
        <a:buFont charset="0" pitchFamily="34" typeface="Arial"/>
        <a:buChar char="•"/>
        <a:defRPr baseline="0" kern="1200" sz="16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 xmlns:c="http://schemas.openxmlformats.org/drawingml/2006/chart" xmlns:pic="http://schemas.openxmlformats.org/drawingml/2006/picture" xmlns:dgm="http://schemas.openxmlformats.org/drawingml/2006/diagram">
      <a:defPPr>
        <a:defRPr>
          <a:uFillTx/>
        </a:defRPr>
      </a:defPPr>
      <a:lvl1pPr algn="l" defTabSz="914400" eaLnBrk="1" hangingPunct="1" latinLnBrk="0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1.xml" Type="http://schemas.openxmlformats.org/officeDocument/2006/relationships/notesSlide"></Relationship></Relationships>
</file>

<file path=ppt/slides/_rels/slide1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.png" Type="http://schemas.openxmlformats.org/officeDocument/2006/relationships/image"></Relationship></Relationships>
</file>

<file path=ppt/slides/_rels/slide1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3.png" Type="http://schemas.openxmlformats.org/officeDocument/2006/relationships/image"></Relationship></Relationships>
</file>

<file path=ppt/slides/_rels/slide1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4.png" Type="http://schemas.openxmlformats.org/officeDocument/2006/relationships/image"></Relationship></Relationships>
</file>

<file path=ppt/slides/_rels/slide2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6.png" Type="http://schemas.openxmlformats.org/officeDocument/2006/relationships/image"></Relationship></Relationships>
</file>

<file path=ppt/slides/_rels/slide2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7.png" Type="http://schemas.openxmlformats.org/officeDocument/2006/relationships/image"></Relationship></Relationships>
</file>

<file path=ppt/slides/_rels/slide2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8.png" Type="http://schemas.openxmlformats.org/officeDocument/2006/relationships/image"></Relationship></Relationships>
</file>

<file path=ppt/slides/_rels/slide2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7.png" Type="http://schemas.openxmlformats.org/officeDocument/2006/relationships/image"></Relationship></Relationships>
</file>

<file path=ppt/slides/_rels/slide3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8.png" Type="http://schemas.openxmlformats.org/officeDocument/2006/relationships/image"></Relationship></Relationships>
</file>

<file path=ppt/slides/_rels/slide3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9.png" Type="http://schemas.openxmlformats.org/officeDocument/2006/relationships/image"></Relationship></Relationships>
</file>

<file path=ppt/slides/_rels/slide3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0.png" Type="http://schemas.openxmlformats.org/officeDocument/2006/relationships/image"></Relationship><Relationship Id="rId3" Target="../media/image21.png" Type="http://schemas.openxmlformats.org/officeDocument/2006/relationships/image"></Relationship></Relationships>
</file>

<file path=ppt/slides/_rels/slide3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2.png" Type="http://schemas.openxmlformats.org/officeDocument/2006/relationships/image"></Relationship></Relationships>
</file>

<file path=ppt/slides/_rels/slide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4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3.png" Type="http://schemas.openxmlformats.org/officeDocument/2006/relationships/image"></Relationship></Relationships>
</file>

<file path=ppt/slides/_rels/slide4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4.png" Type="http://schemas.openxmlformats.org/officeDocument/2006/relationships/image"></Relationship></Relationships>
</file>

<file path=ppt/slides/_rels/slide4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.jpeg" Type="http://schemas.openxmlformats.org/officeDocument/2006/relationships/image"></Relationship></Relationships>
</file>

<file path=ppt/slides/_rels/slide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" name="TextBox 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45850" y="-410663"/>
            <a:ext cx="6965404" cy="193899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b="1" lang="en-US" smtClean="0" sz="4000">
                <a:uFillTx/>
              </a:rPr>
              <a:t>NUMERICAL  METHODS</a:t>
            </a:r>
            <a:r>
              <a:rPr dirty="0" lang="en-US" sz="4400">
                <a:uFillTx/>
              </a:rPr>
              <a:t/>
            </a:r>
            <a:br>
              <a:rPr dirty="0" lang="en-US" sz="4400">
                <a:uFillTx/>
              </a:rPr>
            </a:br>
            <a:r>
              <a:rPr dirty="0" lang="en-US" smtClean="0" sz="4000">
                <a:uFillTx/>
              </a:rPr>
              <a:t>CSE - </a:t>
            </a:r>
            <a:r>
              <a:rPr dirty="0" lang="en-US" sz="4000">
                <a:uFillTx/>
              </a:rPr>
              <a:t>311</a:t>
            </a:r>
            <a:r>
              <a:rPr b="1" dirty="0" lang="en-US" sz="40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uFillTx/>
                <a:latin charset="0" pitchFamily="18" typeface="Times New Roman"/>
                <a:cs charset="0" pitchFamily="18" typeface="Times New Roman"/>
              </a:rPr>
              <a:t/>
            </a:r>
            <a:br>
              <a:rPr b="1" dirty="0" lang="en-US" sz="40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uFillTx/>
                <a:latin charset="0" pitchFamily="18" typeface="Times New Roman"/>
                <a:cs charset="0" pitchFamily="18" typeface="Times New Roman"/>
              </a:rPr>
            </a:br>
            <a:endParaRPr dirty="0" lang="en-US" sz="40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31640" y="404664"/>
            <a:ext cx="6480720" cy="72008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Autofit/>
          </a:bodyPr>
          <a:lstStyle/>
          <a:p>
            <a:pPr algn="l"/>
            <a:r>
              <a:rPr b="1" dirty="0" lang="en-CA" smtClean="0" sz="3200">
                <a:uFillTx/>
                <a:latin charset="0" pitchFamily="18" typeface="Times New Roman"/>
                <a:cs charset="0" pitchFamily="18" typeface="Times New Roman"/>
              </a:rPr>
              <a:t>how error is introduced</a:t>
            </a:r>
            <a:endParaRPr b="1" dirty="0" lang="en-CA" sz="3200">
              <a:uFillTx/>
              <a:latin charset="0" pitchFamily="18" typeface="Times New Roman"/>
              <a:cs charset="0" pitchFamily="18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59632" y="1556792"/>
            <a:ext cx="7761558" cy="43924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lnSpcReduction="10000"/>
          </a:bodyPr>
          <a:lstStyle/>
          <a:p>
            <a:pPr>
              <a:buSzPct val="100000"/>
              <a:buFont charset="2" pitchFamily="2" typeface="Wingdings"/>
              <a:buChar char="v"/>
            </a:pPr>
            <a:r>
              <a:rPr dirty="0" lang="en-CA" smtClean="0" sz="2600">
                <a:uFillTx/>
                <a:latin charset="0" pitchFamily="18" typeface="Times New Roman"/>
                <a:cs charset="0" pitchFamily="18" typeface="Times New Roman"/>
              </a:rPr>
              <a:t>Mistake made while </a:t>
            </a:r>
            <a:r>
              <a:rPr dirty="0" lang="en-CA" smtClean="0" sz="2600">
                <a:solidFill>
                  <a:srgbClr val="FF0000"/>
                </a:solidFill>
                <a:uFillTx/>
                <a:latin charset="0" pitchFamily="18" typeface="Times New Roman"/>
                <a:cs charset="0" pitchFamily="18" typeface="Times New Roman"/>
              </a:rPr>
              <a:t>entering/computing numbers</a:t>
            </a:r>
          </a:p>
          <a:p>
            <a:pPr indent="0" marL="0">
              <a:buSzPct val="100000"/>
              <a:buNone/>
            </a:pPr>
            <a:endParaRPr dirty="0" lang="en-CA" smtClean="0" sz="800">
              <a:solidFill>
                <a:srgbClr val="7030A0"/>
              </a:solidFill>
              <a:uFillTx/>
              <a:latin charset="0" pitchFamily="18" typeface="Times New Roman"/>
              <a:cs charset="0" pitchFamily="18" typeface="Times New Roman"/>
            </a:endParaRPr>
          </a:p>
          <a:p>
            <a:pPr>
              <a:buClr>
                <a:schemeClr val="tx1"/>
              </a:buClr>
              <a:buSzPct val="100000"/>
              <a:buFont charset="2" pitchFamily="2" typeface="Wingdings"/>
              <a:buChar char="v"/>
            </a:pPr>
            <a:r>
              <a:rPr dirty="0" lang="en-CA" smtClean="0" sz="2600">
                <a:solidFill>
                  <a:srgbClr val="FF0000"/>
                </a:solidFill>
                <a:uFillTx/>
                <a:latin charset="0" pitchFamily="18" typeface="Times New Roman"/>
                <a:cs charset="0" pitchFamily="18" typeface="Times New Roman"/>
              </a:rPr>
              <a:t>Improper </a:t>
            </a:r>
            <a:r>
              <a:rPr dirty="0" lang="en-CA" smtClean="0" sz="2600">
                <a:uFillTx/>
                <a:latin charset="0" pitchFamily="18" typeface="Times New Roman"/>
                <a:cs charset="0" pitchFamily="18" typeface="Times New Roman"/>
              </a:rPr>
              <a:t>numerical method</a:t>
            </a:r>
          </a:p>
          <a:p>
            <a:pPr indent="0" marL="0">
              <a:buClr>
                <a:schemeClr val="tx1"/>
              </a:buClr>
              <a:buSzPct val="100000"/>
              <a:buNone/>
            </a:pPr>
            <a:endParaRPr dirty="0" lang="en-CA" smtClean="0" sz="800">
              <a:uFillTx/>
              <a:latin charset="0" pitchFamily="18" typeface="Times New Roman"/>
              <a:cs charset="0" pitchFamily="18" typeface="Times New Roman"/>
            </a:endParaRPr>
          </a:p>
          <a:p>
            <a:pPr>
              <a:buClr>
                <a:schemeClr val="tx1"/>
              </a:buClr>
              <a:buSzPct val="100000"/>
              <a:buFont charset="2" pitchFamily="2" typeface="Wingdings"/>
              <a:buChar char="v"/>
            </a:pPr>
            <a:r>
              <a:rPr dirty="0" lang="en-CA" smtClean="0" sz="2600">
                <a:solidFill>
                  <a:srgbClr val="FF0000"/>
                </a:solidFill>
                <a:uFillTx/>
                <a:latin charset="0" pitchFamily="18" typeface="Times New Roman"/>
                <a:cs charset="0" pitchFamily="18" typeface="Times New Roman"/>
              </a:rPr>
              <a:t>Approximations</a:t>
            </a:r>
            <a:r>
              <a:rPr dirty="0" lang="en-CA" sz="2600">
                <a:uFillTx/>
                <a:latin charset="0" pitchFamily="18" typeface="Times New Roman"/>
                <a:cs charset="0" pitchFamily="18" typeface="Times New Roman"/>
              </a:rPr>
              <a:t>, e.g</a:t>
            </a:r>
            <a:r>
              <a:rPr dirty="0" lang="en-CA" smtClean="0" sz="2600">
                <a:uFillTx/>
                <a:latin charset="0" pitchFamily="18" typeface="Times New Roman"/>
                <a:cs charset="0" pitchFamily="18" typeface="Times New Roman"/>
              </a:rPr>
              <a:t>. </a:t>
            </a:r>
            <a:r>
              <a:rPr dirty="0" lang="en-CA" sz="2600">
                <a:uFillTx/>
                <a:latin charset="0" pitchFamily="18" typeface="Times New Roman"/>
                <a:cs charset="0" pitchFamily="18" typeface="Times New Roman"/>
              </a:rPr>
              <a:t>round-off, truncation</a:t>
            </a:r>
          </a:p>
          <a:p>
            <a:pPr indent="0" marL="0">
              <a:buClr>
                <a:schemeClr val="tx1"/>
              </a:buClr>
              <a:buSzPct val="100000"/>
              <a:buNone/>
            </a:pPr>
            <a:endParaRPr dirty="0" lang="en-CA" smtClean="0" sz="800">
              <a:uFillTx/>
              <a:latin charset="0" pitchFamily="18" typeface="Times New Roman"/>
              <a:cs charset="0" pitchFamily="18" typeface="Times New Roman"/>
            </a:endParaRPr>
          </a:p>
          <a:p>
            <a:pPr>
              <a:buSzPct val="100000"/>
              <a:buFont charset="2" pitchFamily="2" typeface="Wingdings"/>
              <a:buChar char="v"/>
            </a:pPr>
            <a:r>
              <a:rPr dirty="0" lang="en-CA" smtClean="0" sz="2600">
                <a:uFillTx/>
                <a:latin charset="0" pitchFamily="18" typeface="Times New Roman"/>
                <a:cs charset="0" pitchFamily="18" typeface="Times New Roman"/>
              </a:rPr>
              <a:t>Limitations of the </a:t>
            </a:r>
            <a:r>
              <a:rPr dirty="0" lang="en-CA" smtClean="0" sz="2600">
                <a:solidFill>
                  <a:srgbClr val="FF0000"/>
                </a:solidFill>
                <a:uFillTx/>
                <a:latin charset="0" pitchFamily="18" typeface="Times New Roman"/>
                <a:cs charset="0" pitchFamily="18" typeface="Times New Roman"/>
              </a:rPr>
              <a:t>mechanical devices </a:t>
            </a:r>
            <a:r>
              <a:rPr dirty="0" lang="en-CA" smtClean="0" sz="2600">
                <a:uFillTx/>
                <a:latin charset="0" pitchFamily="18" typeface="Times New Roman"/>
                <a:cs charset="0" pitchFamily="18" typeface="Times New Roman"/>
              </a:rPr>
              <a:t>(e.g. calculator, computer)</a:t>
            </a:r>
            <a:r>
              <a:rPr dirty="0" lang="en-CA" smtClean="0" sz="2600">
                <a:solidFill>
                  <a:srgbClr val="FF0000"/>
                </a:solidFill>
                <a:uFillTx/>
                <a:latin charset="0" pitchFamily="18" typeface="Times New Roman"/>
                <a:cs charset="0" pitchFamily="18" typeface="Times New Roman"/>
              </a:rPr>
              <a:t> </a:t>
            </a:r>
            <a:r>
              <a:rPr dirty="0" lang="en-CA" smtClean="0" sz="2600">
                <a:uFillTx/>
                <a:latin charset="0" pitchFamily="18" typeface="Times New Roman"/>
                <a:cs charset="0" pitchFamily="18" typeface="Times New Roman"/>
              </a:rPr>
              <a:t>used in computations</a:t>
            </a:r>
          </a:p>
          <a:p>
            <a:pPr indent="0" marL="0">
              <a:buSzPct val="100000"/>
              <a:buNone/>
            </a:pPr>
            <a:endParaRPr dirty="0" lang="en-CA" smtClean="0" sz="800">
              <a:uFillTx/>
              <a:latin charset="0" pitchFamily="18" typeface="Times New Roman"/>
              <a:cs charset="0" pitchFamily="18" typeface="Times New Roman"/>
            </a:endParaRPr>
          </a:p>
          <a:p>
            <a:pPr>
              <a:buSzPct val="100000"/>
              <a:buFont charset="2" pitchFamily="2" typeface="Wingdings"/>
              <a:buChar char="v"/>
            </a:pPr>
            <a:r>
              <a:rPr dirty="0" lang="en-CA" smtClean="0" sz="2600">
                <a:uFillTx/>
                <a:latin charset="0" pitchFamily="18" typeface="Times New Roman"/>
                <a:cs charset="0" pitchFamily="18" typeface="Times New Roman"/>
              </a:rPr>
              <a:t>Information </a:t>
            </a:r>
            <a:r>
              <a:rPr dirty="0" lang="en-CA" sz="2600">
                <a:uFillTx/>
                <a:latin charset="0" pitchFamily="18" typeface="Times New Roman"/>
                <a:cs charset="0" pitchFamily="18" typeface="Times New Roman"/>
              </a:rPr>
              <a:t>is being </a:t>
            </a:r>
            <a:r>
              <a:rPr dirty="0" lang="en-CA" smtClean="0" sz="2600">
                <a:uFillTx/>
                <a:latin charset="0" pitchFamily="18" typeface="Times New Roman"/>
                <a:cs charset="0" pitchFamily="18" typeface="Times New Roman"/>
              </a:rPr>
              <a:t>lost </a:t>
            </a:r>
            <a:r>
              <a:rPr dirty="0" lang="en-CA" smtClean="0" sz="2600">
                <a:solidFill>
                  <a:srgbClr val="FF0000"/>
                </a:solidFill>
                <a:uFillTx/>
                <a:latin charset="0" pitchFamily="18" typeface="Times New Roman"/>
                <a:cs charset="0" pitchFamily="18" typeface="Times New Roman"/>
              </a:rPr>
              <a:t>due </a:t>
            </a:r>
            <a:r>
              <a:rPr dirty="0" lang="en-CA" sz="2600">
                <a:solidFill>
                  <a:srgbClr val="FF0000"/>
                </a:solidFill>
                <a:uFillTx/>
                <a:latin charset="0" pitchFamily="18" typeface="Times New Roman"/>
                <a:cs charset="0" pitchFamily="18" typeface="Times New Roman"/>
              </a:rPr>
              <a:t>to shift </a:t>
            </a:r>
            <a:r>
              <a:rPr dirty="0" lang="en-CA" smtClean="0" sz="2600">
                <a:solidFill>
                  <a:srgbClr val="FF0000"/>
                </a:solidFill>
                <a:uFillTx/>
                <a:latin charset="0" pitchFamily="18" typeface="Times New Roman"/>
                <a:cs charset="0" pitchFamily="18" typeface="Times New Roman"/>
              </a:rPr>
              <a:t>or truncation</a:t>
            </a:r>
          </a:p>
          <a:p>
            <a:pPr indent="0" marL="0">
              <a:buSzPct val="100000"/>
              <a:buNone/>
            </a:pPr>
            <a:endParaRPr dirty="0" lang="en-CA" smtClean="0" sz="900">
              <a:solidFill>
                <a:srgbClr val="FF0000"/>
              </a:solidFill>
              <a:uFillTx/>
              <a:latin charset="0" pitchFamily="18" typeface="Times New Roman"/>
              <a:cs charset="0" pitchFamily="18" typeface="Times New Roman"/>
            </a:endParaRPr>
          </a:p>
          <a:p>
            <a:pPr>
              <a:buSzPct val="100000"/>
              <a:buFont charset="2" pitchFamily="2" typeface="Wingdings"/>
              <a:buChar char="v"/>
            </a:pPr>
            <a:r>
              <a:rPr dirty="0" lang="en-CA" smtClean="0" sz="2600">
                <a:uFillTx/>
                <a:latin charset="0" pitchFamily="18" typeface="Times New Roman"/>
                <a:cs charset="0" pitchFamily="18" typeface="Times New Roman"/>
              </a:rPr>
              <a:t>When </a:t>
            </a:r>
            <a:r>
              <a:rPr dirty="0" lang="en-CA" sz="2600">
                <a:uFillTx/>
                <a:latin charset="0" pitchFamily="18" typeface="Times New Roman"/>
                <a:cs charset="0" pitchFamily="18" typeface="Times New Roman"/>
              </a:rPr>
              <a:t>the </a:t>
            </a:r>
            <a:r>
              <a:rPr dirty="0" lang="en-CA" sz="2600">
                <a:solidFill>
                  <a:srgbClr val="FF0000"/>
                </a:solidFill>
                <a:uFillTx/>
                <a:latin charset="0" pitchFamily="18" typeface="Times New Roman"/>
                <a:cs charset="0" pitchFamily="18" typeface="Times New Roman"/>
              </a:rPr>
              <a:t>difference of two almost equal</a:t>
            </a:r>
            <a:r>
              <a:rPr dirty="0" lang="en-CA" sz="2600">
                <a:solidFill>
                  <a:srgbClr val="7030A0"/>
                </a:solidFill>
                <a:uFillTx/>
                <a:latin charset="0" pitchFamily="18" typeface="Times New Roman"/>
                <a:cs charset="0" pitchFamily="18" typeface="Times New Roman"/>
              </a:rPr>
              <a:t> </a:t>
            </a:r>
            <a:r>
              <a:rPr dirty="0" lang="en-CA" sz="2600">
                <a:uFillTx/>
                <a:latin charset="0" pitchFamily="18" typeface="Times New Roman"/>
                <a:cs charset="0" pitchFamily="18" typeface="Times New Roman"/>
              </a:rPr>
              <a:t>numbers is calculated</a:t>
            </a:r>
          </a:p>
          <a:p>
            <a:endParaRPr dirty="0" lang="en-CA" sz="26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-555734" y="1390656"/>
            <a:ext cx="10428890" cy="5058276"/>
          </a:xfrm>
          <a:prstGeom prst="rect">
            <a:avLst/>
          </a:prstGeom>
          <a:ln algn="ctr" cap="flat" cmpd="sng" w="9525">
            <a:noFill/>
            <a:prstDash val="solid"/>
            <a:round/>
            <a:headEnd len="med" type="none" w="med"/>
            <a:tailEnd len="med" type="none" w="med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24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algn="ctr" dir="2700000" dist="35921" rotWithShape="0">
              <a:schemeClr val="bg2"/>
            </a:outerShdw>
          </a:effectLst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endParaRPr lang="en-US">
              <a:uFillTx/>
              <a:latin charset="0" pitchFamily="34" typeface="Arial"/>
              <a:cs charset="0" pitchFamily="34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Rectangle 4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00797" y="1663984"/>
            <a:ext cx="8482391" cy="545169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Autofit/>
          </a:bodyPr>
          <a:lstStyle/>
          <a:p>
            <a:pPr indent="-571500" marL="571500">
              <a:buFont charset="0" pitchFamily="34" typeface="Arial"/>
              <a:buChar char="•"/>
            </a:pPr>
            <a:endParaRPr dirty="0" lang="en-US" sz="36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TextBox 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62228" y="1547177"/>
            <a:ext cx="7881772" cy="498598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indent="-342900" marL="342900">
              <a:buFont charset="2" pitchFamily="2" typeface="Wingdings"/>
              <a:buChar char="v"/>
            </a:pPr>
            <a:r>
              <a:rPr dirty="0" lang="en-US">
                <a:uFillTx/>
              </a:rPr>
              <a:t>Truncation error is the </a:t>
            </a:r>
            <a:r>
              <a:rPr dirty="0" lang="en-US" smtClean="0">
                <a:solidFill>
                  <a:srgbClr val="FF0000"/>
                </a:solidFill>
                <a:uFillTx/>
              </a:rPr>
              <a:t>discrepancy </a:t>
            </a:r>
            <a:r>
              <a:rPr dirty="0" lang="en-US">
                <a:solidFill>
                  <a:srgbClr val="FF0000"/>
                </a:solidFill>
                <a:uFillTx/>
              </a:rPr>
              <a:t>introduced </a:t>
            </a:r>
            <a:r>
              <a:rPr dirty="0" lang="en-US">
                <a:uFillTx/>
              </a:rPr>
              <a:t>by the fact </a:t>
            </a:r>
            <a:r>
              <a:rPr dirty="0" lang="en-US" smtClean="0">
                <a:uFillTx/>
              </a:rPr>
              <a:t>that </a:t>
            </a:r>
            <a:r>
              <a:rPr dirty="0" lang="en-US">
                <a:uFillTx/>
              </a:rPr>
              <a:t>numerical methods </a:t>
            </a:r>
            <a:r>
              <a:rPr dirty="0" lang="en-US" smtClean="0">
                <a:uFillTx/>
              </a:rPr>
              <a:t>may </a:t>
            </a:r>
            <a:r>
              <a:rPr dirty="0" lang="en-US" smtClean="0">
                <a:solidFill>
                  <a:srgbClr val="FF0000"/>
                </a:solidFill>
                <a:uFillTx/>
              </a:rPr>
              <a:t>employ approximations </a:t>
            </a:r>
            <a:r>
              <a:rPr dirty="0" lang="en-US">
                <a:uFillTx/>
              </a:rPr>
              <a:t>to </a:t>
            </a:r>
            <a:r>
              <a:rPr dirty="0" lang="en-US" smtClean="0">
                <a:uFillTx/>
              </a:rPr>
              <a:t>represent </a:t>
            </a:r>
            <a:r>
              <a:rPr dirty="0" lang="en-US">
                <a:uFillTx/>
              </a:rPr>
              <a:t>exact mathematical </a:t>
            </a:r>
            <a:r>
              <a:rPr dirty="0" lang="en-US" smtClean="0">
                <a:uFillTx/>
              </a:rPr>
              <a:t>operations </a:t>
            </a:r>
            <a:r>
              <a:rPr dirty="0" lang="en-US">
                <a:uFillTx/>
              </a:rPr>
              <a:t>and </a:t>
            </a:r>
            <a:r>
              <a:rPr dirty="0" lang="en-US" smtClean="0">
                <a:uFillTx/>
              </a:rPr>
              <a:t>quantities</a:t>
            </a:r>
          </a:p>
          <a:p>
            <a:endParaRPr dirty="0" lang="en-US" smtClean="0" sz="1000">
              <a:uFillTx/>
            </a:endParaRPr>
          </a:p>
          <a:p>
            <a:pPr indent="-342900" marL="342900">
              <a:buFont charset="2" pitchFamily="2" typeface="Wingdings"/>
              <a:buChar char="v"/>
            </a:pPr>
            <a:r>
              <a:rPr dirty="0" lang="en-US">
                <a:uFillTx/>
              </a:rPr>
              <a:t>Truncation error are those that </a:t>
            </a:r>
            <a:r>
              <a:rPr dirty="0" lang="en-US">
                <a:solidFill>
                  <a:srgbClr val="FF0000"/>
                </a:solidFill>
                <a:uFillTx/>
              </a:rPr>
              <a:t>result </a:t>
            </a:r>
            <a:r>
              <a:rPr dirty="0" lang="en-US" smtClean="0">
                <a:solidFill>
                  <a:srgbClr val="FF0000"/>
                </a:solidFill>
                <a:uFillTx/>
              </a:rPr>
              <a:t>from </a:t>
            </a:r>
            <a:r>
              <a:rPr dirty="0" lang="en-US">
                <a:solidFill>
                  <a:srgbClr val="FF0000"/>
                </a:solidFill>
                <a:uFillTx/>
              </a:rPr>
              <a:t>using </a:t>
            </a:r>
            <a:r>
              <a:rPr dirty="0" lang="en-US" smtClean="0">
                <a:solidFill>
                  <a:srgbClr val="FF0000"/>
                </a:solidFill>
                <a:uFillTx/>
              </a:rPr>
              <a:t>an approximation </a:t>
            </a:r>
            <a:r>
              <a:rPr dirty="0" lang="en-US">
                <a:solidFill>
                  <a:srgbClr val="FF0000"/>
                </a:solidFill>
                <a:uFillTx/>
              </a:rPr>
              <a:t>in place </a:t>
            </a:r>
            <a:r>
              <a:rPr dirty="0" lang="en-US" smtClean="0">
                <a:solidFill>
                  <a:srgbClr val="FF0000"/>
                </a:solidFill>
                <a:uFillTx/>
              </a:rPr>
              <a:t>of </a:t>
            </a:r>
            <a:r>
              <a:rPr dirty="0" lang="en-US">
                <a:solidFill>
                  <a:srgbClr val="FF0000"/>
                </a:solidFill>
                <a:uFillTx/>
              </a:rPr>
              <a:t>an exact</a:t>
            </a:r>
            <a:r>
              <a:rPr dirty="0" lang="en-US">
                <a:uFillTx/>
              </a:rPr>
              <a:t> mathematical </a:t>
            </a:r>
            <a:r>
              <a:rPr dirty="0" lang="en-US" smtClean="0">
                <a:uFillTx/>
              </a:rPr>
              <a:t>procedure</a:t>
            </a:r>
          </a:p>
          <a:p>
            <a:endParaRPr dirty="0" lang="en-US" smtClean="0" sz="1000">
              <a:uFillTx/>
            </a:endParaRPr>
          </a:p>
          <a:p>
            <a:pPr indent="-342900" marL="342900">
              <a:buFont charset="2" pitchFamily="2" typeface="Wingdings"/>
              <a:buChar char="v"/>
            </a:pPr>
            <a:r>
              <a:rPr dirty="0" lang="en-US" smtClean="0">
                <a:uFillTx/>
              </a:rPr>
              <a:t> </a:t>
            </a:r>
            <a:r>
              <a:rPr dirty="0" lang="en-CA" smtClean="0">
                <a:uFillTx/>
              </a:rPr>
              <a:t>If a number has </a:t>
            </a:r>
            <a:r>
              <a:rPr dirty="0" lang="en-CA" smtClean="0">
                <a:solidFill>
                  <a:srgbClr val="FF0000"/>
                </a:solidFill>
                <a:uFillTx/>
              </a:rPr>
              <a:t>too many digits</a:t>
            </a:r>
            <a:r>
              <a:rPr dirty="0" lang="en-CA" smtClean="0">
                <a:uFillTx/>
              </a:rPr>
              <a:t>, it is inconvenient or even impossible to feed / store it in computer’s memory</a:t>
            </a:r>
          </a:p>
          <a:p>
            <a:endParaRPr dirty="0" lang="en-CA" smtClean="0" sz="1000">
              <a:uFillTx/>
            </a:endParaRPr>
          </a:p>
          <a:p>
            <a:pPr indent="-342900" marL="342900">
              <a:buFont charset="2" pitchFamily="2" typeface="Wingdings"/>
              <a:buChar char="v"/>
            </a:pPr>
            <a:r>
              <a:rPr dirty="0" lang="en-CA" smtClean="0">
                <a:uFillTx/>
              </a:rPr>
              <a:t>    After </a:t>
            </a:r>
            <a:r>
              <a:rPr dirty="0" lang="en-CA">
                <a:uFillTx/>
              </a:rPr>
              <a:t>some digits, the remaining digits are chopped </a:t>
            </a:r>
            <a:r>
              <a:rPr dirty="0" lang="en-CA" smtClean="0">
                <a:uFillTx/>
              </a:rPr>
              <a:t>off</a:t>
            </a:r>
            <a:endParaRPr dirty="0" lang="en-CA">
              <a:uFillTx/>
            </a:endParaRPr>
          </a:p>
          <a:p>
            <a:pPr lvl="1"/>
            <a:r>
              <a:rPr dirty="0" lang="en-CA">
                <a:uFillTx/>
              </a:rPr>
              <a:t>For example,  </a:t>
            </a:r>
            <a:r>
              <a:rPr dirty="0" lang="en-CA">
                <a:solidFill>
                  <a:srgbClr val="FF0000"/>
                </a:solidFill>
                <a:uFillTx/>
              </a:rPr>
              <a:t>46.237533  =&gt;  </a:t>
            </a:r>
            <a:r>
              <a:rPr dirty="0" lang="en-CA" smtClean="0">
                <a:solidFill>
                  <a:srgbClr val="FF0000"/>
                </a:solidFill>
                <a:uFillTx/>
              </a:rPr>
              <a:t>46.23</a:t>
            </a:r>
          </a:p>
          <a:p>
            <a:pPr lvl="1"/>
            <a:endParaRPr dirty="0" lang="en-CA" smtClean="0">
              <a:solidFill>
                <a:srgbClr val="FF0000"/>
              </a:solidFill>
              <a:uFillTx/>
            </a:endParaRPr>
          </a:p>
          <a:p>
            <a:pPr indent="-342900" lvl="1" marL="800100">
              <a:buFont charset="2" pitchFamily="2" typeface="Wingdings"/>
              <a:buChar char="v"/>
            </a:pPr>
            <a:r>
              <a:rPr dirty="0" lang="en-CA">
                <a:solidFill>
                  <a:srgbClr val="FF0000"/>
                </a:solidFill>
                <a:uFillTx/>
              </a:rPr>
              <a:t>Error due to chopping off is “Truncation Error”</a:t>
            </a:r>
          </a:p>
          <a:p>
            <a:pPr lvl="1"/>
            <a:endParaRPr dirty="0" lang="en-CA" smtClean="0">
              <a:solidFill>
                <a:srgbClr val="FF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Box 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31640" y="332656"/>
            <a:ext cx="6355201" cy="52322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en-US" smtClean="0" sz="2800">
                <a:uFillTx/>
              </a:rPr>
              <a:t>TRUNCATION ERROR </a:t>
            </a:r>
            <a:r>
              <a:rPr dirty="0" lang="en-US" smtClean="0" sz="2800">
                <a:uFillTx/>
              </a:rPr>
              <a:t>(CHAPRA- 51)</a:t>
            </a:r>
            <a:endParaRPr dirty="0" lang="en-US" sz="28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-555734" y="1390656"/>
            <a:ext cx="10428890" cy="5058276"/>
          </a:xfrm>
          <a:prstGeom prst="rect">
            <a:avLst/>
          </a:prstGeom>
          <a:ln algn="ctr" cap="flat" cmpd="sng" w="9525">
            <a:noFill/>
            <a:prstDash val="solid"/>
            <a:round/>
            <a:headEnd len="med" type="none" w="med"/>
            <a:tailEnd len="med" type="none" w="med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24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algn="ctr" dir="2700000" dist="35921" rotWithShape="0">
              <a:schemeClr val="bg2"/>
            </a:outerShdw>
          </a:effectLst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endParaRPr lang="en-US">
              <a:uFillTx/>
              <a:latin charset="0" pitchFamily="34" typeface="Arial"/>
              <a:cs charset="0" pitchFamily="34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Rectangle 4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00797" y="1663984"/>
            <a:ext cx="8482391" cy="545169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Autofit/>
          </a:bodyPr>
          <a:lstStyle/>
          <a:p>
            <a:pPr indent="-571500" marL="571500">
              <a:buFont charset="0" pitchFamily="34" typeface="Arial"/>
              <a:buChar char="•"/>
            </a:pPr>
            <a:endParaRPr dirty="0" lang="en-US" sz="36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TextBox 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31640" y="404664"/>
            <a:ext cx="6070380" cy="52322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en-US" smtClean="0" sz="2800">
                <a:uFillTx/>
              </a:rPr>
              <a:t>ROUND-OFF ERROR </a:t>
            </a:r>
            <a:r>
              <a:rPr dirty="0" lang="en-US" smtClean="0" sz="2800">
                <a:uFillTx/>
              </a:rPr>
              <a:t>(CHAPRA- 51)</a:t>
            </a:r>
            <a:endParaRPr dirty="0" lang="en-US" sz="28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Box 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88353" y="1611470"/>
            <a:ext cx="7848872" cy="4616648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indent="-571500" marL="571500">
              <a:buFont charset="2" pitchFamily="2" typeface="Wingdings"/>
              <a:buChar char="v"/>
            </a:pPr>
            <a:r>
              <a:rPr dirty="0" lang="en-US" smtClean="0">
                <a:uFillTx/>
              </a:rPr>
              <a:t>Round-off </a:t>
            </a:r>
            <a:r>
              <a:rPr dirty="0" lang="en-US">
                <a:uFillTx/>
              </a:rPr>
              <a:t>errors originate from </a:t>
            </a:r>
            <a:r>
              <a:rPr dirty="0" lang="en-US" smtClean="0">
                <a:uFillTx/>
              </a:rPr>
              <a:t>the </a:t>
            </a:r>
            <a:r>
              <a:rPr dirty="0" lang="en-US">
                <a:uFillTx/>
              </a:rPr>
              <a:t>fact that </a:t>
            </a:r>
            <a:r>
              <a:rPr dirty="0" lang="en-US">
                <a:solidFill>
                  <a:srgbClr val="FF0000"/>
                </a:solidFill>
                <a:uFillTx/>
              </a:rPr>
              <a:t>computers can </a:t>
            </a:r>
            <a:r>
              <a:rPr dirty="0" lang="en-US" smtClean="0">
                <a:solidFill>
                  <a:srgbClr val="FF0000"/>
                </a:solidFill>
                <a:uFillTx/>
              </a:rPr>
              <a:t>represent </a:t>
            </a:r>
            <a:r>
              <a:rPr dirty="0" lang="en-US">
                <a:uFillTx/>
              </a:rPr>
              <a:t>quantities only with a</a:t>
            </a:r>
            <a:r>
              <a:rPr dirty="0" lang="en-US">
                <a:solidFill>
                  <a:srgbClr val="FF0000"/>
                </a:solidFill>
                <a:uFillTx/>
              </a:rPr>
              <a:t> </a:t>
            </a:r>
            <a:r>
              <a:rPr dirty="0" lang="en-US" smtClean="0">
                <a:solidFill>
                  <a:srgbClr val="FF0000"/>
                </a:solidFill>
                <a:uFillTx/>
              </a:rPr>
              <a:t>finite </a:t>
            </a:r>
            <a:r>
              <a:rPr dirty="0" lang="en-US">
                <a:solidFill>
                  <a:srgbClr val="FF0000"/>
                </a:solidFill>
                <a:uFillTx/>
              </a:rPr>
              <a:t>number of </a:t>
            </a:r>
            <a:r>
              <a:rPr dirty="0" lang="en-US" smtClean="0">
                <a:solidFill>
                  <a:srgbClr val="FF0000"/>
                </a:solidFill>
                <a:uFillTx/>
              </a:rPr>
              <a:t>digits</a:t>
            </a:r>
          </a:p>
          <a:p>
            <a:endParaRPr dirty="0" lang="en-US" smtClean="0" sz="1000">
              <a:uFillTx/>
            </a:endParaRPr>
          </a:p>
          <a:p>
            <a:pPr indent="-571500" marL="571500">
              <a:buFont charset="2" pitchFamily="2" typeface="Wingdings"/>
              <a:buChar char="v"/>
            </a:pPr>
            <a:r>
              <a:rPr dirty="0" lang="en-US" smtClean="0">
                <a:uFillTx/>
              </a:rPr>
              <a:t>Computers retain </a:t>
            </a:r>
            <a:r>
              <a:rPr dirty="0" lang="en-US">
                <a:uFillTx/>
              </a:rPr>
              <a:t>only a fixed number of </a:t>
            </a:r>
            <a:r>
              <a:rPr b="1" dirty="0" lang="en-US">
                <a:solidFill>
                  <a:srgbClr val="FF0000"/>
                </a:solidFill>
                <a:uFillTx/>
              </a:rPr>
              <a:t>significant </a:t>
            </a:r>
            <a:r>
              <a:rPr b="1" dirty="0" lang="en-US" smtClean="0">
                <a:solidFill>
                  <a:srgbClr val="FF0000"/>
                </a:solidFill>
                <a:uFillTx/>
              </a:rPr>
              <a:t>figures /digits </a:t>
            </a:r>
            <a:r>
              <a:rPr dirty="0" lang="en-US" smtClean="0">
                <a:uFillTx/>
              </a:rPr>
              <a:t>during </a:t>
            </a:r>
            <a:r>
              <a:rPr dirty="0" lang="en-US">
                <a:uFillTx/>
              </a:rPr>
              <a:t>a </a:t>
            </a:r>
            <a:r>
              <a:rPr dirty="0" lang="en-US" smtClean="0">
                <a:uFillTx/>
              </a:rPr>
              <a:t>calculation. </a:t>
            </a:r>
            <a:r>
              <a:rPr dirty="0" lang="en-US" smtClean="0">
                <a:solidFill>
                  <a:srgbClr val="FF0000"/>
                </a:solidFill>
                <a:uFillTx/>
              </a:rPr>
              <a:t>Omission of the remaining significant figures </a:t>
            </a:r>
            <a:r>
              <a:rPr dirty="0" lang="en-US" smtClean="0">
                <a:uFillTx/>
              </a:rPr>
              <a:t>is called round-off error</a:t>
            </a:r>
          </a:p>
          <a:p>
            <a:pPr indent="-571500" marL="571500">
              <a:buFont charset="2" pitchFamily="2" typeface="Wingdings"/>
              <a:buChar char="v"/>
            </a:pPr>
            <a:endParaRPr dirty="0" lang="en-US" smtClean="0" sz="1000">
              <a:uFillTx/>
            </a:endParaRPr>
          </a:p>
          <a:p>
            <a:pPr indent="-571500" marL="571500">
              <a:buFont charset="2" pitchFamily="2" typeface="Wingdings"/>
              <a:buChar char="v"/>
            </a:pPr>
            <a:r>
              <a:rPr dirty="0" lang="en-US">
                <a:uFillTx/>
              </a:rPr>
              <a:t>Numbers such as </a:t>
            </a:r>
            <a:r>
              <a:rPr dirty="0" lang="en-US">
                <a:solidFill>
                  <a:srgbClr val="FF0000"/>
                </a:solidFill>
                <a:uFillTx/>
              </a:rPr>
              <a:t>π, e </a:t>
            </a:r>
            <a:r>
              <a:rPr dirty="0" lang="en-US" smtClean="0">
                <a:solidFill>
                  <a:srgbClr val="FF0000"/>
                </a:solidFill>
                <a:uFillTx/>
              </a:rPr>
              <a:t> </a:t>
            </a:r>
            <a:r>
              <a:rPr dirty="0" lang="en-US" smtClean="0">
                <a:uFillTx/>
              </a:rPr>
              <a:t>can </a:t>
            </a:r>
            <a:r>
              <a:rPr dirty="0" lang="en-US">
                <a:uFillTx/>
              </a:rPr>
              <a:t>not be expressed by a fixed number of significant </a:t>
            </a:r>
            <a:r>
              <a:rPr dirty="0" lang="en-US" smtClean="0">
                <a:uFillTx/>
              </a:rPr>
              <a:t>figures /digits</a:t>
            </a:r>
            <a:endParaRPr dirty="0" lang="en-US">
              <a:uFillTx/>
            </a:endParaRPr>
          </a:p>
          <a:p>
            <a:endParaRPr dirty="0" lang="en-US" sz="1000">
              <a:uFillTx/>
            </a:endParaRPr>
          </a:p>
          <a:p>
            <a:pPr indent="-571500" marL="571500">
              <a:buFont charset="2" pitchFamily="2" typeface="Wingdings"/>
              <a:buChar char="v"/>
            </a:pPr>
            <a:r>
              <a:rPr dirty="0" lang="en-US">
                <a:uFillTx/>
              </a:rPr>
              <a:t>In </a:t>
            </a:r>
            <a:r>
              <a:rPr dirty="0" lang="en-US" smtClean="0">
                <a:uFillTx/>
              </a:rPr>
              <a:t>addition, </a:t>
            </a:r>
            <a:r>
              <a:rPr dirty="0" lang="en-US">
                <a:uFillTx/>
              </a:rPr>
              <a:t>because computers use </a:t>
            </a:r>
            <a:r>
              <a:rPr dirty="0" lang="en-US" smtClean="0">
                <a:uFillTx/>
              </a:rPr>
              <a:t>base</a:t>
            </a:r>
            <a:r>
              <a:rPr dirty="0" lang="en-US" smtClean="0">
                <a:solidFill>
                  <a:srgbClr val="FF0000"/>
                </a:solidFill>
                <a:uFillTx/>
              </a:rPr>
              <a:t> </a:t>
            </a:r>
            <a:r>
              <a:rPr dirty="0" lang="en-US">
                <a:uFillTx/>
              </a:rPr>
              <a:t>-2 </a:t>
            </a:r>
            <a:r>
              <a:rPr dirty="0" lang="en-US" smtClean="0">
                <a:uFillTx/>
              </a:rPr>
              <a:t>representation, </a:t>
            </a:r>
            <a:r>
              <a:rPr dirty="0" lang="en-US" smtClean="0">
                <a:solidFill>
                  <a:srgbClr val="FF0000"/>
                </a:solidFill>
                <a:uFillTx/>
              </a:rPr>
              <a:t> </a:t>
            </a:r>
            <a:r>
              <a:rPr dirty="0" lang="en-US">
                <a:uFillTx/>
              </a:rPr>
              <a:t>they cannot precisely represent certain exact base -10 </a:t>
            </a:r>
            <a:r>
              <a:rPr dirty="0" lang="en-US" smtClean="0">
                <a:uFillTx/>
              </a:rPr>
              <a:t>numbers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403648" y="476672"/>
            <a:ext cx="5400600" cy="576064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Autofit/>
          </a:bodyPr>
          <a:lstStyle/>
          <a:p>
            <a:pPr algn="l"/>
            <a:r>
              <a:rPr b="1" dirty="0" lang="en-CA" smtClean="0" sz="3200">
                <a:uFillTx/>
                <a:latin charset="0" pitchFamily="18" typeface="Times New Roman"/>
                <a:cs charset="0" pitchFamily="18" typeface="Times New Roman"/>
              </a:rPr>
              <a:t>Round-off error</a:t>
            </a:r>
            <a:endParaRPr b="1" dirty="0" lang="en-CA" sz="3200">
              <a:uFillTx/>
              <a:latin charset="0" pitchFamily="18" typeface="Times New Roman"/>
              <a:cs charset="0" pitchFamily="18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59632" y="1484784"/>
            <a:ext cx="7848872" cy="4554551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Autofit/>
          </a:bodyPr>
          <a:lstStyle/>
          <a:p>
            <a:pPr>
              <a:buSzPct val="100000"/>
              <a:buFont charset="2" pitchFamily="2" typeface="Wingdings"/>
              <a:buChar char="v"/>
            </a:pPr>
            <a:r>
              <a:rPr dirty="0" lang="en-CA" smtClean="0" sz="2400">
                <a:uFillTx/>
                <a:latin charset="0" pitchFamily="18" typeface="Times New Roman"/>
                <a:cs charset="0" pitchFamily="18" typeface="Times New Roman"/>
              </a:rPr>
              <a:t>When a number has inconvenient digits, </a:t>
            </a:r>
            <a:r>
              <a:rPr dirty="0" lang="en-CA" smtClean="0" sz="2400">
                <a:solidFill>
                  <a:srgbClr val="FF0000"/>
                </a:solidFill>
                <a:uFillTx/>
                <a:latin charset="0" pitchFamily="18" typeface="Times New Roman"/>
                <a:cs charset="0" pitchFamily="18" typeface="Times New Roman"/>
              </a:rPr>
              <a:t>rounding-off is better than truncation</a:t>
            </a:r>
          </a:p>
          <a:p>
            <a:pPr>
              <a:buSzPct val="100000"/>
              <a:buFont charset="2" pitchFamily="2" typeface="Wingdings"/>
              <a:buChar char="v"/>
            </a:pPr>
            <a:r>
              <a:rPr dirty="0" lang="en-CA" sz="2400">
                <a:solidFill>
                  <a:srgbClr val="FF0000"/>
                </a:solidFill>
                <a:uFillTx/>
                <a:latin charset="0" pitchFamily="18" typeface="Times New Roman"/>
                <a:cs charset="0" pitchFamily="18" typeface="Times New Roman"/>
              </a:rPr>
              <a:t>L</a:t>
            </a:r>
            <a:r>
              <a:rPr dirty="0" lang="en-CA" smtClean="0" sz="2400">
                <a:solidFill>
                  <a:srgbClr val="FF0000"/>
                </a:solidFill>
                <a:uFillTx/>
                <a:latin charset="0" pitchFamily="18" typeface="Times New Roman"/>
                <a:cs charset="0" pitchFamily="18" typeface="Times New Roman"/>
              </a:rPr>
              <a:t>ast retained digit is adjusted </a:t>
            </a:r>
            <a:r>
              <a:rPr dirty="0" lang="en-CA" smtClean="0" sz="2400">
                <a:uFillTx/>
                <a:latin charset="0" pitchFamily="18" typeface="Times New Roman"/>
                <a:cs charset="0" pitchFamily="18" typeface="Times New Roman"/>
              </a:rPr>
              <a:t>depending on succeeding digit</a:t>
            </a:r>
          </a:p>
          <a:p>
            <a:pPr lvl="1">
              <a:buSzPct val="100000"/>
              <a:buFont charset="2" pitchFamily="2" typeface="Wingdings"/>
              <a:buChar char=""/>
            </a:pPr>
            <a:r>
              <a:rPr dirty="0" lang="en-CA" smtClean="0">
                <a:uFillTx/>
                <a:latin charset="0" pitchFamily="18" typeface="Times New Roman"/>
                <a:cs charset="0" pitchFamily="18" typeface="Times New Roman"/>
              </a:rPr>
              <a:t>If the </a:t>
            </a:r>
            <a:r>
              <a:rPr dirty="0" lang="en-CA" smtClean="0">
                <a:solidFill>
                  <a:srgbClr val="FF0000"/>
                </a:solidFill>
                <a:uFillTx/>
                <a:latin charset="0" pitchFamily="18" typeface="Times New Roman"/>
                <a:cs charset="0" pitchFamily="18" typeface="Times New Roman"/>
              </a:rPr>
              <a:t>succeeding digit </a:t>
            </a:r>
            <a:r>
              <a:rPr dirty="0" lang="en-CA" smtClean="0">
                <a:uFillTx/>
                <a:latin charset="0" pitchFamily="18" typeface="Times New Roman"/>
                <a:cs charset="0" pitchFamily="18" typeface="Times New Roman"/>
              </a:rPr>
              <a:t>&lt; 5, the last retained digit is </a:t>
            </a:r>
            <a:r>
              <a:rPr dirty="0" lang="en-CA" smtClean="0">
                <a:solidFill>
                  <a:srgbClr val="FF0000"/>
                </a:solidFill>
                <a:uFillTx/>
                <a:latin charset="0" pitchFamily="18" typeface="Times New Roman"/>
                <a:cs charset="0" pitchFamily="18" typeface="Times New Roman"/>
              </a:rPr>
              <a:t>unchanged</a:t>
            </a:r>
            <a:r>
              <a:rPr dirty="0" lang="en-CA" smtClean="0">
                <a:uFillTx/>
                <a:latin charset="0" pitchFamily="18" typeface="Times New Roman"/>
                <a:cs charset="0" pitchFamily="18" typeface="Times New Roman"/>
              </a:rPr>
              <a:t>. For example, 2.365</a:t>
            </a:r>
            <a:r>
              <a:rPr b="1" dirty="0" lang="en-CA" smtClean="0">
                <a:solidFill>
                  <a:srgbClr val="FF0000"/>
                </a:solidFill>
                <a:uFillTx/>
                <a:latin charset="0" pitchFamily="18" typeface="Times New Roman"/>
                <a:cs charset="0" pitchFamily="18" typeface="Times New Roman"/>
              </a:rPr>
              <a:t>4</a:t>
            </a:r>
            <a:r>
              <a:rPr dirty="0" lang="en-CA" smtClean="0">
                <a:uFillTx/>
                <a:latin charset="0" pitchFamily="18" typeface="Times New Roman"/>
                <a:cs charset="0" pitchFamily="18" typeface="Times New Roman"/>
              </a:rPr>
              <a:t>32 is rounded off to 2.365 (correct to three decimal places)</a:t>
            </a:r>
          </a:p>
          <a:p>
            <a:pPr indent="0" lvl="1" marL="288000">
              <a:buSzPct val="100000"/>
              <a:buNone/>
            </a:pPr>
            <a:endParaRPr dirty="0" lang="en-CA" smtClean="0" sz="600">
              <a:uFillTx/>
              <a:latin charset="0" pitchFamily="18" typeface="Times New Roman"/>
              <a:cs charset="0" pitchFamily="18" typeface="Times New Roman"/>
            </a:endParaRPr>
          </a:p>
          <a:p>
            <a:pPr lvl="1">
              <a:buSzPct val="100000"/>
              <a:buFont charset="2" pitchFamily="2" typeface="Wingdings"/>
              <a:buChar char=""/>
            </a:pPr>
            <a:r>
              <a:rPr dirty="0" lang="en-CA" smtClean="0">
                <a:uFillTx/>
                <a:latin charset="0" pitchFamily="18" typeface="Times New Roman"/>
                <a:cs charset="0" pitchFamily="18" typeface="Times New Roman"/>
              </a:rPr>
              <a:t>If the </a:t>
            </a:r>
            <a:r>
              <a:rPr dirty="0" lang="en-CA" smtClean="0">
                <a:solidFill>
                  <a:srgbClr val="FF0000"/>
                </a:solidFill>
                <a:uFillTx/>
                <a:latin charset="0" pitchFamily="18" typeface="Times New Roman"/>
                <a:cs charset="0" pitchFamily="18" typeface="Times New Roman"/>
              </a:rPr>
              <a:t>succeeding digit </a:t>
            </a:r>
            <a:r>
              <a:rPr dirty="0" lang="en-CA" smtClean="0">
                <a:uFillTx/>
                <a:latin charset="0" pitchFamily="18" typeface="Times New Roman"/>
                <a:cs charset="0" pitchFamily="18" typeface="Times New Roman"/>
              </a:rPr>
              <a:t>&gt;= 5, the last retained digit is </a:t>
            </a:r>
            <a:r>
              <a:rPr dirty="0" lang="en-CA" smtClean="0">
                <a:solidFill>
                  <a:srgbClr val="FF0000"/>
                </a:solidFill>
                <a:uFillTx/>
                <a:latin charset="0" pitchFamily="18" typeface="Times New Roman"/>
                <a:cs charset="0" pitchFamily="18" typeface="Times New Roman"/>
              </a:rPr>
              <a:t>increased by 1</a:t>
            </a:r>
            <a:r>
              <a:rPr dirty="0" lang="en-CA" smtClean="0">
                <a:uFillTx/>
                <a:latin charset="0" pitchFamily="18" typeface="Times New Roman"/>
                <a:cs charset="0" pitchFamily="18" typeface="Times New Roman"/>
              </a:rPr>
              <a:t>. For example, 0.123</a:t>
            </a:r>
            <a:r>
              <a:rPr b="1" dirty="0" lang="en-CA" smtClean="0">
                <a:solidFill>
                  <a:srgbClr val="FF0000"/>
                </a:solidFill>
                <a:uFillTx/>
                <a:latin charset="0" pitchFamily="18" typeface="Times New Roman"/>
                <a:cs charset="0" pitchFamily="18" typeface="Times New Roman"/>
              </a:rPr>
              <a:t>6</a:t>
            </a:r>
            <a:r>
              <a:rPr dirty="0" lang="en-CA" smtClean="0">
                <a:uFillTx/>
                <a:latin charset="0" pitchFamily="18" typeface="Times New Roman"/>
                <a:cs charset="0" pitchFamily="18" typeface="Times New Roman"/>
              </a:rPr>
              <a:t>04 is rounded off to 0.124 (correct to three decimal places)</a:t>
            </a:r>
          </a:p>
          <a:p>
            <a:endParaRPr dirty="0" lang="en-CA" smtClean="0" sz="2400">
              <a:uFillTx/>
              <a:latin charset="0" pitchFamily="18" typeface="Times New Roman"/>
              <a:cs charset="0" pitchFamily="18" typeface="Times New Roman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31640" y="332656"/>
            <a:ext cx="4176464" cy="72008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0000"/>
          </a:bodyPr>
          <a:lstStyle/>
          <a:p>
            <a:pPr algn="l"/>
            <a:r>
              <a:rPr b="1" dirty="0" lang="en-CA" smtClean="0" sz="3200">
                <a:uFillTx/>
                <a:latin charset="0" pitchFamily="18" typeface="Times New Roman"/>
                <a:cs charset="0" pitchFamily="18" typeface="Times New Roman"/>
              </a:rPr>
              <a:t>algorithmic error</a:t>
            </a:r>
            <a:endParaRPr b="1" dirty="0" lang="en-CA" sz="3200">
              <a:uFillTx/>
              <a:latin charset="0" pitchFamily="18" typeface="Times New Roman"/>
              <a:cs charset="0" pitchFamily="18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25149" y="1484784"/>
            <a:ext cx="7811347" cy="4554551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>
              <a:buSzPct val="100000"/>
              <a:buFont charset="2" pitchFamily="2" typeface="Wingdings"/>
              <a:buChar char="v"/>
            </a:pPr>
            <a:r>
              <a:rPr dirty="0" lang="en-CA" smtClean="0" sz="2600">
                <a:uFillTx/>
                <a:latin charset="0" pitchFamily="18" typeface="Times New Roman"/>
                <a:cs charset="0" pitchFamily="18" typeface="Times New Roman"/>
              </a:rPr>
              <a:t>Errors are caused by a </a:t>
            </a:r>
            <a:r>
              <a:rPr dirty="0" lang="en-CA" smtClean="0" sz="2600">
                <a:solidFill>
                  <a:srgbClr val="FF0000"/>
                </a:solidFill>
                <a:uFillTx/>
                <a:latin charset="0" pitchFamily="18" typeface="Times New Roman"/>
                <a:cs charset="0" pitchFamily="18" typeface="Times New Roman"/>
              </a:rPr>
              <a:t>wrong choice of algorithm</a:t>
            </a:r>
          </a:p>
          <a:p>
            <a:pPr indent="0" marL="0">
              <a:buSzPct val="100000"/>
              <a:buNone/>
            </a:pPr>
            <a:endParaRPr dirty="0" lang="en-CA" smtClean="0" sz="1000">
              <a:solidFill>
                <a:srgbClr val="7030A0"/>
              </a:solidFill>
              <a:uFillTx/>
              <a:latin charset="0" pitchFamily="18" typeface="Times New Roman"/>
              <a:cs charset="0" pitchFamily="18" typeface="Times New Roman"/>
            </a:endParaRPr>
          </a:p>
          <a:p>
            <a:pPr>
              <a:buSzPct val="100000"/>
              <a:buFont charset="2" pitchFamily="2" typeface="Wingdings"/>
              <a:buChar char="v"/>
            </a:pPr>
            <a:r>
              <a:rPr dirty="0" lang="en-CA" smtClean="0" sz="2600">
                <a:uFillTx/>
                <a:latin charset="0" pitchFamily="18" typeface="Times New Roman"/>
                <a:cs charset="0" pitchFamily="18" typeface="Times New Roman"/>
              </a:rPr>
              <a:t>Algorithm may be mathematically perfect, but the </a:t>
            </a:r>
            <a:r>
              <a:rPr dirty="0" lang="en-CA" smtClean="0" sz="2600">
                <a:solidFill>
                  <a:srgbClr val="FF0000"/>
                </a:solidFill>
                <a:uFillTx/>
                <a:latin charset="0" pitchFamily="18" typeface="Times New Roman"/>
                <a:cs charset="0" pitchFamily="18" typeface="Times New Roman"/>
              </a:rPr>
              <a:t>computations can cause errors </a:t>
            </a:r>
            <a:r>
              <a:rPr dirty="0" lang="en-CA" smtClean="0" sz="2600">
                <a:uFillTx/>
                <a:latin charset="0" pitchFamily="18" typeface="Times New Roman"/>
                <a:cs charset="0" pitchFamily="18" typeface="Times New Roman"/>
              </a:rPr>
              <a:t>due to truncation and rounding-off</a:t>
            </a:r>
          </a:p>
          <a:p>
            <a:pPr indent="0" marL="0">
              <a:buSzPct val="100000"/>
              <a:buNone/>
            </a:pPr>
            <a:endParaRPr dirty="0" lang="en-CA" smtClean="0" sz="1000">
              <a:uFillTx/>
              <a:latin charset="0" pitchFamily="18" typeface="Times New Roman"/>
              <a:cs charset="0" pitchFamily="18" typeface="Times New Roman"/>
            </a:endParaRPr>
          </a:p>
          <a:p>
            <a:pPr>
              <a:buSzPct val="100000"/>
              <a:buFont charset="2" pitchFamily="2" typeface="Wingdings"/>
              <a:buChar char="v"/>
            </a:pPr>
            <a:r>
              <a:rPr dirty="0" lang="en-CA" smtClean="0" sz="2600">
                <a:uFillTx/>
                <a:latin charset="0" pitchFamily="18" typeface="Times New Roman"/>
                <a:cs charset="0" pitchFamily="18" typeface="Times New Roman"/>
              </a:rPr>
              <a:t>Sometimes, an algorithm gets </a:t>
            </a:r>
            <a:r>
              <a:rPr dirty="0" lang="en-CA" smtClean="0" sz="2600">
                <a:solidFill>
                  <a:srgbClr val="FF0000"/>
                </a:solidFill>
                <a:uFillTx/>
                <a:latin charset="0" pitchFamily="18" typeface="Times New Roman"/>
                <a:cs charset="0" pitchFamily="18" typeface="Times New Roman"/>
              </a:rPr>
              <a:t>stuck up in an intermediate step</a:t>
            </a:r>
            <a:r>
              <a:rPr dirty="0" lang="en-CA" smtClean="0" sz="2600">
                <a:solidFill>
                  <a:srgbClr val="7030A0"/>
                </a:solidFill>
                <a:uFillTx/>
                <a:latin charset="0" pitchFamily="18" typeface="Times New Roman"/>
                <a:cs charset="0" pitchFamily="18" typeface="Times New Roman"/>
              </a:rPr>
              <a:t> </a:t>
            </a:r>
            <a:r>
              <a:rPr dirty="0" lang="en-CA" smtClean="0" sz="2600">
                <a:uFillTx/>
                <a:latin charset="0" pitchFamily="18" typeface="Times New Roman"/>
                <a:cs charset="0" pitchFamily="18" typeface="Times New Roman"/>
              </a:rPr>
              <a:t>since the numbers at that step are </a:t>
            </a:r>
            <a:r>
              <a:rPr dirty="0" lang="en-CA" smtClean="0" sz="2600">
                <a:solidFill>
                  <a:srgbClr val="FF0000"/>
                </a:solidFill>
                <a:uFillTx/>
                <a:latin charset="0" pitchFamily="18" typeface="Times New Roman"/>
                <a:cs charset="0" pitchFamily="18" typeface="Times New Roman"/>
              </a:rPr>
              <a:t>too small / large </a:t>
            </a:r>
            <a:r>
              <a:rPr dirty="0" lang="en-CA" smtClean="0" sz="2600">
                <a:uFillTx/>
                <a:latin charset="0" pitchFamily="18" typeface="Times New Roman"/>
                <a:cs charset="0" pitchFamily="18" typeface="Times New Roman"/>
              </a:rPr>
              <a:t>with compared to the range of the device</a:t>
            </a:r>
          </a:p>
          <a:p>
            <a:endParaRPr dirty="0" lang="en-CA" sz="2600">
              <a:uFillTx/>
              <a:latin charset="0" pitchFamily="18" typeface="Times New Roman"/>
              <a:cs charset="0" pitchFamily="18" typeface="Times New Roman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-396552" y="1458886"/>
            <a:ext cx="10428890" cy="5058276"/>
          </a:xfrm>
          <a:prstGeom prst="rect">
            <a:avLst/>
          </a:prstGeom>
          <a:ln algn="ctr" cap="flat" cmpd="sng" w="9525">
            <a:noFill/>
            <a:prstDash val="solid"/>
            <a:round/>
            <a:headEnd len="med" type="none" w="med"/>
            <a:tailEnd len="med" type="none" w="med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24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algn="ctr" dir="2700000" dist="35921" rotWithShape="0">
              <a:schemeClr val="bg2"/>
            </a:outerShdw>
          </a:effectLst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endParaRPr lang="en-US">
              <a:uFillTx/>
              <a:latin charset="0" pitchFamily="34" typeface="Arial"/>
              <a:cs charset="0" pitchFamily="34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Rectangle 4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00797" y="1390656"/>
            <a:ext cx="8482391" cy="545169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Autofit/>
          </a:bodyPr>
          <a:lstStyle/>
          <a:p>
            <a:pPr indent="-571500" marL="571500">
              <a:buFont charset="0" pitchFamily="34" typeface="Arial"/>
              <a:buChar char="•"/>
            </a:pPr>
            <a:endParaRPr dirty="0" lang="en-US" sz="36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TextBox 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46096" y="457508"/>
            <a:ext cx="7537092" cy="52322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es-ES" smtClean="0" sz="2800">
                <a:uFillTx/>
              </a:rPr>
              <a:t>TOTAL NUMERICAL ERROR</a:t>
            </a:r>
            <a:r>
              <a:rPr dirty="0" lang="es-ES" smtClean="0" sz="2800">
                <a:uFillTx/>
              </a:rPr>
              <a:t> (CHAPRA- 93</a:t>
            </a:r>
            <a:r>
              <a:rPr dirty="0" lang="en-US" smtClean="0" sz="2800">
                <a:uFillTx/>
              </a:rPr>
              <a:t>)</a:t>
            </a:r>
            <a:endParaRPr dirty="0" lang="en-US" sz="28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Rectangle 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81708" y="1497009"/>
            <a:ext cx="7862292" cy="4801314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indent="-571500" marL="571500">
              <a:buFont charset="2" pitchFamily="2" typeface="Wingdings"/>
              <a:buChar char="v"/>
            </a:pPr>
            <a:r>
              <a:rPr b="1" dirty="0" lang="en-US">
                <a:solidFill>
                  <a:srgbClr val="FF0000"/>
                </a:solidFill>
                <a:uFillTx/>
              </a:rPr>
              <a:t>Total numerical error </a:t>
            </a:r>
            <a:r>
              <a:rPr dirty="0" lang="en-US">
                <a:uFillTx/>
              </a:rPr>
              <a:t>= </a:t>
            </a:r>
            <a:r>
              <a:rPr dirty="0" lang="en-US" smtClean="0">
                <a:uFillTx/>
              </a:rPr>
              <a:t>round-</a:t>
            </a:r>
            <a:r>
              <a:rPr dirty="0" lang="en-US">
                <a:uFillTx/>
              </a:rPr>
              <a:t>o</a:t>
            </a:r>
            <a:r>
              <a:rPr dirty="0" lang="en-US" smtClean="0">
                <a:uFillTx/>
              </a:rPr>
              <a:t>ff </a:t>
            </a:r>
            <a:r>
              <a:rPr dirty="0" lang="en-US">
                <a:uFillTx/>
              </a:rPr>
              <a:t>error + </a:t>
            </a:r>
            <a:r>
              <a:rPr dirty="0" lang="en-US" smtClean="0">
                <a:uFillTx/>
              </a:rPr>
              <a:t>truncation error</a:t>
            </a:r>
            <a:endParaRPr dirty="0" lang="en-US" smtClean="0" sz="1000">
              <a:uFillTx/>
            </a:endParaRPr>
          </a:p>
          <a:p>
            <a:endParaRPr dirty="0" lang="en-US" smtClean="0" sz="800">
              <a:uFillTx/>
            </a:endParaRPr>
          </a:p>
          <a:p>
            <a:pPr indent="-571500" marL="571500">
              <a:buFont charset="2" pitchFamily="2" typeface="Wingdings"/>
              <a:buChar char="v"/>
            </a:pPr>
            <a:r>
              <a:rPr dirty="0" lang="en-US">
                <a:uFillTx/>
              </a:rPr>
              <a:t>Round-off </a:t>
            </a:r>
            <a:r>
              <a:rPr dirty="0" lang="en-US" smtClean="0">
                <a:uFillTx/>
              </a:rPr>
              <a:t>error can be minimized by </a:t>
            </a:r>
            <a:r>
              <a:rPr dirty="0" lang="en-US" smtClean="0">
                <a:solidFill>
                  <a:srgbClr val="FF0000"/>
                </a:solidFill>
                <a:uFillTx/>
              </a:rPr>
              <a:t>increasing the number of significant digit</a:t>
            </a:r>
          </a:p>
          <a:p>
            <a:endParaRPr dirty="0" lang="en-US" smtClean="0" sz="800">
              <a:uFillTx/>
            </a:endParaRPr>
          </a:p>
          <a:p>
            <a:pPr indent="-571500" marL="571500">
              <a:buFont charset="2" pitchFamily="2" typeface="Wingdings"/>
              <a:buChar char="v"/>
            </a:pPr>
            <a:r>
              <a:rPr dirty="0" lang="en-US" smtClean="0">
                <a:uFillTx/>
              </a:rPr>
              <a:t>Round-off </a:t>
            </a:r>
            <a:r>
              <a:rPr dirty="0" lang="en-US">
                <a:uFillTx/>
              </a:rPr>
              <a:t>error will increase due to </a:t>
            </a:r>
            <a:r>
              <a:rPr dirty="0" lang="en-US" smtClean="0">
                <a:uFillTx/>
              </a:rPr>
              <a:t>an </a:t>
            </a:r>
            <a:r>
              <a:rPr dirty="0" lang="en-US" smtClean="0">
                <a:solidFill>
                  <a:srgbClr val="FF0000"/>
                </a:solidFill>
                <a:uFillTx/>
              </a:rPr>
              <a:t>increase in </a:t>
            </a:r>
            <a:r>
              <a:rPr dirty="0" lang="en-US">
                <a:solidFill>
                  <a:srgbClr val="FF0000"/>
                </a:solidFill>
                <a:uFillTx/>
              </a:rPr>
              <a:t>number </a:t>
            </a:r>
            <a:r>
              <a:rPr dirty="0" lang="en-US" smtClean="0">
                <a:solidFill>
                  <a:srgbClr val="FF0000"/>
                </a:solidFill>
                <a:uFillTx/>
              </a:rPr>
              <a:t>of computations</a:t>
            </a:r>
          </a:p>
          <a:p>
            <a:pPr indent="-571500" marL="571500">
              <a:buFont charset="2" pitchFamily="2" typeface="Wingdings"/>
              <a:buChar char="v"/>
            </a:pPr>
            <a:endParaRPr dirty="0" lang="en-US" sz="800">
              <a:uFillTx/>
            </a:endParaRPr>
          </a:p>
          <a:p>
            <a:pPr indent="-571500" marL="571500">
              <a:buFont charset="2" pitchFamily="2" typeface="Wingdings"/>
              <a:buChar char="v"/>
            </a:pPr>
            <a:r>
              <a:rPr dirty="0" lang="en-US">
                <a:uFillTx/>
              </a:rPr>
              <a:t>Truncation error </a:t>
            </a:r>
            <a:r>
              <a:rPr dirty="0" lang="en-US" smtClean="0">
                <a:uFillTx/>
              </a:rPr>
              <a:t>can </a:t>
            </a:r>
            <a:r>
              <a:rPr dirty="0" lang="en-US">
                <a:uFillTx/>
              </a:rPr>
              <a:t>be </a:t>
            </a:r>
            <a:r>
              <a:rPr dirty="0" lang="en-US" smtClean="0">
                <a:uFillTx/>
              </a:rPr>
              <a:t>reduced </a:t>
            </a:r>
            <a:r>
              <a:rPr dirty="0" lang="en-US">
                <a:uFillTx/>
              </a:rPr>
              <a:t>by </a:t>
            </a:r>
            <a:r>
              <a:rPr dirty="0" lang="en-US" smtClean="0">
                <a:solidFill>
                  <a:srgbClr val="FF0000"/>
                </a:solidFill>
                <a:uFillTx/>
              </a:rPr>
              <a:t>decreasing the step </a:t>
            </a:r>
            <a:r>
              <a:rPr dirty="0" lang="en-US">
                <a:solidFill>
                  <a:srgbClr val="FF0000"/>
                </a:solidFill>
                <a:uFillTx/>
              </a:rPr>
              <a:t>size</a:t>
            </a:r>
            <a:r>
              <a:rPr dirty="0" lang="en-US">
                <a:uFillTx/>
              </a:rPr>
              <a:t>, </a:t>
            </a:r>
            <a:r>
              <a:rPr dirty="0" lang="en-US" smtClean="0">
                <a:uFillTx/>
              </a:rPr>
              <a:t>but this </a:t>
            </a:r>
            <a:r>
              <a:rPr dirty="0" lang="en-US">
                <a:uFillTx/>
              </a:rPr>
              <a:t>leads </a:t>
            </a:r>
            <a:r>
              <a:rPr dirty="0" lang="en-US" smtClean="0">
                <a:uFillTx/>
              </a:rPr>
              <a:t>to </a:t>
            </a:r>
            <a:r>
              <a:rPr dirty="0" lang="en-US">
                <a:uFillTx/>
              </a:rPr>
              <a:t>an </a:t>
            </a:r>
            <a:r>
              <a:rPr dirty="0" lang="en-US">
                <a:solidFill>
                  <a:srgbClr val="FF0000"/>
                </a:solidFill>
                <a:uFillTx/>
              </a:rPr>
              <a:t>increase </a:t>
            </a:r>
            <a:r>
              <a:rPr dirty="0" lang="en-US" smtClean="0">
                <a:solidFill>
                  <a:srgbClr val="FF0000"/>
                </a:solidFill>
                <a:uFillTx/>
              </a:rPr>
              <a:t>in computations</a:t>
            </a:r>
          </a:p>
          <a:p>
            <a:endParaRPr dirty="0" lang="en-US" smtClean="0" sz="800">
              <a:solidFill>
                <a:srgbClr val="7030A0"/>
              </a:solidFill>
              <a:uFillTx/>
            </a:endParaRPr>
          </a:p>
          <a:p>
            <a:pPr indent="-571500" marL="571500">
              <a:buFont charset="2" pitchFamily="2" typeface="Wingdings"/>
              <a:buChar char="v"/>
            </a:pPr>
            <a:r>
              <a:rPr dirty="0" lang="en-US">
                <a:uFillTx/>
              </a:rPr>
              <a:t>So the dilemma is, the </a:t>
            </a:r>
            <a:r>
              <a:rPr b="1" dirty="0" lang="en-US">
                <a:uFillTx/>
              </a:rPr>
              <a:t>strategy for </a:t>
            </a:r>
            <a:r>
              <a:rPr dirty="0" lang="en-US">
                <a:solidFill>
                  <a:srgbClr val="FF0000"/>
                </a:solidFill>
                <a:uFillTx/>
              </a:rPr>
              <a:t>decreasing </a:t>
            </a:r>
            <a:r>
              <a:rPr b="1" dirty="0" lang="en-US">
                <a:solidFill>
                  <a:srgbClr val="FF0000"/>
                </a:solidFill>
                <a:uFillTx/>
              </a:rPr>
              <a:t>one component</a:t>
            </a:r>
            <a:r>
              <a:rPr b="1" dirty="0" lang="en-US">
                <a:solidFill>
                  <a:srgbClr val="7030A0"/>
                </a:solidFill>
                <a:uFillTx/>
              </a:rPr>
              <a:t> </a:t>
            </a:r>
            <a:r>
              <a:rPr dirty="0" lang="en-US">
                <a:uFillTx/>
              </a:rPr>
              <a:t>of the total error </a:t>
            </a:r>
            <a:r>
              <a:rPr dirty="0" lang="en-US">
                <a:solidFill>
                  <a:srgbClr val="FF0000"/>
                </a:solidFill>
                <a:uFillTx/>
              </a:rPr>
              <a:t>leads to an increase of the other component</a:t>
            </a:r>
          </a:p>
          <a:p>
            <a:endParaRPr dirty="0" lang="en-US" smtClean="0" sz="10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-555734" y="1390656"/>
            <a:ext cx="10428890" cy="5058276"/>
          </a:xfrm>
          <a:prstGeom prst="rect">
            <a:avLst/>
          </a:prstGeom>
          <a:ln algn="ctr" cap="flat" cmpd="sng" w="9525">
            <a:noFill/>
            <a:prstDash val="solid"/>
            <a:round/>
            <a:headEnd len="med" type="none" w="med"/>
            <a:tailEnd len="med" type="none" w="med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24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algn="ctr" dir="2700000" dist="35921" rotWithShape="0">
              <a:schemeClr val="bg2"/>
            </a:outerShdw>
          </a:effectLst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endParaRPr lang="en-US">
              <a:uFillTx/>
              <a:latin charset="0" pitchFamily="34" typeface="Arial"/>
              <a:cs charset="0" pitchFamily="34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Rectangle 4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00797" y="1390656"/>
            <a:ext cx="8482391" cy="545169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Autofit/>
          </a:bodyPr>
          <a:lstStyle/>
          <a:p>
            <a:pPr indent="-571500" marL="571500">
              <a:buFont charset="0" pitchFamily="34" typeface="Arial"/>
              <a:buChar char="•"/>
            </a:pPr>
            <a:endParaRPr dirty="0" lang="en-US" sz="36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TextBox 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408724" y="476911"/>
            <a:ext cx="7537092" cy="52322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es-ES" smtClean="0" sz="2800">
                <a:uFillTx/>
              </a:rPr>
              <a:t>TOTAL NUMERICAL ERROR </a:t>
            </a:r>
            <a:r>
              <a:rPr dirty="0" lang="es-ES" smtClean="0" sz="2800">
                <a:uFillTx/>
              </a:rPr>
              <a:t>(CHAPRA- 93</a:t>
            </a:r>
            <a:r>
              <a:rPr dirty="0" lang="en-US" smtClean="0" sz="2800">
                <a:uFillTx/>
              </a:rPr>
              <a:t>)</a:t>
            </a:r>
            <a:endParaRPr dirty="0" lang="en-US" sz="28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Rectangle 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08724" y="1556791"/>
            <a:ext cx="7727772" cy="4585871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indent="-571500" marL="571500">
              <a:buFont charset="2" pitchFamily="2" typeface="Wingdings"/>
              <a:buChar char="v"/>
            </a:pPr>
            <a:r>
              <a:rPr dirty="0" lang="en-US" smtClean="0">
                <a:uFillTx/>
              </a:rPr>
              <a:t>We could conceivably </a:t>
            </a:r>
            <a:r>
              <a:rPr b="1" dirty="0" lang="en-US" smtClean="0">
                <a:solidFill>
                  <a:srgbClr val="FF0000"/>
                </a:solidFill>
                <a:uFillTx/>
              </a:rPr>
              <a:t>decrease the step size </a:t>
            </a:r>
            <a:r>
              <a:rPr dirty="0" lang="en-US" smtClean="0">
                <a:uFillTx/>
              </a:rPr>
              <a:t>to minimize truncation errors </a:t>
            </a:r>
            <a:r>
              <a:rPr b="1" dirty="0" lang="en-US" smtClean="0" u="sng">
                <a:uFillTx/>
              </a:rPr>
              <a:t>only to discover that in doing so</a:t>
            </a:r>
            <a:r>
              <a:rPr dirty="0" lang="en-US" smtClean="0">
                <a:uFillTx/>
              </a:rPr>
              <a:t>, </a:t>
            </a:r>
            <a:r>
              <a:rPr dirty="0" lang="en-US" smtClean="0">
                <a:solidFill>
                  <a:srgbClr val="FF0000"/>
                </a:solidFill>
                <a:uFillTx/>
              </a:rPr>
              <a:t>round off begins to dominate the solutions</a:t>
            </a:r>
            <a:r>
              <a:rPr dirty="0" lang="en-US" smtClean="0">
                <a:uFillTx/>
              </a:rPr>
              <a:t> and the total error grows </a:t>
            </a:r>
            <a:endParaRPr dirty="0" lang="en-US" smtClean="0" sz="1000">
              <a:uFillTx/>
            </a:endParaRPr>
          </a:p>
          <a:p>
            <a:endParaRPr dirty="0" lang="en-US" smtClean="0" sz="1400">
              <a:uFillTx/>
            </a:endParaRPr>
          </a:p>
          <a:p>
            <a:pPr indent="-571500" marL="571500">
              <a:buFont charset="2" pitchFamily="2" typeface="Wingdings"/>
              <a:buChar char="v"/>
            </a:pPr>
            <a:r>
              <a:rPr dirty="0" lang="en-US" smtClean="0">
                <a:uFillTx/>
              </a:rPr>
              <a:t>We will </a:t>
            </a:r>
            <a:r>
              <a:rPr b="1" dirty="0" lang="en-US" smtClean="0">
                <a:solidFill>
                  <a:srgbClr val="FF0000"/>
                </a:solidFill>
                <a:uFillTx/>
              </a:rPr>
              <a:t>choose a large step size </a:t>
            </a:r>
            <a:r>
              <a:rPr b="1" dirty="0" lang="en-US" smtClean="0" u="sng">
                <a:uFillTx/>
              </a:rPr>
              <a:t>in order to </a:t>
            </a:r>
            <a:r>
              <a:rPr b="1" dirty="0" lang="en-US" smtClean="0" u="sng">
                <a:solidFill>
                  <a:srgbClr val="FF0000"/>
                </a:solidFill>
                <a:uFillTx/>
              </a:rPr>
              <a:t>decrease </a:t>
            </a:r>
            <a:r>
              <a:rPr b="1" dirty="0" lang="en-US" smtClean="0" u="sng">
                <a:uFillTx/>
              </a:rPr>
              <a:t>the amount of calculations</a:t>
            </a:r>
            <a:r>
              <a:rPr dirty="0" lang="en-US" smtClean="0">
                <a:solidFill>
                  <a:srgbClr val="FF0000"/>
                </a:solidFill>
                <a:uFillTx/>
              </a:rPr>
              <a:t> </a:t>
            </a:r>
            <a:r>
              <a:rPr dirty="0" lang="en-US" smtClean="0">
                <a:uFillTx/>
              </a:rPr>
              <a:t>thus,</a:t>
            </a:r>
            <a:r>
              <a:rPr dirty="0" lang="en-US" smtClean="0">
                <a:solidFill>
                  <a:srgbClr val="FF0000"/>
                </a:solidFill>
                <a:uFillTx/>
              </a:rPr>
              <a:t>  </a:t>
            </a:r>
            <a:r>
              <a:rPr b="1" dirty="0" i="1" lang="en-US" smtClean="0" u="sng">
                <a:solidFill>
                  <a:srgbClr val="FF0000"/>
                </a:solidFill>
                <a:uFillTx/>
              </a:rPr>
              <a:t>Round-off errors </a:t>
            </a:r>
            <a:r>
              <a:rPr dirty="0" lang="en-US" smtClean="0">
                <a:uFillTx/>
              </a:rPr>
              <a:t>without incurring the </a:t>
            </a:r>
            <a:r>
              <a:rPr dirty="0" lang="en-US" smtClean="0">
                <a:solidFill>
                  <a:srgbClr val="FF0000"/>
                </a:solidFill>
                <a:uFillTx/>
              </a:rPr>
              <a:t>penalty of a large truncation error</a:t>
            </a:r>
          </a:p>
          <a:p>
            <a:endParaRPr dirty="0" lang="en-US" smtClean="0" sz="1400">
              <a:solidFill>
                <a:srgbClr val="7030A0"/>
              </a:solidFill>
              <a:uFillTx/>
            </a:endParaRPr>
          </a:p>
          <a:p>
            <a:pPr indent="-571500" marL="571500">
              <a:buFont charset="2" pitchFamily="2" typeface="Wingdings"/>
              <a:buChar char="v"/>
            </a:pPr>
            <a:r>
              <a:rPr dirty="0" lang="en-US">
                <a:uFillTx/>
              </a:rPr>
              <a:t>If the total error is shown in </a:t>
            </a:r>
            <a:r>
              <a:rPr dirty="0" lang="en-US">
                <a:solidFill>
                  <a:srgbClr val="FF0000"/>
                </a:solidFill>
                <a:uFillTx/>
              </a:rPr>
              <a:t>figure</a:t>
            </a:r>
            <a:r>
              <a:rPr dirty="0" lang="en-US">
                <a:uFillTx/>
              </a:rPr>
              <a:t>, the challenge is to find the </a:t>
            </a:r>
            <a:r>
              <a:rPr dirty="0" lang="en-US">
                <a:solidFill>
                  <a:srgbClr val="FF0000"/>
                </a:solidFill>
                <a:uFillTx/>
              </a:rPr>
              <a:t>point of diminishing returns </a:t>
            </a:r>
            <a:r>
              <a:rPr dirty="0" lang="en-US">
                <a:uFillTx/>
              </a:rPr>
              <a:t>where round-off error begins to negate the </a:t>
            </a:r>
            <a:r>
              <a:rPr dirty="0" lang="en-US">
                <a:solidFill>
                  <a:srgbClr val="FF0000"/>
                </a:solidFill>
                <a:uFillTx/>
              </a:rPr>
              <a:t>benefits of step size reduction</a:t>
            </a:r>
          </a:p>
          <a:p>
            <a:pPr indent="-571500" marL="571500">
              <a:buFont charset="2" pitchFamily="2" typeface="Wingdings"/>
              <a:buChar char="v"/>
            </a:pPr>
            <a:endParaRPr dirty="0" lang="en-US">
              <a:solidFill>
                <a:srgbClr val="7030A0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-555734" y="1390656"/>
            <a:ext cx="10428890" cy="5058276"/>
          </a:xfrm>
          <a:prstGeom prst="rect">
            <a:avLst/>
          </a:prstGeom>
          <a:ln algn="ctr" cap="flat" cmpd="sng" w="9525">
            <a:noFill/>
            <a:prstDash val="solid"/>
            <a:round/>
            <a:headEnd len="med" type="none" w="med"/>
            <a:tailEnd len="med" type="none" w="med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24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algn="ctr" dir="2700000" dist="35921" rotWithShape="0">
              <a:schemeClr val="bg2"/>
            </a:outerShdw>
          </a:effectLst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endParaRPr lang="en-US">
              <a:uFillTx/>
              <a:latin charset="0" pitchFamily="34" typeface="Arial"/>
              <a:cs charset="0" pitchFamily="34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Rectangle 4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00797" y="1390656"/>
            <a:ext cx="8482391" cy="545169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Autofit/>
          </a:bodyPr>
          <a:lstStyle/>
          <a:p>
            <a:pPr indent="-571500" marL="571500">
              <a:buFont charset="0" pitchFamily="34" typeface="Arial"/>
              <a:buChar char="•"/>
            </a:pPr>
            <a:endParaRPr dirty="0" lang="en-US" sz="36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TextBox 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31640" y="332656"/>
            <a:ext cx="7453644" cy="52322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es-ES" smtClean="0" sz="2800">
                <a:uFillTx/>
              </a:rPr>
              <a:t>TOTAL NUMERICAL ERROR </a:t>
            </a:r>
            <a:r>
              <a:rPr dirty="0" lang="es-ES" smtClean="0" sz="2800">
                <a:uFillTx/>
              </a:rPr>
              <a:t>(CHAPRA- 93</a:t>
            </a:r>
            <a:r>
              <a:rPr dirty="0" lang="en-US" smtClean="0" sz="2800">
                <a:uFillTx/>
              </a:rPr>
              <a:t>)</a:t>
            </a:r>
            <a:endParaRPr dirty="0" lang="en-US" sz="28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3074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547664" y="1552388"/>
            <a:ext cx="7407532" cy="4896544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-555734" y="1390656"/>
            <a:ext cx="10428890" cy="5058276"/>
          </a:xfrm>
          <a:prstGeom prst="rect">
            <a:avLst/>
          </a:prstGeom>
          <a:ln algn="ctr" cap="flat" cmpd="sng" w="9525">
            <a:noFill/>
            <a:prstDash val="solid"/>
            <a:round/>
            <a:headEnd len="med" type="none" w="med"/>
            <a:tailEnd len="med" type="none" w="med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24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algn="ctr" dir="2700000" dist="35921" rotWithShape="0">
              <a:schemeClr val="bg2"/>
            </a:outerShdw>
          </a:effectLst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endParaRPr lang="en-US">
              <a:uFillTx/>
              <a:latin charset="0" pitchFamily="34" typeface="Arial"/>
              <a:cs charset="0" pitchFamily="34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Rectangle 4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00797" y="1663984"/>
            <a:ext cx="8482391" cy="545169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Autofit/>
          </a:bodyPr>
          <a:lstStyle/>
          <a:p>
            <a:pPr indent="-571500" marL="571500">
              <a:buFont charset="0" pitchFamily="34" typeface="Arial"/>
              <a:buChar char="•"/>
            </a:pPr>
            <a:endParaRPr dirty="0" lang="en-US" sz="36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TextBox 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55779" y="332656"/>
            <a:ext cx="6615850" cy="52322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en-US" smtClean="0" sz="2800">
                <a:uFillTx/>
              </a:rPr>
              <a:t>SIGNIFICANT FIGURES </a:t>
            </a:r>
            <a:r>
              <a:rPr dirty="0" lang="en-US" smtClean="0" sz="2800">
                <a:uFillTx/>
              </a:rPr>
              <a:t>(CHAPRA- 51)</a:t>
            </a:r>
            <a:endParaRPr dirty="0" lang="en-US" sz="28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Box 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27576" y="1556792"/>
            <a:ext cx="7623556" cy="144655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indent="-342900" marL="342900">
              <a:buFont charset="2" pitchFamily="2" typeface="Wingdings"/>
              <a:buChar char="v"/>
            </a:pPr>
            <a:r>
              <a:rPr dirty="0" lang="en-US" sz="2200">
                <a:uFillTx/>
              </a:rPr>
              <a:t>The </a:t>
            </a:r>
            <a:r>
              <a:rPr dirty="0" lang="en-US" smtClean="0" sz="2200">
                <a:uFillTx/>
              </a:rPr>
              <a:t> </a:t>
            </a:r>
            <a:r>
              <a:rPr dirty="0" lang="en-US" sz="2200">
                <a:uFillTx/>
              </a:rPr>
              <a:t>significant </a:t>
            </a:r>
            <a:r>
              <a:rPr dirty="0" lang="en-US" smtClean="0" sz="2200">
                <a:solidFill>
                  <a:srgbClr val="FF0000"/>
                </a:solidFill>
                <a:uFillTx/>
              </a:rPr>
              <a:t>figures or digits of a </a:t>
            </a:r>
            <a:r>
              <a:rPr dirty="0" lang="en-US" sz="2200">
                <a:solidFill>
                  <a:srgbClr val="FF0000"/>
                </a:solidFill>
                <a:uFillTx/>
              </a:rPr>
              <a:t>number </a:t>
            </a:r>
            <a:r>
              <a:rPr dirty="0" lang="en-US" smtClean="0" sz="2200">
                <a:uFillTx/>
              </a:rPr>
              <a:t>are those </a:t>
            </a:r>
            <a:r>
              <a:rPr dirty="0" lang="en-US" sz="2200">
                <a:uFillTx/>
              </a:rPr>
              <a:t>that </a:t>
            </a:r>
            <a:r>
              <a:rPr dirty="0" lang="en-US" smtClean="0" sz="2200">
                <a:uFillTx/>
              </a:rPr>
              <a:t>can be </a:t>
            </a:r>
            <a:r>
              <a:rPr dirty="0" lang="en-US" sz="2200">
                <a:solidFill>
                  <a:srgbClr val="FF0000"/>
                </a:solidFill>
                <a:uFillTx/>
              </a:rPr>
              <a:t>used </a:t>
            </a:r>
            <a:r>
              <a:rPr dirty="0" lang="en-US" smtClean="0" sz="2200">
                <a:solidFill>
                  <a:srgbClr val="FF0000"/>
                </a:solidFill>
                <a:uFillTx/>
              </a:rPr>
              <a:t>with confidence</a:t>
            </a:r>
          </a:p>
          <a:p>
            <a:pPr indent="-342900" marL="342900">
              <a:buFont charset="2" pitchFamily="2" typeface="Wingdings"/>
              <a:buChar char="v"/>
            </a:pPr>
            <a:r>
              <a:rPr dirty="0" lang="en-US" smtClean="0" sz="2200">
                <a:uFillTx/>
              </a:rPr>
              <a:t>Developed to formally designate the reliability of a numerical value</a:t>
            </a:r>
            <a:endParaRPr dirty="0" lang="en-US" sz="2200">
              <a:solidFill>
                <a:srgbClr val="FF0000"/>
              </a:solidFill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026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691680" y="3501008"/>
            <a:ext cx="7056784" cy="2664296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-555734" y="1390656"/>
            <a:ext cx="10428890" cy="5058276"/>
          </a:xfrm>
          <a:prstGeom prst="rect">
            <a:avLst/>
          </a:prstGeom>
          <a:ln algn="ctr" cap="flat" cmpd="sng" w="9525">
            <a:noFill/>
            <a:prstDash val="solid"/>
            <a:round/>
            <a:headEnd len="med" type="none" w="med"/>
            <a:tailEnd len="med" type="none" w="med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24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algn="ctr" dir="2700000" dist="35921" rotWithShape="0">
              <a:schemeClr val="bg2"/>
            </a:outerShdw>
          </a:effectLst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endParaRPr lang="en-US">
              <a:uFillTx/>
              <a:latin charset="0" pitchFamily="34" typeface="Arial"/>
              <a:cs charset="0" pitchFamily="34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Rectangle 4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21742" y="1556792"/>
            <a:ext cx="7714754" cy="3925256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Autofit/>
          </a:bodyPr>
          <a:lstStyle/>
          <a:p>
            <a:pPr indent="-571500" marL="571500">
              <a:buFont charset="2" pitchFamily="2" typeface="Wingdings"/>
              <a:buChar char="v"/>
            </a:pPr>
            <a:r>
              <a:rPr dirty="0" lang="en-US" sz="2600">
                <a:uFillTx/>
              </a:rPr>
              <a:t>In case of the speedometer, one person might say </a:t>
            </a:r>
            <a:r>
              <a:rPr dirty="0" lang="en-US" smtClean="0" sz="2600">
                <a:uFillTx/>
              </a:rPr>
              <a:t>48.8 </a:t>
            </a:r>
            <a:r>
              <a:rPr dirty="0" lang="en-US" sz="2600">
                <a:uFillTx/>
              </a:rPr>
              <a:t>whereas another might say 48.9 </a:t>
            </a:r>
            <a:r>
              <a:rPr dirty="0" lang="en-US" smtClean="0" sz="2600">
                <a:uFillTx/>
              </a:rPr>
              <a:t>km/h</a:t>
            </a:r>
          </a:p>
          <a:p>
            <a:endParaRPr dirty="0" lang="en-US" smtClean="0" sz="1000">
              <a:uFillTx/>
            </a:endParaRPr>
          </a:p>
          <a:p>
            <a:pPr indent="-571500" marL="571500">
              <a:buFont charset="2" pitchFamily="2" typeface="Wingdings"/>
              <a:buChar char="v"/>
            </a:pPr>
            <a:r>
              <a:rPr dirty="0" lang="en-US" smtClean="0" sz="2600">
                <a:uFillTx/>
              </a:rPr>
              <a:t>Because </a:t>
            </a:r>
            <a:r>
              <a:rPr dirty="0" lang="en-US" sz="2600">
                <a:uFillTx/>
              </a:rPr>
              <a:t>of the limits of the instrument, only the </a:t>
            </a:r>
            <a:r>
              <a:rPr dirty="0" lang="en-US" smtClean="0" sz="2600">
                <a:solidFill>
                  <a:srgbClr val="FF0000"/>
                </a:solidFill>
                <a:uFillTx/>
              </a:rPr>
              <a:t>first </a:t>
            </a:r>
            <a:r>
              <a:rPr dirty="0" lang="en-US" sz="2600">
                <a:solidFill>
                  <a:srgbClr val="FF0000"/>
                </a:solidFill>
                <a:uFillTx/>
              </a:rPr>
              <a:t>two digits can be used with </a:t>
            </a:r>
            <a:r>
              <a:rPr dirty="0" lang="en-US" smtClean="0" sz="2600">
                <a:solidFill>
                  <a:srgbClr val="FF0000"/>
                </a:solidFill>
                <a:uFillTx/>
              </a:rPr>
              <a:t>confidence</a:t>
            </a:r>
          </a:p>
          <a:p>
            <a:endParaRPr dirty="0" lang="en-US" smtClean="0" sz="1000">
              <a:solidFill>
                <a:srgbClr val="FF0000"/>
              </a:solidFill>
              <a:uFillTx/>
            </a:endParaRPr>
          </a:p>
          <a:p>
            <a:pPr indent="-571500" marL="571500">
              <a:buFont charset="2" pitchFamily="2" typeface="Wingdings"/>
              <a:buChar char="v"/>
            </a:pPr>
            <a:r>
              <a:rPr dirty="0" lang="en-US" smtClean="0" sz="2600">
                <a:uFillTx/>
              </a:rPr>
              <a:t>The </a:t>
            </a:r>
            <a:r>
              <a:rPr dirty="0" lang="en-US" sz="2600">
                <a:uFillTx/>
              </a:rPr>
              <a:t>odometer, on the other hand, provides </a:t>
            </a:r>
            <a:r>
              <a:rPr dirty="0" lang="en-US" sz="2600">
                <a:solidFill>
                  <a:srgbClr val="FF0000"/>
                </a:solidFill>
                <a:uFillTx/>
              </a:rPr>
              <a:t>up </a:t>
            </a:r>
            <a:r>
              <a:rPr dirty="0" lang="en-US" smtClean="0" sz="2600">
                <a:solidFill>
                  <a:srgbClr val="FF0000"/>
                </a:solidFill>
                <a:uFillTx/>
              </a:rPr>
              <a:t>to six certain digits</a:t>
            </a:r>
          </a:p>
          <a:p>
            <a:endParaRPr dirty="0" lang="en-US" sz="1000">
              <a:uFillTx/>
            </a:endParaRPr>
          </a:p>
          <a:p>
            <a:pPr indent="-571500" marL="571500">
              <a:buFont charset="2" pitchFamily="2" typeface="Wingdings"/>
              <a:buChar char="v"/>
            </a:pPr>
            <a:r>
              <a:rPr dirty="0" lang="en-US" smtClean="0" sz="2600">
                <a:uFillTx/>
              </a:rPr>
              <a:t> </a:t>
            </a:r>
            <a:r>
              <a:rPr dirty="0" lang="en-US" sz="2600">
                <a:uFillTx/>
              </a:rPr>
              <a:t>From figure we can say, the car </a:t>
            </a:r>
            <a:r>
              <a:rPr dirty="0" lang="en-US" smtClean="0" sz="2600">
                <a:uFillTx/>
              </a:rPr>
              <a:t>has traveled </a:t>
            </a:r>
            <a:r>
              <a:rPr dirty="0" lang="en-US" sz="2600">
                <a:uFillTx/>
              </a:rPr>
              <a:t>slightly less than </a:t>
            </a:r>
            <a:r>
              <a:rPr dirty="0" lang="en-US" sz="2600">
                <a:solidFill>
                  <a:srgbClr val="FF0000"/>
                </a:solidFill>
                <a:uFillTx/>
              </a:rPr>
              <a:t>87324.5 km during its </a:t>
            </a:r>
            <a:r>
              <a:rPr dirty="0" lang="en-US" smtClean="0" sz="2600">
                <a:solidFill>
                  <a:srgbClr val="FF0000"/>
                </a:solidFill>
                <a:uFillTx/>
              </a:rPr>
              <a:t>lifetime </a:t>
            </a:r>
            <a:endParaRPr dirty="0" lang="en-US" sz="2600">
              <a:solidFill>
                <a:srgbClr val="FF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TextBox 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55779" y="334397"/>
            <a:ext cx="6615850" cy="52322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en-US" smtClean="0" sz="2800">
                <a:uFillTx/>
              </a:rPr>
              <a:t>SIGNIFICANT FIGURES</a:t>
            </a:r>
            <a:r>
              <a:rPr dirty="0" lang="en-US" smtClean="0" sz="2800">
                <a:uFillTx/>
              </a:rPr>
              <a:t> (CHAPRA- 51)</a:t>
            </a:r>
            <a:endParaRPr dirty="0" lang="en-US" sz="28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-555734" y="1390656"/>
            <a:ext cx="10428890" cy="5058276"/>
          </a:xfrm>
          <a:prstGeom prst="rect">
            <a:avLst/>
          </a:prstGeom>
          <a:ln algn="ctr" cap="flat" cmpd="sng" w="9525">
            <a:noFill/>
            <a:prstDash val="solid"/>
            <a:round/>
            <a:headEnd len="med" type="none" w="med"/>
            <a:tailEnd len="med" type="none" w="med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24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algn="ctr" dir="2700000" dist="35921" rotWithShape="0">
              <a:schemeClr val="bg2"/>
            </a:outerShdw>
          </a:effectLst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endParaRPr lang="en-US">
              <a:uFillTx/>
              <a:latin charset="0" pitchFamily="34" typeface="Arial"/>
              <a:cs charset="0" pitchFamily="34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Rectangle 4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00797" y="1663984"/>
            <a:ext cx="8482391" cy="545169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Autofit/>
          </a:bodyPr>
          <a:lstStyle/>
          <a:p>
            <a:pPr indent="-571500" marL="571500">
              <a:buFont charset="0" pitchFamily="34" typeface="Arial"/>
              <a:buChar char="•"/>
            </a:pPr>
            <a:endParaRPr dirty="0" lang="en-US" sz="36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TextBox 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31640" y="404664"/>
            <a:ext cx="7632848" cy="52322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en-US" smtClean="0" sz="2800">
                <a:uFillTx/>
              </a:rPr>
              <a:t>NUMERICAL METHODS, NM </a:t>
            </a:r>
            <a:r>
              <a:rPr dirty="0" lang="en-US" smtClean="0" sz="2800">
                <a:uFillTx/>
              </a:rPr>
              <a:t>(CHAPRA-3)</a:t>
            </a:r>
            <a:endParaRPr b="1" dirty="0" lang="en-US" sz="2800">
              <a:uFillTx/>
              <a:latin charset="0" pitchFamily="18" typeface="Times New Roman"/>
              <a:cs charset="0" pitchFamily="18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Box 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95128" y="1509118"/>
            <a:ext cx="7848872" cy="4939814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indent="-571500" marL="571500">
              <a:buFont charset="2" pitchFamily="2" typeface="Wingdings"/>
              <a:buChar char="v"/>
            </a:pPr>
            <a:r>
              <a:rPr dirty="0" lang="en-US" smtClean="0" sz="2300">
                <a:uFillTx/>
              </a:rPr>
              <a:t>An approach for solving </a:t>
            </a:r>
            <a:r>
              <a:rPr dirty="0" lang="en-US" smtClean="0" sz="2300">
                <a:solidFill>
                  <a:srgbClr val="FF0000"/>
                </a:solidFill>
                <a:uFillTx/>
              </a:rPr>
              <a:t>complex mathematical  problems </a:t>
            </a:r>
            <a:r>
              <a:rPr dirty="0" lang="en-US" smtClean="0" sz="2300">
                <a:uFillTx/>
              </a:rPr>
              <a:t>using </a:t>
            </a:r>
            <a:r>
              <a:rPr b="1" dirty="0" lang="en-US" smtClean="0" sz="2300">
                <a:uFillTx/>
              </a:rPr>
              <a:t>simple arithmetic operations</a:t>
            </a:r>
          </a:p>
          <a:p>
            <a:pPr indent="-571500" marL="571500">
              <a:buFont charset="2" pitchFamily="2" typeface="Wingdings"/>
              <a:buChar char="v"/>
            </a:pPr>
            <a:r>
              <a:rPr dirty="0" lang="en-US" sz="2300">
                <a:uFillTx/>
              </a:rPr>
              <a:t>I</a:t>
            </a:r>
            <a:r>
              <a:rPr dirty="0" lang="en-US" smtClean="0" sz="2300">
                <a:uFillTx/>
              </a:rPr>
              <a:t>nvolves </a:t>
            </a:r>
            <a:r>
              <a:rPr dirty="0" lang="en-US" smtClean="0" sz="2300">
                <a:solidFill>
                  <a:srgbClr val="FF0000"/>
                </a:solidFill>
                <a:uFillTx/>
              </a:rPr>
              <a:t>formulation of mathematical models </a:t>
            </a:r>
            <a:r>
              <a:rPr dirty="0" lang="en-US" smtClean="0" sz="2300">
                <a:uFillTx/>
              </a:rPr>
              <a:t>of physical situations</a:t>
            </a:r>
          </a:p>
          <a:p>
            <a:pPr indent="-571500" marL="571500">
              <a:buFont charset="2" pitchFamily="2" typeface="Wingdings"/>
              <a:buChar char="v"/>
            </a:pPr>
            <a:r>
              <a:rPr dirty="0" lang="en-US" smtClean="0" sz="2300">
                <a:uFillTx/>
              </a:rPr>
              <a:t>Requires development, analysis and </a:t>
            </a:r>
            <a:r>
              <a:rPr b="1" dirty="0" lang="en-US" smtClean="0" sz="2300">
                <a:uFillTx/>
              </a:rPr>
              <a:t>use of algorithm</a:t>
            </a:r>
          </a:p>
          <a:p>
            <a:pPr indent="-571500" marL="571500">
              <a:buFont charset="2" pitchFamily="2" typeface="Wingdings"/>
              <a:buChar char="v"/>
            </a:pPr>
            <a:endParaRPr dirty="0" lang="en-US" smtClean="0" sz="800">
              <a:uFillTx/>
            </a:endParaRPr>
          </a:p>
          <a:p>
            <a:pPr indent="-571500" marL="571500">
              <a:buFont charset="2" pitchFamily="2" typeface="Wingdings"/>
              <a:buChar char="v"/>
            </a:pPr>
            <a:r>
              <a:rPr dirty="0" lang="en-US" smtClean="0" sz="2300">
                <a:uFillTx/>
              </a:rPr>
              <a:t>Thus, NM can be defined as  </a:t>
            </a:r>
            <a:r>
              <a:rPr dirty="0" lang="en-US" sz="2300">
                <a:solidFill>
                  <a:srgbClr val="FF0000"/>
                </a:solidFill>
                <a:uFillTx/>
              </a:rPr>
              <a:t>techniques by which math problems are formulated </a:t>
            </a:r>
            <a:r>
              <a:rPr dirty="0" lang="en-US" smtClean="0" sz="2300">
                <a:solidFill>
                  <a:srgbClr val="FF0000"/>
                </a:solidFill>
                <a:uFillTx/>
              </a:rPr>
              <a:t>for essential features / behavior of a physical system </a:t>
            </a:r>
            <a:r>
              <a:rPr dirty="0" lang="en-US" smtClean="0" sz="2300">
                <a:uFillTx/>
              </a:rPr>
              <a:t>, so </a:t>
            </a:r>
            <a:r>
              <a:rPr dirty="0" lang="en-US" sz="2300">
                <a:uFillTx/>
              </a:rPr>
              <a:t>that they can be solved with arithmetic </a:t>
            </a:r>
            <a:r>
              <a:rPr dirty="0" lang="en-US" smtClean="0" sz="2300">
                <a:uFillTx/>
              </a:rPr>
              <a:t>operations</a:t>
            </a:r>
          </a:p>
          <a:p>
            <a:pPr indent="-571500" marL="571500">
              <a:buFont charset="2" pitchFamily="2" typeface="Wingdings"/>
              <a:buChar char="v"/>
            </a:pPr>
            <a:endParaRPr dirty="0" lang="en-US" smtClean="0" sz="800">
              <a:uFillTx/>
            </a:endParaRPr>
          </a:p>
          <a:p>
            <a:pPr indent="-571500" marL="571500">
              <a:buFont charset="2" pitchFamily="2" typeface="Wingdings"/>
              <a:buChar char="v"/>
            </a:pPr>
            <a:r>
              <a:rPr dirty="0" lang="en-US" smtClean="0" sz="2300">
                <a:uFillTx/>
              </a:rPr>
              <a:t>A problem even if, </a:t>
            </a:r>
            <a:r>
              <a:rPr b="1" dirty="0" lang="en-US" smtClean="0" sz="2300">
                <a:uFillTx/>
              </a:rPr>
              <a:t>can not be </a:t>
            </a:r>
            <a:r>
              <a:rPr dirty="0" lang="en-US" smtClean="0" sz="2300">
                <a:uFillTx/>
              </a:rPr>
              <a:t>solved by </a:t>
            </a:r>
            <a:r>
              <a:rPr b="1" dirty="0" lang="en-US" smtClean="0" sz="2300">
                <a:uFillTx/>
              </a:rPr>
              <a:t>analytical analysis</a:t>
            </a:r>
            <a:r>
              <a:rPr dirty="0" lang="en-US" smtClean="0" sz="2300">
                <a:uFillTx/>
              </a:rPr>
              <a:t>, we </a:t>
            </a:r>
            <a:r>
              <a:rPr b="1" dirty="0" lang="en-US" smtClean="0" sz="2300">
                <a:solidFill>
                  <a:srgbClr val="7030A0"/>
                </a:solidFill>
                <a:uFillTx/>
              </a:rPr>
              <a:t>can solve it by numerical analysis</a:t>
            </a:r>
          </a:p>
          <a:p>
            <a:pPr indent="-571500" lvl="1" marL="1028700">
              <a:buFont charset="2" pitchFamily="2" typeface="Wingdings"/>
              <a:buChar char="ü"/>
            </a:pPr>
            <a:r>
              <a:rPr dirty="0" lang="en-US" smtClean="0" sz="2300">
                <a:uFillTx/>
              </a:rPr>
              <a:t>Analytical analysis - provides </a:t>
            </a:r>
            <a:r>
              <a:rPr b="1" dirty="0" lang="en-US" smtClean="0" sz="2300">
                <a:uFillTx/>
              </a:rPr>
              <a:t>accurate</a:t>
            </a:r>
            <a:r>
              <a:rPr dirty="0" lang="en-US" smtClean="0" sz="2300">
                <a:uFillTx/>
              </a:rPr>
              <a:t> </a:t>
            </a:r>
            <a:r>
              <a:rPr dirty="0" err="1" lang="en-US" smtClean="0" sz="2300">
                <a:uFillTx/>
              </a:rPr>
              <a:t>soln</a:t>
            </a:r>
            <a:endParaRPr dirty="0" lang="en-US" smtClean="0" sz="2300">
              <a:uFillTx/>
            </a:endParaRPr>
          </a:p>
          <a:p>
            <a:pPr indent="-571500" lvl="1" marL="1028700">
              <a:buFont charset="2" pitchFamily="2" typeface="Wingdings"/>
              <a:buChar char="ü"/>
            </a:pPr>
            <a:r>
              <a:rPr dirty="0" lang="en-US" sz="2300">
                <a:uFillTx/>
              </a:rPr>
              <a:t>Numerical analysis </a:t>
            </a:r>
            <a:r>
              <a:rPr dirty="0" lang="en-US" smtClean="0" sz="2300">
                <a:uFillTx/>
              </a:rPr>
              <a:t>- </a:t>
            </a:r>
            <a:r>
              <a:rPr b="1" dirty="0" lang="en-US" smtClean="0" sz="2300">
                <a:uFillTx/>
              </a:rPr>
              <a:t>error exists</a:t>
            </a:r>
            <a:endParaRPr b="1" dirty="0" lang="en-US" sz="23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-555734" y="1390656"/>
            <a:ext cx="10428890" cy="5058276"/>
          </a:xfrm>
          <a:prstGeom prst="rect">
            <a:avLst/>
          </a:prstGeom>
          <a:ln algn="ctr" cap="flat" cmpd="sng" w="9525">
            <a:noFill/>
            <a:prstDash val="solid"/>
            <a:round/>
            <a:headEnd len="med" type="none" w="med"/>
            <a:tailEnd len="med" type="none" w="med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24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algn="ctr" dir="2700000" dist="35921" rotWithShape="0">
              <a:schemeClr val="bg2"/>
            </a:outerShdw>
          </a:effectLst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endParaRPr lang="en-US">
              <a:uFillTx/>
              <a:latin charset="0" pitchFamily="34" typeface="Arial"/>
              <a:cs charset="0" pitchFamily="34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Rectangle 4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59632" y="1484784"/>
            <a:ext cx="7763109" cy="454297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Autofit/>
          </a:bodyPr>
          <a:lstStyle/>
          <a:p>
            <a:pPr indent="-571500" marL="571500">
              <a:buFont charset="2" pitchFamily="2" typeface="Wingdings"/>
              <a:buChar char="v"/>
            </a:pPr>
            <a:r>
              <a:rPr dirty="0" lang="en-US" smtClean="0" sz="2600">
                <a:uFillTx/>
              </a:rPr>
              <a:t>The </a:t>
            </a:r>
            <a:r>
              <a:rPr dirty="0" lang="en-US" sz="2600">
                <a:uFillTx/>
              </a:rPr>
              <a:t>following </a:t>
            </a:r>
            <a:r>
              <a:rPr dirty="0" lang="en-US" smtClean="0" sz="2600">
                <a:uFillTx/>
              </a:rPr>
              <a:t>statements describe the </a:t>
            </a:r>
            <a:r>
              <a:rPr dirty="0" lang="en-US" sz="2600">
                <a:solidFill>
                  <a:srgbClr val="FF0000"/>
                </a:solidFill>
                <a:uFillTx/>
              </a:rPr>
              <a:t>notion </a:t>
            </a:r>
            <a:r>
              <a:rPr dirty="0" lang="en-US" smtClean="0" sz="2600">
                <a:solidFill>
                  <a:srgbClr val="FF0000"/>
                </a:solidFill>
                <a:uFillTx/>
              </a:rPr>
              <a:t>of significant digits</a:t>
            </a:r>
          </a:p>
          <a:p>
            <a:pPr indent="-571500" marL="571500">
              <a:buFont charset="2" pitchFamily="2" typeface="Wingdings"/>
              <a:buChar char="v"/>
            </a:pPr>
            <a:endParaRPr dirty="0" lang="en-US" sz="2600">
              <a:uFillTx/>
            </a:endParaRPr>
          </a:p>
          <a:p>
            <a:pPr indent="-571500" lvl="1" marL="1028700">
              <a:buFont charset="2" pitchFamily="2" typeface="Wingdings"/>
              <a:buChar char="ü"/>
            </a:pPr>
            <a:r>
              <a:rPr dirty="0" lang="en-US" smtClean="0" sz="2600">
                <a:uFillTx/>
              </a:rPr>
              <a:t>All </a:t>
            </a:r>
            <a:r>
              <a:rPr dirty="0" lang="en-US" smtClean="0" sz="2600">
                <a:solidFill>
                  <a:srgbClr val="FF0000"/>
                </a:solidFill>
                <a:uFillTx/>
              </a:rPr>
              <a:t>non-zero  </a:t>
            </a:r>
            <a:r>
              <a:rPr dirty="0" lang="en-US" sz="2600">
                <a:solidFill>
                  <a:srgbClr val="FF0000"/>
                </a:solidFill>
                <a:uFillTx/>
              </a:rPr>
              <a:t>digits </a:t>
            </a:r>
            <a:r>
              <a:rPr dirty="0" lang="en-US" smtClean="0" sz="2600">
                <a:solidFill>
                  <a:srgbClr val="FF0000"/>
                </a:solidFill>
                <a:uFillTx/>
              </a:rPr>
              <a:t>are significant</a:t>
            </a:r>
          </a:p>
          <a:p>
            <a:pPr indent="-571500" lvl="1" marL="1028700">
              <a:buFont charset="2" pitchFamily="2" typeface="Wingdings"/>
              <a:buChar char="ü"/>
            </a:pPr>
            <a:endParaRPr dirty="0" lang="en-US" smtClean="0" sz="2600">
              <a:uFillTx/>
            </a:endParaRPr>
          </a:p>
          <a:p>
            <a:pPr indent="-571500" lvl="1" marL="1028700">
              <a:buFont charset="2" pitchFamily="2" typeface="Wingdings"/>
              <a:buChar char="ü"/>
            </a:pPr>
            <a:r>
              <a:rPr dirty="0" lang="en-US" smtClean="0" sz="2600">
                <a:uFillTx/>
              </a:rPr>
              <a:t>All zeros occurring </a:t>
            </a:r>
            <a:r>
              <a:rPr dirty="0" lang="en-US" sz="2600">
                <a:solidFill>
                  <a:srgbClr val="FF0000"/>
                </a:solidFill>
                <a:uFillTx/>
              </a:rPr>
              <a:t>between </a:t>
            </a:r>
            <a:r>
              <a:rPr dirty="0" lang="en-US" smtClean="0" sz="2600">
                <a:solidFill>
                  <a:srgbClr val="FF0000"/>
                </a:solidFill>
                <a:uFillTx/>
              </a:rPr>
              <a:t>non-zero digits </a:t>
            </a:r>
            <a:r>
              <a:rPr dirty="0" lang="en-US" smtClean="0" sz="2600">
                <a:uFillTx/>
              </a:rPr>
              <a:t>are significant</a:t>
            </a:r>
          </a:p>
          <a:p>
            <a:pPr indent="-571500" lvl="1" marL="1028700">
              <a:buFont charset="2" pitchFamily="2" typeface="Wingdings"/>
              <a:buChar char="ü"/>
            </a:pPr>
            <a:endParaRPr dirty="0" lang="en-US" sz="2600">
              <a:uFillTx/>
            </a:endParaRPr>
          </a:p>
          <a:p>
            <a:pPr indent="-571500" lvl="1" marL="1028700">
              <a:buFont charset="2" pitchFamily="2" typeface="Wingdings"/>
              <a:buChar char="ü"/>
            </a:pPr>
            <a:r>
              <a:rPr dirty="0" lang="en-US" smtClean="0" sz="2600">
                <a:uFillTx/>
              </a:rPr>
              <a:t>Trailing  zeros </a:t>
            </a:r>
            <a:r>
              <a:rPr dirty="0" lang="en-US" sz="2600">
                <a:solidFill>
                  <a:srgbClr val="FF0000"/>
                </a:solidFill>
                <a:uFillTx/>
              </a:rPr>
              <a:t>following </a:t>
            </a:r>
            <a:r>
              <a:rPr dirty="0" lang="en-US" smtClean="0" sz="2600">
                <a:solidFill>
                  <a:srgbClr val="FF0000"/>
                </a:solidFill>
                <a:uFillTx/>
              </a:rPr>
              <a:t>the </a:t>
            </a:r>
            <a:r>
              <a:rPr dirty="0" lang="en-US" sz="2600">
                <a:solidFill>
                  <a:srgbClr val="FF0000"/>
                </a:solidFill>
                <a:uFillTx/>
              </a:rPr>
              <a:t>decimal </a:t>
            </a:r>
            <a:r>
              <a:rPr dirty="0" lang="en-US" smtClean="0" sz="2600">
                <a:solidFill>
                  <a:srgbClr val="FF0000"/>
                </a:solidFill>
                <a:uFillTx/>
              </a:rPr>
              <a:t>point </a:t>
            </a:r>
            <a:r>
              <a:rPr dirty="0" lang="en-US" sz="2600">
                <a:uFillTx/>
              </a:rPr>
              <a:t>are </a:t>
            </a:r>
            <a:r>
              <a:rPr dirty="0" lang="en-US" smtClean="0" sz="2600">
                <a:uFillTx/>
              </a:rPr>
              <a:t>significant. For example 3.50,  65.0 </a:t>
            </a:r>
            <a:r>
              <a:rPr dirty="0" lang="en-US" sz="2600">
                <a:uFillTx/>
              </a:rPr>
              <a:t>and </a:t>
            </a:r>
            <a:r>
              <a:rPr dirty="0" lang="en-US" smtClean="0" sz="2600">
                <a:uFillTx/>
              </a:rPr>
              <a:t> 0.230 have three </a:t>
            </a:r>
            <a:r>
              <a:rPr dirty="0" lang="en-US" sz="2600">
                <a:uFillTx/>
              </a:rPr>
              <a:t>significant </a:t>
            </a:r>
            <a:r>
              <a:rPr dirty="0" lang="en-US" smtClean="0" sz="2600">
                <a:uFillTx/>
              </a:rPr>
              <a:t>digits each</a:t>
            </a:r>
            <a:endParaRPr dirty="0" lang="en-US" sz="26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TextBox 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475656" y="476672"/>
            <a:ext cx="6615850" cy="52322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en-US" smtClean="0" sz="2800">
                <a:uFillTx/>
              </a:rPr>
              <a:t>SIGNIFICANT FIGURES </a:t>
            </a:r>
            <a:r>
              <a:rPr dirty="0" lang="en-US" smtClean="0" sz="2800">
                <a:uFillTx/>
              </a:rPr>
              <a:t>(CHAPRA- 51)</a:t>
            </a:r>
            <a:endParaRPr dirty="0" lang="en-US" sz="28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-555734" y="1390656"/>
            <a:ext cx="10428890" cy="5058276"/>
          </a:xfrm>
          <a:prstGeom prst="rect">
            <a:avLst/>
          </a:prstGeom>
          <a:ln algn="ctr" cap="flat" cmpd="sng" w="9525">
            <a:noFill/>
            <a:prstDash val="solid"/>
            <a:round/>
            <a:headEnd len="med" type="none" w="med"/>
            <a:tailEnd len="med" type="none" w="med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24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algn="ctr" dir="2700000" dist="35921" rotWithShape="0">
              <a:schemeClr val="bg2"/>
            </a:outerShdw>
          </a:effectLst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endParaRPr lang="en-US">
              <a:uFillTx/>
              <a:latin charset="0" pitchFamily="34" typeface="Arial"/>
              <a:cs charset="0" pitchFamily="34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Rectangle 4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00797" y="1663984"/>
            <a:ext cx="8482391" cy="545169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Autofit/>
          </a:bodyPr>
          <a:lstStyle/>
          <a:p>
            <a:pPr indent="-571500" marL="571500">
              <a:buFont charset="0" pitchFamily="34" typeface="Arial"/>
              <a:buChar char="•"/>
            </a:pPr>
            <a:endParaRPr dirty="0" lang="en-US" sz="36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TextBox 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55779" y="332656"/>
            <a:ext cx="6615850" cy="52322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en-US" smtClean="0" sz="2800">
                <a:uFillTx/>
              </a:rPr>
              <a:t>SIGNIFICANT FIGURES </a:t>
            </a:r>
            <a:r>
              <a:rPr dirty="0" lang="en-US" smtClean="0" sz="2800">
                <a:uFillTx/>
              </a:rPr>
              <a:t>(CHAPRA- 51)</a:t>
            </a:r>
            <a:endParaRPr dirty="0" lang="en-US" sz="28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Rectangle 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55777" y="1556792"/>
            <a:ext cx="7680717" cy="1692771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indent="-571500" marL="571500">
              <a:buFont charset="2" pitchFamily="2" typeface="Wingdings"/>
              <a:buChar char="ü"/>
            </a:pPr>
            <a:r>
              <a:rPr dirty="0" lang="en-US" smtClean="0" sz="2600">
                <a:uFillTx/>
              </a:rPr>
              <a:t> </a:t>
            </a:r>
            <a:r>
              <a:rPr dirty="0" lang="en-US" sz="2600">
                <a:uFillTx/>
              </a:rPr>
              <a:t>Zeroes between the </a:t>
            </a:r>
            <a:r>
              <a:rPr dirty="0" lang="en-US" sz="2600">
                <a:solidFill>
                  <a:srgbClr val="7030A0"/>
                </a:solidFill>
                <a:uFillTx/>
              </a:rPr>
              <a:t>decimal point and </a:t>
            </a:r>
          </a:p>
          <a:p>
            <a:r>
              <a:rPr dirty="0" lang="en-US" sz="2600">
                <a:solidFill>
                  <a:srgbClr val="7030A0"/>
                </a:solidFill>
                <a:uFillTx/>
              </a:rPr>
              <a:t>preceding a </a:t>
            </a:r>
            <a:r>
              <a:rPr dirty="0" lang="en-US" smtClean="0" sz="2600">
                <a:solidFill>
                  <a:srgbClr val="7030A0"/>
                </a:solidFill>
                <a:uFillTx/>
              </a:rPr>
              <a:t>non-zero </a:t>
            </a:r>
            <a:r>
              <a:rPr dirty="0" lang="en-US" sz="2600">
                <a:solidFill>
                  <a:srgbClr val="7030A0"/>
                </a:solidFill>
                <a:uFillTx/>
              </a:rPr>
              <a:t>digit </a:t>
            </a:r>
            <a:r>
              <a:rPr b="1" dirty="0" lang="en-US" sz="2600">
                <a:solidFill>
                  <a:srgbClr val="FF0000"/>
                </a:solidFill>
                <a:uFillTx/>
              </a:rPr>
              <a:t>are </a:t>
            </a:r>
            <a:r>
              <a:rPr b="1" dirty="0" lang="en-US" smtClean="0" sz="2600">
                <a:solidFill>
                  <a:srgbClr val="FF0000"/>
                </a:solidFill>
                <a:uFillTx/>
              </a:rPr>
              <a:t>not significant</a:t>
            </a:r>
            <a:r>
              <a:rPr b="1" dirty="0" lang="en-US" sz="2600">
                <a:solidFill>
                  <a:srgbClr val="FF0000"/>
                </a:solidFill>
                <a:uFillTx/>
              </a:rPr>
              <a:t>. </a:t>
            </a:r>
            <a:r>
              <a:rPr dirty="0" lang="en-US" sz="2600">
                <a:uFillTx/>
              </a:rPr>
              <a:t>For example, the following </a:t>
            </a:r>
            <a:r>
              <a:rPr dirty="0" lang="en-US" smtClean="0" sz="2600">
                <a:uFillTx/>
              </a:rPr>
              <a:t>numbers </a:t>
            </a:r>
            <a:r>
              <a:rPr dirty="0" lang="en-US" sz="2600">
                <a:uFillTx/>
              </a:rPr>
              <a:t>have four significant </a:t>
            </a:r>
            <a:r>
              <a:rPr dirty="0" lang="en-US" smtClean="0" sz="2600">
                <a:uFillTx/>
              </a:rPr>
              <a:t>digits</a:t>
            </a:r>
            <a:r>
              <a:rPr dirty="0" lang="en-US" sz="2600">
                <a:uFillTx/>
              </a:rPr>
              <a:t>	</a:t>
            </a:r>
            <a:endParaRPr dirty="0" lang="en-US" smtClean="0" sz="26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026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2195736" y="3573016"/>
            <a:ext cx="5775893" cy="22348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-555734" y="1390656"/>
            <a:ext cx="10428890" cy="5058276"/>
          </a:xfrm>
          <a:prstGeom prst="rect">
            <a:avLst/>
          </a:prstGeom>
          <a:ln algn="ctr" cap="flat" cmpd="sng" w="9525">
            <a:noFill/>
            <a:prstDash val="solid"/>
            <a:round/>
            <a:headEnd len="med" type="none" w="med"/>
            <a:tailEnd len="med" type="none" w="med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24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algn="ctr" dir="2700000" dist="35921" rotWithShape="0">
              <a:schemeClr val="bg2"/>
            </a:outerShdw>
          </a:effectLst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endParaRPr lang="en-US">
              <a:uFillTx/>
              <a:latin charset="0" pitchFamily="34" typeface="Arial"/>
              <a:cs charset="0" pitchFamily="34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Rectangle 4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00797" y="1663984"/>
            <a:ext cx="8482391" cy="545169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Autofit/>
          </a:bodyPr>
          <a:lstStyle/>
          <a:p>
            <a:pPr indent="-571500" marL="571500">
              <a:buFont charset="0" pitchFamily="34" typeface="Arial"/>
              <a:buChar char="•"/>
            </a:pPr>
            <a:endParaRPr dirty="0" lang="en-US" sz="36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TextBox 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55779" y="332656"/>
            <a:ext cx="6615850" cy="52322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en-US" smtClean="0" sz="2800">
                <a:uFillTx/>
              </a:rPr>
              <a:t>SIGNIFICANT FIGURES </a:t>
            </a:r>
            <a:r>
              <a:rPr dirty="0" lang="en-US" smtClean="0" sz="2800">
                <a:uFillTx/>
              </a:rPr>
              <a:t>(CHAPRA- 51)</a:t>
            </a:r>
            <a:endParaRPr dirty="0" lang="en-US" sz="28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2050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2248817" y="3645024"/>
            <a:ext cx="6067599" cy="2232248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-555734" y="1390656"/>
            <a:ext cx="10428890" cy="5058276"/>
          </a:xfrm>
          <a:prstGeom prst="rect">
            <a:avLst/>
          </a:prstGeom>
          <a:ln algn="ctr" cap="flat" cmpd="sng" w="9525">
            <a:noFill/>
            <a:prstDash val="solid"/>
            <a:round/>
            <a:headEnd len="med" type="none" w="med"/>
            <a:tailEnd len="med" type="none" w="med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24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algn="ctr" dir="2700000" dist="35921" rotWithShape="0">
              <a:schemeClr val="bg2"/>
            </a:outerShdw>
          </a:effectLst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endParaRPr lang="en-US">
              <a:uFillTx/>
              <a:latin charset="0" pitchFamily="34" typeface="Arial"/>
              <a:cs charset="0" pitchFamily="34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Rectangle 4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00797" y="1663984"/>
            <a:ext cx="8482391" cy="545169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Autofit/>
          </a:bodyPr>
          <a:lstStyle/>
          <a:p>
            <a:endParaRPr dirty="0" lang="en-US" sz="36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TextBox 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31641" y="293747"/>
            <a:ext cx="7704855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en-US" smtClean="0">
                <a:uFillTx/>
              </a:rPr>
              <a:t>FINITE NUMBER OF QUANTITIES </a:t>
            </a:r>
            <a:r>
              <a:rPr dirty="0" lang="en-US" smtClean="0">
                <a:uFillTx/>
              </a:rPr>
              <a:t>(CHAPRA- 63)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Rectangle 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47646" y="1556792"/>
            <a:ext cx="7872844" cy="498598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indent="-571500" marL="571500">
              <a:buFont charset="2" pitchFamily="2" typeface="Wingdings"/>
              <a:buChar char="v"/>
            </a:pPr>
            <a:r>
              <a:rPr dirty="0" lang="en-US">
                <a:uFillTx/>
              </a:rPr>
              <a:t>The errors introduced </a:t>
            </a:r>
            <a:r>
              <a:rPr dirty="0" lang="en-US">
                <a:solidFill>
                  <a:srgbClr val="FF0000"/>
                </a:solidFill>
                <a:uFillTx/>
              </a:rPr>
              <a:t>by approximating numbers </a:t>
            </a:r>
          </a:p>
          <a:p>
            <a:r>
              <a:rPr dirty="0" lang="en-US">
                <a:solidFill>
                  <a:srgbClr val="FF0000"/>
                </a:solidFill>
                <a:uFillTx/>
              </a:rPr>
              <a:t>within the range is called </a:t>
            </a:r>
            <a:r>
              <a:rPr dirty="0" lang="en-US" smtClean="0">
                <a:solidFill>
                  <a:srgbClr val="FF0000"/>
                </a:solidFill>
                <a:uFillTx/>
              </a:rPr>
              <a:t>Quantizing </a:t>
            </a:r>
            <a:r>
              <a:rPr dirty="0" lang="en-US">
                <a:solidFill>
                  <a:srgbClr val="FF0000"/>
                </a:solidFill>
                <a:uFillTx/>
              </a:rPr>
              <a:t>error</a:t>
            </a:r>
            <a:r>
              <a:rPr dirty="0" lang="en-US">
                <a:uFillTx/>
              </a:rPr>
              <a:t>. It can </a:t>
            </a:r>
            <a:r>
              <a:rPr dirty="0" lang="en-US" smtClean="0">
                <a:uFillTx/>
              </a:rPr>
              <a:t>occur </a:t>
            </a:r>
            <a:r>
              <a:rPr dirty="0" lang="en-US">
                <a:uFillTx/>
              </a:rPr>
              <a:t>in two ways</a:t>
            </a:r>
            <a:r>
              <a:rPr dirty="0" lang="en-US" smtClean="0">
                <a:uFillTx/>
              </a:rPr>
              <a:t>:</a:t>
            </a:r>
          </a:p>
          <a:p>
            <a:endParaRPr dirty="0" lang="en-US" sz="1000">
              <a:uFillTx/>
            </a:endParaRPr>
          </a:p>
          <a:p>
            <a:pPr indent="-571500" lvl="1" marL="1028700">
              <a:buFont charset="2" pitchFamily="2" typeface="Wingdings"/>
              <a:buChar char="ü"/>
            </a:pPr>
            <a:r>
              <a:rPr dirty="0" lang="en-US" smtClean="0">
                <a:uFillTx/>
              </a:rPr>
              <a:t>Chopping</a:t>
            </a:r>
            <a:endParaRPr dirty="0" lang="en-US">
              <a:uFillTx/>
            </a:endParaRPr>
          </a:p>
          <a:p>
            <a:pPr indent="-571500" lvl="1" marL="1028700">
              <a:buFont charset="2" pitchFamily="2" typeface="Wingdings"/>
              <a:buChar char="ü"/>
            </a:pPr>
            <a:r>
              <a:rPr dirty="0" lang="en-US" smtClean="0">
                <a:uFillTx/>
              </a:rPr>
              <a:t> Rounding</a:t>
            </a:r>
          </a:p>
          <a:p>
            <a:pPr lvl="1"/>
            <a:endParaRPr dirty="0" lang="en-US" smtClean="0" sz="1000">
              <a:uFillTx/>
            </a:endParaRPr>
          </a:p>
          <a:p>
            <a:pPr indent="-571500" marL="571500">
              <a:buFont charset="2" pitchFamily="2" typeface="Wingdings"/>
              <a:buChar char="v"/>
            </a:pPr>
            <a:r>
              <a:rPr dirty="0" lang="en-US">
                <a:uFillTx/>
              </a:rPr>
              <a:t>In chopping, </a:t>
            </a:r>
            <a:r>
              <a:rPr dirty="0" lang="en-US">
                <a:solidFill>
                  <a:srgbClr val="FF0000"/>
                </a:solidFill>
                <a:uFillTx/>
              </a:rPr>
              <a:t>extra digits are dropped</a:t>
            </a:r>
            <a:r>
              <a:rPr dirty="0" lang="en-US">
                <a:uFillTx/>
              </a:rPr>
              <a:t>. In a computer with a </a:t>
            </a:r>
            <a:r>
              <a:rPr dirty="0" err="1" lang="en-US" smtClean="0">
                <a:solidFill>
                  <a:srgbClr val="FF0000"/>
                </a:solidFill>
                <a:uFillTx/>
              </a:rPr>
              <a:t>wordlength</a:t>
            </a:r>
            <a:r>
              <a:rPr dirty="0" lang="en-US" smtClean="0">
                <a:solidFill>
                  <a:srgbClr val="FF0000"/>
                </a:solidFill>
                <a:uFillTx/>
              </a:rPr>
              <a:t> </a:t>
            </a:r>
            <a:r>
              <a:rPr dirty="0" lang="en-US">
                <a:solidFill>
                  <a:srgbClr val="FF0000"/>
                </a:solidFill>
                <a:uFillTx/>
              </a:rPr>
              <a:t>of 4</a:t>
            </a:r>
            <a:r>
              <a:rPr dirty="0" lang="en-US">
                <a:uFillTx/>
              </a:rPr>
              <a:t>, a number like </a:t>
            </a:r>
            <a:r>
              <a:rPr dirty="0" lang="en-US">
                <a:solidFill>
                  <a:srgbClr val="FF0000"/>
                </a:solidFill>
                <a:uFillTx/>
              </a:rPr>
              <a:t>42.7893 will be stored as 42.78 </a:t>
            </a:r>
            <a:r>
              <a:rPr dirty="0" lang="en-US">
                <a:uFillTx/>
              </a:rPr>
              <a:t>and the digits 93 will be </a:t>
            </a:r>
            <a:r>
              <a:rPr dirty="0" lang="en-US" smtClean="0">
                <a:uFillTx/>
              </a:rPr>
              <a:t>dropped</a:t>
            </a:r>
          </a:p>
          <a:p>
            <a:endParaRPr dirty="0" lang="en-US" sz="1000">
              <a:uFillTx/>
            </a:endParaRPr>
          </a:p>
          <a:p>
            <a:pPr indent="-571500" marL="571500">
              <a:buFont charset="2" pitchFamily="2" typeface="Wingdings"/>
              <a:buChar char="v"/>
            </a:pPr>
            <a:r>
              <a:rPr dirty="0" lang="en-US">
                <a:uFillTx/>
              </a:rPr>
              <a:t>In rounding, the </a:t>
            </a:r>
            <a:r>
              <a:rPr dirty="0" lang="en-US">
                <a:solidFill>
                  <a:srgbClr val="FF0000"/>
                </a:solidFill>
                <a:uFillTx/>
              </a:rPr>
              <a:t>last retained significant digit is rounded up by 1 </a:t>
            </a:r>
            <a:r>
              <a:rPr dirty="0" lang="en-US">
                <a:uFillTx/>
              </a:rPr>
              <a:t>if the first discarded digit is larger than or equal to 5; </a:t>
            </a:r>
            <a:r>
              <a:rPr dirty="0" lang="en-US" smtClean="0">
                <a:uFillTx/>
              </a:rPr>
              <a:t> </a:t>
            </a:r>
            <a:r>
              <a:rPr dirty="0" lang="en-US" smtClean="0">
                <a:solidFill>
                  <a:srgbClr val="FF0000"/>
                </a:solidFill>
                <a:uFillTx/>
              </a:rPr>
              <a:t>otherwise</a:t>
            </a:r>
            <a:r>
              <a:rPr dirty="0" lang="en-US">
                <a:solidFill>
                  <a:srgbClr val="FF0000"/>
                </a:solidFill>
                <a:uFillTx/>
              </a:rPr>
              <a:t>, the last retained digit is unchanged.</a:t>
            </a:r>
          </a:p>
          <a:p>
            <a:pPr indent="-571500" lvl="1" marL="1028700">
              <a:buFont charset="2" pitchFamily="2" typeface="Wingdings"/>
              <a:buChar char="ü"/>
            </a:pPr>
            <a:endParaRPr dirty="0" lang="en-US">
              <a:solidFill>
                <a:srgbClr val="FF0000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-555734" y="1390656"/>
            <a:ext cx="10428890" cy="5058276"/>
          </a:xfrm>
          <a:prstGeom prst="rect">
            <a:avLst/>
          </a:prstGeom>
          <a:ln algn="ctr" cap="flat" cmpd="sng" w="9525">
            <a:noFill/>
            <a:prstDash val="solid"/>
            <a:round/>
            <a:headEnd len="med" type="none" w="med"/>
            <a:tailEnd len="med" type="none" w="med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24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algn="ctr" dir="2700000" dist="35921" rotWithShape="0">
              <a:schemeClr val="bg2"/>
            </a:outerShdw>
          </a:effectLst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endParaRPr lang="en-US">
              <a:uFillTx/>
              <a:latin charset="0" pitchFamily="34" typeface="Arial"/>
              <a:cs charset="0" pitchFamily="34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Rectangle 4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00797" y="1663984"/>
            <a:ext cx="8482391" cy="545169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Autofit/>
          </a:bodyPr>
          <a:lstStyle/>
          <a:p>
            <a:pPr indent="-571500" marL="571500">
              <a:buFont charset="0" pitchFamily="34" typeface="Arial"/>
              <a:buChar char="•"/>
            </a:pPr>
            <a:endParaRPr dirty="0" lang="en-US" sz="36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TextBox 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31640" y="334397"/>
            <a:ext cx="7539756" cy="52322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en-US" smtClean="0" sz="2800">
                <a:uFillTx/>
              </a:rPr>
              <a:t>ACCURACY AND PRECISION </a:t>
            </a:r>
            <a:r>
              <a:rPr dirty="0" lang="en-US" smtClean="0" sz="2800">
                <a:uFillTx/>
              </a:rPr>
              <a:t>(CHAPRA- 53)</a:t>
            </a:r>
            <a:endParaRPr dirty="0" lang="en-US" sz="28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Rectangle 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02590" y="1556792"/>
            <a:ext cx="7848872" cy="3785652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indent="-457200" marL="457200">
              <a:buFont charset="2" pitchFamily="2" typeface="Wingdings"/>
              <a:buChar char="v"/>
            </a:pPr>
            <a:r>
              <a:rPr b="1" dirty="0" lang="en-US">
                <a:uFillTx/>
              </a:rPr>
              <a:t>Accuracy</a:t>
            </a:r>
            <a:r>
              <a:rPr dirty="0" lang="en-US">
                <a:uFillTx/>
              </a:rPr>
              <a:t> </a:t>
            </a:r>
            <a:r>
              <a:rPr dirty="0" lang="en-US" smtClean="0">
                <a:uFillTx/>
              </a:rPr>
              <a:t>(opposite - inaccuracy) refers to how </a:t>
            </a:r>
            <a:r>
              <a:rPr dirty="0" lang="en-US">
                <a:uFillTx/>
              </a:rPr>
              <a:t>closely a computed or measured value </a:t>
            </a:r>
            <a:r>
              <a:rPr dirty="0" lang="en-US">
                <a:solidFill>
                  <a:srgbClr val="FF0000"/>
                </a:solidFill>
                <a:uFillTx/>
              </a:rPr>
              <a:t>agrees </a:t>
            </a:r>
            <a:r>
              <a:rPr dirty="0" lang="en-US" smtClean="0">
                <a:solidFill>
                  <a:srgbClr val="FF0000"/>
                </a:solidFill>
                <a:uFillTx/>
              </a:rPr>
              <a:t>with </a:t>
            </a:r>
            <a:r>
              <a:rPr dirty="0" lang="en-US">
                <a:solidFill>
                  <a:srgbClr val="FF0000"/>
                </a:solidFill>
                <a:uFillTx/>
              </a:rPr>
              <a:t>the true </a:t>
            </a:r>
            <a:r>
              <a:rPr dirty="0" lang="en-US" smtClean="0">
                <a:solidFill>
                  <a:srgbClr val="FF0000"/>
                </a:solidFill>
                <a:uFillTx/>
              </a:rPr>
              <a:t>value</a:t>
            </a:r>
          </a:p>
          <a:p>
            <a:pPr indent="-457200" marL="457200">
              <a:buFont charset="2" pitchFamily="2" typeface="Wingdings"/>
              <a:buChar char="v"/>
            </a:pPr>
            <a:endParaRPr dirty="0" lang="en-US" sz="800">
              <a:uFillTx/>
            </a:endParaRPr>
          </a:p>
          <a:p>
            <a:pPr indent="-457200" marL="457200">
              <a:buFont charset="2" pitchFamily="2" typeface="Wingdings"/>
              <a:buChar char="v"/>
            </a:pPr>
            <a:r>
              <a:rPr b="1" dirty="0" lang="en-US" smtClean="0">
                <a:uFillTx/>
              </a:rPr>
              <a:t>Precision</a:t>
            </a:r>
            <a:r>
              <a:rPr dirty="0" lang="en-US" smtClean="0">
                <a:uFillTx/>
              </a:rPr>
              <a:t>  (opposite - imprecision) refers </a:t>
            </a:r>
            <a:r>
              <a:rPr dirty="0" lang="en-US">
                <a:uFillTx/>
              </a:rPr>
              <a:t>to how closely individual computed or </a:t>
            </a:r>
            <a:r>
              <a:rPr dirty="0" lang="en-US" smtClean="0">
                <a:uFillTx/>
              </a:rPr>
              <a:t>measured </a:t>
            </a:r>
            <a:r>
              <a:rPr dirty="0" lang="en-US">
                <a:uFillTx/>
              </a:rPr>
              <a:t>values </a:t>
            </a:r>
            <a:r>
              <a:rPr dirty="0" lang="en-US">
                <a:solidFill>
                  <a:srgbClr val="FF0000"/>
                </a:solidFill>
                <a:uFillTx/>
              </a:rPr>
              <a:t>agree with each </a:t>
            </a:r>
            <a:r>
              <a:rPr dirty="0" lang="en-US" smtClean="0">
                <a:solidFill>
                  <a:srgbClr val="FF0000"/>
                </a:solidFill>
                <a:uFillTx/>
              </a:rPr>
              <a:t>other</a:t>
            </a:r>
          </a:p>
          <a:p>
            <a:pPr indent="-457200" marL="457200">
              <a:buFont charset="2" pitchFamily="2" typeface="Wingdings"/>
              <a:buChar char="v"/>
            </a:pPr>
            <a:endParaRPr dirty="0" lang="en-US" smtClean="0" sz="800">
              <a:solidFill>
                <a:srgbClr val="FF0000"/>
              </a:solidFill>
              <a:uFillTx/>
            </a:endParaRPr>
          </a:p>
          <a:p>
            <a:pPr indent="-571500" marL="571500">
              <a:buFont charset="2" pitchFamily="2" typeface="Wingdings"/>
              <a:buChar char="v"/>
            </a:pPr>
            <a:r>
              <a:rPr dirty="0" lang="en-US">
                <a:uFillTx/>
              </a:rPr>
              <a:t>Inaccuracy (bias) is defined as </a:t>
            </a:r>
            <a:r>
              <a:rPr dirty="0" lang="en-US">
                <a:solidFill>
                  <a:srgbClr val="FF0000"/>
                </a:solidFill>
                <a:uFillTx/>
              </a:rPr>
              <a:t>systematic deviation from the </a:t>
            </a:r>
            <a:r>
              <a:rPr dirty="0" lang="en-US" smtClean="0">
                <a:solidFill>
                  <a:srgbClr val="FF0000"/>
                </a:solidFill>
                <a:uFillTx/>
              </a:rPr>
              <a:t>truth</a:t>
            </a:r>
          </a:p>
          <a:p>
            <a:pPr indent="-571500" marL="571500">
              <a:buFont charset="2" pitchFamily="2" typeface="Wingdings"/>
              <a:buChar char="v"/>
            </a:pPr>
            <a:endParaRPr dirty="0" lang="en-US" sz="800">
              <a:uFillTx/>
            </a:endParaRPr>
          </a:p>
          <a:p>
            <a:pPr indent="-571500" marL="571500">
              <a:buFont charset="2" pitchFamily="2" typeface="Wingdings"/>
              <a:buChar char="v"/>
            </a:pPr>
            <a:r>
              <a:rPr dirty="0" lang="en-US">
                <a:uFillTx/>
              </a:rPr>
              <a:t>Imprecision (uncertainty</a:t>
            </a:r>
            <a:r>
              <a:rPr dirty="0" lang="en-US" smtClean="0">
                <a:uFillTx/>
              </a:rPr>
              <a:t>)  </a:t>
            </a:r>
            <a:r>
              <a:rPr dirty="0" lang="en-US">
                <a:uFillTx/>
              </a:rPr>
              <a:t>refers to the </a:t>
            </a:r>
            <a:r>
              <a:rPr dirty="0" lang="en-US">
                <a:solidFill>
                  <a:srgbClr val="FF0000"/>
                </a:solidFill>
                <a:uFillTx/>
              </a:rPr>
              <a:t>magnitude of the </a:t>
            </a:r>
            <a:r>
              <a:rPr dirty="0" lang="en-US" smtClean="0">
                <a:solidFill>
                  <a:srgbClr val="FF0000"/>
                </a:solidFill>
                <a:uFillTx/>
              </a:rPr>
              <a:t>scatter</a:t>
            </a:r>
            <a:endParaRPr dirty="0" lang="en-US">
              <a:solidFill>
                <a:srgbClr val="FF0000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-555734" y="1390656"/>
            <a:ext cx="10428890" cy="5058276"/>
          </a:xfrm>
          <a:prstGeom prst="rect">
            <a:avLst/>
          </a:prstGeom>
          <a:ln algn="ctr" cap="flat" cmpd="sng" w="9525">
            <a:noFill/>
            <a:prstDash val="solid"/>
            <a:round/>
            <a:headEnd len="med" type="none" w="med"/>
            <a:tailEnd len="med" type="none" w="med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24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algn="ctr" dir="2700000" dist="35921" rotWithShape="0">
              <a:schemeClr val="bg2"/>
            </a:outerShdw>
          </a:effectLst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endParaRPr lang="en-US">
              <a:uFillTx/>
              <a:latin charset="0" pitchFamily="34" typeface="Arial"/>
              <a:cs charset="0" pitchFamily="34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Rectangle 4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00797" y="1663984"/>
            <a:ext cx="8482391" cy="545169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Autofit/>
          </a:bodyPr>
          <a:lstStyle/>
          <a:p>
            <a:pPr indent="-571500" marL="571500">
              <a:buFont charset="0" pitchFamily="34" typeface="Arial"/>
              <a:buChar char="•"/>
            </a:pPr>
            <a:endParaRPr dirty="0" lang="en-US" sz="36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TextBox 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31640" y="332656"/>
            <a:ext cx="7539756" cy="52322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en-US" smtClean="0" sz="2800">
                <a:uFillTx/>
              </a:rPr>
              <a:t>ACCURACY AND PRECISION </a:t>
            </a:r>
            <a:r>
              <a:rPr dirty="0" lang="en-US" smtClean="0" sz="2800">
                <a:uFillTx/>
              </a:rPr>
              <a:t>(CHAPRA- 53)</a:t>
            </a:r>
            <a:endParaRPr dirty="0" lang="en-US" sz="28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3074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2267744" y="2060848"/>
            <a:ext cx="5904656" cy="4104456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-555734" y="1390656"/>
            <a:ext cx="10428890" cy="5058276"/>
          </a:xfrm>
          <a:prstGeom prst="rect">
            <a:avLst/>
          </a:prstGeom>
          <a:ln algn="ctr" cap="flat" cmpd="sng" w="9525">
            <a:noFill/>
            <a:prstDash val="solid"/>
            <a:round/>
            <a:headEnd len="med" type="none" w="med"/>
            <a:tailEnd len="med" type="none" w="med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24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algn="ctr" dir="2700000" dist="35921" rotWithShape="0">
              <a:schemeClr val="bg2"/>
            </a:outerShdw>
          </a:effectLst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endParaRPr lang="en-US">
              <a:uFillTx/>
              <a:latin charset="0" pitchFamily="34" typeface="Arial"/>
              <a:cs charset="0" pitchFamily="34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Rectangle 4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00797" y="1663984"/>
            <a:ext cx="8482391" cy="545169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Autofit/>
          </a:bodyPr>
          <a:lstStyle/>
          <a:p>
            <a:pPr indent="-571500" marL="571500">
              <a:buFont charset="0" pitchFamily="34" typeface="Arial"/>
              <a:buChar char="•"/>
            </a:pPr>
            <a:endParaRPr dirty="0" lang="en-US" sz="36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TextBox 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31640" y="332656"/>
            <a:ext cx="7539756" cy="52322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en-US" smtClean="0" sz="2800">
                <a:uFillTx/>
              </a:rPr>
              <a:t>ACCURACY AND PRECISION </a:t>
            </a:r>
            <a:r>
              <a:rPr dirty="0" lang="en-US" smtClean="0" sz="2800">
                <a:uFillTx/>
              </a:rPr>
              <a:t>(CHAPRA- 53)</a:t>
            </a:r>
            <a:endParaRPr dirty="0" lang="en-US" sz="28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4098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2051720" y="1916832"/>
            <a:ext cx="6408712" cy="25922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2" name="TextBox 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59632" y="4581128"/>
            <a:ext cx="7792119" cy="181588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indent="-342900" marL="342900">
              <a:buFont charset="2" pitchFamily="2" typeface="Wingdings"/>
              <a:buChar char="v"/>
            </a:pPr>
            <a:r>
              <a:rPr dirty="0" lang="en-US" smtClean="0">
                <a:uFillTx/>
              </a:rPr>
              <a:t>Accuracy </a:t>
            </a:r>
            <a:r>
              <a:rPr dirty="0" lang="en-US">
                <a:uFillTx/>
              </a:rPr>
              <a:t>is </a:t>
            </a:r>
            <a:r>
              <a:rPr dirty="0" lang="en-US">
                <a:solidFill>
                  <a:srgbClr val="FF0000"/>
                </a:solidFill>
                <a:uFillTx/>
              </a:rPr>
              <a:t>getting all </a:t>
            </a:r>
            <a:r>
              <a:rPr dirty="0" lang="en-US" smtClean="0">
                <a:solidFill>
                  <a:srgbClr val="FF0000"/>
                </a:solidFill>
                <a:uFillTx/>
              </a:rPr>
              <a:t>shots </a:t>
            </a:r>
            <a:r>
              <a:rPr dirty="0" lang="en-US">
                <a:solidFill>
                  <a:srgbClr val="FF0000"/>
                </a:solidFill>
                <a:uFillTx/>
              </a:rPr>
              <a:t>near the </a:t>
            </a:r>
            <a:r>
              <a:rPr dirty="0" lang="en-US" smtClean="0">
                <a:solidFill>
                  <a:srgbClr val="FF0000"/>
                </a:solidFill>
                <a:uFillTx/>
              </a:rPr>
              <a:t>bull’s eye </a:t>
            </a:r>
            <a:r>
              <a:rPr dirty="0" lang="en-US" smtClean="0">
                <a:uFillTx/>
              </a:rPr>
              <a:t>of target </a:t>
            </a:r>
          </a:p>
          <a:p>
            <a:pPr indent="-571500" marL="571500">
              <a:buFont charset="2" pitchFamily="2" typeface="Wingdings"/>
              <a:buChar char="v"/>
            </a:pPr>
            <a:endParaRPr dirty="0" lang="en-US" smtClean="0" sz="800">
              <a:uFillTx/>
            </a:endParaRPr>
          </a:p>
          <a:p>
            <a:pPr indent="-342900" marL="342900">
              <a:buFont charset="2" pitchFamily="2" typeface="Wingdings"/>
              <a:buChar char="v"/>
            </a:pPr>
            <a:r>
              <a:rPr dirty="0" lang="en-US" smtClean="0">
                <a:uFillTx/>
              </a:rPr>
              <a:t>Precision </a:t>
            </a:r>
            <a:r>
              <a:rPr dirty="0" lang="en-US">
                <a:uFillTx/>
              </a:rPr>
              <a:t>is </a:t>
            </a:r>
            <a:r>
              <a:rPr dirty="0" lang="en-US">
                <a:solidFill>
                  <a:srgbClr val="FF0000"/>
                </a:solidFill>
                <a:uFillTx/>
              </a:rPr>
              <a:t>getting them close </a:t>
            </a:r>
            <a:r>
              <a:rPr dirty="0" lang="en-US" smtClean="0">
                <a:solidFill>
                  <a:srgbClr val="FF0000"/>
                </a:solidFill>
                <a:uFillTx/>
              </a:rPr>
              <a:t>together</a:t>
            </a:r>
          </a:p>
          <a:p>
            <a:pPr indent="-571500" marL="571500">
              <a:buFont charset="2" pitchFamily="2" typeface="Wingdings"/>
              <a:buChar char="v"/>
            </a:pPr>
            <a:endParaRPr dirty="0" lang="en-US" smtClean="0" sz="800">
              <a:uFillTx/>
            </a:endParaRPr>
          </a:p>
          <a:p>
            <a:pPr indent="-342900" marL="342900">
              <a:buFont charset="2" pitchFamily="2" typeface="Wingdings"/>
              <a:buChar char="v"/>
            </a:pPr>
            <a:r>
              <a:rPr dirty="0" lang="en-US" smtClean="0">
                <a:uFillTx/>
              </a:rPr>
              <a:t>A </a:t>
            </a:r>
            <a:r>
              <a:rPr dirty="0" lang="en-US" smtClean="0">
                <a:solidFill>
                  <a:srgbClr val="FF0000"/>
                </a:solidFill>
                <a:uFillTx/>
              </a:rPr>
              <a:t>NM should be sufficiently accurate/unbiased </a:t>
            </a:r>
            <a:r>
              <a:rPr dirty="0" lang="en-US" smtClean="0">
                <a:uFillTx/>
              </a:rPr>
              <a:t>to meet the requirement of a particular </a:t>
            </a:r>
            <a:r>
              <a:rPr dirty="0" err="1" lang="en-US" smtClean="0">
                <a:uFillTx/>
              </a:rPr>
              <a:t>Engg</a:t>
            </a:r>
            <a:r>
              <a:rPr dirty="0" lang="en-US" smtClean="0">
                <a:uFillTx/>
              </a:rPr>
              <a:t> problem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-555734" y="1390656"/>
            <a:ext cx="10428890" cy="5058276"/>
          </a:xfrm>
          <a:prstGeom prst="rect">
            <a:avLst/>
          </a:prstGeom>
          <a:ln algn="ctr" cap="flat" cmpd="sng" w="9525">
            <a:noFill/>
            <a:prstDash val="solid"/>
            <a:round/>
            <a:headEnd len="med" type="none" w="med"/>
            <a:tailEnd len="med" type="none" w="med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24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algn="ctr" dir="2700000" dist="35921" rotWithShape="0">
              <a:schemeClr val="bg2"/>
            </a:outerShdw>
          </a:effectLst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endParaRPr lang="en-US">
              <a:uFillTx/>
              <a:latin charset="0" pitchFamily="34" typeface="Arial"/>
              <a:cs charset="0" pitchFamily="34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Rectangle 4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00797" y="1663984"/>
            <a:ext cx="8482391" cy="545169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Autofit/>
          </a:bodyPr>
          <a:lstStyle/>
          <a:p>
            <a:pPr indent="-571500" marL="571500">
              <a:buFont charset="0" pitchFamily="34" typeface="Arial"/>
              <a:buChar char="•"/>
            </a:pPr>
            <a:endParaRPr dirty="0" lang="en-US" sz="36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TextBox 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31640" y="332656"/>
            <a:ext cx="7539756" cy="52322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en-US" smtClean="0" sz="2800">
                <a:uFillTx/>
              </a:rPr>
              <a:t>ACCURACY AND PRECISION </a:t>
            </a:r>
            <a:r>
              <a:rPr dirty="0" lang="en-US" smtClean="0" sz="2800">
                <a:uFillTx/>
              </a:rPr>
              <a:t>(CHAPRA- 53)</a:t>
            </a:r>
            <a:endParaRPr dirty="0" lang="en-US" sz="28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Rectangle 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96346" y="1844824"/>
            <a:ext cx="7766322" cy="3847207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indent="-571500" marL="571500">
              <a:buFont charset="2" pitchFamily="2" typeface="Wingdings"/>
              <a:buChar char="v"/>
            </a:pPr>
            <a:r>
              <a:rPr dirty="0" lang="en-US" sz="2600">
                <a:uFillTx/>
              </a:rPr>
              <a:t>Accuracy refers to </a:t>
            </a:r>
            <a:r>
              <a:rPr dirty="0" lang="en-US" sz="2600">
                <a:solidFill>
                  <a:srgbClr val="FF0000"/>
                </a:solidFill>
                <a:uFillTx/>
              </a:rPr>
              <a:t>number of significant digits </a:t>
            </a:r>
            <a:r>
              <a:rPr dirty="0" lang="en-US" sz="2600">
                <a:uFillTx/>
              </a:rPr>
              <a:t>in a value</a:t>
            </a:r>
            <a:r>
              <a:rPr dirty="0" lang="en-US" smtClean="0" sz="2600">
                <a:uFillTx/>
              </a:rPr>
              <a:t>. </a:t>
            </a:r>
            <a:r>
              <a:rPr dirty="0" lang="en-US" sz="2600">
                <a:uFillTx/>
              </a:rPr>
              <a:t>For </a:t>
            </a:r>
            <a:r>
              <a:rPr dirty="0" lang="en-US" smtClean="0" sz="2600">
                <a:uFillTx/>
              </a:rPr>
              <a:t>example</a:t>
            </a:r>
            <a:r>
              <a:rPr dirty="0" lang="en-US" sz="2600">
                <a:uFillTx/>
              </a:rPr>
              <a:t>, </a:t>
            </a:r>
            <a:r>
              <a:rPr dirty="0" lang="en-US" smtClean="0" sz="2600">
                <a:uFillTx/>
              </a:rPr>
              <a:t>the number </a:t>
            </a:r>
            <a:r>
              <a:rPr dirty="0" lang="en-US" sz="2600">
                <a:uFillTx/>
              </a:rPr>
              <a:t>57.396 is accurate to five </a:t>
            </a:r>
            <a:r>
              <a:rPr dirty="0" lang="en-US" smtClean="0" sz="2600">
                <a:uFillTx/>
              </a:rPr>
              <a:t>significant digits</a:t>
            </a:r>
          </a:p>
          <a:p>
            <a:endParaRPr dirty="0" lang="en-US" smtClean="0" sz="1000">
              <a:uFillTx/>
            </a:endParaRPr>
          </a:p>
          <a:p>
            <a:pPr indent="-571500" marL="571500">
              <a:buFont charset="2" pitchFamily="2" typeface="Wingdings"/>
              <a:buChar char="v"/>
            </a:pPr>
            <a:r>
              <a:rPr dirty="0" lang="en-US" smtClean="0" sz="2600">
                <a:uFillTx/>
              </a:rPr>
              <a:t>Precision </a:t>
            </a:r>
            <a:r>
              <a:rPr dirty="0" lang="en-US" sz="2600">
                <a:uFillTx/>
              </a:rPr>
              <a:t>refers to </a:t>
            </a:r>
            <a:r>
              <a:rPr dirty="0" lang="en-US" sz="2600">
                <a:solidFill>
                  <a:srgbClr val="FF0000"/>
                </a:solidFill>
                <a:uFillTx/>
              </a:rPr>
              <a:t>the </a:t>
            </a:r>
            <a:r>
              <a:rPr dirty="0" lang="en-US" smtClean="0" sz="2600">
                <a:solidFill>
                  <a:srgbClr val="FF0000"/>
                </a:solidFill>
                <a:uFillTx/>
              </a:rPr>
              <a:t>number of decimal positions </a:t>
            </a:r>
            <a:r>
              <a:rPr dirty="0" err="1" lang="en-US" smtClean="0" sz="2600">
                <a:uFillTx/>
              </a:rPr>
              <a:t>i,e</a:t>
            </a:r>
            <a:r>
              <a:rPr dirty="0" lang="en-US" smtClean="0" sz="2600">
                <a:uFillTx/>
              </a:rPr>
              <a:t>. </a:t>
            </a:r>
            <a:r>
              <a:rPr dirty="0" lang="en-US" smtClean="0" sz="2600">
                <a:solidFill>
                  <a:srgbClr val="FF0000"/>
                </a:solidFill>
                <a:uFillTx/>
              </a:rPr>
              <a:t>order </a:t>
            </a:r>
            <a:r>
              <a:rPr dirty="0" lang="en-US" sz="2600">
                <a:solidFill>
                  <a:srgbClr val="FF0000"/>
                </a:solidFill>
                <a:uFillTx/>
              </a:rPr>
              <a:t>of magnitude of the </a:t>
            </a:r>
            <a:r>
              <a:rPr dirty="0" lang="en-US" smtClean="0" sz="2600">
                <a:solidFill>
                  <a:srgbClr val="FF0000"/>
                </a:solidFill>
                <a:uFillTx/>
              </a:rPr>
              <a:t>last </a:t>
            </a:r>
            <a:r>
              <a:rPr dirty="0" lang="en-US" sz="2600">
                <a:solidFill>
                  <a:srgbClr val="FF0000"/>
                </a:solidFill>
                <a:uFillTx/>
              </a:rPr>
              <a:t>digit </a:t>
            </a:r>
            <a:r>
              <a:rPr dirty="0" lang="en-US" sz="2600">
                <a:uFillTx/>
              </a:rPr>
              <a:t>in a value. For example, the number </a:t>
            </a:r>
            <a:r>
              <a:rPr dirty="0" lang="en-US" smtClean="0" sz="2600">
                <a:uFillTx/>
              </a:rPr>
              <a:t>57.396 </a:t>
            </a:r>
            <a:r>
              <a:rPr dirty="0" lang="en-US" sz="2600">
                <a:uFillTx/>
              </a:rPr>
              <a:t>has a precision of </a:t>
            </a:r>
            <a:r>
              <a:rPr dirty="0" lang="en-US" smtClean="0" sz="2600">
                <a:uFillTx/>
              </a:rPr>
              <a:t>0.001</a:t>
            </a:r>
            <a:endParaRPr dirty="0" lang="en-US" sz="2600">
              <a:uFillTx/>
            </a:endParaRPr>
          </a:p>
          <a:p>
            <a:endParaRPr dirty="0" lang="en-US" smtClean="0" sz="2600">
              <a:uFillTx/>
            </a:endParaRPr>
          </a:p>
          <a:p>
            <a:pPr indent="-571500" marL="571500">
              <a:buFont charset="2" pitchFamily="2" typeface="Wingdings"/>
              <a:buChar char="v"/>
            </a:pPr>
            <a:r>
              <a:rPr dirty="0" lang="en-US" smtClean="0" sz="2600">
                <a:solidFill>
                  <a:srgbClr val="FF0000"/>
                </a:solidFill>
                <a:uFillTx/>
              </a:rPr>
              <a:t>Homework</a:t>
            </a:r>
            <a:r>
              <a:rPr dirty="0" lang="en-US" sz="2600">
                <a:uFillTx/>
              </a:rPr>
              <a:t>: Example </a:t>
            </a:r>
            <a:r>
              <a:rPr dirty="0" lang="en-US" smtClean="0" sz="2600">
                <a:uFillTx/>
              </a:rPr>
              <a:t>4.1&amp; 4.2 (Balagurusamy-63)</a:t>
            </a:r>
            <a:endParaRPr dirty="0" lang="en-US" sz="26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-555734" y="1390656"/>
            <a:ext cx="10428890" cy="5058276"/>
          </a:xfrm>
          <a:prstGeom prst="rect">
            <a:avLst/>
          </a:prstGeom>
          <a:ln algn="ctr" cap="flat" cmpd="sng" w="9525">
            <a:noFill/>
            <a:prstDash val="solid"/>
            <a:round/>
            <a:headEnd len="med" type="none" w="med"/>
            <a:tailEnd len="med" type="none" w="med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24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algn="ctr" dir="2700000" dist="35921" rotWithShape="0">
              <a:schemeClr val="bg2"/>
            </a:outerShdw>
          </a:effectLst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endParaRPr lang="en-US">
              <a:uFillTx/>
              <a:latin charset="0" pitchFamily="34" typeface="Arial"/>
              <a:cs charset="0" pitchFamily="34" typeface="Arial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-555734" y="1390656"/>
            <a:ext cx="10428890" cy="5058276"/>
          </a:xfrm>
          <a:prstGeom prst="rect">
            <a:avLst/>
          </a:prstGeom>
          <a:ln algn="ctr" cap="flat" cmpd="sng" w="9525">
            <a:noFill/>
            <a:prstDash val="solid"/>
            <a:round/>
            <a:headEnd len="med" type="none" w="med"/>
            <a:tailEnd len="med" type="none" w="med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24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algn="ctr" dir="2700000" dist="35921" rotWithShape="0">
              <a:schemeClr val="bg2"/>
            </a:outerShdw>
          </a:effectLst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endParaRPr lang="en-US">
              <a:uFillTx/>
              <a:latin charset="0" pitchFamily="34" typeface="Arial"/>
              <a:cs charset="0" pitchFamily="34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Rectangle 4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00797" y="1663984"/>
            <a:ext cx="8482391" cy="545169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Autofit/>
          </a:bodyPr>
          <a:lstStyle/>
          <a:p>
            <a:pPr indent="-571500" marL="571500">
              <a:buFont charset="0" pitchFamily="34" typeface="Arial"/>
              <a:buChar char="•"/>
            </a:pPr>
            <a:endParaRPr dirty="0" lang="en-US" sz="36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Rectangle 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48994" y="1949931"/>
            <a:ext cx="7895006" cy="830997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indent="-571500" marL="571500">
              <a:buFont charset="2" pitchFamily="2" typeface="Wingdings"/>
              <a:buChar char="v"/>
            </a:pPr>
            <a:r>
              <a:rPr dirty="0" lang="en-US" smtClean="0">
                <a:uFillTx/>
              </a:rPr>
              <a:t>Way to </a:t>
            </a:r>
            <a:r>
              <a:rPr b="1" dirty="0" lang="en-US" smtClean="0">
                <a:solidFill>
                  <a:srgbClr val="FF0000"/>
                </a:solidFill>
                <a:uFillTx/>
              </a:rPr>
              <a:t>account for magnitude </a:t>
            </a:r>
            <a:r>
              <a:rPr dirty="0" lang="en-US" smtClean="0">
                <a:uFillTx/>
              </a:rPr>
              <a:t>of the quantity being evaluated is to </a:t>
            </a:r>
            <a:r>
              <a:rPr b="1" dirty="0" lang="en-US" smtClean="0" u="sng">
                <a:uFillTx/>
              </a:rPr>
              <a:t>normalize the error to the true value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Box 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48994" y="3711596"/>
            <a:ext cx="7866270" cy="2185214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indent="-571500" marL="571500">
              <a:buFont charset="2" pitchFamily="2" typeface="Wingdings"/>
              <a:buChar char="v"/>
            </a:pPr>
            <a:r>
              <a:rPr dirty="0" lang="en-US">
                <a:uFillTx/>
              </a:rPr>
              <a:t>For </a:t>
            </a:r>
            <a:r>
              <a:rPr dirty="0" lang="en-US" smtClean="0">
                <a:uFillTx/>
              </a:rPr>
              <a:t>NM, </a:t>
            </a:r>
            <a:r>
              <a:rPr dirty="0" lang="en-US">
                <a:uFillTx/>
              </a:rPr>
              <a:t>the true value will be</a:t>
            </a:r>
            <a:r>
              <a:rPr dirty="0" lang="en-US">
                <a:solidFill>
                  <a:srgbClr val="FF0000"/>
                </a:solidFill>
                <a:uFillTx/>
              </a:rPr>
              <a:t> </a:t>
            </a:r>
            <a:r>
              <a:rPr dirty="0" lang="en-US" smtClean="0">
                <a:solidFill>
                  <a:srgbClr val="FF0000"/>
                </a:solidFill>
                <a:uFillTx/>
              </a:rPr>
              <a:t>known </a:t>
            </a:r>
            <a:r>
              <a:rPr dirty="0" lang="en-US">
                <a:solidFill>
                  <a:srgbClr val="FF0000"/>
                </a:solidFill>
                <a:uFillTx/>
              </a:rPr>
              <a:t>only </a:t>
            </a:r>
            <a:r>
              <a:rPr dirty="0" lang="en-US">
                <a:uFillTx/>
              </a:rPr>
              <a:t>when we deal with functions that can </a:t>
            </a:r>
            <a:r>
              <a:rPr dirty="0" lang="en-US" smtClean="0">
                <a:uFillTx/>
              </a:rPr>
              <a:t>be solved </a:t>
            </a:r>
            <a:r>
              <a:rPr dirty="0" lang="en-US" smtClean="0">
                <a:solidFill>
                  <a:srgbClr val="FF0000"/>
                </a:solidFill>
                <a:uFillTx/>
              </a:rPr>
              <a:t>analytically</a:t>
            </a:r>
          </a:p>
          <a:p>
            <a:endParaRPr dirty="0" lang="en-US" sz="800">
              <a:uFillTx/>
            </a:endParaRPr>
          </a:p>
          <a:p>
            <a:pPr indent="-571500" marL="571500">
              <a:buFont charset="2" pitchFamily="2" typeface="Wingdings"/>
              <a:buChar char="v"/>
            </a:pPr>
            <a:r>
              <a:rPr dirty="0" lang="en-US" smtClean="0">
                <a:uFillTx/>
              </a:rPr>
              <a:t>In </a:t>
            </a:r>
            <a:r>
              <a:rPr dirty="0" lang="en-US">
                <a:uFillTx/>
              </a:rPr>
              <a:t>real world </a:t>
            </a:r>
            <a:r>
              <a:rPr dirty="0" lang="en-US" smtClean="0">
                <a:uFillTx/>
              </a:rPr>
              <a:t>applications, we </a:t>
            </a:r>
            <a:r>
              <a:rPr dirty="0" lang="en-US">
                <a:uFillTx/>
              </a:rPr>
              <a:t>will obviously not know the </a:t>
            </a:r>
            <a:r>
              <a:rPr dirty="0" lang="en-US">
                <a:solidFill>
                  <a:srgbClr val="FF0000"/>
                </a:solidFill>
                <a:uFillTx/>
              </a:rPr>
              <a:t>true value in a </a:t>
            </a:r>
            <a:r>
              <a:rPr dirty="0" lang="en-US" smtClean="0">
                <a:solidFill>
                  <a:srgbClr val="FF0000"/>
                </a:solidFill>
                <a:uFillTx/>
              </a:rPr>
              <a:t>priori</a:t>
            </a:r>
          </a:p>
          <a:p>
            <a:endParaRPr dirty="0" lang="en-US" smtClean="0" sz="800">
              <a:solidFill>
                <a:srgbClr val="7030A0"/>
              </a:solidFill>
              <a:uFillTx/>
            </a:endParaRPr>
          </a:p>
          <a:p>
            <a:pPr indent="-571500" marL="571500">
              <a:buFont charset="2" pitchFamily="2" typeface="Wingdings"/>
              <a:buChar char="v"/>
            </a:pPr>
            <a:r>
              <a:rPr dirty="0" lang="en-US" smtClean="0">
                <a:solidFill>
                  <a:srgbClr val="FF0000"/>
                </a:solidFill>
                <a:uFillTx/>
              </a:rPr>
              <a:t>Homework:    </a:t>
            </a:r>
            <a:r>
              <a:rPr dirty="0" lang="en-US" smtClean="0">
                <a:uFillTx/>
              </a:rPr>
              <a:t>Example-3.1 (</a:t>
            </a:r>
            <a:r>
              <a:rPr dirty="0" err="1" lang="en-US" smtClean="0">
                <a:uFillTx/>
              </a:rPr>
              <a:t>Chapra</a:t>
            </a:r>
            <a:r>
              <a:rPr dirty="0" lang="en-US" smtClean="0">
                <a:uFillTx/>
              </a:rPr>
              <a:t>)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-555734" y="1390656"/>
            <a:ext cx="10428890" cy="5058276"/>
          </a:xfrm>
          <a:prstGeom prst="rect">
            <a:avLst/>
          </a:prstGeom>
          <a:ln algn="ctr" cap="flat" cmpd="sng" w="9525">
            <a:noFill/>
            <a:prstDash val="solid"/>
            <a:round/>
            <a:headEnd len="med" type="none" w="med"/>
            <a:tailEnd len="med" type="none" w="med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24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algn="ctr" dir="2700000" dist="35921" rotWithShape="0">
              <a:schemeClr val="bg2"/>
            </a:outerShdw>
          </a:effectLst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endParaRPr lang="en-US">
              <a:uFillTx/>
              <a:latin charset="0" pitchFamily="34" typeface="Arial"/>
              <a:cs charset="0" pitchFamily="34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Rectangle 4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00797" y="1663984"/>
            <a:ext cx="8482391" cy="545169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Autofit/>
          </a:bodyPr>
          <a:lstStyle/>
          <a:p>
            <a:pPr indent="-571500" marL="571500">
              <a:buFont charset="0" pitchFamily="34" typeface="Arial"/>
              <a:buChar char="•"/>
            </a:pPr>
            <a:endParaRPr dirty="0" lang="en-US" sz="36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TextBox 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475656" y="260648"/>
            <a:ext cx="7668343" cy="52322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en-US" sz="2800">
                <a:uFillTx/>
              </a:rPr>
              <a:t>NUMERICAL METHODS, NM </a:t>
            </a:r>
            <a:r>
              <a:rPr dirty="0" lang="en-US" sz="2800">
                <a:uFillTx/>
              </a:rPr>
              <a:t>(CHAPRA-3)</a:t>
            </a:r>
            <a:endParaRPr b="1" dirty="0" lang="en-US" sz="2800">
              <a:uFillTx/>
              <a:latin charset="0" pitchFamily="18" typeface="Times New Roman"/>
              <a:cs charset="0" pitchFamily="18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TextBox 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07705" y="1860848"/>
            <a:ext cx="7728792" cy="243143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indent="-571500" marL="571500">
              <a:buFont charset="2" pitchFamily="2" typeface="Wingdings"/>
              <a:buChar char="v"/>
            </a:pPr>
            <a:r>
              <a:rPr dirty="0" lang="en-US" smtClean="0">
                <a:uFillTx/>
              </a:rPr>
              <a:t>Analytical </a:t>
            </a:r>
            <a:r>
              <a:rPr dirty="0" err="1" lang="en-US" smtClean="0">
                <a:uFillTx/>
              </a:rPr>
              <a:t>soln</a:t>
            </a:r>
            <a:r>
              <a:rPr dirty="0" lang="en-US" smtClean="0">
                <a:uFillTx/>
              </a:rPr>
              <a:t> can be derived for </a:t>
            </a:r>
            <a:r>
              <a:rPr dirty="0" lang="en-US" smtClean="0">
                <a:solidFill>
                  <a:srgbClr val="FF0000"/>
                </a:solidFill>
                <a:uFillTx/>
              </a:rPr>
              <a:t>limited class of problems </a:t>
            </a:r>
            <a:r>
              <a:rPr dirty="0" lang="en-US" smtClean="0">
                <a:uFillTx/>
              </a:rPr>
              <a:t>only which include</a:t>
            </a:r>
            <a:r>
              <a:rPr dirty="0" lang="en-US" smtClean="0">
                <a:solidFill>
                  <a:srgbClr val="FF0000"/>
                </a:solidFill>
                <a:uFillTx/>
              </a:rPr>
              <a:t> linear models, </a:t>
            </a:r>
            <a:r>
              <a:rPr dirty="0" lang="en-US" smtClean="0">
                <a:uFillTx/>
              </a:rPr>
              <a:t>those who have </a:t>
            </a:r>
            <a:r>
              <a:rPr b="1" dirty="0" lang="en-US" smtClean="0">
                <a:uFillTx/>
              </a:rPr>
              <a:t>simple geometry </a:t>
            </a:r>
            <a:r>
              <a:rPr dirty="0" lang="en-US" smtClean="0">
                <a:uFillTx/>
              </a:rPr>
              <a:t>and </a:t>
            </a:r>
            <a:r>
              <a:rPr b="1" dirty="0" lang="en-US" smtClean="0">
                <a:uFillTx/>
              </a:rPr>
              <a:t>low dimensionality</a:t>
            </a:r>
            <a:r>
              <a:rPr dirty="0" lang="en-US" smtClean="0">
                <a:uFillTx/>
              </a:rPr>
              <a:t>. But most of the </a:t>
            </a:r>
            <a:r>
              <a:rPr dirty="0" lang="en-US" smtClean="0">
                <a:solidFill>
                  <a:srgbClr val="FF0000"/>
                </a:solidFill>
                <a:uFillTx/>
              </a:rPr>
              <a:t>real problems </a:t>
            </a:r>
            <a:r>
              <a:rPr dirty="0" lang="en-US" smtClean="0">
                <a:uFillTx/>
              </a:rPr>
              <a:t>are </a:t>
            </a:r>
            <a:r>
              <a:rPr dirty="0" lang="en-US" smtClean="0">
                <a:solidFill>
                  <a:srgbClr val="FF0000"/>
                </a:solidFill>
                <a:uFillTx/>
              </a:rPr>
              <a:t>non-linear</a:t>
            </a:r>
            <a:r>
              <a:rPr dirty="0" lang="en-US" smtClean="0">
                <a:uFillTx/>
              </a:rPr>
              <a:t> and </a:t>
            </a:r>
            <a:r>
              <a:rPr dirty="0" lang="en-US" smtClean="0">
                <a:solidFill>
                  <a:srgbClr val="FF0000"/>
                </a:solidFill>
                <a:uFillTx/>
              </a:rPr>
              <a:t>involve complex shape</a:t>
            </a:r>
            <a:r>
              <a:rPr dirty="0" lang="en-US" smtClean="0">
                <a:uFillTx/>
              </a:rPr>
              <a:t> and process</a:t>
            </a:r>
          </a:p>
          <a:p>
            <a:endParaRPr dirty="0" lang="en-US" smtClean="0" sz="800">
              <a:uFillTx/>
            </a:endParaRPr>
          </a:p>
          <a:p>
            <a:endParaRPr dirty="0" lang="en-US">
              <a:solidFill>
                <a:srgbClr val="FF0000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4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55742" y="1278052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algn="ctr" dir="2700000" dist="35921" rotWithShape="0">
              <a:schemeClr val="bg2"/>
            </a:outerShdw>
          </a:effectLst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endParaRPr lang="en-US">
              <a:uFillTx/>
              <a:latin charset="0" pitchFamily="34" typeface="Arial"/>
              <a:cs charset="0" pitchFamily="34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Rectangle 4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00797" y="1663984"/>
            <a:ext cx="8482391" cy="545169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Autofit/>
          </a:bodyPr>
          <a:lstStyle/>
          <a:p>
            <a:pPr indent="-571500" marL="571500">
              <a:buFont charset="0" pitchFamily="34" typeface="Arial"/>
              <a:buChar char="•"/>
            </a:pPr>
            <a:endParaRPr dirty="0" lang="en-US" sz="36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Rectangle 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56086" y="1650624"/>
            <a:ext cx="7852418" cy="830997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indent="-457200" marL="457200">
              <a:buFont charset="2" pitchFamily="2" typeface="Wingdings"/>
              <a:buChar char="v"/>
            </a:pPr>
            <a:r>
              <a:rPr dirty="0" lang="en-US" smtClean="0">
                <a:uFillTx/>
              </a:rPr>
              <a:t>An alternative is to “Normalize the error”  using </a:t>
            </a:r>
            <a:r>
              <a:rPr b="1" dirty="0" lang="en-US" smtClean="0" u="sng">
                <a:solidFill>
                  <a:srgbClr val="FF0000"/>
                </a:solidFill>
                <a:uFillTx/>
              </a:rPr>
              <a:t>best  available estimate</a:t>
            </a:r>
            <a:r>
              <a:rPr dirty="0" lang="en-US" smtClean="0">
                <a:solidFill>
                  <a:srgbClr val="FF0000"/>
                </a:solidFill>
                <a:uFillTx/>
              </a:rPr>
              <a:t> </a:t>
            </a:r>
            <a:r>
              <a:rPr dirty="0" lang="en-US" smtClean="0">
                <a:uFillTx/>
              </a:rPr>
              <a:t>of the true value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56085" y="3501008"/>
            <a:ext cx="7852419" cy="1723549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indent="-457200" marL="457200">
              <a:buFont charset="2" pitchFamily="2" typeface="Wingdings"/>
              <a:buChar char="v"/>
            </a:pPr>
            <a:r>
              <a:rPr dirty="0" lang="en-US" smtClean="0">
                <a:uFillTx/>
              </a:rPr>
              <a:t>Certain </a:t>
            </a:r>
            <a:r>
              <a:rPr dirty="0" lang="en-US">
                <a:uFillTx/>
              </a:rPr>
              <a:t>numerical methods use an</a:t>
            </a:r>
            <a:r>
              <a:rPr dirty="0" lang="en-US">
                <a:solidFill>
                  <a:srgbClr val="FF0000"/>
                </a:solidFill>
                <a:uFillTx/>
              </a:rPr>
              <a:t> iterative </a:t>
            </a:r>
            <a:r>
              <a:rPr dirty="0" lang="en-US" smtClean="0">
                <a:solidFill>
                  <a:srgbClr val="FF0000"/>
                </a:solidFill>
                <a:uFillTx/>
              </a:rPr>
              <a:t>approach </a:t>
            </a:r>
            <a:r>
              <a:rPr dirty="0" lang="en-US">
                <a:uFillTx/>
              </a:rPr>
              <a:t>to compute </a:t>
            </a:r>
            <a:r>
              <a:rPr dirty="0" lang="en-US" smtClean="0">
                <a:uFillTx/>
              </a:rPr>
              <a:t>answers</a:t>
            </a:r>
          </a:p>
          <a:p>
            <a:endParaRPr dirty="0" lang="en-US" sz="1000">
              <a:uFillTx/>
            </a:endParaRPr>
          </a:p>
          <a:p>
            <a:pPr indent="-457200" marL="457200">
              <a:buFont charset="2" pitchFamily="2" typeface="Wingdings"/>
              <a:buChar char="v"/>
            </a:pPr>
            <a:r>
              <a:rPr dirty="0" lang="en-US" smtClean="0">
                <a:uFillTx/>
              </a:rPr>
              <a:t> </a:t>
            </a:r>
            <a:r>
              <a:rPr dirty="0" lang="en-US">
                <a:uFillTx/>
              </a:rPr>
              <a:t>In such an </a:t>
            </a:r>
            <a:r>
              <a:rPr dirty="0" lang="en-US" smtClean="0">
                <a:uFillTx/>
              </a:rPr>
              <a:t>approach</a:t>
            </a:r>
            <a:r>
              <a:rPr dirty="0" lang="en-US">
                <a:uFillTx/>
              </a:rPr>
              <a:t>, </a:t>
            </a:r>
            <a:r>
              <a:rPr b="1" dirty="0" lang="en-US" u="sng">
                <a:uFillTx/>
              </a:rPr>
              <a:t>a present approximation is made on the </a:t>
            </a:r>
            <a:r>
              <a:rPr b="1" dirty="0" lang="en-US" smtClean="0" u="sng">
                <a:uFillTx/>
              </a:rPr>
              <a:t>basis </a:t>
            </a:r>
            <a:r>
              <a:rPr b="1" dirty="0" lang="en-US" u="sng">
                <a:uFillTx/>
              </a:rPr>
              <a:t>of a previous </a:t>
            </a:r>
            <a:r>
              <a:rPr b="1" dirty="0" lang="en-US" smtClean="0" u="sng">
                <a:uFillTx/>
              </a:rPr>
              <a:t>approximation</a:t>
            </a:r>
            <a:endParaRPr b="1" dirty="0" lang="en-US" u="sng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-324544" y="1484784"/>
            <a:ext cx="10428890" cy="5058276"/>
          </a:xfrm>
          <a:prstGeom prst="rect">
            <a:avLst/>
          </a:prstGeom>
          <a:ln algn="ctr" cap="flat" cmpd="sng" w="9525">
            <a:noFill/>
            <a:prstDash val="solid"/>
            <a:round/>
            <a:headEnd len="med" type="none" w="med"/>
            <a:tailEnd len="med" type="none" w="med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24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algn="ctr" dir="2700000" dist="35921" rotWithShape="0">
              <a:schemeClr val="bg2"/>
            </a:outerShdw>
          </a:effectLst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endParaRPr lang="en-US">
              <a:uFillTx/>
              <a:latin charset="0" pitchFamily="34" typeface="Arial"/>
              <a:cs charset="0" pitchFamily="34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Rectangle 4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00797" y="1663984"/>
            <a:ext cx="8482391" cy="545169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Autofit/>
          </a:bodyPr>
          <a:lstStyle/>
          <a:p>
            <a:pPr indent="-571500" marL="571500">
              <a:buFont charset="0" pitchFamily="34" typeface="Arial"/>
              <a:buChar char="•"/>
            </a:pPr>
            <a:endParaRPr dirty="0" lang="en-US" sz="36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31640" y="188640"/>
            <a:ext cx="7704856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algn="l"/>
            <a:r>
              <a:rPr b="1" dirty="0" lang="en-CA" sz="2400">
                <a:uFillTx/>
                <a:latin charset="0" pitchFamily="18" typeface="Times New Roman"/>
                <a:cs charset="0" pitchFamily="18" typeface="Times New Roman"/>
              </a:rPr>
              <a:t>COMPUTER r</a:t>
            </a:r>
            <a:r>
              <a:rPr b="1" dirty="0" lang="en-CA" smtClean="0" sz="2400">
                <a:uFillTx/>
                <a:latin charset="0" pitchFamily="18" typeface="Times New Roman"/>
                <a:cs charset="0" pitchFamily="18" typeface="Times New Roman"/>
              </a:rPr>
              <a:t>epresentation of numbers</a:t>
            </a:r>
            <a:endParaRPr b="1" dirty="0" lang="en-CA" sz="2400">
              <a:uFillTx/>
              <a:latin charset="0" pitchFamily="18" typeface="Times New Roman"/>
              <a:cs charset="0" pitchFamily="18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59632" y="1556792"/>
            <a:ext cx="7329510" cy="5616624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Autofit/>
          </a:bodyPr>
          <a:lstStyle/>
          <a:p>
            <a:pPr>
              <a:buSzPct val="100000"/>
              <a:buFont charset="2" pitchFamily="2" typeface="Wingdings"/>
              <a:buChar char="v"/>
            </a:pPr>
            <a:r>
              <a:rPr dirty="0" lang="en-CA" smtClean="0" sz="2400">
                <a:uFillTx/>
                <a:latin charset="0" pitchFamily="18" typeface="Times New Roman"/>
                <a:cs charset="0" pitchFamily="18" typeface="Times New Roman"/>
              </a:rPr>
              <a:t>Arithmetic operations</a:t>
            </a:r>
          </a:p>
          <a:p>
            <a:pPr lvl="1">
              <a:buSzPct val="100000"/>
              <a:buFont charset="2" pitchFamily="2" typeface="Wingdings"/>
              <a:buChar char="ü"/>
            </a:pPr>
            <a:r>
              <a:rPr dirty="0" lang="en-CA" smtClean="0">
                <a:uFillTx/>
                <a:latin charset="0" pitchFamily="18" typeface="Times New Roman"/>
                <a:cs charset="0" pitchFamily="18" typeface="Times New Roman"/>
              </a:rPr>
              <a:t>Integer arithmetic</a:t>
            </a:r>
          </a:p>
          <a:p>
            <a:pPr lvl="1">
              <a:buSzPct val="100000"/>
              <a:buFont charset="2" pitchFamily="2" typeface="Wingdings"/>
              <a:buChar char="ü"/>
            </a:pPr>
            <a:r>
              <a:rPr dirty="0" lang="en-CA" smtClean="0">
                <a:uFillTx/>
                <a:latin charset="0" pitchFamily="18" typeface="Times New Roman"/>
                <a:cs charset="0" pitchFamily="18" typeface="Times New Roman"/>
              </a:rPr>
              <a:t>Real or floating point arithmetic</a:t>
            </a:r>
          </a:p>
          <a:p>
            <a:pPr indent="0" lvl="1" marL="288000">
              <a:buSzPct val="100000"/>
              <a:buNone/>
            </a:pPr>
            <a:endParaRPr dirty="0" lang="en-CA" smtClean="0" sz="300">
              <a:uFillTx/>
              <a:latin charset="0" pitchFamily="18" typeface="Times New Roman"/>
              <a:cs charset="0" pitchFamily="18" typeface="Times New Roman"/>
            </a:endParaRPr>
          </a:p>
          <a:p>
            <a:pPr>
              <a:buSzPct val="100000"/>
              <a:buFont charset="2" pitchFamily="2" typeface="Wingdings"/>
              <a:buChar char="v"/>
            </a:pPr>
            <a:r>
              <a:rPr dirty="0" lang="en-CA" smtClean="0" sz="2400">
                <a:uFillTx/>
                <a:latin charset="0" pitchFamily="18" typeface="Times New Roman"/>
                <a:cs charset="0" pitchFamily="18" typeface="Times New Roman"/>
              </a:rPr>
              <a:t>Computer does not store real numbers</a:t>
            </a:r>
          </a:p>
          <a:p>
            <a:pPr indent="0" marL="0">
              <a:buSzPct val="100000"/>
              <a:buNone/>
            </a:pPr>
            <a:endParaRPr dirty="0" lang="en-CA" smtClean="0" sz="300">
              <a:uFillTx/>
              <a:latin charset="0" pitchFamily="18" typeface="Times New Roman"/>
              <a:cs charset="0" pitchFamily="18" typeface="Times New Roman"/>
            </a:endParaRPr>
          </a:p>
          <a:p>
            <a:pPr>
              <a:buSzPct val="100000"/>
              <a:buFont charset="2" pitchFamily="2" typeface="Wingdings"/>
              <a:buChar char="v"/>
            </a:pPr>
            <a:r>
              <a:rPr dirty="0" lang="en-CA" smtClean="0" sz="2400">
                <a:uFillTx/>
                <a:latin charset="0" pitchFamily="18" typeface="Times New Roman"/>
                <a:cs charset="0" pitchFamily="18" typeface="Times New Roman"/>
              </a:rPr>
              <a:t>Each location (</a:t>
            </a:r>
            <a:r>
              <a:rPr dirty="0" i="1" lang="en-CA" smtClean="0" sz="2400">
                <a:uFillTx/>
                <a:latin charset="0" pitchFamily="18" typeface="Times New Roman"/>
                <a:cs charset="0" pitchFamily="18" typeface="Times New Roman"/>
              </a:rPr>
              <a:t>word</a:t>
            </a:r>
            <a:r>
              <a:rPr dirty="0" lang="en-CA" smtClean="0" sz="2400">
                <a:uFillTx/>
                <a:latin charset="0" pitchFamily="18" typeface="Times New Roman"/>
                <a:cs charset="0" pitchFamily="18" typeface="Times New Roman"/>
              </a:rPr>
              <a:t>) stores </a:t>
            </a:r>
            <a:r>
              <a:rPr dirty="0" lang="en-CA" smtClean="0" sz="2400">
                <a:solidFill>
                  <a:srgbClr val="7030A0"/>
                </a:solidFill>
                <a:uFillTx/>
                <a:latin charset="0" pitchFamily="18" typeface="Times New Roman"/>
                <a:cs charset="0" pitchFamily="18" typeface="Times New Roman"/>
              </a:rPr>
              <a:t>finite number of digits</a:t>
            </a:r>
          </a:p>
          <a:p>
            <a:pPr indent="0" marL="0">
              <a:buSzPct val="100000"/>
              <a:buNone/>
            </a:pPr>
            <a:endParaRPr dirty="0" lang="en-CA" smtClean="0" sz="400">
              <a:solidFill>
                <a:srgbClr val="7030A0"/>
              </a:solidFill>
              <a:uFillTx/>
              <a:latin charset="0" pitchFamily="18" typeface="Times New Roman"/>
              <a:cs charset="0" pitchFamily="18" typeface="Times New Roman"/>
            </a:endParaRPr>
          </a:p>
          <a:p>
            <a:pPr>
              <a:buSzPct val="100000"/>
              <a:buFont charset="2" pitchFamily="2" typeface="Wingdings"/>
              <a:buChar char="v"/>
            </a:pPr>
            <a:r>
              <a:rPr dirty="0" lang="en-CA" smtClean="0" sz="2400">
                <a:solidFill>
                  <a:srgbClr val="7030A0"/>
                </a:solidFill>
                <a:uFillTx/>
                <a:latin charset="0" pitchFamily="18" typeface="Times New Roman"/>
                <a:cs charset="0" pitchFamily="18" typeface="Times New Roman"/>
              </a:rPr>
              <a:t>Word--fundamental unit by which information is represented</a:t>
            </a:r>
          </a:p>
          <a:p>
            <a:pPr indent="0" marL="0">
              <a:buSzPct val="100000"/>
              <a:buNone/>
            </a:pPr>
            <a:endParaRPr dirty="0" lang="en-CA" smtClean="0" sz="400">
              <a:uFillTx/>
              <a:latin charset="0" pitchFamily="18" typeface="Times New Roman"/>
              <a:cs charset="0" pitchFamily="18" typeface="Times New Roman"/>
            </a:endParaRPr>
          </a:p>
          <a:p>
            <a:pPr>
              <a:buSzPct val="100000"/>
              <a:buFont charset="2" pitchFamily="2" typeface="Wingdings"/>
              <a:buChar char="v"/>
            </a:pPr>
            <a:r>
              <a:rPr dirty="0" lang="en-CA" smtClean="0" sz="2400">
                <a:uFillTx/>
                <a:latin charset="0" pitchFamily="18" typeface="Times New Roman"/>
                <a:cs charset="0" pitchFamily="18" typeface="Times New Roman"/>
              </a:rPr>
              <a:t>Word is an entity that consists of a </a:t>
            </a:r>
            <a:r>
              <a:rPr dirty="0" lang="en-CA" smtClean="0" sz="2400">
                <a:solidFill>
                  <a:srgbClr val="7030A0"/>
                </a:solidFill>
                <a:uFillTx/>
                <a:latin charset="0" pitchFamily="18" typeface="Times New Roman"/>
                <a:cs charset="0" pitchFamily="18" typeface="Times New Roman"/>
              </a:rPr>
              <a:t>“string of binary digits or bits”</a:t>
            </a:r>
          </a:p>
          <a:p>
            <a:pPr indent="0" marL="0">
              <a:buSzPct val="100000"/>
              <a:buNone/>
            </a:pPr>
            <a:endParaRPr dirty="0" lang="en-CA" smtClean="0" sz="300">
              <a:uFillTx/>
              <a:latin charset="0" pitchFamily="18" typeface="Times New Roman"/>
              <a:cs charset="0" pitchFamily="18" typeface="Times New Roman"/>
            </a:endParaRPr>
          </a:p>
          <a:p>
            <a:pPr>
              <a:buSzPct val="100000"/>
              <a:buFont charset="2" pitchFamily="2" typeface="Wingdings"/>
              <a:buChar char="v"/>
            </a:pPr>
            <a:r>
              <a:rPr dirty="0" lang="en-CA" smtClean="0" sz="2400">
                <a:uFillTx/>
                <a:latin charset="0" pitchFamily="18" typeface="Times New Roman"/>
                <a:cs charset="0" pitchFamily="18" typeface="Times New Roman"/>
              </a:rPr>
              <a:t>Numbers are typically stored in one or more words</a:t>
            </a:r>
            <a:endParaRPr dirty="0" lang="en-CA" sz="2400">
              <a:uFillTx/>
              <a:latin charset="0" pitchFamily="18" typeface="Times New Roman"/>
              <a:cs charset="0" pitchFamily="18" typeface="Times New Roman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-555734" y="1390656"/>
            <a:ext cx="10428890" cy="5058276"/>
          </a:xfrm>
          <a:prstGeom prst="rect">
            <a:avLst/>
          </a:prstGeom>
          <a:ln algn="ctr" cap="flat" cmpd="sng" w="9525">
            <a:noFill/>
            <a:prstDash val="solid"/>
            <a:round/>
            <a:headEnd len="med" type="none" w="med"/>
            <a:tailEnd len="med" type="none" w="med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24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algn="ctr" dir="2700000" dist="35921" rotWithShape="0">
              <a:schemeClr val="bg2"/>
            </a:outerShdw>
          </a:effectLst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endParaRPr lang="en-US">
              <a:uFillTx/>
              <a:latin charset="0" pitchFamily="34" typeface="Arial"/>
              <a:cs charset="0" pitchFamily="34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Rectangle 4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00797" y="1663984"/>
            <a:ext cx="8482391" cy="545169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Autofit/>
          </a:bodyPr>
          <a:lstStyle/>
          <a:p>
            <a:pPr indent="-571500" marL="571500">
              <a:buFont charset="0" pitchFamily="34" typeface="Arial"/>
              <a:buChar char="•"/>
            </a:pPr>
            <a:endParaRPr dirty="0" lang="en-US" sz="36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TextBox 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31640" y="221739"/>
            <a:ext cx="7812359" cy="769441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en-US" smtClean="0" sz="2200">
                <a:uFillTx/>
              </a:rPr>
              <a:t>COMPUTER REPRESENTATION OF INTEGER NUMBERS</a:t>
            </a:r>
            <a:r>
              <a:rPr dirty="0" lang="en-US" smtClean="0" sz="2200">
                <a:uFillTx/>
              </a:rPr>
              <a:t> (CHAPRA- 59)</a:t>
            </a:r>
            <a:endParaRPr dirty="0" lang="en-US" sz="22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Rectangle 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59632" y="2060848"/>
            <a:ext cx="7776864" cy="2185214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indent="-571500" marL="571500">
              <a:buFont charset="2" pitchFamily="2" typeface="Wingdings"/>
              <a:buChar char="v"/>
            </a:pPr>
            <a:r>
              <a:rPr dirty="0" lang="en-US" smtClean="0">
                <a:uFillTx/>
              </a:rPr>
              <a:t>Signed-Magnitude </a:t>
            </a:r>
            <a:r>
              <a:rPr dirty="0" lang="en-US">
                <a:uFillTx/>
              </a:rPr>
              <a:t>Method: </a:t>
            </a:r>
            <a:r>
              <a:rPr dirty="0" lang="en-US" smtClean="0">
                <a:uFillTx/>
              </a:rPr>
              <a:t> </a:t>
            </a:r>
            <a:r>
              <a:rPr dirty="0" lang="en-US">
                <a:solidFill>
                  <a:srgbClr val="FF0000"/>
                </a:solidFill>
                <a:uFillTx/>
              </a:rPr>
              <a:t>F</a:t>
            </a:r>
            <a:r>
              <a:rPr dirty="0" lang="en-US" smtClean="0">
                <a:solidFill>
                  <a:srgbClr val="FF0000"/>
                </a:solidFill>
                <a:uFillTx/>
              </a:rPr>
              <a:t>irst </a:t>
            </a:r>
            <a:r>
              <a:rPr dirty="0" lang="en-US">
                <a:solidFill>
                  <a:srgbClr val="FF0000"/>
                </a:solidFill>
                <a:uFillTx/>
              </a:rPr>
              <a:t>bit </a:t>
            </a:r>
            <a:r>
              <a:rPr dirty="0" lang="en-US">
                <a:uFillTx/>
              </a:rPr>
              <a:t>of a word indicate the </a:t>
            </a:r>
            <a:r>
              <a:rPr dirty="0" lang="en-US" smtClean="0">
                <a:solidFill>
                  <a:srgbClr val="FF0000"/>
                </a:solidFill>
                <a:uFillTx/>
              </a:rPr>
              <a:t>sign</a:t>
            </a:r>
            <a:r>
              <a:rPr dirty="0" lang="en-US" smtClean="0">
                <a:uFillTx/>
              </a:rPr>
              <a:t>, with </a:t>
            </a:r>
            <a:r>
              <a:rPr dirty="0" lang="en-US">
                <a:uFillTx/>
              </a:rPr>
              <a:t>a </a:t>
            </a:r>
            <a:r>
              <a:rPr dirty="0" lang="en-US">
                <a:solidFill>
                  <a:srgbClr val="FF0000"/>
                </a:solidFill>
                <a:uFillTx/>
              </a:rPr>
              <a:t>0 for positive </a:t>
            </a:r>
            <a:r>
              <a:rPr dirty="0" lang="en-US">
                <a:uFillTx/>
              </a:rPr>
              <a:t>and a 1 for </a:t>
            </a:r>
            <a:r>
              <a:rPr dirty="0" lang="en-US" smtClean="0">
                <a:uFillTx/>
              </a:rPr>
              <a:t>negative</a:t>
            </a:r>
          </a:p>
          <a:p>
            <a:pPr indent="-571500" marL="571500">
              <a:buFont charset="2" pitchFamily="2" typeface="Wingdings"/>
              <a:buChar char="v"/>
            </a:pPr>
            <a:endParaRPr dirty="0" lang="en-US" smtClean="0" sz="800">
              <a:uFillTx/>
            </a:endParaRPr>
          </a:p>
          <a:p>
            <a:pPr indent="-571500" marL="571500">
              <a:buFont charset="2" pitchFamily="2" typeface="Wingdings"/>
              <a:buChar char="v"/>
            </a:pPr>
            <a:r>
              <a:rPr dirty="0" lang="en-US" smtClean="0">
                <a:uFillTx/>
              </a:rPr>
              <a:t>Remaining </a:t>
            </a:r>
            <a:r>
              <a:rPr dirty="0" lang="en-US">
                <a:uFillTx/>
              </a:rPr>
              <a:t>bits are used to store the </a:t>
            </a:r>
            <a:r>
              <a:rPr dirty="0" lang="en-US" smtClean="0">
                <a:uFillTx/>
              </a:rPr>
              <a:t>number </a:t>
            </a:r>
          </a:p>
          <a:p>
            <a:pPr indent="-571500" marL="571500">
              <a:buFont charset="2" pitchFamily="2" typeface="Wingdings"/>
              <a:buChar char="v"/>
            </a:pPr>
            <a:endParaRPr dirty="0" lang="en-US" smtClean="0" sz="800">
              <a:uFillTx/>
            </a:endParaRPr>
          </a:p>
          <a:p>
            <a:pPr indent="-571500" marL="571500">
              <a:buFont charset="2" pitchFamily="2" typeface="Wingdings"/>
              <a:buChar char="v"/>
            </a:pPr>
            <a:r>
              <a:rPr dirty="0" lang="en-US" smtClean="0">
                <a:uFillTx/>
              </a:rPr>
              <a:t>For example</a:t>
            </a:r>
            <a:r>
              <a:rPr dirty="0" lang="en-US">
                <a:uFillTx/>
              </a:rPr>
              <a:t>, the integer value of </a:t>
            </a:r>
            <a:r>
              <a:rPr dirty="0" lang="en-US" smtClean="0">
                <a:uFillTx/>
              </a:rPr>
              <a:t>-</a:t>
            </a:r>
            <a:r>
              <a:rPr dirty="0" lang="en-US">
                <a:uFillTx/>
              </a:rPr>
              <a:t>173 </a:t>
            </a:r>
            <a:r>
              <a:rPr dirty="0" lang="en-US" smtClean="0">
                <a:uFillTx/>
              </a:rPr>
              <a:t>on </a:t>
            </a:r>
            <a:r>
              <a:rPr dirty="0" lang="en-US">
                <a:uFillTx/>
              </a:rPr>
              <a:t>a </a:t>
            </a:r>
            <a:r>
              <a:rPr dirty="0" lang="en-US" smtClean="0">
                <a:uFillTx/>
              </a:rPr>
              <a:t>16-bit computer</a:t>
            </a:r>
            <a:endParaRPr dirty="0"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026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663473" y="4509120"/>
            <a:ext cx="7194935" cy="1487438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-555734" y="1390656"/>
            <a:ext cx="10428890" cy="5058276"/>
          </a:xfrm>
          <a:prstGeom prst="rect">
            <a:avLst/>
          </a:prstGeom>
          <a:ln algn="ctr" cap="flat" cmpd="sng" w="9525">
            <a:noFill/>
            <a:prstDash val="solid"/>
            <a:round/>
            <a:headEnd len="med" type="none" w="med"/>
            <a:tailEnd len="med" type="none" w="med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24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algn="ctr" dir="2700000" dist="35921" rotWithShape="0">
              <a:schemeClr val="bg2"/>
            </a:outerShdw>
          </a:effectLst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endParaRPr lang="en-US">
              <a:uFillTx/>
              <a:latin charset="0" pitchFamily="34" typeface="Arial"/>
              <a:cs charset="0" pitchFamily="34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Rectangle 4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00797" y="1663984"/>
            <a:ext cx="8482391" cy="545169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Autofit/>
          </a:bodyPr>
          <a:lstStyle/>
          <a:p>
            <a:pPr indent="-571500" marL="571500">
              <a:buFont charset="0" pitchFamily="34" typeface="Arial"/>
              <a:buChar char="•"/>
            </a:pPr>
            <a:endParaRPr dirty="0" lang="en-US" sz="36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TextBox 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31640" y="221739"/>
            <a:ext cx="7596442" cy="83099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en-US" smtClean="0">
                <a:uFillTx/>
              </a:rPr>
              <a:t>COMPUTER REPRESENTATION OF FLOATING-POINT NUMBERS</a:t>
            </a:r>
            <a:r>
              <a:rPr dirty="0" lang="en-US" smtClean="0">
                <a:uFillTx/>
              </a:rPr>
              <a:t> (CHAPRA- 60)</a:t>
            </a:r>
            <a:endParaRPr dirty="0"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2050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740779" y="5085184"/>
            <a:ext cx="6886576" cy="14927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how="0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-555734" y="1390656"/>
            <a:ext cx="10428890" cy="5058276"/>
          </a:xfrm>
          <a:prstGeom prst="rect">
            <a:avLst/>
          </a:prstGeom>
          <a:ln algn="ctr" cap="flat" cmpd="sng" w="9525">
            <a:noFill/>
            <a:prstDash val="solid"/>
            <a:round/>
            <a:headEnd len="med" type="none" w="med"/>
            <a:tailEnd len="med" type="none" w="med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24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algn="ctr" dir="2700000" dist="35921" rotWithShape="0">
              <a:schemeClr val="bg2"/>
            </a:outerShdw>
          </a:effectLst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endParaRPr lang="en-US">
              <a:uFillTx/>
              <a:latin charset="0" pitchFamily="34" typeface="Arial"/>
              <a:cs charset="0" pitchFamily="34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Rectangle 4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00797" y="1663984"/>
            <a:ext cx="8482391" cy="545169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Autofit/>
          </a:bodyPr>
          <a:lstStyle/>
          <a:p>
            <a:pPr indent="-571500" marL="571500">
              <a:buFont charset="0" pitchFamily="34" typeface="Arial"/>
              <a:buChar char="•"/>
            </a:pPr>
            <a:endParaRPr dirty="0" lang="en-US" sz="36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TextBox 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31641" y="293747"/>
            <a:ext cx="7812360" cy="83099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en-US" smtClean="0">
                <a:uFillTx/>
              </a:rPr>
              <a:t>COMPUTER REPRESENTATION OF FLOATING-POINT NUMBERS</a:t>
            </a:r>
            <a:r>
              <a:rPr dirty="0" lang="en-US" smtClean="0">
                <a:uFillTx/>
              </a:rPr>
              <a:t> (CHAPRA- 60)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how="0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-555734" y="1390656"/>
            <a:ext cx="10428890" cy="5058276"/>
          </a:xfrm>
          <a:prstGeom prst="rect">
            <a:avLst/>
          </a:prstGeom>
          <a:ln algn="ctr" cap="flat" cmpd="sng" w="9525">
            <a:noFill/>
            <a:prstDash val="solid"/>
            <a:round/>
            <a:headEnd len="med" type="none" w="med"/>
            <a:tailEnd len="med" type="none" w="med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24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algn="ctr" dir="2700000" dist="35921" rotWithShape="0">
              <a:schemeClr val="bg2"/>
            </a:outerShdw>
          </a:effectLst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endParaRPr lang="en-US">
              <a:uFillTx/>
              <a:latin charset="0" pitchFamily="34" typeface="Arial"/>
              <a:cs charset="0" pitchFamily="34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TextBox 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31641" y="221739"/>
            <a:ext cx="7551548" cy="83099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en-US" smtClean="0">
                <a:uFillTx/>
              </a:rPr>
              <a:t>COMPUTER REPRESENTATION OF FLOATING-POINT NUMBERS</a:t>
            </a:r>
            <a:r>
              <a:rPr dirty="0" lang="en-US" smtClean="0">
                <a:uFillTx/>
              </a:rPr>
              <a:t> (CHAPRA- 60)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Rectangle 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59632" y="1988840"/>
            <a:ext cx="7776864" cy="409342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indent="-571500" marL="571500">
              <a:buFont charset="2" pitchFamily="2" typeface="Wingdings"/>
              <a:buChar char="v"/>
            </a:pPr>
            <a:r>
              <a:rPr dirty="0" lang="en-US" smtClean="0" sz="2600">
                <a:uFillTx/>
              </a:rPr>
              <a:t>Advantage</a:t>
            </a:r>
            <a:r>
              <a:rPr dirty="0" lang="en-US" sz="2600">
                <a:uFillTx/>
              </a:rPr>
              <a:t>: </a:t>
            </a:r>
            <a:endParaRPr dirty="0" lang="en-US" smtClean="0" sz="2600">
              <a:uFillTx/>
            </a:endParaRPr>
          </a:p>
          <a:p>
            <a:pPr indent="-571500" lvl="1" marL="1028700">
              <a:buFont charset="2" pitchFamily="2" typeface="Wingdings"/>
              <a:buChar char="ü"/>
            </a:pPr>
            <a:r>
              <a:rPr dirty="0" lang="en-US" smtClean="0" sz="2600">
                <a:uFillTx/>
              </a:rPr>
              <a:t>It </a:t>
            </a:r>
            <a:r>
              <a:rPr dirty="0" lang="en-US" sz="2600">
                <a:uFillTx/>
              </a:rPr>
              <a:t>allows both fractions and very large </a:t>
            </a:r>
            <a:r>
              <a:rPr dirty="0" lang="en-US" smtClean="0" sz="2600">
                <a:uFillTx/>
              </a:rPr>
              <a:t>numbers </a:t>
            </a:r>
            <a:r>
              <a:rPr dirty="0" lang="en-US" sz="2600">
                <a:uFillTx/>
              </a:rPr>
              <a:t>to be expressed on the </a:t>
            </a:r>
            <a:r>
              <a:rPr dirty="0" lang="en-US" smtClean="0" sz="2600">
                <a:uFillTx/>
              </a:rPr>
              <a:t>computer</a:t>
            </a:r>
          </a:p>
          <a:p>
            <a:pPr indent="-571500" lvl="1" marL="1028700">
              <a:buFont charset="2" pitchFamily="2" typeface="Wingdings"/>
              <a:buChar char="ü"/>
            </a:pPr>
            <a:endParaRPr dirty="0" lang="en-US" sz="2600">
              <a:uFillTx/>
            </a:endParaRPr>
          </a:p>
          <a:p>
            <a:pPr indent="-571500" marL="571500">
              <a:buFont charset="2" pitchFamily="2" typeface="Wingdings"/>
              <a:buChar char="v"/>
            </a:pPr>
            <a:r>
              <a:rPr dirty="0" lang="en-US" sz="2600">
                <a:uFillTx/>
              </a:rPr>
              <a:t>Disadvantage</a:t>
            </a:r>
            <a:r>
              <a:rPr dirty="0" lang="en-US" smtClean="0" sz="2600">
                <a:uFillTx/>
              </a:rPr>
              <a:t>:</a:t>
            </a:r>
          </a:p>
          <a:p>
            <a:pPr indent="-571500" lvl="1" marL="1028700">
              <a:buFont charset="2" pitchFamily="2" typeface="Wingdings"/>
              <a:buChar char="ü"/>
            </a:pPr>
            <a:r>
              <a:rPr dirty="0" lang="en-US" smtClean="0" sz="2600">
                <a:uFillTx/>
              </a:rPr>
              <a:t>It </a:t>
            </a:r>
            <a:r>
              <a:rPr dirty="0" lang="en-US" sz="2600">
                <a:uFillTx/>
              </a:rPr>
              <a:t>takes up more room and </a:t>
            </a:r>
            <a:r>
              <a:rPr dirty="0" lang="en-US" sz="2600">
                <a:solidFill>
                  <a:srgbClr val="7030A0"/>
                </a:solidFill>
                <a:uFillTx/>
              </a:rPr>
              <a:t>take longer to </a:t>
            </a:r>
            <a:r>
              <a:rPr dirty="0" lang="en-US" smtClean="0" sz="2600">
                <a:solidFill>
                  <a:srgbClr val="7030A0"/>
                </a:solidFill>
                <a:uFillTx/>
              </a:rPr>
              <a:t>process </a:t>
            </a:r>
            <a:r>
              <a:rPr dirty="0" lang="en-US" sz="2600">
                <a:uFillTx/>
              </a:rPr>
              <a:t>than integer representation</a:t>
            </a:r>
          </a:p>
          <a:p>
            <a:pPr indent="-571500" lvl="1" marL="1028700">
              <a:buFont charset="2" pitchFamily="2" typeface="Wingdings"/>
              <a:buChar char="ü"/>
            </a:pPr>
            <a:r>
              <a:rPr dirty="0" lang="en-US" smtClean="0" sz="2600">
                <a:uFillTx/>
              </a:rPr>
              <a:t>It </a:t>
            </a:r>
            <a:r>
              <a:rPr dirty="0" lang="en-US" sz="2600">
                <a:solidFill>
                  <a:srgbClr val="7030A0"/>
                </a:solidFill>
                <a:uFillTx/>
              </a:rPr>
              <a:t>introduces a source of error </a:t>
            </a:r>
            <a:r>
              <a:rPr dirty="0" lang="en-US" smtClean="0" sz="2600">
                <a:uFillTx/>
              </a:rPr>
              <a:t>(round- </a:t>
            </a:r>
            <a:r>
              <a:rPr dirty="0" lang="en-US" sz="2600">
                <a:uFillTx/>
              </a:rPr>
              <a:t>off) </a:t>
            </a:r>
            <a:r>
              <a:rPr dirty="0" lang="en-US" smtClean="0" sz="2600">
                <a:uFillTx/>
              </a:rPr>
              <a:t>because </a:t>
            </a:r>
            <a:r>
              <a:rPr dirty="0" lang="en-US" sz="2600">
                <a:uFillTx/>
              </a:rPr>
              <a:t>the mantissa holds only a finite number </a:t>
            </a:r>
            <a:r>
              <a:rPr dirty="0" lang="en-US" smtClean="0" sz="2600">
                <a:uFillTx/>
              </a:rPr>
              <a:t>of </a:t>
            </a:r>
            <a:r>
              <a:rPr dirty="0" lang="en-US" sz="2600">
                <a:uFillTx/>
              </a:rPr>
              <a:t>significant figures 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how="0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31640" y="332656"/>
            <a:ext cx="4104456" cy="72008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algn="l"/>
            <a:r>
              <a:rPr b="1" dirty="0" lang="en-CA" smtClean="0" sz="3200">
                <a:uFillTx/>
                <a:latin charset="0" pitchFamily="18" typeface="Times New Roman"/>
                <a:cs charset="0" pitchFamily="18" typeface="Times New Roman"/>
              </a:rPr>
              <a:t>binary to decimal</a:t>
            </a:r>
            <a:endParaRPr b="1" dirty="0" lang="en-CA" sz="3200">
              <a:uFillTx/>
              <a:latin charset="0" pitchFamily="18" typeface="Times New Roman"/>
              <a:cs charset="0" pitchFamily="18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74938" y="1970793"/>
            <a:ext cx="7329510" cy="412250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>
              <a:buSzPct val="100000"/>
              <a:buFont charset="2" pitchFamily="2" typeface="Wingdings"/>
              <a:buChar char="v"/>
            </a:pPr>
            <a:r>
              <a:rPr dirty="0" lang="en-CA" smtClean="0" sz="2600">
                <a:uFillTx/>
                <a:latin charset="0" pitchFamily="18" typeface="Times New Roman"/>
                <a:cs charset="0" pitchFamily="18" typeface="Times New Roman"/>
              </a:rPr>
              <a:t>Consider the binary number 101.011 </a:t>
            </a:r>
          </a:p>
          <a:p>
            <a:pPr>
              <a:buSzPct val="100000"/>
              <a:buFont charset="2" pitchFamily="2" typeface="Wingdings"/>
              <a:buChar char="v"/>
            </a:pPr>
            <a:r>
              <a:rPr dirty="0" lang="en-CA" smtClean="0" sz="2600">
                <a:uFillTx/>
                <a:latin charset="0" pitchFamily="18" typeface="Times New Roman"/>
                <a:cs charset="0" pitchFamily="18" typeface="Times New Roman"/>
              </a:rPr>
              <a:t>Calculate the decimal value of it.</a:t>
            </a:r>
          </a:p>
          <a:p>
            <a:pPr indent="0" marL="0">
              <a:buNone/>
            </a:pPr>
            <a:endParaRPr dirty="0" lang="en-CA" smtClean="0" sz="2600">
              <a:uFillTx/>
              <a:latin charset="0" pitchFamily="18" typeface="Times New Roman"/>
              <a:cs charset="0" pitchFamily="18" typeface="Times New Roman"/>
            </a:endParaRPr>
          </a:p>
          <a:p>
            <a:endParaRPr dirty="0" lang="en-CA" smtClean="0" sz="2600">
              <a:uFillTx/>
              <a:latin charset="0" pitchFamily="18" typeface="Times New Roman"/>
              <a:cs charset="0" pitchFamily="18" typeface="Times New Roman"/>
            </a:endParaRPr>
          </a:p>
          <a:p>
            <a:endParaRPr dirty="0" lang="en-CA" smtClean="0" sz="2600">
              <a:uFillTx/>
              <a:latin charset="0" pitchFamily="18" typeface="Times New Roman"/>
              <a:cs charset="0" pitchFamily="18" typeface="Times New Roman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6" name="Picture 6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543030" y="3922678"/>
            <a:ext cx="5429288" cy="1162506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how="0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31640" y="476672"/>
            <a:ext cx="4131852" cy="64807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algn="l"/>
            <a:r>
              <a:rPr b="1" dirty="0" lang="en-CA" smtClean="0" sz="3200">
                <a:uFillTx/>
                <a:latin charset="0" pitchFamily="18" typeface="Times New Roman"/>
                <a:cs charset="0" pitchFamily="18" typeface="Times New Roman"/>
              </a:rPr>
              <a:t>decimal to binary</a:t>
            </a:r>
            <a:endParaRPr b="1" dirty="0" lang="en-CA" sz="3200">
              <a:uFillTx/>
              <a:latin charset="0" pitchFamily="18" typeface="Times New Roman"/>
              <a:cs charset="0" pitchFamily="18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74938" y="2114809"/>
            <a:ext cx="7329510" cy="4554551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>
              <a:buSzPct val="100000"/>
              <a:buFont charset="2" pitchFamily="2" typeface="Wingdings"/>
              <a:buChar char="v"/>
            </a:pPr>
            <a:r>
              <a:rPr dirty="0" lang="en-CA" smtClean="0" sz="2600">
                <a:uFillTx/>
                <a:latin charset="0" pitchFamily="18" typeface="Times New Roman"/>
                <a:cs charset="0" pitchFamily="18" typeface="Times New Roman"/>
              </a:rPr>
              <a:t>Convert decimal 17.375 to binary</a:t>
            </a:r>
          </a:p>
          <a:p>
            <a:endParaRPr dirty="0" lang="en-CA" smtClean="0" sz="2600">
              <a:uFillTx/>
              <a:latin charset="0" pitchFamily="18" typeface="Times New Roman"/>
              <a:cs charset="0" pitchFamily="18" typeface="Times New Roman"/>
            </a:endParaRPr>
          </a:p>
          <a:p>
            <a:endParaRPr dirty="0" lang="en-CA" smtClean="0" sz="2600">
              <a:uFillTx/>
              <a:latin charset="0" pitchFamily="18" typeface="Times New Roman"/>
              <a:cs charset="0" pitchFamily="18" typeface="Times New Roman"/>
            </a:endParaRPr>
          </a:p>
          <a:p>
            <a:endParaRPr dirty="0" lang="en-CA" smtClean="0" sz="2600">
              <a:uFillTx/>
              <a:latin charset="0" pitchFamily="18" typeface="Times New Roman"/>
              <a:cs charset="0" pitchFamily="18" typeface="Times New Roman"/>
            </a:endParaRPr>
          </a:p>
          <a:p>
            <a:endParaRPr dirty="0" lang="en-CA" smtClean="0" sz="2600">
              <a:uFillTx/>
              <a:latin charset="0" pitchFamily="18" typeface="Times New Roman"/>
              <a:cs charset="0" pitchFamily="18" typeface="Times New Roman"/>
            </a:endParaRPr>
          </a:p>
          <a:p>
            <a:pPr>
              <a:buSzPct val="100000"/>
              <a:buFont charset="2" pitchFamily="2" typeface="Wingdings"/>
              <a:buChar char="v"/>
            </a:pPr>
            <a:r>
              <a:rPr dirty="0" lang="en-CA" smtClean="0" sz="2600">
                <a:uFillTx/>
                <a:latin charset="0" pitchFamily="18" typeface="Times New Roman"/>
                <a:cs charset="0" pitchFamily="18" typeface="Times New Roman"/>
              </a:rPr>
              <a:t>17.375 = 10001.011 (binary) </a:t>
            </a:r>
            <a:endParaRPr dirty="0" lang="en-CA" sz="2600">
              <a:uFillTx/>
              <a:latin charset="0" pitchFamily="18" typeface="Times New Roman"/>
              <a:cs charset="0" pitchFamily="18" typeface="Times New Roman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8194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827058" y="2852936"/>
            <a:ext cx="1880846" cy="1714512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8195" name="Picture 3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4211960" y="3140968"/>
            <a:ext cx="2498318" cy="928694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how="0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31640" y="404664"/>
            <a:ext cx="4797896" cy="7920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0000"/>
          </a:bodyPr>
          <a:lstStyle/>
          <a:p>
            <a:pPr algn="l"/>
            <a:r>
              <a:rPr b="1" dirty="0" lang="en-CA" smtClean="0" sz="3200">
                <a:uFillTx/>
                <a:latin charset="0" pitchFamily="18" typeface="Times New Roman"/>
                <a:cs charset="0" pitchFamily="18" typeface="Times New Roman"/>
              </a:rPr>
              <a:t>Octal Number System</a:t>
            </a:r>
            <a:endParaRPr b="1" dirty="0" lang="en-CA" sz="3200">
              <a:uFillTx/>
              <a:latin charset="0" pitchFamily="18" typeface="Times New Roman"/>
              <a:cs charset="0" pitchFamily="18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74938" y="1988840"/>
            <a:ext cx="7329510" cy="4554551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>
              <a:buSzPct val="100000"/>
              <a:buFont charset="2" pitchFamily="2" typeface="Wingdings"/>
              <a:buChar char="v"/>
            </a:pPr>
            <a:r>
              <a:rPr dirty="0" lang="en-CA" smtClean="0" sz="2400">
                <a:uFillTx/>
                <a:latin charset="0" pitchFamily="18" typeface="Times New Roman"/>
                <a:cs charset="0" pitchFamily="18" typeface="Times New Roman"/>
              </a:rPr>
              <a:t>8-base number system</a:t>
            </a:r>
          </a:p>
          <a:p>
            <a:pPr>
              <a:buSzPct val="100000"/>
              <a:buFont charset="2" pitchFamily="2" typeface="Wingdings"/>
              <a:buChar char="v"/>
            </a:pPr>
            <a:r>
              <a:rPr dirty="0" lang="en-CA" smtClean="0" sz="2400">
                <a:uFillTx/>
                <a:latin charset="0" pitchFamily="18" typeface="Times New Roman"/>
                <a:cs charset="0" pitchFamily="18" typeface="Times New Roman"/>
              </a:rPr>
              <a:t>8 symbols (0, 1, 2, 3, 4, 5, 6, 7)</a:t>
            </a:r>
          </a:p>
          <a:p>
            <a:pPr>
              <a:buSzPct val="100000"/>
              <a:buFont charset="2" pitchFamily="2" typeface="Wingdings"/>
              <a:buChar char="v"/>
            </a:pPr>
            <a:r>
              <a:rPr dirty="0" lang="en-CA" smtClean="0" sz="2400">
                <a:uFillTx/>
                <a:latin charset="0" pitchFamily="18" typeface="Times New Roman"/>
                <a:cs charset="0" pitchFamily="18" typeface="Times New Roman"/>
              </a:rPr>
              <a:t>Base/radix is power of 2</a:t>
            </a:r>
          </a:p>
          <a:p>
            <a:pPr>
              <a:buSzPct val="100000"/>
              <a:buFont charset="2" pitchFamily="2" typeface="Wingdings"/>
              <a:buChar char="v"/>
            </a:pPr>
            <a:r>
              <a:rPr dirty="0" lang="en-CA" smtClean="0" sz="2400">
                <a:uFillTx/>
                <a:latin charset="0" pitchFamily="18" typeface="Times New Roman"/>
                <a:cs charset="0" pitchFamily="18" typeface="Times New Roman"/>
              </a:rPr>
              <a:t>One-to-one relation between octal and binary</a:t>
            </a:r>
          </a:p>
          <a:p>
            <a:endParaRPr dirty="0" lang="en-CA" smtClean="0" sz="2400">
              <a:uFillTx/>
              <a:latin charset="0" pitchFamily="18" typeface="Times New Roman"/>
              <a:cs charset="0" pitchFamily="18" typeface="Times New Roman"/>
            </a:endParaRPr>
          </a:p>
          <a:p>
            <a:endParaRPr dirty="0" lang="en-CA" smtClean="0" sz="2400">
              <a:uFillTx/>
              <a:latin charset="0" pitchFamily="18" typeface="Times New Roman"/>
              <a:cs charset="0" pitchFamily="18" typeface="Times New Roman"/>
            </a:endParaRPr>
          </a:p>
          <a:p>
            <a:endParaRPr dirty="0" lang="en-CA" smtClean="0" sz="2400">
              <a:uFillTx/>
              <a:latin charset="0" pitchFamily="18" typeface="Times New Roman"/>
              <a:cs charset="0" pitchFamily="18" typeface="Times New Roman"/>
            </a:endParaRPr>
          </a:p>
          <a:p>
            <a:endParaRPr dirty="0" lang="en-CA" smtClean="0" sz="2400">
              <a:uFillTx/>
              <a:latin charset="0" pitchFamily="18" typeface="Times New Roman"/>
              <a:cs charset="0" pitchFamily="18" typeface="Times New Roman"/>
            </a:endParaRPr>
          </a:p>
          <a:p>
            <a:pPr>
              <a:buSzPct val="100000"/>
              <a:buFont charset="2" pitchFamily="2" typeface="Wingdings"/>
              <a:buChar char="v"/>
            </a:pPr>
            <a:r>
              <a:rPr dirty="0" lang="en-CA" smtClean="0" sz="2400">
                <a:uFillTx/>
                <a:latin charset="0" pitchFamily="18" typeface="Times New Roman"/>
                <a:cs charset="0" pitchFamily="18" typeface="Times New Roman"/>
              </a:rPr>
              <a:t>A binary number could be converted easily to octal</a:t>
            </a:r>
          </a:p>
          <a:p>
            <a:pPr>
              <a:buSzPct val="100000"/>
              <a:buFont charset="2" pitchFamily="2" typeface="Wingdings"/>
              <a:buChar char="v"/>
            </a:pPr>
            <a:r>
              <a:rPr dirty="0" lang="en-CA" smtClean="0" sz="2400">
                <a:uFillTx/>
                <a:latin charset="0" pitchFamily="18" typeface="Times New Roman"/>
                <a:cs charset="0" pitchFamily="18" typeface="Times New Roman"/>
              </a:rPr>
              <a:t>Group 3 bits and convert directly to octal</a:t>
            </a:r>
          </a:p>
          <a:p>
            <a:endParaRPr dirty="0" lang="en-CA">
              <a:uFillTx/>
              <a:latin charset="0" pitchFamily="18" typeface="Times New Roman"/>
              <a:cs charset="0" pitchFamily="18" typeface="Times New Roman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9218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630368" y="3861048"/>
            <a:ext cx="4525808" cy="1500198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-555734" y="1390656"/>
            <a:ext cx="10428890" cy="5058276"/>
          </a:xfrm>
          <a:prstGeom prst="rect">
            <a:avLst/>
          </a:prstGeom>
          <a:ln algn="ctr" cap="flat" cmpd="sng" w="9525">
            <a:noFill/>
            <a:prstDash val="solid"/>
            <a:round/>
            <a:headEnd len="med" type="none" w="med"/>
            <a:tailEnd len="med" type="none" w="med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24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algn="ctr" dir="2700000" dist="35921" rotWithShape="0">
              <a:schemeClr val="bg2"/>
            </a:outerShdw>
          </a:effectLst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endParaRPr lang="en-US">
              <a:uFillTx/>
              <a:latin charset="0" pitchFamily="34" typeface="Arial"/>
              <a:cs charset="0" pitchFamily="34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Rectangle 4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00797" y="1663984"/>
            <a:ext cx="8482391" cy="545169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Autofit/>
          </a:bodyPr>
          <a:lstStyle/>
          <a:p>
            <a:pPr indent="-571500" marL="571500">
              <a:buFont charset="0" pitchFamily="34" typeface="Arial"/>
              <a:buChar char="•"/>
            </a:pPr>
            <a:endParaRPr dirty="0" lang="en-US" sz="36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TextBox 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475656" y="260648"/>
            <a:ext cx="7668343" cy="800219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en-US" smtClean="0" sz="2300">
                <a:uFillTx/>
              </a:rPr>
              <a:t>NUMERICAL METHODS  AND ENGG PRACTICE </a:t>
            </a:r>
            <a:r>
              <a:rPr dirty="0" lang="en-US" smtClean="0" sz="2300">
                <a:uFillTx/>
              </a:rPr>
              <a:t>(CHAPRA- 4)</a:t>
            </a:r>
            <a:endParaRPr b="1" dirty="0" lang="en-US" sz="2300">
              <a:uFillTx/>
              <a:latin charset="0" pitchFamily="18" typeface="Times New Roman"/>
              <a:cs charset="0" pitchFamily="18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TextBox 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59632" y="1484784"/>
            <a:ext cx="7836295" cy="31239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endParaRPr dirty="0" lang="en-US" smtClean="0" sz="800">
              <a:uFillTx/>
            </a:endParaRPr>
          </a:p>
          <a:p>
            <a:pPr indent="-571500" marL="571500">
              <a:buFont charset="2" pitchFamily="2" typeface="Wingdings"/>
              <a:buChar char="v"/>
            </a:pPr>
            <a:r>
              <a:rPr dirty="0" lang="en-US" smtClean="0">
                <a:uFillTx/>
              </a:rPr>
              <a:t>Since late 1940s , the </a:t>
            </a:r>
            <a:r>
              <a:rPr dirty="0" lang="en-US">
                <a:uFillTx/>
              </a:rPr>
              <a:t>widespread </a:t>
            </a:r>
            <a:r>
              <a:rPr dirty="0" lang="en-US" smtClean="0">
                <a:uFillTx/>
              </a:rPr>
              <a:t>availability </a:t>
            </a:r>
            <a:r>
              <a:rPr dirty="0" lang="en-US">
                <a:uFillTx/>
              </a:rPr>
              <a:t>of digital computers has led </a:t>
            </a:r>
            <a:r>
              <a:rPr dirty="0" lang="en-US" smtClean="0">
                <a:uFillTx/>
              </a:rPr>
              <a:t>to a </a:t>
            </a:r>
            <a:r>
              <a:rPr dirty="0" lang="en-US">
                <a:solidFill>
                  <a:srgbClr val="FF0000"/>
                </a:solidFill>
                <a:uFillTx/>
              </a:rPr>
              <a:t>veritable </a:t>
            </a:r>
            <a:r>
              <a:rPr dirty="0" lang="en-US" smtClean="0">
                <a:solidFill>
                  <a:srgbClr val="FF0000"/>
                </a:solidFill>
                <a:uFillTx/>
              </a:rPr>
              <a:t>(true) explosion </a:t>
            </a:r>
            <a:r>
              <a:rPr dirty="0" lang="en-US">
                <a:uFillTx/>
              </a:rPr>
              <a:t>in </a:t>
            </a:r>
            <a:r>
              <a:rPr dirty="0" lang="en-US" smtClean="0">
                <a:uFillTx/>
              </a:rPr>
              <a:t>the </a:t>
            </a:r>
            <a:r>
              <a:rPr dirty="0" lang="en-US">
                <a:uFillTx/>
              </a:rPr>
              <a:t>use </a:t>
            </a:r>
            <a:r>
              <a:rPr dirty="0" lang="en-US" smtClean="0">
                <a:uFillTx/>
              </a:rPr>
              <a:t>and</a:t>
            </a:r>
            <a:r>
              <a:rPr dirty="0" lang="en-US">
                <a:uFillTx/>
              </a:rPr>
              <a:t> </a:t>
            </a:r>
            <a:r>
              <a:rPr dirty="0" lang="en-US" smtClean="0">
                <a:uFillTx/>
              </a:rPr>
              <a:t>development of </a:t>
            </a:r>
            <a:r>
              <a:rPr dirty="0" lang="en-US">
                <a:uFillTx/>
              </a:rPr>
              <a:t>numerical </a:t>
            </a:r>
            <a:r>
              <a:rPr dirty="0" lang="en-US" smtClean="0">
                <a:uFillTx/>
              </a:rPr>
              <a:t>methods</a:t>
            </a:r>
          </a:p>
          <a:p>
            <a:endParaRPr dirty="0" lang="en-US" smtClean="0" sz="800">
              <a:uFillTx/>
            </a:endParaRPr>
          </a:p>
          <a:p>
            <a:pPr indent="-571500" marL="571500">
              <a:buFont charset="2" pitchFamily="2" typeface="Wingdings"/>
              <a:buChar char="v"/>
            </a:pPr>
            <a:r>
              <a:rPr dirty="0" lang="en-US">
                <a:uFillTx/>
              </a:rPr>
              <a:t>Most </a:t>
            </a:r>
            <a:r>
              <a:rPr dirty="0" err="1" lang="en-US" smtClean="0">
                <a:uFillTx/>
              </a:rPr>
              <a:t>Engg</a:t>
            </a:r>
            <a:r>
              <a:rPr dirty="0" lang="en-US" smtClean="0">
                <a:uFillTx/>
              </a:rPr>
              <a:t> </a:t>
            </a:r>
            <a:r>
              <a:rPr dirty="0" lang="en-US">
                <a:uFillTx/>
              </a:rPr>
              <a:t>problem solving employs </a:t>
            </a:r>
            <a:r>
              <a:rPr dirty="0" lang="en-US">
                <a:solidFill>
                  <a:srgbClr val="FF0000"/>
                </a:solidFill>
                <a:uFillTx/>
              </a:rPr>
              <a:t>two-pronged </a:t>
            </a:r>
            <a:r>
              <a:rPr dirty="0" lang="en-US" smtClean="0">
                <a:uFillTx/>
              </a:rPr>
              <a:t>approach</a:t>
            </a:r>
          </a:p>
          <a:p>
            <a:endParaRPr dirty="0" lang="en-US" sz="800">
              <a:uFillTx/>
            </a:endParaRPr>
          </a:p>
          <a:p>
            <a:pPr indent="-742950" lvl="1" marL="1200150">
              <a:buFont charset="2" pitchFamily="2" typeface="Wingdings"/>
              <a:buChar char="ü"/>
            </a:pPr>
            <a:r>
              <a:rPr dirty="0" lang="en-US">
                <a:uFillTx/>
              </a:rPr>
              <a:t>Theoretical </a:t>
            </a:r>
            <a:endParaRPr dirty="0" lang="en-US" smtClean="0">
              <a:uFillTx/>
            </a:endParaRPr>
          </a:p>
          <a:p>
            <a:pPr lvl="1"/>
            <a:endParaRPr dirty="0" lang="en-US" sz="500">
              <a:uFillTx/>
            </a:endParaRPr>
          </a:p>
          <a:p>
            <a:pPr indent="-742950" lvl="1" marL="1200150">
              <a:buFont charset="2" pitchFamily="2" typeface="Wingdings"/>
              <a:buChar char="ü"/>
            </a:pPr>
            <a:r>
              <a:rPr dirty="0" lang="en-US" smtClean="0">
                <a:solidFill>
                  <a:srgbClr val="FF0000"/>
                </a:solidFill>
                <a:uFillTx/>
              </a:rPr>
              <a:t>Empiricism (experimentally)</a:t>
            </a:r>
            <a:endParaRPr dirty="0" lang="en-US">
              <a:solidFill>
                <a:srgbClr val="FF0000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how="0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31640" y="404664"/>
            <a:ext cx="5904656" cy="64807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0000"/>
          </a:bodyPr>
          <a:lstStyle/>
          <a:p>
            <a:pPr algn="l"/>
            <a:r>
              <a:rPr b="1" dirty="0" lang="en-CA" smtClean="0" sz="3200">
                <a:uFillTx/>
                <a:latin charset="0" pitchFamily="18" typeface="Times New Roman"/>
                <a:cs charset="0" pitchFamily="18" typeface="Times New Roman"/>
              </a:rPr>
              <a:t>binary to octal to decimal </a:t>
            </a:r>
            <a:endParaRPr b="1" dirty="0" lang="en-CA" sz="3200">
              <a:uFillTx/>
              <a:latin charset="0" pitchFamily="18" typeface="Times New Roman"/>
              <a:cs charset="0" pitchFamily="18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74938" y="2276873"/>
            <a:ext cx="7329510" cy="3960439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endParaRPr dirty="0" lang="en-CA" smtClean="0" sz="2600">
              <a:uFillTx/>
              <a:latin charset="0" pitchFamily="18" typeface="Times New Roman"/>
              <a:cs charset="0" pitchFamily="18" typeface="Times New Roman"/>
            </a:endParaRPr>
          </a:p>
          <a:p>
            <a:endParaRPr dirty="0" lang="en-CA" smtClean="0" sz="2600">
              <a:uFillTx/>
              <a:latin charset="0" pitchFamily="18" typeface="Times New Roman"/>
              <a:cs charset="0" pitchFamily="18" typeface="Times New Roman"/>
            </a:endParaRPr>
          </a:p>
          <a:p>
            <a:endParaRPr dirty="0" lang="en-CA" smtClean="0" sz="2600">
              <a:uFillTx/>
              <a:latin charset="0" pitchFamily="18" typeface="Times New Roman"/>
              <a:cs charset="0" pitchFamily="18" typeface="Times New Roman"/>
            </a:endParaRPr>
          </a:p>
          <a:p>
            <a:endParaRPr dirty="0" lang="en-CA" smtClean="0" sz="2600">
              <a:uFillTx/>
              <a:latin charset="0" pitchFamily="18" typeface="Times New Roman"/>
              <a:cs charset="0" pitchFamily="18" typeface="Times New Roman"/>
            </a:endParaRPr>
          </a:p>
          <a:p>
            <a:endParaRPr dirty="0" lang="en-CA" smtClean="0" sz="2600">
              <a:uFillTx/>
              <a:latin charset="0" pitchFamily="18" typeface="Times New Roman"/>
              <a:cs charset="0" pitchFamily="18" typeface="Times New Roman"/>
            </a:endParaRPr>
          </a:p>
          <a:p>
            <a:endParaRPr dirty="0" lang="en-CA" smtClean="0" sz="2600">
              <a:uFillTx/>
              <a:latin charset="0" pitchFamily="18" typeface="Times New Roman"/>
              <a:cs charset="0" pitchFamily="18" typeface="Times New Roman"/>
            </a:endParaRPr>
          </a:p>
          <a:p>
            <a:pPr>
              <a:buSzPct val="100000"/>
              <a:buFont charset="2" pitchFamily="2" typeface="Wingdings"/>
              <a:buChar char="v"/>
            </a:pPr>
            <a:r>
              <a:rPr dirty="0" lang="en-CA" smtClean="0" sz="2600">
                <a:uFillTx/>
                <a:latin charset="0" pitchFamily="18" typeface="Times New Roman"/>
                <a:cs charset="0" pitchFamily="18" typeface="Times New Roman"/>
              </a:rPr>
              <a:t>Instead of converting binary to decimal, faster process is binary to octal to decimal</a:t>
            </a:r>
            <a:endParaRPr dirty="0" lang="en-CA" sz="2600">
              <a:uFillTx/>
              <a:latin charset="0" pitchFamily="18" typeface="Times New Roman"/>
              <a:cs charset="0" pitchFamily="18" typeface="Times New Roman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0242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print"/>
          <a:srcRect b="7105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413635" y="2132856"/>
            <a:ext cx="5671440" cy="785818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7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print"/>
          <a:srcRect t="28947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400890" y="3140968"/>
            <a:ext cx="5671440" cy="1928826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how="0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31640" y="404664"/>
            <a:ext cx="3069704" cy="64807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algn="l"/>
            <a:r>
              <a:rPr b="1" dirty="0" lang="en-CA" smtClean="0" sz="3200">
                <a:uFillTx/>
                <a:latin charset="0" pitchFamily="18" typeface="Times New Roman"/>
                <a:cs charset="0" pitchFamily="18" typeface="Times New Roman"/>
              </a:rPr>
              <a:t>hexadecimal</a:t>
            </a:r>
            <a:endParaRPr b="1" dirty="0" lang="en-CA" sz="3200">
              <a:uFillTx/>
              <a:latin charset="0" pitchFamily="18" typeface="Times New Roman"/>
              <a:cs charset="0" pitchFamily="18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74938" y="1988840"/>
            <a:ext cx="7329510" cy="4554551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>
              <a:buSzPct val="100000"/>
              <a:buFont charset="2" pitchFamily="2" typeface="Wingdings"/>
              <a:buChar char="v"/>
            </a:pPr>
            <a:r>
              <a:rPr dirty="0" lang="en-CA" smtClean="0" sz="2400">
                <a:uFillTx/>
                <a:latin charset="0" pitchFamily="18" typeface="Times New Roman"/>
                <a:cs charset="0" pitchFamily="18" typeface="Times New Roman"/>
              </a:rPr>
              <a:t>16-base number system </a:t>
            </a:r>
          </a:p>
          <a:p>
            <a:pPr>
              <a:buSzPct val="100000"/>
              <a:buFont charset="2" pitchFamily="2" typeface="Wingdings"/>
              <a:buChar char="v"/>
            </a:pPr>
            <a:r>
              <a:rPr dirty="0" lang="en-CA" smtClean="0" sz="2400">
                <a:uFillTx/>
                <a:latin charset="0" pitchFamily="18" typeface="Times New Roman"/>
                <a:cs charset="0" pitchFamily="18" typeface="Times New Roman"/>
              </a:rPr>
              <a:t>16 symbols (0—9, A, B, C, D, E)</a:t>
            </a:r>
          </a:p>
          <a:p>
            <a:pPr>
              <a:buSzPct val="100000"/>
              <a:buFont charset="2" pitchFamily="2" typeface="Wingdings"/>
              <a:buChar char="v"/>
            </a:pPr>
            <a:r>
              <a:rPr dirty="0" lang="en-CA" smtClean="0" sz="2400">
                <a:uFillTx/>
                <a:latin charset="0" pitchFamily="18" typeface="Times New Roman"/>
                <a:cs charset="0" pitchFamily="18" typeface="Times New Roman"/>
              </a:rPr>
              <a:t>Again radix is power of 2 </a:t>
            </a:r>
          </a:p>
          <a:p>
            <a:pPr>
              <a:buSzPct val="100000"/>
              <a:buFont charset="2" pitchFamily="2" typeface="Wingdings"/>
              <a:buChar char="v"/>
            </a:pPr>
            <a:r>
              <a:rPr dirty="0" lang="en-CA" smtClean="0" sz="2400">
                <a:uFillTx/>
                <a:latin charset="0" pitchFamily="18" typeface="Times New Roman"/>
                <a:cs charset="0" pitchFamily="18" typeface="Times New Roman"/>
              </a:rPr>
              <a:t>4 bits to represent a hexadecimal number</a:t>
            </a:r>
            <a:endParaRPr dirty="0" lang="en-CA" sz="2400">
              <a:uFillTx/>
              <a:latin charset="0" pitchFamily="18" typeface="Times New Roman"/>
              <a:cs charset="0" pitchFamily="18" typeface="Times New Roman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1266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508740" y="4005064"/>
            <a:ext cx="6215106" cy="2346881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58370" name="Text Box 2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403648" y="1524000"/>
            <a:ext cx="449580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dirty="0" lang="en-US" sz="4400">
                <a:uFillTx/>
                <a:latin charset="0" pitchFamily="34" typeface="Trebuchet MS"/>
              </a:rPr>
              <a:t>Thank You All …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8372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211638" y="2849563"/>
            <a:ext cx="4749800" cy="26987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algn="ctr" dir="2700000" dist="35921" rotWithShape="0">
              <a:srgbClr val="808080"/>
            </a:outerShdw>
          </a:effectLst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algn="ctr" indent="-342900" marL="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charset="2" pitchFamily="2" typeface="Wingdings"/>
              <a:buNone/>
              <a:defRPr>
                <a:uFillTx/>
              </a:defRPr>
            </a:pPr>
            <a:r>
              <a:rPr altLang="ja-JP" dirty="0" lang="en-US" sz="8200">
                <a:solidFill>
                  <a:schemeClr val="tx2"/>
                </a:solidFill>
                <a:uFillTx/>
                <a:latin charset="0" pitchFamily="18" typeface="Garamond"/>
                <a:ea charset="-128" pitchFamily="34" typeface="ＭＳ Ｐゴシック"/>
                <a:cs charset="0" pitchFamily="34" typeface="Arial"/>
              </a:rPr>
              <a:t>Questions </a:t>
            </a:r>
          </a:p>
          <a:p>
            <a:pPr algn="ctr" indent="-342900" marL="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charset="2" pitchFamily="2" typeface="Wingdings"/>
              <a:buNone/>
              <a:defRPr>
                <a:uFillTx/>
              </a:defRPr>
            </a:pPr>
            <a:r>
              <a:rPr altLang="ja-JP" dirty="0" lang="en-US" sz="11400">
                <a:solidFill>
                  <a:srgbClr val="FF6600"/>
                </a:solidFill>
                <a:uFillTx/>
                <a:latin charset="0" pitchFamily="18" typeface="Garamond"/>
                <a:ea charset="-128" pitchFamily="34" typeface="ＭＳ Ｐゴシック"/>
                <a:cs charset="0" pitchFamily="34" typeface="Arial"/>
              </a:rPr>
              <a:t>??</a:t>
            </a:r>
            <a:r>
              <a:rPr altLang="ja-JP" dirty="0" lang="en-US" sz="8200">
                <a:solidFill>
                  <a:schemeClr val="tx2"/>
                </a:solidFill>
                <a:uFillTx/>
                <a:latin charset="0" pitchFamily="18" typeface="Garamond"/>
                <a:ea charset="-128" pitchFamily="34" typeface="ＭＳ Ｐゴシック"/>
                <a:cs charset="0" pitchFamily="34" typeface="Arial"/>
              </a:rPr>
              <a:t> </a:t>
            </a:r>
            <a:endParaRPr altLang="en-US" dirty="0" lang="ja-JP" sz="11400">
              <a:solidFill>
                <a:srgbClr val="FF6600"/>
              </a:solidFill>
              <a:uFillTx/>
              <a:latin charset="0" pitchFamily="18" typeface="Garamond"/>
              <a:ea charset="-128" pitchFamily="34" typeface="ＭＳ Ｐゴシック"/>
              <a:cs charset="0" pitchFamily="34" typeface="Arial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-555734" y="1390656"/>
            <a:ext cx="10428890" cy="5058276"/>
          </a:xfrm>
          <a:prstGeom prst="rect">
            <a:avLst/>
          </a:prstGeom>
          <a:ln algn="ctr" cap="flat" cmpd="sng" w="9525">
            <a:noFill/>
            <a:prstDash val="solid"/>
            <a:round/>
            <a:headEnd len="med" type="none" w="med"/>
            <a:tailEnd len="med" type="none" w="med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19" name="TextBox 18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31640" y="260648"/>
            <a:ext cx="7704856" cy="83099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en-US" smtClean="0">
                <a:uFillTx/>
              </a:rPr>
              <a:t>NUMERICAL PROBLEM SOLVING PROCESS </a:t>
            </a:r>
            <a:r>
              <a:rPr dirty="0" lang="en-US" smtClean="0">
                <a:uFillTx/>
              </a:rPr>
              <a:t>(BALAGURUSAMY- 3)</a:t>
            </a:r>
            <a:endParaRPr b="1" dirty="0" lang="en-US">
              <a:uFillTx/>
              <a:latin charset="0" pitchFamily="18" typeface="Times New Roman"/>
              <a:cs charset="0" pitchFamily="18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4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algn="ctr" dir="2700000" dist="35921" rotWithShape="0">
              <a:schemeClr val="bg2"/>
            </a:outerShdw>
          </a:effectLst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endParaRPr lang="en-US">
              <a:uFillTx/>
              <a:latin charset="0" pitchFamily="34" typeface="Arial"/>
              <a:cs charset="0" pitchFamily="34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Rectangle 4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77516" y="1556792"/>
            <a:ext cx="7866484" cy="1800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Autofit/>
          </a:bodyPr>
          <a:lstStyle/>
          <a:p>
            <a:pPr indent="-571500" marL="571500">
              <a:buFont charset="2" pitchFamily="2" typeface="Wingdings"/>
              <a:buChar char="v"/>
            </a:pPr>
            <a:r>
              <a:rPr dirty="0" lang="en-US" smtClean="0">
                <a:uFillTx/>
              </a:rPr>
              <a:t>Formulation </a:t>
            </a:r>
            <a:r>
              <a:rPr dirty="0" lang="en-US">
                <a:uFillTx/>
              </a:rPr>
              <a:t>of a </a:t>
            </a:r>
            <a:r>
              <a:rPr dirty="0" lang="en-US">
                <a:solidFill>
                  <a:srgbClr val="FF0000"/>
                </a:solidFill>
                <a:uFillTx/>
              </a:rPr>
              <a:t>mathematical model </a:t>
            </a:r>
          </a:p>
          <a:p>
            <a:pPr indent="-571500" marL="571500">
              <a:buFont charset="2" pitchFamily="2" typeface="Wingdings"/>
              <a:buChar char="v"/>
            </a:pPr>
            <a:r>
              <a:rPr dirty="0" lang="en-US">
                <a:uFillTx/>
              </a:rPr>
              <a:t>Construction of an appropriate </a:t>
            </a:r>
            <a:r>
              <a:rPr dirty="0" lang="en-US">
                <a:solidFill>
                  <a:srgbClr val="FF0000"/>
                </a:solidFill>
                <a:uFillTx/>
              </a:rPr>
              <a:t>numerical method</a:t>
            </a:r>
          </a:p>
          <a:p>
            <a:pPr indent="-571500" marL="571500">
              <a:buFont charset="2" pitchFamily="2" typeface="Wingdings"/>
              <a:buChar char="v"/>
            </a:pPr>
            <a:r>
              <a:rPr dirty="0" lang="en-US">
                <a:solidFill>
                  <a:srgbClr val="FF0000"/>
                </a:solidFill>
                <a:uFillTx/>
              </a:rPr>
              <a:t>Implementation of the method </a:t>
            </a:r>
            <a:r>
              <a:rPr dirty="0" lang="en-US">
                <a:uFillTx/>
              </a:rPr>
              <a:t>to obtain a solution </a:t>
            </a:r>
          </a:p>
          <a:p>
            <a:pPr indent="-571500" marL="571500">
              <a:buFont charset="2" pitchFamily="2" typeface="Wingdings"/>
              <a:buChar char="v"/>
            </a:pPr>
            <a:r>
              <a:rPr dirty="0" lang="en-US">
                <a:solidFill>
                  <a:srgbClr val="FF0000"/>
                </a:solidFill>
                <a:uFillTx/>
              </a:rPr>
              <a:t>Validation</a:t>
            </a:r>
            <a:r>
              <a:rPr dirty="0" lang="en-US">
                <a:uFillTx/>
              </a:rPr>
              <a:t> of the solution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TextBox 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43608" y="3313585"/>
            <a:ext cx="7992888" cy="3247043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just" indent="-342900" lvl="1" marL="800100">
              <a:buFont charset="2" pitchFamily="2" typeface="Wingdings"/>
              <a:buChar char="ü"/>
            </a:pPr>
            <a:r>
              <a:rPr dirty="0" lang="en-US" smtClean="0" sz="2100">
                <a:uFillTx/>
              </a:rPr>
              <a:t>Modeling is the </a:t>
            </a:r>
            <a:r>
              <a:rPr dirty="0" lang="en-US" smtClean="0" sz="2100">
                <a:solidFill>
                  <a:srgbClr val="FF0000"/>
                </a:solidFill>
                <a:uFillTx/>
              </a:rPr>
              <a:t>process of translating a physical problem </a:t>
            </a:r>
            <a:r>
              <a:rPr dirty="0" lang="en-US" smtClean="0" sz="2100">
                <a:uFillTx/>
              </a:rPr>
              <a:t>into a mathematical one</a:t>
            </a:r>
          </a:p>
          <a:p>
            <a:pPr algn="just" lvl="1"/>
            <a:endParaRPr dirty="0" lang="en-US" smtClean="0" sz="800">
              <a:uFillTx/>
            </a:endParaRPr>
          </a:p>
          <a:p>
            <a:pPr algn="just" indent="-342900" lvl="1" marL="800100">
              <a:buFont charset="2" pitchFamily="2" typeface="Wingdings"/>
              <a:buChar char="ü"/>
            </a:pPr>
            <a:r>
              <a:rPr dirty="0" lang="en-US" smtClean="0" sz="2100">
                <a:solidFill>
                  <a:srgbClr val="FF0000"/>
                </a:solidFill>
                <a:uFillTx/>
              </a:rPr>
              <a:t>Mathematical model </a:t>
            </a:r>
            <a:r>
              <a:rPr dirty="0" lang="en-US" smtClean="0" sz="2100">
                <a:uFillTx/>
              </a:rPr>
              <a:t>can be defined as  </a:t>
            </a:r>
            <a:r>
              <a:rPr dirty="0" lang="en-US" smtClean="0" sz="2100">
                <a:solidFill>
                  <a:srgbClr val="FF0000"/>
                </a:solidFill>
                <a:uFillTx/>
              </a:rPr>
              <a:t>formulation of certain equations that express the essential features </a:t>
            </a:r>
            <a:r>
              <a:rPr dirty="0" lang="en-US" smtClean="0" sz="2100">
                <a:uFillTx/>
              </a:rPr>
              <a:t>of a physical system or process in mathematical term. May be represented as:</a:t>
            </a:r>
          </a:p>
          <a:p>
            <a:pPr algn="just" lvl="2"/>
            <a:r>
              <a:rPr dirty="0" lang="en-US" smtClean="0" sz="2100">
                <a:solidFill>
                  <a:srgbClr val="7030A0"/>
                </a:solidFill>
                <a:uFillTx/>
              </a:rPr>
              <a:t>Dependent Variable=f (independent variable, parameter, forcing function)</a:t>
            </a:r>
          </a:p>
          <a:p>
            <a:pPr algn="just" lvl="2"/>
            <a:endParaRPr dirty="0" lang="en-US" smtClean="0" sz="800">
              <a:solidFill>
                <a:srgbClr val="00B0F0"/>
              </a:solidFill>
              <a:uFillTx/>
            </a:endParaRPr>
          </a:p>
          <a:p>
            <a:pPr algn="just" indent="-342900" lvl="1" marL="800100">
              <a:buFont charset="2" pitchFamily="2" typeface="Wingdings"/>
              <a:buChar char="ü"/>
            </a:pPr>
            <a:r>
              <a:rPr dirty="0" lang="en-US" smtClean="0" sz="2100">
                <a:uFillTx/>
              </a:rPr>
              <a:t>Formulation of mathematical model begins with a </a:t>
            </a:r>
            <a:r>
              <a:rPr dirty="0" lang="en-US" smtClean="0" sz="2100">
                <a:solidFill>
                  <a:srgbClr val="FF0000"/>
                </a:solidFill>
                <a:uFillTx/>
              </a:rPr>
              <a:t>“Statement of the Problem” </a:t>
            </a:r>
            <a:r>
              <a:rPr dirty="0" lang="en-US" smtClean="0" sz="2100">
                <a:uFillTx/>
              </a:rPr>
              <a:t>and then associated factors are considered</a:t>
            </a:r>
            <a:endParaRPr dirty="0" lang="en-US" sz="21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-555734" y="1390656"/>
            <a:ext cx="10428890" cy="5058276"/>
          </a:xfrm>
          <a:prstGeom prst="rect">
            <a:avLst/>
          </a:prstGeom>
          <a:ln algn="ctr" cap="flat" cmpd="sng" w="9525">
            <a:noFill/>
            <a:prstDash val="solid"/>
            <a:round/>
            <a:headEnd len="med" type="none" w="med"/>
            <a:tailEnd len="med" type="none" w="med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24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72461" y="1484784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algn="ctr" dir="2700000" dist="35921" rotWithShape="0">
              <a:schemeClr val="bg2"/>
            </a:outerShdw>
          </a:effectLst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endParaRPr lang="en-US">
              <a:uFillTx/>
              <a:latin charset="0" pitchFamily="34" typeface="Arial"/>
              <a:cs charset="0" pitchFamily="34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Rectangle 4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00797" y="1663984"/>
            <a:ext cx="8482391" cy="545169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Autofit/>
          </a:bodyPr>
          <a:lstStyle/>
          <a:p>
            <a:pPr indent="-571500" marL="571500">
              <a:buFont charset="0" pitchFamily="34" typeface="Arial"/>
              <a:buChar char="•"/>
            </a:pPr>
            <a:endParaRPr dirty="0" lang="en-US" sz="36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TextBox 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08769" y="260648"/>
            <a:ext cx="7835231" cy="83099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en-US" smtClean="0">
                <a:uFillTx/>
              </a:rPr>
              <a:t>ENGG / NUMERICAL PROBLEM SOLVING PROCESS </a:t>
            </a:r>
            <a:r>
              <a:rPr dirty="0" lang="en-US" smtClean="0" sz="2200">
                <a:uFillTx/>
              </a:rPr>
              <a:t>(BALAGURUSAMY- 3)</a:t>
            </a:r>
            <a:endParaRPr b="1" dirty="0" lang="en-US" sz="2200">
              <a:uFillTx/>
              <a:latin charset="0" pitchFamily="18" typeface="Times New Roman"/>
              <a:cs charset="0" pitchFamily="18" typeface="Times New Roman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21" id="9" name="Picture 6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880642" y="1916832"/>
            <a:ext cx="6069013" cy="4468813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-555734" y="1390656"/>
            <a:ext cx="10428890" cy="5058276"/>
          </a:xfrm>
          <a:prstGeom prst="rect">
            <a:avLst/>
          </a:prstGeom>
          <a:ln algn="ctr" cap="flat" cmpd="sng" w="9525">
            <a:noFill/>
            <a:prstDash val="solid"/>
            <a:round/>
            <a:headEnd len="med" type="none" w="med"/>
            <a:tailEnd len="med" type="none" w="med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24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algn="ctr" dir="2700000" dist="35921" rotWithShape="0">
              <a:schemeClr val="bg2"/>
            </a:outerShdw>
          </a:effectLst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endParaRPr lang="en-US">
              <a:uFillTx/>
              <a:latin charset="0" pitchFamily="34" typeface="Arial"/>
              <a:cs charset="0" pitchFamily="34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Rectangle 4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00797" y="1663984"/>
            <a:ext cx="8482391" cy="545169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Autofit/>
          </a:bodyPr>
          <a:lstStyle/>
          <a:p>
            <a:pPr indent="-571500" marL="571500">
              <a:buFont charset="0" pitchFamily="34" typeface="Arial"/>
              <a:buChar char="•"/>
            </a:pPr>
            <a:endParaRPr dirty="0" lang="en-US" sz="36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TextBox 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439144" y="332656"/>
            <a:ext cx="7704856" cy="83099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en-US" smtClean="0">
                <a:uFillTx/>
              </a:rPr>
              <a:t>FEW REASONS TO STUDY NUMERICAL METHODS </a:t>
            </a:r>
            <a:r>
              <a:rPr dirty="0" lang="en-US" smtClean="0">
                <a:uFillTx/>
              </a:rPr>
              <a:t>(CHAPRA- 5)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Box 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59632" y="1472970"/>
            <a:ext cx="7884368" cy="5262979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indent="-571500" marL="571500">
              <a:buFont charset="2" pitchFamily="2" typeface="Wingdings"/>
              <a:buChar char="v"/>
            </a:pPr>
            <a:r>
              <a:rPr dirty="0" lang="en-US" smtClean="0">
                <a:uFillTx/>
              </a:rPr>
              <a:t>Extremely powerful </a:t>
            </a:r>
            <a:r>
              <a:rPr dirty="0" lang="en-US">
                <a:uFillTx/>
              </a:rPr>
              <a:t>problem </a:t>
            </a:r>
            <a:r>
              <a:rPr dirty="0" lang="en-US" smtClean="0">
                <a:uFillTx/>
              </a:rPr>
              <a:t>solving tool </a:t>
            </a:r>
            <a:r>
              <a:rPr b="1" dirty="0" lang="en-US" smtClean="0">
                <a:solidFill>
                  <a:srgbClr val="FF0000"/>
                </a:solidFill>
                <a:uFillTx/>
              </a:rPr>
              <a:t>(</a:t>
            </a:r>
            <a:r>
              <a:rPr dirty="0" lang="en-US" smtClean="0">
                <a:solidFill>
                  <a:srgbClr val="FF0000"/>
                </a:solidFill>
                <a:uFillTx/>
              </a:rPr>
              <a:t>can handle large system of </a:t>
            </a:r>
            <a:r>
              <a:rPr dirty="0" err="1" lang="en-US" smtClean="0">
                <a:solidFill>
                  <a:srgbClr val="FF0000"/>
                </a:solidFill>
                <a:uFillTx/>
              </a:rPr>
              <a:t>eqn</a:t>
            </a:r>
            <a:r>
              <a:rPr dirty="0" lang="en-US" smtClean="0">
                <a:solidFill>
                  <a:srgbClr val="FF0000"/>
                </a:solidFill>
                <a:uFillTx/>
              </a:rPr>
              <a:t>, non-</a:t>
            </a:r>
            <a:r>
              <a:rPr dirty="0" err="1" lang="en-US" smtClean="0">
                <a:solidFill>
                  <a:srgbClr val="FF0000"/>
                </a:solidFill>
                <a:uFillTx/>
              </a:rPr>
              <a:t>linearities</a:t>
            </a:r>
            <a:r>
              <a:rPr dirty="0" lang="en-US" smtClean="0">
                <a:solidFill>
                  <a:srgbClr val="FF0000"/>
                </a:solidFill>
                <a:uFillTx/>
              </a:rPr>
              <a:t> and complicated geometries)</a:t>
            </a:r>
          </a:p>
          <a:p>
            <a:pPr indent="-571500" marL="571500">
              <a:buFont charset="2" pitchFamily="2" typeface="Wingdings"/>
              <a:buChar char="v"/>
            </a:pPr>
            <a:r>
              <a:rPr dirty="0" lang="en-US" smtClean="0">
                <a:uFillTx/>
              </a:rPr>
              <a:t>Commercially </a:t>
            </a:r>
            <a:r>
              <a:rPr dirty="0" lang="en-US">
                <a:uFillTx/>
              </a:rPr>
              <a:t>available </a:t>
            </a:r>
            <a:r>
              <a:rPr dirty="0" lang="en-US" smtClean="0">
                <a:solidFill>
                  <a:srgbClr val="FF0000"/>
                </a:solidFill>
                <a:uFillTx/>
              </a:rPr>
              <a:t>prepackaged computer programs </a:t>
            </a:r>
            <a:r>
              <a:rPr dirty="0" lang="en-US" smtClean="0">
                <a:uFillTx/>
              </a:rPr>
              <a:t>can be easily used</a:t>
            </a:r>
          </a:p>
          <a:p>
            <a:pPr indent="-571500" marL="571500">
              <a:buFont charset="2" pitchFamily="2" typeface="Wingdings"/>
              <a:buChar char="v"/>
            </a:pPr>
            <a:r>
              <a:rPr dirty="0" lang="en-US" smtClean="0">
                <a:uFillTx/>
              </a:rPr>
              <a:t>Many </a:t>
            </a:r>
            <a:r>
              <a:rPr dirty="0" lang="en-US">
                <a:uFillTx/>
              </a:rPr>
              <a:t>problems cannot </a:t>
            </a:r>
            <a:r>
              <a:rPr dirty="0" lang="en-US" smtClean="0">
                <a:uFillTx/>
              </a:rPr>
              <a:t>be </a:t>
            </a:r>
            <a:r>
              <a:rPr dirty="0" lang="en-US">
                <a:uFillTx/>
              </a:rPr>
              <a:t>approached </a:t>
            </a:r>
            <a:r>
              <a:rPr dirty="0" lang="en-US" smtClean="0">
                <a:uFillTx/>
              </a:rPr>
              <a:t>using </a:t>
            </a:r>
            <a:r>
              <a:rPr dirty="0" lang="en-US" smtClean="0">
                <a:solidFill>
                  <a:srgbClr val="FF0000"/>
                </a:solidFill>
                <a:uFillTx/>
              </a:rPr>
              <a:t>canned </a:t>
            </a:r>
            <a:r>
              <a:rPr dirty="0" lang="en-US">
                <a:solidFill>
                  <a:srgbClr val="FF0000"/>
                </a:solidFill>
                <a:uFillTx/>
              </a:rPr>
              <a:t>(pre-recorded) programs </a:t>
            </a:r>
            <a:r>
              <a:rPr dirty="0" lang="en-US" smtClean="0">
                <a:uFillTx/>
              </a:rPr>
              <a:t>(if </a:t>
            </a:r>
            <a:r>
              <a:rPr dirty="0" lang="en-US" smtClean="0">
                <a:solidFill>
                  <a:srgbClr val="FF0000"/>
                </a:solidFill>
                <a:uFillTx/>
              </a:rPr>
              <a:t>adept at computer programming</a:t>
            </a:r>
            <a:r>
              <a:rPr dirty="0" lang="en-US" smtClean="0">
                <a:solidFill>
                  <a:srgbClr val="7030A0"/>
                </a:solidFill>
                <a:uFillTx/>
              </a:rPr>
              <a:t>, </a:t>
            </a:r>
            <a:r>
              <a:rPr dirty="0" lang="en-US" smtClean="0">
                <a:uFillTx/>
              </a:rPr>
              <a:t>one can design and develop own program to solve problems)</a:t>
            </a:r>
          </a:p>
          <a:p>
            <a:pPr indent="-571500" marL="571500">
              <a:buFont charset="2" pitchFamily="2" typeface="Wingdings"/>
              <a:buChar char="v"/>
            </a:pPr>
            <a:r>
              <a:rPr dirty="0" lang="en-US" smtClean="0">
                <a:uFillTx/>
              </a:rPr>
              <a:t>Efficient </a:t>
            </a:r>
            <a:r>
              <a:rPr dirty="0" lang="en-US">
                <a:uFillTx/>
              </a:rPr>
              <a:t>vehicle </a:t>
            </a:r>
            <a:r>
              <a:rPr dirty="0" lang="en-US" smtClean="0">
                <a:uFillTx/>
              </a:rPr>
              <a:t>for </a:t>
            </a:r>
            <a:r>
              <a:rPr dirty="0" lang="en-US">
                <a:uFillTx/>
              </a:rPr>
              <a:t>learning </a:t>
            </a:r>
            <a:r>
              <a:rPr dirty="0" lang="en-US" smtClean="0">
                <a:uFillTx/>
              </a:rPr>
              <a:t>computers (an</a:t>
            </a:r>
            <a:r>
              <a:rPr dirty="0" lang="en-US" smtClean="0">
                <a:solidFill>
                  <a:srgbClr val="FF0000"/>
                </a:solidFill>
                <a:uFillTx/>
              </a:rPr>
              <a:t> </a:t>
            </a:r>
            <a:r>
              <a:rPr dirty="0" lang="en-US" smtClean="0">
                <a:uFillTx/>
              </a:rPr>
              <a:t>effective way to learn computer is to</a:t>
            </a:r>
            <a:r>
              <a:rPr dirty="0" lang="en-US" smtClean="0">
                <a:solidFill>
                  <a:srgbClr val="FF0000"/>
                </a:solidFill>
                <a:uFillTx/>
              </a:rPr>
              <a:t> write computer program)</a:t>
            </a:r>
          </a:p>
          <a:p>
            <a:pPr indent="-571500" marL="571500">
              <a:buFont charset="2" pitchFamily="2" typeface="Wingdings"/>
              <a:buChar char="v"/>
            </a:pPr>
            <a:r>
              <a:rPr dirty="0" lang="en-US" smtClean="0">
                <a:uFillTx/>
              </a:rPr>
              <a:t>Provide a </a:t>
            </a:r>
            <a:r>
              <a:rPr dirty="0" lang="en-US">
                <a:uFillTx/>
              </a:rPr>
              <a:t>vehicle </a:t>
            </a:r>
            <a:r>
              <a:rPr dirty="0" lang="en-US" smtClean="0">
                <a:uFillTx/>
              </a:rPr>
              <a:t>to reinforce understanding of mathematics (one of the </a:t>
            </a:r>
            <a:r>
              <a:rPr dirty="0" lang="en-US" smtClean="0">
                <a:solidFill>
                  <a:srgbClr val="FF0000"/>
                </a:solidFill>
                <a:uFillTx/>
              </a:rPr>
              <a:t>function of NM is to reduce higher math </a:t>
            </a:r>
            <a:r>
              <a:rPr dirty="0" lang="en-US" smtClean="0">
                <a:uFillTx/>
              </a:rPr>
              <a:t>to basic arithmetic operation)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-555734" y="1390656"/>
            <a:ext cx="10428890" cy="5058276"/>
          </a:xfrm>
          <a:prstGeom prst="rect">
            <a:avLst/>
          </a:prstGeom>
          <a:ln algn="ctr" cap="flat" cmpd="sng" w="9525">
            <a:noFill/>
            <a:prstDash val="solid"/>
            <a:round/>
            <a:headEnd len="med" type="none" w="med"/>
            <a:tailEnd len="med" type="none" w="med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24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algn="ctr" dir="2700000" dist="35921" rotWithShape="0">
              <a:schemeClr val="bg2"/>
            </a:outerShdw>
          </a:effectLst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endParaRPr lang="en-US">
              <a:uFillTx/>
              <a:latin charset="0" pitchFamily="34" typeface="Arial"/>
              <a:cs charset="0" pitchFamily="34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Rectangle 4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00797" y="1663984"/>
            <a:ext cx="8482391" cy="545169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Autofit/>
          </a:bodyPr>
          <a:lstStyle/>
          <a:p>
            <a:pPr indent="-571500" marL="571500">
              <a:buFont charset="0" pitchFamily="34" typeface="Arial"/>
              <a:buChar char="•"/>
            </a:pPr>
            <a:endParaRPr dirty="0" lang="en-US" sz="36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TextBox 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20949" y="260648"/>
            <a:ext cx="7704856" cy="1323439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en-US" smtClean="0" sz="2600">
                <a:uFillTx/>
              </a:rPr>
              <a:t>SCOPE OF NUMERICAL METHOD</a:t>
            </a:r>
            <a:r>
              <a:rPr dirty="0" lang="en-US" smtClean="0" sz="2600">
                <a:uFillTx/>
              </a:rPr>
              <a:t> </a:t>
            </a:r>
          </a:p>
          <a:p>
            <a:r>
              <a:rPr b="1" dirty="0" lang="en-US" smtClean="0" sz="2600">
                <a:uFillTx/>
              </a:rPr>
              <a:t>NM usually </a:t>
            </a:r>
            <a:r>
              <a:rPr b="1" dirty="0" lang="en-US" sz="2600">
                <a:uFillTx/>
              </a:rPr>
              <a:t>deal with following </a:t>
            </a:r>
          </a:p>
          <a:p>
            <a:endParaRPr dirty="0" lang="en-US" sz="28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TextBox 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59632" y="1390656"/>
            <a:ext cx="7848872" cy="535531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indent="-571500" marL="571500">
              <a:buFont charset="2" pitchFamily="2" typeface="Wingdings"/>
              <a:buChar char="v"/>
            </a:pPr>
            <a:r>
              <a:rPr b="1" dirty="0" lang="en-US" smtClean="0" sz="1900">
                <a:uFillTx/>
              </a:rPr>
              <a:t>Find roots of equation  </a:t>
            </a:r>
            <a:r>
              <a:rPr dirty="0" lang="en-US" smtClean="0" sz="1900">
                <a:uFillTx/>
              </a:rPr>
              <a:t>(</a:t>
            </a:r>
            <a:r>
              <a:rPr dirty="0" lang="en-US" smtClean="0" sz="1900">
                <a:solidFill>
                  <a:srgbClr val="FF0000"/>
                </a:solidFill>
                <a:uFillTx/>
              </a:rPr>
              <a:t>values of a variable</a:t>
            </a:r>
            <a:r>
              <a:rPr dirty="0" lang="en-US" smtClean="0" sz="1900">
                <a:solidFill>
                  <a:srgbClr val="7030A0"/>
                </a:solidFill>
                <a:uFillTx/>
              </a:rPr>
              <a:t> </a:t>
            </a:r>
            <a:r>
              <a:rPr dirty="0" lang="en-US" smtClean="0" sz="1900">
                <a:uFillTx/>
              </a:rPr>
              <a:t>that satisfy single non-linear </a:t>
            </a:r>
            <a:r>
              <a:rPr dirty="0" err="1" lang="en-US" smtClean="0" sz="1900">
                <a:uFillTx/>
              </a:rPr>
              <a:t>eqn</a:t>
            </a:r>
            <a:r>
              <a:rPr dirty="0" lang="en-US" smtClean="0" sz="1900">
                <a:uFillTx/>
              </a:rPr>
              <a:t>) </a:t>
            </a:r>
          </a:p>
          <a:p>
            <a:pPr indent="-571500" marL="571500">
              <a:buFont charset="2" pitchFamily="2" typeface="Wingdings"/>
              <a:buChar char="v"/>
            </a:pPr>
            <a:r>
              <a:rPr b="1" dirty="0" lang="en-US" smtClean="0" sz="1900">
                <a:uFillTx/>
              </a:rPr>
              <a:t>Solving systems of linear algebraic equations </a:t>
            </a:r>
            <a:r>
              <a:rPr dirty="0" lang="en-US" smtClean="0" sz="1900">
                <a:uFillTx/>
              </a:rPr>
              <a:t>(</a:t>
            </a:r>
            <a:r>
              <a:rPr dirty="0" lang="en-US" smtClean="0" sz="1900">
                <a:solidFill>
                  <a:srgbClr val="7030A0"/>
                </a:solidFill>
                <a:uFillTx/>
              </a:rPr>
              <a:t> </a:t>
            </a:r>
            <a:r>
              <a:rPr dirty="0" lang="en-US" smtClean="0" sz="1900">
                <a:solidFill>
                  <a:srgbClr val="FF0000"/>
                </a:solidFill>
                <a:uFillTx/>
              </a:rPr>
              <a:t>set of values </a:t>
            </a:r>
            <a:r>
              <a:rPr dirty="0" lang="en-US" smtClean="0" sz="1900">
                <a:uFillTx/>
              </a:rPr>
              <a:t>that simultaneously satisfy a </a:t>
            </a:r>
            <a:r>
              <a:rPr dirty="0" lang="en-US" smtClean="0" sz="1900">
                <a:solidFill>
                  <a:srgbClr val="FF0000"/>
                </a:solidFill>
                <a:uFillTx/>
              </a:rPr>
              <a:t>set of linear </a:t>
            </a:r>
            <a:r>
              <a:rPr dirty="0" err="1" lang="en-US" smtClean="0" sz="1900">
                <a:solidFill>
                  <a:srgbClr val="FF0000"/>
                </a:solidFill>
                <a:uFillTx/>
              </a:rPr>
              <a:t>eqn</a:t>
            </a:r>
            <a:r>
              <a:rPr dirty="0" lang="en-US" smtClean="0" sz="1900">
                <a:uFillTx/>
              </a:rPr>
              <a:t>)</a:t>
            </a:r>
          </a:p>
          <a:p>
            <a:pPr indent="-571500" marL="571500">
              <a:buFont charset="2" pitchFamily="2" typeface="Wingdings"/>
              <a:buChar char="v"/>
            </a:pPr>
            <a:r>
              <a:rPr b="1" dirty="0" lang="en-US" smtClean="0" sz="1900">
                <a:uFillTx/>
              </a:rPr>
              <a:t>Optimization</a:t>
            </a:r>
            <a:r>
              <a:rPr dirty="0" lang="en-US" smtClean="0" sz="1900">
                <a:uFillTx/>
              </a:rPr>
              <a:t> (involves identifying maxima or minima. It</a:t>
            </a:r>
            <a:r>
              <a:rPr dirty="0" lang="en-US" smtClean="0" sz="1900">
                <a:solidFill>
                  <a:srgbClr val="7030A0"/>
                </a:solidFill>
                <a:uFillTx/>
              </a:rPr>
              <a:t> </a:t>
            </a:r>
            <a:r>
              <a:rPr dirty="0" lang="en-US" smtClean="0" sz="1900">
                <a:solidFill>
                  <a:srgbClr val="FF0000"/>
                </a:solidFill>
                <a:uFillTx/>
              </a:rPr>
              <a:t>determines values of an independent variable </a:t>
            </a:r>
            <a:r>
              <a:rPr dirty="0" lang="en-US" smtClean="0" sz="1900">
                <a:uFillTx/>
              </a:rPr>
              <a:t>that corresponds to a best or optimum value of a function)</a:t>
            </a:r>
          </a:p>
          <a:p>
            <a:pPr indent="-571500" marL="571500">
              <a:buFont charset="2" pitchFamily="2" typeface="Wingdings"/>
              <a:buChar char="v"/>
            </a:pPr>
            <a:r>
              <a:rPr b="1" dirty="0" lang="en-US" smtClean="0" sz="1900">
                <a:uFillTx/>
              </a:rPr>
              <a:t>Curve fitting </a:t>
            </a:r>
            <a:r>
              <a:rPr dirty="0" lang="en-US" smtClean="0" sz="1900">
                <a:uFillTx/>
              </a:rPr>
              <a:t>(regression and interpolation - </a:t>
            </a:r>
            <a:r>
              <a:rPr dirty="0" lang="en-US" smtClean="0" sz="1900">
                <a:solidFill>
                  <a:srgbClr val="FF0000"/>
                </a:solidFill>
                <a:uFillTx/>
              </a:rPr>
              <a:t>regression</a:t>
            </a:r>
            <a:r>
              <a:rPr dirty="0" lang="en-US" smtClean="0" sz="1900">
                <a:uFillTx/>
              </a:rPr>
              <a:t> derives a single curve that represent general trend of the data without matching any individual points, </a:t>
            </a:r>
            <a:r>
              <a:rPr dirty="0" lang="en-US" smtClean="0" sz="1900">
                <a:solidFill>
                  <a:srgbClr val="FF0000"/>
                </a:solidFill>
                <a:uFillTx/>
              </a:rPr>
              <a:t>interpolation</a:t>
            </a:r>
            <a:r>
              <a:rPr dirty="0" lang="en-US" smtClean="0" sz="1900">
                <a:uFillTx/>
              </a:rPr>
              <a:t> determines intermediate values between relatively error free data points)</a:t>
            </a:r>
          </a:p>
          <a:p>
            <a:pPr indent="-571500" marL="571500">
              <a:buFont charset="2" pitchFamily="2" typeface="Wingdings"/>
              <a:buChar char="v"/>
            </a:pPr>
            <a:r>
              <a:rPr b="1" dirty="0" lang="en-US" smtClean="0" sz="1900">
                <a:uFillTx/>
              </a:rPr>
              <a:t>Numerical integration </a:t>
            </a:r>
            <a:r>
              <a:rPr dirty="0" lang="en-US" smtClean="0" sz="1900">
                <a:solidFill>
                  <a:srgbClr val="FF0000"/>
                </a:solidFill>
                <a:uFillTx/>
              </a:rPr>
              <a:t>( determination of area under a curve, even the centroids of an oddly shaped objects)</a:t>
            </a:r>
          </a:p>
          <a:p>
            <a:pPr indent="-571500" marL="571500">
              <a:buFont charset="2" pitchFamily="2" typeface="Wingdings"/>
              <a:buChar char="v"/>
            </a:pPr>
            <a:r>
              <a:rPr b="1" dirty="0" lang="en-US" smtClean="0" sz="1900">
                <a:uFillTx/>
              </a:rPr>
              <a:t>Solutions of differential equations</a:t>
            </a:r>
            <a:r>
              <a:rPr dirty="0" lang="en-US" smtClean="0" sz="1900">
                <a:uFillTx/>
              </a:rPr>
              <a:t> </a:t>
            </a:r>
            <a:r>
              <a:rPr dirty="0" lang="en-US" smtClean="0" sz="1900">
                <a:solidFill>
                  <a:srgbClr val="FF0000"/>
                </a:solidFill>
                <a:uFillTx/>
              </a:rPr>
              <a:t>(rate of change of a quantity w.r.t. two/more variables)</a:t>
            </a:r>
          </a:p>
          <a:p>
            <a:pPr indent="-342900" lvl="1" marL="800100">
              <a:buFont charset="2" pitchFamily="2" typeface="Wingdings"/>
              <a:buChar char="ü"/>
            </a:pPr>
            <a:r>
              <a:rPr dirty="0" lang="en-US" smtClean="0" sz="1900">
                <a:uFillTx/>
              </a:rPr>
              <a:t>Ordinary Differential Equations (ODE)</a:t>
            </a:r>
          </a:p>
          <a:p>
            <a:pPr indent="-342900" lvl="1" marL="800100">
              <a:buFont charset="2" pitchFamily="2" typeface="Wingdings"/>
              <a:buChar char="ü"/>
            </a:pPr>
            <a:r>
              <a:rPr dirty="0" lang="en-US" smtClean="0" sz="1900">
                <a:uFillTx/>
              </a:rPr>
              <a:t>Partial Differential Equation (PDE)</a:t>
            </a:r>
          </a:p>
          <a:p>
            <a:pPr indent="-571500" lvl="1" marL="571500">
              <a:buFont charset="2" pitchFamily="2" typeface="Wingdings"/>
              <a:buChar char="v"/>
            </a:pPr>
            <a:r>
              <a:rPr b="1" dirty="0" lang="en-US" smtClean="0" sz="1900">
                <a:uFillTx/>
              </a:rPr>
              <a:t>Solution of matrix problems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-555734" y="1390656"/>
            <a:ext cx="10428890" cy="5058276"/>
          </a:xfrm>
          <a:prstGeom prst="rect">
            <a:avLst/>
          </a:prstGeom>
          <a:ln algn="ctr" cap="flat" cmpd="sng" w="9525">
            <a:noFill/>
            <a:prstDash val="solid"/>
            <a:round/>
            <a:headEnd len="med" type="none" w="med"/>
            <a:tailEnd len="med" type="none" w="med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24" name="Line 7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algn="ctr" dir="2700000" dist="35921" rotWithShape="0">
              <a:schemeClr val="bg2"/>
            </a:outerShdw>
          </a:effectLst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endParaRPr dirty="0" lang="en-US">
              <a:uFillTx/>
              <a:latin charset="0" pitchFamily="34" typeface="Arial"/>
              <a:cs charset="0" pitchFamily="34" typeface="Aria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Rectangle 4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70709" y="1556792"/>
            <a:ext cx="7767572" cy="4260566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Autofit/>
          </a:bodyPr>
          <a:lstStyle/>
          <a:p>
            <a:pPr indent="-571500" marL="571500">
              <a:buFont charset="2" pitchFamily="2" typeface="Wingdings"/>
              <a:buChar char="v"/>
            </a:pPr>
            <a:r>
              <a:rPr dirty="0" lang="en-US" smtClean="0">
                <a:uFillTx/>
              </a:rPr>
              <a:t>Numerical errors arise from the use of approximation to represent exact mathematical operations and quantities </a:t>
            </a:r>
          </a:p>
          <a:p>
            <a:endParaRPr dirty="0" lang="en-US" smtClean="0">
              <a:uFillTx/>
            </a:endParaRPr>
          </a:p>
          <a:p>
            <a:pPr indent="-571500" marL="571500">
              <a:buFont charset="2" pitchFamily="2" typeface="Wingdings"/>
              <a:buChar char="v"/>
            </a:pPr>
            <a:r>
              <a:rPr dirty="0" lang="en-US" smtClean="0">
                <a:uFillTx/>
              </a:rPr>
              <a:t>Major </a:t>
            </a:r>
            <a:r>
              <a:rPr dirty="0" lang="en-US">
                <a:uFillTx/>
              </a:rPr>
              <a:t>form of numerical </a:t>
            </a:r>
            <a:r>
              <a:rPr dirty="0" lang="en-US" smtClean="0">
                <a:uFillTx/>
              </a:rPr>
              <a:t>errors: </a:t>
            </a:r>
            <a:r>
              <a:rPr dirty="0" lang="en-US">
                <a:uFillTx/>
              </a:rPr>
              <a:t>(</a:t>
            </a:r>
            <a:r>
              <a:rPr dirty="0" err="1" lang="en-US">
                <a:uFillTx/>
              </a:rPr>
              <a:t>Chapra</a:t>
            </a:r>
            <a:r>
              <a:rPr dirty="0" lang="en-US">
                <a:uFillTx/>
              </a:rPr>
              <a:t>- 51</a:t>
            </a:r>
            <a:r>
              <a:rPr dirty="0" lang="en-US" smtClean="0">
                <a:uFillTx/>
              </a:rPr>
              <a:t>)</a:t>
            </a:r>
          </a:p>
          <a:p>
            <a:endParaRPr dirty="0" lang="en-US" smtClean="0" sz="1000">
              <a:uFillTx/>
            </a:endParaRPr>
          </a:p>
          <a:p>
            <a:pPr indent="-342900" lvl="2" marL="800100">
              <a:buFont charset="2" pitchFamily="2" typeface="Wingdings"/>
              <a:buChar char="ü"/>
            </a:pPr>
            <a:r>
              <a:rPr dirty="0" lang="en-US" smtClean="0">
                <a:uFillTx/>
              </a:rPr>
              <a:t>   Truncation </a:t>
            </a:r>
            <a:r>
              <a:rPr dirty="0" lang="en-US">
                <a:uFillTx/>
              </a:rPr>
              <a:t>error</a:t>
            </a:r>
          </a:p>
          <a:p>
            <a:endParaRPr dirty="0" lang="en-US" sz="800">
              <a:uFillTx/>
            </a:endParaRPr>
          </a:p>
          <a:p>
            <a:pPr indent="-571500" lvl="1" marL="1028700">
              <a:buFont charset="2" pitchFamily="2" typeface="Wingdings"/>
              <a:buChar char="ü"/>
            </a:pPr>
            <a:r>
              <a:rPr dirty="0" lang="en-US" smtClean="0">
                <a:uFillTx/>
              </a:rPr>
              <a:t> Round-off error</a:t>
            </a:r>
          </a:p>
          <a:p>
            <a:pPr lvl="1"/>
            <a:endParaRPr dirty="0" lang="en-US" sz="800">
              <a:uFillTx/>
            </a:endParaRPr>
          </a:p>
          <a:p>
            <a:pPr indent="-571500" lvl="1" marL="1028700">
              <a:buFont charset="2" pitchFamily="2" typeface="Wingdings"/>
              <a:buChar char="ü"/>
            </a:pPr>
            <a:r>
              <a:rPr dirty="0" lang="en-CA" smtClean="0">
                <a:uFillTx/>
              </a:rPr>
              <a:t>Algorithmic</a:t>
            </a:r>
          </a:p>
          <a:p>
            <a:pPr indent="-571500" lvl="1" marL="1028700">
              <a:buFont charset="2" pitchFamily="2" typeface="Wingdings"/>
              <a:buChar char="ü"/>
            </a:pPr>
            <a:endParaRPr dirty="0" lang="en-US" sz="2600">
              <a:uFillTx/>
            </a:endParaRPr>
          </a:p>
          <a:p>
            <a:pPr indent="-571500" marL="571500">
              <a:buFont charset="2" pitchFamily="2" typeface="Wingdings"/>
              <a:buChar char="ü"/>
            </a:pPr>
            <a:endParaRPr dirty="0" lang="en-US" smtClean="0" sz="3600">
              <a:uFillTx/>
            </a:endParaRPr>
          </a:p>
          <a:p>
            <a:pPr indent="-571500" marL="571500">
              <a:buFont charset="0" pitchFamily="34" typeface="Arial"/>
              <a:buChar char="•"/>
            </a:pPr>
            <a:endParaRPr dirty="0" lang="en-US" sz="3600">
              <a:uFillTx/>
            </a:endParaRPr>
          </a:p>
          <a:p>
            <a:pPr indent="-571500" marL="571500">
              <a:buFont charset="0" pitchFamily="34" typeface="Arial"/>
              <a:buChar char="•"/>
            </a:pPr>
            <a:endParaRPr dirty="0" lang="en-US" sz="3600">
              <a:uFillTx/>
            </a:endParaRPr>
          </a:p>
          <a:p>
            <a:pPr indent="-571500" marL="571500">
              <a:buFont charset="0" pitchFamily="34" typeface="Arial"/>
              <a:buChar char="•"/>
            </a:pPr>
            <a:endParaRPr dirty="0" lang="en-US" sz="36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Box 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475656" y="404664"/>
            <a:ext cx="6217792" cy="52322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en-US" smtClean="0" sz="2800">
                <a:uFillTx/>
              </a:rPr>
              <a:t>ERRORS IN NUMERICAL METHOD</a:t>
            </a:r>
            <a:endParaRPr b="1" dirty="0" lang="en-US" sz="28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theme/theme1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cse">
  <a:themeElements>
    <a:clrScheme name="Mod">
      <a:dk1>
        <a:srgbClr val="000000"/>
      </a:dk1>
      <a:lt1>
        <a:srgbClr val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algn="ctr" cap="flat" cmpd="sng" w="9525">
          <a:solidFill>
            <a:schemeClr val="phClr">
              <a:tint val="90000"/>
              <a:satMod val="105000"/>
            </a:schemeClr>
          </a:solidFill>
          <a:prstDash val="solid"/>
        </a:ln>
        <a:ln algn="ctr" cap="flat" cmpd="sng" w="50800">
          <a:solidFill>
            <a:schemeClr val="phClr">
              <a:tint val="90000"/>
            </a:schemeClr>
          </a:solidFill>
          <a:prstDash val="solid"/>
        </a:ln>
        <a:ln algn="ctr" cap="flat" cmpd="dbl" w="76200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r="5400000" dist="25400" rotWithShape="0" sx="101000" sy="101000">
              <a:srgbClr val="000000">
                <a:alpha val="50000"/>
              </a:srgbClr>
            </a:outerShdw>
          </a:effectLst>
        </a:effectStyle>
        <a:effectStyle>
          <a:effectLst>
            <a:outerShdw blurRad="76200" dir="5400000" dist="50800" rotWithShape="0" sx="101000" sy="101000">
              <a:srgbClr val="000000">
                <a:alpha val="50000"/>
              </a:srgbClr>
            </a:outerShdw>
            <a:reflection blurRad="12700" dir="5400000" dist="50800" endPos="30000" rotWithShape="0" stA="30000" sy="-100000"/>
          </a:effectLst>
          <a:scene3d>
            <a:camera prst="orthographicFront">
              <a:rot lat="0" lon="0" rev="0"/>
            </a:camera>
            <a:lightRig dir="t" rig="twoPt">
              <a:rot lat="0" lon="0" rev="5400000"/>
            </a:lightRig>
          </a:scene3d>
          <a:sp3d prstMaterial="softmetal">
            <a:bevelT h="25400" prst="coolSlant" w="63500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cse</Template>
  <TotalTime>2222</TotalTime>
  <Words>2555</Words>
  <Application>Microsoft Office PowerPoint</Application>
  <PresentationFormat>On-screen Show (4:3)</PresentationFormat>
  <Paragraphs>300</Paragraphs>
  <Slides>42</Slides>
  <Notes>1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cse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error is introduced</vt:lpstr>
      <vt:lpstr>PowerPoint Presentation</vt:lpstr>
      <vt:lpstr>PowerPoint Presentation</vt:lpstr>
      <vt:lpstr>Round-off error</vt:lpstr>
      <vt:lpstr>algorithmic error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COMPUTER representation of numbers</vt:lpstr>
      <vt:lpstr>PowerPoint Presentation</vt:lpstr>
      <vt:lpstr>PowerPoint Presentation</vt:lpstr>
      <vt:lpstr>PowerPoint Presentation</vt:lpstr>
      <vt:lpstr>PowerPoint Presentation</vt:lpstr>
      <vt:lpstr>binary to decimal</vt:lpstr>
      <vt:lpstr>decimal to binary</vt:lpstr>
      <vt:lpstr>Octal Number System</vt:lpstr>
      <vt:lpstr>binary to octal to decimal </vt:lpstr>
      <vt:lpstr>hexadecimal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Data Communications and Networks Overview</dc:title>
  <dc:creator>Adrian J Pullin</dc:creator>
  <cp:lastModifiedBy>NETWORK LAB</cp:lastModifiedBy>
  <cp:revision>447</cp:revision>
  <dcterms:created xsi:type="dcterms:W3CDTF">1999-09-03T12:49:47Z</dcterms:created>
  <dcterms:modified xsi:type="dcterms:W3CDTF">2019-07-10T06:39:31Z</dcterms:modified>
</cp:coreProperties>
</file>