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9"/>
  </p:notesMasterIdLst>
  <p:sldIdLst>
    <p:sldId id="271" r:id="rId2"/>
    <p:sldId id="272" r:id="rId3"/>
    <p:sldId id="273" r:id="rId4"/>
    <p:sldId id="274" r:id="rId5"/>
    <p:sldId id="275" r:id="rId6"/>
    <p:sldId id="276" r:id="rId7"/>
    <p:sldId id="277" r:id="rId8"/>
    <p:sldId id="278" r:id="rId9"/>
    <p:sldId id="279" r:id="rId10"/>
    <p:sldId id="283" r:id="rId11"/>
    <p:sldId id="308" r:id="rId12"/>
    <p:sldId id="284" r:id="rId13"/>
    <p:sldId id="280" r:id="rId14"/>
    <p:sldId id="281" r:id="rId15"/>
    <p:sldId id="301" r:id="rId16"/>
    <p:sldId id="304" r:id="rId17"/>
    <p:sldId id="305" r:id="rId18"/>
    <p:sldId id="307" r:id="rId19"/>
    <p:sldId id="306" r:id="rId20"/>
    <p:sldId id="312" r:id="rId21"/>
    <p:sldId id="309" r:id="rId22"/>
    <p:sldId id="311" r:id="rId23"/>
    <p:sldId id="310" r:id="rId24"/>
    <p:sldId id="303" r:id="rId25"/>
    <p:sldId id="287" r:id="rId26"/>
    <p:sldId id="288" r:id="rId27"/>
    <p:sldId id="289" r:id="rId28"/>
    <p:sldId id="290" r:id="rId29"/>
    <p:sldId id="291" r:id="rId30"/>
    <p:sldId id="292" r:id="rId31"/>
    <p:sldId id="293" r:id="rId32"/>
    <p:sldId id="302" r:id="rId33"/>
    <p:sldId id="294" r:id="rId34"/>
    <p:sldId id="297" r:id="rId35"/>
    <p:sldId id="298" r:id="rId36"/>
    <p:sldId id="299" r:id="rId37"/>
    <p:sldId id="300" r:id="rId38"/>
  </p:sldIdLst>
  <p:sldSz cx="9144000" cy="6858000" type="screen4x3"/>
  <p:notesSz cx="6858000" cy="9144000"/>
  <p:defaultTextStyle>
    <a:defPPr>
      <a:defRPr lang="en-US"/>
    </a:defPPr>
    <a:lvl1pPr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1pPr>
    <a:lvl2pPr marL="4572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2pPr>
    <a:lvl3pPr marL="9144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3pPr>
    <a:lvl4pPr marL="13716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4pPr>
    <a:lvl5pPr marL="18288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5pPr>
    <a:lvl6pPr marL="2286000" algn="l" defTabSz="914400" rtl="0" eaLnBrk="1" latinLnBrk="0" hangingPunct="1">
      <a:defRPr kumimoji="1" sz="2400" kern="1200">
        <a:solidFill>
          <a:schemeClr val="tx1"/>
        </a:solidFill>
        <a:latin typeface="Times New Roman" pitchFamily="18" charset="0"/>
        <a:ea typeface="+mn-ea"/>
        <a:cs typeface="Arial" charset="0"/>
      </a:defRPr>
    </a:lvl6pPr>
    <a:lvl7pPr marL="2743200" algn="l" defTabSz="914400" rtl="0" eaLnBrk="1" latinLnBrk="0" hangingPunct="1">
      <a:defRPr kumimoji="1" sz="2400" kern="1200">
        <a:solidFill>
          <a:schemeClr val="tx1"/>
        </a:solidFill>
        <a:latin typeface="Times New Roman" pitchFamily="18" charset="0"/>
        <a:ea typeface="+mn-ea"/>
        <a:cs typeface="Arial" charset="0"/>
      </a:defRPr>
    </a:lvl7pPr>
    <a:lvl8pPr marL="3200400" algn="l" defTabSz="914400" rtl="0" eaLnBrk="1" latinLnBrk="0" hangingPunct="1">
      <a:defRPr kumimoji="1" sz="2400" kern="1200">
        <a:solidFill>
          <a:schemeClr val="tx1"/>
        </a:solidFill>
        <a:latin typeface="Times New Roman" pitchFamily="18" charset="0"/>
        <a:ea typeface="+mn-ea"/>
        <a:cs typeface="Arial" charset="0"/>
      </a:defRPr>
    </a:lvl8pPr>
    <a:lvl9pPr marL="3657600" algn="l" defTabSz="914400" rtl="0" eaLnBrk="1" latinLnBrk="0" hangingPunct="1">
      <a:defRPr kumimoji="1"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E:\Work07\CSE317\downloads\ou\Parachute-Problem.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9.3418452715409328E-2"/>
          <c:y val="7.8534131797759282E-2"/>
          <c:w val="0.86412068761753547"/>
          <c:h val="0.8141371663034378"/>
        </c:manualLayout>
      </c:layout>
      <c:scatterChart>
        <c:scatterStyle val="smoothMarker"/>
        <c:ser>
          <c:idx val="0"/>
          <c:order val="0"/>
          <c:spPr>
            <a:ln w="12700">
              <a:solidFill>
                <a:srgbClr val="000080"/>
              </a:solidFill>
              <a:prstDash val="solid"/>
            </a:ln>
          </c:spPr>
          <c:marker>
            <c:symbol val="diamond"/>
            <c:size val="5"/>
            <c:spPr>
              <a:solidFill>
                <a:srgbClr val="000080"/>
              </a:solidFill>
              <a:ln>
                <a:solidFill>
                  <a:srgbClr val="000080"/>
                </a:solidFill>
                <a:prstDash val="solid"/>
              </a:ln>
            </c:spPr>
          </c:marker>
          <c:xVal>
            <c:numRef>
              <c:f>Sheet1!$E$2:$E$18</c:f>
              <c:numCache>
                <c:formatCode>General</c:formatCode>
                <c:ptCount val="17"/>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32</c:v>
                </c:pt>
              </c:numCache>
            </c:numRef>
          </c:xVal>
          <c:yVal>
            <c:numRef>
              <c:f>Sheet1!$F$2:$F$18</c:f>
              <c:numCache>
                <c:formatCode>General</c:formatCode>
                <c:ptCount val="17"/>
                <c:pt idx="0">
                  <c:v>0</c:v>
                </c:pt>
                <c:pt idx="1">
                  <c:v>16.421720579200063</c:v>
                </c:pt>
                <c:pt idx="2">
                  <c:v>27.79762747556796</c:v>
                </c:pt>
                <c:pt idx="3">
                  <c:v>35.678120697377182</c:v>
                </c:pt>
                <c:pt idx="4">
                  <c:v>41.137217188295956</c:v>
                </c:pt>
                <c:pt idx="5">
                  <c:v>44.918926487237478</c:v>
                </c:pt>
                <c:pt idx="6">
                  <c:v>47.538650327160738</c:v>
                </c:pt>
                <c:pt idx="7">
                  <c:v>49.353425724990146</c:v>
                </c:pt>
                <c:pt idx="8">
                  <c:v>50.610584855421074</c:v>
                </c:pt>
                <c:pt idx="9">
                  <c:v>51.481463467240495</c:v>
                </c:pt>
                <c:pt idx="10">
                  <c:v>52.084751896020961</c:v>
                </c:pt>
                <c:pt idx="11">
                  <c:v>52.502671136843652</c:v>
                </c:pt>
                <c:pt idx="12">
                  <c:v>52.792178582234129</c:v>
                </c:pt>
                <c:pt idx="13">
                  <c:v>52.992730633323006</c:v>
                </c:pt>
                <c:pt idx="14">
                  <c:v>53.13166013526277</c:v>
                </c:pt>
                <c:pt idx="15">
                  <c:v>53.227901517011034</c:v>
                </c:pt>
                <c:pt idx="16">
                  <c:v>53.294571327465171</c:v>
                </c:pt>
              </c:numCache>
            </c:numRef>
          </c:yVal>
          <c:smooth val="1"/>
        </c:ser>
        <c:ser>
          <c:idx val="1"/>
          <c:order val="1"/>
          <c:spPr>
            <a:ln w="12700">
              <a:solidFill>
                <a:srgbClr val="FF00FF"/>
              </a:solidFill>
              <a:prstDash val="solid"/>
            </a:ln>
          </c:spPr>
          <c:marker>
            <c:symbol val="square"/>
            <c:size val="5"/>
            <c:spPr>
              <a:solidFill>
                <a:srgbClr val="FF00FF"/>
              </a:solidFill>
              <a:ln>
                <a:solidFill>
                  <a:srgbClr val="FF00FF"/>
                </a:solidFill>
                <a:prstDash val="solid"/>
              </a:ln>
            </c:spPr>
          </c:marker>
          <c:xVal>
            <c:numRef>
              <c:f>Sheet1!$E$2:$E$18</c:f>
              <c:numCache>
                <c:formatCode>General</c:formatCode>
                <c:ptCount val="17"/>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32</c:v>
                </c:pt>
              </c:numCache>
            </c:numRef>
          </c:xVal>
          <c:yVal>
            <c:numRef>
              <c:f>Sheet1!$G$2:$G$18</c:f>
              <c:numCache>
                <c:formatCode>General</c:formatCode>
                <c:ptCount val="17"/>
                <c:pt idx="0">
                  <c:v>0</c:v>
                </c:pt>
                <c:pt idx="1">
                  <c:v>19.62</c:v>
                </c:pt>
                <c:pt idx="2">
                  <c:v>32.03735682819385</c:v>
                </c:pt>
                <c:pt idx="3">
                  <c:v>39.896212618137362</c:v>
                </c:pt>
                <c:pt idx="4">
                  <c:v>44.870025900759472</c:v>
                </c:pt>
                <c:pt idx="5">
                  <c:v>48.017916539247153</c:v>
                </c:pt>
                <c:pt idx="6">
                  <c:v>50.01019387432531</c:v>
                </c:pt>
                <c:pt idx="7">
                  <c:v>51.271091864661095</c:v>
                </c:pt>
                <c:pt idx="8">
                  <c:v>52.069105130204022</c:v>
                </c:pt>
                <c:pt idx="9">
                  <c:v>52.574161984020449</c:v>
                </c:pt>
                <c:pt idx="10">
                  <c:v>52.893808832764783</c:v>
                </c:pt>
                <c:pt idx="11">
                  <c:v>53.096111023379784</c:v>
                </c:pt>
                <c:pt idx="12">
                  <c:v>53.224146624194837</c:v>
                </c:pt>
                <c:pt idx="13">
                  <c:v>53.305179434695987</c:v>
                </c:pt>
                <c:pt idx="14">
                  <c:v>53.356464517406671</c:v>
                </c:pt>
                <c:pt idx="15">
                  <c:v>53.388922477242687</c:v>
                </c:pt>
                <c:pt idx="16">
                  <c:v>53.409464886478126</c:v>
                </c:pt>
              </c:numCache>
            </c:numRef>
          </c:yVal>
          <c:smooth val="1"/>
        </c:ser>
        <c:axId val="49046656"/>
        <c:axId val="49048192"/>
      </c:scatterChart>
      <c:valAx>
        <c:axId val="49046656"/>
        <c:scaling>
          <c:orientation val="minMax"/>
        </c:scaling>
        <c:axPos val="b"/>
        <c:numFmt formatCode="General" sourceLinked="1"/>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49048192"/>
        <c:crosses val="autoZero"/>
        <c:crossBetween val="midCat"/>
      </c:valAx>
      <c:valAx>
        <c:axId val="49048192"/>
        <c:scaling>
          <c:orientation val="minMax"/>
        </c:scaling>
        <c:axPos val="l"/>
        <c:majorGridlines>
          <c:spPr>
            <a:ln w="3175">
              <a:solidFill>
                <a:srgbClr val="000000"/>
              </a:solidFill>
              <a:prstDash val="solid"/>
            </a:ln>
          </c:spPr>
        </c:majorGridlines>
        <c:numFmt formatCode="General" sourceLinked="1"/>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49046656"/>
        <c:crosses val="autoZero"/>
        <c:crossBetween val="midCat"/>
      </c:valAx>
      <c:spPr>
        <a:solidFill>
          <a:srgbClr val="FFFFFF"/>
        </a:solidFill>
        <a:ln w="12700">
          <a:solidFill>
            <a:srgbClr val="FFFFFF"/>
          </a:solidFill>
          <a:prstDash val="solid"/>
        </a:ln>
      </c:spPr>
    </c:plotArea>
    <c:plotVisOnly val="1"/>
    <c:dispBlanksAs val="gap"/>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kumimoji="0" sz="1200">
                <a:latin typeface="Arial" charset="0"/>
              </a:defRPr>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0" sz="1200">
                <a:latin typeface="Arial" charset="0"/>
              </a:defRPr>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kumimoji="0" sz="1200">
                <a:latin typeface="Arial" charset="0"/>
              </a:defRPr>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kumimoji="0" sz="1200">
                <a:latin typeface="Arial" charset="0"/>
              </a:defRPr>
            </a:lvl1pPr>
          </a:lstStyle>
          <a:p>
            <a:fld id="{4E0C5B09-14AB-4B4C-832A-4A4B6999FB09}" type="slidenum">
              <a:rPr lang="en-US"/>
              <a:pPr/>
              <a:t>‹#›</a:t>
            </a:fld>
            <a:endParaRPr lang="en-US"/>
          </a:p>
        </p:txBody>
      </p:sp>
    </p:spTree>
    <p:extLst>
      <p:ext uri="{BB962C8B-B14F-4D97-AF65-F5344CB8AC3E}">
        <p14:creationId xmlns="" xmlns:p14="http://schemas.microsoft.com/office/powerpoint/2010/main" val="5450863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D15B9-2810-49EC-B9D3-D693F2BB2C1F}" type="slidenum">
              <a:rPr lang="en-US"/>
              <a:pPr/>
              <a:t>1</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6D486B-FAB4-44AF-BCE9-205B6756ADA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6D486B-FAB4-44AF-BCE9-205B6756ADA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D15B9-2810-49EC-B9D3-D693F2BB2C1F}" type="slidenum">
              <a:rPr lang="en-US"/>
              <a:pPr/>
              <a:t>15</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9CCE3A-EF76-488E-97C1-6D72AA09435B}" type="slidenum">
              <a:rPr lang="en-US" altLang="en-US" smtClean="0"/>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9CCE3A-EF76-488E-97C1-6D72AA09435B}" type="slidenum">
              <a:rPr lang="en-US" altLang="en-US" smtClean="0"/>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0C5B09-14AB-4B4C-832A-4A4B6999FB0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D15B9-2810-49EC-B9D3-D693F2BB2C1F}" type="slidenum">
              <a:rPr lang="en-US"/>
              <a:pPr/>
              <a:t>24</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6D486B-FAB4-44AF-BCE9-205B6756ADA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E1A4D6-8573-460E-AC16-34995A3E35C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6D486B-FAB4-44AF-BCE9-205B6756ADA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6D486B-FAB4-44AF-BCE9-205B6756ADA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6D486B-FAB4-44AF-BCE9-205B6756ADA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6D486B-FAB4-44AF-BCE9-205B6756ADA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6D486B-FAB4-44AF-BCE9-205B6756ADA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6D486B-FAB4-44AF-BCE9-205B6756ADA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9CC35C4-C835-4284-9EB4-F15AB4BE93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8245F-FDCD-406D-9C18-F4B56DB944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A4B9A-A8C0-421C-9F4D-FA4950B85BC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by Lale Yurttas, Texas A&amp;M University</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Chapter 1</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FBB9837-50B8-4858-B828-A5D360CD0D9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r>
              <a:rPr lang="en-US"/>
              <a:t>by Lale Yurttas, Texas A&amp;M University</a:t>
            </a: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US"/>
              <a:t>Chapter 3</a:t>
            </a: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06AFF2A9-7153-484D-ADF7-FAB74B7A2CC8}"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r>
              <a:rPr lang="en-US"/>
              <a:t>by Lale Yurttas, Texas A&amp;M University</a:t>
            </a: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a:t>Chapter 3</a:t>
            </a: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C133A345-C6D0-41C8-9587-628C261CE3C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3C16-B93D-4168-9EA0-2021075ED3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B1DE8-A2F2-43FC-8743-8A77CF42C02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E6500-CBD7-424D-BD75-7C80119F1C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31075-D46F-4E6A-AAE5-8DD6EB3DDE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F446-9884-4DBB-96BD-CBAF687A4D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8A849-91C8-4FC8-92AF-2D2A6F241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4ECE1-94B9-42FD-8F10-D1868046EB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41DF3C-CF24-4112-A581-98DAD8EC467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5CF1188-E25C-46DA-A231-8BB550ABD76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jpeg"/><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19.jpeg"/><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vmlDrawing" Target="../drawings/vmlDrawing10.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vmlDrawing" Target="../drawings/vmlDrawing11.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vmlDrawing" Target="../drawings/vmlDrawing12.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vmlDrawing" Target="../drawings/vmlDrawing14.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oleObject" Target="../embeddings/oleObject2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ctrTitle"/>
          </p:nvPr>
        </p:nvSpPr>
        <p:spPr/>
        <p:txBody>
          <a:bodyPr/>
          <a:lstStyle/>
          <a:p>
            <a:pPr algn="ctr"/>
            <a:r>
              <a:rPr lang="en-US" sz="4000" dirty="0" smtClean="0"/>
              <a:t>Mathematical Modeling and Engineering Problem solving</a:t>
            </a:r>
            <a:endParaRPr lang="en-US" sz="4000" dirty="0"/>
          </a:p>
        </p:txBody>
      </p:sp>
      <p:sp>
        <p:nvSpPr>
          <p:cNvPr id="46085" name="Rectangle 5"/>
          <p:cNvSpPr>
            <a:spLocks noGrp="1" noChangeArrowheads="1"/>
          </p:cNvSpPr>
          <p:nvPr>
            <p:ph type="subTitle" idx="1"/>
          </p:nvPr>
        </p:nvSpPr>
        <p:spPr/>
        <p:txBody>
          <a:bodyPr/>
          <a:lstStyle/>
          <a:p>
            <a:r>
              <a:rPr lang="en-US" dirty="0" err="1" smtClean="0"/>
              <a:t>Chapra</a:t>
            </a:r>
            <a:r>
              <a:rPr lang="en-US" dirty="0" smtClean="0"/>
              <a:t>: Chapter-1</a:t>
            </a:r>
            <a:endParaRPr lang="en-US" dirty="0"/>
          </a:p>
        </p:txBody>
      </p:sp>
      <p:sp>
        <p:nvSpPr>
          <p:cNvPr id="46086" name="Rectangle 6"/>
          <p:cNvSpPr>
            <a:spLocks noChangeArrowheads="1"/>
          </p:cNvSpPr>
          <p:nvPr/>
        </p:nvSpPr>
        <p:spPr bwMode="auto">
          <a:xfrm>
            <a:off x="1371600" y="914400"/>
            <a:ext cx="838200" cy="579438"/>
          </a:xfrm>
          <a:prstGeom prst="rect">
            <a:avLst/>
          </a:prstGeom>
          <a:noFill/>
          <a:ln w="12700" cap="sq">
            <a:noFill/>
            <a:miter lim="800000"/>
            <a:headEnd type="none" w="sm" len="sm"/>
            <a:tailEnd type="none" w="sm" len="sm"/>
          </a:ln>
          <a:effectLst/>
        </p:spPr>
        <p:txBody>
          <a:bodyPr>
            <a:spAutoFit/>
          </a:bodyPr>
          <a:lstStyle/>
          <a:p>
            <a:pPr>
              <a:lnSpc>
                <a:spcPct val="100000"/>
              </a:lnSpc>
              <a:spcBef>
                <a:spcPct val="0"/>
              </a:spcBef>
              <a:buFontTx/>
              <a:buNone/>
            </a:pPr>
            <a:r>
              <a:rPr kumimoji="0" lang="en-US" sz="3200" b="1" dirty="0" smtClean="0">
                <a:solidFill>
                  <a:schemeClr val="tx2"/>
                </a:solidFill>
              </a:rPr>
              <a:t>1</a:t>
            </a:r>
            <a:endParaRPr kumimoji="0" lang="en-US" sz="3200" b="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Solution</a:t>
            </a:r>
            <a:endParaRPr lang="en-US" dirty="0"/>
          </a:p>
        </p:txBody>
      </p:sp>
      <p:graphicFrame>
        <p:nvGraphicFramePr>
          <p:cNvPr id="84994" name="Object 2"/>
          <p:cNvGraphicFramePr>
            <a:graphicFrameLocks noChangeAspect="1"/>
          </p:cNvGraphicFramePr>
          <p:nvPr/>
        </p:nvGraphicFramePr>
        <p:xfrm>
          <a:off x="1276350" y="1752600"/>
          <a:ext cx="5602288" cy="2225675"/>
        </p:xfrm>
        <a:graphic>
          <a:graphicData uri="http://schemas.openxmlformats.org/presentationml/2006/ole">
            <p:oleObj spid="_x0000_s84998" name="Equation" r:id="rId4" imgW="2235200" imgH="889000" progId="Equation.3">
              <p:embed/>
            </p:oleObj>
          </a:graphicData>
        </a:graphic>
      </p:graphicFrame>
      <p:sp>
        <p:nvSpPr>
          <p:cNvPr id="8" name="Title 1"/>
          <p:cNvSpPr txBox="1">
            <a:spLocks/>
          </p:cNvSpPr>
          <p:nvPr/>
        </p:nvSpPr>
        <p:spPr>
          <a:xfrm>
            <a:off x="457200" y="304800"/>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84995" name="Object 3"/>
          <p:cNvGraphicFramePr>
            <a:graphicFrameLocks noChangeAspect="1"/>
          </p:cNvGraphicFramePr>
          <p:nvPr/>
        </p:nvGraphicFramePr>
        <p:xfrm>
          <a:off x="5257800" y="5020421"/>
          <a:ext cx="3352800" cy="999379"/>
        </p:xfrm>
        <a:graphic>
          <a:graphicData uri="http://schemas.openxmlformats.org/presentationml/2006/ole">
            <p:oleObj spid="_x0000_s84999" name="Equation" r:id="rId5" imgW="1320227" imgH="393529" progId="Equation.3">
              <p:embed/>
            </p:oleObj>
          </a:graphicData>
        </a:graphic>
      </p:graphicFrame>
      <p:sp>
        <p:nvSpPr>
          <p:cNvPr id="10" name="TextBox 9"/>
          <p:cNvSpPr txBox="1"/>
          <p:nvPr/>
        </p:nvSpPr>
        <p:spPr>
          <a:xfrm>
            <a:off x="762000" y="4419600"/>
            <a:ext cx="7253909" cy="1938992"/>
          </a:xfrm>
          <a:prstGeom prst="rect">
            <a:avLst/>
          </a:prstGeom>
          <a:noFill/>
        </p:spPr>
        <p:txBody>
          <a:bodyPr wrap="none" rtlCol="0">
            <a:spAutoFit/>
          </a:bodyPr>
          <a:lstStyle/>
          <a:p>
            <a:pPr>
              <a:buNone/>
            </a:pPr>
            <a:r>
              <a:rPr lang="en-US" dirty="0" smtClean="0"/>
              <a:t>Find and compare the values of </a:t>
            </a:r>
            <a:r>
              <a:rPr lang="en-US" i="1" dirty="0" smtClean="0"/>
              <a:t>v(t)</a:t>
            </a:r>
            <a:r>
              <a:rPr lang="en-US" dirty="0" smtClean="0"/>
              <a:t> at t={0, 2, 4, 6, 8 …}</a:t>
            </a:r>
          </a:p>
          <a:p>
            <a:pPr marL="287338" indent="-287338"/>
            <a:r>
              <a:rPr lang="en-US" dirty="0" smtClean="0"/>
              <a:t>Using Exact solution </a:t>
            </a:r>
          </a:p>
          <a:p>
            <a:pPr marL="287338" indent="-287338"/>
            <a:r>
              <a:rPr lang="en-US" dirty="0" smtClean="0"/>
              <a:t>Using Numerical solution</a:t>
            </a:r>
          </a:p>
          <a:p>
            <a:pPr marL="287338" indent="-287338"/>
            <a:r>
              <a:rPr lang="en-US" dirty="0" smtClean="0"/>
              <a:t>Compare the results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495800" y="685806"/>
          <a:ext cx="4495800" cy="6095994"/>
        </p:xfrm>
        <a:graphic>
          <a:graphicData uri="http://schemas.openxmlformats.org/drawingml/2006/table">
            <a:tbl>
              <a:tblPr/>
              <a:tblGrid>
                <a:gridCol w="793376"/>
                <a:gridCol w="1939365"/>
                <a:gridCol w="1763059"/>
              </a:tblGrid>
              <a:tr h="356261">
                <a:tc>
                  <a:txBody>
                    <a:bodyPr/>
                    <a:lstStyle/>
                    <a:p>
                      <a:pPr algn="r" fontAlgn="b"/>
                      <a:r>
                        <a:rPr lang="en-US" sz="1800" b="1" i="0" u="none" strike="noStrike" dirty="0">
                          <a:latin typeface="Arial"/>
                        </a:rPr>
                        <a:t>t</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smtClean="0">
                          <a:latin typeface="Arial"/>
                        </a:rPr>
                        <a:t>Actual</a:t>
                      </a:r>
                      <a:endParaRPr lang="en-US" sz="1800" b="1" i="0" u="none" strike="noStrike" dirty="0">
                        <a:latin typeface="Arial"/>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smtClean="0">
                          <a:latin typeface="Arial"/>
                        </a:rPr>
                        <a:t>Estimate</a:t>
                      </a:r>
                      <a:endParaRPr lang="en-US" sz="1800" b="1" i="0" u="none" strike="noStrike" dirty="0">
                        <a:latin typeface="Arial"/>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r>
              <a:tr h="336467">
                <a:tc>
                  <a:txBody>
                    <a:bodyPr/>
                    <a:lstStyle/>
                    <a:p>
                      <a:pPr algn="r" fontAlgn="b"/>
                      <a:r>
                        <a:rPr lang="en-US" sz="1800" b="0" i="0" u="none" strike="noStrike">
                          <a:latin typeface="Arial"/>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latin typeface="Arial"/>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latin typeface="Arial"/>
                        </a:rPr>
                        <a:t>0</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r>
              <a:tr h="336467">
                <a:tc>
                  <a:txBody>
                    <a:bodyPr/>
                    <a:lstStyle/>
                    <a:p>
                      <a:pPr algn="r" fontAlgn="b"/>
                      <a:r>
                        <a:rPr lang="en-US" sz="1800" b="0" i="0" u="none" strike="noStrike">
                          <a:latin typeface="Arial"/>
                        </a:rPr>
                        <a:t>2</a:t>
                      </a:r>
                    </a:p>
                  </a:txBody>
                  <a:tcPr marL="0" marR="0" marT="0" marB="0" anchor="b">
                    <a:lnL>
                      <a:noFill/>
                    </a:lnL>
                    <a:lnR>
                      <a:noFill/>
                    </a:lnR>
                    <a:lnT>
                      <a:noFill/>
                    </a:lnT>
                    <a:lnB>
                      <a:noFill/>
                    </a:lnB>
                  </a:tcPr>
                </a:tc>
                <a:tc>
                  <a:txBody>
                    <a:bodyPr/>
                    <a:lstStyle/>
                    <a:p>
                      <a:pPr algn="r" fontAlgn="b"/>
                      <a:r>
                        <a:rPr lang="en-US" sz="1800" b="0" i="0" u="none" strike="noStrike">
                          <a:latin typeface="Arial"/>
                        </a:rPr>
                        <a:t>16.42172</a:t>
                      </a:r>
                    </a:p>
                  </a:txBody>
                  <a:tcPr marL="0" marR="0" marT="0" marB="0" anchor="b">
                    <a:lnL>
                      <a:noFill/>
                    </a:lnL>
                    <a:lnR>
                      <a:noFill/>
                    </a:lnR>
                    <a:lnT>
                      <a:noFill/>
                    </a:lnT>
                    <a:lnB>
                      <a:noFill/>
                    </a:lnB>
                  </a:tcPr>
                </a:tc>
                <a:tc>
                  <a:txBody>
                    <a:bodyPr/>
                    <a:lstStyle/>
                    <a:p>
                      <a:pPr algn="r" fontAlgn="b"/>
                      <a:r>
                        <a:rPr lang="en-US" sz="1800" b="0" i="0" u="none" strike="noStrike">
                          <a:latin typeface="Arial"/>
                        </a:rPr>
                        <a:t>19.62</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4</a:t>
                      </a:r>
                    </a:p>
                  </a:txBody>
                  <a:tcPr marL="0" marR="0" marT="0" marB="0" anchor="b">
                    <a:lnL>
                      <a:noFill/>
                    </a:lnL>
                    <a:lnR>
                      <a:noFill/>
                    </a:lnR>
                    <a:lnT>
                      <a:noFill/>
                    </a:lnT>
                    <a:lnB>
                      <a:noFill/>
                    </a:lnB>
                  </a:tcPr>
                </a:tc>
                <a:tc>
                  <a:txBody>
                    <a:bodyPr/>
                    <a:lstStyle/>
                    <a:p>
                      <a:pPr algn="r" fontAlgn="b"/>
                      <a:r>
                        <a:rPr lang="en-US" sz="1800" b="0" i="0" u="none" strike="noStrike">
                          <a:latin typeface="Arial"/>
                        </a:rPr>
                        <a:t>27.79763</a:t>
                      </a:r>
                    </a:p>
                  </a:txBody>
                  <a:tcPr marL="0" marR="0" marT="0" marB="0" anchor="b">
                    <a:lnL>
                      <a:noFill/>
                    </a:lnL>
                    <a:lnR>
                      <a:noFill/>
                    </a:lnR>
                    <a:lnT>
                      <a:noFill/>
                    </a:lnT>
                    <a:lnB>
                      <a:noFill/>
                    </a:lnB>
                  </a:tcPr>
                </a:tc>
                <a:tc>
                  <a:txBody>
                    <a:bodyPr/>
                    <a:lstStyle/>
                    <a:p>
                      <a:pPr algn="r" fontAlgn="b"/>
                      <a:r>
                        <a:rPr lang="en-US" sz="1800" b="0" i="0" u="none" strike="noStrike">
                          <a:latin typeface="Arial"/>
                        </a:rPr>
                        <a:t>32.03736</a:t>
                      </a:r>
                    </a:p>
                  </a:txBody>
                  <a:tcPr marL="0" marR="0" marT="0" marB="0" anchor="b">
                    <a:lnL>
                      <a:noFill/>
                    </a:lnL>
                    <a:lnR>
                      <a:noFill/>
                    </a:lnR>
                    <a:lnT>
                      <a:noFill/>
                    </a:lnT>
                    <a:lnB>
                      <a:noFill/>
                    </a:lnB>
                  </a:tcPr>
                </a:tc>
              </a:tr>
              <a:tr h="356261">
                <a:tc>
                  <a:txBody>
                    <a:bodyPr/>
                    <a:lstStyle/>
                    <a:p>
                      <a:pPr algn="r" fontAlgn="b"/>
                      <a:r>
                        <a:rPr lang="en-US" sz="1800" b="0" i="0" u="none" strike="noStrike">
                          <a:latin typeface="Arial"/>
                        </a:rPr>
                        <a:t>6</a:t>
                      </a:r>
                    </a:p>
                  </a:txBody>
                  <a:tcPr marL="0" marR="0" marT="0" marB="0" anchor="b">
                    <a:lnL>
                      <a:noFill/>
                    </a:lnL>
                    <a:lnR>
                      <a:noFill/>
                    </a:lnR>
                    <a:lnT>
                      <a:noFill/>
                    </a:lnT>
                    <a:lnB>
                      <a:noFill/>
                    </a:lnB>
                  </a:tcPr>
                </a:tc>
                <a:tc>
                  <a:txBody>
                    <a:bodyPr/>
                    <a:lstStyle/>
                    <a:p>
                      <a:pPr algn="r" fontAlgn="b"/>
                      <a:r>
                        <a:rPr lang="en-US" sz="1800" b="0" i="0" u="none" strike="noStrike">
                          <a:latin typeface="Arial"/>
                        </a:rPr>
                        <a:t>35.67812</a:t>
                      </a:r>
                    </a:p>
                  </a:txBody>
                  <a:tcPr marL="0" marR="0" marT="0" marB="0" anchor="b">
                    <a:lnL>
                      <a:noFill/>
                    </a:lnL>
                    <a:lnR>
                      <a:noFill/>
                    </a:lnR>
                    <a:lnT>
                      <a:noFill/>
                    </a:lnT>
                    <a:lnB>
                      <a:noFill/>
                    </a:lnB>
                  </a:tcPr>
                </a:tc>
                <a:tc>
                  <a:txBody>
                    <a:bodyPr/>
                    <a:lstStyle/>
                    <a:p>
                      <a:pPr algn="r" fontAlgn="b"/>
                      <a:r>
                        <a:rPr lang="en-US" sz="1800" b="0" i="0" u="none" strike="noStrike" dirty="0">
                          <a:latin typeface="Arial"/>
                        </a:rPr>
                        <a:t>39.89621</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8</a:t>
                      </a:r>
                    </a:p>
                  </a:txBody>
                  <a:tcPr marL="0" marR="0" marT="0" marB="0" anchor="b">
                    <a:lnL>
                      <a:noFill/>
                    </a:lnL>
                    <a:lnR>
                      <a:noFill/>
                    </a:lnR>
                    <a:lnT>
                      <a:noFill/>
                    </a:lnT>
                    <a:lnB>
                      <a:noFill/>
                    </a:lnB>
                  </a:tcPr>
                </a:tc>
                <a:tc>
                  <a:txBody>
                    <a:bodyPr/>
                    <a:lstStyle/>
                    <a:p>
                      <a:pPr algn="r" fontAlgn="b"/>
                      <a:r>
                        <a:rPr lang="en-US" sz="1800" b="0" i="0" u="none" strike="noStrike">
                          <a:latin typeface="Arial"/>
                        </a:rPr>
                        <a:t>41.13722</a:t>
                      </a:r>
                    </a:p>
                  </a:txBody>
                  <a:tcPr marL="0" marR="0" marT="0" marB="0" anchor="b">
                    <a:lnL>
                      <a:noFill/>
                    </a:lnL>
                    <a:lnR>
                      <a:noFill/>
                    </a:lnR>
                    <a:lnT>
                      <a:noFill/>
                    </a:lnT>
                    <a:lnB>
                      <a:noFill/>
                    </a:lnB>
                  </a:tcPr>
                </a:tc>
                <a:tc>
                  <a:txBody>
                    <a:bodyPr/>
                    <a:lstStyle/>
                    <a:p>
                      <a:pPr algn="r" fontAlgn="b"/>
                      <a:r>
                        <a:rPr lang="en-US" sz="1800" b="0" i="0" u="none" strike="noStrike">
                          <a:latin typeface="Arial"/>
                        </a:rPr>
                        <a:t>44.87003</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10</a:t>
                      </a:r>
                    </a:p>
                  </a:txBody>
                  <a:tcPr marL="0" marR="0" marT="0" marB="0" anchor="b">
                    <a:lnL>
                      <a:noFill/>
                    </a:lnL>
                    <a:lnR>
                      <a:noFill/>
                    </a:lnR>
                    <a:lnT>
                      <a:noFill/>
                    </a:lnT>
                    <a:lnB>
                      <a:noFill/>
                    </a:lnB>
                  </a:tcPr>
                </a:tc>
                <a:tc>
                  <a:txBody>
                    <a:bodyPr/>
                    <a:lstStyle/>
                    <a:p>
                      <a:pPr algn="r" fontAlgn="b"/>
                      <a:r>
                        <a:rPr lang="en-US" sz="1800" b="0" i="0" u="none" strike="noStrike">
                          <a:latin typeface="Arial"/>
                        </a:rPr>
                        <a:t>44.91893</a:t>
                      </a:r>
                    </a:p>
                  </a:txBody>
                  <a:tcPr marL="0" marR="0" marT="0" marB="0" anchor="b">
                    <a:lnL>
                      <a:noFill/>
                    </a:lnL>
                    <a:lnR>
                      <a:noFill/>
                    </a:lnR>
                    <a:lnT>
                      <a:noFill/>
                    </a:lnT>
                    <a:lnB>
                      <a:noFill/>
                    </a:lnB>
                  </a:tcPr>
                </a:tc>
                <a:tc>
                  <a:txBody>
                    <a:bodyPr/>
                    <a:lstStyle/>
                    <a:p>
                      <a:pPr algn="r" fontAlgn="b"/>
                      <a:r>
                        <a:rPr lang="en-US" sz="1800" b="0" i="0" u="none" strike="noStrike">
                          <a:latin typeface="Arial"/>
                        </a:rPr>
                        <a:t>48.01792</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12</a:t>
                      </a:r>
                    </a:p>
                  </a:txBody>
                  <a:tcPr marL="0" marR="0" marT="0" marB="0" anchor="b">
                    <a:lnL>
                      <a:noFill/>
                    </a:lnL>
                    <a:lnR>
                      <a:noFill/>
                    </a:lnR>
                    <a:lnT>
                      <a:noFill/>
                    </a:lnT>
                    <a:lnB>
                      <a:noFill/>
                    </a:lnB>
                  </a:tcPr>
                </a:tc>
                <a:tc>
                  <a:txBody>
                    <a:bodyPr/>
                    <a:lstStyle/>
                    <a:p>
                      <a:pPr algn="r" fontAlgn="b"/>
                      <a:r>
                        <a:rPr lang="en-US" sz="1800" b="0" i="0" u="none" strike="noStrike">
                          <a:latin typeface="Arial"/>
                        </a:rPr>
                        <a:t>47.53865</a:t>
                      </a:r>
                    </a:p>
                  </a:txBody>
                  <a:tcPr marL="0" marR="0" marT="0" marB="0" anchor="b">
                    <a:lnL>
                      <a:noFill/>
                    </a:lnL>
                    <a:lnR>
                      <a:noFill/>
                    </a:lnR>
                    <a:lnT>
                      <a:noFill/>
                    </a:lnT>
                    <a:lnB>
                      <a:noFill/>
                    </a:lnB>
                  </a:tcPr>
                </a:tc>
                <a:tc>
                  <a:txBody>
                    <a:bodyPr/>
                    <a:lstStyle/>
                    <a:p>
                      <a:pPr algn="r" fontAlgn="b"/>
                      <a:r>
                        <a:rPr lang="en-US" sz="1800" b="0" i="0" u="none" strike="noStrike">
                          <a:latin typeface="Arial"/>
                        </a:rPr>
                        <a:t>50.01019</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14</a:t>
                      </a:r>
                    </a:p>
                  </a:txBody>
                  <a:tcPr marL="0" marR="0" marT="0" marB="0" anchor="b">
                    <a:lnL>
                      <a:noFill/>
                    </a:lnL>
                    <a:lnR>
                      <a:noFill/>
                    </a:lnR>
                    <a:lnT>
                      <a:noFill/>
                    </a:lnT>
                    <a:lnB>
                      <a:noFill/>
                    </a:lnB>
                  </a:tcPr>
                </a:tc>
                <a:tc>
                  <a:txBody>
                    <a:bodyPr/>
                    <a:lstStyle/>
                    <a:p>
                      <a:pPr algn="r" fontAlgn="b"/>
                      <a:r>
                        <a:rPr lang="en-US" sz="1800" b="0" i="0" u="none" strike="noStrike">
                          <a:latin typeface="Arial"/>
                        </a:rPr>
                        <a:t>49.35343</a:t>
                      </a:r>
                    </a:p>
                  </a:txBody>
                  <a:tcPr marL="0" marR="0" marT="0" marB="0" anchor="b">
                    <a:lnL>
                      <a:noFill/>
                    </a:lnL>
                    <a:lnR>
                      <a:noFill/>
                    </a:lnR>
                    <a:lnT>
                      <a:noFill/>
                    </a:lnT>
                    <a:lnB>
                      <a:noFill/>
                    </a:lnB>
                  </a:tcPr>
                </a:tc>
                <a:tc>
                  <a:txBody>
                    <a:bodyPr/>
                    <a:lstStyle/>
                    <a:p>
                      <a:pPr algn="r" fontAlgn="b"/>
                      <a:r>
                        <a:rPr lang="en-US" sz="1800" b="0" i="0" u="none" strike="noStrike" dirty="0">
                          <a:latin typeface="Arial"/>
                        </a:rPr>
                        <a:t>51.27109</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16</a:t>
                      </a:r>
                    </a:p>
                  </a:txBody>
                  <a:tcPr marL="0" marR="0" marT="0" marB="0" anchor="b">
                    <a:lnL>
                      <a:noFill/>
                    </a:lnL>
                    <a:lnR>
                      <a:noFill/>
                    </a:lnR>
                    <a:lnT>
                      <a:noFill/>
                    </a:lnT>
                    <a:lnB>
                      <a:noFill/>
                    </a:lnB>
                  </a:tcPr>
                </a:tc>
                <a:tc>
                  <a:txBody>
                    <a:bodyPr/>
                    <a:lstStyle/>
                    <a:p>
                      <a:pPr algn="r" fontAlgn="b"/>
                      <a:r>
                        <a:rPr lang="en-US" sz="1800" b="0" i="0" u="none" strike="noStrike">
                          <a:latin typeface="Arial"/>
                        </a:rPr>
                        <a:t>50.61058</a:t>
                      </a:r>
                    </a:p>
                  </a:txBody>
                  <a:tcPr marL="0" marR="0" marT="0" marB="0" anchor="b">
                    <a:lnL>
                      <a:noFill/>
                    </a:lnL>
                    <a:lnR>
                      <a:noFill/>
                    </a:lnR>
                    <a:lnT>
                      <a:noFill/>
                    </a:lnT>
                    <a:lnB>
                      <a:noFill/>
                    </a:lnB>
                  </a:tcPr>
                </a:tc>
                <a:tc>
                  <a:txBody>
                    <a:bodyPr/>
                    <a:lstStyle/>
                    <a:p>
                      <a:pPr algn="r" fontAlgn="b"/>
                      <a:r>
                        <a:rPr lang="en-US" sz="1800" b="0" i="0" u="none" strike="noStrike">
                          <a:latin typeface="Arial"/>
                        </a:rPr>
                        <a:t>52.06911</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18</a:t>
                      </a:r>
                    </a:p>
                  </a:txBody>
                  <a:tcPr marL="0" marR="0" marT="0" marB="0" anchor="b">
                    <a:lnL>
                      <a:noFill/>
                    </a:lnL>
                    <a:lnR>
                      <a:noFill/>
                    </a:lnR>
                    <a:lnT>
                      <a:noFill/>
                    </a:lnT>
                    <a:lnB>
                      <a:noFill/>
                    </a:lnB>
                  </a:tcPr>
                </a:tc>
                <a:tc>
                  <a:txBody>
                    <a:bodyPr/>
                    <a:lstStyle/>
                    <a:p>
                      <a:pPr algn="r" fontAlgn="b"/>
                      <a:r>
                        <a:rPr lang="en-US" sz="1800" b="0" i="0" u="none" strike="noStrike">
                          <a:latin typeface="Arial"/>
                        </a:rPr>
                        <a:t>51.48146</a:t>
                      </a:r>
                    </a:p>
                  </a:txBody>
                  <a:tcPr marL="0" marR="0" marT="0" marB="0" anchor="b">
                    <a:lnL>
                      <a:noFill/>
                    </a:lnL>
                    <a:lnR>
                      <a:noFill/>
                    </a:lnR>
                    <a:lnT>
                      <a:noFill/>
                    </a:lnT>
                    <a:lnB>
                      <a:noFill/>
                    </a:lnB>
                  </a:tcPr>
                </a:tc>
                <a:tc>
                  <a:txBody>
                    <a:bodyPr/>
                    <a:lstStyle/>
                    <a:p>
                      <a:pPr algn="r" fontAlgn="b"/>
                      <a:r>
                        <a:rPr lang="en-US" sz="1800" b="0" i="0" u="none" strike="noStrike">
                          <a:latin typeface="Arial"/>
                        </a:rPr>
                        <a:t>52.57416</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20</a:t>
                      </a:r>
                    </a:p>
                  </a:txBody>
                  <a:tcPr marL="0" marR="0" marT="0" marB="0" anchor="b">
                    <a:lnL>
                      <a:noFill/>
                    </a:lnL>
                    <a:lnR>
                      <a:noFill/>
                    </a:lnR>
                    <a:lnT>
                      <a:noFill/>
                    </a:lnT>
                    <a:lnB>
                      <a:noFill/>
                    </a:lnB>
                  </a:tcPr>
                </a:tc>
                <a:tc>
                  <a:txBody>
                    <a:bodyPr/>
                    <a:lstStyle/>
                    <a:p>
                      <a:pPr algn="r" fontAlgn="b"/>
                      <a:r>
                        <a:rPr lang="en-US" sz="1800" b="0" i="0" u="none" strike="noStrike">
                          <a:latin typeface="Arial"/>
                        </a:rPr>
                        <a:t>52.08475</a:t>
                      </a:r>
                    </a:p>
                  </a:txBody>
                  <a:tcPr marL="0" marR="0" marT="0" marB="0" anchor="b">
                    <a:lnL>
                      <a:noFill/>
                    </a:lnL>
                    <a:lnR>
                      <a:noFill/>
                    </a:lnR>
                    <a:lnT>
                      <a:noFill/>
                    </a:lnT>
                    <a:lnB>
                      <a:noFill/>
                    </a:lnB>
                  </a:tcPr>
                </a:tc>
                <a:tc>
                  <a:txBody>
                    <a:bodyPr/>
                    <a:lstStyle/>
                    <a:p>
                      <a:pPr algn="r" fontAlgn="b"/>
                      <a:r>
                        <a:rPr lang="en-US" sz="1800" b="0" i="0" u="none" strike="noStrike">
                          <a:latin typeface="Arial"/>
                        </a:rPr>
                        <a:t>52.89381</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22</a:t>
                      </a:r>
                    </a:p>
                  </a:txBody>
                  <a:tcPr marL="0" marR="0" marT="0" marB="0" anchor="b">
                    <a:lnL>
                      <a:noFill/>
                    </a:lnL>
                    <a:lnR>
                      <a:noFill/>
                    </a:lnR>
                    <a:lnT>
                      <a:noFill/>
                    </a:lnT>
                    <a:lnB>
                      <a:noFill/>
                    </a:lnB>
                  </a:tcPr>
                </a:tc>
                <a:tc>
                  <a:txBody>
                    <a:bodyPr/>
                    <a:lstStyle/>
                    <a:p>
                      <a:pPr algn="r" fontAlgn="b"/>
                      <a:r>
                        <a:rPr lang="en-US" sz="1800" b="0" i="0" u="none" strike="noStrike">
                          <a:latin typeface="Arial"/>
                        </a:rPr>
                        <a:t>52.50267</a:t>
                      </a:r>
                    </a:p>
                  </a:txBody>
                  <a:tcPr marL="0" marR="0" marT="0" marB="0" anchor="b">
                    <a:lnL>
                      <a:noFill/>
                    </a:lnL>
                    <a:lnR>
                      <a:noFill/>
                    </a:lnR>
                    <a:lnT>
                      <a:noFill/>
                    </a:lnT>
                    <a:lnB>
                      <a:noFill/>
                    </a:lnB>
                  </a:tcPr>
                </a:tc>
                <a:tc>
                  <a:txBody>
                    <a:bodyPr/>
                    <a:lstStyle/>
                    <a:p>
                      <a:pPr algn="r" fontAlgn="b"/>
                      <a:r>
                        <a:rPr lang="en-US" sz="1800" b="0" i="0" u="none" strike="noStrike">
                          <a:latin typeface="Arial"/>
                        </a:rPr>
                        <a:t>53.09611</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24</a:t>
                      </a:r>
                    </a:p>
                  </a:txBody>
                  <a:tcPr marL="0" marR="0" marT="0" marB="0" anchor="b">
                    <a:lnL>
                      <a:noFill/>
                    </a:lnL>
                    <a:lnR>
                      <a:noFill/>
                    </a:lnR>
                    <a:lnT>
                      <a:noFill/>
                    </a:lnT>
                    <a:lnB>
                      <a:noFill/>
                    </a:lnB>
                  </a:tcPr>
                </a:tc>
                <a:tc>
                  <a:txBody>
                    <a:bodyPr/>
                    <a:lstStyle/>
                    <a:p>
                      <a:pPr algn="r" fontAlgn="b"/>
                      <a:r>
                        <a:rPr lang="en-US" sz="1800" b="0" i="0" u="none" strike="noStrike">
                          <a:latin typeface="Arial"/>
                        </a:rPr>
                        <a:t>52.79218</a:t>
                      </a:r>
                    </a:p>
                  </a:txBody>
                  <a:tcPr marL="0" marR="0" marT="0" marB="0" anchor="b">
                    <a:lnL>
                      <a:noFill/>
                    </a:lnL>
                    <a:lnR>
                      <a:noFill/>
                    </a:lnR>
                    <a:lnT>
                      <a:noFill/>
                    </a:lnT>
                    <a:lnB>
                      <a:noFill/>
                    </a:lnB>
                  </a:tcPr>
                </a:tc>
                <a:tc>
                  <a:txBody>
                    <a:bodyPr/>
                    <a:lstStyle/>
                    <a:p>
                      <a:pPr algn="r" fontAlgn="b"/>
                      <a:r>
                        <a:rPr lang="en-US" sz="1800" b="0" i="0" u="none" strike="noStrike">
                          <a:latin typeface="Arial"/>
                        </a:rPr>
                        <a:t>53.22415</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26</a:t>
                      </a:r>
                    </a:p>
                  </a:txBody>
                  <a:tcPr marL="0" marR="0" marT="0" marB="0" anchor="b">
                    <a:lnL>
                      <a:noFill/>
                    </a:lnL>
                    <a:lnR>
                      <a:noFill/>
                    </a:lnR>
                    <a:lnT>
                      <a:noFill/>
                    </a:lnT>
                    <a:lnB>
                      <a:noFill/>
                    </a:lnB>
                  </a:tcPr>
                </a:tc>
                <a:tc>
                  <a:txBody>
                    <a:bodyPr/>
                    <a:lstStyle/>
                    <a:p>
                      <a:pPr algn="r" fontAlgn="b"/>
                      <a:r>
                        <a:rPr lang="en-US" sz="1800" b="0" i="0" u="none" strike="noStrike">
                          <a:latin typeface="Arial"/>
                        </a:rPr>
                        <a:t>52.99273</a:t>
                      </a:r>
                    </a:p>
                  </a:txBody>
                  <a:tcPr marL="0" marR="0" marT="0" marB="0" anchor="b">
                    <a:lnL>
                      <a:noFill/>
                    </a:lnL>
                    <a:lnR>
                      <a:noFill/>
                    </a:lnR>
                    <a:lnT>
                      <a:noFill/>
                    </a:lnT>
                    <a:lnB>
                      <a:noFill/>
                    </a:lnB>
                  </a:tcPr>
                </a:tc>
                <a:tc>
                  <a:txBody>
                    <a:bodyPr/>
                    <a:lstStyle/>
                    <a:p>
                      <a:pPr algn="r" fontAlgn="b"/>
                      <a:r>
                        <a:rPr lang="en-US" sz="1800" b="0" i="0" u="none" strike="noStrike">
                          <a:latin typeface="Arial"/>
                        </a:rPr>
                        <a:t>53.30518</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28</a:t>
                      </a:r>
                    </a:p>
                  </a:txBody>
                  <a:tcPr marL="0" marR="0" marT="0" marB="0" anchor="b">
                    <a:lnL>
                      <a:noFill/>
                    </a:lnL>
                    <a:lnR>
                      <a:noFill/>
                    </a:lnR>
                    <a:lnT>
                      <a:noFill/>
                    </a:lnT>
                    <a:lnB>
                      <a:noFill/>
                    </a:lnB>
                  </a:tcPr>
                </a:tc>
                <a:tc>
                  <a:txBody>
                    <a:bodyPr/>
                    <a:lstStyle/>
                    <a:p>
                      <a:pPr algn="r" fontAlgn="b"/>
                      <a:r>
                        <a:rPr lang="en-US" sz="1800" b="0" i="0" u="none" strike="noStrike">
                          <a:latin typeface="Arial"/>
                        </a:rPr>
                        <a:t>53.13166</a:t>
                      </a:r>
                    </a:p>
                  </a:txBody>
                  <a:tcPr marL="0" marR="0" marT="0" marB="0" anchor="b">
                    <a:lnL>
                      <a:noFill/>
                    </a:lnL>
                    <a:lnR>
                      <a:noFill/>
                    </a:lnR>
                    <a:lnT>
                      <a:noFill/>
                    </a:lnT>
                    <a:lnB>
                      <a:noFill/>
                    </a:lnB>
                  </a:tcPr>
                </a:tc>
                <a:tc>
                  <a:txBody>
                    <a:bodyPr/>
                    <a:lstStyle/>
                    <a:p>
                      <a:pPr algn="r" fontAlgn="b"/>
                      <a:r>
                        <a:rPr lang="en-US" sz="1800" b="0" i="0" u="none" strike="noStrike">
                          <a:latin typeface="Arial"/>
                        </a:rPr>
                        <a:t>53.35646</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30</a:t>
                      </a:r>
                    </a:p>
                  </a:txBody>
                  <a:tcPr marL="0" marR="0" marT="0" marB="0" anchor="b">
                    <a:lnL>
                      <a:noFill/>
                    </a:lnL>
                    <a:lnR>
                      <a:noFill/>
                    </a:lnR>
                    <a:lnT>
                      <a:noFill/>
                    </a:lnT>
                    <a:lnB>
                      <a:noFill/>
                    </a:lnB>
                  </a:tcPr>
                </a:tc>
                <a:tc>
                  <a:txBody>
                    <a:bodyPr/>
                    <a:lstStyle/>
                    <a:p>
                      <a:pPr algn="r" fontAlgn="b"/>
                      <a:r>
                        <a:rPr lang="en-US" sz="1800" b="0" i="0" u="none" strike="noStrike">
                          <a:latin typeface="Arial"/>
                        </a:rPr>
                        <a:t>53.2279</a:t>
                      </a:r>
                    </a:p>
                  </a:txBody>
                  <a:tcPr marL="0" marR="0" marT="0" marB="0" anchor="b">
                    <a:lnL>
                      <a:noFill/>
                    </a:lnL>
                    <a:lnR>
                      <a:noFill/>
                    </a:lnR>
                    <a:lnT>
                      <a:noFill/>
                    </a:lnT>
                    <a:lnB>
                      <a:noFill/>
                    </a:lnB>
                  </a:tcPr>
                </a:tc>
                <a:tc>
                  <a:txBody>
                    <a:bodyPr/>
                    <a:lstStyle/>
                    <a:p>
                      <a:pPr algn="r" fontAlgn="b"/>
                      <a:r>
                        <a:rPr lang="en-US" sz="1800" b="0" i="0" u="none" strike="noStrike">
                          <a:latin typeface="Arial"/>
                        </a:rPr>
                        <a:t>53.38892</a:t>
                      </a:r>
                    </a:p>
                  </a:txBody>
                  <a:tcPr marL="0" marR="0" marT="0" marB="0" anchor="b">
                    <a:lnL>
                      <a:noFill/>
                    </a:lnL>
                    <a:lnR>
                      <a:noFill/>
                    </a:lnR>
                    <a:lnT>
                      <a:noFill/>
                    </a:lnT>
                    <a:lnB>
                      <a:noFill/>
                    </a:lnB>
                  </a:tcPr>
                </a:tc>
              </a:tr>
              <a:tr h="336467">
                <a:tc>
                  <a:txBody>
                    <a:bodyPr/>
                    <a:lstStyle/>
                    <a:p>
                      <a:pPr algn="r" fontAlgn="b"/>
                      <a:r>
                        <a:rPr lang="en-US" sz="1800" b="0" i="0" u="none" strike="noStrike">
                          <a:latin typeface="Arial"/>
                        </a:rPr>
                        <a:t>32</a:t>
                      </a:r>
                    </a:p>
                  </a:txBody>
                  <a:tcPr marL="0" marR="0" marT="0" marB="0" anchor="b">
                    <a:lnL>
                      <a:noFill/>
                    </a:lnL>
                    <a:lnR>
                      <a:noFill/>
                    </a:lnR>
                    <a:lnT>
                      <a:noFill/>
                    </a:lnT>
                    <a:lnB>
                      <a:noFill/>
                    </a:lnB>
                  </a:tcPr>
                </a:tc>
                <a:tc>
                  <a:txBody>
                    <a:bodyPr/>
                    <a:lstStyle/>
                    <a:p>
                      <a:pPr algn="r" fontAlgn="b"/>
                      <a:r>
                        <a:rPr lang="en-US" sz="1800" b="0" i="0" u="none" strike="noStrike">
                          <a:latin typeface="Arial"/>
                        </a:rPr>
                        <a:t>53.29457</a:t>
                      </a:r>
                    </a:p>
                  </a:txBody>
                  <a:tcPr marL="0" marR="0" marT="0" marB="0" anchor="b">
                    <a:lnL>
                      <a:noFill/>
                    </a:lnL>
                    <a:lnR>
                      <a:noFill/>
                    </a:lnR>
                    <a:lnT>
                      <a:noFill/>
                    </a:lnT>
                    <a:lnB>
                      <a:noFill/>
                    </a:lnB>
                  </a:tcPr>
                </a:tc>
                <a:tc>
                  <a:txBody>
                    <a:bodyPr/>
                    <a:lstStyle/>
                    <a:p>
                      <a:pPr algn="r" fontAlgn="b"/>
                      <a:r>
                        <a:rPr lang="en-US" sz="1800" b="0" i="0" u="none" strike="noStrike" dirty="0">
                          <a:latin typeface="Arial"/>
                        </a:rPr>
                        <a:t>53.40946</a:t>
                      </a:r>
                    </a:p>
                  </a:txBody>
                  <a:tcPr marL="0" marR="0" marT="0" marB="0" anchor="b">
                    <a:lnL>
                      <a:noFill/>
                    </a:lnL>
                    <a:lnR>
                      <a:noFill/>
                    </a:lnR>
                    <a:lnT>
                      <a:noFill/>
                    </a:lnT>
                    <a:lnB>
                      <a:noFill/>
                    </a:lnB>
                  </a:tcPr>
                </a:tc>
              </a:tr>
            </a:tbl>
          </a:graphicData>
        </a:graphic>
      </p:graphicFrame>
      <p:graphicFrame>
        <p:nvGraphicFramePr>
          <p:cNvPr id="7" name="Table 6"/>
          <p:cNvGraphicFramePr>
            <a:graphicFrameLocks noGrp="1"/>
          </p:cNvGraphicFramePr>
          <p:nvPr/>
        </p:nvGraphicFramePr>
        <p:xfrm>
          <a:off x="1371600" y="838200"/>
          <a:ext cx="1676400" cy="1524000"/>
        </p:xfrm>
        <a:graphic>
          <a:graphicData uri="http://schemas.openxmlformats.org/drawingml/2006/table">
            <a:tbl>
              <a:tblPr/>
              <a:tblGrid>
                <a:gridCol w="838200"/>
                <a:gridCol w="838200"/>
              </a:tblGrid>
              <a:tr h="381000">
                <a:tc>
                  <a:txBody>
                    <a:bodyPr/>
                    <a:lstStyle/>
                    <a:p>
                      <a:pPr algn="r" fontAlgn="b"/>
                      <a:r>
                        <a:rPr lang="en-US" sz="2000" b="0" i="0" u="none" strike="noStrike" dirty="0">
                          <a:latin typeface="Arial"/>
                        </a:rPr>
                        <a:t>m=</a:t>
                      </a:r>
                    </a:p>
                  </a:txBody>
                  <a:tcPr marL="0" marR="0" marT="0" marB="0" anchor="b">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fontAlgn="b"/>
                      <a:r>
                        <a:rPr lang="en-US" sz="2000" b="0" i="0" u="none" strike="noStrike">
                          <a:latin typeface="Arial"/>
                        </a:rPr>
                        <a:t>68.1</a:t>
                      </a:r>
                    </a:p>
                  </a:txBody>
                  <a:tcPr marL="0" marR="0" marT="0" marB="0"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r>
              <a:tr h="381000">
                <a:tc>
                  <a:txBody>
                    <a:bodyPr/>
                    <a:lstStyle/>
                    <a:p>
                      <a:pPr algn="r" fontAlgn="b"/>
                      <a:r>
                        <a:rPr lang="en-US" sz="2000" b="0" i="0" u="none" strike="noStrike" dirty="0" smtClean="0">
                          <a:latin typeface="Arial"/>
                        </a:rPr>
                        <a:t>c=</a:t>
                      </a:r>
                      <a:endParaRPr lang="en-US" sz="2000" b="0" i="0" u="none" strike="noStrike" dirty="0">
                        <a:latin typeface="Arial"/>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r" fontAlgn="b"/>
                      <a:r>
                        <a:rPr lang="en-US" sz="2000" b="0" i="0" u="none" strike="noStrike" dirty="0">
                          <a:latin typeface="Arial"/>
                        </a:rPr>
                        <a:t>12.5</a:t>
                      </a: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r h="381000">
                <a:tc>
                  <a:txBody>
                    <a:bodyPr/>
                    <a:lstStyle/>
                    <a:p>
                      <a:pPr algn="r" fontAlgn="b"/>
                      <a:r>
                        <a:rPr lang="en-US" sz="2000" b="0" i="0" u="none" strike="noStrike" dirty="0">
                          <a:latin typeface="Arial"/>
                        </a:rPr>
                        <a:t>9=</a:t>
                      </a: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r" fontAlgn="b"/>
                      <a:r>
                        <a:rPr lang="en-US" sz="2000" b="0" i="0" u="none" strike="noStrike" dirty="0">
                          <a:latin typeface="Arial"/>
                        </a:rPr>
                        <a:t>9.81</a:t>
                      </a: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r h="381000">
                <a:tc>
                  <a:txBody>
                    <a:bodyPr/>
                    <a:lstStyle/>
                    <a:p>
                      <a:pPr algn="r" fontAlgn="b"/>
                      <a:r>
                        <a:rPr lang="en-US" sz="2000" b="0" i="0" u="none" strike="noStrike" dirty="0">
                          <a:latin typeface="Arial"/>
                        </a:rPr>
                        <a:t>∆</a:t>
                      </a:r>
                      <a:r>
                        <a:rPr lang="en-US" sz="2000" b="0" i="0" u="none" strike="noStrike" dirty="0" smtClean="0">
                          <a:latin typeface="Arial"/>
                        </a:rPr>
                        <a:t>t=</a:t>
                      </a:r>
                      <a:endParaRPr lang="en-US" sz="2000" b="0" i="0" u="none" strike="noStrike" dirty="0">
                        <a:latin typeface="Arial"/>
                      </a:endParaRPr>
                    </a:p>
                  </a:txBody>
                  <a:tcPr marL="0" marR="0" marT="0"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b="0" i="0" u="none" strike="noStrike" dirty="0">
                          <a:latin typeface="Arial"/>
                        </a:rPr>
                        <a:t>2</a:t>
                      </a:r>
                    </a:p>
                  </a:txBody>
                  <a:tcPr marL="0" marR="0" marT="0"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Chart 7"/>
          <p:cNvGraphicFramePr>
            <a:graphicFrameLocks/>
          </p:cNvGraphicFramePr>
          <p:nvPr/>
        </p:nvGraphicFramePr>
        <p:xfrm>
          <a:off x="152400" y="3048000"/>
          <a:ext cx="4486275" cy="3638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Numerical?</a:t>
            </a:r>
            <a:endParaRPr lang="en-US" dirty="0"/>
          </a:p>
        </p:txBody>
      </p:sp>
      <p:sp>
        <p:nvSpPr>
          <p:cNvPr id="6" name="Content Placeholder 5"/>
          <p:cNvSpPr>
            <a:spLocks noGrp="1"/>
          </p:cNvSpPr>
          <p:nvPr>
            <p:ph idx="1"/>
          </p:nvPr>
        </p:nvSpPr>
        <p:spPr>
          <a:xfrm>
            <a:off x="685800" y="2590800"/>
            <a:ext cx="8229600" cy="3657600"/>
          </a:xfrm>
        </p:spPr>
        <p:txBody>
          <a:bodyPr/>
          <a:lstStyle/>
          <a:p>
            <a:r>
              <a:rPr lang="en-US" dirty="0" smtClean="0"/>
              <a:t>There exists many cases where analytical/exact solution is not </a:t>
            </a:r>
            <a:r>
              <a:rPr lang="en-US" dirty="0" smtClean="0"/>
              <a:t>possible</a:t>
            </a:r>
          </a:p>
          <a:p>
            <a:pPr>
              <a:buNone/>
            </a:pPr>
            <a:endParaRPr lang="en-US" dirty="0" smtClean="0"/>
          </a:p>
          <a:p>
            <a:r>
              <a:rPr lang="en-US" dirty="0" smtClean="0"/>
              <a:t>We can have generic numeric methods for solving a variety of mathematical </a:t>
            </a:r>
            <a:r>
              <a:rPr lang="en-US" dirty="0" smtClean="0"/>
              <a:t>forms</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685800"/>
            <a:ext cx="8229600" cy="838200"/>
          </a:xfrm>
          <a:noFill/>
        </p:spPr>
        <p:txBody>
          <a:bodyPr/>
          <a:lstStyle/>
          <a:p>
            <a:r>
              <a:rPr lang="en-US" sz="4000" dirty="0">
                <a:latin typeface="Times New Roman" pitchFamily="18" charset="0"/>
              </a:rPr>
              <a:t>Conservation Laws and Engineering</a:t>
            </a:r>
          </a:p>
        </p:txBody>
      </p:sp>
      <p:sp>
        <p:nvSpPr>
          <p:cNvPr id="46083" name="Rectangle 3"/>
          <p:cNvSpPr>
            <a:spLocks noGrp="1" noChangeArrowheads="1"/>
          </p:cNvSpPr>
          <p:nvPr>
            <p:ph idx="1"/>
          </p:nvPr>
        </p:nvSpPr>
        <p:spPr/>
        <p:txBody>
          <a:bodyPr/>
          <a:lstStyle/>
          <a:p>
            <a:r>
              <a:rPr lang="en-US">
                <a:latin typeface="Times New Roman" pitchFamily="18" charset="0"/>
              </a:rPr>
              <a:t>Conservation laws are the most important and fundamental laws that are used in engineering.</a:t>
            </a:r>
          </a:p>
          <a:p>
            <a:pPr algn="ctr">
              <a:buFontTx/>
              <a:buNone/>
            </a:pPr>
            <a:r>
              <a:rPr lang="en-US">
                <a:solidFill>
                  <a:srgbClr val="0000FF"/>
                </a:solidFill>
                <a:latin typeface="Times New Roman" pitchFamily="18" charset="0"/>
              </a:rPr>
              <a:t>Change = increases – decreases</a:t>
            </a:r>
            <a:r>
              <a:rPr lang="en-US">
                <a:latin typeface="Times New Roman" pitchFamily="18" charset="0"/>
              </a:rPr>
              <a:t>	</a:t>
            </a:r>
            <a:r>
              <a:rPr lang="en-US" sz="2400">
                <a:latin typeface="Times New Roman" pitchFamily="18" charset="0"/>
              </a:rPr>
              <a:t>(1.13)</a:t>
            </a:r>
          </a:p>
          <a:p>
            <a:r>
              <a:rPr lang="en-US">
                <a:latin typeface="Times New Roman" pitchFamily="18" charset="0"/>
              </a:rPr>
              <a:t>Change implies changes with time (transient). If the change is nonexistent (steady-state), </a:t>
            </a:r>
            <a:r>
              <a:rPr lang="en-US" sz="2400">
                <a:latin typeface="Times New Roman" pitchFamily="18" charset="0"/>
              </a:rPr>
              <a:t>Eq. 1.13</a:t>
            </a:r>
            <a:r>
              <a:rPr lang="en-US">
                <a:latin typeface="Times New Roman" pitchFamily="18" charset="0"/>
              </a:rPr>
              <a:t> becomes</a:t>
            </a:r>
          </a:p>
          <a:p>
            <a:pPr algn="ctr">
              <a:buFontTx/>
              <a:buNone/>
            </a:pPr>
            <a:r>
              <a:rPr lang="en-US">
                <a:solidFill>
                  <a:srgbClr val="0000FF"/>
                </a:solidFill>
                <a:latin typeface="Times New Roman" pitchFamily="18" charset="0"/>
              </a:rPr>
              <a:t>Increases =Decreases</a:t>
            </a:r>
          </a:p>
        </p:txBody>
      </p:sp>
      <p:sp>
        <p:nvSpPr>
          <p:cNvPr id="6" name="Slide Number Placeholder 5"/>
          <p:cNvSpPr>
            <a:spLocks noGrp="1"/>
          </p:cNvSpPr>
          <p:nvPr>
            <p:ph type="sldNum" sz="quarter" idx="12"/>
          </p:nvPr>
        </p:nvSpPr>
        <p:spPr/>
        <p:txBody>
          <a:bodyPr/>
          <a:lstStyle/>
          <a:p>
            <a:fld id="{6CCD0149-A7F3-476A-B924-78C8742F859F}"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58775" y="908050"/>
            <a:ext cx="8245475" cy="4562475"/>
          </a:xfrm>
          <a:ln/>
        </p:spPr>
        <p:txBody>
          <a:bodyPr/>
          <a:lstStyle/>
          <a:p>
            <a:pPr>
              <a:buFontTx/>
              <a:buNone/>
            </a:pPr>
            <a:endParaRPr lang="en-US" sz="2000">
              <a:solidFill>
                <a:srgbClr val="0000FF"/>
              </a:solidFill>
              <a:latin typeface="Times New Roman" pitchFamily="18" charset="0"/>
            </a:endParaRPr>
          </a:p>
          <a:p>
            <a:endParaRPr lang="en-US" sz="2800">
              <a:latin typeface="Times New Roman" pitchFamily="18" charset="0"/>
            </a:endParaRPr>
          </a:p>
          <a:p>
            <a:endParaRPr lang="en-US" sz="2800">
              <a:latin typeface="Times New Roman" pitchFamily="18" charset="0"/>
            </a:endParaRPr>
          </a:p>
          <a:p>
            <a:endParaRPr lang="en-US" sz="2800">
              <a:latin typeface="Times New Roman" pitchFamily="18" charset="0"/>
            </a:endParaRPr>
          </a:p>
          <a:p>
            <a:r>
              <a:rPr lang="en-US" sz="2800">
                <a:latin typeface="Times New Roman" pitchFamily="18" charset="0"/>
              </a:rPr>
              <a:t>For steady-state incompressible fluid flow in pipes:</a:t>
            </a:r>
          </a:p>
          <a:p>
            <a:pPr algn="ctr">
              <a:buFontTx/>
              <a:buNone/>
            </a:pPr>
            <a:r>
              <a:rPr lang="en-US" sz="2800">
                <a:latin typeface="Times New Roman" pitchFamily="18" charset="0"/>
              </a:rPr>
              <a:t>Flow in = Flow out</a:t>
            </a:r>
          </a:p>
          <a:p>
            <a:pPr algn="ctr">
              <a:buFontTx/>
              <a:buNone/>
            </a:pPr>
            <a:r>
              <a:rPr lang="en-US" sz="2800">
                <a:latin typeface="Times New Roman" pitchFamily="18" charset="0"/>
              </a:rPr>
              <a:t>or</a:t>
            </a:r>
          </a:p>
          <a:p>
            <a:pPr algn="ctr">
              <a:buFontTx/>
              <a:buNone/>
            </a:pPr>
            <a:r>
              <a:rPr lang="en-US" sz="2800">
                <a:latin typeface="Times New Roman" pitchFamily="18" charset="0"/>
              </a:rPr>
              <a:t>100 + 80 = 120 + Flow</a:t>
            </a:r>
            <a:r>
              <a:rPr lang="en-US" sz="2800" baseline="-25000">
                <a:latin typeface="Times New Roman" pitchFamily="18" charset="0"/>
              </a:rPr>
              <a:t>4</a:t>
            </a:r>
          </a:p>
          <a:p>
            <a:pPr algn="ctr">
              <a:buFontTx/>
              <a:buNone/>
            </a:pPr>
            <a:r>
              <a:rPr lang="en-US" sz="2800">
                <a:latin typeface="Times New Roman" pitchFamily="18" charset="0"/>
              </a:rPr>
              <a:t>Flow</a:t>
            </a:r>
            <a:r>
              <a:rPr lang="en-US" sz="2800" baseline="-25000">
                <a:latin typeface="Times New Roman" pitchFamily="18" charset="0"/>
              </a:rPr>
              <a:t>4</a:t>
            </a:r>
            <a:r>
              <a:rPr lang="en-US" sz="2800">
                <a:latin typeface="Times New Roman" pitchFamily="18" charset="0"/>
              </a:rPr>
              <a:t> = 60</a:t>
            </a:r>
          </a:p>
          <a:p>
            <a:pPr>
              <a:buFontTx/>
              <a:buNone/>
            </a:pPr>
            <a:endParaRPr lang="en-US" sz="2800">
              <a:latin typeface="Times New Roman" pitchFamily="18" charset="0"/>
            </a:endParaRPr>
          </a:p>
        </p:txBody>
      </p:sp>
      <p:sp>
        <p:nvSpPr>
          <p:cNvPr id="8" name="Slide Number Placeholder 5"/>
          <p:cNvSpPr>
            <a:spLocks noGrp="1"/>
          </p:cNvSpPr>
          <p:nvPr>
            <p:ph type="sldNum" sz="quarter" idx="12"/>
          </p:nvPr>
        </p:nvSpPr>
        <p:spPr/>
        <p:txBody>
          <a:bodyPr/>
          <a:lstStyle/>
          <a:p>
            <a:fld id="{8D0F145F-9A8E-422D-AE04-E03239660940}" type="slidenum">
              <a:rPr lang="en-US"/>
              <a:pPr/>
              <a:t>14</a:t>
            </a:fld>
            <a:endParaRPr lang="en-US"/>
          </a:p>
        </p:txBody>
      </p:sp>
      <p:sp>
        <p:nvSpPr>
          <p:cNvPr id="48133" name="Rectangle 5"/>
          <p:cNvSpPr>
            <a:spLocks noChangeArrowheads="1"/>
          </p:cNvSpPr>
          <p:nvPr/>
        </p:nvSpPr>
        <p:spPr bwMode="auto">
          <a:xfrm>
            <a:off x="3419475" y="4976813"/>
            <a:ext cx="2482850" cy="6477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pic>
        <p:nvPicPr>
          <p:cNvPr id="48135" name="Picture 7" descr="Fig0106"/>
          <p:cNvPicPr>
            <a:picLocks noChangeAspect="1" noChangeArrowheads="1"/>
          </p:cNvPicPr>
          <p:nvPr/>
        </p:nvPicPr>
        <p:blipFill>
          <a:blip r:embed="rId3" cstate="print"/>
          <a:srcRect/>
          <a:stretch>
            <a:fillRect/>
          </a:stretch>
        </p:blipFill>
        <p:spPr bwMode="auto">
          <a:xfrm>
            <a:off x="1331913" y="0"/>
            <a:ext cx="7524750" cy="2852738"/>
          </a:xfrm>
          <a:prstGeom prst="rect">
            <a:avLst/>
          </a:prstGeom>
          <a:solidFill>
            <a:schemeClr val="accent1">
              <a:alpha val="0"/>
            </a:schemeClr>
          </a:solidFill>
          <a:ln w="9525">
            <a:noFill/>
            <a:miter lim="800000"/>
            <a:headEnd/>
            <a:tailEnd/>
          </a:ln>
          <a:effectLst/>
        </p:spPr>
      </p:pic>
      <p:sp>
        <p:nvSpPr>
          <p:cNvPr id="48136" name="Rectangle 8"/>
          <p:cNvSpPr>
            <a:spLocks noChangeArrowheads="1"/>
          </p:cNvSpPr>
          <p:nvPr/>
        </p:nvSpPr>
        <p:spPr bwMode="auto">
          <a:xfrm>
            <a:off x="215900" y="296863"/>
            <a:ext cx="831850" cy="366712"/>
          </a:xfrm>
          <a:prstGeom prst="rect">
            <a:avLst/>
          </a:prstGeom>
          <a:noFill/>
          <a:ln w="9525">
            <a:noFill/>
            <a:miter lim="800000"/>
            <a:headEnd/>
            <a:tailEnd/>
          </a:ln>
          <a:effectLst/>
        </p:spPr>
        <p:txBody>
          <a:bodyPr wrap="none">
            <a:spAutoFit/>
          </a:bodyPr>
          <a:lstStyle/>
          <a:p>
            <a:r>
              <a:rPr lang="en-US">
                <a:solidFill>
                  <a:srgbClr val="0000FF"/>
                </a:solidFill>
              </a:rPr>
              <a:t>Fig 1.6</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ctrTitle"/>
          </p:nvPr>
        </p:nvSpPr>
        <p:spPr/>
        <p:txBody>
          <a:bodyPr/>
          <a:lstStyle/>
          <a:p>
            <a:pPr algn="ctr"/>
            <a:r>
              <a:rPr lang="en-US" sz="4000" dirty="0" smtClean="0"/>
              <a:t>Truncation Errors and Tailors Series</a:t>
            </a:r>
            <a:endParaRPr lang="en-US" sz="4000" dirty="0"/>
          </a:p>
        </p:txBody>
      </p:sp>
      <p:sp>
        <p:nvSpPr>
          <p:cNvPr id="46085" name="Rectangle 5"/>
          <p:cNvSpPr>
            <a:spLocks noGrp="1" noChangeArrowheads="1"/>
          </p:cNvSpPr>
          <p:nvPr>
            <p:ph type="subTitle" idx="1"/>
          </p:nvPr>
        </p:nvSpPr>
        <p:spPr/>
        <p:txBody>
          <a:bodyPr/>
          <a:lstStyle/>
          <a:p>
            <a:r>
              <a:rPr lang="en-US" dirty="0" err="1" smtClean="0"/>
              <a:t>Chapra</a:t>
            </a:r>
            <a:r>
              <a:rPr lang="en-US" dirty="0" smtClean="0"/>
              <a:t>: Chapter-4</a:t>
            </a:r>
            <a:endParaRPr lang="en-US" dirty="0"/>
          </a:p>
        </p:txBody>
      </p:sp>
      <p:sp>
        <p:nvSpPr>
          <p:cNvPr id="46086" name="Rectangle 6"/>
          <p:cNvSpPr>
            <a:spLocks noChangeArrowheads="1"/>
          </p:cNvSpPr>
          <p:nvPr/>
        </p:nvSpPr>
        <p:spPr bwMode="auto">
          <a:xfrm>
            <a:off x="1371600" y="914400"/>
            <a:ext cx="838200" cy="579438"/>
          </a:xfrm>
          <a:prstGeom prst="rect">
            <a:avLst/>
          </a:prstGeom>
          <a:noFill/>
          <a:ln w="12700" cap="sq">
            <a:noFill/>
            <a:miter lim="800000"/>
            <a:headEnd type="none" w="sm" len="sm"/>
            <a:tailEnd type="none" w="sm" len="sm"/>
          </a:ln>
          <a:effectLst/>
        </p:spPr>
        <p:txBody>
          <a:bodyPr>
            <a:spAutoFit/>
          </a:bodyPr>
          <a:lstStyle/>
          <a:p>
            <a:pPr>
              <a:lnSpc>
                <a:spcPct val="100000"/>
              </a:lnSpc>
              <a:spcBef>
                <a:spcPct val="0"/>
              </a:spcBef>
              <a:buFontTx/>
              <a:buNone/>
            </a:pPr>
            <a:r>
              <a:rPr kumimoji="0" lang="en-US" sz="3200" b="1" dirty="0" smtClean="0">
                <a:solidFill>
                  <a:schemeClr val="tx2"/>
                </a:solidFill>
              </a:rPr>
              <a:t>1</a:t>
            </a:r>
            <a:endParaRPr kumimoji="0" lang="en-US" sz="3200" b="1"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Truncation Error</a:t>
            </a:r>
            <a:endParaRPr lang="en-US" dirty="0"/>
          </a:p>
        </p:txBody>
      </p:sp>
      <p:sp>
        <p:nvSpPr>
          <p:cNvPr id="3" name="Content Placeholder 2"/>
          <p:cNvSpPr>
            <a:spLocks noGrp="1"/>
          </p:cNvSpPr>
          <p:nvPr>
            <p:ph idx="1"/>
          </p:nvPr>
        </p:nvSpPr>
        <p:spPr>
          <a:xfrm>
            <a:off x="457200" y="1935480"/>
            <a:ext cx="8382000" cy="4389120"/>
          </a:xfrm>
        </p:spPr>
        <p:txBody>
          <a:bodyPr>
            <a:normAutofit/>
          </a:bodyPr>
          <a:lstStyle/>
          <a:p>
            <a:r>
              <a:rPr lang="en-US" i="1" dirty="0" smtClean="0"/>
              <a:t>Truncation errors</a:t>
            </a:r>
            <a:r>
              <a:rPr lang="en-US" dirty="0" smtClean="0"/>
              <a:t> are those that result </a:t>
            </a:r>
            <a:r>
              <a:rPr lang="en-US" dirty="0" smtClean="0"/>
              <a:t>from </a:t>
            </a:r>
            <a:r>
              <a:rPr lang="en-US" dirty="0" smtClean="0"/>
              <a:t>using an approximation in place of an exact mathematical procedure. </a:t>
            </a:r>
          </a:p>
          <a:p>
            <a:r>
              <a:rPr lang="en-US" i="1" dirty="0" smtClean="0"/>
              <a:t>Example:</a:t>
            </a:r>
          </a:p>
          <a:p>
            <a:endParaRPr lang="en-US" i="1" dirty="0" smtClean="0"/>
          </a:p>
          <a:p>
            <a:endParaRPr lang="en-US" i="1" dirty="0" smtClean="0"/>
          </a:p>
          <a:p>
            <a:endParaRPr lang="en-US" i="1" dirty="0" smtClean="0"/>
          </a:p>
          <a:p>
            <a:r>
              <a:rPr lang="en-US" i="1" dirty="0" smtClean="0"/>
              <a:t>How much error is introduced with this approximation?</a:t>
            </a:r>
          </a:p>
          <a:p>
            <a:r>
              <a:rPr lang="en-US" dirty="0" smtClean="0"/>
              <a:t>We can use </a:t>
            </a:r>
            <a:r>
              <a:rPr lang="en-US" i="1" dirty="0" smtClean="0"/>
              <a:t>Tailors Series </a:t>
            </a:r>
            <a:r>
              <a:rPr lang="en-US" dirty="0" smtClean="0"/>
              <a:t>to estimate truncation error.</a:t>
            </a:r>
            <a:endParaRPr lang="en-US" dirty="0"/>
          </a:p>
        </p:txBody>
      </p:sp>
      <p:graphicFrame>
        <p:nvGraphicFramePr>
          <p:cNvPr id="151554" name="Object 2"/>
          <p:cNvGraphicFramePr>
            <a:graphicFrameLocks noChangeAspect="1"/>
          </p:cNvGraphicFramePr>
          <p:nvPr/>
        </p:nvGraphicFramePr>
        <p:xfrm>
          <a:off x="2133600" y="3810000"/>
          <a:ext cx="3660775" cy="1081088"/>
        </p:xfrm>
        <a:graphic>
          <a:graphicData uri="http://schemas.openxmlformats.org/presentationml/2006/ole">
            <p:oleObj spid="_x0000_s151556" name="Equation" r:id="rId4" imgW="1459866" imgH="431613"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2" name="Object 2"/>
          <p:cNvGraphicFramePr>
            <a:graphicFrameLocks noGrp="1" noChangeAspect="1"/>
          </p:cNvGraphicFramePr>
          <p:nvPr>
            <p:ph sz="half" idx="1"/>
          </p:nvPr>
        </p:nvGraphicFramePr>
        <p:xfrm>
          <a:off x="576263" y="2116066"/>
          <a:ext cx="7196137" cy="1855030"/>
        </p:xfrm>
        <a:graphic>
          <a:graphicData uri="http://schemas.openxmlformats.org/presentationml/2006/ole">
            <p:oleObj spid="_x0000_s152582" name="Equation" r:id="rId4" imgW="3251200" imgH="838200" progId="Equation.3">
              <p:embed/>
            </p:oleObj>
          </a:graphicData>
        </a:graphic>
      </p:graphicFrame>
      <p:sp>
        <p:nvSpPr>
          <p:cNvPr id="133123" name="Text Box 3"/>
          <p:cNvSpPr txBox="1">
            <a:spLocks noChangeArrowheads="1"/>
          </p:cNvSpPr>
          <p:nvPr/>
        </p:nvSpPr>
        <p:spPr bwMode="auto">
          <a:xfrm>
            <a:off x="539750" y="3924030"/>
            <a:ext cx="7559675" cy="531940"/>
          </a:xfrm>
          <a:prstGeom prst="rect">
            <a:avLst/>
          </a:prstGeom>
          <a:noFill/>
          <a:ln w="9525">
            <a:noFill/>
            <a:miter lim="800000"/>
            <a:headEnd/>
            <a:tailEnd/>
          </a:ln>
          <a:effectLst/>
        </p:spPr>
        <p:txBody>
          <a:bodyPr>
            <a:spAutoFit/>
          </a:bodyPr>
          <a:lstStyle/>
          <a:p>
            <a:pPr algn="l">
              <a:spcBef>
                <a:spcPct val="50000"/>
              </a:spcBef>
            </a:pPr>
            <a:r>
              <a:rPr lang="en-US" sz="2800">
                <a:solidFill>
                  <a:schemeClr val="tx1"/>
                </a:solidFill>
              </a:rPr>
              <a:t>(x</a:t>
            </a:r>
            <a:r>
              <a:rPr lang="en-US" sz="2800" baseline="-25000">
                <a:solidFill>
                  <a:schemeClr val="tx1"/>
                </a:solidFill>
              </a:rPr>
              <a:t>i+1</a:t>
            </a:r>
            <a:r>
              <a:rPr lang="en-US" sz="2800">
                <a:solidFill>
                  <a:schemeClr val="tx1"/>
                </a:solidFill>
              </a:rPr>
              <a:t>-x</a:t>
            </a:r>
            <a:r>
              <a:rPr lang="en-US" sz="2800" baseline="-25000">
                <a:solidFill>
                  <a:schemeClr val="tx1"/>
                </a:solidFill>
              </a:rPr>
              <a:t>i</a:t>
            </a:r>
            <a:r>
              <a:rPr lang="en-US" sz="2800">
                <a:solidFill>
                  <a:schemeClr val="tx1"/>
                </a:solidFill>
              </a:rPr>
              <a:t>)= h		</a:t>
            </a:r>
            <a:r>
              <a:rPr lang="en-US" sz="2800" i="1">
                <a:solidFill>
                  <a:schemeClr val="tx1"/>
                </a:solidFill>
              </a:rPr>
              <a:t>step size</a:t>
            </a:r>
            <a:r>
              <a:rPr lang="en-US" sz="2800">
                <a:solidFill>
                  <a:schemeClr val="tx1"/>
                </a:solidFill>
              </a:rPr>
              <a:t> (define first)</a:t>
            </a:r>
          </a:p>
        </p:txBody>
      </p:sp>
      <p:graphicFrame>
        <p:nvGraphicFramePr>
          <p:cNvPr id="133124" name="Object 4"/>
          <p:cNvGraphicFramePr>
            <a:graphicFrameLocks noGrp="1" noChangeAspect="1"/>
          </p:cNvGraphicFramePr>
          <p:nvPr>
            <p:ph sz="half" idx="2"/>
          </p:nvPr>
        </p:nvGraphicFramePr>
        <p:xfrm>
          <a:off x="647699" y="4884738"/>
          <a:ext cx="4991101" cy="1004702"/>
        </p:xfrm>
        <a:graphic>
          <a:graphicData uri="http://schemas.openxmlformats.org/presentationml/2006/ole">
            <p:oleObj spid="_x0000_s152583" name="Equation" r:id="rId5" imgW="2209800" imgH="444500" progId="Equation.3">
              <p:embed/>
            </p:oleObj>
          </a:graphicData>
        </a:graphic>
      </p:graphicFrame>
      <p:sp>
        <p:nvSpPr>
          <p:cNvPr id="133125" name="Text Box 5"/>
          <p:cNvSpPr txBox="1">
            <a:spLocks noChangeArrowheads="1"/>
          </p:cNvSpPr>
          <p:nvPr/>
        </p:nvSpPr>
        <p:spPr bwMode="auto">
          <a:xfrm>
            <a:off x="395288" y="5931633"/>
            <a:ext cx="8443912" cy="469167"/>
          </a:xfrm>
          <a:prstGeom prst="rect">
            <a:avLst/>
          </a:prstGeom>
          <a:noFill/>
          <a:ln w="9525">
            <a:noFill/>
            <a:miter lim="800000"/>
            <a:headEnd/>
            <a:tailEnd/>
          </a:ln>
          <a:effectLst/>
        </p:spPr>
        <p:txBody>
          <a:bodyPr wrap="square">
            <a:spAutoFit/>
          </a:bodyPr>
          <a:lstStyle/>
          <a:p>
            <a:pPr algn="l">
              <a:spcBef>
                <a:spcPct val="50000"/>
              </a:spcBef>
              <a:buNone/>
            </a:pPr>
            <a:r>
              <a:rPr lang="en-US" dirty="0" smtClean="0">
                <a:solidFill>
                  <a:schemeClr val="tx1"/>
                </a:solidFill>
              </a:rPr>
              <a:t>Reminder </a:t>
            </a:r>
            <a:r>
              <a:rPr lang="en-US" dirty="0">
                <a:solidFill>
                  <a:schemeClr val="tx1"/>
                </a:solidFill>
              </a:rPr>
              <a:t>term, </a:t>
            </a:r>
            <a:r>
              <a:rPr lang="en-US" dirty="0" err="1">
                <a:solidFill>
                  <a:schemeClr val="tx1"/>
                </a:solidFill>
              </a:rPr>
              <a:t>R</a:t>
            </a:r>
            <a:r>
              <a:rPr lang="en-US" baseline="-25000" dirty="0" err="1">
                <a:solidFill>
                  <a:schemeClr val="tx1"/>
                </a:solidFill>
              </a:rPr>
              <a:t>n</a:t>
            </a:r>
            <a:r>
              <a:rPr lang="en-US" dirty="0">
                <a:solidFill>
                  <a:schemeClr val="tx1"/>
                </a:solidFill>
              </a:rPr>
              <a:t>, accounts for all terms from (n+1) to infinity.</a:t>
            </a:r>
          </a:p>
        </p:txBody>
      </p:sp>
      <p:sp>
        <p:nvSpPr>
          <p:cNvPr id="133126" name="Text Box 6"/>
          <p:cNvSpPr txBox="1">
            <a:spLocks noChangeArrowheads="1"/>
          </p:cNvSpPr>
          <p:nvPr/>
        </p:nvSpPr>
        <p:spPr bwMode="auto">
          <a:xfrm>
            <a:off x="700088" y="1401763"/>
            <a:ext cx="7904162" cy="579437"/>
          </a:xfrm>
          <a:prstGeom prst="rect">
            <a:avLst/>
          </a:prstGeom>
          <a:noFill/>
          <a:ln w="9525">
            <a:noFill/>
            <a:miter lim="800000"/>
            <a:headEnd/>
            <a:tailEnd/>
          </a:ln>
          <a:effectLst/>
        </p:spPr>
        <p:txBody>
          <a:bodyPr>
            <a:spAutoFit/>
          </a:bodyPr>
          <a:lstStyle/>
          <a:p>
            <a:pPr algn="l"/>
            <a:r>
              <a:rPr lang="en-US" sz="3200" i="1" dirty="0">
                <a:solidFill>
                  <a:srgbClr val="0000FF"/>
                </a:solidFill>
              </a:rPr>
              <a:t>n</a:t>
            </a:r>
            <a:r>
              <a:rPr lang="en-US" sz="3200" i="1" baseline="30000" dirty="0">
                <a:solidFill>
                  <a:srgbClr val="0000FF"/>
                </a:solidFill>
              </a:rPr>
              <a:t>th</a:t>
            </a:r>
            <a:r>
              <a:rPr lang="en-US" sz="3200" i="1" dirty="0">
                <a:solidFill>
                  <a:srgbClr val="0000FF"/>
                </a:solidFill>
              </a:rPr>
              <a:t> order</a:t>
            </a:r>
            <a:r>
              <a:rPr lang="en-US" sz="3200" dirty="0">
                <a:solidFill>
                  <a:schemeClr val="tx1"/>
                </a:solidFill>
              </a:rPr>
              <a:t> approximation</a:t>
            </a:r>
          </a:p>
        </p:txBody>
      </p:sp>
      <p:sp>
        <p:nvSpPr>
          <p:cNvPr id="7" name="Title 1"/>
          <p:cNvSpPr>
            <a:spLocks noGrp="1"/>
          </p:cNvSpPr>
          <p:nvPr>
            <p:ph type="title"/>
          </p:nvPr>
        </p:nvSpPr>
        <p:spPr>
          <a:xfrm>
            <a:off x="457200" y="704088"/>
            <a:ext cx="8229600" cy="743712"/>
          </a:xfrm>
        </p:spPr>
        <p:txBody>
          <a:bodyPr>
            <a:normAutofit fontScale="90000"/>
          </a:bodyPr>
          <a:lstStyle/>
          <a:p>
            <a:r>
              <a:rPr lang="en-US" dirty="0" smtClean="0"/>
              <a:t>Tailors Series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7" name="Picture 3" descr="Fig0401"/>
          <p:cNvPicPr>
            <a:picLocks noChangeAspect="1" noChangeArrowheads="1"/>
          </p:cNvPicPr>
          <p:nvPr/>
        </p:nvPicPr>
        <p:blipFill>
          <a:blip r:embed="rId4" cstate="print"/>
          <a:srcRect/>
          <a:stretch>
            <a:fillRect/>
          </a:stretch>
        </p:blipFill>
        <p:spPr bwMode="auto">
          <a:xfrm>
            <a:off x="533400" y="0"/>
            <a:ext cx="7820886" cy="4953000"/>
          </a:xfrm>
          <a:prstGeom prst="rect">
            <a:avLst/>
          </a:prstGeom>
          <a:noFill/>
          <a:ln w="9525">
            <a:noFill/>
            <a:miter lim="800000"/>
            <a:headEnd/>
            <a:tailEnd/>
          </a:ln>
          <a:effectLst/>
        </p:spPr>
      </p:pic>
      <p:sp>
        <p:nvSpPr>
          <p:cNvPr id="4" name="TextBox 3"/>
          <p:cNvSpPr txBox="1"/>
          <p:nvPr/>
        </p:nvSpPr>
        <p:spPr>
          <a:xfrm>
            <a:off x="384628" y="5791200"/>
            <a:ext cx="8073572" cy="904863"/>
          </a:xfrm>
          <a:prstGeom prst="rect">
            <a:avLst/>
          </a:prstGeom>
          <a:noFill/>
        </p:spPr>
        <p:txBody>
          <a:bodyPr wrap="square" rtlCol="0">
            <a:spAutoFit/>
          </a:bodyPr>
          <a:lstStyle/>
          <a:p>
            <a:pPr>
              <a:buNone/>
            </a:pPr>
            <a:r>
              <a:rPr lang="en-US" dirty="0" smtClean="0"/>
              <a:t>The approximation of </a:t>
            </a:r>
            <a:r>
              <a:rPr lang="en-US" i="1" dirty="0" smtClean="0"/>
              <a:t>f(x) </a:t>
            </a:r>
            <a:r>
              <a:rPr lang="en-US" dirty="0" smtClean="0"/>
              <a:t>at </a:t>
            </a:r>
            <a:r>
              <a:rPr lang="en-US" i="1" dirty="0" smtClean="0"/>
              <a:t>x=1 </a:t>
            </a:r>
            <a:r>
              <a:rPr lang="en-US" dirty="0" smtClean="0"/>
              <a:t>by zero-order, fist-order and second-order Tailor series expansion</a:t>
            </a:r>
            <a:endParaRPr lang="en-US" dirty="0"/>
          </a:p>
        </p:txBody>
      </p:sp>
      <p:graphicFrame>
        <p:nvGraphicFramePr>
          <p:cNvPr id="153602" name="Object 2"/>
          <p:cNvGraphicFramePr>
            <a:graphicFrameLocks noChangeAspect="1"/>
          </p:cNvGraphicFramePr>
          <p:nvPr/>
        </p:nvGraphicFramePr>
        <p:xfrm>
          <a:off x="1414463" y="5071666"/>
          <a:ext cx="5748338" cy="488156"/>
        </p:xfrm>
        <a:graphic>
          <a:graphicData uri="http://schemas.openxmlformats.org/presentationml/2006/ole">
            <p:oleObj spid="_x0000_s153604" name="Equation" r:id="rId5" imgW="2692400" imgH="2286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85800"/>
            <a:ext cx="8229600" cy="667512"/>
          </a:xfrm>
        </p:spPr>
        <p:txBody>
          <a:bodyPr>
            <a:normAutofit fontScale="90000"/>
          </a:bodyPr>
          <a:lstStyle/>
          <a:p>
            <a:r>
              <a:rPr lang="en-US" dirty="0" smtClean="0"/>
              <a:t>Insight</a:t>
            </a:r>
            <a:endParaRPr lang="en-US" dirty="0"/>
          </a:p>
        </p:txBody>
      </p:sp>
      <p:sp>
        <p:nvSpPr>
          <p:cNvPr id="6" name="Content Placeholder 5"/>
          <p:cNvSpPr>
            <a:spLocks noGrp="1"/>
          </p:cNvSpPr>
          <p:nvPr>
            <p:ph idx="1"/>
          </p:nvPr>
        </p:nvSpPr>
        <p:spPr>
          <a:xfrm>
            <a:off x="304800" y="1447800"/>
            <a:ext cx="8534400" cy="5105400"/>
          </a:xfrm>
        </p:spPr>
        <p:txBody>
          <a:bodyPr>
            <a:normAutofit/>
          </a:bodyPr>
          <a:lstStyle/>
          <a:p>
            <a:r>
              <a:rPr lang="en-US" sz="2400" dirty="0" smtClean="0"/>
              <a:t>Each additional term contributes to the approximation</a:t>
            </a:r>
          </a:p>
          <a:p>
            <a:r>
              <a:rPr lang="en-US" sz="2400" i="1" dirty="0" smtClean="0"/>
              <a:t>n</a:t>
            </a:r>
            <a:r>
              <a:rPr lang="en-US" sz="2400" baseline="30000" dirty="0" smtClean="0"/>
              <a:t>th</a:t>
            </a:r>
            <a:r>
              <a:rPr lang="en-US" sz="2400" dirty="0" smtClean="0"/>
              <a:t>-order Tailor Series gives exact value of </a:t>
            </a:r>
            <a:r>
              <a:rPr lang="en-US" sz="2400" i="1" dirty="0" smtClean="0"/>
              <a:t>n</a:t>
            </a:r>
            <a:r>
              <a:rPr lang="en-US" sz="2400" baseline="30000" dirty="0" smtClean="0"/>
              <a:t>th</a:t>
            </a:r>
            <a:r>
              <a:rPr lang="en-US" sz="2400" dirty="0" smtClean="0"/>
              <a:t>-order polynomial</a:t>
            </a:r>
          </a:p>
          <a:p>
            <a:r>
              <a:rPr lang="en-US" sz="2400" dirty="0" smtClean="0"/>
              <a:t>Inclusion of a few terms gives an approximation that is good enough for practical purpose.</a:t>
            </a:r>
          </a:p>
          <a:p>
            <a:r>
              <a:rPr lang="en-US" sz="2400" dirty="0" smtClean="0"/>
              <a:t>The Remainder:</a:t>
            </a:r>
          </a:p>
          <a:p>
            <a:pPr lvl="1"/>
            <a:r>
              <a:rPr lang="en-US" sz="2200" dirty="0" smtClean="0"/>
              <a:t>ε is not exactly known.</a:t>
            </a:r>
          </a:p>
          <a:p>
            <a:pPr lvl="1"/>
            <a:r>
              <a:rPr lang="en-US" sz="2200" dirty="0" smtClean="0"/>
              <a:t>Need to determine </a:t>
            </a:r>
            <a:r>
              <a:rPr lang="en-US" sz="2200" i="1" dirty="0" smtClean="0"/>
              <a:t>f</a:t>
            </a:r>
            <a:r>
              <a:rPr lang="en-US" sz="2200" i="1" baseline="30000" dirty="0" smtClean="0"/>
              <a:t>n+1</a:t>
            </a:r>
            <a:r>
              <a:rPr lang="en-US" sz="2200" i="1" dirty="0" smtClean="0"/>
              <a:t>(x</a:t>
            </a:r>
            <a:r>
              <a:rPr lang="en-US" sz="2200" i="1" baseline="-25000" dirty="0" smtClean="0"/>
              <a:t>i+1</a:t>
            </a:r>
            <a:r>
              <a:rPr lang="en-US" sz="2200" i="1" dirty="0" smtClean="0"/>
              <a:t>), </a:t>
            </a:r>
            <a:r>
              <a:rPr lang="en-US" sz="2200" dirty="0" smtClean="0"/>
              <a:t>which </a:t>
            </a:r>
            <a:r>
              <a:rPr lang="en-US" sz="2200" dirty="0" smtClean="0"/>
              <a:t>require the </a:t>
            </a:r>
            <a:r>
              <a:rPr lang="en-US" sz="2200" dirty="0" smtClean="0"/>
              <a:t> determination of </a:t>
            </a:r>
            <a:r>
              <a:rPr lang="en-US" sz="2200" dirty="0" smtClean="0"/>
              <a:t>the (</a:t>
            </a:r>
            <a:r>
              <a:rPr lang="en-US" sz="2200" i="1" dirty="0" smtClean="0"/>
              <a:t>n</a:t>
            </a:r>
            <a:r>
              <a:rPr lang="en-US" sz="2200" dirty="0" smtClean="0"/>
              <a:t>+1)</a:t>
            </a:r>
            <a:r>
              <a:rPr lang="en-US" sz="2200" dirty="0" err="1" smtClean="0"/>
              <a:t>th</a:t>
            </a:r>
            <a:r>
              <a:rPr lang="en-US" sz="2200" dirty="0" smtClean="0"/>
              <a:t> derivative </a:t>
            </a:r>
            <a:r>
              <a:rPr lang="en-US" sz="2200" dirty="0" smtClean="0"/>
              <a:t>of </a:t>
            </a:r>
            <a:r>
              <a:rPr lang="en-US" sz="2200" i="1" dirty="0" smtClean="0"/>
              <a:t>f(x</a:t>
            </a:r>
            <a:r>
              <a:rPr lang="en-US" sz="2200" i="1" dirty="0" smtClean="0"/>
              <a:t>). </a:t>
            </a:r>
            <a:r>
              <a:rPr lang="en-US" sz="2200" dirty="0" smtClean="0"/>
              <a:t>If we know </a:t>
            </a:r>
            <a:r>
              <a:rPr lang="en-US" sz="2200" i="1" dirty="0" smtClean="0"/>
              <a:t>f(x) </a:t>
            </a:r>
            <a:r>
              <a:rPr lang="en-US" sz="2200" dirty="0" smtClean="0"/>
              <a:t>then we </a:t>
            </a:r>
            <a:r>
              <a:rPr lang="en-US" sz="2200" dirty="0" smtClean="0"/>
              <a:t>do not </a:t>
            </a:r>
            <a:r>
              <a:rPr lang="en-US" sz="2200" dirty="0" smtClean="0"/>
              <a:t>need to use Tailors series!</a:t>
            </a:r>
          </a:p>
          <a:p>
            <a:pPr lvl="1"/>
            <a:r>
              <a:rPr lang="en-US" sz="2200" dirty="0" smtClean="0"/>
              <a:t>Yet, </a:t>
            </a:r>
            <a:r>
              <a:rPr lang="en-US" sz="2200" i="1" dirty="0" err="1" smtClean="0"/>
              <a:t>R</a:t>
            </a:r>
            <a:r>
              <a:rPr lang="en-US" sz="2200" i="1" baseline="-25000" dirty="0" err="1" smtClean="0"/>
              <a:t>n</a:t>
            </a:r>
            <a:r>
              <a:rPr lang="en-US" sz="2200" i="1" dirty="0" smtClean="0"/>
              <a:t>=O(h</a:t>
            </a:r>
            <a:r>
              <a:rPr lang="en-US" sz="2200" i="1" baseline="30000" dirty="0" smtClean="0"/>
              <a:t>n+1</a:t>
            </a:r>
            <a:r>
              <a:rPr lang="en-US" sz="2200" i="1" dirty="0" smtClean="0"/>
              <a:t>)</a:t>
            </a:r>
            <a:r>
              <a:rPr lang="en-US" sz="2200" dirty="0" smtClean="0"/>
              <a:t> gives insight into error. E.g., if error is O(</a:t>
            </a:r>
            <a:r>
              <a:rPr lang="en-US" sz="2200" i="1" dirty="0" smtClean="0"/>
              <a:t>h</a:t>
            </a:r>
            <a:r>
              <a:rPr lang="en-US" sz="2200" dirty="0" smtClean="0"/>
              <a:t>) then halving step size will halve the error.  If error is O(</a:t>
            </a:r>
            <a:r>
              <a:rPr lang="en-US" sz="2200" i="1" dirty="0" smtClean="0"/>
              <a:t>h</a:t>
            </a:r>
            <a:r>
              <a:rPr lang="en-US" sz="2200" baseline="30000" dirty="0" smtClean="0"/>
              <a:t>2</a:t>
            </a:r>
            <a:r>
              <a:rPr lang="en-US" sz="2200" dirty="0" smtClean="0"/>
              <a:t>) then halving the step size will quarter the error, and so on.</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Mathematical Modeling and Engineering Problem solving</a:t>
            </a:r>
            <a:endParaRPr lang="en-US" sz="4000" dirty="0"/>
          </a:p>
        </p:txBody>
      </p:sp>
      <p:sp>
        <p:nvSpPr>
          <p:cNvPr id="3" name="Content Placeholder 2"/>
          <p:cNvSpPr>
            <a:spLocks noGrp="1"/>
          </p:cNvSpPr>
          <p:nvPr>
            <p:ph idx="1"/>
          </p:nvPr>
        </p:nvSpPr>
        <p:spPr>
          <a:xfrm>
            <a:off x="457200" y="2316480"/>
            <a:ext cx="8229600" cy="4389120"/>
          </a:xfrm>
        </p:spPr>
        <p:txBody>
          <a:bodyPr/>
          <a:lstStyle/>
          <a:p>
            <a:pPr>
              <a:buFontTx/>
              <a:buChar char="•"/>
            </a:pPr>
            <a:r>
              <a:rPr lang="en-US" dirty="0">
                <a:latin typeface="Times New Roman" pitchFamily="18" charset="0"/>
                <a:sym typeface="Wingdings" pitchFamily="2" charset="2"/>
              </a:rPr>
              <a:t>Requires understanding of engineering </a:t>
            </a:r>
            <a:r>
              <a:rPr lang="en-US" dirty="0" smtClean="0">
                <a:latin typeface="Times New Roman" pitchFamily="18" charset="0"/>
                <a:sym typeface="Wingdings" pitchFamily="2" charset="2"/>
              </a:rPr>
              <a:t>systems</a:t>
            </a:r>
          </a:p>
          <a:p>
            <a:pPr>
              <a:buFontTx/>
              <a:buChar char="•"/>
            </a:pPr>
            <a:endParaRPr lang="en-US" sz="1000" dirty="0">
              <a:latin typeface="Times New Roman" pitchFamily="18" charset="0"/>
              <a:sym typeface="Wingdings" pitchFamily="2" charset="2"/>
            </a:endParaRPr>
          </a:p>
          <a:p>
            <a:pPr lvl="1"/>
            <a:r>
              <a:rPr lang="en-US" dirty="0">
                <a:latin typeface="Times New Roman" pitchFamily="18" charset="0"/>
                <a:sym typeface="Wingdings" pitchFamily="2" charset="2"/>
              </a:rPr>
              <a:t>By observation and </a:t>
            </a:r>
            <a:r>
              <a:rPr lang="en-US" dirty="0" smtClean="0">
                <a:latin typeface="Times New Roman" pitchFamily="18" charset="0"/>
                <a:sym typeface="Wingdings" pitchFamily="2" charset="2"/>
              </a:rPr>
              <a:t>experiment</a:t>
            </a:r>
          </a:p>
          <a:p>
            <a:pPr lvl="1"/>
            <a:endParaRPr lang="en-US" sz="500" dirty="0">
              <a:latin typeface="Times New Roman" pitchFamily="18" charset="0"/>
              <a:sym typeface="Wingdings" pitchFamily="2" charset="2"/>
            </a:endParaRPr>
          </a:p>
          <a:p>
            <a:pPr lvl="1"/>
            <a:r>
              <a:rPr lang="en-US" dirty="0">
                <a:latin typeface="Times New Roman" pitchFamily="18" charset="0"/>
                <a:sym typeface="Wingdings" pitchFamily="2" charset="2"/>
              </a:rPr>
              <a:t>Theoretical analysis</a:t>
            </a:r>
            <a:r>
              <a:rPr lang="en-US" dirty="0">
                <a:sym typeface="Wingdings" pitchFamily="2" charset="2"/>
              </a:rPr>
              <a:t> and </a:t>
            </a:r>
            <a:r>
              <a:rPr lang="en-US" dirty="0" smtClean="0">
                <a:sym typeface="Wingdings" pitchFamily="2" charset="2"/>
              </a:rPr>
              <a:t>generalization</a:t>
            </a:r>
          </a:p>
          <a:p>
            <a:pPr lvl="1">
              <a:buNone/>
            </a:pPr>
            <a:endParaRPr lang="en-US" dirty="0">
              <a:sym typeface="Wingdings" pitchFamily="2" charset="2"/>
            </a:endParaRPr>
          </a:p>
          <a:p>
            <a:pPr>
              <a:buFontTx/>
              <a:buChar char="•"/>
            </a:pPr>
            <a:r>
              <a:rPr lang="en-US" dirty="0">
                <a:latin typeface="Times New Roman" pitchFamily="18" charset="0"/>
                <a:sym typeface="Wingdings" pitchFamily="2" charset="2"/>
              </a:rPr>
              <a:t>Computers are great tools, however, without fundamental understanding of engineering problems, they will be useless. </a:t>
            </a:r>
          </a:p>
          <a:p>
            <a:pPr>
              <a:buFontTx/>
              <a:buChar char="•"/>
            </a:pPr>
            <a:endParaRPr lang="en-US" dirty="0">
              <a:latin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Effect of Step Size</a:t>
            </a:r>
            <a:endParaRPr lang="en-US" dirty="0"/>
          </a:p>
        </p:txBody>
      </p:sp>
      <p:grpSp>
        <p:nvGrpSpPr>
          <p:cNvPr id="14" name="Group 13"/>
          <p:cNvGrpSpPr/>
          <p:nvPr/>
        </p:nvGrpSpPr>
        <p:grpSpPr>
          <a:xfrm>
            <a:off x="228600" y="2819400"/>
            <a:ext cx="2300779" cy="1066800"/>
            <a:chOff x="304800" y="1143000"/>
            <a:chExt cx="2300779" cy="1066800"/>
          </a:xfrm>
        </p:grpSpPr>
        <p:graphicFrame>
          <p:nvGraphicFramePr>
            <p:cNvPr id="84995" name="Object 3"/>
            <p:cNvGraphicFramePr>
              <a:graphicFrameLocks noChangeAspect="1"/>
            </p:cNvGraphicFramePr>
            <p:nvPr/>
          </p:nvGraphicFramePr>
          <p:xfrm>
            <a:off x="304800" y="1524000"/>
            <a:ext cx="2300779" cy="685800"/>
          </p:xfrm>
          <a:graphic>
            <a:graphicData uri="http://schemas.openxmlformats.org/presentationml/2006/ole">
              <p:oleObj spid="_x0000_s168966" name="Equation" r:id="rId4" imgW="1320227" imgH="393529" progId="Equation.3">
                <p:embed/>
              </p:oleObj>
            </a:graphicData>
          </a:graphic>
        </p:graphicFrame>
        <p:sp>
          <p:nvSpPr>
            <p:cNvPr id="7" name="TextBox 6"/>
            <p:cNvSpPr txBox="1"/>
            <p:nvPr/>
          </p:nvSpPr>
          <p:spPr>
            <a:xfrm>
              <a:off x="304800" y="1143000"/>
              <a:ext cx="1003801" cy="469167"/>
            </a:xfrm>
            <a:prstGeom prst="rect">
              <a:avLst/>
            </a:prstGeom>
            <a:noFill/>
          </p:spPr>
          <p:txBody>
            <a:bodyPr wrap="none" rtlCol="0">
              <a:spAutoFit/>
            </a:bodyPr>
            <a:lstStyle/>
            <a:p>
              <a:pPr>
                <a:buNone/>
              </a:pPr>
              <a:r>
                <a:rPr lang="en-US" dirty="0" smtClean="0"/>
                <a:t>Actual</a:t>
              </a:r>
              <a:endParaRPr lang="en-US" dirty="0"/>
            </a:p>
          </p:txBody>
        </p:sp>
      </p:grpSp>
      <p:grpSp>
        <p:nvGrpSpPr>
          <p:cNvPr id="15" name="Group 14"/>
          <p:cNvGrpSpPr/>
          <p:nvPr/>
        </p:nvGrpSpPr>
        <p:grpSpPr>
          <a:xfrm>
            <a:off x="228600" y="1295400"/>
            <a:ext cx="3505200" cy="1371600"/>
            <a:chOff x="3962400" y="1371600"/>
            <a:chExt cx="3276600" cy="1111943"/>
          </a:xfrm>
        </p:grpSpPr>
        <p:graphicFrame>
          <p:nvGraphicFramePr>
            <p:cNvPr id="84994" name="Object 2"/>
            <p:cNvGraphicFramePr>
              <a:graphicFrameLocks noChangeAspect="1"/>
            </p:cNvGraphicFramePr>
            <p:nvPr/>
          </p:nvGraphicFramePr>
          <p:xfrm>
            <a:off x="3962400" y="1828800"/>
            <a:ext cx="3276600" cy="654743"/>
          </p:xfrm>
          <a:graphic>
            <a:graphicData uri="http://schemas.openxmlformats.org/presentationml/2006/ole">
              <p:oleObj spid="_x0000_s168967" name="Equation" r:id="rId5" imgW="2159000" imgH="431800" progId="Equation.3">
                <p:embed/>
              </p:oleObj>
            </a:graphicData>
          </a:graphic>
        </p:graphicFrame>
        <p:sp>
          <p:nvSpPr>
            <p:cNvPr id="9" name="TextBox 8"/>
            <p:cNvSpPr txBox="1"/>
            <p:nvPr/>
          </p:nvSpPr>
          <p:spPr>
            <a:xfrm>
              <a:off x="4114800" y="1371600"/>
              <a:ext cx="1258678" cy="469167"/>
            </a:xfrm>
            <a:prstGeom prst="rect">
              <a:avLst/>
            </a:prstGeom>
            <a:noFill/>
          </p:spPr>
          <p:txBody>
            <a:bodyPr wrap="none" rtlCol="0">
              <a:spAutoFit/>
            </a:bodyPr>
            <a:lstStyle/>
            <a:p>
              <a:pPr>
                <a:buNone/>
              </a:pPr>
              <a:r>
                <a:rPr lang="en-US" dirty="0" smtClean="0"/>
                <a:t>Estimate</a:t>
              </a:r>
              <a:endParaRPr lang="en-US" dirty="0"/>
            </a:p>
          </p:txBody>
        </p:sp>
      </p:grpSp>
      <p:graphicFrame>
        <p:nvGraphicFramePr>
          <p:cNvPr id="11" name="Table 10"/>
          <p:cNvGraphicFramePr>
            <a:graphicFrameLocks noGrp="1"/>
          </p:cNvGraphicFramePr>
          <p:nvPr/>
        </p:nvGraphicFramePr>
        <p:xfrm>
          <a:off x="533400" y="4389120"/>
          <a:ext cx="1371600" cy="1097280"/>
        </p:xfrm>
        <a:graphic>
          <a:graphicData uri="http://schemas.openxmlformats.org/drawingml/2006/table">
            <a:tbl>
              <a:tblPr/>
              <a:tblGrid>
                <a:gridCol w="685800"/>
                <a:gridCol w="685800"/>
              </a:tblGrid>
              <a:tr h="266700">
                <a:tc>
                  <a:txBody>
                    <a:bodyPr/>
                    <a:lstStyle/>
                    <a:p>
                      <a:pPr algn="r" fontAlgn="b"/>
                      <a:r>
                        <a:rPr lang="en-US" sz="1800" b="0" i="0" u="none" strike="noStrike" dirty="0">
                          <a:latin typeface="Arial"/>
                        </a:rPr>
                        <a:t>m=</a:t>
                      </a:r>
                    </a:p>
                  </a:txBody>
                  <a:tcPr marL="0" marR="0" marT="0" marB="0" anchor="b">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fontAlgn="b"/>
                      <a:r>
                        <a:rPr lang="en-US" sz="1800" b="0" i="0" u="none" strike="noStrike">
                          <a:latin typeface="Arial"/>
                        </a:rPr>
                        <a:t>68.1</a:t>
                      </a:r>
                    </a:p>
                  </a:txBody>
                  <a:tcPr marL="0" marR="0" marT="0" marB="0" anchor="b">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r>
              <a:tr h="266700">
                <a:tc>
                  <a:txBody>
                    <a:bodyPr/>
                    <a:lstStyle/>
                    <a:p>
                      <a:pPr algn="r" fontAlgn="b"/>
                      <a:r>
                        <a:rPr lang="en-US" sz="1800" b="0" i="0" u="none" strike="noStrike" dirty="0" smtClean="0">
                          <a:latin typeface="Arial"/>
                        </a:rPr>
                        <a:t>c=</a:t>
                      </a:r>
                      <a:endParaRPr lang="en-US" sz="1800" b="0" i="0" u="none" strike="noStrike" dirty="0">
                        <a:latin typeface="Arial"/>
                      </a:endParaRP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r" fontAlgn="b"/>
                      <a:r>
                        <a:rPr lang="en-US" sz="1800" b="0" i="0" u="none" strike="noStrike" dirty="0">
                          <a:latin typeface="Arial"/>
                        </a:rPr>
                        <a:t>12.5</a:t>
                      </a: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r h="266700">
                <a:tc>
                  <a:txBody>
                    <a:bodyPr/>
                    <a:lstStyle/>
                    <a:p>
                      <a:pPr algn="r" fontAlgn="b"/>
                      <a:r>
                        <a:rPr lang="en-US" sz="1800" b="0" i="0" u="none" strike="noStrike" dirty="0">
                          <a:latin typeface="Arial"/>
                        </a:rPr>
                        <a:t>9=</a:t>
                      </a:r>
                    </a:p>
                  </a:txBody>
                  <a:tcPr marL="0" marR="0" marT="0"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r" fontAlgn="b"/>
                      <a:r>
                        <a:rPr lang="en-US" sz="1800" b="0" i="0" u="none" strike="noStrike" dirty="0">
                          <a:latin typeface="Arial"/>
                        </a:rPr>
                        <a:t>9.81</a:t>
                      </a:r>
                    </a:p>
                  </a:txBody>
                  <a:tcPr marL="0" marR="0" marT="0"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r>
              <a:tr h="266700">
                <a:tc>
                  <a:txBody>
                    <a:bodyPr/>
                    <a:lstStyle/>
                    <a:p>
                      <a:pPr algn="r" fontAlgn="b"/>
                      <a:r>
                        <a:rPr lang="en-US" sz="1800" b="0" i="0" u="none" strike="noStrike" dirty="0">
                          <a:latin typeface="Arial"/>
                        </a:rPr>
                        <a:t>∆</a:t>
                      </a:r>
                      <a:r>
                        <a:rPr lang="en-US" sz="1800" b="0" i="0" u="none" strike="noStrike" dirty="0" smtClean="0">
                          <a:latin typeface="Arial"/>
                        </a:rPr>
                        <a:t>t=</a:t>
                      </a:r>
                      <a:endParaRPr lang="en-US" sz="1800" b="0" i="0" u="none" strike="noStrike" dirty="0">
                        <a:latin typeface="Arial"/>
                      </a:endParaRPr>
                    </a:p>
                  </a:txBody>
                  <a:tcPr marL="0" marR="0" marT="0" marB="0" anchor="b">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800" b="0" i="0" u="none" strike="noStrike" dirty="0">
                          <a:latin typeface="Arial"/>
                        </a:rPr>
                        <a:t>2</a:t>
                      </a:r>
                    </a:p>
                  </a:txBody>
                  <a:tcPr marL="0" marR="0" marT="0" marB="0" anchor="b">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nvGraphicFramePr>
        <p:xfrm>
          <a:off x="5715000" y="1447796"/>
          <a:ext cx="3276600" cy="5029204"/>
        </p:xfrm>
        <a:graphic>
          <a:graphicData uri="http://schemas.openxmlformats.org/drawingml/2006/table">
            <a:tbl>
              <a:tblPr/>
              <a:tblGrid>
                <a:gridCol w="819150"/>
                <a:gridCol w="819150"/>
                <a:gridCol w="819150"/>
                <a:gridCol w="819150"/>
              </a:tblGrid>
              <a:tr h="293914">
                <a:tc>
                  <a:txBody>
                    <a:bodyPr/>
                    <a:lstStyle/>
                    <a:p>
                      <a:pPr algn="r" fontAlgn="b"/>
                      <a:r>
                        <a:rPr lang="en-US" sz="1400" b="1" i="0" u="none" strike="noStrike" dirty="0">
                          <a:latin typeface="Arial"/>
                        </a:rPr>
                        <a:t>t</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latin typeface="Arial"/>
                        </a:rPr>
                        <a:t>Actual</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latin typeface="Arial"/>
                        </a:rPr>
                        <a:t>Estimate</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latin typeface="Arial"/>
                        </a:rPr>
                        <a:t>Error%</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277586">
                <a:tc>
                  <a:txBody>
                    <a:bodyPr/>
                    <a:lstStyle/>
                    <a:p>
                      <a:pPr algn="r" fontAlgn="b"/>
                      <a:r>
                        <a:rPr lang="en-US" sz="1400" b="0" i="0" u="none" strike="noStrike">
                          <a:latin typeface="Arial"/>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latin typeface="Arial"/>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dirty="0">
                          <a:latin typeface="Arial"/>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latin typeface="Arial"/>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277586">
                <a:tc>
                  <a:txBody>
                    <a:bodyPr/>
                    <a:lstStyle/>
                    <a:p>
                      <a:pPr algn="r" fontAlgn="b"/>
                      <a:r>
                        <a:rPr lang="en-US" sz="1400" b="0" i="0" u="none" strike="noStrike">
                          <a:latin typeface="Arial"/>
                        </a:rPr>
                        <a:t>1</a:t>
                      </a:r>
                    </a:p>
                  </a:txBody>
                  <a:tcPr marL="0" marR="0" marT="0" marB="0" anchor="b">
                    <a:lnL>
                      <a:noFill/>
                    </a:lnL>
                    <a:lnR>
                      <a:noFill/>
                    </a:lnR>
                    <a:lnT>
                      <a:noFill/>
                    </a:lnT>
                    <a:lnB>
                      <a:noFill/>
                    </a:lnB>
                  </a:tcPr>
                </a:tc>
                <a:tc>
                  <a:txBody>
                    <a:bodyPr/>
                    <a:lstStyle/>
                    <a:p>
                      <a:pPr algn="r" fontAlgn="b"/>
                      <a:r>
                        <a:rPr lang="en-US" sz="1400" b="0" i="0" u="none" strike="noStrike">
                          <a:latin typeface="Arial"/>
                        </a:rPr>
                        <a:t>8.962318</a:t>
                      </a:r>
                    </a:p>
                  </a:txBody>
                  <a:tcPr marL="0" marR="0" marT="0" marB="0" anchor="b">
                    <a:lnL>
                      <a:noFill/>
                    </a:lnL>
                    <a:lnR>
                      <a:noFill/>
                    </a:lnR>
                    <a:lnT>
                      <a:noFill/>
                    </a:lnT>
                    <a:lnB>
                      <a:noFill/>
                    </a:lnB>
                  </a:tcPr>
                </a:tc>
                <a:tc>
                  <a:txBody>
                    <a:bodyPr/>
                    <a:lstStyle/>
                    <a:p>
                      <a:pPr algn="r" fontAlgn="b"/>
                      <a:r>
                        <a:rPr lang="en-US" sz="1400" b="0" i="0" u="none" strike="noStrike">
                          <a:latin typeface="Arial"/>
                        </a:rPr>
                        <a:t>9.81</a:t>
                      </a:r>
                    </a:p>
                  </a:txBody>
                  <a:tcPr marL="0" marR="0" marT="0" marB="0" anchor="b">
                    <a:lnL>
                      <a:noFill/>
                    </a:lnL>
                    <a:lnR>
                      <a:noFill/>
                    </a:lnR>
                    <a:lnT>
                      <a:noFill/>
                    </a:lnT>
                    <a:lnB>
                      <a:noFill/>
                    </a:lnB>
                  </a:tcPr>
                </a:tc>
                <a:tc>
                  <a:txBody>
                    <a:bodyPr/>
                    <a:lstStyle/>
                    <a:p>
                      <a:pPr algn="r" fontAlgn="b"/>
                      <a:r>
                        <a:rPr lang="en-US" sz="1400" b="0" i="0" u="none" strike="noStrike">
                          <a:latin typeface="Arial"/>
                        </a:rPr>
                        <a:t>9.458288</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2</a:t>
                      </a:r>
                    </a:p>
                  </a:txBody>
                  <a:tcPr marL="0" marR="0" marT="0" marB="0" anchor="b">
                    <a:lnL>
                      <a:noFill/>
                    </a:lnL>
                    <a:lnR>
                      <a:noFill/>
                    </a:lnR>
                    <a:lnT>
                      <a:noFill/>
                    </a:lnT>
                    <a:lnB>
                      <a:noFill/>
                    </a:lnB>
                  </a:tcPr>
                </a:tc>
                <a:tc>
                  <a:txBody>
                    <a:bodyPr/>
                    <a:lstStyle/>
                    <a:p>
                      <a:pPr algn="r" fontAlgn="b"/>
                      <a:r>
                        <a:rPr lang="en-US" sz="1400" b="0" i="0" u="none" strike="noStrike">
                          <a:latin typeface="Arial"/>
                        </a:rPr>
                        <a:t>16.42172</a:t>
                      </a:r>
                    </a:p>
                  </a:txBody>
                  <a:tcPr marL="0" marR="0" marT="0" marB="0" anchor="b">
                    <a:lnL>
                      <a:noFill/>
                    </a:lnL>
                    <a:lnR>
                      <a:noFill/>
                    </a:lnR>
                    <a:lnT>
                      <a:noFill/>
                    </a:lnT>
                    <a:lnB>
                      <a:noFill/>
                    </a:lnB>
                  </a:tcPr>
                </a:tc>
                <a:tc>
                  <a:txBody>
                    <a:bodyPr/>
                    <a:lstStyle/>
                    <a:p>
                      <a:pPr algn="r" fontAlgn="b"/>
                      <a:r>
                        <a:rPr lang="en-US" sz="1400" b="0" i="0" u="none" strike="noStrike">
                          <a:latin typeface="Arial"/>
                        </a:rPr>
                        <a:t>17.81934</a:t>
                      </a:r>
                    </a:p>
                  </a:txBody>
                  <a:tcPr marL="0" marR="0" marT="0" marB="0" anchor="b">
                    <a:lnL>
                      <a:noFill/>
                    </a:lnL>
                    <a:lnR>
                      <a:noFill/>
                    </a:lnR>
                    <a:lnT>
                      <a:noFill/>
                    </a:lnT>
                    <a:lnB>
                      <a:noFill/>
                    </a:lnB>
                  </a:tcPr>
                </a:tc>
                <a:tc>
                  <a:txBody>
                    <a:bodyPr/>
                    <a:lstStyle/>
                    <a:p>
                      <a:pPr algn="r" fontAlgn="b"/>
                      <a:r>
                        <a:rPr lang="en-US" sz="1400" b="0" i="0" u="none" strike="noStrike">
                          <a:latin typeface="Arial"/>
                        </a:rPr>
                        <a:t>8.510793</a:t>
                      </a:r>
                    </a:p>
                  </a:txBody>
                  <a:tcPr marL="0" marR="0" marT="0" marB="0" anchor="b">
                    <a:lnL>
                      <a:noFill/>
                    </a:lnL>
                    <a:lnR>
                      <a:noFill/>
                    </a:lnR>
                    <a:lnT>
                      <a:noFill/>
                    </a:lnT>
                    <a:lnB>
                      <a:noFill/>
                    </a:lnB>
                  </a:tcPr>
                </a:tc>
              </a:tr>
              <a:tr h="293914">
                <a:tc>
                  <a:txBody>
                    <a:bodyPr/>
                    <a:lstStyle/>
                    <a:p>
                      <a:pPr algn="r" fontAlgn="b"/>
                      <a:r>
                        <a:rPr lang="en-US" sz="1400" b="0" i="0" u="none" strike="noStrike">
                          <a:latin typeface="Arial"/>
                        </a:rPr>
                        <a:t>3</a:t>
                      </a:r>
                    </a:p>
                  </a:txBody>
                  <a:tcPr marL="0" marR="0" marT="0" marB="0" anchor="b">
                    <a:lnL>
                      <a:noFill/>
                    </a:lnL>
                    <a:lnR>
                      <a:noFill/>
                    </a:lnR>
                    <a:lnT>
                      <a:noFill/>
                    </a:lnT>
                    <a:lnB>
                      <a:noFill/>
                    </a:lnB>
                  </a:tcPr>
                </a:tc>
                <a:tc>
                  <a:txBody>
                    <a:bodyPr/>
                    <a:lstStyle/>
                    <a:p>
                      <a:pPr algn="r" fontAlgn="b"/>
                      <a:r>
                        <a:rPr lang="en-US" sz="1400" b="0" i="0" u="none" strike="noStrike">
                          <a:latin typeface="Arial"/>
                        </a:rPr>
                        <a:t>22.63024</a:t>
                      </a:r>
                    </a:p>
                  </a:txBody>
                  <a:tcPr marL="0" marR="0" marT="0" marB="0" anchor="b">
                    <a:lnL>
                      <a:noFill/>
                    </a:lnL>
                    <a:lnR>
                      <a:noFill/>
                    </a:lnR>
                    <a:lnT>
                      <a:noFill/>
                    </a:lnT>
                    <a:lnB>
                      <a:noFill/>
                    </a:lnB>
                  </a:tcPr>
                </a:tc>
                <a:tc>
                  <a:txBody>
                    <a:bodyPr/>
                    <a:lstStyle/>
                    <a:p>
                      <a:pPr algn="r" fontAlgn="b"/>
                      <a:r>
                        <a:rPr lang="en-US" sz="1400" b="0" i="0" u="none" strike="noStrike">
                          <a:latin typeface="Arial"/>
                        </a:rPr>
                        <a:t>24.35854</a:t>
                      </a:r>
                    </a:p>
                  </a:txBody>
                  <a:tcPr marL="0" marR="0" marT="0" marB="0" anchor="b">
                    <a:lnL>
                      <a:noFill/>
                    </a:lnL>
                    <a:lnR>
                      <a:noFill/>
                    </a:lnR>
                    <a:lnT>
                      <a:noFill/>
                    </a:lnT>
                    <a:lnB>
                      <a:noFill/>
                    </a:lnB>
                  </a:tcPr>
                </a:tc>
                <a:tc>
                  <a:txBody>
                    <a:bodyPr/>
                    <a:lstStyle/>
                    <a:p>
                      <a:pPr algn="r" fontAlgn="b"/>
                      <a:r>
                        <a:rPr lang="en-US" sz="1400" b="0" i="0" u="none" strike="noStrike">
                          <a:latin typeface="Arial"/>
                        </a:rPr>
                        <a:t>7.637128</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4</a:t>
                      </a:r>
                    </a:p>
                  </a:txBody>
                  <a:tcPr marL="0" marR="0" marT="0" marB="0" anchor="b">
                    <a:lnL>
                      <a:noFill/>
                    </a:lnL>
                    <a:lnR>
                      <a:noFill/>
                    </a:lnR>
                    <a:lnT>
                      <a:noFill/>
                    </a:lnT>
                    <a:lnB>
                      <a:noFill/>
                    </a:lnB>
                  </a:tcPr>
                </a:tc>
                <a:tc>
                  <a:txBody>
                    <a:bodyPr/>
                    <a:lstStyle/>
                    <a:p>
                      <a:pPr algn="r" fontAlgn="b"/>
                      <a:r>
                        <a:rPr lang="en-US" sz="1400" b="0" i="0" u="none" strike="noStrike">
                          <a:latin typeface="Arial"/>
                        </a:rPr>
                        <a:t>27.79763</a:t>
                      </a:r>
                    </a:p>
                  </a:txBody>
                  <a:tcPr marL="0" marR="0" marT="0" marB="0" anchor="b">
                    <a:lnL>
                      <a:noFill/>
                    </a:lnL>
                    <a:lnR>
                      <a:noFill/>
                    </a:lnR>
                    <a:lnT>
                      <a:noFill/>
                    </a:lnT>
                    <a:lnB>
                      <a:noFill/>
                    </a:lnB>
                  </a:tcPr>
                </a:tc>
                <a:tc>
                  <a:txBody>
                    <a:bodyPr/>
                    <a:lstStyle/>
                    <a:p>
                      <a:pPr algn="r" fontAlgn="b"/>
                      <a:r>
                        <a:rPr lang="en-US" sz="1400" b="0" i="0" u="none" strike="noStrike">
                          <a:latin typeface="Arial"/>
                        </a:rPr>
                        <a:t>29.69744</a:t>
                      </a:r>
                    </a:p>
                  </a:txBody>
                  <a:tcPr marL="0" marR="0" marT="0" marB="0" anchor="b">
                    <a:lnL>
                      <a:noFill/>
                    </a:lnL>
                    <a:lnR>
                      <a:noFill/>
                    </a:lnR>
                    <a:lnT>
                      <a:noFill/>
                    </a:lnT>
                    <a:lnB>
                      <a:noFill/>
                    </a:lnB>
                  </a:tcPr>
                </a:tc>
                <a:tc>
                  <a:txBody>
                    <a:bodyPr/>
                    <a:lstStyle/>
                    <a:p>
                      <a:pPr algn="r" fontAlgn="b"/>
                      <a:r>
                        <a:rPr lang="en-US" sz="1400" b="0" i="0" u="none" strike="noStrike">
                          <a:latin typeface="Arial"/>
                        </a:rPr>
                        <a:t>6.834436</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5</a:t>
                      </a:r>
                    </a:p>
                  </a:txBody>
                  <a:tcPr marL="0" marR="0" marT="0" marB="0" anchor="b">
                    <a:lnL>
                      <a:noFill/>
                    </a:lnL>
                    <a:lnR>
                      <a:noFill/>
                    </a:lnR>
                    <a:lnT>
                      <a:noFill/>
                    </a:lnT>
                    <a:lnB>
                      <a:noFill/>
                    </a:lnB>
                  </a:tcPr>
                </a:tc>
                <a:tc>
                  <a:txBody>
                    <a:bodyPr/>
                    <a:lstStyle/>
                    <a:p>
                      <a:pPr algn="r" fontAlgn="b"/>
                      <a:r>
                        <a:rPr lang="en-US" sz="1400" b="0" i="0" u="none" strike="noStrike">
                          <a:latin typeface="Arial"/>
                        </a:rPr>
                        <a:t>32.09849</a:t>
                      </a:r>
                    </a:p>
                  </a:txBody>
                  <a:tcPr marL="0" marR="0" marT="0" marB="0" anchor="b">
                    <a:lnL>
                      <a:noFill/>
                    </a:lnL>
                    <a:lnR>
                      <a:noFill/>
                    </a:lnR>
                    <a:lnT>
                      <a:noFill/>
                    </a:lnT>
                    <a:lnB>
                      <a:noFill/>
                    </a:lnB>
                  </a:tcPr>
                </a:tc>
                <a:tc>
                  <a:txBody>
                    <a:bodyPr/>
                    <a:lstStyle/>
                    <a:p>
                      <a:pPr algn="r" fontAlgn="b"/>
                      <a:r>
                        <a:rPr lang="en-US" sz="1400" b="0" i="0" u="none" strike="noStrike">
                          <a:latin typeface="Arial"/>
                        </a:rPr>
                        <a:t>34.05637</a:t>
                      </a:r>
                    </a:p>
                  </a:txBody>
                  <a:tcPr marL="0" marR="0" marT="0" marB="0" anchor="b">
                    <a:lnL>
                      <a:noFill/>
                    </a:lnL>
                    <a:lnR>
                      <a:noFill/>
                    </a:lnR>
                    <a:lnT>
                      <a:noFill/>
                    </a:lnT>
                    <a:lnB>
                      <a:noFill/>
                    </a:lnB>
                  </a:tcPr>
                </a:tc>
                <a:tc>
                  <a:txBody>
                    <a:bodyPr/>
                    <a:lstStyle/>
                    <a:p>
                      <a:pPr algn="r" fontAlgn="b"/>
                      <a:r>
                        <a:rPr lang="en-US" sz="1400" b="0" i="0" u="none" strike="noStrike">
                          <a:latin typeface="Arial"/>
                        </a:rPr>
                        <a:t>6.099607</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6</a:t>
                      </a:r>
                    </a:p>
                  </a:txBody>
                  <a:tcPr marL="0" marR="0" marT="0" marB="0" anchor="b">
                    <a:lnL>
                      <a:noFill/>
                    </a:lnL>
                    <a:lnR>
                      <a:noFill/>
                    </a:lnR>
                    <a:lnT>
                      <a:noFill/>
                    </a:lnT>
                    <a:lnB>
                      <a:noFill/>
                    </a:lnB>
                  </a:tcPr>
                </a:tc>
                <a:tc>
                  <a:txBody>
                    <a:bodyPr/>
                    <a:lstStyle/>
                    <a:p>
                      <a:pPr algn="r" fontAlgn="b"/>
                      <a:r>
                        <a:rPr lang="en-US" sz="1400" b="0" i="0" u="none" strike="noStrike">
                          <a:latin typeface="Arial"/>
                        </a:rPr>
                        <a:t>35.67812</a:t>
                      </a:r>
                    </a:p>
                  </a:txBody>
                  <a:tcPr marL="0" marR="0" marT="0" marB="0" anchor="b">
                    <a:lnL>
                      <a:noFill/>
                    </a:lnL>
                    <a:lnR>
                      <a:noFill/>
                    </a:lnR>
                    <a:lnT>
                      <a:noFill/>
                    </a:lnT>
                    <a:lnB>
                      <a:noFill/>
                    </a:lnB>
                  </a:tcPr>
                </a:tc>
                <a:tc>
                  <a:txBody>
                    <a:bodyPr/>
                    <a:lstStyle/>
                    <a:p>
                      <a:pPr algn="r" fontAlgn="b"/>
                      <a:r>
                        <a:rPr lang="en-US" sz="1400" b="0" i="0" u="none" strike="noStrike">
                          <a:latin typeface="Arial"/>
                        </a:rPr>
                        <a:t>37.6152</a:t>
                      </a:r>
                    </a:p>
                  </a:txBody>
                  <a:tcPr marL="0" marR="0" marT="0" marB="0" anchor="b">
                    <a:lnL>
                      <a:noFill/>
                    </a:lnL>
                    <a:lnR>
                      <a:noFill/>
                    </a:lnR>
                    <a:lnT>
                      <a:noFill/>
                    </a:lnT>
                    <a:lnB>
                      <a:noFill/>
                    </a:lnB>
                  </a:tcPr>
                </a:tc>
                <a:tc>
                  <a:txBody>
                    <a:bodyPr/>
                    <a:lstStyle/>
                    <a:p>
                      <a:pPr algn="r" fontAlgn="b"/>
                      <a:r>
                        <a:rPr lang="en-US" sz="1400" b="0" i="0" u="none" strike="noStrike">
                          <a:latin typeface="Arial"/>
                        </a:rPr>
                        <a:t>5.429315</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7</a:t>
                      </a:r>
                    </a:p>
                  </a:txBody>
                  <a:tcPr marL="0" marR="0" marT="0" marB="0" anchor="b">
                    <a:lnL>
                      <a:noFill/>
                    </a:lnL>
                    <a:lnR>
                      <a:noFill/>
                    </a:lnR>
                    <a:lnT>
                      <a:noFill/>
                    </a:lnT>
                    <a:lnB>
                      <a:noFill/>
                    </a:lnB>
                  </a:tcPr>
                </a:tc>
                <a:tc>
                  <a:txBody>
                    <a:bodyPr/>
                    <a:lstStyle/>
                    <a:p>
                      <a:pPr algn="r" fontAlgn="b"/>
                      <a:r>
                        <a:rPr lang="en-US" sz="1400" b="0" i="0" u="none" strike="noStrike">
                          <a:latin typeface="Arial"/>
                        </a:rPr>
                        <a:t>38.65748</a:t>
                      </a:r>
                    </a:p>
                  </a:txBody>
                  <a:tcPr marL="0" marR="0" marT="0" marB="0" anchor="b">
                    <a:lnL>
                      <a:noFill/>
                    </a:lnL>
                    <a:lnR>
                      <a:noFill/>
                    </a:lnR>
                    <a:lnT>
                      <a:noFill/>
                    </a:lnT>
                    <a:lnB>
                      <a:noFill/>
                    </a:lnB>
                  </a:tcPr>
                </a:tc>
                <a:tc>
                  <a:txBody>
                    <a:bodyPr/>
                    <a:lstStyle/>
                    <a:p>
                      <a:pPr algn="r" fontAlgn="b"/>
                      <a:r>
                        <a:rPr lang="en-US" sz="1400" b="0" i="0" u="none" strike="noStrike">
                          <a:latin typeface="Arial"/>
                        </a:rPr>
                        <a:t>40.52079</a:t>
                      </a:r>
                    </a:p>
                  </a:txBody>
                  <a:tcPr marL="0" marR="0" marT="0" marB="0" anchor="b">
                    <a:lnL>
                      <a:noFill/>
                    </a:lnL>
                    <a:lnR>
                      <a:noFill/>
                    </a:lnR>
                    <a:lnT>
                      <a:noFill/>
                    </a:lnT>
                    <a:lnB>
                      <a:noFill/>
                    </a:lnB>
                  </a:tcPr>
                </a:tc>
                <a:tc>
                  <a:txBody>
                    <a:bodyPr/>
                    <a:lstStyle/>
                    <a:p>
                      <a:pPr algn="r" fontAlgn="b"/>
                      <a:r>
                        <a:rPr lang="en-US" sz="1400" b="0" i="0" u="none" strike="noStrike">
                          <a:latin typeface="Arial"/>
                        </a:rPr>
                        <a:t>4.820066</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8</a:t>
                      </a:r>
                    </a:p>
                  </a:txBody>
                  <a:tcPr marL="0" marR="0" marT="0" marB="0" anchor="b">
                    <a:lnL>
                      <a:noFill/>
                    </a:lnL>
                    <a:lnR>
                      <a:noFill/>
                    </a:lnR>
                    <a:lnT>
                      <a:noFill/>
                    </a:lnT>
                    <a:lnB>
                      <a:noFill/>
                    </a:lnB>
                  </a:tcPr>
                </a:tc>
                <a:tc>
                  <a:txBody>
                    <a:bodyPr/>
                    <a:lstStyle/>
                    <a:p>
                      <a:pPr algn="r" fontAlgn="b"/>
                      <a:r>
                        <a:rPr lang="en-US" sz="1400" b="0" i="0" u="none" strike="noStrike">
                          <a:latin typeface="Arial"/>
                        </a:rPr>
                        <a:t>41.13722</a:t>
                      </a:r>
                    </a:p>
                  </a:txBody>
                  <a:tcPr marL="0" marR="0" marT="0" marB="0" anchor="b">
                    <a:lnL>
                      <a:noFill/>
                    </a:lnL>
                    <a:lnR>
                      <a:noFill/>
                    </a:lnR>
                    <a:lnT>
                      <a:noFill/>
                    </a:lnT>
                    <a:lnB>
                      <a:noFill/>
                    </a:lnB>
                  </a:tcPr>
                </a:tc>
                <a:tc>
                  <a:txBody>
                    <a:bodyPr/>
                    <a:lstStyle/>
                    <a:p>
                      <a:pPr algn="r" fontAlgn="b"/>
                      <a:r>
                        <a:rPr lang="en-US" sz="1400" b="0" i="0" u="none" strike="noStrike">
                          <a:latin typeface="Arial"/>
                        </a:rPr>
                        <a:t>42.89306</a:t>
                      </a:r>
                    </a:p>
                  </a:txBody>
                  <a:tcPr marL="0" marR="0" marT="0" marB="0" anchor="b">
                    <a:lnL>
                      <a:noFill/>
                    </a:lnL>
                    <a:lnR>
                      <a:noFill/>
                    </a:lnR>
                    <a:lnT>
                      <a:noFill/>
                    </a:lnT>
                    <a:lnB>
                      <a:noFill/>
                    </a:lnB>
                  </a:tcPr>
                </a:tc>
                <a:tc>
                  <a:txBody>
                    <a:bodyPr/>
                    <a:lstStyle/>
                    <a:p>
                      <a:pPr algn="r" fontAlgn="b"/>
                      <a:r>
                        <a:rPr lang="en-US" sz="1400" b="0" i="0" u="none" strike="noStrike">
                          <a:latin typeface="Arial"/>
                        </a:rPr>
                        <a:t>4.268249</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9</a:t>
                      </a:r>
                    </a:p>
                  </a:txBody>
                  <a:tcPr marL="0" marR="0" marT="0" marB="0" anchor="b">
                    <a:lnL>
                      <a:noFill/>
                    </a:lnL>
                    <a:lnR>
                      <a:noFill/>
                    </a:lnR>
                    <a:lnT>
                      <a:noFill/>
                    </a:lnT>
                    <a:lnB>
                      <a:noFill/>
                    </a:lnB>
                  </a:tcPr>
                </a:tc>
                <a:tc>
                  <a:txBody>
                    <a:bodyPr/>
                    <a:lstStyle/>
                    <a:p>
                      <a:pPr algn="r" fontAlgn="b"/>
                      <a:r>
                        <a:rPr lang="en-US" sz="1400" b="0" i="0" u="none" strike="noStrike">
                          <a:latin typeface="Arial"/>
                        </a:rPr>
                        <a:t>43.20112</a:t>
                      </a:r>
                    </a:p>
                  </a:txBody>
                  <a:tcPr marL="0" marR="0" marT="0" marB="0" anchor="b">
                    <a:lnL>
                      <a:noFill/>
                    </a:lnL>
                    <a:lnR>
                      <a:noFill/>
                    </a:lnR>
                    <a:lnT>
                      <a:noFill/>
                    </a:lnT>
                    <a:lnB>
                      <a:noFill/>
                    </a:lnB>
                  </a:tcPr>
                </a:tc>
                <a:tc>
                  <a:txBody>
                    <a:bodyPr/>
                    <a:lstStyle/>
                    <a:p>
                      <a:pPr algn="r" fontAlgn="b"/>
                      <a:r>
                        <a:rPr lang="en-US" sz="1400" b="0" i="0" u="none" strike="noStrike">
                          <a:latin typeface="Arial"/>
                        </a:rPr>
                        <a:t>44.82988</a:t>
                      </a:r>
                    </a:p>
                  </a:txBody>
                  <a:tcPr marL="0" marR="0" marT="0" marB="0" anchor="b">
                    <a:lnL>
                      <a:noFill/>
                    </a:lnL>
                    <a:lnR>
                      <a:noFill/>
                    </a:lnR>
                    <a:lnT>
                      <a:noFill/>
                    </a:lnT>
                    <a:lnB>
                      <a:noFill/>
                    </a:lnB>
                  </a:tcPr>
                </a:tc>
                <a:tc>
                  <a:txBody>
                    <a:bodyPr/>
                    <a:lstStyle/>
                    <a:p>
                      <a:pPr algn="r" fontAlgn="b"/>
                      <a:r>
                        <a:rPr lang="en-US" sz="1400" b="0" i="0" u="none" strike="noStrike">
                          <a:latin typeface="Arial"/>
                        </a:rPr>
                        <a:t>3.770176</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10</a:t>
                      </a:r>
                    </a:p>
                  </a:txBody>
                  <a:tcPr marL="0" marR="0" marT="0" marB="0" anchor="b">
                    <a:lnL>
                      <a:noFill/>
                    </a:lnL>
                    <a:lnR>
                      <a:noFill/>
                    </a:lnR>
                    <a:lnT>
                      <a:noFill/>
                    </a:lnT>
                    <a:lnB>
                      <a:noFill/>
                    </a:lnB>
                  </a:tcPr>
                </a:tc>
                <a:tc>
                  <a:txBody>
                    <a:bodyPr/>
                    <a:lstStyle/>
                    <a:p>
                      <a:pPr algn="r" fontAlgn="b"/>
                      <a:r>
                        <a:rPr lang="en-US" sz="1400" b="0" i="0" u="none" strike="noStrike">
                          <a:latin typeface="Arial"/>
                        </a:rPr>
                        <a:t>44.91893</a:t>
                      </a:r>
                    </a:p>
                  </a:txBody>
                  <a:tcPr marL="0" marR="0" marT="0" marB="0" anchor="b">
                    <a:lnL>
                      <a:noFill/>
                    </a:lnL>
                    <a:lnR>
                      <a:noFill/>
                    </a:lnR>
                    <a:lnT>
                      <a:noFill/>
                    </a:lnT>
                    <a:lnB>
                      <a:noFill/>
                    </a:lnB>
                  </a:tcPr>
                </a:tc>
                <a:tc>
                  <a:txBody>
                    <a:bodyPr/>
                    <a:lstStyle/>
                    <a:p>
                      <a:pPr algn="r" fontAlgn="b"/>
                      <a:r>
                        <a:rPr lang="en-US" sz="1400" b="0" i="0" u="none" strike="noStrike">
                          <a:latin typeface="Arial"/>
                        </a:rPr>
                        <a:t>46.4112</a:t>
                      </a:r>
                    </a:p>
                  </a:txBody>
                  <a:tcPr marL="0" marR="0" marT="0" marB="0" anchor="b">
                    <a:lnL>
                      <a:noFill/>
                    </a:lnL>
                    <a:lnR>
                      <a:noFill/>
                    </a:lnR>
                    <a:lnT>
                      <a:noFill/>
                    </a:lnT>
                    <a:lnB>
                      <a:noFill/>
                    </a:lnB>
                  </a:tcPr>
                </a:tc>
                <a:tc>
                  <a:txBody>
                    <a:bodyPr/>
                    <a:lstStyle/>
                    <a:p>
                      <a:pPr algn="r" fontAlgn="b"/>
                      <a:r>
                        <a:rPr lang="en-US" sz="1400" b="0" i="0" u="none" strike="noStrike">
                          <a:latin typeface="Arial"/>
                        </a:rPr>
                        <a:t>3.322138</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11</a:t>
                      </a:r>
                    </a:p>
                  </a:txBody>
                  <a:tcPr marL="0" marR="0" marT="0" marB="0" anchor="b">
                    <a:lnL>
                      <a:noFill/>
                    </a:lnL>
                    <a:lnR>
                      <a:noFill/>
                    </a:lnR>
                    <a:lnT>
                      <a:noFill/>
                    </a:lnT>
                    <a:lnB>
                      <a:noFill/>
                    </a:lnB>
                  </a:tcPr>
                </a:tc>
                <a:tc>
                  <a:txBody>
                    <a:bodyPr/>
                    <a:lstStyle/>
                    <a:p>
                      <a:pPr algn="r" fontAlgn="b"/>
                      <a:r>
                        <a:rPr lang="en-US" sz="1400" b="0" i="0" u="none" strike="noStrike">
                          <a:latin typeface="Arial"/>
                        </a:rPr>
                        <a:t>46.34867</a:t>
                      </a:r>
                    </a:p>
                  </a:txBody>
                  <a:tcPr marL="0" marR="0" marT="0" marB="0" anchor="b">
                    <a:lnL>
                      <a:noFill/>
                    </a:lnL>
                    <a:lnR>
                      <a:noFill/>
                    </a:lnR>
                    <a:lnT>
                      <a:noFill/>
                    </a:lnT>
                    <a:lnB>
                      <a:noFill/>
                    </a:lnB>
                  </a:tcPr>
                </a:tc>
                <a:tc>
                  <a:txBody>
                    <a:bodyPr/>
                    <a:lstStyle/>
                    <a:p>
                      <a:pPr algn="r" fontAlgn="b"/>
                      <a:r>
                        <a:rPr lang="en-US" sz="1400" b="0" i="0" u="none" strike="noStrike">
                          <a:latin typeface="Arial"/>
                        </a:rPr>
                        <a:t>47.70225</a:t>
                      </a:r>
                    </a:p>
                  </a:txBody>
                  <a:tcPr marL="0" marR="0" marT="0" marB="0" anchor="b">
                    <a:lnL>
                      <a:noFill/>
                    </a:lnL>
                    <a:lnR>
                      <a:noFill/>
                    </a:lnR>
                    <a:lnT>
                      <a:noFill/>
                    </a:lnT>
                    <a:lnB>
                      <a:noFill/>
                    </a:lnB>
                  </a:tcPr>
                </a:tc>
                <a:tc>
                  <a:txBody>
                    <a:bodyPr/>
                    <a:lstStyle/>
                    <a:p>
                      <a:pPr algn="r" fontAlgn="b"/>
                      <a:r>
                        <a:rPr lang="en-US" sz="1400" b="0" i="0" u="none" strike="noStrike">
                          <a:latin typeface="Arial"/>
                        </a:rPr>
                        <a:t>2.920443</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12</a:t>
                      </a:r>
                    </a:p>
                  </a:txBody>
                  <a:tcPr marL="0" marR="0" marT="0" marB="0" anchor="b">
                    <a:lnL>
                      <a:noFill/>
                    </a:lnL>
                    <a:lnR>
                      <a:noFill/>
                    </a:lnR>
                    <a:lnT>
                      <a:noFill/>
                    </a:lnT>
                    <a:lnB>
                      <a:noFill/>
                    </a:lnB>
                  </a:tcPr>
                </a:tc>
                <a:tc>
                  <a:txBody>
                    <a:bodyPr/>
                    <a:lstStyle/>
                    <a:p>
                      <a:pPr algn="r" fontAlgn="b"/>
                      <a:r>
                        <a:rPr lang="en-US" sz="1400" b="0" i="0" u="none" strike="noStrike">
                          <a:latin typeface="Arial"/>
                        </a:rPr>
                        <a:t>47.53865</a:t>
                      </a:r>
                    </a:p>
                  </a:txBody>
                  <a:tcPr marL="0" marR="0" marT="0" marB="0" anchor="b">
                    <a:lnL>
                      <a:noFill/>
                    </a:lnL>
                    <a:lnR>
                      <a:noFill/>
                    </a:lnR>
                    <a:lnT>
                      <a:noFill/>
                    </a:lnT>
                    <a:lnB>
                      <a:noFill/>
                    </a:lnB>
                  </a:tcPr>
                </a:tc>
                <a:tc>
                  <a:txBody>
                    <a:bodyPr/>
                    <a:lstStyle/>
                    <a:p>
                      <a:pPr algn="r" fontAlgn="b"/>
                      <a:r>
                        <a:rPr lang="en-US" sz="1400" b="0" i="0" u="none" strike="noStrike">
                          <a:latin typeface="Arial"/>
                        </a:rPr>
                        <a:t>48.75633</a:t>
                      </a:r>
                    </a:p>
                  </a:txBody>
                  <a:tcPr marL="0" marR="0" marT="0" marB="0" anchor="b">
                    <a:lnL>
                      <a:noFill/>
                    </a:lnL>
                    <a:lnR>
                      <a:noFill/>
                    </a:lnR>
                    <a:lnT>
                      <a:noFill/>
                    </a:lnT>
                    <a:lnB>
                      <a:noFill/>
                    </a:lnB>
                  </a:tcPr>
                </a:tc>
                <a:tc>
                  <a:txBody>
                    <a:bodyPr/>
                    <a:lstStyle/>
                    <a:p>
                      <a:pPr algn="r" fontAlgn="b"/>
                      <a:r>
                        <a:rPr lang="en-US" sz="1400" b="0" i="0" u="none" strike="noStrike">
                          <a:latin typeface="Arial"/>
                        </a:rPr>
                        <a:t>2.561458</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13</a:t>
                      </a:r>
                    </a:p>
                  </a:txBody>
                  <a:tcPr marL="0" marR="0" marT="0" marB="0" anchor="b">
                    <a:lnL>
                      <a:noFill/>
                    </a:lnL>
                    <a:lnR>
                      <a:noFill/>
                    </a:lnR>
                    <a:lnT>
                      <a:noFill/>
                    </a:lnT>
                    <a:lnB>
                      <a:noFill/>
                    </a:lnB>
                  </a:tcPr>
                </a:tc>
                <a:tc>
                  <a:txBody>
                    <a:bodyPr/>
                    <a:lstStyle/>
                    <a:p>
                      <a:pPr algn="r" fontAlgn="b"/>
                      <a:r>
                        <a:rPr lang="en-US" sz="1400" b="0" i="0" u="none" strike="noStrike">
                          <a:latin typeface="Arial"/>
                        </a:rPr>
                        <a:t>48.52908</a:t>
                      </a:r>
                    </a:p>
                  </a:txBody>
                  <a:tcPr marL="0" marR="0" marT="0" marB="0" anchor="b">
                    <a:lnL>
                      <a:noFill/>
                    </a:lnL>
                    <a:lnR>
                      <a:noFill/>
                    </a:lnR>
                    <a:lnT>
                      <a:noFill/>
                    </a:lnT>
                    <a:lnB>
                      <a:noFill/>
                    </a:lnB>
                  </a:tcPr>
                </a:tc>
                <a:tc>
                  <a:txBody>
                    <a:bodyPr/>
                    <a:lstStyle/>
                    <a:p>
                      <a:pPr algn="r" fontAlgn="b"/>
                      <a:r>
                        <a:rPr lang="en-US" sz="1400" b="0" i="0" u="none" strike="noStrike">
                          <a:latin typeface="Arial"/>
                        </a:rPr>
                        <a:t>49.61693</a:t>
                      </a:r>
                    </a:p>
                  </a:txBody>
                  <a:tcPr marL="0" marR="0" marT="0" marB="0" anchor="b">
                    <a:lnL>
                      <a:noFill/>
                    </a:lnL>
                    <a:lnR>
                      <a:noFill/>
                    </a:lnR>
                    <a:lnT>
                      <a:noFill/>
                    </a:lnT>
                    <a:lnB>
                      <a:noFill/>
                    </a:lnB>
                  </a:tcPr>
                </a:tc>
                <a:tc>
                  <a:txBody>
                    <a:bodyPr/>
                    <a:lstStyle/>
                    <a:p>
                      <a:pPr algn="r" fontAlgn="b"/>
                      <a:r>
                        <a:rPr lang="en-US" sz="1400" b="0" i="0" u="none" strike="noStrike">
                          <a:latin typeface="Arial"/>
                        </a:rPr>
                        <a:t>2.241647</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14</a:t>
                      </a:r>
                    </a:p>
                  </a:txBody>
                  <a:tcPr marL="0" marR="0" marT="0" marB="0" anchor="b">
                    <a:lnL>
                      <a:noFill/>
                    </a:lnL>
                    <a:lnR>
                      <a:noFill/>
                    </a:lnR>
                    <a:lnT>
                      <a:noFill/>
                    </a:lnT>
                    <a:lnB>
                      <a:noFill/>
                    </a:lnB>
                  </a:tcPr>
                </a:tc>
                <a:tc>
                  <a:txBody>
                    <a:bodyPr/>
                    <a:lstStyle/>
                    <a:p>
                      <a:pPr algn="r" fontAlgn="b"/>
                      <a:r>
                        <a:rPr lang="en-US" sz="1400" b="0" i="0" u="none" strike="noStrike">
                          <a:latin typeface="Arial"/>
                        </a:rPr>
                        <a:t>49.35343</a:t>
                      </a:r>
                    </a:p>
                  </a:txBody>
                  <a:tcPr marL="0" marR="0" marT="0" marB="0" anchor="b">
                    <a:lnL>
                      <a:noFill/>
                    </a:lnL>
                    <a:lnR>
                      <a:noFill/>
                    </a:lnR>
                    <a:lnT>
                      <a:noFill/>
                    </a:lnT>
                    <a:lnB>
                      <a:noFill/>
                    </a:lnB>
                  </a:tcPr>
                </a:tc>
                <a:tc>
                  <a:txBody>
                    <a:bodyPr/>
                    <a:lstStyle/>
                    <a:p>
                      <a:pPr algn="r" fontAlgn="b"/>
                      <a:r>
                        <a:rPr lang="en-US" sz="1400" b="0" i="0" u="none" strike="noStrike">
                          <a:latin typeface="Arial"/>
                        </a:rPr>
                        <a:t>50.31957</a:t>
                      </a:r>
                    </a:p>
                  </a:txBody>
                  <a:tcPr marL="0" marR="0" marT="0" marB="0" anchor="b">
                    <a:lnL>
                      <a:noFill/>
                    </a:lnL>
                    <a:lnR>
                      <a:noFill/>
                    </a:lnR>
                    <a:lnT>
                      <a:noFill/>
                    </a:lnT>
                    <a:lnB>
                      <a:noFill/>
                    </a:lnB>
                  </a:tcPr>
                </a:tc>
                <a:tc>
                  <a:txBody>
                    <a:bodyPr/>
                    <a:lstStyle/>
                    <a:p>
                      <a:pPr algn="r" fontAlgn="b"/>
                      <a:r>
                        <a:rPr lang="en-US" sz="1400" b="0" i="0" u="none" strike="noStrike">
                          <a:latin typeface="Arial"/>
                        </a:rPr>
                        <a:t>1.957596</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15</a:t>
                      </a:r>
                    </a:p>
                  </a:txBody>
                  <a:tcPr marL="0" marR="0" marT="0" marB="0" anchor="b">
                    <a:lnL>
                      <a:noFill/>
                    </a:lnL>
                    <a:lnR>
                      <a:noFill/>
                    </a:lnR>
                    <a:lnT>
                      <a:noFill/>
                    </a:lnT>
                    <a:lnB>
                      <a:noFill/>
                    </a:lnB>
                  </a:tcPr>
                </a:tc>
                <a:tc>
                  <a:txBody>
                    <a:bodyPr/>
                    <a:lstStyle/>
                    <a:p>
                      <a:pPr algn="r" fontAlgn="b"/>
                      <a:r>
                        <a:rPr lang="en-US" sz="1400" b="0" i="0" u="none" strike="noStrike">
                          <a:latin typeface="Arial"/>
                        </a:rPr>
                        <a:t>50.03953</a:t>
                      </a:r>
                    </a:p>
                  </a:txBody>
                  <a:tcPr marL="0" marR="0" marT="0" marB="0" anchor="b">
                    <a:lnL>
                      <a:noFill/>
                    </a:lnL>
                    <a:lnR>
                      <a:noFill/>
                    </a:lnR>
                    <a:lnT>
                      <a:noFill/>
                    </a:lnT>
                    <a:lnB>
                      <a:noFill/>
                    </a:lnB>
                  </a:tcPr>
                </a:tc>
                <a:tc>
                  <a:txBody>
                    <a:bodyPr/>
                    <a:lstStyle/>
                    <a:p>
                      <a:pPr algn="r" fontAlgn="b"/>
                      <a:r>
                        <a:rPr lang="en-US" sz="1400" b="0" i="0" u="none" strike="noStrike">
                          <a:latin typeface="Arial"/>
                        </a:rPr>
                        <a:t>50.89323</a:t>
                      </a:r>
                    </a:p>
                  </a:txBody>
                  <a:tcPr marL="0" marR="0" marT="0" marB="0" anchor="b">
                    <a:lnL>
                      <a:noFill/>
                    </a:lnL>
                    <a:lnR>
                      <a:noFill/>
                    </a:lnR>
                    <a:lnT>
                      <a:noFill/>
                    </a:lnT>
                    <a:lnB>
                      <a:noFill/>
                    </a:lnB>
                  </a:tcPr>
                </a:tc>
                <a:tc>
                  <a:txBody>
                    <a:bodyPr/>
                    <a:lstStyle/>
                    <a:p>
                      <a:pPr algn="r" fontAlgn="b"/>
                      <a:r>
                        <a:rPr lang="en-US" sz="1400" b="0" i="0" u="none" strike="noStrike">
                          <a:latin typeface="Arial"/>
                        </a:rPr>
                        <a:t>1.706043</a:t>
                      </a:r>
                    </a:p>
                  </a:txBody>
                  <a:tcPr marL="0" marR="0" marT="0" marB="0" anchor="b">
                    <a:lnL>
                      <a:noFill/>
                    </a:lnL>
                    <a:lnR>
                      <a:noFill/>
                    </a:lnR>
                    <a:lnT>
                      <a:noFill/>
                    </a:lnT>
                    <a:lnB>
                      <a:noFill/>
                    </a:lnB>
                  </a:tcPr>
                </a:tc>
              </a:tr>
              <a:tr h="277586">
                <a:tc>
                  <a:txBody>
                    <a:bodyPr/>
                    <a:lstStyle/>
                    <a:p>
                      <a:pPr algn="r" fontAlgn="b"/>
                      <a:r>
                        <a:rPr lang="en-US" sz="1400" b="0" i="0" u="none" strike="noStrike">
                          <a:latin typeface="Arial"/>
                        </a:rPr>
                        <a:t>16</a:t>
                      </a:r>
                    </a:p>
                  </a:txBody>
                  <a:tcPr marL="0" marR="0" marT="0" marB="0" anchor="b">
                    <a:lnL>
                      <a:noFill/>
                    </a:lnL>
                    <a:lnR>
                      <a:noFill/>
                    </a:lnR>
                    <a:lnT>
                      <a:noFill/>
                    </a:lnT>
                    <a:lnB>
                      <a:noFill/>
                    </a:lnB>
                  </a:tcPr>
                </a:tc>
                <a:tc>
                  <a:txBody>
                    <a:bodyPr/>
                    <a:lstStyle/>
                    <a:p>
                      <a:pPr algn="r" fontAlgn="b"/>
                      <a:r>
                        <a:rPr lang="en-US" sz="1400" b="0" i="0" u="none" strike="noStrike">
                          <a:latin typeface="Arial"/>
                        </a:rPr>
                        <a:t>50.61058</a:t>
                      </a:r>
                    </a:p>
                  </a:txBody>
                  <a:tcPr marL="0" marR="0" marT="0" marB="0" anchor="b">
                    <a:lnL>
                      <a:noFill/>
                    </a:lnL>
                    <a:lnR>
                      <a:noFill/>
                    </a:lnR>
                    <a:lnT>
                      <a:noFill/>
                    </a:lnT>
                    <a:lnB>
                      <a:noFill/>
                    </a:lnB>
                  </a:tcPr>
                </a:tc>
                <a:tc>
                  <a:txBody>
                    <a:bodyPr/>
                    <a:lstStyle/>
                    <a:p>
                      <a:pPr algn="r" fontAlgn="b"/>
                      <a:r>
                        <a:rPr lang="en-US" sz="1400" b="0" i="0" u="none" strike="noStrike">
                          <a:latin typeface="Arial"/>
                        </a:rPr>
                        <a:t>51.36159</a:t>
                      </a:r>
                    </a:p>
                  </a:txBody>
                  <a:tcPr marL="0" marR="0" marT="0" marB="0" anchor="b">
                    <a:lnL>
                      <a:noFill/>
                    </a:lnL>
                    <a:lnR>
                      <a:noFill/>
                    </a:lnR>
                    <a:lnT>
                      <a:noFill/>
                    </a:lnT>
                    <a:lnB>
                      <a:noFill/>
                    </a:lnB>
                  </a:tcPr>
                </a:tc>
                <a:tc>
                  <a:txBody>
                    <a:bodyPr/>
                    <a:lstStyle/>
                    <a:p>
                      <a:pPr algn="r" fontAlgn="b"/>
                      <a:r>
                        <a:rPr lang="en-US" sz="1400" b="0" i="0" u="none" strike="noStrike" dirty="0">
                          <a:latin typeface="Arial"/>
                        </a:rPr>
                        <a:t>1.483897</a:t>
                      </a:r>
                    </a:p>
                  </a:txBody>
                  <a:tcPr marL="0" marR="0" marT="0" marB="0" anchor="b">
                    <a:lnL>
                      <a:noFill/>
                    </a:lnL>
                    <a:lnR>
                      <a:noFill/>
                    </a:lnR>
                    <a:lnT>
                      <a:noFill/>
                    </a:lnT>
                    <a:lnB>
                      <a:noFill/>
                    </a:lnB>
                  </a:tcPr>
                </a:tc>
              </a:tr>
            </a:tbl>
          </a:graphicData>
        </a:graphic>
      </p:graphicFrame>
      <p:graphicFrame>
        <p:nvGraphicFramePr>
          <p:cNvPr id="13" name="Table 12"/>
          <p:cNvGraphicFramePr>
            <a:graphicFrameLocks noGrp="1"/>
          </p:cNvGraphicFramePr>
          <p:nvPr/>
        </p:nvGraphicFramePr>
        <p:xfrm>
          <a:off x="2667000" y="3200400"/>
          <a:ext cx="3200400" cy="3352796"/>
        </p:xfrm>
        <a:graphic>
          <a:graphicData uri="http://schemas.openxmlformats.org/drawingml/2006/table">
            <a:tbl>
              <a:tblPr/>
              <a:tblGrid>
                <a:gridCol w="457200"/>
                <a:gridCol w="990600"/>
                <a:gridCol w="914400"/>
                <a:gridCol w="838200"/>
              </a:tblGrid>
              <a:tr h="350874">
                <a:tc>
                  <a:txBody>
                    <a:bodyPr/>
                    <a:lstStyle/>
                    <a:p>
                      <a:pPr algn="r" fontAlgn="b"/>
                      <a:r>
                        <a:rPr lang="en-US" sz="1400" b="1" i="0" u="none" strike="noStrike" dirty="0">
                          <a:latin typeface="Arial"/>
                        </a:rPr>
                        <a:t>t</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latin typeface="Arial"/>
                        </a:rPr>
                        <a:t>Actual</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latin typeface="Arial"/>
                        </a:rPr>
                        <a:t>Estimate</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400" b="1" i="0" u="none" strike="noStrike">
                          <a:latin typeface="Arial"/>
                        </a:rPr>
                        <a:t>Error%</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331381">
                <a:tc>
                  <a:txBody>
                    <a:bodyPr/>
                    <a:lstStyle/>
                    <a:p>
                      <a:pPr algn="r" fontAlgn="b"/>
                      <a:r>
                        <a:rPr lang="en-US" sz="1400" b="0" i="0" u="none" strike="noStrike">
                          <a:latin typeface="Arial"/>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dirty="0">
                          <a:latin typeface="Arial"/>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a:latin typeface="Arial"/>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latin typeface="Arial"/>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r>
              <a:tr h="331381">
                <a:tc>
                  <a:txBody>
                    <a:bodyPr/>
                    <a:lstStyle/>
                    <a:p>
                      <a:pPr algn="r" fontAlgn="b"/>
                      <a:r>
                        <a:rPr lang="en-US" sz="1400" b="0" i="0" u="none" strike="noStrike" dirty="0">
                          <a:latin typeface="Arial"/>
                        </a:rPr>
                        <a:t>2</a:t>
                      </a:r>
                    </a:p>
                  </a:txBody>
                  <a:tcPr marL="0" marR="0" marT="0" marB="0" anchor="b">
                    <a:lnL>
                      <a:noFill/>
                    </a:lnL>
                    <a:lnR>
                      <a:noFill/>
                    </a:lnR>
                    <a:lnT>
                      <a:noFill/>
                    </a:lnT>
                    <a:lnB>
                      <a:noFill/>
                    </a:lnB>
                  </a:tcPr>
                </a:tc>
                <a:tc>
                  <a:txBody>
                    <a:bodyPr/>
                    <a:lstStyle/>
                    <a:p>
                      <a:pPr algn="r" fontAlgn="b"/>
                      <a:r>
                        <a:rPr lang="en-US" sz="1400" b="0" i="0" u="none" strike="noStrike" dirty="0">
                          <a:latin typeface="Arial"/>
                        </a:rPr>
                        <a:t>16.42172</a:t>
                      </a:r>
                    </a:p>
                  </a:txBody>
                  <a:tcPr marL="0" marR="0" marT="0" marB="0" anchor="b">
                    <a:lnL>
                      <a:noFill/>
                    </a:lnL>
                    <a:lnR>
                      <a:noFill/>
                    </a:lnR>
                    <a:lnT>
                      <a:noFill/>
                    </a:lnT>
                    <a:lnB>
                      <a:noFill/>
                    </a:lnB>
                  </a:tcPr>
                </a:tc>
                <a:tc>
                  <a:txBody>
                    <a:bodyPr/>
                    <a:lstStyle/>
                    <a:p>
                      <a:pPr algn="r" fontAlgn="b"/>
                      <a:r>
                        <a:rPr lang="en-US" sz="1400" b="0" i="0" u="none" strike="noStrike" dirty="0">
                          <a:latin typeface="Arial"/>
                        </a:rPr>
                        <a:t>19.62</a:t>
                      </a:r>
                    </a:p>
                  </a:txBody>
                  <a:tcPr marL="0" marR="0" marT="0" marB="0" anchor="b">
                    <a:lnL>
                      <a:noFill/>
                    </a:lnL>
                    <a:lnR>
                      <a:noFill/>
                    </a:lnR>
                    <a:lnT>
                      <a:noFill/>
                    </a:lnT>
                    <a:lnB>
                      <a:noFill/>
                    </a:lnB>
                  </a:tcPr>
                </a:tc>
                <a:tc>
                  <a:txBody>
                    <a:bodyPr/>
                    <a:lstStyle/>
                    <a:p>
                      <a:pPr algn="r" fontAlgn="b"/>
                      <a:r>
                        <a:rPr lang="en-US" sz="1400" b="0" i="0" u="none" strike="noStrike">
                          <a:latin typeface="Arial"/>
                        </a:rPr>
                        <a:t>19.47591</a:t>
                      </a:r>
                    </a:p>
                  </a:txBody>
                  <a:tcPr marL="0" marR="0" marT="0" marB="0" anchor="b">
                    <a:lnL>
                      <a:noFill/>
                    </a:lnL>
                    <a:lnR>
                      <a:noFill/>
                    </a:lnR>
                    <a:lnT>
                      <a:noFill/>
                    </a:lnT>
                    <a:lnB>
                      <a:noFill/>
                    </a:lnB>
                  </a:tcPr>
                </a:tc>
              </a:tr>
              <a:tr h="331381">
                <a:tc>
                  <a:txBody>
                    <a:bodyPr/>
                    <a:lstStyle/>
                    <a:p>
                      <a:pPr algn="r" fontAlgn="b"/>
                      <a:r>
                        <a:rPr lang="en-US" sz="1400" b="0" i="0" u="none" strike="noStrike">
                          <a:latin typeface="Arial"/>
                        </a:rPr>
                        <a:t>4</a:t>
                      </a:r>
                    </a:p>
                  </a:txBody>
                  <a:tcPr marL="0" marR="0" marT="0" marB="0" anchor="b">
                    <a:lnL>
                      <a:noFill/>
                    </a:lnL>
                    <a:lnR>
                      <a:noFill/>
                    </a:lnR>
                    <a:lnT>
                      <a:noFill/>
                    </a:lnT>
                    <a:lnB>
                      <a:noFill/>
                    </a:lnB>
                  </a:tcPr>
                </a:tc>
                <a:tc>
                  <a:txBody>
                    <a:bodyPr/>
                    <a:lstStyle/>
                    <a:p>
                      <a:pPr algn="r" fontAlgn="b"/>
                      <a:r>
                        <a:rPr lang="en-US" sz="1400" b="0" i="0" u="none" strike="noStrike">
                          <a:latin typeface="Arial"/>
                        </a:rPr>
                        <a:t>27.79763</a:t>
                      </a:r>
                    </a:p>
                  </a:txBody>
                  <a:tcPr marL="0" marR="0" marT="0" marB="0" anchor="b">
                    <a:lnL>
                      <a:noFill/>
                    </a:lnL>
                    <a:lnR>
                      <a:noFill/>
                    </a:lnR>
                    <a:lnT>
                      <a:noFill/>
                    </a:lnT>
                    <a:lnB>
                      <a:noFill/>
                    </a:lnB>
                  </a:tcPr>
                </a:tc>
                <a:tc>
                  <a:txBody>
                    <a:bodyPr/>
                    <a:lstStyle/>
                    <a:p>
                      <a:pPr algn="r" fontAlgn="b"/>
                      <a:r>
                        <a:rPr lang="en-US" sz="1400" b="0" i="0" u="none" strike="noStrike">
                          <a:latin typeface="Arial"/>
                        </a:rPr>
                        <a:t>32.03736</a:t>
                      </a:r>
                    </a:p>
                  </a:txBody>
                  <a:tcPr marL="0" marR="0" marT="0" marB="0" anchor="b">
                    <a:lnL>
                      <a:noFill/>
                    </a:lnL>
                    <a:lnR>
                      <a:noFill/>
                    </a:lnR>
                    <a:lnT>
                      <a:noFill/>
                    </a:lnT>
                    <a:lnB>
                      <a:noFill/>
                    </a:lnB>
                  </a:tcPr>
                </a:tc>
                <a:tc>
                  <a:txBody>
                    <a:bodyPr/>
                    <a:lstStyle/>
                    <a:p>
                      <a:pPr algn="r" fontAlgn="b"/>
                      <a:r>
                        <a:rPr lang="en-US" sz="1400" b="0" i="0" u="none" strike="noStrike">
                          <a:latin typeface="Arial"/>
                        </a:rPr>
                        <a:t>15.25213</a:t>
                      </a:r>
                    </a:p>
                  </a:txBody>
                  <a:tcPr marL="0" marR="0" marT="0" marB="0" anchor="b">
                    <a:lnL>
                      <a:noFill/>
                    </a:lnL>
                    <a:lnR>
                      <a:noFill/>
                    </a:lnR>
                    <a:lnT>
                      <a:noFill/>
                    </a:lnT>
                    <a:lnB>
                      <a:noFill/>
                    </a:lnB>
                  </a:tcPr>
                </a:tc>
              </a:tr>
              <a:tr h="350874">
                <a:tc>
                  <a:txBody>
                    <a:bodyPr/>
                    <a:lstStyle/>
                    <a:p>
                      <a:pPr algn="r" fontAlgn="b"/>
                      <a:r>
                        <a:rPr lang="en-US" sz="1400" b="0" i="0" u="none" strike="noStrike">
                          <a:latin typeface="Arial"/>
                        </a:rPr>
                        <a:t>6</a:t>
                      </a:r>
                    </a:p>
                  </a:txBody>
                  <a:tcPr marL="0" marR="0" marT="0" marB="0" anchor="b">
                    <a:lnL>
                      <a:noFill/>
                    </a:lnL>
                    <a:lnR>
                      <a:noFill/>
                    </a:lnR>
                    <a:lnT>
                      <a:noFill/>
                    </a:lnT>
                    <a:lnB>
                      <a:noFill/>
                    </a:lnB>
                  </a:tcPr>
                </a:tc>
                <a:tc>
                  <a:txBody>
                    <a:bodyPr/>
                    <a:lstStyle/>
                    <a:p>
                      <a:pPr algn="r" fontAlgn="b"/>
                      <a:r>
                        <a:rPr lang="en-US" sz="1400" b="0" i="0" u="none" strike="noStrike">
                          <a:latin typeface="Arial"/>
                        </a:rPr>
                        <a:t>35.67812</a:t>
                      </a:r>
                    </a:p>
                  </a:txBody>
                  <a:tcPr marL="0" marR="0" marT="0" marB="0" anchor="b">
                    <a:lnL>
                      <a:noFill/>
                    </a:lnL>
                    <a:lnR>
                      <a:noFill/>
                    </a:lnR>
                    <a:lnT>
                      <a:noFill/>
                    </a:lnT>
                    <a:lnB>
                      <a:noFill/>
                    </a:lnB>
                  </a:tcPr>
                </a:tc>
                <a:tc>
                  <a:txBody>
                    <a:bodyPr/>
                    <a:lstStyle/>
                    <a:p>
                      <a:pPr algn="r" fontAlgn="b"/>
                      <a:r>
                        <a:rPr lang="en-US" sz="1400" b="0" i="0" u="none" strike="noStrike">
                          <a:latin typeface="Arial"/>
                        </a:rPr>
                        <a:t>39.89621</a:t>
                      </a:r>
                    </a:p>
                  </a:txBody>
                  <a:tcPr marL="0" marR="0" marT="0" marB="0" anchor="b">
                    <a:lnL>
                      <a:noFill/>
                    </a:lnL>
                    <a:lnR>
                      <a:noFill/>
                    </a:lnR>
                    <a:lnT>
                      <a:noFill/>
                    </a:lnT>
                    <a:lnB>
                      <a:noFill/>
                    </a:lnB>
                  </a:tcPr>
                </a:tc>
                <a:tc>
                  <a:txBody>
                    <a:bodyPr/>
                    <a:lstStyle/>
                    <a:p>
                      <a:pPr algn="r" fontAlgn="b"/>
                      <a:r>
                        <a:rPr lang="en-US" sz="1400" b="0" i="0" u="none" strike="noStrike">
                          <a:latin typeface="Arial"/>
                        </a:rPr>
                        <a:t>11.82263</a:t>
                      </a:r>
                    </a:p>
                  </a:txBody>
                  <a:tcPr marL="0" marR="0" marT="0" marB="0" anchor="b">
                    <a:lnL>
                      <a:noFill/>
                    </a:lnL>
                    <a:lnR>
                      <a:noFill/>
                    </a:lnR>
                    <a:lnT>
                      <a:noFill/>
                    </a:lnT>
                    <a:lnB>
                      <a:noFill/>
                    </a:lnB>
                  </a:tcPr>
                </a:tc>
              </a:tr>
              <a:tr h="331381">
                <a:tc>
                  <a:txBody>
                    <a:bodyPr/>
                    <a:lstStyle/>
                    <a:p>
                      <a:pPr algn="r" fontAlgn="b"/>
                      <a:r>
                        <a:rPr lang="en-US" sz="1400" b="0" i="0" u="none" strike="noStrike">
                          <a:latin typeface="Arial"/>
                        </a:rPr>
                        <a:t>8</a:t>
                      </a:r>
                    </a:p>
                  </a:txBody>
                  <a:tcPr marL="0" marR="0" marT="0" marB="0" anchor="b">
                    <a:lnL>
                      <a:noFill/>
                    </a:lnL>
                    <a:lnR>
                      <a:noFill/>
                    </a:lnR>
                    <a:lnT>
                      <a:noFill/>
                    </a:lnT>
                    <a:lnB>
                      <a:noFill/>
                    </a:lnB>
                  </a:tcPr>
                </a:tc>
                <a:tc>
                  <a:txBody>
                    <a:bodyPr/>
                    <a:lstStyle/>
                    <a:p>
                      <a:pPr algn="r" fontAlgn="b"/>
                      <a:r>
                        <a:rPr lang="en-US" sz="1400" b="0" i="0" u="none" strike="noStrike">
                          <a:latin typeface="Arial"/>
                        </a:rPr>
                        <a:t>41.13722</a:t>
                      </a:r>
                    </a:p>
                  </a:txBody>
                  <a:tcPr marL="0" marR="0" marT="0" marB="0" anchor="b">
                    <a:lnL>
                      <a:noFill/>
                    </a:lnL>
                    <a:lnR>
                      <a:noFill/>
                    </a:lnR>
                    <a:lnT>
                      <a:noFill/>
                    </a:lnT>
                    <a:lnB>
                      <a:noFill/>
                    </a:lnB>
                  </a:tcPr>
                </a:tc>
                <a:tc>
                  <a:txBody>
                    <a:bodyPr/>
                    <a:lstStyle/>
                    <a:p>
                      <a:pPr algn="r" fontAlgn="b"/>
                      <a:r>
                        <a:rPr lang="en-US" sz="1400" b="0" i="0" u="none" strike="noStrike">
                          <a:latin typeface="Arial"/>
                        </a:rPr>
                        <a:t>44.87003</a:t>
                      </a:r>
                    </a:p>
                  </a:txBody>
                  <a:tcPr marL="0" marR="0" marT="0" marB="0" anchor="b">
                    <a:lnL>
                      <a:noFill/>
                    </a:lnL>
                    <a:lnR>
                      <a:noFill/>
                    </a:lnR>
                    <a:lnT>
                      <a:noFill/>
                    </a:lnT>
                    <a:lnB>
                      <a:noFill/>
                    </a:lnB>
                  </a:tcPr>
                </a:tc>
                <a:tc>
                  <a:txBody>
                    <a:bodyPr/>
                    <a:lstStyle/>
                    <a:p>
                      <a:pPr algn="r" fontAlgn="b"/>
                      <a:r>
                        <a:rPr lang="en-US" sz="1400" b="0" i="0" u="none" strike="noStrike">
                          <a:latin typeface="Arial"/>
                        </a:rPr>
                        <a:t>9.074043</a:t>
                      </a:r>
                    </a:p>
                  </a:txBody>
                  <a:tcPr marL="0" marR="0" marT="0" marB="0" anchor="b">
                    <a:lnL>
                      <a:noFill/>
                    </a:lnL>
                    <a:lnR>
                      <a:noFill/>
                    </a:lnR>
                    <a:lnT>
                      <a:noFill/>
                    </a:lnT>
                    <a:lnB>
                      <a:noFill/>
                    </a:lnB>
                  </a:tcPr>
                </a:tc>
              </a:tr>
              <a:tr h="331381">
                <a:tc>
                  <a:txBody>
                    <a:bodyPr/>
                    <a:lstStyle/>
                    <a:p>
                      <a:pPr algn="r" fontAlgn="b"/>
                      <a:r>
                        <a:rPr lang="en-US" sz="1400" b="0" i="0" u="none" strike="noStrike">
                          <a:latin typeface="Arial"/>
                        </a:rPr>
                        <a:t>10</a:t>
                      </a:r>
                    </a:p>
                  </a:txBody>
                  <a:tcPr marL="0" marR="0" marT="0" marB="0" anchor="b">
                    <a:lnL>
                      <a:noFill/>
                    </a:lnL>
                    <a:lnR>
                      <a:noFill/>
                    </a:lnR>
                    <a:lnT>
                      <a:noFill/>
                    </a:lnT>
                    <a:lnB>
                      <a:noFill/>
                    </a:lnB>
                  </a:tcPr>
                </a:tc>
                <a:tc>
                  <a:txBody>
                    <a:bodyPr/>
                    <a:lstStyle/>
                    <a:p>
                      <a:pPr algn="r" fontAlgn="b"/>
                      <a:r>
                        <a:rPr lang="en-US" sz="1400" b="0" i="0" u="none" strike="noStrike">
                          <a:latin typeface="Arial"/>
                        </a:rPr>
                        <a:t>44.91893</a:t>
                      </a:r>
                    </a:p>
                  </a:txBody>
                  <a:tcPr marL="0" marR="0" marT="0" marB="0" anchor="b">
                    <a:lnL>
                      <a:noFill/>
                    </a:lnL>
                    <a:lnR>
                      <a:noFill/>
                    </a:lnR>
                    <a:lnT>
                      <a:noFill/>
                    </a:lnT>
                    <a:lnB>
                      <a:noFill/>
                    </a:lnB>
                  </a:tcPr>
                </a:tc>
                <a:tc>
                  <a:txBody>
                    <a:bodyPr/>
                    <a:lstStyle/>
                    <a:p>
                      <a:pPr algn="r" fontAlgn="b"/>
                      <a:r>
                        <a:rPr lang="en-US" sz="1400" b="0" i="0" u="none" strike="noStrike">
                          <a:latin typeface="Arial"/>
                        </a:rPr>
                        <a:t>48.01792</a:t>
                      </a:r>
                    </a:p>
                  </a:txBody>
                  <a:tcPr marL="0" marR="0" marT="0" marB="0" anchor="b">
                    <a:lnL>
                      <a:noFill/>
                    </a:lnL>
                    <a:lnR>
                      <a:noFill/>
                    </a:lnR>
                    <a:lnT>
                      <a:noFill/>
                    </a:lnT>
                    <a:lnB>
                      <a:noFill/>
                    </a:lnB>
                  </a:tcPr>
                </a:tc>
                <a:tc>
                  <a:txBody>
                    <a:bodyPr/>
                    <a:lstStyle/>
                    <a:p>
                      <a:pPr algn="r" fontAlgn="b"/>
                      <a:r>
                        <a:rPr lang="en-US" sz="1400" b="0" i="0" u="none" strike="noStrike">
                          <a:latin typeface="Arial"/>
                        </a:rPr>
                        <a:t>6.899074</a:t>
                      </a:r>
                    </a:p>
                  </a:txBody>
                  <a:tcPr marL="0" marR="0" marT="0" marB="0" anchor="b">
                    <a:lnL>
                      <a:noFill/>
                    </a:lnL>
                    <a:lnR>
                      <a:noFill/>
                    </a:lnR>
                    <a:lnT>
                      <a:noFill/>
                    </a:lnT>
                    <a:lnB>
                      <a:noFill/>
                    </a:lnB>
                  </a:tcPr>
                </a:tc>
              </a:tr>
              <a:tr h="331381">
                <a:tc>
                  <a:txBody>
                    <a:bodyPr/>
                    <a:lstStyle/>
                    <a:p>
                      <a:pPr algn="r" fontAlgn="b"/>
                      <a:r>
                        <a:rPr lang="en-US" sz="1400" b="0" i="0" u="none" strike="noStrike">
                          <a:latin typeface="Arial"/>
                        </a:rPr>
                        <a:t>12</a:t>
                      </a:r>
                    </a:p>
                  </a:txBody>
                  <a:tcPr marL="0" marR="0" marT="0" marB="0" anchor="b">
                    <a:lnL>
                      <a:noFill/>
                    </a:lnL>
                    <a:lnR>
                      <a:noFill/>
                    </a:lnR>
                    <a:lnT>
                      <a:noFill/>
                    </a:lnT>
                    <a:lnB>
                      <a:noFill/>
                    </a:lnB>
                  </a:tcPr>
                </a:tc>
                <a:tc>
                  <a:txBody>
                    <a:bodyPr/>
                    <a:lstStyle/>
                    <a:p>
                      <a:pPr algn="r" fontAlgn="b"/>
                      <a:r>
                        <a:rPr lang="en-US" sz="1400" b="0" i="0" u="none" strike="noStrike">
                          <a:latin typeface="Arial"/>
                        </a:rPr>
                        <a:t>47.53865</a:t>
                      </a:r>
                    </a:p>
                  </a:txBody>
                  <a:tcPr marL="0" marR="0" marT="0" marB="0" anchor="b">
                    <a:lnL>
                      <a:noFill/>
                    </a:lnL>
                    <a:lnR>
                      <a:noFill/>
                    </a:lnR>
                    <a:lnT>
                      <a:noFill/>
                    </a:lnT>
                    <a:lnB>
                      <a:noFill/>
                    </a:lnB>
                  </a:tcPr>
                </a:tc>
                <a:tc>
                  <a:txBody>
                    <a:bodyPr/>
                    <a:lstStyle/>
                    <a:p>
                      <a:pPr algn="r" fontAlgn="b"/>
                      <a:r>
                        <a:rPr lang="en-US" sz="1400" b="0" i="0" u="none" strike="noStrike">
                          <a:latin typeface="Arial"/>
                        </a:rPr>
                        <a:t>50.01019</a:t>
                      </a:r>
                    </a:p>
                  </a:txBody>
                  <a:tcPr marL="0" marR="0" marT="0" marB="0" anchor="b">
                    <a:lnL>
                      <a:noFill/>
                    </a:lnL>
                    <a:lnR>
                      <a:noFill/>
                    </a:lnR>
                    <a:lnT>
                      <a:noFill/>
                    </a:lnT>
                    <a:lnB>
                      <a:noFill/>
                    </a:lnB>
                  </a:tcPr>
                </a:tc>
                <a:tc>
                  <a:txBody>
                    <a:bodyPr/>
                    <a:lstStyle/>
                    <a:p>
                      <a:pPr algn="r" fontAlgn="b"/>
                      <a:r>
                        <a:rPr lang="en-US" sz="1400" b="0" i="0" u="none" strike="noStrike">
                          <a:latin typeface="Arial"/>
                        </a:rPr>
                        <a:t>5.199019</a:t>
                      </a:r>
                    </a:p>
                  </a:txBody>
                  <a:tcPr marL="0" marR="0" marT="0" marB="0" anchor="b">
                    <a:lnL>
                      <a:noFill/>
                    </a:lnL>
                    <a:lnR>
                      <a:noFill/>
                    </a:lnR>
                    <a:lnT>
                      <a:noFill/>
                    </a:lnT>
                    <a:lnB>
                      <a:noFill/>
                    </a:lnB>
                  </a:tcPr>
                </a:tc>
              </a:tr>
              <a:tr h="331381">
                <a:tc>
                  <a:txBody>
                    <a:bodyPr/>
                    <a:lstStyle/>
                    <a:p>
                      <a:pPr algn="r" fontAlgn="b"/>
                      <a:r>
                        <a:rPr lang="en-US" sz="1400" b="0" i="0" u="none" strike="noStrike">
                          <a:latin typeface="Arial"/>
                        </a:rPr>
                        <a:t>14</a:t>
                      </a:r>
                    </a:p>
                  </a:txBody>
                  <a:tcPr marL="0" marR="0" marT="0" marB="0" anchor="b">
                    <a:lnL>
                      <a:noFill/>
                    </a:lnL>
                    <a:lnR>
                      <a:noFill/>
                    </a:lnR>
                    <a:lnT>
                      <a:noFill/>
                    </a:lnT>
                    <a:lnB>
                      <a:noFill/>
                    </a:lnB>
                  </a:tcPr>
                </a:tc>
                <a:tc>
                  <a:txBody>
                    <a:bodyPr/>
                    <a:lstStyle/>
                    <a:p>
                      <a:pPr algn="r" fontAlgn="b"/>
                      <a:r>
                        <a:rPr lang="en-US" sz="1400" b="0" i="0" u="none" strike="noStrike">
                          <a:latin typeface="Arial"/>
                        </a:rPr>
                        <a:t>49.35343</a:t>
                      </a:r>
                    </a:p>
                  </a:txBody>
                  <a:tcPr marL="0" marR="0" marT="0" marB="0" anchor="b">
                    <a:lnL>
                      <a:noFill/>
                    </a:lnL>
                    <a:lnR>
                      <a:noFill/>
                    </a:lnR>
                    <a:lnT>
                      <a:noFill/>
                    </a:lnT>
                    <a:lnB>
                      <a:noFill/>
                    </a:lnB>
                  </a:tcPr>
                </a:tc>
                <a:tc>
                  <a:txBody>
                    <a:bodyPr/>
                    <a:lstStyle/>
                    <a:p>
                      <a:pPr algn="r" fontAlgn="b"/>
                      <a:r>
                        <a:rPr lang="en-US" sz="1400" b="0" i="0" u="none" strike="noStrike">
                          <a:latin typeface="Arial"/>
                        </a:rPr>
                        <a:t>51.27109</a:t>
                      </a:r>
                    </a:p>
                  </a:txBody>
                  <a:tcPr marL="0" marR="0" marT="0" marB="0" anchor="b">
                    <a:lnL>
                      <a:noFill/>
                    </a:lnL>
                    <a:lnR>
                      <a:noFill/>
                    </a:lnR>
                    <a:lnT>
                      <a:noFill/>
                    </a:lnT>
                    <a:lnB>
                      <a:noFill/>
                    </a:lnB>
                  </a:tcPr>
                </a:tc>
                <a:tc>
                  <a:txBody>
                    <a:bodyPr/>
                    <a:lstStyle/>
                    <a:p>
                      <a:pPr algn="r" fontAlgn="b"/>
                      <a:r>
                        <a:rPr lang="en-US" sz="1400" b="0" i="0" u="none" strike="noStrike">
                          <a:latin typeface="Arial"/>
                        </a:rPr>
                        <a:t>3.885579</a:t>
                      </a:r>
                    </a:p>
                  </a:txBody>
                  <a:tcPr marL="0" marR="0" marT="0" marB="0" anchor="b">
                    <a:lnL>
                      <a:noFill/>
                    </a:lnL>
                    <a:lnR>
                      <a:noFill/>
                    </a:lnR>
                    <a:lnT>
                      <a:noFill/>
                    </a:lnT>
                    <a:lnB>
                      <a:noFill/>
                    </a:lnB>
                  </a:tcPr>
                </a:tc>
              </a:tr>
              <a:tr h="331381">
                <a:tc>
                  <a:txBody>
                    <a:bodyPr/>
                    <a:lstStyle/>
                    <a:p>
                      <a:pPr algn="r" fontAlgn="b"/>
                      <a:r>
                        <a:rPr lang="en-US" sz="1400" b="0" i="0" u="none" strike="noStrike">
                          <a:latin typeface="Arial"/>
                        </a:rPr>
                        <a:t>16</a:t>
                      </a:r>
                    </a:p>
                  </a:txBody>
                  <a:tcPr marL="0" marR="0" marT="0" marB="0" anchor="b">
                    <a:lnL>
                      <a:noFill/>
                    </a:lnL>
                    <a:lnR>
                      <a:noFill/>
                    </a:lnR>
                    <a:lnT>
                      <a:noFill/>
                    </a:lnT>
                    <a:lnB>
                      <a:noFill/>
                    </a:lnB>
                  </a:tcPr>
                </a:tc>
                <a:tc>
                  <a:txBody>
                    <a:bodyPr/>
                    <a:lstStyle/>
                    <a:p>
                      <a:pPr algn="r" fontAlgn="b"/>
                      <a:r>
                        <a:rPr lang="en-US" sz="1400" b="0" i="0" u="none" strike="noStrike">
                          <a:latin typeface="Arial"/>
                        </a:rPr>
                        <a:t>50.61058</a:t>
                      </a:r>
                    </a:p>
                  </a:txBody>
                  <a:tcPr marL="0" marR="0" marT="0" marB="0" anchor="b">
                    <a:lnL>
                      <a:noFill/>
                    </a:lnL>
                    <a:lnR>
                      <a:noFill/>
                    </a:lnR>
                    <a:lnT>
                      <a:noFill/>
                    </a:lnT>
                    <a:lnB>
                      <a:noFill/>
                    </a:lnB>
                  </a:tcPr>
                </a:tc>
                <a:tc>
                  <a:txBody>
                    <a:bodyPr/>
                    <a:lstStyle/>
                    <a:p>
                      <a:pPr algn="r" fontAlgn="b"/>
                      <a:r>
                        <a:rPr lang="en-US" sz="1400" b="0" i="0" u="none" strike="noStrike" dirty="0">
                          <a:latin typeface="Arial"/>
                        </a:rPr>
                        <a:t>52.06911</a:t>
                      </a:r>
                    </a:p>
                  </a:txBody>
                  <a:tcPr marL="0" marR="0" marT="0" marB="0" anchor="b">
                    <a:lnL>
                      <a:noFill/>
                    </a:lnL>
                    <a:lnR>
                      <a:noFill/>
                    </a:lnR>
                    <a:lnT>
                      <a:noFill/>
                    </a:lnT>
                    <a:lnB>
                      <a:noFill/>
                    </a:lnB>
                  </a:tcPr>
                </a:tc>
                <a:tc>
                  <a:txBody>
                    <a:bodyPr/>
                    <a:lstStyle/>
                    <a:p>
                      <a:pPr algn="r" fontAlgn="b"/>
                      <a:r>
                        <a:rPr lang="en-US" sz="1400" b="0" i="0" u="none" strike="noStrike" dirty="0">
                          <a:latin typeface="Arial"/>
                        </a:rPr>
                        <a:t>2.881848</a:t>
                      </a: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Insight : </a:t>
            </a:r>
            <a:r>
              <a:rPr lang="en-US" i="1" dirty="0" err="1" smtClean="0"/>
              <a:t>R</a:t>
            </a:r>
            <a:r>
              <a:rPr lang="en-US" i="1" baseline="-25000" dirty="0" err="1" smtClean="0"/>
              <a:t>n</a:t>
            </a:r>
            <a:endParaRPr lang="en-US" i="1" baseline="-25000" dirty="0"/>
          </a:p>
        </p:txBody>
      </p:sp>
      <p:graphicFrame>
        <p:nvGraphicFramePr>
          <p:cNvPr id="166914" name="Object 2"/>
          <p:cNvGraphicFramePr>
            <a:graphicFrameLocks noChangeAspect="1"/>
          </p:cNvGraphicFramePr>
          <p:nvPr/>
        </p:nvGraphicFramePr>
        <p:xfrm>
          <a:off x="609600" y="1447800"/>
          <a:ext cx="6238875" cy="2163763"/>
        </p:xfrm>
        <a:graphic>
          <a:graphicData uri="http://schemas.openxmlformats.org/presentationml/2006/ole">
            <p:oleObj spid="_x0000_s166916" name="Equation" r:id="rId4" imgW="2489200" imgH="863600" progId="Equation.3">
              <p:embed/>
            </p:oleObj>
          </a:graphicData>
        </a:graphic>
      </p:graphicFrame>
      <p:pic>
        <p:nvPicPr>
          <p:cNvPr id="5" name="Picture 3" descr="Fig0402"/>
          <p:cNvPicPr>
            <a:picLocks noChangeAspect="1" noChangeArrowheads="1"/>
          </p:cNvPicPr>
          <p:nvPr/>
        </p:nvPicPr>
        <p:blipFill>
          <a:blip r:embed="rId5" cstate="print"/>
          <a:srcRect/>
          <a:stretch>
            <a:fillRect/>
          </a:stretch>
        </p:blipFill>
        <p:spPr bwMode="auto">
          <a:xfrm>
            <a:off x="4114799" y="3124200"/>
            <a:ext cx="4856417"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Insight : </a:t>
            </a:r>
            <a:r>
              <a:rPr lang="en-US" i="1" dirty="0" err="1" smtClean="0"/>
              <a:t>R</a:t>
            </a:r>
            <a:r>
              <a:rPr lang="en-US" i="1" baseline="-25000" dirty="0" err="1" smtClean="0"/>
              <a:t>n</a:t>
            </a:r>
            <a:endParaRPr lang="en-US" i="1" baseline="-25000" dirty="0"/>
          </a:p>
        </p:txBody>
      </p:sp>
      <p:graphicFrame>
        <p:nvGraphicFramePr>
          <p:cNvPr id="166914" name="Object 2"/>
          <p:cNvGraphicFramePr>
            <a:graphicFrameLocks noChangeAspect="1"/>
          </p:cNvGraphicFramePr>
          <p:nvPr/>
        </p:nvGraphicFramePr>
        <p:xfrm>
          <a:off x="457200" y="1828800"/>
          <a:ext cx="2006600" cy="1144587"/>
        </p:xfrm>
        <a:graphic>
          <a:graphicData uri="http://schemas.openxmlformats.org/presentationml/2006/ole">
            <p:oleObj spid="_x0000_s167942" name="Equation" r:id="rId4" imgW="800100" imgH="457200" progId="Equation.3">
              <p:embed/>
            </p:oleObj>
          </a:graphicData>
        </a:graphic>
      </p:graphicFrame>
      <p:pic>
        <p:nvPicPr>
          <p:cNvPr id="6" name="Picture 3" descr="Fig0403"/>
          <p:cNvPicPr>
            <a:picLocks noChangeAspect="1" noChangeArrowheads="1"/>
          </p:cNvPicPr>
          <p:nvPr/>
        </p:nvPicPr>
        <p:blipFill>
          <a:blip r:embed="rId5" cstate="print"/>
          <a:srcRect/>
          <a:stretch>
            <a:fillRect/>
          </a:stretch>
        </p:blipFill>
        <p:spPr bwMode="auto">
          <a:xfrm>
            <a:off x="2971800" y="1676400"/>
            <a:ext cx="5906076" cy="4724400"/>
          </a:xfrm>
          <a:prstGeom prst="rect">
            <a:avLst/>
          </a:prstGeom>
          <a:noFill/>
          <a:ln w="9525">
            <a:noFill/>
            <a:miter lim="800000"/>
            <a:headEnd/>
            <a:tailEnd/>
          </a:ln>
          <a:effectLst/>
        </p:spPr>
      </p:pic>
      <p:graphicFrame>
        <p:nvGraphicFramePr>
          <p:cNvPr id="167939" name="Object 2"/>
          <p:cNvGraphicFramePr>
            <a:graphicFrameLocks noChangeAspect="1"/>
          </p:cNvGraphicFramePr>
          <p:nvPr/>
        </p:nvGraphicFramePr>
        <p:xfrm>
          <a:off x="377825" y="4117975"/>
          <a:ext cx="2165350" cy="985838"/>
        </p:xfrm>
        <a:graphic>
          <a:graphicData uri="http://schemas.openxmlformats.org/presentationml/2006/ole">
            <p:oleObj spid="_x0000_s167943" name="Equation" r:id="rId6" imgW="863225" imgH="393529"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dirty="0" smtClean="0"/>
              <a:t>How to get derivatives?</a:t>
            </a:r>
            <a:endParaRPr lang="en-US" dirty="0"/>
          </a:p>
        </p:txBody>
      </p:sp>
      <p:sp>
        <p:nvSpPr>
          <p:cNvPr id="3" name="Content Placeholder 2"/>
          <p:cNvSpPr>
            <a:spLocks noGrp="1"/>
          </p:cNvSpPr>
          <p:nvPr>
            <p:ph idx="1"/>
          </p:nvPr>
        </p:nvSpPr>
        <p:spPr>
          <a:xfrm>
            <a:off x="457200" y="2133600"/>
            <a:ext cx="8229600" cy="4495800"/>
          </a:xfrm>
        </p:spPr>
        <p:txBody>
          <a:bodyPr>
            <a:normAutofit/>
          </a:bodyPr>
          <a:lstStyle/>
          <a:p>
            <a:r>
              <a:rPr lang="en-US" sz="2800" dirty="0" smtClean="0"/>
              <a:t>We will be given value of unknown </a:t>
            </a:r>
            <a:r>
              <a:rPr lang="en-US" sz="2800" i="1" dirty="0" smtClean="0"/>
              <a:t>f(x)</a:t>
            </a:r>
            <a:r>
              <a:rPr lang="en-US" sz="2800" dirty="0" smtClean="0"/>
              <a:t> for some value of </a:t>
            </a:r>
            <a:r>
              <a:rPr lang="en-US" sz="2800" i="1" dirty="0" smtClean="0"/>
              <a:t>x</a:t>
            </a:r>
          </a:p>
          <a:p>
            <a:endParaRPr lang="en-US" sz="2800" i="1" dirty="0" smtClean="0"/>
          </a:p>
          <a:p>
            <a:r>
              <a:rPr lang="en-US" sz="2800" dirty="0" smtClean="0"/>
              <a:t>We can estimate </a:t>
            </a:r>
            <a:r>
              <a:rPr lang="en-US" sz="2800" i="1" dirty="0" smtClean="0"/>
              <a:t>f</a:t>
            </a:r>
            <a:r>
              <a:rPr lang="en-US" sz="2800" i="1" baseline="30000" dirty="0" smtClean="0"/>
              <a:t>n</a:t>
            </a:r>
            <a:r>
              <a:rPr lang="en-US" sz="2800" i="1" dirty="0" smtClean="0"/>
              <a:t>(a)</a:t>
            </a:r>
            <a:r>
              <a:rPr lang="en-US" sz="2800" dirty="0" smtClean="0"/>
              <a:t>, i.e. the </a:t>
            </a:r>
            <a:r>
              <a:rPr lang="en-US" sz="2800" i="1" dirty="0" smtClean="0"/>
              <a:t>n</a:t>
            </a:r>
            <a:r>
              <a:rPr lang="en-US" sz="2800" baseline="30000" dirty="0" smtClean="0"/>
              <a:t>th</a:t>
            </a:r>
            <a:r>
              <a:rPr lang="en-US" sz="2800" dirty="0" smtClean="0"/>
              <a:t> order derivate of </a:t>
            </a:r>
            <a:r>
              <a:rPr lang="en-US" sz="2800" i="1" dirty="0" smtClean="0"/>
              <a:t>f(x)</a:t>
            </a:r>
            <a:r>
              <a:rPr lang="en-US" sz="2800" dirty="0" smtClean="0"/>
              <a:t> at </a:t>
            </a:r>
            <a:r>
              <a:rPr lang="en-US" sz="2800" i="1" dirty="0" smtClean="0"/>
              <a:t>x=a </a:t>
            </a:r>
            <a:r>
              <a:rPr lang="en-US" sz="2800" dirty="0" smtClean="0"/>
              <a:t>numerically without knowing </a:t>
            </a:r>
            <a:r>
              <a:rPr lang="en-US" sz="2800" i="1" dirty="0" smtClean="0"/>
              <a:t>f(x)</a:t>
            </a:r>
          </a:p>
          <a:p>
            <a:endParaRPr lang="en-US" sz="2800" i="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ctrTitle"/>
          </p:nvPr>
        </p:nvSpPr>
        <p:spPr/>
        <p:txBody>
          <a:bodyPr/>
          <a:lstStyle/>
          <a:p>
            <a:pPr algn="ctr"/>
            <a:r>
              <a:rPr lang="en-US" sz="4000" dirty="0" smtClean="0"/>
              <a:t>Approximations &amp; Round-off Errors</a:t>
            </a:r>
            <a:endParaRPr lang="en-US" sz="4000" dirty="0"/>
          </a:p>
        </p:txBody>
      </p:sp>
      <p:sp>
        <p:nvSpPr>
          <p:cNvPr id="46085" name="Rectangle 5"/>
          <p:cNvSpPr>
            <a:spLocks noGrp="1" noChangeArrowheads="1"/>
          </p:cNvSpPr>
          <p:nvPr>
            <p:ph type="subTitle" idx="1"/>
          </p:nvPr>
        </p:nvSpPr>
        <p:spPr/>
        <p:txBody>
          <a:bodyPr/>
          <a:lstStyle/>
          <a:p>
            <a:r>
              <a:rPr lang="en-US" dirty="0" err="1" smtClean="0"/>
              <a:t>Chapra</a:t>
            </a:r>
            <a:r>
              <a:rPr lang="en-US" dirty="0" smtClean="0"/>
              <a:t>: Chapter-3</a:t>
            </a:r>
            <a:endParaRPr lang="en-US" dirty="0"/>
          </a:p>
        </p:txBody>
      </p:sp>
      <p:sp>
        <p:nvSpPr>
          <p:cNvPr id="46086" name="Rectangle 6"/>
          <p:cNvSpPr>
            <a:spLocks noChangeArrowheads="1"/>
          </p:cNvSpPr>
          <p:nvPr/>
        </p:nvSpPr>
        <p:spPr bwMode="auto">
          <a:xfrm>
            <a:off x="1371600" y="914400"/>
            <a:ext cx="838200" cy="579438"/>
          </a:xfrm>
          <a:prstGeom prst="rect">
            <a:avLst/>
          </a:prstGeom>
          <a:noFill/>
          <a:ln w="12700" cap="sq">
            <a:noFill/>
            <a:miter lim="800000"/>
            <a:headEnd type="none" w="sm" len="sm"/>
            <a:tailEnd type="none" w="sm" len="sm"/>
          </a:ln>
          <a:effectLst/>
        </p:spPr>
        <p:txBody>
          <a:bodyPr>
            <a:spAutoFit/>
          </a:bodyPr>
          <a:lstStyle/>
          <a:p>
            <a:pPr>
              <a:lnSpc>
                <a:spcPct val="100000"/>
              </a:lnSpc>
              <a:spcBef>
                <a:spcPct val="0"/>
              </a:spcBef>
              <a:buFontTx/>
              <a:buNone/>
            </a:pPr>
            <a:r>
              <a:rPr kumimoji="0" lang="en-US" sz="3200" b="1" dirty="0" smtClean="0">
                <a:solidFill>
                  <a:schemeClr val="tx2"/>
                </a:solidFill>
              </a:rPr>
              <a:t>1</a:t>
            </a:r>
            <a:endParaRPr kumimoji="0" lang="en-US" sz="3200" b="1"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0CE5C7-E59A-41F5-AD73-51C2EA308BF9}" type="slidenum">
              <a:rPr lang="en-US"/>
              <a:pPr/>
              <a:t>25</a:t>
            </a:fld>
            <a:endParaRPr lang="en-US"/>
          </a:p>
        </p:txBody>
      </p:sp>
      <p:sp>
        <p:nvSpPr>
          <p:cNvPr id="2053" name="Rectangle 5"/>
          <p:cNvSpPr>
            <a:spLocks noGrp="1" noChangeArrowheads="1"/>
          </p:cNvSpPr>
          <p:nvPr>
            <p:ph type="body" idx="1"/>
          </p:nvPr>
        </p:nvSpPr>
        <p:spPr>
          <a:xfrm>
            <a:off x="457200" y="1066800"/>
            <a:ext cx="8229600" cy="5638800"/>
          </a:xfrm>
        </p:spPr>
        <p:txBody>
          <a:bodyPr>
            <a:normAutofit/>
          </a:bodyPr>
          <a:lstStyle/>
          <a:p>
            <a:pPr>
              <a:lnSpc>
                <a:spcPct val="80000"/>
              </a:lnSpc>
            </a:pPr>
            <a:r>
              <a:rPr lang="en-US" sz="2400" dirty="0">
                <a:latin typeface="Times New Roman" pitchFamily="18" charset="0"/>
              </a:rPr>
              <a:t>For many engineering problems, we cannot obtain analytical </a:t>
            </a:r>
            <a:r>
              <a:rPr lang="en-US" sz="2400" dirty="0" smtClean="0">
                <a:latin typeface="Times New Roman" pitchFamily="18" charset="0"/>
              </a:rPr>
              <a:t>solutions</a:t>
            </a:r>
          </a:p>
          <a:p>
            <a:pPr>
              <a:lnSpc>
                <a:spcPct val="80000"/>
              </a:lnSpc>
            </a:pPr>
            <a:endParaRPr lang="en-US" sz="1000" dirty="0">
              <a:latin typeface="Times New Roman" pitchFamily="18" charset="0"/>
            </a:endParaRPr>
          </a:p>
          <a:p>
            <a:pPr>
              <a:lnSpc>
                <a:spcPct val="80000"/>
              </a:lnSpc>
            </a:pPr>
            <a:r>
              <a:rPr lang="en-US" sz="2400" dirty="0">
                <a:latin typeface="Times New Roman" pitchFamily="18" charset="0"/>
              </a:rPr>
              <a:t>Numerical methods yield approximate </a:t>
            </a:r>
            <a:r>
              <a:rPr lang="en-US" sz="2400" dirty="0" smtClean="0">
                <a:latin typeface="Times New Roman" pitchFamily="18" charset="0"/>
              </a:rPr>
              <a:t>solution that </a:t>
            </a:r>
            <a:r>
              <a:rPr lang="en-US" sz="2400" dirty="0">
                <a:latin typeface="Times New Roman" pitchFamily="18" charset="0"/>
              </a:rPr>
              <a:t>are close to the exact analytical solution. We cannot exactly compute the errors associated with numerical methods</a:t>
            </a:r>
            <a:r>
              <a:rPr lang="en-US" sz="2400" dirty="0" smtClean="0">
                <a:latin typeface="Times New Roman" pitchFamily="18" charset="0"/>
              </a:rPr>
              <a:t>.</a:t>
            </a:r>
          </a:p>
          <a:p>
            <a:pPr>
              <a:lnSpc>
                <a:spcPct val="80000"/>
              </a:lnSpc>
            </a:pPr>
            <a:endParaRPr lang="en-US" sz="1000" dirty="0">
              <a:latin typeface="Times New Roman" pitchFamily="18" charset="0"/>
            </a:endParaRPr>
          </a:p>
          <a:p>
            <a:pPr lvl="1">
              <a:lnSpc>
                <a:spcPct val="80000"/>
              </a:lnSpc>
            </a:pPr>
            <a:r>
              <a:rPr lang="en-US" sz="2000" dirty="0">
                <a:latin typeface="Times New Roman" pitchFamily="18" charset="0"/>
              </a:rPr>
              <a:t>Only rarely given data are exact, since they originate from measurements. Therefore there is probably error in the input information</a:t>
            </a:r>
            <a:r>
              <a:rPr lang="en-US" sz="2000" dirty="0" smtClean="0">
                <a:latin typeface="Times New Roman" pitchFamily="18" charset="0"/>
              </a:rPr>
              <a:t>.</a:t>
            </a:r>
          </a:p>
          <a:p>
            <a:pPr lvl="1">
              <a:lnSpc>
                <a:spcPct val="80000"/>
              </a:lnSpc>
            </a:pPr>
            <a:endParaRPr lang="en-US" sz="500" dirty="0">
              <a:latin typeface="Times New Roman" pitchFamily="18" charset="0"/>
            </a:endParaRPr>
          </a:p>
          <a:p>
            <a:pPr lvl="1">
              <a:lnSpc>
                <a:spcPct val="80000"/>
              </a:lnSpc>
            </a:pPr>
            <a:r>
              <a:rPr lang="en-US" sz="2000" dirty="0">
                <a:latin typeface="Times New Roman" pitchFamily="18" charset="0"/>
              </a:rPr>
              <a:t>Algorithm itself usually introduces errors as well, e.g., unavoidable round-offs, etc </a:t>
            </a:r>
            <a:r>
              <a:rPr lang="en-US" sz="2000" dirty="0" smtClean="0">
                <a:latin typeface="Times New Roman" pitchFamily="18" charset="0"/>
              </a:rPr>
              <a:t>…</a:t>
            </a:r>
          </a:p>
          <a:p>
            <a:pPr lvl="1">
              <a:lnSpc>
                <a:spcPct val="80000"/>
              </a:lnSpc>
            </a:pPr>
            <a:endParaRPr lang="en-US" sz="500" dirty="0">
              <a:latin typeface="Times New Roman" pitchFamily="18" charset="0"/>
            </a:endParaRPr>
          </a:p>
          <a:p>
            <a:pPr lvl="1">
              <a:lnSpc>
                <a:spcPct val="80000"/>
              </a:lnSpc>
            </a:pPr>
            <a:r>
              <a:rPr lang="en-US" sz="2000" dirty="0">
                <a:latin typeface="Times New Roman" pitchFamily="18" charset="0"/>
              </a:rPr>
              <a:t>The output information will then contain error from both of these sources</a:t>
            </a:r>
            <a:r>
              <a:rPr lang="en-US" sz="2400" dirty="0">
                <a:latin typeface="Times New Roman" pitchFamily="18" charset="0"/>
              </a:rPr>
              <a:t>.</a:t>
            </a:r>
          </a:p>
          <a:p>
            <a:pPr>
              <a:lnSpc>
                <a:spcPct val="80000"/>
              </a:lnSpc>
            </a:pPr>
            <a:r>
              <a:rPr lang="en-US" sz="2400" dirty="0">
                <a:latin typeface="Times New Roman" pitchFamily="18" charset="0"/>
              </a:rPr>
              <a:t>How confident we are in our approximate result</a:t>
            </a:r>
            <a:r>
              <a:rPr lang="en-US" sz="2400" dirty="0" smtClean="0">
                <a:latin typeface="Times New Roman" pitchFamily="18" charset="0"/>
              </a:rPr>
              <a:t>?</a:t>
            </a:r>
          </a:p>
          <a:p>
            <a:pPr>
              <a:lnSpc>
                <a:spcPct val="80000"/>
              </a:lnSpc>
            </a:pPr>
            <a:endParaRPr lang="en-US" sz="1000" dirty="0" smtClean="0">
              <a:latin typeface="Times New Roman" pitchFamily="18" charset="0"/>
            </a:endParaRPr>
          </a:p>
          <a:p>
            <a:pPr>
              <a:lnSpc>
                <a:spcPct val="80000"/>
              </a:lnSpc>
            </a:pPr>
            <a:r>
              <a:rPr lang="en-US" sz="2400" dirty="0" smtClean="0">
                <a:latin typeface="Times New Roman" pitchFamily="18" charset="0"/>
              </a:rPr>
              <a:t>The </a:t>
            </a:r>
            <a:r>
              <a:rPr lang="en-US" sz="2400" dirty="0">
                <a:latin typeface="Times New Roman" pitchFamily="18" charset="0"/>
              </a:rPr>
              <a:t>question is  “</a:t>
            </a:r>
            <a:r>
              <a:rPr lang="en-US" sz="2400" i="1" dirty="0">
                <a:solidFill>
                  <a:srgbClr val="FF3300"/>
                </a:solidFill>
                <a:latin typeface="Times New Roman" pitchFamily="18" charset="0"/>
              </a:rPr>
              <a:t>how much error is present in our calculation and is it tolerable?”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78AEE2D-208E-4C2A-9BED-86D796B2D6A4}" type="slidenum">
              <a:rPr lang="en-US"/>
              <a:pPr/>
              <a:t>26</a:t>
            </a:fld>
            <a:endParaRPr lang="en-US"/>
          </a:p>
        </p:txBody>
      </p:sp>
      <p:sp>
        <p:nvSpPr>
          <p:cNvPr id="4099" name="Rectangle 3"/>
          <p:cNvSpPr>
            <a:spLocks noGrp="1" noChangeArrowheads="1"/>
          </p:cNvSpPr>
          <p:nvPr>
            <p:ph type="body" idx="1"/>
          </p:nvPr>
        </p:nvSpPr>
        <p:spPr>
          <a:xfrm>
            <a:off x="457200" y="908050"/>
            <a:ext cx="8229600" cy="5218113"/>
          </a:xfrm>
        </p:spPr>
        <p:txBody>
          <a:bodyPr/>
          <a:lstStyle/>
          <a:p>
            <a:r>
              <a:rPr lang="en-US">
                <a:solidFill>
                  <a:srgbClr val="3333FF"/>
                </a:solidFill>
                <a:latin typeface="Times New Roman" pitchFamily="18" charset="0"/>
              </a:rPr>
              <a:t>Accuracy.</a:t>
            </a:r>
            <a:r>
              <a:rPr lang="en-US">
                <a:latin typeface="Times New Roman" pitchFamily="18" charset="0"/>
              </a:rPr>
              <a:t> How close is a computed or measured value to the true value</a:t>
            </a:r>
          </a:p>
          <a:p>
            <a:r>
              <a:rPr lang="en-US">
                <a:solidFill>
                  <a:srgbClr val="3333FF"/>
                </a:solidFill>
                <a:latin typeface="Times New Roman" pitchFamily="18" charset="0"/>
              </a:rPr>
              <a:t>Precision (or </a:t>
            </a:r>
            <a:r>
              <a:rPr lang="en-US" i="1">
                <a:solidFill>
                  <a:srgbClr val="3333FF"/>
                </a:solidFill>
                <a:latin typeface="Times New Roman" pitchFamily="18" charset="0"/>
              </a:rPr>
              <a:t>reproducibility</a:t>
            </a:r>
            <a:r>
              <a:rPr lang="en-US">
                <a:solidFill>
                  <a:srgbClr val="3333FF"/>
                </a:solidFill>
                <a:latin typeface="Times New Roman" pitchFamily="18" charset="0"/>
              </a:rPr>
              <a:t>).</a:t>
            </a:r>
            <a:r>
              <a:rPr lang="en-US">
                <a:latin typeface="Times New Roman" pitchFamily="18" charset="0"/>
              </a:rPr>
              <a:t> How close is a computed or measured value to previously computed or measured values.</a:t>
            </a:r>
          </a:p>
          <a:p>
            <a:r>
              <a:rPr lang="en-US">
                <a:solidFill>
                  <a:srgbClr val="3333FF"/>
                </a:solidFill>
                <a:latin typeface="Times New Roman" pitchFamily="18" charset="0"/>
              </a:rPr>
              <a:t>Inaccuracy</a:t>
            </a:r>
            <a:r>
              <a:rPr lang="en-US">
                <a:latin typeface="Times New Roman" pitchFamily="18" charset="0"/>
              </a:rPr>
              <a:t> </a:t>
            </a:r>
            <a:r>
              <a:rPr lang="en-US">
                <a:solidFill>
                  <a:srgbClr val="3333FF"/>
                </a:solidFill>
                <a:latin typeface="Times New Roman" pitchFamily="18" charset="0"/>
              </a:rPr>
              <a:t>(or </a:t>
            </a:r>
            <a:r>
              <a:rPr lang="en-US" i="1">
                <a:solidFill>
                  <a:srgbClr val="3333FF"/>
                </a:solidFill>
                <a:latin typeface="Times New Roman" pitchFamily="18" charset="0"/>
              </a:rPr>
              <a:t>bias</a:t>
            </a:r>
            <a:r>
              <a:rPr lang="en-US">
                <a:solidFill>
                  <a:srgbClr val="3333FF"/>
                </a:solidFill>
                <a:latin typeface="Times New Roman" pitchFamily="18" charset="0"/>
              </a:rPr>
              <a:t>).</a:t>
            </a:r>
            <a:r>
              <a:rPr lang="en-US">
                <a:latin typeface="Times New Roman" pitchFamily="18" charset="0"/>
              </a:rPr>
              <a:t> A systematic deviation from the actual value.</a:t>
            </a:r>
          </a:p>
          <a:p>
            <a:r>
              <a:rPr lang="en-US">
                <a:solidFill>
                  <a:srgbClr val="3333FF"/>
                </a:solidFill>
                <a:latin typeface="Times New Roman" pitchFamily="18" charset="0"/>
              </a:rPr>
              <a:t>Imprecision</a:t>
            </a:r>
            <a:r>
              <a:rPr lang="en-US">
                <a:latin typeface="Times New Roman" pitchFamily="18" charset="0"/>
              </a:rPr>
              <a:t> </a:t>
            </a:r>
            <a:r>
              <a:rPr lang="en-US">
                <a:solidFill>
                  <a:srgbClr val="3333FF"/>
                </a:solidFill>
                <a:latin typeface="Times New Roman" pitchFamily="18" charset="0"/>
              </a:rPr>
              <a:t>(or </a:t>
            </a:r>
            <a:r>
              <a:rPr lang="en-US" i="1">
                <a:solidFill>
                  <a:srgbClr val="3333FF"/>
                </a:solidFill>
                <a:latin typeface="Times New Roman" pitchFamily="18" charset="0"/>
              </a:rPr>
              <a:t>uncertainty</a:t>
            </a:r>
            <a:r>
              <a:rPr lang="en-US">
                <a:solidFill>
                  <a:srgbClr val="3333FF"/>
                </a:solidFill>
                <a:latin typeface="Times New Roman" pitchFamily="18" charset="0"/>
              </a:rPr>
              <a:t>).</a:t>
            </a:r>
            <a:r>
              <a:rPr lang="en-US">
                <a:latin typeface="Times New Roman" pitchFamily="18" charset="0"/>
              </a:rPr>
              <a:t> Magnitude of scatter.</a:t>
            </a:r>
          </a:p>
          <a:p>
            <a:pPr>
              <a:buFontTx/>
              <a:buNone/>
            </a:pPr>
            <a:endParaRPr lang="en-US" sz="2400">
              <a:solidFill>
                <a:srgbClr val="3333FF"/>
              </a:solidFill>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EAD9AF30-256F-4B8C-8A43-C08E398D5059}" type="slidenum">
              <a:rPr lang="en-US"/>
              <a:pPr/>
              <a:t>27</a:t>
            </a:fld>
            <a:endParaRPr lang="en-US"/>
          </a:p>
        </p:txBody>
      </p:sp>
      <p:sp>
        <p:nvSpPr>
          <p:cNvPr id="37892" name="Rectangle 4"/>
          <p:cNvSpPr>
            <a:spLocks noChangeArrowheads="1"/>
          </p:cNvSpPr>
          <p:nvPr/>
        </p:nvSpPr>
        <p:spPr bwMode="auto">
          <a:xfrm>
            <a:off x="250825" y="260350"/>
            <a:ext cx="946150" cy="366713"/>
          </a:xfrm>
          <a:prstGeom prst="rect">
            <a:avLst/>
          </a:prstGeom>
          <a:noFill/>
          <a:ln w="9525">
            <a:noFill/>
            <a:miter lim="800000"/>
            <a:headEnd/>
            <a:tailEnd/>
          </a:ln>
          <a:effectLst/>
        </p:spPr>
        <p:txBody>
          <a:bodyPr wrap="none">
            <a:spAutoFit/>
          </a:bodyPr>
          <a:lstStyle/>
          <a:p>
            <a:pPr>
              <a:spcBef>
                <a:spcPct val="20000"/>
              </a:spcBef>
            </a:pPr>
            <a:r>
              <a:rPr lang="en-US">
                <a:solidFill>
                  <a:srgbClr val="3333FF"/>
                </a:solidFill>
              </a:rPr>
              <a:t>Fig. 3.2</a:t>
            </a:r>
          </a:p>
        </p:txBody>
      </p:sp>
      <p:pic>
        <p:nvPicPr>
          <p:cNvPr id="37893" name="Picture 5" descr="Fig0302"/>
          <p:cNvPicPr>
            <a:picLocks noGrp="1" noChangeAspect="1" noChangeArrowheads="1"/>
          </p:cNvPicPr>
          <p:nvPr>
            <p:ph/>
          </p:nvPr>
        </p:nvPicPr>
        <p:blipFill>
          <a:blip r:embed="rId3" cstate="print"/>
          <a:srcRect/>
          <a:stretch>
            <a:fillRect/>
          </a:stretch>
        </p:blipFill>
        <p:spPr>
          <a:xfrm>
            <a:off x="1524000" y="738188"/>
            <a:ext cx="6516688" cy="6119812"/>
          </a:xfrm>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EA452B3-D91C-42FF-B156-8C473267682A}" type="slidenum">
              <a:rPr lang="en-US"/>
              <a:pPr/>
              <a:t>28</a:t>
            </a:fld>
            <a:endParaRPr lang="en-US"/>
          </a:p>
        </p:txBody>
      </p:sp>
      <p:sp>
        <p:nvSpPr>
          <p:cNvPr id="5122" name="Rectangle 2"/>
          <p:cNvSpPr>
            <a:spLocks noGrp="1" noChangeArrowheads="1"/>
          </p:cNvSpPr>
          <p:nvPr>
            <p:ph type="title"/>
          </p:nvPr>
        </p:nvSpPr>
        <p:spPr/>
        <p:txBody>
          <a:bodyPr/>
          <a:lstStyle/>
          <a:p>
            <a:r>
              <a:rPr lang="en-US">
                <a:latin typeface="Times New Roman" pitchFamily="18" charset="0"/>
              </a:rPr>
              <a:t>Significant Figures</a:t>
            </a:r>
          </a:p>
        </p:txBody>
      </p:sp>
      <p:sp>
        <p:nvSpPr>
          <p:cNvPr id="5123" name="Rectangle 3"/>
          <p:cNvSpPr>
            <a:spLocks noGrp="1" noChangeArrowheads="1"/>
          </p:cNvSpPr>
          <p:nvPr>
            <p:ph type="body" sz="half" idx="1"/>
          </p:nvPr>
        </p:nvSpPr>
        <p:spPr>
          <a:xfrm>
            <a:off x="457200" y="1600200"/>
            <a:ext cx="8002588" cy="4816475"/>
          </a:xfrm>
        </p:spPr>
        <p:txBody>
          <a:bodyPr/>
          <a:lstStyle/>
          <a:p>
            <a:pPr>
              <a:lnSpc>
                <a:spcPct val="80000"/>
              </a:lnSpc>
            </a:pPr>
            <a:r>
              <a:rPr lang="en-US" sz="2000" dirty="0">
                <a:latin typeface="Times New Roman" pitchFamily="18" charset="0"/>
              </a:rPr>
              <a:t>Number of significant figures indicates precision. Significant digits of a number are those that can be </a:t>
            </a:r>
            <a:r>
              <a:rPr lang="en-US" sz="2000" i="1" dirty="0">
                <a:solidFill>
                  <a:srgbClr val="3333FF"/>
                </a:solidFill>
                <a:latin typeface="Times New Roman" pitchFamily="18" charset="0"/>
              </a:rPr>
              <a:t>used</a:t>
            </a:r>
            <a:r>
              <a:rPr lang="en-US" sz="2000" dirty="0">
                <a:latin typeface="Times New Roman" pitchFamily="18" charset="0"/>
              </a:rPr>
              <a:t> with </a:t>
            </a:r>
            <a:r>
              <a:rPr lang="en-US" sz="2000" i="1" dirty="0">
                <a:solidFill>
                  <a:srgbClr val="3333FF"/>
                </a:solidFill>
                <a:latin typeface="Times New Roman" pitchFamily="18" charset="0"/>
              </a:rPr>
              <a:t>confidence, </a:t>
            </a:r>
            <a:r>
              <a:rPr lang="en-US" sz="2000" dirty="0">
                <a:latin typeface="Times New Roman" pitchFamily="18" charset="0"/>
              </a:rPr>
              <a:t>e.g.,</a:t>
            </a:r>
            <a:r>
              <a:rPr lang="en-US" sz="2000" i="1" dirty="0">
                <a:latin typeface="Times New Roman" pitchFamily="18" charset="0"/>
              </a:rPr>
              <a:t> </a:t>
            </a:r>
            <a:r>
              <a:rPr lang="en-US" sz="2000" dirty="0">
                <a:latin typeface="Times New Roman" pitchFamily="18" charset="0"/>
              </a:rPr>
              <a:t>the number of certain digits plus one estimated digit.</a:t>
            </a:r>
          </a:p>
          <a:p>
            <a:pPr>
              <a:lnSpc>
                <a:spcPct val="80000"/>
              </a:lnSpc>
            </a:pPr>
            <a:endParaRPr lang="en-US" sz="2000" dirty="0">
              <a:latin typeface="Times New Roman" pitchFamily="18" charset="0"/>
            </a:endParaRPr>
          </a:p>
          <a:p>
            <a:pPr>
              <a:lnSpc>
                <a:spcPct val="80000"/>
              </a:lnSpc>
              <a:buFontTx/>
              <a:buNone/>
            </a:pPr>
            <a:r>
              <a:rPr lang="en-US" sz="2000" dirty="0">
                <a:latin typeface="Times New Roman" pitchFamily="18" charset="0"/>
              </a:rPr>
              <a:t>53,8</a:t>
            </a:r>
            <a:r>
              <a:rPr lang="en-US" sz="2000" u="sng" dirty="0">
                <a:latin typeface="Times New Roman" pitchFamily="18" charset="0"/>
              </a:rPr>
              <a:t>00</a:t>
            </a:r>
            <a:r>
              <a:rPr lang="en-US" sz="2000" dirty="0">
                <a:latin typeface="Times New Roman" pitchFamily="18" charset="0"/>
              </a:rPr>
              <a:t>	How many significant figures?</a:t>
            </a:r>
          </a:p>
          <a:p>
            <a:pPr>
              <a:lnSpc>
                <a:spcPct val="80000"/>
              </a:lnSpc>
              <a:buFontTx/>
              <a:buNone/>
            </a:pPr>
            <a:endParaRPr lang="en-US" sz="2000" dirty="0">
              <a:latin typeface="Times New Roman" pitchFamily="18" charset="0"/>
            </a:endParaRPr>
          </a:p>
          <a:p>
            <a:pPr>
              <a:lnSpc>
                <a:spcPct val="80000"/>
              </a:lnSpc>
              <a:buFontTx/>
              <a:buNone/>
            </a:pPr>
            <a:r>
              <a:rPr lang="en-US" sz="2000" dirty="0">
                <a:latin typeface="Times New Roman" pitchFamily="18" charset="0"/>
              </a:rPr>
              <a:t>5.38 x 10</a:t>
            </a:r>
            <a:r>
              <a:rPr lang="en-US" sz="2000" baseline="30000" dirty="0">
                <a:latin typeface="Times New Roman" pitchFamily="18" charset="0"/>
              </a:rPr>
              <a:t>4</a:t>
            </a:r>
            <a:r>
              <a:rPr lang="en-US" sz="2000" dirty="0">
                <a:latin typeface="Times New Roman" pitchFamily="18" charset="0"/>
              </a:rPr>
              <a:t>		</a:t>
            </a:r>
            <a:r>
              <a:rPr lang="en-US" sz="2000" dirty="0">
                <a:solidFill>
                  <a:srgbClr val="FF3300"/>
                </a:solidFill>
                <a:latin typeface="Times New Roman" pitchFamily="18" charset="0"/>
              </a:rPr>
              <a:t>3</a:t>
            </a:r>
          </a:p>
          <a:p>
            <a:pPr>
              <a:lnSpc>
                <a:spcPct val="80000"/>
              </a:lnSpc>
              <a:buFontTx/>
              <a:buNone/>
            </a:pPr>
            <a:r>
              <a:rPr lang="en-US" sz="2000" dirty="0">
                <a:latin typeface="Times New Roman" pitchFamily="18" charset="0"/>
              </a:rPr>
              <a:t>5.380 x 10</a:t>
            </a:r>
            <a:r>
              <a:rPr lang="en-US" sz="2000" baseline="30000" dirty="0">
                <a:latin typeface="Times New Roman" pitchFamily="18" charset="0"/>
              </a:rPr>
              <a:t>4</a:t>
            </a:r>
            <a:r>
              <a:rPr lang="en-US" sz="2000" dirty="0">
                <a:latin typeface="Times New Roman" pitchFamily="18" charset="0"/>
              </a:rPr>
              <a:t>		</a:t>
            </a:r>
            <a:r>
              <a:rPr lang="en-US" sz="2000" dirty="0">
                <a:solidFill>
                  <a:srgbClr val="FF3300"/>
                </a:solidFill>
                <a:latin typeface="Times New Roman" pitchFamily="18" charset="0"/>
              </a:rPr>
              <a:t>4</a:t>
            </a:r>
          </a:p>
          <a:p>
            <a:pPr>
              <a:lnSpc>
                <a:spcPct val="80000"/>
              </a:lnSpc>
              <a:buFontTx/>
              <a:buNone/>
            </a:pPr>
            <a:r>
              <a:rPr lang="en-US" sz="2000" dirty="0">
                <a:latin typeface="Times New Roman" pitchFamily="18" charset="0"/>
              </a:rPr>
              <a:t>5.3800 x 10</a:t>
            </a:r>
            <a:r>
              <a:rPr lang="en-US" sz="2000" baseline="30000" dirty="0">
                <a:latin typeface="Times New Roman" pitchFamily="18" charset="0"/>
              </a:rPr>
              <a:t>4</a:t>
            </a:r>
            <a:r>
              <a:rPr lang="en-US" sz="2000" dirty="0">
                <a:latin typeface="Times New Roman" pitchFamily="18" charset="0"/>
              </a:rPr>
              <a:t>		</a:t>
            </a:r>
            <a:r>
              <a:rPr lang="en-US" sz="2000" dirty="0">
                <a:solidFill>
                  <a:srgbClr val="FF3300"/>
                </a:solidFill>
                <a:latin typeface="Times New Roman" pitchFamily="18" charset="0"/>
              </a:rPr>
              <a:t>5</a:t>
            </a:r>
          </a:p>
          <a:p>
            <a:pPr>
              <a:lnSpc>
                <a:spcPct val="80000"/>
              </a:lnSpc>
              <a:buFontTx/>
              <a:buNone/>
            </a:pPr>
            <a:endParaRPr lang="en-US" sz="2000" dirty="0">
              <a:latin typeface="Times New Roman" pitchFamily="18" charset="0"/>
            </a:endParaRPr>
          </a:p>
          <a:p>
            <a:pPr>
              <a:lnSpc>
                <a:spcPct val="80000"/>
              </a:lnSpc>
              <a:buFontTx/>
              <a:buNone/>
            </a:pPr>
            <a:r>
              <a:rPr lang="en-US" sz="2000" dirty="0">
                <a:latin typeface="Times New Roman" pitchFamily="18" charset="0"/>
              </a:rPr>
              <a:t>	Zeros are sometimes used to locate the decimal point not significant figures.</a:t>
            </a:r>
          </a:p>
          <a:p>
            <a:pPr>
              <a:lnSpc>
                <a:spcPct val="80000"/>
              </a:lnSpc>
              <a:buFontTx/>
              <a:buNone/>
            </a:pPr>
            <a:endParaRPr lang="en-US" sz="2000" dirty="0">
              <a:latin typeface="Times New Roman" pitchFamily="18" charset="0"/>
            </a:endParaRPr>
          </a:p>
          <a:p>
            <a:pPr>
              <a:lnSpc>
                <a:spcPct val="80000"/>
              </a:lnSpc>
              <a:buFontTx/>
              <a:buNone/>
            </a:pPr>
            <a:r>
              <a:rPr lang="en-US" sz="2000" dirty="0">
                <a:latin typeface="Times New Roman" pitchFamily="18" charset="0"/>
              </a:rPr>
              <a:t>0.00001753		</a:t>
            </a:r>
            <a:r>
              <a:rPr lang="en-US" sz="2000" dirty="0">
                <a:solidFill>
                  <a:srgbClr val="FF3300"/>
                </a:solidFill>
                <a:latin typeface="Times New Roman" pitchFamily="18" charset="0"/>
              </a:rPr>
              <a:t>4</a:t>
            </a:r>
          </a:p>
          <a:p>
            <a:pPr>
              <a:lnSpc>
                <a:spcPct val="80000"/>
              </a:lnSpc>
              <a:buFontTx/>
              <a:buNone/>
            </a:pPr>
            <a:r>
              <a:rPr lang="en-US" sz="2000" dirty="0">
                <a:latin typeface="Times New Roman" pitchFamily="18" charset="0"/>
              </a:rPr>
              <a:t>0.0001753		</a:t>
            </a:r>
            <a:r>
              <a:rPr lang="en-US" sz="2000" dirty="0">
                <a:solidFill>
                  <a:srgbClr val="FF3300"/>
                </a:solidFill>
                <a:latin typeface="Times New Roman" pitchFamily="18" charset="0"/>
              </a:rPr>
              <a:t>4</a:t>
            </a:r>
          </a:p>
          <a:p>
            <a:pPr>
              <a:lnSpc>
                <a:spcPct val="80000"/>
              </a:lnSpc>
              <a:buFontTx/>
              <a:buNone/>
            </a:pPr>
            <a:r>
              <a:rPr lang="en-US" sz="2000" dirty="0">
                <a:latin typeface="Times New Roman" pitchFamily="18" charset="0"/>
              </a:rPr>
              <a:t>0.001753		</a:t>
            </a:r>
            <a:r>
              <a:rPr lang="en-US" sz="2000" dirty="0">
                <a:solidFill>
                  <a:srgbClr val="FF3300"/>
                </a:solidFill>
                <a:latin typeface="Times New Roman" pitchFamily="18" charset="0"/>
              </a:rPr>
              <a:t>4</a:t>
            </a:r>
          </a:p>
          <a:p>
            <a:pPr>
              <a:lnSpc>
                <a:spcPct val="80000"/>
              </a:lnSpc>
              <a:buFontTx/>
              <a:buNone/>
            </a:pPr>
            <a:endParaRPr lang="en-US" sz="2000" dirty="0">
              <a:solidFill>
                <a:srgbClr val="FF3300"/>
              </a:solidFill>
            </a:endParaRPr>
          </a:p>
          <a:p>
            <a:pPr>
              <a:lnSpc>
                <a:spcPct val="80000"/>
              </a:lnSpc>
              <a:buFontTx/>
              <a:buNone/>
            </a:pPr>
            <a:endParaRPr lang="en-US" sz="2000" dirty="0">
              <a:solidFill>
                <a:srgbClr val="FF3300"/>
              </a:solidFill>
            </a:endParaRPr>
          </a:p>
          <a:p>
            <a:pPr>
              <a:lnSpc>
                <a:spcPct val="80000"/>
              </a:lnSpc>
              <a:buFontTx/>
              <a:buNone/>
            </a:pPr>
            <a:endParaRPr lang="en-US" sz="2000" dirty="0"/>
          </a:p>
          <a:p>
            <a:pPr>
              <a:lnSpc>
                <a:spcPct val="80000"/>
              </a:lnSpc>
              <a:buFontTx/>
              <a:buNone/>
            </a:pP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7"/>
          <p:cNvSpPr>
            <a:spLocks noGrp="1"/>
          </p:cNvSpPr>
          <p:nvPr>
            <p:ph type="sldNum" sz="quarter" idx="12"/>
          </p:nvPr>
        </p:nvSpPr>
        <p:spPr/>
        <p:txBody>
          <a:bodyPr/>
          <a:lstStyle/>
          <a:p>
            <a:fld id="{3A2CA0CC-B37F-4028-AF29-B27EC053B788}" type="slidenum">
              <a:rPr lang="en-US"/>
              <a:pPr/>
              <a:t>29</a:t>
            </a:fld>
            <a:endParaRPr lang="en-US"/>
          </a:p>
        </p:txBody>
      </p:sp>
      <p:sp>
        <p:nvSpPr>
          <p:cNvPr id="7176" name="Oval 8"/>
          <p:cNvSpPr>
            <a:spLocks noChangeArrowheads="1"/>
          </p:cNvSpPr>
          <p:nvPr/>
        </p:nvSpPr>
        <p:spPr bwMode="auto">
          <a:xfrm>
            <a:off x="468313" y="2492375"/>
            <a:ext cx="468312" cy="8636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70" name="Rectangle 2"/>
          <p:cNvSpPr>
            <a:spLocks noGrp="1" noChangeArrowheads="1"/>
          </p:cNvSpPr>
          <p:nvPr>
            <p:ph type="title"/>
          </p:nvPr>
        </p:nvSpPr>
        <p:spPr/>
        <p:txBody>
          <a:bodyPr/>
          <a:lstStyle/>
          <a:p>
            <a:r>
              <a:rPr lang="en-US">
                <a:latin typeface="Times New Roman" pitchFamily="18" charset="0"/>
              </a:rPr>
              <a:t>Error Definitions</a:t>
            </a:r>
          </a:p>
        </p:txBody>
      </p:sp>
      <p:sp>
        <p:nvSpPr>
          <p:cNvPr id="7171" name="Rectangle 3"/>
          <p:cNvSpPr>
            <a:spLocks noGrp="1" noChangeArrowheads="1"/>
          </p:cNvSpPr>
          <p:nvPr>
            <p:ph type="body" sz="half" idx="1"/>
          </p:nvPr>
        </p:nvSpPr>
        <p:spPr>
          <a:xfrm>
            <a:off x="457200" y="1600200"/>
            <a:ext cx="8218488" cy="4525963"/>
          </a:xfrm>
        </p:spPr>
        <p:txBody>
          <a:bodyPr/>
          <a:lstStyle/>
          <a:p>
            <a:pPr>
              <a:buFontTx/>
              <a:buNone/>
            </a:pPr>
            <a:r>
              <a:rPr lang="en-US" sz="2800"/>
              <a:t>True Value = Approximation + Error</a:t>
            </a:r>
          </a:p>
          <a:p>
            <a:pPr>
              <a:buFontTx/>
              <a:buNone/>
            </a:pPr>
            <a:endParaRPr lang="en-US" sz="2800"/>
          </a:p>
          <a:p>
            <a:pPr>
              <a:buFontTx/>
              <a:buNone/>
            </a:pPr>
            <a:r>
              <a:rPr lang="en-US" sz="2800"/>
              <a:t>E</a:t>
            </a:r>
            <a:r>
              <a:rPr lang="en-US" sz="2800" baseline="-25000"/>
              <a:t>t</a:t>
            </a:r>
            <a:r>
              <a:rPr lang="en-US" sz="2800"/>
              <a:t> = True value – Approximation (+/-)</a:t>
            </a:r>
          </a:p>
          <a:p>
            <a:pPr>
              <a:buFontTx/>
              <a:buNone/>
            </a:pPr>
            <a:endParaRPr lang="en-US" sz="2800"/>
          </a:p>
          <a:p>
            <a:pPr>
              <a:buFontTx/>
              <a:buNone/>
            </a:pPr>
            <a:endParaRPr lang="en-US" sz="2800"/>
          </a:p>
        </p:txBody>
      </p:sp>
      <p:graphicFrame>
        <p:nvGraphicFramePr>
          <p:cNvPr id="7172" name="Object 4"/>
          <p:cNvGraphicFramePr>
            <a:graphicFrameLocks noGrp="1" noChangeAspect="1"/>
          </p:cNvGraphicFramePr>
          <p:nvPr>
            <p:ph sz="quarter" idx="2"/>
          </p:nvPr>
        </p:nvGraphicFramePr>
        <p:xfrm>
          <a:off x="684213" y="4005263"/>
          <a:ext cx="6516687" cy="974725"/>
        </p:xfrm>
        <a:graphic>
          <a:graphicData uri="http://schemas.openxmlformats.org/presentationml/2006/ole">
            <p:oleObj spid="_x0000_s86022" name="Equation" r:id="rId4" imgW="3733800" imgH="558800" progId="Equation.3">
              <p:embed/>
            </p:oleObj>
          </a:graphicData>
        </a:graphic>
      </p:graphicFrame>
      <p:graphicFrame>
        <p:nvGraphicFramePr>
          <p:cNvPr id="7174" name="Object 6"/>
          <p:cNvGraphicFramePr>
            <a:graphicFrameLocks noGrp="1" noChangeAspect="1"/>
          </p:cNvGraphicFramePr>
          <p:nvPr>
            <p:ph sz="quarter" idx="3"/>
          </p:nvPr>
        </p:nvGraphicFramePr>
        <p:xfrm>
          <a:off x="611188" y="5295900"/>
          <a:ext cx="7777162" cy="974725"/>
        </p:xfrm>
        <a:graphic>
          <a:graphicData uri="http://schemas.openxmlformats.org/presentationml/2006/ole">
            <p:oleObj spid="_x0000_s86023" name="Equation" r:id="rId5" imgW="4457700" imgH="558800" progId="Equation.3">
              <p:embed/>
            </p:oleObj>
          </a:graphicData>
        </a:graphic>
      </p:graphicFrame>
      <p:sp>
        <p:nvSpPr>
          <p:cNvPr id="7177" name="Text Box 9"/>
          <p:cNvSpPr txBox="1">
            <a:spLocks noChangeArrowheads="1"/>
          </p:cNvSpPr>
          <p:nvPr/>
        </p:nvSpPr>
        <p:spPr bwMode="auto">
          <a:xfrm>
            <a:off x="1800225" y="3465513"/>
            <a:ext cx="2484438" cy="457200"/>
          </a:xfrm>
          <a:prstGeom prst="rect">
            <a:avLst/>
          </a:prstGeom>
          <a:noFill/>
          <a:ln w="9525">
            <a:noFill/>
            <a:miter lim="800000"/>
            <a:headEnd/>
            <a:tailEnd/>
          </a:ln>
          <a:effectLst/>
        </p:spPr>
        <p:txBody>
          <a:bodyPr>
            <a:spAutoFit/>
          </a:bodyPr>
          <a:lstStyle/>
          <a:p>
            <a:pPr>
              <a:spcBef>
                <a:spcPct val="50000"/>
              </a:spcBef>
            </a:pPr>
            <a:r>
              <a:rPr lang="en-US" sz="2400">
                <a:latin typeface="Times New Roman" pitchFamily="18" charset="0"/>
              </a:rPr>
              <a:t>True error</a:t>
            </a:r>
          </a:p>
        </p:txBody>
      </p:sp>
      <p:sp>
        <p:nvSpPr>
          <p:cNvPr id="7178" name="Line 10"/>
          <p:cNvSpPr>
            <a:spLocks noChangeShapeType="1"/>
          </p:cNvSpPr>
          <p:nvPr/>
        </p:nvSpPr>
        <p:spPr bwMode="auto">
          <a:xfrm>
            <a:off x="900113" y="3105150"/>
            <a:ext cx="900112" cy="503238"/>
          </a:xfrm>
          <a:prstGeom prst="line">
            <a:avLst/>
          </a:prstGeom>
          <a:noFill/>
          <a:ln w="9525">
            <a:solidFill>
              <a:schemeClr val="tx1"/>
            </a:solidFill>
            <a:round/>
            <a:headEnd type="arrow" w="med" len="med"/>
            <a:tailEnd/>
          </a:ln>
          <a:effec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5"/>
          <p:cNvSpPr>
            <a:spLocks noGrp="1" noChangeArrowheads="1"/>
          </p:cNvSpPr>
          <p:nvPr>
            <p:ph type="body" sz="half" idx="1"/>
          </p:nvPr>
        </p:nvSpPr>
        <p:spPr>
          <a:xfrm>
            <a:off x="6934200" y="381000"/>
            <a:ext cx="1270000" cy="928688"/>
          </a:xfrm>
        </p:spPr>
        <p:txBody>
          <a:bodyPr>
            <a:normAutofit fontScale="92500" lnSpcReduction="20000"/>
          </a:bodyPr>
          <a:lstStyle/>
          <a:p>
            <a:pPr>
              <a:buFontTx/>
              <a:buNone/>
            </a:pPr>
            <a:endParaRPr lang="en-US" sz="2800" dirty="0"/>
          </a:p>
          <a:p>
            <a:pPr>
              <a:buFontTx/>
              <a:buNone/>
            </a:pPr>
            <a:r>
              <a:rPr lang="en-US" sz="1800" dirty="0"/>
              <a:t>Fig. </a:t>
            </a:r>
            <a:r>
              <a:rPr lang="en-US" sz="1800" dirty="0" smtClean="0"/>
              <a:t>1.1</a:t>
            </a:r>
          </a:p>
          <a:p>
            <a:pPr>
              <a:buFontTx/>
              <a:buNone/>
            </a:pPr>
            <a:r>
              <a:rPr lang="en-US" sz="1800" dirty="0" err="1" smtClean="0"/>
              <a:t>Chapra</a:t>
            </a:r>
            <a:endParaRPr lang="en-US" sz="1800" dirty="0"/>
          </a:p>
        </p:txBody>
      </p:sp>
      <p:pic>
        <p:nvPicPr>
          <p:cNvPr id="36880" name="Picture 16" descr="Fig0101"/>
          <p:cNvPicPr>
            <a:picLocks noGrp="1" noChangeAspect="1" noChangeArrowheads="1"/>
          </p:cNvPicPr>
          <p:nvPr>
            <p:ph sz="half" idx="2"/>
          </p:nvPr>
        </p:nvPicPr>
        <p:blipFill>
          <a:blip r:embed="rId3" cstate="print">
            <a:clrChange>
              <a:clrFrom>
                <a:srgbClr val="D5ECFC"/>
              </a:clrFrom>
              <a:clrTo>
                <a:srgbClr val="D5ECFC">
                  <a:alpha val="0"/>
                </a:srgbClr>
              </a:clrTo>
            </a:clrChange>
          </a:blip>
          <a:srcRect/>
          <a:stretch>
            <a:fillRect/>
          </a:stretch>
        </p:blipFill>
        <p:spPr>
          <a:xfrm>
            <a:off x="2951163" y="0"/>
            <a:ext cx="3529012" cy="6538913"/>
          </a:xfrm>
          <a:noFill/>
          <a:ln/>
        </p:spPr>
      </p:pic>
      <p:sp>
        <p:nvSpPr>
          <p:cNvPr id="6" name="Slide Number Placeholder 6"/>
          <p:cNvSpPr>
            <a:spLocks noGrp="1"/>
          </p:cNvSpPr>
          <p:nvPr>
            <p:ph type="sldNum" sz="quarter" idx="12"/>
          </p:nvPr>
        </p:nvSpPr>
        <p:spPr/>
        <p:txBody>
          <a:bodyPr/>
          <a:lstStyle/>
          <a:p>
            <a:fld id="{863CD541-ED27-4159-93CB-9DCD11FE9EFC}"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81286B3E-B1BF-415E-A7AE-A90AFC542B4E}" type="slidenum">
              <a:rPr lang="en-US"/>
              <a:pPr/>
              <a:t>30</a:t>
            </a:fld>
            <a:endParaRPr lang="en-US"/>
          </a:p>
        </p:txBody>
      </p:sp>
      <p:sp>
        <p:nvSpPr>
          <p:cNvPr id="10243" name="Rectangle 3"/>
          <p:cNvSpPr>
            <a:spLocks noGrp="1" noChangeArrowheads="1"/>
          </p:cNvSpPr>
          <p:nvPr>
            <p:ph type="body" sz="half" idx="1"/>
          </p:nvPr>
        </p:nvSpPr>
        <p:spPr>
          <a:xfrm>
            <a:off x="503238" y="762000"/>
            <a:ext cx="8002587" cy="5486400"/>
          </a:xfrm>
        </p:spPr>
        <p:txBody>
          <a:bodyPr>
            <a:normAutofit/>
          </a:bodyPr>
          <a:lstStyle/>
          <a:p>
            <a:r>
              <a:rPr lang="en-US" sz="2400" dirty="0"/>
              <a:t>For numerical methods, the true value will be known only when we deal with functions that can be solved analytically (simple systems). In real world applications, we usually not know the answer a priori. Then</a:t>
            </a:r>
          </a:p>
          <a:p>
            <a:endParaRPr lang="en-US" sz="2400" dirty="0"/>
          </a:p>
          <a:p>
            <a:endParaRPr lang="en-US" sz="2400" dirty="0"/>
          </a:p>
          <a:p>
            <a:endParaRPr lang="en-US" sz="2400" dirty="0"/>
          </a:p>
          <a:p>
            <a:r>
              <a:rPr lang="en-US" sz="2400" i="1" dirty="0"/>
              <a:t>Iterative approach, </a:t>
            </a:r>
            <a:r>
              <a:rPr lang="en-US" sz="2400" dirty="0"/>
              <a:t>example Newton’s method</a:t>
            </a:r>
          </a:p>
          <a:p>
            <a:endParaRPr lang="en-US" sz="2400" dirty="0"/>
          </a:p>
        </p:txBody>
      </p:sp>
      <p:graphicFrame>
        <p:nvGraphicFramePr>
          <p:cNvPr id="10244" name="Object 4"/>
          <p:cNvGraphicFramePr>
            <a:graphicFrameLocks noGrp="1" noChangeAspect="1"/>
          </p:cNvGraphicFramePr>
          <p:nvPr>
            <p:ph sz="quarter" idx="2"/>
          </p:nvPr>
        </p:nvGraphicFramePr>
        <p:xfrm>
          <a:off x="2057400" y="2514600"/>
          <a:ext cx="4027487" cy="870608"/>
        </p:xfrm>
        <a:graphic>
          <a:graphicData uri="http://schemas.openxmlformats.org/presentationml/2006/ole">
            <p:oleObj spid="_x0000_s87046" name="Equation" r:id="rId4" imgW="2819400" imgH="609600" progId="Equation.3">
              <p:embed/>
            </p:oleObj>
          </a:graphicData>
        </a:graphic>
      </p:graphicFrame>
      <p:graphicFrame>
        <p:nvGraphicFramePr>
          <p:cNvPr id="10247" name="Object 7"/>
          <p:cNvGraphicFramePr>
            <a:graphicFrameLocks noGrp="1" noChangeAspect="1"/>
          </p:cNvGraphicFramePr>
          <p:nvPr>
            <p:ph sz="quarter" idx="3"/>
          </p:nvPr>
        </p:nvGraphicFramePr>
        <p:xfrm>
          <a:off x="838200" y="4648200"/>
          <a:ext cx="7453312" cy="796589"/>
        </p:xfrm>
        <a:graphic>
          <a:graphicData uri="http://schemas.openxmlformats.org/presentationml/2006/ole">
            <p:oleObj spid="_x0000_s87047" name="Equation" r:id="rId5" imgW="5549900" imgH="609600" progId="Equation.3">
              <p:embed/>
            </p:oleObj>
          </a:graphicData>
        </a:graphic>
      </p:graphicFrame>
      <p:sp>
        <p:nvSpPr>
          <p:cNvPr id="10250" name="Text Box 10"/>
          <p:cNvSpPr txBox="1">
            <a:spLocks noChangeArrowheads="1"/>
          </p:cNvSpPr>
          <p:nvPr/>
        </p:nvSpPr>
        <p:spPr bwMode="auto">
          <a:xfrm>
            <a:off x="528637" y="5105400"/>
            <a:ext cx="1223963" cy="469167"/>
          </a:xfrm>
          <a:prstGeom prst="rect">
            <a:avLst/>
          </a:prstGeom>
          <a:noFill/>
          <a:ln w="9525">
            <a:noFill/>
            <a:miter lim="800000"/>
            <a:headEnd/>
            <a:tailEnd/>
          </a:ln>
          <a:effectLst/>
        </p:spPr>
        <p:txBody>
          <a:bodyPr>
            <a:spAutoFit/>
          </a:bodyPr>
          <a:lstStyle/>
          <a:p>
            <a:pPr>
              <a:spcBef>
                <a:spcPct val="50000"/>
              </a:spcBef>
              <a:buNone/>
            </a:pPr>
            <a:r>
              <a:rPr lang="en-US" dirty="0"/>
              <a:t>(+ /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p:txBody>
          <a:bodyPr/>
          <a:lstStyle/>
          <a:p>
            <a:fld id="{11E83E68-3D39-41CB-ACB3-ED8A98FF1078}" type="slidenum">
              <a:rPr lang="en-US"/>
              <a:pPr/>
              <a:t>31</a:t>
            </a:fld>
            <a:endParaRPr lang="en-US"/>
          </a:p>
        </p:txBody>
      </p:sp>
      <p:sp>
        <p:nvSpPr>
          <p:cNvPr id="13315" name="Rectangle 3"/>
          <p:cNvSpPr>
            <a:spLocks noGrp="1" noChangeArrowheads="1"/>
          </p:cNvSpPr>
          <p:nvPr>
            <p:ph type="body" sz="half" idx="1"/>
          </p:nvPr>
        </p:nvSpPr>
        <p:spPr>
          <a:xfrm>
            <a:off x="457200" y="908050"/>
            <a:ext cx="8147050" cy="5218113"/>
          </a:xfrm>
        </p:spPr>
        <p:txBody>
          <a:bodyPr/>
          <a:lstStyle/>
          <a:p>
            <a:pPr>
              <a:lnSpc>
                <a:spcPct val="80000"/>
              </a:lnSpc>
            </a:pPr>
            <a:r>
              <a:rPr lang="en-US" sz="2400"/>
              <a:t>Use absolute value.</a:t>
            </a:r>
          </a:p>
          <a:p>
            <a:pPr>
              <a:lnSpc>
                <a:spcPct val="80000"/>
              </a:lnSpc>
            </a:pPr>
            <a:r>
              <a:rPr lang="en-US" sz="2400"/>
              <a:t>Computations are repeated until stopping criterion is satisfied.</a:t>
            </a:r>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If the following criterion is met</a:t>
            </a:r>
          </a:p>
          <a:p>
            <a:pPr>
              <a:lnSpc>
                <a:spcPct val="80000"/>
              </a:lnSpc>
            </a:pPr>
            <a:endParaRPr lang="en-US" sz="2400"/>
          </a:p>
          <a:p>
            <a:pPr>
              <a:lnSpc>
                <a:spcPct val="80000"/>
              </a:lnSpc>
            </a:pPr>
            <a:endParaRPr lang="en-US" sz="2400"/>
          </a:p>
          <a:p>
            <a:pPr>
              <a:lnSpc>
                <a:spcPct val="80000"/>
              </a:lnSpc>
              <a:buFontTx/>
              <a:buNone/>
            </a:pPr>
            <a:r>
              <a:rPr lang="en-US" sz="2400"/>
              <a:t>	</a:t>
            </a:r>
          </a:p>
          <a:p>
            <a:pPr>
              <a:lnSpc>
                <a:spcPct val="80000"/>
              </a:lnSpc>
              <a:buFontTx/>
              <a:buNone/>
            </a:pPr>
            <a:r>
              <a:rPr lang="en-US" sz="2400"/>
              <a:t>	you can be sure that the result is correct to at least </a:t>
            </a:r>
            <a:r>
              <a:rPr lang="en-US" sz="2400" u="sng"/>
              <a:t>n significant</a:t>
            </a:r>
            <a:r>
              <a:rPr lang="en-US" sz="2400"/>
              <a:t> figures.</a:t>
            </a:r>
          </a:p>
        </p:txBody>
      </p:sp>
      <p:graphicFrame>
        <p:nvGraphicFramePr>
          <p:cNvPr id="13316" name="Object 4"/>
          <p:cNvGraphicFramePr>
            <a:graphicFrameLocks noGrp="1" noChangeAspect="1"/>
          </p:cNvGraphicFramePr>
          <p:nvPr>
            <p:ph sz="quarter" idx="2"/>
          </p:nvPr>
        </p:nvGraphicFramePr>
        <p:xfrm>
          <a:off x="827088" y="2312988"/>
          <a:ext cx="1476375" cy="923925"/>
        </p:xfrm>
        <a:graphic>
          <a:graphicData uri="http://schemas.openxmlformats.org/presentationml/2006/ole">
            <p:oleObj spid="_x0000_s88070" name="Equation" r:id="rId4" imgW="406048" imgH="253780" progId="Equation.3">
              <p:embed/>
            </p:oleObj>
          </a:graphicData>
        </a:graphic>
      </p:graphicFrame>
      <p:sp>
        <p:nvSpPr>
          <p:cNvPr id="13319" name="Line 7"/>
          <p:cNvSpPr>
            <a:spLocks noChangeShapeType="1"/>
          </p:cNvSpPr>
          <p:nvPr/>
        </p:nvSpPr>
        <p:spPr bwMode="auto">
          <a:xfrm flipH="1" flipV="1">
            <a:off x="2051050" y="2744788"/>
            <a:ext cx="1512888" cy="179387"/>
          </a:xfrm>
          <a:prstGeom prst="line">
            <a:avLst/>
          </a:prstGeom>
          <a:noFill/>
          <a:ln w="9525">
            <a:solidFill>
              <a:schemeClr val="tx1"/>
            </a:solidFill>
            <a:round/>
            <a:headEnd/>
            <a:tailEnd type="triangle" w="med" len="med"/>
          </a:ln>
          <a:effectLst/>
        </p:spPr>
        <p:txBody>
          <a:bodyPr/>
          <a:lstStyle/>
          <a:p>
            <a:endParaRPr lang="en-US"/>
          </a:p>
        </p:txBody>
      </p:sp>
      <p:sp>
        <p:nvSpPr>
          <p:cNvPr id="13320" name="Text Box 8"/>
          <p:cNvSpPr txBox="1">
            <a:spLocks noChangeArrowheads="1"/>
          </p:cNvSpPr>
          <p:nvPr/>
        </p:nvSpPr>
        <p:spPr bwMode="auto">
          <a:xfrm>
            <a:off x="3563938" y="2457450"/>
            <a:ext cx="3563937" cy="915988"/>
          </a:xfrm>
          <a:prstGeom prst="rect">
            <a:avLst/>
          </a:prstGeom>
          <a:solidFill>
            <a:srgbClr val="FFFF99"/>
          </a:solidFill>
          <a:ln w="9525">
            <a:noFill/>
            <a:miter lim="800000"/>
            <a:headEnd/>
            <a:tailEnd/>
          </a:ln>
          <a:effectLst/>
        </p:spPr>
        <p:txBody>
          <a:bodyPr>
            <a:spAutoFit/>
          </a:bodyPr>
          <a:lstStyle/>
          <a:p>
            <a:pPr>
              <a:spcBef>
                <a:spcPct val="50000"/>
              </a:spcBef>
            </a:pPr>
            <a:r>
              <a:rPr lang="en-US"/>
              <a:t>Pre-specified % tolerance based on the knowledge of your solution</a:t>
            </a:r>
          </a:p>
        </p:txBody>
      </p:sp>
      <p:graphicFrame>
        <p:nvGraphicFramePr>
          <p:cNvPr id="13321" name="Object 9"/>
          <p:cNvGraphicFramePr>
            <a:graphicFrameLocks noGrp="1" noChangeAspect="1"/>
          </p:cNvGraphicFramePr>
          <p:nvPr>
            <p:ph sz="quarter" idx="3"/>
          </p:nvPr>
        </p:nvGraphicFramePr>
        <p:xfrm>
          <a:off x="792163" y="4473575"/>
          <a:ext cx="3278187" cy="655638"/>
        </p:xfrm>
        <a:graphic>
          <a:graphicData uri="http://schemas.openxmlformats.org/presentationml/2006/ole">
            <p:oleObj spid="_x0000_s88071" name="Equation" r:id="rId5" imgW="1206500" imgH="24130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04088"/>
            <a:ext cx="8229600" cy="743712"/>
          </a:xfrm>
        </p:spPr>
        <p:txBody>
          <a:bodyPr>
            <a:normAutofit fontScale="90000"/>
          </a:bodyPr>
          <a:lstStyle/>
          <a:p>
            <a:r>
              <a:rPr lang="en-US" dirty="0" smtClean="0"/>
              <a:t>Example 3.2</a:t>
            </a:r>
            <a:endParaRPr lang="en-US" dirty="0"/>
          </a:p>
        </p:txBody>
      </p:sp>
      <p:sp>
        <p:nvSpPr>
          <p:cNvPr id="7" name="Content Placeholder 6"/>
          <p:cNvSpPr>
            <a:spLocks noGrp="1"/>
          </p:cNvSpPr>
          <p:nvPr>
            <p:ph idx="1"/>
          </p:nvPr>
        </p:nvSpPr>
        <p:spPr>
          <a:xfrm>
            <a:off x="457200" y="1371600"/>
            <a:ext cx="8229600" cy="4953000"/>
          </a:xfrm>
        </p:spPr>
        <p:txBody>
          <a:bodyPr>
            <a:normAutofit/>
          </a:bodyPr>
          <a:lstStyle/>
          <a:p>
            <a:r>
              <a:rPr lang="en-US" sz="2000" dirty="0" smtClean="0"/>
              <a:t>In mathematics, function can often be represented by infinite series. For example, the exponential function can be computed using the </a:t>
            </a:r>
            <a:r>
              <a:rPr lang="en-US" sz="2000" i="1" dirty="0" err="1" smtClean="0"/>
              <a:t>Maclaurin</a:t>
            </a:r>
            <a:r>
              <a:rPr lang="en-US" sz="2000" i="1" dirty="0" smtClean="0"/>
              <a:t> series </a:t>
            </a:r>
            <a:r>
              <a:rPr lang="en-US" sz="2000" i="1" dirty="0" err="1" smtClean="0"/>
              <a:t>exapansion</a:t>
            </a:r>
            <a:r>
              <a:rPr lang="en-US" sz="2000" i="1" dirty="0" smtClean="0"/>
              <a:t> </a:t>
            </a:r>
            <a:r>
              <a:rPr lang="en-US" sz="2000" dirty="0" smtClean="0"/>
              <a:t>as:</a:t>
            </a:r>
          </a:p>
          <a:p>
            <a:endParaRPr lang="en-US" sz="2000" dirty="0" smtClean="0"/>
          </a:p>
          <a:p>
            <a:endParaRPr lang="en-US" sz="2000" dirty="0" smtClean="0"/>
          </a:p>
          <a:p>
            <a:pPr>
              <a:buNone/>
            </a:pPr>
            <a:r>
              <a:rPr lang="en-US" sz="2000" dirty="0" smtClean="0"/>
              <a:t>	Thus, as more terms are added in sequence, the approximation becomes a better and better estimate.  </a:t>
            </a:r>
          </a:p>
          <a:p>
            <a:pPr>
              <a:buNone/>
            </a:pPr>
            <a:r>
              <a:rPr lang="en-US" sz="2000" dirty="0" smtClean="0"/>
              <a:t>		Starting with the simplest version, </a:t>
            </a:r>
            <a:r>
              <a:rPr lang="en-US" sz="2000" i="1" dirty="0" smtClean="0"/>
              <a:t>e</a:t>
            </a:r>
            <a:r>
              <a:rPr lang="en-US" sz="2000" i="1" baseline="30000" dirty="0" smtClean="0"/>
              <a:t>x</a:t>
            </a:r>
            <a:r>
              <a:rPr lang="en-US" sz="2000" i="1" dirty="0" smtClean="0"/>
              <a:t>=1</a:t>
            </a:r>
            <a:r>
              <a:rPr lang="en-US" sz="2000" dirty="0" smtClean="0"/>
              <a:t>, add terms one at a time to estimate </a:t>
            </a:r>
            <a:r>
              <a:rPr lang="en-US" sz="2000" i="1" dirty="0" smtClean="0"/>
              <a:t>e</a:t>
            </a:r>
            <a:r>
              <a:rPr lang="en-US" sz="2000" i="1" baseline="30000" dirty="0" smtClean="0"/>
              <a:t>0.5</a:t>
            </a:r>
            <a:r>
              <a:rPr lang="en-US" sz="2000" dirty="0" smtClean="0"/>
              <a:t>. After each new term is added, compute the true and approximate percent relative errors. Note that the true value of </a:t>
            </a:r>
            <a:r>
              <a:rPr lang="en-US" sz="2000" i="1" dirty="0" smtClean="0"/>
              <a:t>e</a:t>
            </a:r>
            <a:r>
              <a:rPr lang="en-US" sz="2000" i="1" baseline="30000" dirty="0" smtClean="0"/>
              <a:t>0.5</a:t>
            </a:r>
            <a:r>
              <a:rPr lang="en-US" sz="2000" dirty="0" smtClean="0"/>
              <a:t> = 1.648721. Add terms until the absolute value of the approximate error estimate </a:t>
            </a:r>
            <a:r>
              <a:rPr lang="el-GR" sz="2000" i="1" dirty="0" smtClean="0"/>
              <a:t>ε</a:t>
            </a:r>
            <a:r>
              <a:rPr lang="en-US" sz="2000" i="1" baseline="-25000" dirty="0" smtClean="0"/>
              <a:t>a </a:t>
            </a:r>
            <a:r>
              <a:rPr lang="en-US" sz="2000" i="1" baseline="30000" dirty="0" smtClean="0"/>
              <a:t> </a:t>
            </a:r>
            <a:r>
              <a:rPr lang="en-US" sz="2000" dirty="0" smtClean="0"/>
              <a:t>falls below a pre-specified error criterion </a:t>
            </a:r>
            <a:r>
              <a:rPr lang="el-GR" sz="2000" i="1" dirty="0" smtClean="0"/>
              <a:t>ε</a:t>
            </a:r>
            <a:r>
              <a:rPr lang="en-US" sz="2000" i="1" baseline="-25000" dirty="0" smtClean="0"/>
              <a:t>s</a:t>
            </a:r>
            <a:r>
              <a:rPr lang="en-US" sz="2000" dirty="0" smtClean="0"/>
              <a:t> conforming to three significant digits.</a:t>
            </a:r>
            <a:endParaRPr lang="en-US" sz="2000" baseline="30000" dirty="0"/>
          </a:p>
        </p:txBody>
      </p:sp>
      <p:graphicFrame>
        <p:nvGraphicFramePr>
          <p:cNvPr id="92162" name="Object 2"/>
          <p:cNvGraphicFramePr>
            <a:graphicFrameLocks noChangeAspect="1"/>
          </p:cNvGraphicFramePr>
          <p:nvPr/>
        </p:nvGraphicFramePr>
        <p:xfrm>
          <a:off x="1752600" y="2362200"/>
          <a:ext cx="5368925" cy="756886"/>
        </p:xfrm>
        <a:graphic>
          <a:graphicData uri="http://schemas.openxmlformats.org/presentationml/2006/ole">
            <p:oleObj spid="_x0000_s92164" name="Equation" r:id="rId4" imgW="2971800" imgH="41910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7"/>
          <p:cNvSpPr>
            <a:spLocks noGrp="1"/>
          </p:cNvSpPr>
          <p:nvPr>
            <p:ph type="sldNum" sz="quarter" idx="12"/>
          </p:nvPr>
        </p:nvSpPr>
        <p:spPr/>
        <p:txBody>
          <a:bodyPr/>
          <a:lstStyle/>
          <a:p>
            <a:fld id="{77A38B70-2290-486F-AB2F-9B2F95B950A7}" type="slidenum">
              <a:rPr lang="en-US"/>
              <a:pPr/>
              <a:t>33</a:t>
            </a:fld>
            <a:endParaRPr lang="en-US"/>
          </a:p>
        </p:txBody>
      </p:sp>
      <p:sp>
        <p:nvSpPr>
          <p:cNvPr id="16398" name="Rectangle 14"/>
          <p:cNvSpPr>
            <a:spLocks noChangeArrowheads="1"/>
          </p:cNvSpPr>
          <p:nvPr/>
        </p:nvSpPr>
        <p:spPr bwMode="auto">
          <a:xfrm>
            <a:off x="3492500" y="4833938"/>
            <a:ext cx="504825" cy="539750"/>
          </a:xfrm>
          <a:prstGeom prst="rect">
            <a:avLst/>
          </a:prstGeom>
          <a:solidFill>
            <a:srgbClr val="FFCCFF"/>
          </a:solidFill>
          <a:ln w="9525">
            <a:solidFill>
              <a:schemeClr val="tx1"/>
            </a:solidFill>
            <a:miter lim="800000"/>
            <a:headEnd/>
            <a:tailEnd/>
          </a:ln>
          <a:effectLst/>
        </p:spPr>
        <p:txBody>
          <a:bodyPr wrap="none" anchor="ctr"/>
          <a:lstStyle/>
          <a:p>
            <a:endParaRPr lang="en-US"/>
          </a:p>
        </p:txBody>
      </p:sp>
      <p:sp>
        <p:nvSpPr>
          <p:cNvPr id="16386" name="Rectangle 2"/>
          <p:cNvSpPr>
            <a:spLocks noGrp="1" noChangeArrowheads="1"/>
          </p:cNvSpPr>
          <p:nvPr>
            <p:ph type="title"/>
          </p:nvPr>
        </p:nvSpPr>
        <p:spPr/>
        <p:txBody>
          <a:bodyPr/>
          <a:lstStyle/>
          <a:p>
            <a:r>
              <a:rPr lang="en-US">
                <a:latin typeface="Times New Roman" pitchFamily="18" charset="0"/>
              </a:rPr>
              <a:t>Round-off Errors</a:t>
            </a:r>
          </a:p>
        </p:txBody>
      </p:sp>
      <p:sp>
        <p:nvSpPr>
          <p:cNvPr id="16387" name="Rectangle 3"/>
          <p:cNvSpPr>
            <a:spLocks noGrp="1" noChangeArrowheads="1"/>
          </p:cNvSpPr>
          <p:nvPr>
            <p:ph type="body" sz="half" idx="1"/>
          </p:nvPr>
        </p:nvSpPr>
        <p:spPr>
          <a:xfrm>
            <a:off x="457200" y="1600200"/>
            <a:ext cx="7967663" cy="4525963"/>
          </a:xfrm>
        </p:spPr>
        <p:txBody>
          <a:bodyPr/>
          <a:lstStyle/>
          <a:p>
            <a:r>
              <a:rPr lang="en-US" sz="2800">
                <a:latin typeface="Times New Roman" pitchFamily="18" charset="0"/>
              </a:rPr>
              <a:t>Numbers such as </a:t>
            </a:r>
            <a:r>
              <a:rPr lang="en-US" sz="2800">
                <a:latin typeface="Symbol" pitchFamily="18" charset="2"/>
              </a:rPr>
              <a:t>p</a:t>
            </a:r>
            <a:r>
              <a:rPr lang="en-US" sz="2800">
                <a:latin typeface="Times New Roman" pitchFamily="18" charset="0"/>
              </a:rPr>
              <a:t>, e, or	 cannot be expressed by a fixed number of significant figures.</a:t>
            </a:r>
          </a:p>
          <a:p>
            <a:r>
              <a:rPr lang="en-US" sz="2800">
                <a:latin typeface="Times New Roman" pitchFamily="18" charset="0"/>
              </a:rPr>
              <a:t> Computers use a base-2 representation, they cannot precisely represent certain exact base-10 numbers.</a:t>
            </a:r>
          </a:p>
          <a:p>
            <a:r>
              <a:rPr lang="en-US" sz="2800">
                <a:latin typeface="Times New Roman" pitchFamily="18" charset="0"/>
              </a:rPr>
              <a:t>Fractional quantities are typically represented in computer using “floating point” form, e.g.,</a:t>
            </a:r>
          </a:p>
          <a:p>
            <a:pPr>
              <a:buFontTx/>
              <a:buNone/>
            </a:pPr>
            <a:endParaRPr lang="en-US" sz="2800">
              <a:latin typeface="Times New Roman" pitchFamily="18" charset="0"/>
            </a:endParaRPr>
          </a:p>
        </p:txBody>
      </p:sp>
      <p:graphicFrame>
        <p:nvGraphicFramePr>
          <p:cNvPr id="16388" name="Object 4"/>
          <p:cNvGraphicFramePr>
            <a:graphicFrameLocks noGrp="1" noChangeAspect="1"/>
          </p:cNvGraphicFramePr>
          <p:nvPr>
            <p:ph sz="quarter" idx="2"/>
          </p:nvPr>
        </p:nvGraphicFramePr>
        <p:xfrm>
          <a:off x="4608513" y="1700213"/>
          <a:ext cx="330200" cy="304800"/>
        </p:xfrm>
        <a:graphic>
          <a:graphicData uri="http://schemas.openxmlformats.org/presentationml/2006/ole">
            <p:oleObj spid="_x0000_s89094" name="Equation" r:id="rId4" imgW="330057" imgH="304668" progId="Equation.3">
              <p:embed/>
            </p:oleObj>
          </a:graphicData>
        </a:graphic>
      </p:graphicFrame>
      <p:graphicFrame>
        <p:nvGraphicFramePr>
          <p:cNvPr id="16390" name="Object 6"/>
          <p:cNvGraphicFramePr>
            <a:graphicFrameLocks noGrp="1" noChangeAspect="1"/>
          </p:cNvGraphicFramePr>
          <p:nvPr>
            <p:ph sz="quarter" idx="3"/>
          </p:nvPr>
        </p:nvGraphicFramePr>
        <p:xfrm>
          <a:off x="3059113" y="4833938"/>
          <a:ext cx="877887" cy="474662"/>
        </p:xfrm>
        <a:graphic>
          <a:graphicData uri="http://schemas.openxmlformats.org/presentationml/2006/ole">
            <p:oleObj spid="_x0000_s89095" name="Equation" r:id="rId5" imgW="469696" imgH="253890" progId="Equation.3">
              <p:embed/>
            </p:oleObj>
          </a:graphicData>
        </a:graphic>
      </p:graphicFrame>
      <p:sp>
        <p:nvSpPr>
          <p:cNvPr id="16392" name="Text Box 8"/>
          <p:cNvSpPr txBox="1">
            <a:spLocks noChangeArrowheads="1"/>
          </p:cNvSpPr>
          <p:nvPr/>
        </p:nvSpPr>
        <p:spPr bwMode="auto">
          <a:xfrm>
            <a:off x="4751388" y="4760913"/>
            <a:ext cx="1420812" cy="498598"/>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exponent</a:t>
            </a:r>
          </a:p>
        </p:txBody>
      </p:sp>
      <p:sp>
        <p:nvSpPr>
          <p:cNvPr id="16393" name="Line 9"/>
          <p:cNvSpPr>
            <a:spLocks noChangeShapeType="1"/>
          </p:cNvSpPr>
          <p:nvPr/>
        </p:nvSpPr>
        <p:spPr bwMode="auto">
          <a:xfrm flipV="1">
            <a:off x="3887788" y="4905375"/>
            <a:ext cx="828675" cy="107950"/>
          </a:xfrm>
          <a:prstGeom prst="line">
            <a:avLst/>
          </a:prstGeom>
          <a:noFill/>
          <a:ln w="9525">
            <a:solidFill>
              <a:schemeClr val="tx1"/>
            </a:solidFill>
            <a:round/>
            <a:headEnd type="arrow" w="med" len="med"/>
            <a:tailEnd/>
          </a:ln>
          <a:effectLst/>
        </p:spPr>
        <p:txBody>
          <a:bodyPr/>
          <a:lstStyle/>
          <a:p>
            <a:endParaRPr lang="en-US"/>
          </a:p>
        </p:txBody>
      </p:sp>
      <p:sp>
        <p:nvSpPr>
          <p:cNvPr id="16394" name="Text Box 10"/>
          <p:cNvSpPr txBox="1">
            <a:spLocks noChangeArrowheads="1"/>
          </p:cNvSpPr>
          <p:nvPr/>
        </p:nvSpPr>
        <p:spPr bwMode="auto">
          <a:xfrm>
            <a:off x="4464050" y="5373688"/>
            <a:ext cx="3460750" cy="904863"/>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Base of the number system used</a:t>
            </a:r>
          </a:p>
        </p:txBody>
      </p:sp>
      <p:sp>
        <p:nvSpPr>
          <p:cNvPr id="16395" name="Line 11"/>
          <p:cNvSpPr>
            <a:spLocks noChangeShapeType="1"/>
          </p:cNvSpPr>
          <p:nvPr/>
        </p:nvSpPr>
        <p:spPr bwMode="auto">
          <a:xfrm flipH="1" flipV="1">
            <a:off x="3743325" y="5229225"/>
            <a:ext cx="720725" cy="504825"/>
          </a:xfrm>
          <a:prstGeom prst="line">
            <a:avLst/>
          </a:prstGeom>
          <a:noFill/>
          <a:ln w="9525">
            <a:solidFill>
              <a:schemeClr val="tx1"/>
            </a:solidFill>
            <a:round/>
            <a:headEnd/>
            <a:tailEnd type="triangle" w="med" len="med"/>
          </a:ln>
          <a:effectLst/>
        </p:spPr>
        <p:txBody>
          <a:bodyPr/>
          <a:lstStyle/>
          <a:p>
            <a:endParaRPr lang="en-US"/>
          </a:p>
        </p:txBody>
      </p:sp>
      <p:sp>
        <p:nvSpPr>
          <p:cNvPr id="16396" name="Text Box 12"/>
          <p:cNvSpPr txBox="1">
            <a:spLocks noChangeArrowheads="1"/>
          </p:cNvSpPr>
          <p:nvPr/>
        </p:nvSpPr>
        <p:spPr bwMode="auto">
          <a:xfrm>
            <a:off x="1066801" y="5373688"/>
            <a:ext cx="1633538" cy="498598"/>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mantissa</a:t>
            </a:r>
          </a:p>
        </p:txBody>
      </p:sp>
      <p:sp>
        <p:nvSpPr>
          <p:cNvPr id="16397" name="Line 13"/>
          <p:cNvSpPr>
            <a:spLocks noChangeShapeType="1"/>
          </p:cNvSpPr>
          <p:nvPr/>
        </p:nvSpPr>
        <p:spPr bwMode="auto">
          <a:xfrm flipV="1">
            <a:off x="2663825" y="5265738"/>
            <a:ext cx="468313" cy="323850"/>
          </a:xfrm>
          <a:prstGeom prst="line">
            <a:avLst/>
          </a:prstGeom>
          <a:noFill/>
          <a:ln w="9525">
            <a:solidFill>
              <a:schemeClr val="tx1"/>
            </a:solidFill>
            <a:round/>
            <a:headEnd/>
            <a:tailEnd type="triangle" w="med" len="med"/>
          </a:ln>
          <a:effectLst/>
        </p:spPr>
        <p:txBody>
          <a:bodyPr/>
          <a:lstStyle/>
          <a:p>
            <a:endParaRPr lang="en-US"/>
          </a:p>
        </p:txBody>
      </p:sp>
      <p:sp>
        <p:nvSpPr>
          <p:cNvPr id="16399" name="Text Box 15"/>
          <p:cNvSpPr txBox="1">
            <a:spLocks noChangeArrowheads="1"/>
          </p:cNvSpPr>
          <p:nvPr/>
        </p:nvSpPr>
        <p:spPr bwMode="auto">
          <a:xfrm>
            <a:off x="914401" y="4437063"/>
            <a:ext cx="2038350" cy="498598"/>
          </a:xfrm>
          <a:prstGeom prst="rect">
            <a:avLst/>
          </a:prstGeom>
          <a:solidFill>
            <a:srgbClr val="FFCCFF"/>
          </a:solidFill>
          <a:ln w="9525">
            <a:noFill/>
            <a:miter lim="800000"/>
            <a:headEnd/>
            <a:tailEnd/>
          </a:ln>
          <a:effectLst/>
        </p:spPr>
        <p:txBody>
          <a:bodyPr wrap="square">
            <a:spAutoFit/>
          </a:bodyPr>
          <a:lstStyle/>
          <a:p>
            <a:pPr>
              <a:spcBef>
                <a:spcPct val="50000"/>
              </a:spcBef>
            </a:pPr>
            <a:r>
              <a:rPr lang="en-US"/>
              <a:t>Integer part</a:t>
            </a:r>
          </a:p>
        </p:txBody>
      </p:sp>
      <p:sp>
        <p:nvSpPr>
          <p:cNvPr id="16400" name="Line 16"/>
          <p:cNvSpPr>
            <a:spLocks noChangeShapeType="1"/>
          </p:cNvSpPr>
          <p:nvPr/>
        </p:nvSpPr>
        <p:spPr bwMode="auto">
          <a:xfrm>
            <a:off x="2916238" y="4581525"/>
            <a:ext cx="611187" cy="252413"/>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0AFB62-2919-4ED4-A273-2737B2C30F3C}" type="slidenum">
              <a:rPr lang="en-US"/>
              <a:pPr/>
              <a:t>34</a:t>
            </a:fld>
            <a:endParaRPr lang="en-US"/>
          </a:p>
        </p:txBody>
      </p:sp>
      <p:pic>
        <p:nvPicPr>
          <p:cNvPr id="33797" name="Picture 5" descr="fig0305"/>
          <p:cNvPicPr>
            <a:picLocks noGrp="1" noChangeAspect="1" noChangeArrowheads="1"/>
          </p:cNvPicPr>
          <p:nvPr>
            <p:ph idx="1"/>
          </p:nvPr>
        </p:nvPicPr>
        <p:blipFill>
          <a:blip r:embed="rId4" cstate="print"/>
          <a:srcRect/>
          <a:stretch>
            <a:fillRect/>
          </a:stretch>
        </p:blipFill>
        <p:spPr>
          <a:xfrm>
            <a:off x="1600200" y="2667000"/>
            <a:ext cx="5867400" cy="2124895"/>
          </a:xfrm>
          <a:noFill/>
          <a:ln/>
        </p:spPr>
      </p:pic>
      <p:grpSp>
        <p:nvGrpSpPr>
          <p:cNvPr id="18" name="Group 17"/>
          <p:cNvGrpSpPr/>
          <p:nvPr/>
        </p:nvGrpSpPr>
        <p:grpSpPr>
          <a:xfrm>
            <a:off x="1828800" y="1066800"/>
            <a:ext cx="5802312" cy="1424134"/>
            <a:chOff x="1208088" y="1279525"/>
            <a:chExt cx="7010399" cy="1791740"/>
          </a:xfrm>
        </p:grpSpPr>
        <p:sp>
          <p:nvSpPr>
            <p:cNvPr id="8" name="Rectangle 14"/>
            <p:cNvSpPr>
              <a:spLocks noChangeArrowheads="1"/>
            </p:cNvSpPr>
            <p:nvPr/>
          </p:nvSpPr>
          <p:spPr bwMode="auto">
            <a:xfrm>
              <a:off x="3786187" y="1676400"/>
              <a:ext cx="504825" cy="539750"/>
            </a:xfrm>
            <a:prstGeom prst="rect">
              <a:avLst/>
            </a:prstGeom>
            <a:solidFill>
              <a:srgbClr val="FFCCFF"/>
            </a:solidFill>
            <a:ln w="9525">
              <a:solidFill>
                <a:schemeClr val="tx1"/>
              </a:solidFill>
              <a:miter lim="800000"/>
              <a:headEnd/>
              <a:tailEnd/>
            </a:ln>
            <a:effectLst/>
          </p:spPr>
          <p:txBody>
            <a:bodyPr wrap="none" anchor="ctr"/>
            <a:lstStyle/>
            <a:p>
              <a:endParaRPr lang="en-US" sz="1800"/>
            </a:p>
          </p:txBody>
        </p:sp>
        <p:graphicFrame>
          <p:nvGraphicFramePr>
            <p:cNvPr id="9" name="Object 6"/>
            <p:cNvGraphicFramePr>
              <a:graphicFrameLocks noChangeAspect="1"/>
            </p:cNvGraphicFramePr>
            <p:nvPr/>
          </p:nvGraphicFramePr>
          <p:xfrm>
            <a:off x="3269971" y="1676983"/>
            <a:ext cx="1045326" cy="473354"/>
          </p:xfrm>
          <a:graphic>
            <a:graphicData uri="http://schemas.openxmlformats.org/presentationml/2006/ole">
              <p:oleObj spid="_x0000_s93190" name="Equation" r:id="rId5" imgW="558558" imgH="253890" progId="Equation.3">
                <p:embed/>
              </p:oleObj>
            </a:graphicData>
          </a:graphic>
        </p:graphicFrame>
        <p:sp>
          <p:nvSpPr>
            <p:cNvPr id="10" name="Text Box 8"/>
            <p:cNvSpPr txBox="1">
              <a:spLocks noChangeArrowheads="1"/>
            </p:cNvSpPr>
            <p:nvPr/>
          </p:nvSpPr>
          <p:spPr bwMode="auto">
            <a:xfrm>
              <a:off x="5109847" y="1614409"/>
              <a:ext cx="1420813" cy="471765"/>
            </a:xfrm>
            <a:prstGeom prst="rect">
              <a:avLst/>
            </a:prstGeom>
            <a:solidFill>
              <a:srgbClr val="FFFF99"/>
            </a:solidFill>
            <a:ln w="9525">
              <a:noFill/>
              <a:miter lim="800000"/>
              <a:headEnd/>
              <a:tailEnd/>
            </a:ln>
            <a:effectLst/>
          </p:spPr>
          <p:txBody>
            <a:bodyPr wrap="square">
              <a:spAutoFit/>
            </a:bodyPr>
            <a:lstStyle/>
            <a:p>
              <a:pPr>
                <a:spcBef>
                  <a:spcPct val="50000"/>
                </a:spcBef>
              </a:pPr>
              <a:r>
                <a:rPr lang="en-US" sz="1800" dirty="0"/>
                <a:t>exponent</a:t>
              </a:r>
            </a:p>
          </p:txBody>
        </p:sp>
        <p:sp>
          <p:nvSpPr>
            <p:cNvPr id="11" name="Line 9"/>
            <p:cNvSpPr>
              <a:spLocks noChangeShapeType="1"/>
            </p:cNvSpPr>
            <p:nvPr/>
          </p:nvSpPr>
          <p:spPr bwMode="auto">
            <a:xfrm flipV="1">
              <a:off x="4246248" y="1758871"/>
              <a:ext cx="828675" cy="107950"/>
            </a:xfrm>
            <a:prstGeom prst="line">
              <a:avLst/>
            </a:prstGeom>
            <a:noFill/>
            <a:ln w="9525">
              <a:solidFill>
                <a:schemeClr val="tx1"/>
              </a:solidFill>
              <a:round/>
              <a:headEnd type="arrow" w="med" len="med"/>
              <a:tailEnd/>
            </a:ln>
            <a:effectLst/>
          </p:spPr>
          <p:txBody>
            <a:bodyPr/>
            <a:lstStyle/>
            <a:p>
              <a:endParaRPr lang="en-US" sz="1800"/>
            </a:p>
          </p:txBody>
        </p:sp>
        <p:sp>
          <p:nvSpPr>
            <p:cNvPr id="12" name="Text Box 10"/>
            <p:cNvSpPr txBox="1">
              <a:spLocks noChangeArrowheads="1"/>
            </p:cNvSpPr>
            <p:nvPr/>
          </p:nvSpPr>
          <p:spPr bwMode="auto">
            <a:xfrm>
              <a:off x="4757737" y="2216150"/>
              <a:ext cx="3460750" cy="855115"/>
            </a:xfrm>
            <a:prstGeom prst="rect">
              <a:avLst/>
            </a:prstGeom>
            <a:solidFill>
              <a:srgbClr val="FFFF99"/>
            </a:solidFill>
            <a:ln w="9525">
              <a:noFill/>
              <a:miter lim="800000"/>
              <a:headEnd/>
              <a:tailEnd/>
            </a:ln>
            <a:effectLst/>
          </p:spPr>
          <p:txBody>
            <a:bodyPr wrap="square">
              <a:spAutoFit/>
            </a:bodyPr>
            <a:lstStyle/>
            <a:p>
              <a:pPr>
                <a:spcBef>
                  <a:spcPct val="50000"/>
                </a:spcBef>
              </a:pPr>
              <a:r>
                <a:rPr lang="en-US" sz="1800" dirty="0"/>
                <a:t>Base of the number system used</a:t>
              </a:r>
            </a:p>
          </p:txBody>
        </p:sp>
        <p:sp>
          <p:nvSpPr>
            <p:cNvPr id="13" name="Line 11"/>
            <p:cNvSpPr>
              <a:spLocks noChangeShapeType="1"/>
            </p:cNvSpPr>
            <p:nvPr/>
          </p:nvSpPr>
          <p:spPr bwMode="auto">
            <a:xfrm flipH="1" flipV="1">
              <a:off x="4037012" y="2071687"/>
              <a:ext cx="720725" cy="504825"/>
            </a:xfrm>
            <a:prstGeom prst="line">
              <a:avLst/>
            </a:prstGeom>
            <a:noFill/>
            <a:ln w="9525">
              <a:solidFill>
                <a:schemeClr val="tx1"/>
              </a:solidFill>
              <a:round/>
              <a:headEnd/>
              <a:tailEnd type="triangle" w="med" len="med"/>
            </a:ln>
            <a:effectLst/>
          </p:spPr>
          <p:txBody>
            <a:bodyPr/>
            <a:lstStyle/>
            <a:p>
              <a:endParaRPr lang="en-US" sz="1800"/>
            </a:p>
          </p:txBody>
        </p:sp>
        <p:sp>
          <p:nvSpPr>
            <p:cNvPr id="14" name="Text Box 12"/>
            <p:cNvSpPr txBox="1">
              <a:spLocks noChangeArrowheads="1"/>
            </p:cNvSpPr>
            <p:nvPr/>
          </p:nvSpPr>
          <p:spPr bwMode="auto">
            <a:xfrm>
              <a:off x="1360488" y="2216149"/>
              <a:ext cx="1633538" cy="471765"/>
            </a:xfrm>
            <a:prstGeom prst="rect">
              <a:avLst/>
            </a:prstGeom>
            <a:solidFill>
              <a:srgbClr val="FFFF99"/>
            </a:solidFill>
            <a:ln w="9525">
              <a:noFill/>
              <a:miter lim="800000"/>
              <a:headEnd/>
              <a:tailEnd/>
            </a:ln>
            <a:effectLst/>
          </p:spPr>
          <p:txBody>
            <a:bodyPr wrap="square">
              <a:spAutoFit/>
            </a:bodyPr>
            <a:lstStyle/>
            <a:p>
              <a:pPr>
                <a:spcBef>
                  <a:spcPct val="50000"/>
                </a:spcBef>
              </a:pPr>
              <a:r>
                <a:rPr lang="en-US" sz="1800" dirty="0"/>
                <a:t>mantissa</a:t>
              </a:r>
            </a:p>
          </p:txBody>
        </p:sp>
        <p:sp>
          <p:nvSpPr>
            <p:cNvPr id="15" name="Line 13"/>
            <p:cNvSpPr>
              <a:spLocks noChangeShapeType="1"/>
            </p:cNvSpPr>
            <p:nvPr/>
          </p:nvSpPr>
          <p:spPr bwMode="auto">
            <a:xfrm flipV="1">
              <a:off x="2957512" y="2108200"/>
              <a:ext cx="468313" cy="323850"/>
            </a:xfrm>
            <a:prstGeom prst="line">
              <a:avLst/>
            </a:prstGeom>
            <a:noFill/>
            <a:ln w="9525">
              <a:solidFill>
                <a:schemeClr val="tx1"/>
              </a:solidFill>
              <a:round/>
              <a:headEnd/>
              <a:tailEnd type="triangle" w="med" len="med"/>
            </a:ln>
            <a:effectLst/>
          </p:spPr>
          <p:txBody>
            <a:bodyPr/>
            <a:lstStyle/>
            <a:p>
              <a:endParaRPr lang="en-US" sz="1800"/>
            </a:p>
          </p:txBody>
        </p:sp>
        <p:sp>
          <p:nvSpPr>
            <p:cNvPr id="16" name="Text Box 15"/>
            <p:cNvSpPr txBox="1">
              <a:spLocks noChangeArrowheads="1"/>
            </p:cNvSpPr>
            <p:nvPr/>
          </p:nvSpPr>
          <p:spPr bwMode="auto">
            <a:xfrm>
              <a:off x="1208088" y="1279525"/>
              <a:ext cx="2038351" cy="471765"/>
            </a:xfrm>
            <a:prstGeom prst="rect">
              <a:avLst/>
            </a:prstGeom>
            <a:solidFill>
              <a:srgbClr val="FFCCFF"/>
            </a:solidFill>
            <a:ln w="9525">
              <a:noFill/>
              <a:miter lim="800000"/>
              <a:headEnd/>
              <a:tailEnd/>
            </a:ln>
            <a:effectLst/>
          </p:spPr>
          <p:txBody>
            <a:bodyPr wrap="square">
              <a:spAutoFit/>
            </a:bodyPr>
            <a:lstStyle/>
            <a:p>
              <a:pPr>
                <a:spcBef>
                  <a:spcPct val="50000"/>
                </a:spcBef>
              </a:pPr>
              <a:r>
                <a:rPr lang="en-US" sz="1800"/>
                <a:t>Integer part</a:t>
              </a:r>
            </a:p>
          </p:txBody>
        </p:sp>
        <p:sp>
          <p:nvSpPr>
            <p:cNvPr id="17" name="Line 16"/>
            <p:cNvSpPr>
              <a:spLocks noChangeShapeType="1"/>
            </p:cNvSpPr>
            <p:nvPr/>
          </p:nvSpPr>
          <p:spPr bwMode="auto">
            <a:xfrm>
              <a:off x="3209925" y="1423987"/>
              <a:ext cx="611187" cy="252413"/>
            </a:xfrm>
            <a:prstGeom prst="line">
              <a:avLst/>
            </a:prstGeom>
            <a:noFill/>
            <a:ln w="9525">
              <a:solidFill>
                <a:schemeClr val="tx1"/>
              </a:solidFill>
              <a:round/>
              <a:headEnd/>
              <a:tailEnd type="triangle" w="med" len="med"/>
            </a:ln>
            <a:effectLst/>
          </p:spPr>
          <p:txBody>
            <a:bodyPr/>
            <a:lstStyle/>
            <a:p>
              <a:endParaRPr lang="en-US" sz="1800"/>
            </a:p>
          </p:txBody>
        </p:sp>
      </p:grpSp>
      <p:graphicFrame>
        <p:nvGraphicFramePr>
          <p:cNvPr id="19" name="Object 6"/>
          <p:cNvGraphicFramePr>
            <a:graphicFrameLocks noChangeAspect="1"/>
          </p:cNvGraphicFramePr>
          <p:nvPr/>
        </p:nvGraphicFramePr>
        <p:xfrm>
          <a:off x="2133600" y="5334000"/>
          <a:ext cx="3966253" cy="457200"/>
        </p:xfrm>
        <a:graphic>
          <a:graphicData uri="http://schemas.openxmlformats.org/presentationml/2006/ole">
            <p:oleObj spid="_x0000_s93191" name="Equation" r:id="rId6" imgW="2108200" imgH="254000" progId="Equation.3">
              <p:embed/>
            </p:oleObj>
          </a:graphicData>
        </a:graphic>
      </p:graphicFrame>
      <p:cxnSp>
        <p:nvCxnSpPr>
          <p:cNvPr id="21" name="Straight Arrow Connector 20"/>
          <p:cNvCxnSpPr/>
          <p:nvPr/>
        </p:nvCxnSpPr>
        <p:spPr>
          <a:xfrm rot="5400000" flipH="1" flipV="1">
            <a:off x="3924300" y="48387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2362200" y="4038600"/>
            <a:ext cx="3581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xfrm>
            <a:off x="6553200" y="6229350"/>
            <a:ext cx="2133600" cy="476250"/>
          </a:xfrm>
        </p:spPr>
        <p:txBody>
          <a:bodyPr/>
          <a:lstStyle/>
          <a:p>
            <a:fld id="{605569FB-6B4E-4F44-91F3-FB0E4089563D}" type="slidenum">
              <a:rPr lang="en-US"/>
              <a:pPr/>
              <a:t>35</a:t>
            </a:fld>
            <a:endParaRPr lang="en-US"/>
          </a:p>
        </p:txBody>
      </p:sp>
      <p:sp>
        <p:nvSpPr>
          <p:cNvPr id="19459" name="Rectangle 3"/>
          <p:cNvSpPr>
            <a:spLocks noGrp="1" noChangeArrowheads="1"/>
          </p:cNvSpPr>
          <p:nvPr>
            <p:ph type="body" sz="half" idx="1"/>
          </p:nvPr>
        </p:nvSpPr>
        <p:spPr>
          <a:xfrm>
            <a:off x="457200" y="152400"/>
            <a:ext cx="8255000" cy="5360988"/>
          </a:xfrm>
        </p:spPr>
        <p:txBody>
          <a:bodyPr/>
          <a:lstStyle/>
          <a:p>
            <a:pPr>
              <a:buFontTx/>
              <a:buNone/>
            </a:pPr>
            <a:endParaRPr lang="en-US" sz="2800" dirty="0" smtClean="0"/>
          </a:p>
          <a:p>
            <a:pPr>
              <a:buFontTx/>
              <a:buNone/>
            </a:pPr>
            <a:endParaRPr lang="en-US" sz="2800" dirty="0" smtClean="0"/>
          </a:p>
          <a:p>
            <a:pPr>
              <a:buFontTx/>
              <a:buNone/>
            </a:pPr>
            <a:endParaRPr lang="en-US" sz="2800" dirty="0"/>
          </a:p>
          <a:p>
            <a:pPr>
              <a:buFontTx/>
              <a:buNone/>
            </a:pPr>
            <a:r>
              <a:rPr lang="en-US" sz="2800" dirty="0"/>
              <a:t>					Suppose only 4 						decimal places to be stored</a:t>
            </a:r>
          </a:p>
          <a:p>
            <a:pPr>
              <a:buFontTx/>
              <a:buNone/>
            </a:pPr>
            <a:endParaRPr lang="en-US" sz="2800" dirty="0"/>
          </a:p>
          <a:p>
            <a:pPr>
              <a:buFontTx/>
              <a:buNone/>
            </a:pPr>
            <a:endParaRPr lang="en-US" sz="2800" dirty="0"/>
          </a:p>
          <a:p>
            <a:r>
              <a:rPr lang="en-US" sz="2800" dirty="0"/>
              <a:t>Normalized to remove the leading zeroes. Multiply the mantissa by 10 and lower the exponent by 1</a:t>
            </a:r>
          </a:p>
          <a:p>
            <a:pPr>
              <a:buFontTx/>
              <a:buNone/>
            </a:pPr>
            <a:r>
              <a:rPr lang="en-US" sz="2800" dirty="0"/>
              <a:t>0.294</a:t>
            </a:r>
            <a:r>
              <a:rPr lang="en-US" sz="2800" u="sng" dirty="0"/>
              <a:t>1</a:t>
            </a:r>
            <a:r>
              <a:rPr lang="en-US" sz="2800" dirty="0"/>
              <a:t> x 10</a:t>
            </a:r>
            <a:r>
              <a:rPr lang="en-US" sz="2800" baseline="30000" dirty="0"/>
              <a:t>-1</a:t>
            </a:r>
          </a:p>
        </p:txBody>
      </p:sp>
      <p:graphicFrame>
        <p:nvGraphicFramePr>
          <p:cNvPr id="19460" name="Object 4"/>
          <p:cNvGraphicFramePr>
            <a:graphicFrameLocks noGrp="1" noChangeAspect="1"/>
          </p:cNvGraphicFramePr>
          <p:nvPr>
            <p:ph sz="half" idx="2"/>
          </p:nvPr>
        </p:nvGraphicFramePr>
        <p:xfrm>
          <a:off x="468313" y="1447800"/>
          <a:ext cx="4038600" cy="1931988"/>
        </p:xfrm>
        <a:graphic>
          <a:graphicData uri="http://schemas.openxmlformats.org/presentationml/2006/ole">
            <p:oleObj spid="_x0000_s90116" name="Equation" r:id="rId4" imgW="2336800" imgH="1117600" progId="Equation.3">
              <p:embed/>
            </p:oleObj>
          </a:graphicData>
        </a:graphic>
      </p:graphicFrame>
      <p:sp>
        <p:nvSpPr>
          <p:cNvPr id="19463" name="Text Box 7"/>
          <p:cNvSpPr txBox="1">
            <a:spLocks noChangeArrowheads="1"/>
          </p:cNvSpPr>
          <p:nvPr/>
        </p:nvSpPr>
        <p:spPr bwMode="auto">
          <a:xfrm>
            <a:off x="1905000" y="5407025"/>
            <a:ext cx="5507037" cy="498598"/>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Additional significant figure is retained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00654D1-E87D-4247-96E8-A1F6926C7BD4}" type="slidenum">
              <a:rPr lang="en-US"/>
              <a:pPr/>
              <a:t>36</a:t>
            </a:fld>
            <a:endParaRPr lang="en-US"/>
          </a:p>
        </p:txBody>
      </p:sp>
      <p:sp>
        <p:nvSpPr>
          <p:cNvPr id="26627" name="Rectangle 3"/>
          <p:cNvSpPr>
            <a:spLocks noGrp="1" noChangeArrowheads="1"/>
          </p:cNvSpPr>
          <p:nvPr>
            <p:ph type="body" sz="half" idx="1"/>
          </p:nvPr>
        </p:nvSpPr>
        <p:spPr>
          <a:xfrm>
            <a:off x="457200" y="657225"/>
            <a:ext cx="8147050" cy="5468938"/>
          </a:xfrm>
        </p:spPr>
        <p:txBody>
          <a:bodyPr/>
          <a:lstStyle/>
          <a:p>
            <a:pPr>
              <a:lnSpc>
                <a:spcPct val="90000"/>
              </a:lnSpc>
              <a:buFontTx/>
              <a:buNone/>
            </a:pPr>
            <a:endParaRPr lang="en-US" sz="2800" dirty="0"/>
          </a:p>
          <a:p>
            <a:pPr>
              <a:lnSpc>
                <a:spcPct val="90000"/>
              </a:lnSpc>
              <a:buFontTx/>
              <a:buNone/>
            </a:pPr>
            <a:endParaRPr lang="en-US" sz="2800" dirty="0"/>
          </a:p>
          <a:p>
            <a:pPr>
              <a:lnSpc>
                <a:spcPct val="90000"/>
              </a:lnSpc>
              <a:buFontTx/>
              <a:buNone/>
            </a:pPr>
            <a:r>
              <a:rPr lang="en-US" sz="2800" dirty="0"/>
              <a:t>Therefore</a:t>
            </a:r>
          </a:p>
          <a:p>
            <a:pPr>
              <a:lnSpc>
                <a:spcPct val="90000"/>
              </a:lnSpc>
              <a:buFontTx/>
              <a:buNone/>
            </a:pPr>
            <a:r>
              <a:rPr lang="en-US" sz="2800" dirty="0"/>
              <a:t>	for a base-10 system 	0.1 </a:t>
            </a:r>
            <a:r>
              <a:rPr lang="en-US" sz="2800" dirty="0">
                <a:cs typeface="Arial" charset="0"/>
              </a:rPr>
              <a:t>≤m&lt;1</a:t>
            </a:r>
          </a:p>
          <a:p>
            <a:pPr>
              <a:lnSpc>
                <a:spcPct val="90000"/>
              </a:lnSpc>
              <a:buFontTx/>
              <a:buNone/>
            </a:pPr>
            <a:r>
              <a:rPr lang="en-US" sz="2800" dirty="0">
                <a:cs typeface="Arial" charset="0"/>
              </a:rPr>
              <a:t>	for a base-2 system		</a:t>
            </a:r>
            <a:r>
              <a:rPr lang="en-US" sz="2800" dirty="0"/>
              <a:t>0.5 </a:t>
            </a:r>
            <a:r>
              <a:rPr lang="en-US" sz="2800" dirty="0">
                <a:cs typeface="Arial" charset="0"/>
              </a:rPr>
              <a:t>≤m&lt;1</a:t>
            </a:r>
          </a:p>
          <a:p>
            <a:pPr>
              <a:lnSpc>
                <a:spcPct val="90000"/>
              </a:lnSpc>
            </a:pPr>
            <a:r>
              <a:rPr lang="en-US" sz="2800" dirty="0">
                <a:cs typeface="Arial" charset="0"/>
              </a:rPr>
              <a:t>Floating point representation allows both fractions and very large numbers to be expressed on the computer. However,</a:t>
            </a:r>
          </a:p>
          <a:p>
            <a:pPr lvl="1">
              <a:lnSpc>
                <a:spcPct val="90000"/>
              </a:lnSpc>
            </a:pPr>
            <a:r>
              <a:rPr lang="en-US" sz="2400" dirty="0">
                <a:cs typeface="Arial" charset="0"/>
              </a:rPr>
              <a:t>Floating point numbers take up more room.</a:t>
            </a:r>
          </a:p>
          <a:p>
            <a:pPr lvl="1">
              <a:lnSpc>
                <a:spcPct val="90000"/>
              </a:lnSpc>
            </a:pPr>
            <a:r>
              <a:rPr lang="en-US" sz="2400" dirty="0">
                <a:cs typeface="Arial" charset="0"/>
              </a:rPr>
              <a:t>Take longer to process than integer numbers.</a:t>
            </a:r>
          </a:p>
          <a:p>
            <a:pPr lvl="1">
              <a:lnSpc>
                <a:spcPct val="90000"/>
              </a:lnSpc>
            </a:pPr>
            <a:r>
              <a:rPr lang="en-US" sz="2400" dirty="0">
                <a:cs typeface="Arial" charset="0"/>
              </a:rPr>
              <a:t>Round-off errors are introduced because mantissa holds only a finite number of significant figures.</a:t>
            </a:r>
          </a:p>
        </p:txBody>
      </p:sp>
      <p:graphicFrame>
        <p:nvGraphicFramePr>
          <p:cNvPr id="26628" name="Object 4"/>
          <p:cNvGraphicFramePr>
            <a:graphicFrameLocks noGrp="1" noChangeAspect="1"/>
          </p:cNvGraphicFramePr>
          <p:nvPr>
            <p:ph sz="half" idx="2"/>
          </p:nvPr>
        </p:nvGraphicFramePr>
        <p:xfrm>
          <a:off x="900113" y="800100"/>
          <a:ext cx="1439862" cy="874713"/>
        </p:xfrm>
        <a:graphic>
          <a:graphicData uri="http://schemas.openxmlformats.org/presentationml/2006/ole">
            <p:oleObj spid="_x0000_s91140" name="Equation" r:id="rId4" imgW="647419" imgH="393529"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27D8AA-220F-4CDC-9C24-87FEC0A4F3CC}" type="slidenum">
              <a:rPr lang="en-US"/>
              <a:pPr/>
              <a:t>37</a:t>
            </a:fld>
            <a:endParaRPr lang="en-US"/>
          </a:p>
        </p:txBody>
      </p:sp>
      <p:sp>
        <p:nvSpPr>
          <p:cNvPr id="29698" name="Rectangle 2"/>
          <p:cNvSpPr>
            <a:spLocks noGrp="1" noChangeArrowheads="1"/>
          </p:cNvSpPr>
          <p:nvPr>
            <p:ph type="title"/>
          </p:nvPr>
        </p:nvSpPr>
        <p:spPr/>
        <p:txBody>
          <a:bodyPr/>
          <a:lstStyle/>
          <a:p>
            <a:r>
              <a:rPr lang="en-US">
                <a:latin typeface="Times New Roman" pitchFamily="18" charset="0"/>
              </a:rPr>
              <a:t>Chopping</a:t>
            </a:r>
          </a:p>
        </p:txBody>
      </p:sp>
      <p:sp>
        <p:nvSpPr>
          <p:cNvPr id="29699" name="Rectangle 3"/>
          <p:cNvSpPr>
            <a:spLocks noGrp="1" noChangeArrowheads="1"/>
          </p:cNvSpPr>
          <p:nvPr>
            <p:ph type="body" idx="1"/>
          </p:nvPr>
        </p:nvSpPr>
        <p:spPr/>
        <p:txBody>
          <a:bodyPr/>
          <a:lstStyle/>
          <a:p>
            <a:pPr>
              <a:lnSpc>
                <a:spcPct val="90000"/>
              </a:lnSpc>
              <a:buFontTx/>
              <a:buNone/>
            </a:pPr>
            <a:r>
              <a:rPr lang="en-US" sz="2800">
                <a:latin typeface="Times New Roman" pitchFamily="18" charset="0"/>
              </a:rPr>
              <a:t>Example:</a:t>
            </a:r>
          </a:p>
          <a:p>
            <a:pPr>
              <a:lnSpc>
                <a:spcPct val="90000"/>
              </a:lnSpc>
              <a:buFontTx/>
              <a:buNone/>
            </a:pPr>
            <a:r>
              <a:rPr lang="en-US" sz="2800">
                <a:latin typeface="Symbol" pitchFamily="18" charset="2"/>
              </a:rPr>
              <a:t>p</a:t>
            </a:r>
            <a:r>
              <a:rPr lang="en-US" sz="2800">
                <a:latin typeface="Times New Roman" pitchFamily="18" charset="0"/>
              </a:rPr>
              <a:t>=3.14159265358 to be stored on a base-10 system carrying 7 significant digits.</a:t>
            </a:r>
          </a:p>
          <a:p>
            <a:pPr>
              <a:lnSpc>
                <a:spcPct val="90000"/>
              </a:lnSpc>
              <a:buFontTx/>
              <a:buNone/>
            </a:pPr>
            <a:r>
              <a:rPr lang="en-US" sz="2800">
                <a:latin typeface="Symbol" pitchFamily="18" charset="2"/>
              </a:rPr>
              <a:t>p</a:t>
            </a:r>
            <a:r>
              <a:rPr lang="en-US" sz="2800">
                <a:latin typeface="Times New Roman" pitchFamily="18" charset="0"/>
              </a:rPr>
              <a:t>=3.141592	chopping error 	</a:t>
            </a:r>
            <a:r>
              <a:rPr lang="en-US" sz="2800">
                <a:solidFill>
                  <a:srgbClr val="3333FF"/>
                </a:solidFill>
                <a:latin typeface="Symbol" pitchFamily="18" charset="2"/>
              </a:rPr>
              <a:t>e</a:t>
            </a:r>
            <a:r>
              <a:rPr lang="en-US" sz="2800" baseline="-25000">
                <a:solidFill>
                  <a:srgbClr val="3333FF"/>
                </a:solidFill>
                <a:latin typeface="Times New Roman" pitchFamily="18" charset="0"/>
              </a:rPr>
              <a:t>t</a:t>
            </a:r>
            <a:r>
              <a:rPr lang="en-US" sz="2800">
                <a:solidFill>
                  <a:srgbClr val="3333FF"/>
                </a:solidFill>
                <a:latin typeface="Times New Roman" pitchFamily="18" charset="0"/>
              </a:rPr>
              <a:t>=0.00000065</a:t>
            </a:r>
          </a:p>
          <a:p>
            <a:pPr>
              <a:lnSpc>
                <a:spcPct val="90000"/>
              </a:lnSpc>
              <a:buFontTx/>
              <a:buNone/>
            </a:pPr>
            <a:r>
              <a:rPr lang="en-US" sz="2800">
                <a:latin typeface="Times New Roman" pitchFamily="18" charset="0"/>
              </a:rPr>
              <a:t>If rounded</a:t>
            </a:r>
          </a:p>
          <a:p>
            <a:pPr>
              <a:lnSpc>
                <a:spcPct val="90000"/>
              </a:lnSpc>
              <a:buFontTx/>
              <a:buNone/>
            </a:pPr>
            <a:r>
              <a:rPr lang="en-US" sz="2800">
                <a:latin typeface="Symbol" pitchFamily="18" charset="2"/>
              </a:rPr>
              <a:t>p</a:t>
            </a:r>
            <a:r>
              <a:rPr lang="en-US" sz="2800">
                <a:latin typeface="Times New Roman" pitchFamily="18" charset="0"/>
              </a:rPr>
              <a:t>=3.141593			 	</a:t>
            </a:r>
            <a:r>
              <a:rPr lang="en-US" sz="2800">
                <a:solidFill>
                  <a:srgbClr val="3333FF"/>
                </a:solidFill>
                <a:latin typeface="Symbol" pitchFamily="18" charset="2"/>
              </a:rPr>
              <a:t>e</a:t>
            </a:r>
            <a:r>
              <a:rPr lang="en-US" sz="2800" baseline="-25000">
                <a:solidFill>
                  <a:srgbClr val="3333FF"/>
                </a:solidFill>
                <a:latin typeface="Times New Roman" pitchFamily="18" charset="0"/>
              </a:rPr>
              <a:t>t</a:t>
            </a:r>
            <a:r>
              <a:rPr lang="en-US" sz="2800">
                <a:solidFill>
                  <a:srgbClr val="3333FF"/>
                </a:solidFill>
                <a:latin typeface="Times New Roman" pitchFamily="18" charset="0"/>
              </a:rPr>
              <a:t>=0.00000035</a:t>
            </a:r>
          </a:p>
          <a:p>
            <a:pPr>
              <a:lnSpc>
                <a:spcPct val="90000"/>
              </a:lnSpc>
            </a:pPr>
            <a:r>
              <a:rPr lang="en-US" sz="2800">
                <a:latin typeface="Times New Roman" pitchFamily="18" charset="0"/>
              </a:rPr>
              <a:t>Some machines use chopping, because</a:t>
            </a:r>
            <a:r>
              <a:rPr lang="en-US" sz="2800">
                <a:solidFill>
                  <a:srgbClr val="3333FF"/>
                </a:solidFill>
                <a:latin typeface="Times New Roman" pitchFamily="18" charset="0"/>
              </a:rPr>
              <a:t> </a:t>
            </a:r>
            <a:r>
              <a:rPr lang="en-US" sz="2800">
                <a:latin typeface="Times New Roman" pitchFamily="18" charset="0"/>
              </a:rPr>
              <a:t>rounding adds to the computational overhead. Since number of significant figures is large enough, resulting chopping error is negligible.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sz="half" idx="1"/>
          </p:nvPr>
        </p:nvSpPr>
        <p:spPr>
          <a:xfrm>
            <a:off x="457200" y="1052513"/>
            <a:ext cx="8291513" cy="5292725"/>
          </a:xfrm>
        </p:spPr>
        <p:txBody>
          <a:bodyPr>
            <a:noAutofit/>
          </a:bodyPr>
          <a:lstStyle/>
          <a:p>
            <a:pPr>
              <a:lnSpc>
                <a:spcPct val="90000"/>
              </a:lnSpc>
            </a:pPr>
            <a:r>
              <a:rPr lang="en-US" sz="2400" dirty="0">
                <a:latin typeface="Times New Roman" pitchFamily="18" charset="0"/>
              </a:rPr>
              <a:t>A mathematical model is represented as a functional relationship of the form</a:t>
            </a:r>
          </a:p>
          <a:p>
            <a:pPr>
              <a:lnSpc>
                <a:spcPct val="90000"/>
              </a:lnSpc>
            </a:pPr>
            <a:endParaRPr lang="en-US" sz="2400" dirty="0">
              <a:latin typeface="Times New Roman" pitchFamily="18" charset="0"/>
            </a:endParaRPr>
          </a:p>
          <a:p>
            <a:pPr>
              <a:lnSpc>
                <a:spcPct val="90000"/>
              </a:lnSpc>
              <a:buFontTx/>
              <a:buNone/>
            </a:pPr>
            <a:r>
              <a:rPr lang="en-US" sz="2800" b="1" dirty="0">
                <a:solidFill>
                  <a:srgbClr val="800080"/>
                </a:solidFill>
                <a:latin typeface="Times New Roman" pitchFamily="18" charset="0"/>
              </a:rPr>
              <a:t>Dependent</a:t>
            </a:r>
            <a:r>
              <a:rPr lang="en-US" sz="2800" b="1" dirty="0">
                <a:latin typeface="Times New Roman" pitchFamily="18" charset="0"/>
              </a:rPr>
              <a:t> </a:t>
            </a:r>
            <a:r>
              <a:rPr lang="en-US" sz="2800" dirty="0">
                <a:latin typeface="Times New Roman" pitchFamily="18" charset="0"/>
              </a:rPr>
              <a:t>		</a:t>
            </a:r>
            <a:r>
              <a:rPr lang="en-US" sz="2800" dirty="0">
                <a:solidFill>
                  <a:schemeClr val="accent2"/>
                </a:solidFill>
                <a:latin typeface="Times New Roman" pitchFamily="18" charset="0"/>
              </a:rPr>
              <a:t>independent</a:t>
            </a:r>
            <a:r>
              <a:rPr lang="en-US" sz="2800" dirty="0">
                <a:latin typeface="Times New Roman" pitchFamily="18" charset="0"/>
              </a:rPr>
              <a:t>			</a:t>
            </a:r>
            <a:r>
              <a:rPr lang="en-US" sz="2800" dirty="0">
                <a:solidFill>
                  <a:srgbClr val="0000FF"/>
                </a:solidFill>
                <a:latin typeface="Times New Roman" pitchFamily="18" charset="0"/>
              </a:rPr>
              <a:t>forcing</a:t>
            </a:r>
          </a:p>
          <a:p>
            <a:pPr>
              <a:lnSpc>
                <a:spcPct val="90000"/>
              </a:lnSpc>
              <a:buFontTx/>
              <a:buNone/>
            </a:pPr>
            <a:r>
              <a:rPr lang="en-US" sz="2800" dirty="0">
                <a:solidFill>
                  <a:srgbClr val="800080"/>
                </a:solidFill>
                <a:latin typeface="Times New Roman" pitchFamily="18" charset="0"/>
              </a:rPr>
              <a:t>Variable</a:t>
            </a:r>
            <a:r>
              <a:rPr lang="en-US" sz="2800" dirty="0">
                <a:latin typeface="Times New Roman" pitchFamily="18" charset="0"/>
              </a:rPr>
              <a:t> 	= </a:t>
            </a:r>
            <a:r>
              <a:rPr lang="en-US" sz="2800" i="1" dirty="0">
                <a:latin typeface="Times New Roman" pitchFamily="18" charset="0"/>
              </a:rPr>
              <a:t>f</a:t>
            </a:r>
            <a:r>
              <a:rPr lang="en-US" sz="2800" dirty="0">
                <a:latin typeface="Times New Roman" pitchFamily="18" charset="0"/>
              </a:rPr>
              <a:t>	</a:t>
            </a:r>
            <a:r>
              <a:rPr lang="en-US" sz="2800" dirty="0">
                <a:solidFill>
                  <a:schemeClr val="accent2"/>
                </a:solidFill>
                <a:latin typeface="Times New Roman" pitchFamily="18" charset="0"/>
              </a:rPr>
              <a:t>variables</a:t>
            </a:r>
            <a:r>
              <a:rPr lang="en-US" sz="2800" dirty="0">
                <a:latin typeface="Times New Roman" pitchFamily="18" charset="0"/>
              </a:rPr>
              <a:t>, 	</a:t>
            </a:r>
            <a:r>
              <a:rPr lang="en-US" sz="2800" dirty="0">
                <a:solidFill>
                  <a:srgbClr val="FF0000"/>
                </a:solidFill>
                <a:latin typeface="Times New Roman" pitchFamily="18" charset="0"/>
              </a:rPr>
              <a:t>parameters</a:t>
            </a:r>
            <a:r>
              <a:rPr lang="en-US" sz="2800" dirty="0">
                <a:latin typeface="Times New Roman" pitchFamily="18" charset="0"/>
              </a:rPr>
              <a:t>,	</a:t>
            </a:r>
            <a:r>
              <a:rPr lang="en-US" sz="2800" dirty="0">
                <a:solidFill>
                  <a:srgbClr val="0000FF"/>
                </a:solidFill>
                <a:latin typeface="Times New Roman" pitchFamily="18" charset="0"/>
              </a:rPr>
              <a:t>functions</a:t>
            </a:r>
          </a:p>
          <a:p>
            <a:pPr>
              <a:lnSpc>
                <a:spcPct val="90000"/>
              </a:lnSpc>
              <a:buFontTx/>
              <a:buNone/>
            </a:pPr>
            <a:r>
              <a:rPr lang="en-US" sz="2400" dirty="0">
                <a:latin typeface="Times New Roman" pitchFamily="18" charset="0"/>
              </a:rPr>
              <a:t>			</a:t>
            </a:r>
          </a:p>
          <a:p>
            <a:pPr>
              <a:lnSpc>
                <a:spcPct val="90000"/>
              </a:lnSpc>
            </a:pPr>
            <a:endParaRPr lang="en-US" sz="2400" dirty="0">
              <a:latin typeface="Times New Roman" pitchFamily="18" charset="0"/>
            </a:endParaRPr>
          </a:p>
          <a:p>
            <a:pPr>
              <a:lnSpc>
                <a:spcPct val="90000"/>
              </a:lnSpc>
            </a:pPr>
            <a:r>
              <a:rPr lang="en-US" sz="2400" b="1" i="1" dirty="0">
                <a:solidFill>
                  <a:srgbClr val="7030A0"/>
                </a:solidFill>
                <a:latin typeface="Times New Roman" pitchFamily="18" charset="0"/>
              </a:rPr>
              <a:t>Dependent variable</a:t>
            </a:r>
            <a:r>
              <a:rPr lang="en-US" sz="2400" dirty="0">
                <a:latin typeface="Times New Roman" pitchFamily="18" charset="0"/>
              </a:rPr>
              <a:t>: Characteristic that usually reflects the state of the system</a:t>
            </a:r>
          </a:p>
          <a:p>
            <a:pPr>
              <a:lnSpc>
                <a:spcPct val="90000"/>
              </a:lnSpc>
            </a:pPr>
            <a:r>
              <a:rPr lang="en-US" sz="2400" b="1" i="1" dirty="0">
                <a:solidFill>
                  <a:srgbClr val="00B0F0"/>
                </a:solidFill>
                <a:latin typeface="Times New Roman" pitchFamily="18" charset="0"/>
              </a:rPr>
              <a:t>Independent variables</a:t>
            </a:r>
            <a:r>
              <a:rPr lang="en-US" sz="2400" dirty="0">
                <a:latin typeface="Times New Roman" pitchFamily="18" charset="0"/>
              </a:rPr>
              <a:t>: Dimensions such as time and space along which the systems behavior is being determined</a:t>
            </a:r>
          </a:p>
          <a:p>
            <a:pPr>
              <a:lnSpc>
                <a:spcPct val="90000"/>
              </a:lnSpc>
            </a:pPr>
            <a:r>
              <a:rPr lang="en-US" sz="2400" b="1" i="1" dirty="0">
                <a:solidFill>
                  <a:srgbClr val="FF0000"/>
                </a:solidFill>
                <a:latin typeface="Times New Roman" pitchFamily="18" charset="0"/>
              </a:rPr>
              <a:t>Parameters</a:t>
            </a:r>
            <a:r>
              <a:rPr lang="en-US" sz="2400" dirty="0">
                <a:latin typeface="Times New Roman" pitchFamily="18" charset="0"/>
              </a:rPr>
              <a:t>: reflect the system’s properties or composition</a:t>
            </a:r>
          </a:p>
          <a:p>
            <a:pPr>
              <a:lnSpc>
                <a:spcPct val="90000"/>
              </a:lnSpc>
            </a:pPr>
            <a:r>
              <a:rPr lang="en-US" sz="2400" b="1" i="1" dirty="0">
                <a:solidFill>
                  <a:srgbClr val="0070C0"/>
                </a:solidFill>
                <a:latin typeface="Times New Roman" pitchFamily="18" charset="0"/>
              </a:rPr>
              <a:t>Forcing functions</a:t>
            </a:r>
            <a:r>
              <a:rPr lang="en-US" sz="2400" dirty="0">
                <a:latin typeface="Times New Roman" pitchFamily="18" charset="0"/>
              </a:rPr>
              <a:t>: external influences acting upon the system</a:t>
            </a:r>
          </a:p>
          <a:p>
            <a:pPr>
              <a:lnSpc>
                <a:spcPct val="90000"/>
              </a:lnSpc>
              <a:buFontTx/>
              <a:buNone/>
            </a:pPr>
            <a:endParaRPr lang="en-US" sz="2400" dirty="0">
              <a:latin typeface="Times New Roman" pitchFamily="18" charset="0"/>
            </a:endParaRPr>
          </a:p>
          <a:p>
            <a:pPr>
              <a:lnSpc>
                <a:spcPct val="90000"/>
              </a:lnSpc>
            </a:pPr>
            <a:endParaRPr lang="en-US" sz="2400" dirty="0"/>
          </a:p>
          <a:p>
            <a:pPr>
              <a:lnSpc>
                <a:spcPct val="90000"/>
              </a:lnSpc>
              <a:buFontTx/>
              <a:buNone/>
            </a:pPr>
            <a:endParaRPr lang="en-US" sz="2400" dirty="0"/>
          </a:p>
        </p:txBody>
      </p:sp>
      <p:sp>
        <p:nvSpPr>
          <p:cNvPr id="6" name="Slide Number Placeholder 6"/>
          <p:cNvSpPr>
            <a:spLocks noGrp="1"/>
          </p:cNvSpPr>
          <p:nvPr>
            <p:ph type="sldNum" sz="quarter" idx="12"/>
          </p:nvPr>
        </p:nvSpPr>
        <p:spPr/>
        <p:txBody>
          <a:bodyPr/>
          <a:lstStyle/>
          <a:p>
            <a:fld id="{E96529B0-F416-4A92-933D-E524DBE7F64B}" type="slidenum">
              <a:rPr lang="en-US"/>
              <a:pPr/>
              <a:t>4</a:t>
            </a:fld>
            <a:endParaRPr lang="en-US"/>
          </a:p>
        </p:txBody>
      </p:sp>
      <p:sp>
        <p:nvSpPr>
          <p:cNvPr id="38929" name="AutoShape 17"/>
          <p:cNvSpPr>
            <a:spLocks noChangeArrowheads="1"/>
          </p:cNvSpPr>
          <p:nvPr/>
        </p:nvSpPr>
        <p:spPr bwMode="auto">
          <a:xfrm>
            <a:off x="3132138" y="2097088"/>
            <a:ext cx="5256212" cy="1296987"/>
          </a:xfrm>
          <a:prstGeom prst="bracketPair">
            <a:avLst>
              <a:gd name="adj" fmla="val 16667"/>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304800"/>
            <a:ext cx="8229600" cy="1143000"/>
          </a:xfrm>
          <a:noFill/>
        </p:spPr>
        <p:txBody>
          <a:bodyPr/>
          <a:lstStyle/>
          <a:p>
            <a:r>
              <a:rPr lang="en-US" dirty="0">
                <a:latin typeface="Times New Roman" pitchFamily="18" charset="0"/>
              </a:rPr>
              <a:t>Newton’s 2</a:t>
            </a:r>
            <a:r>
              <a:rPr lang="en-US" baseline="30000" dirty="0">
                <a:latin typeface="Times New Roman" pitchFamily="18" charset="0"/>
              </a:rPr>
              <a:t>nd</a:t>
            </a:r>
            <a:r>
              <a:rPr lang="en-US" dirty="0">
                <a:latin typeface="Times New Roman" pitchFamily="18" charset="0"/>
              </a:rPr>
              <a:t> law of Motion</a:t>
            </a:r>
          </a:p>
        </p:txBody>
      </p:sp>
      <p:sp>
        <p:nvSpPr>
          <p:cNvPr id="44035" name="Rectangle 3"/>
          <p:cNvSpPr>
            <a:spLocks noGrp="1" noChangeArrowheads="1"/>
          </p:cNvSpPr>
          <p:nvPr>
            <p:ph idx="1"/>
          </p:nvPr>
        </p:nvSpPr>
        <p:spPr/>
        <p:txBody>
          <a:bodyPr/>
          <a:lstStyle/>
          <a:p>
            <a:r>
              <a:rPr lang="en-US" dirty="0">
                <a:latin typeface="Times New Roman" pitchFamily="18" charset="0"/>
              </a:rPr>
              <a:t>States that “</a:t>
            </a:r>
            <a:r>
              <a:rPr lang="en-US" i="1" dirty="0">
                <a:latin typeface="Times New Roman" pitchFamily="18" charset="0"/>
              </a:rPr>
              <a:t>the time rate change of momentum of a body is equal to the resulting force acting on it</a:t>
            </a:r>
            <a:r>
              <a:rPr lang="en-US" dirty="0" smtClean="0">
                <a:latin typeface="Times New Roman" pitchFamily="18" charset="0"/>
              </a:rPr>
              <a:t>.”</a:t>
            </a:r>
          </a:p>
          <a:p>
            <a:endParaRPr lang="en-US" sz="1000" dirty="0">
              <a:latin typeface="Times New Roman" pitchFamily="18" charset="0"/>
            </a:endParaRPr>
          </a:p>
          <a:p>
            <a:r>
              <a:rPr lang="en-US" dirty="0">
                <a:latin typeface="Times New Roman" pitchFamily="18" charset="0"/>
              </a:rPr>
              <a:t>The model is formulated </a:t>
            </a:r>
            <a:r>
              <a:rPr lang="en-US" dirty="0" smtClean="0">
                <a:latin typeface="Times New Roman" pitchFamily="18" charset="0"/>
              </a:rPr>
              <a:t>as</a:t>
            </a:r>
          </a:p>
          <a:p>
            <a:endParaRPr lang="en-US" sz="1000" dirty="0">
              <a:latin typeface="Times New Roman" pitchFamily="18" charset="0"/>
            </a:endParaRPr>
          </a:p>
          <a:p>
            <a:pPr algn="ctr">
              <a:buFontTx/>
              <a:buNone/>
            </a:pPr>
            <a:r>
              <a:rPr lang="en-US" b="1" i="1" dirty="0">
                <a:solidFill>
                  <a:srgbClr val="FF3300"/>
                </a:solidFill>
                <a:latin typeface="Times New Roman" pitchFamily="18" charset="0"/>
              </a:rPr>
              <a:t>F</a:t>
            </a:r>
            <a:r>
              <a:rPr lang="en-US" b="1" dirty="0">
                <a:solidFill>
                  <a:srgbClr val="FF3300"/>
                </a:solidFill>
                <a:latin typeface="Times New Roman" pitchFamily="18" charset="0"/>
              </a:rPr>
              <a:t> = </a:t>
            </a:r>
            <a:r>
              <a:rPr lang="en-US" b="1" i="1" dirty="0">
                <a:solidFill>
                  <a:srgbClr val="FF3300"/>
                </a:solidFill>
                <a:latin typeface="Times New Roman" pitchFamily="18" charset="0"/>
              </a:rPr>
              <a:t>m a</a:t>
            </a:r>
            <a:r>
              <a:rPr lang="en-US" b="1" dirty="0">
                <a:solidFill>
                  <a:srgbClr val="FF3300"/>
                </a:solidFill>
                <a:latin typeface="Times New Roman" pitchFamily="18" charset="0"/>
              </a:rPr>
              <a:t>	</a:t>
            </a:r>
            <a:endParaRPr lang="en-US" sz="2400" dirty="0">
              <a:latin typeface="Times New Roman" pitchFamily="18" charset="0"/>
            </a:endParaRPr>
          </a:p>
          <a:p>
            <a:pPr>
              <a:buFontTx/>
              <a:buNone/>
            </a:pPr>
            <a:r>
              <a:rPr lang="en-US" dirty="0">
                <a:latin typeface="Times New Roman" pitchFamily="18" charset="0"/>
              </a:rPr>
              <a:t>	</a:t>
            </a:r>
            <a:r>
              <a:rPr lang="en-US" b="1" i="1" dirty="0" smtClean="0">
                <a:solidFill>
                  <a:srgbClr val="FF3300"/>
                </a:solidFill>
                <a:latin typeface="Times New Roman" pitchFamily="18" charset="0"/>
              </a:rPr>
              <a:t>F</a:t>
            </a:r>
            <a:r>
              <a:rPr lang="en-US" b="1" dirty="0" smtClean="0">
                <a:solidFill>
                  <a:srgbClr val="FF3300"/>
                </a:solidFill>
                <a:latin typeface="Times New Roman" pitchFamily="18" charset="0"/>
              </a:rPr>
              <a:t> </a:t>
            </a:r>
            <a:r>
              <a:rPr lang="en-US" dirty="0" smtClean="0">
                <a:latin typeface="Times New Roman" pitchFamily="18" charset="0"/>
              </a:rPr>
              <a:t>= net </a:t>
            </a:r>
            <a:r>
              <a:rPr lang="en-US" dirty="0">
                <a:latin typeface="Times New Roman" pitchFamily="18" charset="0"/>
              </a:rPr>
              <a:t>force acting on the body (</a:t>
            </a:r>
            <a:r>
              <a:rPr lang="en-US" i="1" dirty="0">
                <a:latin typeface="Times New Roman" pitchFamily="18" charset="0"/>
              </a:rPr>
              <a:t>N</a:t>
            </a:r>
            <a:r>
              <a:rPr lang="en-US" dirty="0">
                <a:latin typeface="Times New Roman" pitchFamily="18" charset="0"/>
              </a:rPr>
              <a:t>)</a:t>
            </a:r>
          </a:p>
          <a:p>
            <a:pPr>
              <a:buFontTx/>
              <a:buNone/>
            </a:pPr>
            <a:r>
              <a:rPr lang="en-US" dirty="0">
                <a:latin typeface="Times New Roman" pitchFamily="18" charset="0"/>
              </a:rPr>
              <a:t>	</a:t>
            </a:r>
            <a:r>
              <a:rPr lang="en-US" b="1" i="1" dirty="0" smtClean="0">
                <a:solidFill>
                  <a:srgbClr val="FF3300"/>
                </a:solidFill>
                <a:latin typeface="Times New Roman" pitchFamily="18" charset="0"/>
              </a:rPr>
              <a:t>m </a:t>
            </a:r>
            <a:r>
              <a:rPr lang="en-US" dirty="0" smtClean="0">
                <a:latin typeface="Times New Roman" pitchFamily="18" charset="0"/>
              </a:rPr>
              <a:t>= mass </a:t>
            </a:r>
            <a:r>
              <a:rPr lang="en-US" dirty="0">
                <a:latin typeface="Times New Roman" pitchFamily="18" charset="0"/>
              </a:rPr>
              <a:t>of the object (kg)</a:t>
            </a:r>
          </a:p>
          <a:p>
            <a:pPr>
              <a:buFontTx/>
              <a:buNone/>
            </a:pPr>
            <a:r>
              <a:rPr lang="en-US" dirty="0">
                <a:latin typeface="Times New Roman" pitchFamily="18" charset="0"/>
              </a:rPr>
              <a:t>	</a:t>
            </a:r>
            <a:r>
              <a:rPr lang="en-US" b="1" i="1" dirty="0" smtClean="0">
                <a:solidFill>
                  <a:srgbClr val="FF3300"/>
                </a:solidFill>
                <a:latin typeface="Times New Roman" pitchFamily="18" charset="0"/>
              </a:rPr>
              <a:t>a </a:t>
            </a:r>
            <a:r>
              <a:rPr lang="en-US" dirty="0" smtClean="0">
                <a:latin typeface="Times New Roman" pitchFamily="18" charset="0"/>
              </a:rPr>
              <a:t>= its </a:t>
            </a:r>
            <a:r>
              <a:rPr lang="en-US" dirty="0">
                <a:latin typeface="Times New Roman" pitchFamily="18" charset="0"/>
              </a:rPr>
              <a:t>acceleration (m/s</a:t>
            </a:r>
            <a:r>
              <a:rPr lang="en-US" baseline="30000" dirty="0">
                <a:latin typeface="Times New Roman" pitchFamily="18" charset="0"/>
              </a:rPr>
              <a:t>2</a:t>
            </a:r>
            <a:r>
              <a:rPr lang="en-US" dirty="0">
                <a:latin typeface="Times New Roman" pitchFamily="18" charset="0"/>
              </a:rPr>
              <a:t>)</a:t>
            </a:r>
          </a:p>
        </p:txBody>
      </p:sp>
      <p:sp>
        <p:nvSpPr>
          <p:cNvPr id="6" name="Slide Number Placeholder 5"/>
          <p:cNvSpPr>
            <a:spLocks noGrp="1"/>
          </p:cNvSpPr>
          <p:nvPr>
            <p:ph type="sldNum" sz="quarter" idx="12"/>
          </p:nvPr>
        </p:nvSpPr>
        <p:spPr/>
        <p:txBody>
          <a:bodyPr/>
          <a:lstStyle/>
          <a:p>
            <a:fld id="{F76E8F65-2665-4F25-A82F-9C248412D66E}"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04800" y="1341438"/>
            <a:ext cx="8229600" cy="4525962"/>
          </a:xfrm>
        </p:spPr>
        <p:txBody>
          <a:bodyPr/>
          <a:lstStyle/>
          <a:p>
            <a:r>
              <a:rPr lang="en-US" dirty="0">
                <a:latin typeface="Times New Roman" pitchFamily="18" charset="0"/>
              </a:rPr>
              <a:t>Formulation of Newton’s 2</a:t>
            </a:r>
            <a:r>
              <a:rPr lang="en-US" baseline="30000" dirty="0">
                <a:latin typeface="Times New Roman" pitchFamily="18" charset="0"/>
              </a:rPr>
              <a:t>nd</a:t>
            </a:r>
            <a:r>
              <a:rPr lang="en-US" dirty="0">
                <a:latin typeface="Times New Roman" pitchFamily="18" charset="0"/>
              </a:rPr>
              <a:t> law has several characteristics that are typical of mathematical models of the physical world</a:t>
            </a:r>
            <a:r>
              <a:rPr lang="en-US" dirty="0" smtClean="0">
                <a:latin typeface="Times New Roman" pitchFamily="18" charset="0"/>
              </a:rPr>
              <a:t>:</a:t>
            </a:r>
          </a:p>
          <a:p>
            <a:endParaRPr lang="en-US" sz="1000" dirty="0">
              <a:latin typeface="Times New Roman" pitchFamily="18" charset="0"/>
            </a:endParaRPr>
          </a:p>
          <a:p>
            <a:pPr lvl="1"/>
            <a:r>
              <a:rPr lang="en-US" dirty="0">
                <a:latin typeface="Times New Roman" pitchFamily="18" charset="0"/>
              </a:rPr>
              <a:t>It describes a natural process or system in mathematical </a:t>
            </a:r>
            <a:r>
              <a:rPr lang="en-US" dirty="0" smtClean="0">
                <a:latin typeface="Times New Roman" pitchFamily="18" charset="0"/>
              </a:rPr>
              <a:t>terms</a:t>
            </a:r>
          </a:p>
          <a:p>
            <a:pPr lvl="1"/>
            <a:endParaRPr lang="en-US" sz="1000" dirty="0">
              <a:latin typeface="Times New Roman" pitchFamily="18" charset="0"/>
            </a:endParaRPr>
          </a:p>
          <a:p>
            <a:pPr lvl="1"/>
            <a:r>
              <a:rPr lang="en-US" dirty="0">
                <a:latin typeface="Times New Roman" pitchFamily="18" charset="0"/>
              </a:rPr>
              <a:t>It represents an idealization and simplification of </a:t>
            </a:r>
            <a:r>
              <a:rPr lang="en-US" dirty="0" smtClean="0">
                <a:latin typeface="Times New Roman" pitchFamily="18" charset="0"/>
              </a:rPr>
              <a:t>reality</a:t>
            </a:r>
          </a:p>
          <a:p>
            <a:pPr lvl="1"/>
            <a:endParaRPr lang="en-US" sz="1000" dirty="0">
              <a:latin typeface="Times New Roman" pitchFamily="18" charset="0"/>
            </a:endParaRPr>
          </a:p>
          <a:p>
            <a:pPr lvl="1"/>
            <a:r>
              <a:rPr lang="en-US" dirty="0">
                <a:latin typeface="Times New Roman" pitchFamily="18" charset="0"/>
              </a:rPr>
              <a:t>Finally, it yields reproducible results, consequently, can be used for predictive purposes.</a:t>
            </a:r>
          </a:p>
        </p:txBody>
      </p:sp>
      <p:sp>
        <p:nvSpPr>
          <p:cNvPr id="5" name="Slide Number Placeholder 5"/>
          <p:cNvSpPr>
            <a:spLocks noGrp="1"/>
          </p:cNvSpPr>
          <p:nvPr>
            <p:ph type="sldNum" sz="quarter" idx="12"/>
          </p:nvPr>
        </p:nvSpPr>
        <p:spPr/>
        <p:txBody>
          <a:bodyPr/>
          <a:lstStyle/>
          <a:p>
            <a:fld id="{B4FC88FA-1C30-48F7-99E7-5D5358CB24EF}"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sz="half" idx="1"/>
          </p:nvPr>
        </p:nvSpPr>
        <p:spPr>
          <a:xfrm>
            <a:off x="395288" y="728663"/>
            <a:ext cx="8208962" cy="5472112"/>
          </a:xfrm>
        </p:spPr>
        <p:txBody>
          <a:bodyPr/>
          <a:lstStyle/>
          <a:p>
            <a:r>
              <a:rPr lang="en-US" sz="2800">
                <a:latin typeface="Times New Roman" pitchFamily="18" charset="0"/>
              </a:rPr>
              <a:t>Some mathematical models of physical phenomena may be much more complex.</a:t>
            </a:r>
          </a:p>
          <a:p>
            <a:pPr>
              <a:buFontTx/>
              <a:buNone/>
            </a:pPr>
            <a:endParaRPr lang="en-US" sz="2800">
              <a:latin typeface="Times New Roman" pitchFamily="18" charset="0"/>
            </a:endParaRPr>
          </a:p>
          <a:p>
            <a:r>
              <a:rPr lang="en-US" sz="2800">
                <a:latin typeface="Times New Roman" pitchFamily="18" charset="0"/>
              </a:rPr>
              <a:t>Complex models may not be solved exactly or require more sophisticated mathematical techniques than simple algebra for their solution</a:t>
            </a:r>
          </a:p>
          <a:p>
            <a:pPr>
              <a:buFontTx/>
              <a:buNone/>
            </a:pPr>
            <a:endParaRPr lang="en-US" sz="2800">
              <a:latin typeface="Times New Roman" pitchFamily="18" charset="0"/>
            </a:endParaRPr>
          </a:p>
          <a:p>
            <a:pPr lvl="1"/>
            <a:r>
              <a:rPr lang="en-US" sz="2400">
                <a:latin typeface="Times New Roman" pitchFamily="18" charset="0"/>
              </a:rPr>
              <a:t>Example, modeling of a falling parachutist:</a:t>
            </a:r>
          </a:p>
          <a:p>
            <a:pPr lvl="1"/>
            <a:endParaRPr lang="en-US" sz="2400">
              <a:latin typeface="Times New Roman" pitchFamily="18" charset="0"/>
            </a:endParaRPr>
          </a:p>
          <a:p>
            <a:pPr lvl="1">
              <a:buFontTx/>
              <a:buNone/>
            </a:pPr>
            <a:endParaRPr lang="en-US" sz="2400">
              <a:latin typeface="Times New Roman" pitchFamily="18" charset="0"/>
            </a:endParaRPr>
          </a:p>
          <a:p>
            <a:pPr lvl="1">
              <a:buFontTx/>
              <a:buNone/>
            </a:pPr>
            <a:endParaRPr lang="en-US" sz="2400"/>
          </a:p>
          <a:p>
            <a:pPr lvl="1" algn="ctr">
              <a:buFontTx/>
              <a:buNone/>
            </a:pPr>
            <a:endParaRPr lang="en-US" sz="2400"/>
          </a:p>
        </p:txBody>
      </p:sp>
      <p:sp>
        <p:nvSpPr>
          <p:cNvPr id="6" name="Slide Number Placeholder 6"/>
          <p:cNvSpPr>
            <a:spLocks noGrp="1"/>
          </p:cNvSpPr>
          <p:nvPr>
            <p:ph type="sldNum" sz="quarter" idx="12"/>
          </p:nvPr>
        </p:nvSpPr>
        <p:spPr/>
        <p:txBody>
          <a:bodyPr/>
          <a:lstStyle/>
          <a:p>
            <a:fld id="{78CCB2A0-E3C1-4D2B-BFBF-112F051E0F27}" type="slidenum">
              <a:rPr lang="en-US"/>
              <a:pPr/>
              <a:t>7</a:t>
            </a:fld>
            <a:endParaRPr lang="en-US"/>
          </a:p>
        </p:txBody>
      </p:sp>
      <p:pic>
        <p:nvPicPr>
          <p:cNvPr id="50186" name="Picture 10" descr="MCj03658960000[1]"/>
          <p:cNvPicPr>
            <a:picLocks noChangeAspect="1" noChangeArrowheads="1"/>
          </p:cNvPicPr>
          <p:nvPr/>
        </p:nvPicPr>
        <p:blipFill>
          <a:blip r:embed="rId3" cstate="print"/>
          <a:srcRect/>
          <a:stretch>
            <a:fillRect/>
          </a:stretch>
        </p:blipFill>
        <p:spPr bwMode="auto">
          <a:xfrm>
            <a:off x="3779838" y="4833938"/>
            <a:ext cx="814387" cy="9937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62" name="Object 14"/>
          <p:cNvGraphicFramePr>
            <a:graphicFrameLocks noGrp="1" noChangeAspect="1"/>
          </p:cNvGraphicFramePr>
          <p:nvPr>
            <p:ph idx="1"/>
          </p:nvPr>
        </p:nvGraphicFramePr>
        <p:xfrm>
          <a:off x="1905000" y="914400"/>
          <a:ext cx="2305050" cy="4608513"/>
        </p:xfrm>
        <a:graphic>
          <a:graphicData uri="http://schemas.openxmlformats.org/presentationml/2006/ole">
            <p:oleObj spid="_x0000_s82948" name="Equation" r:id="rId4" imgW="863225" imgH="1726451" progId="Equation.3">
              <p:embed/>
            </p:oleObj>
          </a:graphicData>
        </a:graphic>
      </p:graphicFrame>
      <p:sp>
        <p:nvSpPr>
          <p:cNvPr id="5" name="Slide Number Placeholder 5"/>
          <p:cNvSpPr>
            <a:spLocks noGrp="1"/>
          </p:cNvSpPr>
          <p:nvPr>
            <p:ph type="sldNum" sz="quarter" idx="12"/>
          </p:nvPr>
        </p:nvSpPr>
        <p:spPr/>
        <p:txBody>
          <a:bodyPr/>
          <a:lstStyle/>
          <a:p>
            <a:fld id="{D8695BF0-BA1A-4D63-841A-FFDE6C1921E8}" type="slidenum">
              <a:rPr lang="en-US"/>
              <a:pPr/>
              <a:t>8</a:t>
            </a:fld>
            <a:endParaRPr lang="en-US"/>
          </a:p>
        </p:txBody>
      </p:sp>
      <p:grpSp>
        <p:nvGrpSpPr>
          <p:cNvPr id="12" name="Group 11"/>
          <p:cNvGrpSpPr/>
          <p:nvPr/>
        </p:nvGrpSpPr>
        <p:grpSpPr>
          <a:xfrm>
            <a:off x="533400" y="1371600"/>
            <a:ext cx="814387" cy="3669567"/>
            <a:chOff x="6934200" y="1143000"/>
            <a:chExt cx="814387" cy="3669567"/>
          </a:xfrm>
        </p:grpSpPr>
        <p:pic>
          <p:nvPicPr>
            <p:cNvPr id="6" name="Picture 10" descr="MCj03658960000[1]"/>
            <p:cNvPicPr>
              <a:picLocks noChangeAspect="1" noChangeArrowheads="1"/>
            </p:cNvPicPr>
            <p:nvPr/>
          </p:nvPicPr>
          <p:blipFill>
            <a:blip r:embed="rId5" cstate="print"/>
            <a:srcRect/>
            <a:stretch>
              <a:fillRect/>
            </a:stretch>
          </p:blipFill>
          <p:spPr bwMode="auto">
            <a:xfrm>
              <a:off x="6934200" y="2514600"/>
              <a:ext cx="814387" cy="993775"/>
            </a:xfrm>
            <a:prstGeom prst="rect">
              <a:avLst/>
            </a:prstGeom>
            <a:noFill/>
          </p:spPr>
        </p:pic>
        <p:sp>
          <p:nvSpPr>
            <p:cNvPr id="7" name="Up Arrow 6"/>
            <p:cNvSpPr/>
            <p:nvPr/>
          </p:nvSpPr>
          <p:spPr>
            <a:xfrm>
              <a:off x="7010400" y="1676400"/>
              <a:ext cx="5334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162800" y="36576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10400" y="1143000"/>
              <a:ext cx="537327" cy="469167"/>
            </a:xfrm>
            <a:prstGeom prst="rect">
              <a:avLst/>
            </a:prstGeom>
            <a:noFill/>
          </p:spPr>
          <p:txBody>
            <a:bodyPr wrap="none" rtlCol="0">
              <a:spAutoFit/>
            </a:bodyPr>
            <a:lstStyle/>
            <a:p>
              <a:pPr>
                <a:buNone/>
              </a:pPr>
              <a:r>
                <a:rPr lang="en-US" b="1" i="1" dirty="0" smtClean="0"/>
                <a:t>F</a:t>
              </a:r>
              <a:r>
                <a:rPr lang="en-US" b="1" i="1" baseline="-25000" dirty="0" smtClean="0"/>
                <a:t>U</a:t>
              </a:r>
              <a:endParaRPr lang="en-US" b="1" i="1" dirty="0"/>
            </a:p>
          </p:txBody>
        </p:sp>
        <p:sp>
          <p:nvSpPr>
            <p:cNvPr id="11" name="TextBox 10"/>
            <p:cNvSpPr txBox="1"/>
            <p:nvPr/>
          </p:nvSpPr>
          <p:spPr>
            <a:xfrm>
              <a:off x="7158873" y="4343400"/>
              <a:ext cx="537327" cy="469167"/>
            </a:xfrm>
            <a:prstGeom prst="rect">
              <a:avLst/>
            </a:prstGeom>
            <a:noFill/>
          </p:spPr>
          <p:txBody>
            <a:bodyPr wrap="none" rtlCol="0">
              <a:spAutoFit/>
            </a:bodyPr>
            <a:lstStyle/>
            <a:p>
              <a:pPr>
                <a:buNone/>
              </a:pPr>
              <a:r>
                <a:rPr lang="en-US" b="1" i="1" dirty="0" smtClean="0"/>
                <a:t>F</a:t>
              </a:r>
              <a:r>
                <a:rPr lang="en-US" b="1" i="1" baseline="-25000" dirty="0" smtClean="0"/>
                <a:t>D</a:t>
              </a:r>
              <a:endParaRPr lang="en-US" b="1" i="1" dirty="0"/>
            </a:p>
          </p:txBody>
        </p:sp>
      </p:grpSp>
      <p:sp>
        <p:nvSpPr>
          <p:cNvPr id="13" name="TextBox 12"/>
          <p:cNvSpPr txBox="1"/>
          <p:nvPr/>
        </p:nvSpPr>
        <p:spPr>
          <a:xfrm>
            <a:off x="4572000" y="1828800"/>
            <a:ext cx="4267200" cy="904863"/>
          </a:xfrm>
          <a:prstGeom prst="rect">
            <a:avLst/>
          </a:prstGeom>
          <a:noFill/>
        </p:spPr>
        <p:txBody>
          <a:bodyPr wrap="square" rtlCol="0">
            <a:spAutoFit/>
          </a:bodyPr>
          <a:lstStyle/>
          <a:p>
            <a:pPr>
              <a:buNone/>
            </a:pPr>
            <a:r>
              <a:rPr lang="en-US" i="1" dirty="0" smtClean="0"/>
              <a:t>c</a:t>
            </a:r>
            <a:r>
              <a:rPr lang="en-US" dirty="0" smtClean="0"/>
              <a:t> is the proportionality constant called the </a:t>
            </a:r>
            <a:r>
              <a:rPr lang="en-US" i="1" dirty="0" smtClean="0"/>
              <a:t>drag coefficient(kg/s)</a:t>
            </a:r>
            <a:endParaRPr lang="en-US"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6" name="Rectangle 8"/>
          <p:cNvSpPr>
            <a:spLocks noGrp="1" noChangeArrowheads="1"/>
          </p:cNvSpPr>
          <p:nvPr>
            <p:ph type="body" sz="half" idx="1"/>
          </p:nvPr>
        </p:nvSpPr>
        <p:spPr>
          <a:xfrm>
            <a:off x="609600" y="1384860"/>
            <a:ext cx="7823200" cy="2908300"/>
          </a:xfrm>
        </p:spPr>
        <p:txBody>
          <a:bodyPr/>
          <a:lstStyle/>
          <a:p>
            <a:r>
              <a:rPr lang="en-US" sz="2800" dirty="0"/>
              <a:t>This is a differential equation and is written in terms of the differential rate of change </a:t>
            </a:r>
            <a:r>
              <a:rPr lang="en-US" sz="2800" i="1" dirty="0" err="1"/>
              <a:t>dv</a:t>
            </a:r>
            <a:r>
              <a:rPr lang="en-US" sz="2800" dirty="0"/>
              <a:t>/</a:t>
            </a:r>
            <a:r>
              <a:rPr lang="en-US" sz="2800" i="1" dirty="0" err="1"/>
              <a:t>dt</a:t>
            </a:r>
            <a:r>
              <a:rPr lang="en-US" sz="2800" dirty="0"/>
              <a:t> of the variable that we are interested in predicting.</a:t>
            </a:r>
          </a:p>
          <a:p>
            <a:r>
              <a:rPr lang="en-US" sz="2800" dirty="0"/>
              <a:t>If the parachutist is initially at rest (</a:t>
            </a:r>
            <a:r>
              <a:rPr lang="en-US" sz="2800" i="1" dirty="0" smtClean="0"/>
              <a:t>v </a:t>
            </a:r>
            <a:r>
              <a:rPr lang="en-US" sz="2800" dirty="0" smtClean="0"/>
              <a:t>= </a:t>
            </a:r>
            <a:r>
              <a:rPr lang="en-US" sz="2800" i="1" dirty="0" smtClean="0"/>
              <a:t>0</a:t>
            </a:r>
            <a:r>
              <a:rPr lang="en-US" sz="2800" dirty="0" smtClean="0"/>
              <a:t> </a:t>
            </a:r>
            <a:r>
              <a:rPr lang="en-US" sz="2800" dirty="0"/>
              <a:t>at </a:t>
            </a:r>
            <a:r>
              <a:rPr lang="en-US" sz="2800" i="1" dirty="0" smtClean="0"/>
              <a:t>t </a:t>
            </a:r>
            <a:r>
              <a:rPr lang="en-US" sz="2800" dirty="0" smtClean="0"/>
              <a:t>= </a:t>
            </a:r>
            <a:r>
              <a:rPr lang="en-US" sz="2800" i="1" dirty="0" smtClean="0"/>
              <a:t>0</a:t>
            </a:r>
            <a:r>
              <a:rPr lang="en-US" sz="2800" dirty="0"/>
              <a:t>), using calculus </a:t>
            </a:r>
          </a:p>
        </p:txBody>
      </p:sp>
      <p:graphicFrame>
        <p:nvGraphicFramePr>
          <p:cNvPr id="63497" name="Object 9"/>
          <p:cNvGraphicFramePr>
            <a:graphicFrameLocks noGrp="1" noChangeAspect="1"/>
          </p:cNvGraphicFramePr>
          <p:nvPr>
            <p:ph sz="half" idx="2"/>
          </p:nvPr>
        </p:nvGraphicFramePr>
        <p:xfrm>
          <a:off x="1655763" y="4652963"/>
          <a:ext cx="4037012" cy="1203325"/>
        </p:xfrm>
        <a:graphic>
          <a:graphicData uri="http://schemas.openxmlformats.org/presentationml/2006/ole">
            <p:oleObj spid="_x0000_s83974" name="Equation" r:id="rId4" imgW="1320227" imgH="393529" progId="Equation.3">
              <p:embed/>
            </p:oleObj>
          </a:graphicData>
        </a:graphic>
      </p:graphicFrame>
      <p:sp>
        <p:nvSpPr>
          <p:cNvPr id="16" name="Slide Number Placeholder 6"/>
          <p:cNvSpPr>
            <a:spLocks noGrp="1"/>
          </p:cNvSpPr>
          <p:nvPr>
            <p:ph type="sldNum" sz="quarter" idx="12"/>
          </p:nvPr>
        </p:nvSpPr>
        <p:spPr/>
        <p:txBody>
          <a:bodyPr/>
          <a:lstStyle/>
          <a:p>
            <a:fld id="{5BD95B90-57DC-4050-A8A4-EB0461AAC067}" type="slidenum">
              <a:rPr lang="en-US"/>
              <a:pPr/>
              <a:t>9</a:t>
            </a:fld>
            <a:endParaRPr lang="en-US"/>
          </a:p>
        </p:txBody>
      </p:sp>
      <p:graphicFrame>
        <p:nvGraphicFramePr>
          <p:cNvPr id="63492" name="Object 4"/>
          <p:cNvGraphicFramePr>
            <a:graphicFrameLocks noGrp="1" noChangeAspect="1"/>
          </p:cNvGraphicFramePr>
          <p:nvPr>
            <p:ph idx="4294967295"/>
          </p:nvPr>
        </p:nvGraphicFramePr>
        <p:xfrm>
          <a:off x="914400" y="3747060"/>
          <a:ext cx="1676400" cy="799237"/>
        </p:xfrm>
        <a:graphic>
          <a:graphicData uri="http://schemas.openxmlformats.org/presentationml/2006/ole">
            <p:oleObj spid="_x0000_s83975" name="Equation" r:id="rId5" imgW="825500" imgH="393700" progId="Equation.3">
              <p:embed/>
            </p:oleObj>
          </a:graphicData>
        </a:graphic>
      </p:graphicFrame>
      <p:sp>
        <p:nvSpPr>
          <p:cNvPr id="63500" name="Line 12"/>
          <p:cNvSpPr>
            <a:spLocks noChangeShapeType="1"/>
          </p:cNvSpPr>
          <p:nvPr/>
        </p:nvSpPr>
        <p:spPr bwMode="auto">
          <a:xfrm flipV="1">
            <a:off x="5400675" y="4724400"/>
            <a:ext cx="755650" cy="539750"/>
          </a:xfrm>
          <a:prstGeom prst="line">
            <a:avLst/>
          </a:prstGeom>
          <a:noFill/>
          <a:ln w="9525">
            <a:solidFill>
              <a:srgbClr val="0000FF"/>
            </a:solidFill>
            <a:round/>
            <a:headEnd type="triangle" w="med" len="med"/>
            <a:tailEnd/>
          </a:ln>
          <a:effectLst/>
        </p:spPr>
        <p:txBody>
          <a:bodyPr/>
          <a:lstStyle/>
          <a:p>
            <a:endParaRPr lang="en-US"/>
          </a:p>
        </p:txBody>
      </p:sp>
      <p:sp>
        <p:nvSpPr>
          <p:cNvPr id="63501" name="Text Box 13"/>
          <p:cNvSpPr txBox="1">
            <a:spLocks noChangeArrowheads="1"/>
          </p:cNvSpPr>
          <p:nvPr/>
        </p:nvSpPr>
        <p:spPr bwMode="auto">
          <a:xfrm>
            <a:off x="6011863" y="4545013"/>
            <a:ext cx="2341562" cy="366712"/>
          </a:xfrm>
          <a:prstGeom prst="rect">
            <a:avLst/>
          </a:prstGeom>
          <a:noFill/>
          <a:ln w="9525">
            <a:noFill/>
            <a:miter lim="800000"/>
            <a:headEnd/>
            <a:tailEnd/>
          </a:ln>
          <a:effectLst/>
        </p:spPr>
        <p:txBody>
          <a:bodyPr>
            <a:spAutoFit/>
          </a:bodyPr>
          <a:lstStyle/>
          <a:p>
            <a:pPr>
              <a:spcBef>
                <a:spcPct val="50000"/>
              </a:spcBef>
            </a:pPr>
            <a:r>
              <a:rPr lang="en-US">
                <a:solidFill>
                  <a:srgbClr val="0000FF"/>
                </a:solidFill>
              </a:rPr>
              <a:t>Independent variable</a:t>
            </a:r>
          </a:p>
        </p:txBody>
      </p:sp>
      <p:sp>
        <p:nvSpPr>
          <p:cNvPr id="63502" name="Line 14"/>
          <p:cNvSpPr>
            <a:spLocks noChangeShapeType="1"/>
          </p:cNvSpPr>
          <p:nvPr/>
        </p:nvSpPr>
        <p:spPr bwMode="auto">
          <a:xfrm flipV="1">
            <a:off x="1150938" y="5408613"/>
            <a:ext cx="576262" cy="468312"/>
          </a:xfrm>
          <a:prstGeom prst="line">
            <a:avLst/>
          </a:prstGeom>
          <a:noFill/>
          <a:ln w="9525">
            <a:solidFill>
              <a:srgbClr val="0000FF"/>
            </a:solidFill>
            <a:round/>
            <a:headEnd/>
            <a:tailEnd type="triangle" w="med" len="med"/>
          </a:ln>
          <a:effectLst/>
        </p:spPr>
        <p:txBody>
          <a:bodyPr/>
          <a:lstStyle/>
          <a:p>
            <a:endParaRPr lang="en-US"/>
          </a:p>
        </p:txBody>
      </p:sp>
      <p:sp>
        <p:nvSpPr>
          <p:cNvPr id="63503" name="Text Box 15"/>
          <p:cNvSpPr txBox="1">
            <a:spLocks noChangeArrowheads="1"/>
          </p:cNvSpPr>
          <p:nvPr/>
        </p:nvSpPr>
        <p:spPr bwMode="auto">
          <a:xfrm>
            <a:off x="0" y="5805488"/>
            <a:ext cx="2268538" cy="366712"/>
          </a:xfrm>
          <a:prstGeom prst="rect">
            <a:avLst/>
          </a:prstGeom>
          <a:noFill/>
          <a:ln w="9525">
            <a:noFill/>
            <a:miter lim="800000"/>
            <a:headEnd/>
            <a:tailEnd/>
          </a:ln>
          <a:effectLst/>
        </p:spPr>
        <p:txBody>
          <a:bodyPr>
            <a:spAutoFit/>
          </a:bodyPr>
          <a:lstStyle/>
          <a:p>
            <a:pPr algn="l">
              <a:spcBef>
                <a:spcPct val="50000"/>
              </a:spcBef>
            </a:pPr>
            <a:r>
              <a:rPr lang="en-US">
                <a:solidFill>
                  <a:srgbClr val="0000FF"/>
                </a:solidFill>
              </a:rPr>
              <a:t>Dependent variable</a:t>
            </a:r>
          </a:p>
        </p:txBody>
      </p:sp>
      <p:sp>
        <p:nvSpPr>
          <p:cNvPr id="63504" name="Line 16"/>
          <p:cNvSpPr>
            <a:spLocks noChangeShapeType="1"/>
          </p:cNvSpPr>
          <p:nvPr/>
        </p:nvSpPr>
        <p:spPr bwMode="auto">
          <a:xfrm flipH="1" flipV="1">
            <a:off x="5003800" y="5445125"/>
            <a:ext cx="828675" cy="573088"/>
          </a:xfrm>
          <a:prstGeom prst="line">
            <a:avLst/>
          </a:prstGeom>
          <a:noFill/>
          <a:ln w="9525">
            <a:solidFill>
              <a:srgbClr val="0000FF"/>
            </a:solidFill>
            <a:round/>
            <a:headEnd/>
            <a:tailEnd type="triangle" w="med" len="med"/>
          </a:ln>
          <a:effectLst/>
        </p:spPr>
        <p:txBody>
          <a:bodyPr/>
          <a:lstStyle/>
          <a:p>
            <a:endParaRPr lang="en-US"/>
          </a:p>
        </p:txBody>
      </p:sp>
      <p:sp>
        <p:nvSpPr>
          <p:cNvPr id="63505" name="Text Box 17"/>
          <p:cNvSpPr txBox="1">
            <a:spLocks noChangeArrowheads="1"/>
          </p:cNvSpPr>
          <p:nvPr/>
        </p:nvSpPr>
        <p:spPr bwMode="auto">
          <a:xfrm>
            <a:off x="5832475" y="5805488"/>
            <a:ext cx="1943100" cy="366712"/>
          </a:xfrm>
          <a:prstGeom prst="rect">
            <a:avLst/>
          </a:prstGeom>
          <a:noFill/>
          <a:ln w="9525">
            <a:noFill/>
            <a:miter lim="800000"/>
            <a:headEnd/>
            <a:tailEnd/>
          </a:ln>
          <a:effectLst/>
        </p:spPr>
        <p:txBody>
          <a:bodyPr>
            <a:spAutoFit/>
          </a:bodyPr>
          <a:lstStyle/>
          <a:p>
            <a:pPr algn="l">
              <a:spcBef>
                <a:spcPct val="50000"/>
              </a:spcBef>
            </a:pPr>
            <a:r>
              <a:rPr lang="en-US" dirty="0">
                <a:solidFill>
                  <a:srgbClr val="0000FF"/>
                </a:solidFill>
              </a:rPr>
              <a:t>Parameters</a:t>
            </a:r>
          </a:p>
        </p:txBody>
      </p:sp>
      <p:sp>
        <p:nvSpPr>
          <p:cNvPr id="63506" name="Oval 18"/>
          <p:cNvSpPr>
            <a:spLocks noChangeArrowheads="1"/>
          </p:cNvSpPr>
          <p:nvPr/>
        </p:nvSpPr>
        <p:spPr bwMode="auto">
          <a:xfrm>
            <a:off x="4679950" y="4760913"/>
            <a:ext cx="504825" cy="647700"/>
          </a:xfrm>
          <a:prstGeom prst="ellipse">
            <a:avLst/>
          </a:prstGeom>
          <a:noFill/>
          <a:ln w="9525">
            <a:solidFill>
              <a:schemeClr val="folHlink"/>
            </a:solidFill>
            <a:round/>
            <a:headEnd/>
            <a:tailEnd/>
          </a:ln>
          <a:effectLst/>
        </p:spPr>
        <p:txBody>
          <a:bodyPr wrap="none" anchor="ctr"/>
          <a:lstStyle/>
          <a:p>
            <a:endParaRPr lang="en-US"/>
          </a:p>
        </p:txBody>
      </p:sp>
      <p:sp>
        <p:nvSpPr>
          <p:cNvPr id="63507" name="Line 19"/>
          <p:cNvSpPr>
            <a:spLocks noChangeShapeType="1"/>
          </p:cNvSpPr>
          <p:nvPr/>
        </p:nvSpPr>
        <p:spPr bwMode="auto">
          <a:xfrm flipV="1">
            <a:off x="2951163" y="5408613"/>
            <a:ext cx="0" cy="792162"/>
          </a:xfrm>
          <a:prstGeom prst="line">
            <a:avLst/>
          </a:prstGeom>
          <a:noFill/>
          <a:ln w="9525">
            <a:solidFill>
              <a:srgbClr val="0000FF"/>
            </a:solidFill>
            <a:round/>
            <a:headEnd/>
            <a:tailEnd type="triangle" w="med" len="med"/>
          </a:ln>
          <a:effectLst/>
        </p:spPr>
        <p:txBody>
          <a:bodyPr/>
          <a:lstStyle/>
          <a:p>
            <a:endParaRPr lang="en-US"/>
          </a:p>
        </p:txBody>
      </p:sp>
      <p:sp>
        <p:nvSpPr>
          <p:cNvPr id="63508" name="Text Box 20"/>
          <p:cNvSpPr txBox="1">
            <a:spLocks noChangeArrowheads="1"/>
          </p:cNvSpPr>
          <p:nvPr/>
        </p:nvSpPr>
        <p:spPr bwMode="auto">
          <a:xfrm>
            <a:off x="2808288" y="5984875"/>
            <a:ext cx="1836737" cy="366713"/>
          </a:xfrm>
          <a:prstGeom prst="rect">
            <a:avLst/>
          </a:prstGeom>
          <a:noFill/>
          <a:ln w="9525">
            <a:noFill/>
            <a:miter lim="800000"/>
            <a:headEnd/>
            <a:tailEnd/>
          </a:ln>
          <a:effectLst/>
        </p:spPr>
        <p:txBody>
          <a:bodyPr>
            <a:spAutoFit/>
          </a:bodyPr>
          <a:lstStyle/>
          <a:p>
            <a:pPr algn="l">
              <a:spcBef>
                <a:spcPct val="50000"/>
              </a:spcBef>
            </a:pPr>
            <a:r>
              <a:rPr lang="en-US">
                <a:solidFill>
                  <a:srgbClr val="0000FF"/>
                </a:solidFill>
              </a:rPr>
              <a:t>Forcing function</a:t>
            </a:r>
          </a:p>
        </p:txBody>
      </p:sp>
      <p:sp>
        <p:nvSpPr>
          <p:cNvPr id="19" name="Title 1"/>
          <p:cNvSpPr>
            <a:spLocks noGrp="1"/>
          </p:cNvSpPr>
          <p:nvPr>
            <p:ph type="title"/>
          </p:nvPr>
        </p:nvSpPr>
        <p:spPr>
          <a:xfrm>
            <a:off x="457200" y="274638"/>
            <a:ext cx="8229600" cy="1143000"/>
          </a:xfrm>
        </p:spPr>
        <p:txBody>
          <a:bodyPr/>
          <a:lstStyle/>
          <a:p>
            <a:r>
              <a:rPr lang="en-US" dirty="0" smtClean="0"/>
              <a:t>Exact Solution</a:t>
            </a:r>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2193</TotalTime>
  <Words>1271</Words>
  <Application>Microsoft Office PowerPoint</Application>
  <PresentationFormat>On-screen Show (4:3)</PresentationFormat>
  <Paragraphs>456</Paragraphs>
  <Slides>37</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Flow</vt:lpstr>
      <vt:lpstr>Equation</vt:lpstr>
      <vt:lpstr>Mathematical Modeling and Engineering Problem solving</vt:lpstr>
      <vt:lpstr>Mathematical Modeling and Engineering Problem solving</vt:lpstr>
      <vt:lpstr>Slide 3</vt:lpstr>
      <vt:lpstr>Slide 4</vt:lpstr>
      <vt:lpstr>Newton’s 2nd law of Motion</vt:lpstr>
      <vt:lpstr>Slide 6</vt:lpstr>
      <vt:lpstr>Slide 7</vt:lpstr>
      <vt:lpstr>Slide 8</vt:lpstr>
      <vt:lpstr>Exact Solution</vt:lpstr>
      <vt:lpstr>Numerical Solution</vt:lpstr>
      <vt:lpstr>Slide 11</vt:lpstr>
      <vt:lpstr>Why Numerical?</vt:lpstr>
      <vt:lpstr>Conservation Laws and Engineering</vt:lpstr>
      <vt:lpstr>Slide 14</vt:lpstr>
      <vt:lpstr>Truncation Errors and Tailors Series</vt:lpstr>
      <vt:lpstr>Truncation Error</vt:lpstr>
      <vt:lpstr>Tailors Series</vt:lpstr>
      <vt:lpstr>Slide 18</vt:lpstr>
      <vt:lpstr>Insight</vt:lpstr>
      <vt:lpstr>Effect of Step Size</vt:lpstr>
      <vt:lpstr>Insight : Rn</vt:lpstr>
      <vt:lpstr>Insight : Rn</vt:lpstr>
      <vt:lpstr>How to get derivatives?</vt:lpstr>
      <vt:lpstr>Approximations &amp; Round-off Errors</vt:lpstr>
      <vt:lpstr>Slide 25</vt:lpstr>
      <vt:lpstr>Slide 26</vt:lpstr>
      <vt:lpstr>Slide 27</vt:lpstr>
      <vt:lpstr>Significant Figures</vt:lpstr>
      <vt:lpstr>Error Definitions</vt:lpstr>
      <vt:lpstr>Slide 30</vt:lpstr>
      <vt:lpstr>Slide 31</vt:lpstr>
      <vt:lpstr>Example 3.2</vt:lpstr>
      <vt:lpstr>Round-off Errors</vt:lpstr>
      <vt:lpstr>Slide 34</vt:lpstr>
      <vt:lpstr>Slide 35</vt:lpstr>
      <vt:lpstr>Slide 36</vt:lpstr>
      <vt:lpstr>Chopping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methods</dc:title>
  <dc:creator>Nill</dc:creator>
  <cp:lastModifiedBy>User</cp:lastModifiedBy>
  <cp:revision>162</cp:revision>
  <dcterms:created xsi:type="dcterms:W3CDTF">2009-03-28T03:54:28Z</dcterms:created>
  <dcterms:modified xsi:type="dcterms:W3CDTF">2015-09-02T03:13:59Z</dcterms:modified>
</cp:coreProperties>
</file>