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3" r:id="rId7"/>
    <p:sldId id="294"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1" d="100"/>
          <a:sy n="61" d="100"/>
        </p:scale>
        <p:origin x="62" y="5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FD1526-7DC9-4307-882E-E19987A2759F}" type="datetimeFigureOut">
              <a:rPr lang="en-US" smtClean="0"/>
              <a:t>14-Oct-19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694C6-0738-4870-85B4-950D076CB0FB}" type="slidenum">
              <a:rPr lang="en-US" smtClean="0"/>
              <a:t>‹#›</a:t>
            </a:fld>
            <a:endParaRPr lang="en-US"/>
          </a:p>
        </p:txBody>
      </p:sp>
    </p:spTree>
    <p:extLst>
      <p:ext uri="{BB962C8B-B14F-4D97-AF65-F5344CB8AC3E}">
        <p14:creationId xmlns:p14="http://schemas.microsoft.com/office/powerpoint/2010/main" val="254008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D1526-7DC9-4307-882E-E19987A2759F}" type="datetimeFigureOut">
              <a:rPr lang="en-US" smtClean="0"/>
              <a:t>14-Oct-19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694C6-0738-4870-85B4-950D076CB0FB}" type="slidenum">
              <a:rPr lang="en-US" smtClean="0"/>
              <a:t>‹#›</a:t>
            </a:fld>
            <a:endParaRPr lang="en-US"/>
          </a:p>
        </p:txBody>
      </p:sp>
    </p:spTree>
    <p:extLst>
      <p:ext uri="{BB962C8B-B14F-4D97-AF65-F5344CB8AC3E}">
        <p14:creationId xmlns:p14="http://schemas.microsoft.com/office/powerpoint/2010/main" val="119012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D1526-7DC9-4307-882E-E19987A2759F}" type="datetimeFigureOut">
              <a:rPr lang="en-US" smtClean="0"/>
              <a:t>14-Oct-19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694C6-0738-4870-85B4-950D076CB0FB}" type="slidenum">
              <a:rPr lang="en-US" smtClean="0"/>
              <a:t>‹#›</a:t>
            </a:fld>
            <a:endParaRPr lang="en-US"/>
          </a:p>
        </p:txBody>
      </p:sp>
    </p:spTree>
    <p:extLst>
      <p:ext uri="{BB962C8B-B14F-4D97-AF65-F5344CB8AC3E}">
        <p14:creationId xmlns:p14="http://schemas.microsoft.com/office/powerpoint/2010/main" val="2690689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FD1526-7DC9-4307-882E-E19987A2759F}" type="datetimeFigureOut">
              <a:rPr lang="en-US" smtClean="0"/>
              <a:t>14-Oct-19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694C6-0738-4870-85B4-950D076CB0FB}" type="slidenum">
              <a:rPr lang="en-US" smtClean="0"/>
              <a:t>‹#›</a:t>
            </a:fld>
            <a:endParaRPr lang="en-US"/>
          </a:p>
        </p:txBody>
      </p:sp>
    </p:spTree>
    <p:extLst>
      <p:ext uri="{BB962C8B-B14F-4D97-AF65-F5344CB8AC3E}">
        <p14:creationId xmlns:p14="http://schemas.microsoft.com/office/powerpoint/2010/main" val="331389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FD1526-7DC9-4307-882E-E19987A2759F}" type="datetimeFigureOut">
              <a:rPr lang="en-US" smtClean="0"/>
              <a:t>14-Oct-19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694C6-0738-4870-85B4-950D076CB0FB}" type="slidenum">
              <a:rPr lang="en-US" smtClean="0"/>
              <a:t>‹#›</a:t>
            </a:fld>
            <a:endParaRPr lang="en-US"/>
          </a:p>
        </p:txBody>
      </p:sp>
    </p:spTree>
    <p:extLst>
      <p:ext uri="{BB962C8B-B14F-4D97-AF65-F5344CB8AC3E}">
        <p14:creationId xmlns:p14="http://schemas.microsoft.com/office/powerpoint/2010/main" val="1771467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FD1526-7DC9-4307-882E-E19987A2759F}" type="datetimeFigureOut">
              <a:rPr lang="en-US" smtClean="0"/>
              <a:t>14-Oct-19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694C6-0738-4870-85B4-950D076CB0FB}" type="slidenum">
              <a:rPr lang="en-US" smtClean="0"/>
              <a:t>‹#›</a:t>
            </a:fld>
            <a:endParaRPr lang="en-US"/>
          </a:p>
        </p:txBody>
      </p:sp>
    </p:spTree>
    <p:extLst>
      <p:ext uri="{BB962C8B-B14F-4D97-AF65-F5344CB8AC3E}">
        <p14:creationId xmlns:p14="http://schemas.microsoft.com/office/powerpoint/2010/main" val="5554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FD1526-7DC9-4307-882E-E19987A2759F}" type="datetimeFigureOut">
              <a:rPr lang="en-US" smtClean="0"/>
              <a:t>14-Oct-19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694C6-0738-4870-85B4-950D076CB0FB}" type="slidenum">
              <a:rPr lang="en-US" smtClean="0"/>
              <a:t>‹#›</a:t>
            </a:fld>
            <a:endParaRPr lang="en-US"/>
          </a:p>
        </p:txBody>
      </p:sp>
    </p:spTree>
    <p:extLst>
      <p:ext uri="{BB962C8B-B14F-4D97-AF65-F5344CB8AC3E}">
        <p14:creationId xmlns:p14="http://schemas.microsoft.com/office/powerpoint/2010/main" val="389991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D1526-7DC9-4307-882E-E19987A2759F}" type="datetimeFigureOut">
              <a:rPr lang="en-US" smtClean="0"/>
              <a:t>14-Oct-19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694C6-0738-4870-85B4-950D076CB0FB}" type="slidenum">
              <a:rPr lang="en-US" smtClean="0"/>
              <a:t>‹#›</a:t>
            </a:fld>
            <a:endParaRPr lang="en-US"/>
          </a:p>
        </p:txBody>
      </p:sp>
    </p:spTree>
    <p:extLst>
      <p:ext uri="{BB962C8B-B14F-4D97-AF65-F5344CB8AC3E}">
        <p14:creationId xmlns:p14="http://schemas.microsoft.com/office/powerpoint/2010/main" val="78135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D1526-7DC9-4307-882E-E19987A2759F}" type="datetimeFigureOut">
              <a:rPr lang="en-US" smtClean="0"/>
              <a:t>14-Oct-19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A694C6-0738-4870-85B4-950D076CB0FB}" type="slidenum">
              <a:rPr lang="en-US" smtClean="0"/>
              <a:t>‹#›</a:t>
            </a:fld>
            <a:endParaRPr lang="en-US"/>
          </a:p>
        </p:txBody>
      </p:sp>
    </p:spTree>
    <p:extLst>
      <p:ext uri="{BB962C8B-B14F-4D97-AF65-F5344CB8AC3E}">
        <p14:creationId xmlns:p14="http://schemas.microsoft.com/office/powerpoint/2010/main" val="1675541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D1526-7DC9-4307-882E-E19987A2759F}" type="datetimeFigureOut">
              <a:rPr lang="en-US" smtClean="0"/>
              <a:t>14-Oct-19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694C6-0738-4870-85B4-950D076CB0FB}" type="slidenum">
              <a:rPr lang="en-US" smtClean="0"/>
              <a:t>‹#›</a:t>
            </a:fld>
            <a:endParaRPr lang="en-US"/>
          </a:p>
        </p:txBody>
      </p:sp>
    </p:spTree>
    <p:extLst>
      <p:ext uri="{BB962C8B-B14F-4D97-AF65-F5344CB8AC3E}">
        <p14:creationId xmlns:p14="http://schemas.microsoft.com/office/powerpoint/2010/main" val="2018445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FD1526-7DC9-4307-882E-E19987A2759F}" type="datetimeFigureOut">
              <a:rPr lang="en-US" smtClean="0"/>
              <a:t>14-Oct-19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694C6-0738-4870-85B4-950D076CB0FB}" type="slidenum">
              <a:rPr lang="en-US" smtClean="0"/>
              <a:t>‹#›</a:t>
            </a:fld>
            <a:endParaRPr lang="en-US"/>
          </a:p>
        </p:txBody>
      </p:sp>
    </p:spTree>
    <p:extLst>
      <p:ext uri="{BB962C8B-B14F-4D97-AF65-F5344CB8AC3E}">
        <p14:creationId xmlns:p14="http://schemas.microsoft.com/office/powerpoint/2010/main" val="557324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D1526-7DC9-4307-882E-E19987A2759F}" type="datetimeFigureOut">
              <a:rPr lang="en-US" smtClean="0"/>
              <a:t>14-Oct-19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694C6-0738-4870-85B4-950D076CB0FB}" type="slidenum">
              <a:rPr lang="en-US" smtClean="0"/>
              <a:t>‹#›</a:t>
            </a:fld>
            <a:endParaRPr lang="en-US"/>
          </a:p>
        </p:txBody>
      </p:sp>
    </p:spTree>
    <p:extLst>
      <p:ext uri="{BB962C8B-B14F-4D97-AF65-F5344CB8AC3E}">
        <p14:creationId xmlns:p14="http://schemas.microsoft.com/office/powerpoint/2010/main" val="1027532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arket_(economics)" TargetMode="External"/><Relationship Id="rId2" Type="http://schemas.openxmlformats.org/officeDocument/2006/relationships/hyperlink" Target="https://en.wikipedia.org/wiki/Product_(busines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Evaluat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Product_design#cite_note-Koberg-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Product_design#cite_note-Koberg-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Product_design#cite_note-Koberg-6" TargetMode="External"/><Relationship Id="rId2" Type="http://schemas.openxmlformats.org/officeDocument/2006/relationships/hyperlink" Target="https://en.wikipedia.org/w/index.php?title=Product_design&amp;action=edit&amp;section=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Product </a:t>
            </a:r>
            <a:r>
              <a:rPr lang="en-US" dirty="0" smtClean="0"/>
              <a:t>design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9059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84344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816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21739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13315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4279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0063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54145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65917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352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8430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b="1" dirty="0"/>
              <a:t>Product design</a:t>
            </a:r>
            <a:r>
              <a:rPr lang="en-US" dirty="0"/>
              <a:t> as a verb is to create a new </a:t>
            </a:r>
            <a:r>
              <a:rPr lang="en-US" dirty="0">
                <a:hlinkClick r:id="rId2" tooltip="Product (business)"/>
              </a:rPr>
              <a:t>product</a:t>
            </a:r>
            <a:r>
              <a:rPr lang="en-US" dirty="0"/>
              <a:t> to be sold by a business to its customers</a:t>
            </a:r>
            <a:r>
              <a:rPr lang="en-US" dirty="0" smtClean="0"/>
              <a:t>.</a:t>
            </a:r>
          </a:p>
          <a:p>
            <a:r>
              <a:rPr lang="en-US" dirty="0"/>
              <a:t>In marketing, a </a:t>
            </a:r>
            <a:r>
              <a:rPr lang="en-US" b="1" dirty="0"/>
              <a:t>product</a:t>
            </a:r>
            <a:r>
              <a:rPr lang="en-US" dirty="0"/>
              <a:t> is an object or system made available for consumer use; </a:t>
            </a:r>
            <a:endParaRPr lang="en-US" dirty="0" smtClean="0"/>
          </a:p>
          <a:p>
            <a:pPr lvl="1"/>
            <a:r>
              <a:rPr lang="en-US" dirty="0" smtClean="0"/>
              <a:t>it </a:t>
            </a:r>
            <a:r>
              <a:rPr lang="en-US" dirty="0"/>
              <a:t>is anything that can be offered to a </a:t>
            </a:r>
            <a:r>
              <a:rPr lang="en-US" dirty="0">
                <a:hlinkClick r:id="rId3" tooltip="Market (economics)"/>
              </a:rPr>
              <a:t>market</a:t>
            </a:r>
            <a:r>
              <a:rPr lang="en-US" dirty="0"/>
              <a:t> to satisfy the desire or need of a customer</a:t>
            </a:r>
            <a:r>
              <a:rPr lang="en-US" dirty="0" smtClean="0"/>
              <a:t>.</a:t>
            </a:r>
            <a:endParaRPr lang="en-US" dirty="0"/>
          </a:p>
        </p:txBody>
      </p:sp>
    </p:spTree>
    <p:extLst>
      <p:ext uri="{BB962C8B-B14F-4D97-AF65-F5344CB8AC3E}">
        <p14:creationId xmlns:p14="http://schemas.microsoft.com/office/powerpoint/2010/main" val="948483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97886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47198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498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89879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48443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60069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78133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7190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40174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0277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design process: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set of strategic and tactical activities, from idea generation to commercialization, used to create a product design. </a:t>
            </a:r>
            <a:endParaRPr lang="en-US" dirty="0" smtClean="0"/>
          </a:p>
          <a:p>
            <a:r>
              <a:rPr lang="en-US" dirty="0" smtClean="0"/>
              <a:t>In </a:t>
            </a:r>
            <a:r>
              <a:rPr lang="en-US" dirty="0"/>
              <a:t>a systematic approach, product designers </a:t>
            </a:r>
            <a:endParaRPr lang="en-US" dirty="0" smtClean="0"/>
          </a:p>
          <a:p>
            <a:pPr lvl="1"/>
            <a:r>
              <a:rPr lang="en-US" dirty="0" smtClean="0"/>
              <a:t>conceptualize </a:t>
            </a:r>
            <a:r>
              <a:rPr lang="en-US" dirty="0"/>
              <a:t>and </a:t>
            </a:r>
            <a:r>
              <a:rPr lang="en-US" dirty="0">
                <a:hlinkClick r:id="rId2" tooltip="Evaluate"/>
              </a:rPr>
              <a:t>evaluate</a:t>
            </a:r>
            <a:r>
              <a:rPr lang="en-US" dirty="0"/>
              <a:t> ideas, </a:t>
            </a:r>
            <a:endParaRPr lang="en-US" dirty="0" smtClean="0"/>
          </a:p>
          <a:p>
            <a:pPr lvl="1"/>
            <a:r>
              <a:rPr lang="en-US" dirty="0" smtClean="0"/>
              <a:t>turning </a:t>
            </a:r>
            <a:r>
              <a:rPr lang="en-US" dirty="0"/>
              <a:t>them into tangible inventions and products. </a:t>
            </a:r>
            <a:endParaRPr lang="en-US" dirty="0" smtClean="0"/>
          </a:p>
          <a:p>
            <a:r>
              <a:rPr lang="en-US" dirty="0" smtClean="0"/>
              <a:t>The </a:t>
            </a:r>
            <a:r>
              <a:rPr lang="en-US" dirty="0"/>
              <a:t>product designer's role is to combine </a:t>
            </a:r>
            <a:endParaRPr lang="en-US" dirty="0" smtClean="0"/>
          </a:p>
          <a:p>
            <a:pPr lvl="1"/>
            <a:r>
              <a:rPr lang="en-US" dirty="0" smtClean="0"/>
              <a:t>art</a:t>
            </a:r>
            <a:r>
              <a:rPr lang="en-US" dirty="0"/>
              <a:t>, </a:t>
            </a:r>
            <a:endParaRPr lang="en-US" dirty="0" smtClean="0"/>
          </a:p>
          <a:p>
            <a:pPr lvl="1"/>
            <a:r>
              <a:rPr lang="en-US" dirty="0" smtClean="0"/>
              <a:t>science</a:t>
            </a:r>
            <a:r>
              <a:rPr lang="en-US" dirty="0"/>
              <a:t>, and </a:t>
            </a:r>
            <a:endParaRPr lang="en-US" dirty="0" smtClean="0"/>
          </a:p>
          <a:p>
            <a:pPr lvl="1"/>
            <a:r>
              <a:rPr lang="en-US" dirty="0" smtClean="0"/>
              <a:t>technology </a:t>
            </a:r>
          </a:p>
          <a:p>
            <a:pPr marL="0" indent="0">
              <a:buNone/>
            </a:pPr>
            <a:r>
              <a:rPr lang="en-US" dirty="0"/>
              <a:t> </a:t>
            </a:r>
            <a:r>
              <a:rPr lang="en-US" dirty="0" smtClean="0"/>
              <a:t>  to </a:t>
            </a:r>
            <a:r>
              <a:rPr lang="en-US" dirty="0"/>
              <a:t>create new products that people can use. </a:t>
            </a:r>
          </a:p>
        </p:txBody>
      </p:sp>
    </p:spTree>
    <p:extLst>
      <p:ext uri="{BB962C8B-B14F-4D97-AF65-F5344CB8AC3E}">
        <p14:creationId xmlns:p14="http://schemas.microsoft.com/office/powerpoint/2010/main" val="679416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03626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51583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0937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23471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9532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39129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51220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54153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0737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2327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product design process, as expressed by </a:t>
            </a:r>
            <a:r>
              <a:rPr lang="en-US" dirty="0" err="1"/>
              <a:t>Koberg</a:t>
            </a:r>
            <a:r>
              <a:rPr lang="en-US" dirty="0"/>
              <a:t> and </a:t>
            </a:r>
            <a:r>
              <a:rPr lang="en-US" dirty="0" err="1"/>
              <a:t>Bagnell</a:t>
            </a:r>
            <a:r>
              <a:rPr lang="en-US" dirty="0"/>
              <a:t>, typically involves three main aspects:</a:t>
            </a:r>
            <a:r>
              <a:rPr lang="en-US" baseline="30000" dirty="0">
                <a:hlinkClick r:id="rId2"/>
              </a:rPr>
              <a:t>[6]</a:t>
            </a:r>
            <a:endParaRPr lang="en-US" dirty="0"/>
          </a:p>
          <a:p>
            <a:r>
              <a:rPr lang="en-US" dirty="0"/>
              <a:t>Analysis</a:t>
            </a:r>
          </a:p>
          <a:p>
            <a:r>
              <a:rPr lang="en-US" dirty="0"/>
              <a:t>Concept</a:t>
            </a:r>
          </a:p>
          <a:p>
            <a:r>
              <a:rPr lang="en-US" dirty="0" smtClean="0"/>
              <a:t>Synthesis</a:t>
            </a:r>
            <a:endParaRPr lang="en-US" dirty="0"/>
          </a:p>
        </p:txBody>
      </p:sp>
    </p:spTree>
    <p:extLst>
      <p:ext uri="{BB962C8B-B14F-4D97-AF65-F5344CB8AC3E}">
        <p14:creationId xmlns:p14="http://schemas.microsoft.com/office/powerpoint/2010/main" val="367702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Analysis</a:t>
            </a:r>
            <a:endParaRPr lang="en-US" dirty="0"/>
          </a:p>
        </p:txBody>
      </p:sp>
      <p:sp>
        <p:nvSpPr>
          <p:cNvPr id="3" name="Content Placeholder 2"/>
          <p:cNvSpPr>
            <a:spLocks noGrp="1"/>
          </p:cNvSpPr>
          <p:nvPr>
            <p:ph idx="1"/>
          </p:nvPr>
        </p:nvSpPr>
        <p:spPr/>
        <p:txBody>
          <a:bodyPr>
            <a:normAutofit/>
          </a:bodyPr>
          <a:lstStyle/>
          <a:p>
            <a:r>
              <a:rPr lang="en-US" b="1" dirty="0" smtClean="0"/>
              <a:t>Accept </a:t>
            </a:r>
            <a:r>
              <a:rPr lang="en-US" b="1" dirty="0"/>
              <a:t>Situation:</a:t>
            </a:r>
            <a:r>
              <a:rPr lang="en-US" dirty="0"/>
              <a:t> Here, the designers decide on committing to the project and finding a solution to the problem. They pool their resources into figuring out how to solve the task most efficiently.</a:t>
            </a:r>
            <a:r>
              <a:rPr lang="en-US" baseline="30000" dirty="0">
                <a:hlinkClick r:id="rId2"/>
              </a:rPr>
              <a:t>[6]</a:t>
            </a:r>
            <a:endParaRPr lang="en-US" dirty="0"/>
          </a:p>
          <a:p>
            <a:r>
              <a:rPr lang="en-US" b="1" dirty="0"/>
              <a:t>Analyze:</a:t>
            </a:r>
            <a:r>
              <a:rPr lang="en-US" dirty="0"/>
              <a:t> In this stage, everyone in the team begins research. They gather general and specific materials which will help to figure out how their problem might be solved. This can range from statistics, questionnaires, and articles, among many other sources.</a:t>
            </a:r>
            <a:r>
              <a:rPr lang="en-US" baseline="30000" dirty="0">
                <a:hlinkClick r:id="rId2"/>
              </a:rPr>
              <a:t>[6</a:t>
            </a:r>
            <a:r>
              <a:rPr lang="en-US" baseline="30000" dirty="0" smtClean="0">
                <a:hlinkClick r:id="rId2"/>
              </a:rPr>
              <a:t>]</a:t>
            </a:r>
            <a:endParaRPr lang="en-US" dirty="0"/>
          </a:p>
        </p:txBody>
      </p:sp>
    </p:spTree>
    <p:extLst>
      <p:ext uri="{BB962C8B-B14F-4D97-AF65-F5344CB8AC3E}">
        <p14:creationId xmlns:p14="http://schemas.microsoft.com/office/powerpoint/2010/main" val="374710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a:t>
            </a:r>
            <a:endParaRPr lang="en-US" dirty="0"/>
          </a:p>
        </p:txBody>
      </p:sp>
      <p:sp>
        <p:nvSpPr>
          <p:cNvPr id="3" name="Content Placeholder 2"/>
          <p:cNvSpPr>
            <a:spLocks noGrp="1"/>
          </p:cNvSpPr>
          <p:nvPr>
            <p:ph idx="1"/>
          </p:nvPr>
        </p:nvSpPr>
        <p:spPr/>
        <p:txBody>
          <a:bodyPr>
            <a:normAutofit/>
          </a:bodyPr>
          <a:lstStyle/>
          <a:p>
            <a:r>
              <a:rPr lang="en-US" b="1" dirty="0" smtClean="0"/>
              <a:t>Define</a:t>
            </a:r>
            <a:r>
              <a:rPr lang="en-US" b="1" dirty="0"/>
              <a:t>:</a:t>
            </a:r>
            <a:r>
              <a:rPr lang="en-US" dirty="0"/>
              <a:t> This is where the key issue of the matter is defined. The conditions of the problem become objectives, and restraints on the situation become the parameters within which the new design must be constructed</a:t>
            </a:r>
            <a:r>
              <a:rPr lang="en-US" dirty="0" smtClean="0"/>
              <a:t>.</a:t>
            </a:r>
            <a:endParaRPr lang="en-US" dirty="0"/>
          </a:p>
        </p:txBody>
      </p:sp>
    </p:spTree>
    <p:extLst>
      <p:ext uri="{BB962C8B-B14F-4D97-AF65-F5344CB8AC3E}">
        <p14:creationId xmlns:p14="http://schemas.microsoft.com/office/powerpoint/2010/main" val="139661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Synthesis</a:t>
            </a:r>
            <a:r>
              <a:rPr lang="en-US" dirty="0" smtClean="0"/>
              <a:t>[</a:t>
            </a:r>
            <a:r>
              <a:rPr lang="en-US" dirty="0" smtClean="0">
                <a:hlinkClick r:id="rId2" tooltip="Edit section: Synthesis"/>
              </a:rPr>
              <a:t>edit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b="1" smtClean="0"/>
              <a:t>Ideate</a:t>
            </a:r>
            <a:r>
              <a:rPr lang="en-US" b="1" dirty="0"/>
              <a:t>:</a:t>
            </a:r>
            <a:r>
              <a:rPr lang="en-US" dirty="0"/>
              <a:t> The designers here brainstorm different ideas, solutions for their design problem. The ideal brainstorming session does not involve any bias or judgment, but instead builds on original ideas.</a:t>
            </a:r>
            <a:r>
              <a:rPr lang="en-US" baseline="30000" dirty="0">
                <a:hlinkClick r:id="rId3"/>
              </a:rPr>
              <a:t>[6]</a:t>
            </a:r>
            <a:endParaRPr lang="en-US" dirty="0"/>
          </a:p>
          <a:p>
            <a:r>
              <a:rPr lang="en-US" b="1" dirty="0"/>
              <a:t>Select:</a:t>
            </a:r>
            <a:r>
              <a:rPr lang="en-US" dirty="0"/>
              <a:t> By now, the designers have narrowed down their ideas to a select few, which can be guaranteed successes and from there they can outline their plan to make the product.</a:t>
            </a:r>
            <a:r>
              <a:rPr lang="en-US" baseline="30000" dirty="0">
                <a:hlinkClick r:id="rId3"/>
              </a:rPr>
              <a:t>[6]</a:t>
            </a:r>
            <a:endParaRPr lang="en-US" dirty="0"/>
          </a:p>
          <a:p>
            <a:r>
              <a:rPr lang="en-US" b="1" dirty="0"/>
              <a:t>Implement:</a:t>
            </a:r>
            <a:r>
              <a:rPr lang="en-US" dirty="0"/>
              <a:t> This is where the prototypes are built, the plan outlined in the previous step is realized and the product starts to become an actual object.</a:t>
            </a:r>
            <a:r>
              <a:rPr lang="en-US" baseline="30000" dirty="0">
                <a:hlinkClick r:id="rId3"/>
              </a:rPr>
              <a:t>[6]</a:t>
            </a:r>
            <a:endParaRPr lang="en-US" dirty="0"/>
          </a:p>
          <a:p>
            <a:r>
              <a:rPr lang="en-US" b="1" dirty="0"/>
              <a:t>Evaluate:</a:t>
            </a:r>
            <a:r>
              <a:rPr lang="en-US" dirty="0"/>
              <a:t> In the last stage, the product is tested, and from there, improvements are made. Although this is the last stage, it does not mean that the process is over. The finished prototype may not work as well as hoped so new ideas need to be brainstormed.</a:t>
            </a:r>
            <a:r>
              <a:rPr lang="en-US" baseline="30000" dirty="0">
                <a:hlinkClick r:id="rId3"/>
              </a:rPr>
              <a:t>[6]</a:t>
            </a:r>
            <a:endParaRPr lang="en-US" dirty="0"/>
          </a:p>
          <a:p>
            <a:endParaRPr lang="en-US" dirty="0"/>
          </a:p>
        </p:txBody>
      </p:sp>
    </p:spTree>
    <p:extLst>
      <p:ext uri="{BB962C8B-B14F-4D97-AF65-F5344CB8AC3E}">
        <p14:creationId xmlns:p14="http://schemas.microsoft.com/office/powerpoint/2010/main" val="2417752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4830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32715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73</Words>
  <Application>Microsoft Office PowerPoint</Application>
  <PresentationFormat>Widescreen</PresentationFormat>
  <Paragraphs>29</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Product design</vt:lpstr>
      <vt:lpstr>Definition</vt:lpstr>
      <vt:lpstr>Product design process:</vt:lpstr>
      <vt:lpstr>PowerPoint Presentation</vt:lpstr>
      <vt:lpstr>Analysis</vt:lpstr>
      <vt:lpstr>Concept</vt:lpstr>
      <vt:lpstr>Synthesis[edit]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design</dc:title>
  <dc:creator>MAS</dc:creator>
  <cp:lastModifiedBy>MAS</cp:lastModifiedBy>
  <cp:revision>2</cp:revision>
  <dcterms:created xsi:type="dcterms:W3CDTF">2019-10-12T07:05:17Z</dcterms:created>
  <dcterms:modified xsi:type="dcterms:W3CDTF">2019-10-14T03:58:59Z</dcterms:modified>
</cp:coreProperties>
</file>