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8"/>
  </p:notesMasterIdLst>
  <p:handoutMasterIdLst>
    <p:handoutMasterId r:id="rId39"/>
  </p:handoutMasterIdLst>
  <p:sldIdLst>
    <p:sldId id="320" r:id="rId2"/>
    <p:sldId id="321" r:id="rId3"/>
    <p:sldId id="322" r:id="rId4"/>
    <p:sldId id="332" r:id="rId5"/>
    <p:sldId id="333" r:id="rId6"/>
    <p:sldId id="334" r:id="rId7"/>
    <p:sldId id="335" r:id="rId8"/>
    <p:sldId id="340" r:id="rId9"/>
    <p:sldId id="342" r:id="rId10"/>
    <p:sldId id="341" r:id="rId11"/>
    <p:sldId id="343" r:id="rId12"/>
    <p:sldId id="344" r:id="rId13"/>
    <p:sldId id="345" r:id="rId14"/>
    <p:sldId id="354" r:id="rId15"/>
    <p:sldId id="353" r:id="rId16"/>
    <p:sldId id="355" r:id="rId17"/>
    <p:sldId id="346" r:id="rId18"/>
    <p:sldId id="347" r:id="rId19"/>
    <p:sldId id="348" r:id="rId20"/>
    <p:sldId id="349" r:id="rId21"/>
    <p:sldId id="350" r:id="rId22"/>
    <p:sldId id="351" r:id="rId23"/>
    <p:sldId id="323" r:id="rId24"/>
    <p:sldId id="324" r:id="rId25"/>
    <p:sldId id="326" r:id="rId26"/>
    <p:sldId id="325" r:id="rId27"/>
    <p:sldId id="327" r:id="rId28"/>
    <p:sldId id="328" r:id="rId29"/>
    <p:sldId id="329" r:id="rId30"/>
    <p:sldId id="330" r:id="rId31"/>
    <p:sldId id="331" r:id="rId32"/>
    <p:sldId id="336" r:id="rId33"/>
    <p:sldId id="337" r:id="rId34"/>
    <p:sldId id="338" r:id="rId35"/>
    <p:sldId id="339" r:id="rId36"/>
    <p:sldId id="352"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143" autoAdjust="0"/>
  </p:normalViewPr>
  <p:slideViewPr>
    <p:cSldViewPr snapToGrid="0" snapToObjects="1">
      <p:cViewPr varScale="1">
        <p:scale>
          <a:sx n="67" d="100"/>
          <a:sy n="67" d="100"/>
        </p:scale>
        <p:origin x="852" y="66"/>
      </p:cViewPr>
      <p:guideLst>
        <p:guide orient="horz" pos="2184"/>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7/31/2019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7/31/2019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User interface is the front-end application view to which user interacts in order to use the software. User can manipulate and control the software as well as hardware by means of user interface. Today, user interface is found at almost every place where digital technology exists, right from computers, mobile phones, cars, music players, airplanes, ships etc.</a:t>
            </a:r>
          </a:p>
          <a:p>
            <a:r>
              <a:rPr lang="en-US" sz="1200" b="0" i="0" kern="1200" dirty="0" smtClean="0">
                <a:solidFill>
                  <a:schemeClr val="tx1"/>
                </a:solidFill>
                <a:effectLst/>
                <a:latin typeface="+mn-lt"/>
                <a:ea typeface="+mn-ea"/>
                <a:cs typeface="+mn-cs"/>
              </a:rPr>
              <a:t>User interface is part of software and is designed such a way that it is expected to provide the user insight of the software. UI provides fundamental platform for human-computer interaction.</a:t>
            </a:r>
          </a:p>
          <a:p>
            <a:r>
              <a:rPr lang="en-US" sz="1200" b="0" i="0" kern="1200" dirty="0" smtClean="0">
                <a:solidFill>
                  <a:schemeClr val="tx1"/>
                </a:solidFill>
                <a:effectLst/>
                <a:latin typeface="+mn-lt"/>
                <a:ea typeface="+mn-ea"/>
                <a:cs typeface="+mn-cs"/>
              </a:rPr>
              <a:t>UI can be graphical, text-based, audio-video based, depending upon the underlying hardware and software combination. UI can be hardware or software or a combination of both.</a:t>
            </a:r>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2</a:t>
            </a:fld>
            <a:endParaRPr lang="en-US"/>
          </a:p>
        </p:txBody>
      </p:sp>
    </p:spTree>
    <p:extLst>
      <p:ext uri="{BB962C8B-B14F-4D97-AF65-F5344CB8AC3E}">
        <p14:creationId xmlns:p14="http://schemas.microsoft.com/office/powerpoint/2010/main" val="108886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CLI has been a great tool of interaction with computers until the video display monitors came into existence. CLI is first choice of many technical users and programmers. CLI is minimum interface a software can provide to its users.</a:t>
            </a:r>
          </a:p>
          <a:p>
            <a:r>
              <a:rPr lang="en-US" sz="1200" b="0" i="0" kern="1200" dirty="0" smtClean="0">
                <a:solidFill>
                  <a:schemeClr val="tx1"/>
                </a:solidFill>
                <a:effectLst/>
                <a:latin typeface="+mn-lt"/>
                <a:ea typeface="+mn-ea"/>
                <a:cs typeface="+mn-cs"/>
              </a:rPr>
              <a:t>CLI provides a command prompt, the place where the user types the command and feeds to the system. The user needs to remember the syntax of command and its use. Earlier CLI were not programmed to handle the user errors effectively.</a:t>
            </a:r>
          </a:p>
          <a:p>
            <a:r>
              <a:rPr lang="en-US" sz="1200" b="0" i="0" kern="1200" dirty="0" smtClean="0">
                <a:solidFill>
                  <a:schemeClr val="tx1"/>
                </a:solidFill>
                <a:effectLst/>
                <a:latin typeface="+mn-lt"/>
                <a:ea typeface="+mn-ea"/>
                <a:cs typeface="+mn-cs"/>
              </a:rPr>
              <a:t>A command is a text-based reference to set of instructions, which are expected to be executed by the system. There are methods like macros, scripts that make it easy for the user to operate.</a:t>
            </a:r>
          </a:p>
          <a:p>
            <a:r>
              <a:rPr lang="en-US" sz="1200" b="0" i="0" kern="1200" dirty="0" smtClean="0">
                <a:solidFill>
                  <a:schemeClr val="tx1"/>
                </a:solidFill>
                <a:effectLst/>
                <a:latin typeface="+mn-lt"/>
                <a:ea typeface="+mn-ea"/>
                <a:cs typeface="+mn-cs"/>
              </a:rPr>
              <a:t>CLI uses less amount of computer resource as compared to GUI.</a:t>
            </a:r>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4</a:t>
            </a:fld>
            <a:endParaRPr lang="en-US"/>
          </a:p>
        </p:txBody>
      </p:sp>
    </p:spTree>
    <p:extLst>
      <p:ext uri="{BB962C8B-B14F-4D97-AF65-F5344CB8AC3E}">
        <p14:creationId xmlns:p14="http://schemas.microsoft.com/office/powerpoint/2010/main" val="3918111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Window</a:t>
            </a:r>
            <a:r>
              <a:rPr lang="en-US" sz="1200" b="0" i="0" kern="1200" dirty="0" smtClean="0">
                <a:solidFill>
                  <a:schemeClr val="tx1"/>
                </a:solidFill>
                <a:effectLst/>
                <a:latin typeface="+mn-lt"/>
                <a:ea typeface="+mn-ea"/>
                <a:cs typeface="+mn-cs"/>
              </a:rPr>
              <a:t> - An area where contents of application are displayed. Contents in a window can be displayed in the form of icons or lists, if the window represents file structure. It is easier for a user to navigate in the file system in an exploring window. Windows can be minimized, resized or maximized to the size of screen. They can be moved anywhere on the screen. A window may contain another window of the same application, called child window.</a:t>
            </a:r>
          </a:p>
          <a:p>
            <a:r>
              <a:rPr lang="en-US" sz="1200" b="1" i="0" kern="1200" dirty="0" smtClean="0">
                <a:solidFill>
                  <a:schemeClr val="tx1"/>
                </a:solidFill>
                <a:effectLst/>
                <a:latin typeface="+mn-lt"/>
                <a:ea typeface="+mn-ea"/>
                <a:cs typeface="+mn-cs"/>
              </a:rPr>
              <a:t>Tabs</a:t>
            </a:r>
            <a:r>
              <a:rPr lang="en-US" sz="1200" b="0" i="0" kern="1200" dirty="0" smtClean="0">
                <a:solidFill>
                  <a:schemeClr val="tx1"/>
                </a:solidFill>
                <a:effectLst/>
                <a:latin typeface="+mn-lt"/>
                <a:ea typeface="+mn-ea"/>
                <a:cs typeface="+mn-cs"/>
              </a:rPr>
              <a:t> - If an application allows executing multiple instances of itself, they appear on the screen as separate windows.</a:t>
            </a:r>
            <a:r>
              <a:rPr lang="en-US" sz="1200" b="1" i="0" kern="1200" dirty="0" smtClean="0">
                <a:solidFill>
                  <a:schemeClr val="tx1"/>
                </a:solidFill>
                <a:effectLst/>
                <a:latin typeface="+mn-lt"/>
                <a:ea typeface="+mn-ea"/>
                <a:cs typeface="+mn-cs"/>
              </a:rPr>
              <a:t> Tabbed Document Interface</a:t>
            </a:r>
            <a:r>
              <a:rPr lang="en-US" sz="1200" b="0" i="0" kern="1200" dirty="0" smtClean="0">
                <a:solidFill>
                  <a:schemeClr val="tx1"/>
                </a:solidFill>
                <a:effectLst/>
                <a:latin typeface="+mn-lt"/>
                <a:ea typeface="+mn-ea"/>
                <a:cs typeface="+mn-cs"/>
              </a:rPr>
              <a:t> has come up to open multiple documents in the same window. This interface also helps in viewing preference panel in application. All modern web-browsers use this feature.</a:t>
            </a:r>
          </a:p>
          <a:p>
            <a:r>
              <a:rPr lang="en-US" sz="1200" b="1" i="0" kern="1200" dirty="0" smtClean="0">
                <a:solidFill>
                  <a:schemeClr val="tx1"/>
                </a:solidFill>
                <a:effectLst/>
                <a:latin typeface="+mn-lt"/>
                <a:ea typeface="+mn-ea"/>
                <a:cs typeface="+mn-cs"/>
              </a:rPr>
              <a:t>Menu</a:t>
            </a:r>
            <a:r>
              <a:rPr lang="en-US" sz="1200" b="0" i="0" kern="1200" dirty="0" smtClean="0">
                <a:solidFill>
                  <a:schemeClr val="tx1"/>
                </a:solidFill>
                <a:effectLst/>
                <a:latin typeface="+mn-lt"/>
                <a:ea typeface="+mn-ea"/>
                <a:cs typeface="+mn-cs"/>
              </a:rPr>
              <a:t> - Menu is an array of standard commands, grouped together and placed at a visible place (usually top) inside the application window. The menu can be programmed to appear or hide on mouse clicks.</a:t>
            </a:r>
          </a:p>
          <a:p>
            <a:r>
              <a:rPr lang="en-US" sz="1200" b="1" i="0" kern="1200" dirty="0" smtClean="0">
                <a:solidFill>
                  <a:schemeClr val="tx1"/>
                </a:solidFill>
                <a:effectLst/>
                <a:latin typeface="+mn-lt"/>
                <a:ea typeface="+mn-ea"/>
                <a:cs typeface="+mn-cs"/>
              </a:rPr>
              <a:t>Icon</a:t>
            </a:r>
            <a:r>
              <a:rPr lang="en-US" sz="1200" b="0" i="0" kern="1200" dirty="0" smtClean="0">
                <a:solidFill>
                  <a:schemeClr val="tx1"/>
                </a:solidFill>
                <a:effectLst/>
                <a:latin typeface="+mn-lt"/>
                <a:ea typeface="+mn-ea"/>
                <a:cs typeface="+mn-cs"/>
              </a:rPr>
              <a:t> - An icon is small picture representing an associated application. When these icons are clicked or double clicked, the application window is opened. Icon displays application and programs installed on a system in the form of small pictures.</a:t>
            </a:r>
          </a:p>
          <a:p>
            <a:r>
              <a:rPr lang="en-US" sz="1200" b="1" i="0" kern="1200" dirty="0" smtClean="0">
                <a:solidFill>
                  <a:schemeClr val="tx1"/>
                </a:solidFill>
                <a:effectLst/>
                <a:latin typeface="+mn-lt"/>
                <a:ea typeface="+mn-ea"/>
                <a:cs typeface="+mn-cs"/>
              </a:rPr>
              <a:t>Cursor</a:t>
            </a:r>
            <a:r>
              <a:rPr lang="en-US" sz="1200" b="0" i="0" kern="1200" dirty="0" smtClean="0">
                <a:solidFill>
                  <a:schemeClr val="tx1"/>
                </a:solidFill>
                <a:effectLst/>
                <a:latin typeface="+mn-lt"/>
                <a:ea typeface="+mn-ea"/>
                <a:cs typeface="+mn-cs"/>
              </a:rPr>
              <a:t> - Interacting devices such as mouse, touch pad, digital pen are represented in GUI as cursors. On screen cursor follows the instructions from hardware in almost real-time. Cursors are also named pointers in GUI systems. They are used to select menus, windows and other application features.</a:t>
            </a:r>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7</a:t>
            </a:fld>
            <a:endParaRPr lang="en-US"/>
          </a:p>
        </p:txBody>
      </p:sp>
    </p:spTree>
    <p:extLst>
      <p:ext uri="{BB962C8B-B14F-4D97-AF65-F5344CB8AC3E}">
        <p14:creationId xmlns:p14="http://schemas.microsoft.com/office/powerpoint/2010/main" val="3484394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Define the interaction modes in such a way that does not force the user into unnecessary or undesired actions: The user should be able to easily enter and exit the mode with little or no effort.</a:t>
            </a:r>
          </a:p>
          <a:p>
            <a:pPr fontAlgn="base"/>
            <a:r>
              <a:rPr lang="en-US" sz="1200" b="0" i="0" kern="1200" dirty="0" smtClean="0">
                <a:solidFill>
                  <a:schemeClr val="tx1"/>
                </a:solidFill>
                <a:effectLst/>
                <a:latin typeface="+mn-lt"/>
                <a:ea typeface="+mn-ea"/>
                <a:cs typeface="+mn-cs"/>
              </a:rPr>
              <a:t>Provide for flexible interaction: Different people will use different interaction mechanisms, some might use keyboard commands, some might use mouse, some might use touch screen,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Hence all interaction mechanisms should be provided.</a:t>
            </a:r>
          </a:p>
          <a:p>
            <a:pPr fontAlgn="base"/>
            <a:r>
              <a:rPr lang="en-US" sz="1200" b="0" i="0" kern="1200" dirty="0" smtClean="0">
                <a:solidFill>
                  <a:schemeClr val="tx1"/>
                </a:solidFill>
                <a:effectLst/>
                <a:latin typeface="+mn-lt"/>
                <a:ea typeface="+mn-ea"/>
                <a:cs typeface="+mn-cs"/>
              </a:rPr>
              <a:t>Allow user interaction to be </a:t>
            </a:r>
            <a:r>
              <a:rPr lang="en-US" sz="1200" b="0" i="0" kern="1200" dirty="0" err="1" smtClean="0">
                <a:solidFill>
                  <a:schemeClr val="tx1"/>
                </a:solidFill>
                <a:effectLst/>
                <a:latin typeface="+mn-lt"/>
                <a:ea typeface="+mn-ea"/>
                <a:cs typeface="+mn-cs"/>
              </a:rPr>
              <a:t>interruptable</a:t>
            </a:r>
            <a:r>
              <a:rPr lang="en-US" sz="1200" b="0" i="0" kern="1200" dirty="0" smtClean="0">
                <a:solidFill>
                  <a:schemeClr val="tx1"/>
                </a:solidFill>
                <a:effectLst/>
                <a:latin typeface="+mn-lt"/>
                <a:ea typeface="+mn-ea"/>
                <a:cs typeface="+mn-cs"/>
              </a:rPr>
              <a:t> and undoable: When a user is doing a sequence of actions the user must be able to interrupt the sequence to do some other work without losing the work that had been done. The user should also be able to do undo operation.</a:t>
            </a:r>
          </a:p>
          <a:p>
            <a:pPr fontAlgn="base"/>
            <a:r>
              <a:rPr lang="en-US" sz="1200" b="0" i="0" kern="1200" dirty="0" smtClean="0">
                <a:solidFill>
                  <a:schemeClr val="tx1"/>
                </a:solidFill>
                <a:effectLst/>
                <a:latin typeface="+mn-lt"/>
                <a:ea typeface="+mn-ea"/>
                <a:cs typeface="+mn-cs"/>
              </a:rPr>
              <a:t>Streamline interaction as skill level advances and allow the interaction to be customized: Advanced or highly skilled user should be provided a chance to customize the interface as user wants which allows different interaction mechanisms so that user doesn’t feel bored while using the same interaction mechanism.</a:t>
            </a:r>
          </a:p>
          <a:p>
            <a:pPr fontAlgn="base"/>
            <a:r>
              <a:rPr lang="en-US" sz="1200" b="0" i="0" kern="1200" dirty="0" smtClean="0">
                <a:solidFill>
                  <a:schemeClr val="tx1"/>
                </a:solidFill>
                <a:effectLst/>
                <a:latin typeface="+mn-lt"/>
                <a:ea typeface="+mn-ea"/>
                <a:cs typeface="+mn-cs"/>
              </a:rPr>
              <a:t>Hide technical internals from casual users: The user should not be aware of the internal technical details of the system. He should interact with the interface just to do his work.</a:t>
            </a:r>
          </a:p>
          <a:p>
            <a:pPr fontAlgn="base"/>
            <a:r>
              <a:rPr lang="en-US" sz="1200" b="0" i="0" kern="1200" dirty="0" smtClean="0">
                <a:solidFill>
                  <a:schemeClr val="tx1"/>
                </a:solidFill>
                <a:effectLst/>
                <a:latin typeface="+mn-lt"/>
                <a:ea typeface="+mn-ea"/>
                <a:cs typeface="+mn-cs"/>
              </a:rPr>
              <a:t>Design for direct interaction with objects that appear on screen: The user should be able to use the objects and manipulate the objects that are present on the screen to perform a necessary task. By this, the user feels easy to control over the screen.</a:t>
            </a:r>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29</a:t>
            </a:fld>
            <a:endParaRPr lang="en-US"/>
          </a:p>
        </p:txBody>
      </p:sp>
    </p:spTree>
    <p:extLst>
      <p:ext uri="{BB962C8B-B14F-4D97-AF65-F5344CB8AC3E}">
        <p14:creationId xmlns:p14="http://schemas.microsoft.com/office/powerpoint/2010/main" val="3453534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Reduce demand on short-term memory: When users are involved in some complex tasks the demand on short-term memory is significant. So the interface should be designed in such a way to reduce the remembering of previously done actions, given inputs and results.</a:t>
            </a:r>
          </a:p>
          <a:p>
            <a:pPr fontAlgn="base"/>
            <a:r>
              <a:rPr lang="en-US" sz="1200" b="0" i="0" kern="1200" dirty="0" smtClean="0">
                <a:solidFill>
                  <a:schemeClr val="tx1"/>
                </a:solidFill>
                <a:effectLst/>
                <a:latin typeface="+mn-lt"/>
                <a:ea typeface="+mn-ea"/>
                <a:cs typeface="+mn-cs"/>
              </a:rPr>
              <a:t>Establish meaningful defaults: Always initial set of defaults should be provided to the average user, if a user needs to add some new features then he should be able to add the required features.</a:t>
            </a:r>
          </a:p>
          <a:p>
            <a:pPr fontAlgn="base"/>
            <a:r>
              <a:rPr lang="en-US" sz="1200" b="0" i="0" kern="1200" dirty="0" smtClean="0">
                <a:solidFill>
                  <a:schemeClr val="tx1"/>
                </a:solidFill>
                <a:effectLst/>
                <a:latin typeface="+mn-lt"/>
                <a:ea typeface="+mn-ea"/>
                <a:cs typeface="+mn-cs"/>
              </a:rPr>
              <a:t>Define shortcuts that are intuitive: Mnemonics should be used by the user. Mnemonics means the keyboard shortcuts to do some action on the screen.</a:t>
            </a:r>
          </a:p>
          <a:p>
            <a:pPr fontAlgn="base"/>
            <a:r>
              <a:rPr lang="en-US" sz="1200" b="0" i="0" kern="1200" dirty="0" smtClean="0">
                <a:solidFill>
                  <a:schemeClr val="tx1"/>
                </a:solidFill>
                <a:effectLst/>
                <a:latin typeface="+mn-lt"/>
                <a:ea typeface="+mn-ea"/>
                <a:cs typeface="+mn-cs"/>
              </a:rPr>
              <a:t>The visual layout of the interface should be based on a real-world metaphor: Anything you represent on a screen if it is a metaphor for real-world entity then users would easily understand.</a:t>
            </a:r>
          </a:p>
          <a:p>
            <a:pPr fontAlgn="base"/>
            <a:r>
              <a:rPr lang="en-US" sz="1200" b="0" i="0" kern="1200" dirty="0" smtClean="0">
                <a:solidFill>
                  <a:schemeClr val="tx1"/>
                </a:solidFill>
                <a:effectLst/>
                <a:latin typeface="+mn-lt"/>
                <a:ea typeface="+mn-ea"/>
                <a:cs typeface="+mn-cs"/>
              </a:rPr>
              <a:t>Disclose information in a progressive fashion: The interface should be organized hierarchically i.e. on the main screen the information about the task, an object or some behavior should be presented first at a high level of abstraction. More detail should be presented after the user indicates interest with a mouse pick.</a:t>
            </a:r>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30</a:t>
            </a:fld>
            <a:endParaRPr lang="en-US"/>
          </a:p>
        </p:txBody>
      </p:sp>
    </p:spTree>
    <p:extLst>
      <p:ext uri="{BB962C8B-B14F-4D97-AF65-F5344CB8AC3E}">
        <p14:creationId xmlns:p14="http://schemas.microsoft.com/office/powerpoint/2010/main" val="2012121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Allow the user to put the current task into a meaningful context: Many interfaces have dozens of screens. So it is important to provide indicators consistently so that the user know about the doing work. The user should also know from which page has navigated to the current page and from the current page where can navigate.</a:t>
            </a:r>
          </a:p>
          <a:p>
            <a:pPr fontAlgn="base"/>
            <a:r>
              <a:rPr lang="en-US" sz="1200" b="0" i="0" kern="1200" dirty="0" smtClean="0">
                <a:solidFill>
                  <a:schemeClr val="tx1"/>
                </a:solidFill>
                <a:effectLst/>
                <a:latin typeface="+mn-lt"/>
                <a:ea typeface="+mn-ea"/>
                <a:cs typeface="+mn-cs"/>
              </a:rPr>
              <a:t>Maintain consistency across a family of applications: The development of some set of applications all should follow and implement the same design, rules so that consistency is maintained among applications.</a:t>
            </a:r>
          </a:p>
          <a:p>
            <a:pPr fontAlgn="base"/>
            <a:r>
              <a:rPr lang="en-US" sz="1200" b="0" i="0" kern="1200" dirty="0" smtClean="0">
                <a:solidFill>
                  <a:schemeClr val="tx1"/>
                </a:solidFill>
                <a:effectLst/>
                <a:latin typeface="+mn-lt"/>
                <a:ea typeface="+mn-ea"/>
                <a:cs typeface="+mn-cs"/>
              </a:rPr>
              <a:t>If past interactive models have created user expectations do not make changes unless there is a compelling reason.</a:t>
            </a:r>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31</a:t>
            </a:fld>
            <a:endParaRPr lang="en-US"/>
          </a:p>
        </p:txBody>
      </p:sp>
    </p:spTree>
    <p:extLst>
      <p:ext uri="{BB962C8B-B14F-4D97-AF65-F5344CB8AC3E}">
        <p14:creationId xmlns:p14="http://schemas.microsoft.com/office/powerpoint/2010/main" val="2304526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36</a:t>
            </a:fld>
            <a:endParaRPr lang="en-US"/>
          </a:p>
        </p:txBody>
      </p:sp>
    </p:spTree>
    <p:extLst>
      <p:ext uri="{BB962C8B-B14F-4D97-AF65-F5344CB8AC3E}">
        <p14:creationId xmlns:p14="http://schemas.microsoft.com/office/powerpoint/2010/main" val="1712466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8847AE5D-D129-4C11-B4B7-F624B5032E7E}" type="datetimeFigureOut">
              <a:rPr lang="en-US"/>
              <a:pPr>
                <a:defRPr/>
              </a:pPr>
              <a:t>7/31/2019</a:t>
            </a:fld>
            <a:endParaRPr lang="en-US"/>
          </a:p>
        </p:txBody>
      </p:sp>
      <p:sp>
        <p:nvSpPr>
          <p:cNvPr id="12" name="Footer Placeholder 16"/>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3" name="Slide Number Placeholder 28"/>
          <p:cNvSpPr>
            <a:spLocks noGrp="1"/>
          </p:cNvSpPr>
          <p:nvPr>
            <p:ph type="sldNum" sz="quarter" idx="12"/>
          </p:nvPr>
        </p:nvSpPr>
        <p:spPr/>
        <p:txBody>
          <a:bodyPr/>
          <a:lstStyle>
            <a:lvl1pPr>
              <a:defRPr/>
            </a:lvl1pPr>
          </a:lstStyle>
          <a:p>
            <a:fld id="{CF8C7F54-7958-41A1-B7F5-173A04976098}" type="slidenum">
              <a:rPr lang="en-US" altLang="en-US"/>
              <a:pPr/>
              <a:t>‹#›</a:t>
            </a:fld>
            <a:endParaRPr lang="en-US" altLang="en-US"/>
          </a:p>
        </p:txBody>
      </p:sp>
    </p:spTree>
    <p:extLst>
      <p:ext uri="{BB962C8B-B14F-4D97-AF65-F5344CB8AC3E}">
        <p14:creationId xmlns:p14="http://schemas.microsoft.com/office/powerpoint/2010/main" val="3488376231"/>
      </p:ext>
    </p:extLst>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97B18D93-3A70-433F-BFB9-B5657FC43AC7}" type="datetimeFigureOut">
              <a:rPr lang="en-US"/>
              <a:pPr>
                <a:defRPr/>
              </a:pPr>
              <a:t>7/31/2019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87ADBFF-3698-40BD-A8EB-9F6BADF7DB26}" type="slidenum">
              <a:rPr lang="en-US" altLang="en-US"/>
              <a:pPr/>
              <a:t>‹#›</a:t>
            </a:fld>
            <a:endParaRPr lang="en-US" altLang="en-US"/>
          </a:p>
        </p:txBody>
      </p:sp>
    </p:spTree>
    <p:extLst>
      <p:ext uri="{BB962C8B-B14F-4D97-AF65-F5344CB8AC3E}">
        <p14:creationId xmlns:p14="http://schemas.microsoft.com/office/powerpoint/2010/main" val="190492455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8186368-284C-4C79-9C7E-0F4241B9A9B5}" type="datetimeFigureOut">
              <a:rPr lang="en-US"/>
              <a:pPr>
                <a:defRPr/>
              </a:pPr>
              <a:t>7/31/2019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62B95F2-F3DA-4593-90C9-21A9C259BA90}" type="slidenum">
              <a:rPr lang="en-US" altLang="en-US"/>
              <a:pPr/>
              <a:t>‹#›</a:t>
            </a:fld>
            <a:endParaRPr lang="en-US" altLang="en-US"/>
          </a:p>
        </p:txBody>
      </p:sp>
    </p:spTree>
    <p:extLst>
      <p:ext uri="{BB962C8B-B14F-4D97-AF65-F5344CB8AC3E}">
        <p14:creationId xmlns:p14="http://schemas.microsoft.com/office/powerpoint/2010/main" val="8649763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0F5BC5A-69D4-4E80-891B-FA4360690456}" type="datetimeFigureOut">
              <a:rPr lang="en-US"/>
              <a:pPr>
                <a:defRPr/>
              </a:pPr>
              <a:t>7/31/2019</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092D5BD-8F4F-4459-BDCA-8E7052386183}" type="slidenum">
              <a:rPr lang="en-US" altLang="en-US"/>
              <a:pPr/>
              <a:t>‹#›</a:t>
            </a:fld>
            <a:endParaRPr lang="en-US" altLang="en-US"/>
          </a:p>
        </p:txBody>
      </p:sp>
    </p:spTree>
    <p:extLst>
      <p:ext uri="{BB962C8B-B14F-4D97-AF65-F5344CB8AC3E}">
        <p14:creationId xmlns:p14="http://schemas.microsoft.com/office/powerpoint/2010/main" val="16406064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41411B8-6769-4A46-9217-303A7C5B92E6}" type="datetimeFigureOut">
              <a:rPr lang="en-US"/>
              <a:pPr>
                <a:defRPr/>
              </a:pPr>
              <a:t>7/31/2019</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fld id="{29371E68-1F9E-4BCD-A538-1863F7FC25CD}" type="slidenum">
              <a:rPr lang="en-US" altLang="en-US"/>
              <a:pPr/>
              <a:t>‹#›</a:t>
            </a:fld>
            <a:endParaRPr lang="en-US" altLang="en-US"/>
          </a:p>
        </p:txBody>
      </p:sp>
    </p:spTree>
    <p:extLst>
      <p:ext uri="{BB962C8B-B14F-4D97-AF65-F5344CB8AC3E}">
        <p14:creationId xmlns:p14="http://schemas.microsoft.com/office/powerpoint/2010/main" val="2674561420"/>
      </p:ext>
    </p:extLst>
  </p:cSld>
  <p:clrMapOvr>
    <a:overrideClrMapping bg1="lt1" tx1="dk1" bg2="lt2" tx2="dk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E1039AA-0FCE-4122-A5F8-AEEF03B102C4}" type="datetimeFigureOut">
              <a:rPr lang="en-US"/>
              <a:pPr>
                <a:defRPr/>
              </a:pPr>
              <a:t>7/31/2019</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C581F2B4-E1C3-41B3-A6E3-2731DFFC37BD}" type="slidenum">
              <a:rPr lang="en-US" altLang="en-US"/>
              <a:pPr/>
              <a:t>‹#›</a:t>
            </a:fld>
            <a:endParaRPr lang="en-US" altLang="en-US"/>
          </a:p>
        </p:txBody>
      </p:sp>
    </p:spTree>
    <p:extLst>
      <p:ext uri="{BB962C8B-B14F-4D97-AF65-F5344CB8AC3E}">
        <p14:creationId xmlns:p14="http://schemas.microsoft.com/office/powerpoint/2010/main" val="209613048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0F3D660-DC9B-4DA8-9A45-C2C776321453}" type="datetimeFigureOut">
              <a:rPr lang="en-US"/>
              <a:pPr>
                <a:defRPr/>
              </a:pPr>
              <a:t>7/31/2019</a:t>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03D1C867-7AC3-4792-8308-45AB6B421095}" type="slidenum">
              <a:rPr lang="en-US" altLang="en-US"/>
              <a:pPr/>
              <a:t>‹#›</a:t>
            </a:fld>
            <a:endParaRPr lang="en-US" altLang="en-US"/>
          </a:p>
        </p:txBody>
      </p:sp>
    </p:spTree>
    <p:extLst>
      <p:ext uri="{BB962C8B-B14F-4D97-AF65-F5344CB8AC3E}">
        <p14:creationId xmlns:p14="http://schemas.microsoft.com/office/powerpoint/2010/main" val="37208154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A0C07DA-1209-45EF-952B-E3418B7C094B}" type="datetimeFigureOut">
              <a:rPr lang="en-US"/>
              <a:pPr>
                <a:defRPr/>
              </a:pPr>
              <a:t>7/31/2019</a:t>
            </a:fld>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C0B5439F-351E-4AFF-9F30-C31E6431D03A}" type="slidenum">
              <a:rPr lang="en-US" altLang="en-US"/>
              <a:pPr/>
              <a:t>‹#›</a:t>
            </a:fld>
            <a:endParaRPr lang="en-US" altLang="en-US"/>
          </a:p>
        </p:txBody>
      </p:sp>
    </p:spTree>
    <p:extLst>
      <p:ext uri="{BB962C8B-B14F-4D97-AF65-F5344CB8AC3E}">
        <p14:creationId xmlns:p14="http://schemas.microsoft.com/office/powerpoint/2010/main" val="38030627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692B71C-D893-412B-81CE-CD21BC20DF20}" type="datetimeFigureOut">
              <a:rPr lang="en-US"/>
              <a:pPr>
                <a:defRPr/>
              </a:pPr>
              <a:t>7/31/2019</a:t>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8AF9E9BF-961A-4DE5-BD71-49A006E6B76B}" type="slidenum">
              <a:rPr lang="en-US" altLang="en-US"/>
              <a:pPr/>
              <a:t>‹#›</a:t>
            </a:fld>
            <a:endParaRPr lang="en-US" altLang="en-US"/>
          </a:p>
        </p:txBody>
      </p:sp>
    </p:spTree>
    <p:extLst>
      <p:ext uri="{BB962C8B-B14F-4D97-AF65-F5344CB8AC3E}">
        <p14:creationId xmlns:p14="http://schemas.microsoft.com/office/powerpoint/2010/main" val="254181825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7D6085A3-BF36-4143-AF6F-04A6668FEFF5}" type="datetimeFigureOut">
              <a:rPr lang="en-US"/>
              <a:pPr>
                <a:defRPr/>
              </a:pPr>
              <a:t>7/31/2019</a:t>
            </a:fld>
            <a:endParaRPr lang="en-US"/>
          </a:p>
        </p:txBody>
      </p:sp>
      <p:sp>
        <p:nvSpPr>
          <p:cNvPr id="8"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7A815877-A7CE-46AE-8827-36A12E77455F}" type="slidenum">
              <a:rPr lang="en-US" altLang="en-US"/>
              <a:pPr/>
              <a:t>‹#›</a:t>
            </a:fld>
            <a:endParaRPr lang="en-US" altLang="en-US"/>
          </a:p>
        </p:txBody>
      </p:sp>
    </p:spTree>
    <p:extLst>
      <p:ext uri="{BB962C8B-B14F-4D97-AF65-F5344CB8AC3E}">
        <p14:creationId xmlns:p14="http://schemas.microsoft.com/office/powerpoint/2010/main" val="28217328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934CF2E-3CC7-4C00-BB64-8570A9756593}" type="datetimeFigureOut">
              <a:rPr lang="en-US"/>
              <a:pPr>
                <a:defRPr/>
              </a:pPr>
              <a:t>7/31/2019</a:t>
            </a:fld>
            <a:endParaRPr lang="en-US"/>
          </a:p>
        </p:txBody>
      </p:sp>
      <p:sp>
        <p:nvSpPr>
          <p:cNvPr id="9" name="Footer Placeholder 5"/>
          <p:cNvSpPr>
            <a:spLocks noGrp="1"/>
          </p:cNvSpPr>
          <p:nvPr>
            <p:ph type="ftr" sz="quarter" idx="11"/>
          </p:nvPr>
        </p:nvSpPr>
        <p:spPr>
          <a:xfrm>
            <a:off x="914400" y="6172200"/>
            <a:ext cx="38862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fld id="{01241D72-D1FB-4F42-9F75-A2F2BE619CF1}" type="slidenum">
              <a:rPr lang="en-US" altLang="en-US"/>
              <a:pPr/>
              <a:t>‹#›</a:t>
            </a:fld>
            <a:endParaRPr lang="en-US" altLang="en-US"/>
          </a:p>
        </p:txBody>
      </p:sp>
    </p:spTree>
    <p:extLst>
      <p:ext uri="{BB962C8B-B14F-4D97-AF65-F5344CB8AC3E}">
        <p14:creationId xmlns:p14="http://schemas.microsoft.com/office/powerpoint/2010/main" val="47895305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052"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rgbClr val="1F497D"/>
                </a:solidFill>
                <a:latin typeface="Perpetua"/>
              </a:defRPr>
            </a:lvl1pPr>
          </a:lstStyle>
          <a:p>
            <a:pPr>
              <a:defRPr/>
            </a:pPr>
            <a:fld id="{B05A8A84-DA41-490B-8DCE-B86D78006E92}" type="datetimeFigureOut">
              <a:rPr lang="en-US"/>
              <a:pPr>
                <a:defRPr/>
              </a:pPr>
              <a:t>7/31/2019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rgbClr val="1F497D"/>
                </a:solidFill>
                <a:latin typeface="Perpetua"/>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defRPr>
            </a:lvl1pPr>
          </a:lstStyle>
          <a:p>
            <a:fld id="{BA22B205-6E20-425D-89B2-F6E484F0DB8C}" type="slidenum">
              <a:rPr lang="en-US" altLang="en-US"/>
              <a:pPr/>
              <a:t>‹#›</a:t>
            </a:fld>
            <a:endParaRPr lang="en-US" altLang="en-US"/>
          </a:p>
        </p:txBody>
      </p:sp>
    </p:spTree>
    <p:extLst>
      <p:ext uri="{BB962C8B-B14F-4D97-AF65-F5344CB8AC3E}">
        <p14:creationId xmlns:p14="http://schemas.microsoft.com/office/powerpoint/2010/main" val="73796524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ubtitle 2"/>
          <p:cNvSpPr>
            <a:spLocks noGrp="1"/>
          </p:cNvSpPr>
          <p:nvPr>
            <p:ph type="subTitle" idx="1"/>
          </p:nvPr>
        </p:nvSpPr>
        <p:spPr>
          <a:xfrm>
            <a:off x="1454150" y="5029200"/>
            <a:ext cx="6400800" cy="1600200"/>
          </a:xfrm>
        </p:spPr>
        <p:txBody>
          <a:bodyPr/>
          <a:lstStyle/>
          <a:p>
            <a:pPr eaLnBrk="1" hangingPunct="1"/>
            <a:r>
              <a:rPr lang="en-US" altLang="en-US" sz="2800" dirty="0" smtClean="0"/>
              <a:t>Anisur Rahman</a:t>
            </a:r>
          </a:p>
        </p:txBody>
      </p:sp>
      <p:sp>
        <p:nvSpPr>
          <p:cNvPr id="78851" name="Title 1"/>
          <p:cNvSpPr>
            <a:spLocks noGrp="1"/>
          </p:cNvSpPr>
          <p:nvPr>
            <p:ph type="ctrTitle"/>
          </p:nvPr>
        </p:nvSpPr>
        <p:spPr>
          <a:xfrm>
            <a:off x="457200" y="1506538"/>
            <a:ext cx="8229600" cy="1470025"/>
          </a:xfrm>
        </p:spPr>
        <p:txBody>
          <a:bodyPr/>
          <a:lstStyle/>
          <a:p>
            <a:pPr eaLnBrk="1" hangingPunct="1"/>
            <a:r>
              <a:rPr altLang="en-US" dirty="0" smtClean="0"/>
              <a:t>CSE 319</a:t>
            </a:r>
            <a:br>
              <a:rPr altLang="en-US" dirty="0" smtClean="0"/>
            </a:br>
            <a:r>
              <a:rPr altLang="en-US" sz="3200" dirty="0" smtClean="0"/>
              <a:t>       Software Engineering   </a:t>
            </a:r>
            <a:endParaRPr altLang="en-US" dirty="0" smtClean="0"/>
          </a:p>
        </p:txBody>
      </p:sp>
      <p:sp>
        <p:nvSpPr>
          <p:cNvPr id="78852" name="Rectangle 3"/>
          <p:cNvSpPr>
            <a:spLocks noChangeArrowheads="1"/>
          </p:cNvSpPr>
          <p:nvPr/>
        </p:nvSpPr>
        <p:spPr bwMode="auto">
          <a:xfrm>
            <a:off x="354399" y="3655002"/>
            <a:ext cx="86003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lvl="0" defTabSz="914400" eaLnBrk="0" fontAlgn="base" hangingPunct="0">
              <a:spcBef>
                <a:spcPct val="0"/>
              </a:spcBef>
              <a:spcAft>
                <a:spcPct val="0"/>
              </a:spcAft>
            </a:pPr>
            <a:r>
              <a:rPr kumimoji="0" lang="en-US" altLang="en-US" sz="3600" b="0" i="0" u="none" strike="noStrike" kern="1200" cap="none" spc="0" normalizeH="0" baseline="0" noProof="0" dirty="0" smtClean="0">
                <a:ln>
                  <a:noFill/>
                </a:ln>
                <a:solidFill>
                  <a:prstClr val="black"/>
                </a:solidFill>
                <a:effectLst/>
                <a:uLnTx/>
                <a:uFillTx/>
                <a:latin typeface="Times New Roman" panose="02020603050405020304" pitchFamily="18" charset="0"/>
                <a:ea typeface="ＭＳ Ｐゴシック" charset="-128"/>
                <a:cs typeface="+mn-cs"/>
              </a:rPr>
              <a:t>Lecture : </a:t>
            </a:r>
            <a:r>
              <a:rPr lang="en-US" dirty="0">
                <a:solidFill>
                  <a:prstClr val="black"/>
                </a:solidFill>
                <a:latin typeface="Times New Roman" panose="02020603050405020304" pitchFamily="18" charset="0"/>
                <a:ea typeface="ＭＳ Ｐゴシック" charset="-128"/>
              </a:rPr>
              <a:t>Performing user interface design</a:t>
            </a:r>
            <a:endParaRPr lang="en-US" altLang="en-US" dirty="0">
              <a:solidFill>
                <a:prstClr val="black"/>
              </a:solidFill>
              <a:latin typeface="Times New Roman" panose="02020603050405020304" pitchFamily="18" charset="0"/>
              <a:ea typeface="ＭＳ Ｐゴシック" charset="-128"/>
            </a:endParaRPr>
          </a:p>
        </p:txBody>
      </p:sp>
      <p:sp>
        <p:nvSpPr>
          <p:cNvPr id="78853" name="Rectangle 3"/>
          <p:cNvSpPr>
            <a:spLocks noChangeArrowheads="1"/>
          </p:cNvSpPr>
          <p:nvPr/>
        </p:nvSpPr>
        <p:spPr bwMode="auto">
          <a:xfrm>
            <a:off x="1797050" y="5638800"/>
            <a:ext cx="584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ts val="575"/>
              </a:spcBef>
              <a:spcAft>
                <a:spcPct val="0"/>
              </a:spcAft>
              <a:buClr>
                <a:srgbClr val="4F81BD"/>
              </a:buClr>
              <a:buSzPct val="85000"/>
              <a:buFontTx/>
              <a:buNone/>
              <a:tabLst/>
              <a:defRPr/>
            </a:pPr>
            <a:r>
              <a:rPr kumimoji="0" lang="en-US" altLang="en-US" sz="2800" b="0" i="0" u="none" strike="noStrike" kern="1200" cap="none" spc="0" normalizeH="0" baseline="0" noProof="0" smtClean="0">
                <a:ln>
                  <a:noFill/>
                </a:ln>
                <a:solidFill>
                  <a:srgbClr val="1F497D"/>
                </a:solidFill>
                <a:effectLst/>
                <a:uLnTx/>
                <a:uFillTx/>
                <a:latin typeface="Perpetua" panose="02020502060401020303" pitchFamily="18" charset="0"/>
                <a:ea typeface="ＭＳ Ｐゴシック" charset="-128"/>
                <a:cs typeface="+mn-cs"/>
              </a:rPr>
              <a:t>Military Institute of Science and Technology</a:t>
            </a:r>
          </a:p>
        </p:txBody>
      </p:sp>
    </p:spTree>
    <p:extLst>
      <p:ext uri="{BB962C8B-B14F-4D97-AF65-F5344CB8AC3E}">
        <p14:creationId xmlns:p14="http://schemas.microsoft.com/office/powerpoint/2010/main" val="28906624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5100"/>
            <a:ext cx="9144000" cy="1143000"/>
          </a:xfrm>
        </p:spPr>
        <p:txBody>
          <a:bodyPr/>
          <a:lstStyle/>
          <a:p>
            <a:r>
              <a:rPr lang="en-US" dirty="0"/>
              <a:t>Application specific GUI </a:t>
            </a:r>
            <a:r>
              <a:rPr lang="en-US" dirty="0" smtClean="0"/>
              <a:t>components (3)</a:t>
            </a:r>
            <a:endParaRPr lang="en-US" dirty="0"/>
          </a:p>
        </p:txBody>
      </p:sp>
      <p:sp>
        <p:nvSpPr>
          <p:cNvPr id="3" name="Content Placeholder 2"/>
          <p:cNvSpPr>
            <a:spLocks noGrp="1"/>
          </p:cNvSpPr>
          <p:nvPr>
            <p:ph sz="quarter" idx="1"/>
          </p:nvPr>
        </p:nvSpPr>
        <p:spPr>
          <a:xfrm>
            <a:off x="785814" y="1447800"/>
            <a:ext cx="5014912" cy="4572000"/>
          </a:xfrm>
        </p:spPr>
        <p:txBody>
          <a:bodyPr/>
          <a:lstStyle/>
          <a:p>
            <a:r>
              <a:rPr lang="en-US" b="1" dirty="0"/>
              <a:t>Text-Box</a:t>
            </a:r>
            <a:r>
              <a:rPr lang="en-US" dirty="0"/>
              <a:t> - Provides an area for user to type and enter text-based data.</a:t>
            </a:r>
          </a:p>
          <a:p>
            <a:r>
              <a:rPr lang="en-US" b="1" dirty="0"/>
              <a:t>Buttons</a:t>
            </a:r>
            <a:r>
              <a:rPr lang="en-US" dirty="0"/>
              <a:t> - They imitate real life buttons and are used to submit inputs to the software</a:t>
            </a:r>
            <a:r>
              <a:rPr lang="en-US" dirty="0" smtClean="0"/>
              <a:t>.</a:t>
            </a:r>
          </a:p>
          <a:p>
            <a:r>
              <a:rPr lang="en-US" b="1" dirty="0"/>
              <a:t>Radio-button</a:t>
            </a:r>
            <a:r>
              <a:rPr lang="en-US" dirty="0"/>
              <a:t> - Displays available options for selection. Only one can be selected among all offered.</a:t>
            </a:r>
          </a:p>
          <a:p>
            <a:endParaRPr lang="en-US" dirty="0"/>
          </a:p>
          <a:p>
            <a:endParaRPr lang="en-US" dirty="0"/>
          </a:p>
        </p:txBody>
      </p:sp>
      <p:pic>
        <p:nvPicPr>
          <p:cNvPr id="10242" name="Picture 2" descr="Radio-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0726" y="2311400"/>
            <a:ext cx="3133725"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04068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74638"/>
            <a:ext cx="8815387" cy="922535"/>
          </a:xfrm>
        </p:spPr>
        <p:txBody>
          <a:bodyPr/>
          <a:lstStyle/>
          <a:p>
            <a:r>
              <a:rPr lang="en-US" dirty="0"/>
              <a:t>Application specific GUI </a:t>
            </a:r>
            <a:r>
              <a:rPr lang="en-US" dirty="0" smtClean="0"/>
              <a:t>components (4)</a:t>
            </a:r>
            <a:endParaRPr lang="en-US" dirty="0"/>
          </a:p>
        </p:txBody>
      </p:sp>
      <p:sp>
        <p:nvSpPr>
          <p:cNvPr id="3" name="Content Placeholder 2"/>
          <p:cNvSpPr>
            <a:spLocks noGrp="1"/>
          </p:cNvSpPr>
          <p:nvPr>
            <p:ph sz="quarter" idx="1"/>
          </p:nvPr>
        </p:nvSpPr>
        <p:spPr>
          <a:xfrm>
            <a:off x="527050" y="4776788"/>
            <a:ext cx="5129213" cy="1323975"/>
          </a:xfrm>
        </p:spPr>
        <p:txBody>
          <a:bodyPr/>
          <a:lstStyle/>
          <a:p>
            <a:pPr marL="0" indent="0">
              <a:buNone/>
            </a:pPr>
            <a:r>
              <a:rPr lang="en-US" b="1" dirty="0"/>
              <a:t>List-box </a:t>
            </a:r>
            <a:r>
              <a:rPr lang="en-US" dirty="0"/>
              <a:t>- Provides list of available items for selection. More than one item can be selected.</a:t>
            </a:r>
          </a:p>
        </p:txBody>
      </p:sp>
      <p:pic>
        <p:nvPicPr>
          <p:cNvPr id="12290" name="Picture 2" descr="Lis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6263" y="4776788"/>
            <a:ext cx="3181350" cy="1400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7050" y="1940540"/>
            <a:ext cx="4572000" cy="2092881"/>
          </a:xfrm>
          <a:prstGeom prst="rect">
            <a:avLst/>
          </a:prstGeom>
        </p:spPr>
        <p:txBody>
          <a:bodyPr>
            <a:spAutoFit/>
          </a:bodyPr>
          <a:lstStyle/>
          <a:p>
            <a:r>
              <a:rPr lang="en-US" sz="2600" b="1" dirty="0"/>
              <a:t>Check-box - </a:t>
            </a:r>
            <a:r>
              <a:rPr lang="en-US" sz="2600" dirty="0"/>
              <a:t>Functions similar to list-box. When an option is selected, the box is marked as checked. Multiple options represented by check boxes can be selected.</a:t>
            </a:r>
          </a:p>
        </p:txBody>
      </p:sp>
      <p:pic>
        <p:nvPicPr>
          <p:cNvPr id="6" name="Picture 2" descr="Radio-but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3075" y="2033170"/>
            <a:ext cx="3133725"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28734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7" y="274638"/>
            <a:ext cx="8772525" cy="925512"/>
          </a:xfrm>
        </p:spPr>
        <p:txBody>
          <a:bodyPr/>
          <a:lstStyle/>
          <a:p>
            <a:r>
              <a:rPr lang="en-US" dirty="0"/>
              <a:t>Application specific GUI </a:t>
            </a:r>
            <a:r>
              <a:rPr lang="en-US" dirty="0" smtClean="0"/>
              <a:t>components (5)</a:t>
            </a:r>
            <a:endParaRPr lang="en-US" dirty="0"/>
          </a:p>
        </p:txBody>
      </p:sp>
      <p:sp>
        <p:nvSpPr>
          <p:cNvPr id="3" name="Content Placeholder 2"/>
          <p:cNvSpPr>
            <a:spLocks noGrp="1"/>
          </p:cNvSpPr>
          <p:nvPr>
            <p:ph sz="quarter" idx="1"/>
          </p:nvPr>
        </p:nvSpPr>
        <p:spPr/>
        <p:txBody>
          <a:bodyPr/>
          <a:lstStyle/>
          <a:p>
            <a:pPr marL="0" indent="0">
              <a:buNone/>
            </a:pPr>
            <a:r>
              <a:rPr lang="en-US" dirty="0"/>
              <a:t>Other impressive GUI components are:</a:t>
            </a:r>
          </a:p>
          <a:p>
            <a:r>
              <a:rPr lang="en-US" dirty="0"/>
              <a:t>Sliders</a:t>
            </a:r>
          </a:p>
          <a:p>
            <a:r>
              <a:rPr lang="en-US" dirty="0"/>
              <a:t>Combo-box</a:t>
            </a:r>
          </a:p>
          <a:p>
            <a:r>
              <a:rPr lang="en-US" dirty="0"/>
              <a:t>Data-grid</a:t>
            </a:r>
          </a:p>
          <a:p>
            <a:r>
              <a:rPr lang="en-US" dirty="0"/>
              <a:t>Drop-down list</a:t>
            </a:r>
          </a:p>
          <a:p>
            <a:endParaRPr lang="en-US" dirty="0"/>
          </a:p>
        </p:txBody>
      </p:sp>
    </p:spTree>
    <p:extLst>
      <p:ext uri="{BB962C8B-B14F-4D97-AF65-F5344CB8AC3E}">
        <p14:creationId xmlns:p14="http://schemas.microsoft.com/office/powerpoint/2010/main" val="394133185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Design Activities</a:t>
            </a:r>
            <a:br>
              <a:rPr lang="en-US" dirty="0"/>
            </a:br>
            <a:endParaRPr lang="en-US" dirty="0"/>
          </a:p>
        </p:txBody>
      </p:sp>
      <p:sp>
        <p:nvSpPr>
          <p:cNvPr id="3" name="Content Placeholder 2"/>
          <p:cNvSpPr>
            <a:spLocks noGrp="1"/>
          </p:cNvSpPr>
          <p:nvPr>
            <p:ph sz="quarter" idx="1"/>
          </p:nvPr>
        </p:nvSpPr>
        <p:spPr>
          <a:xfrm>
            <a:off x="914400" y="1447800"/>
            <a:ext cx="7772400" cy="3367088"/>
          </a:xfrm>
        </p:spPr>
        <p:txBody>
          <a:bodyPr/>
          <a:lstStyle/>
          <a:p>
            <a:pPr marL="0" indent="0">
              <a:buNone/>
            </a:pPr>
            <a:r>
              <a:rPr lang="en-US" dirty="0"/>
              <a:t>There are a number of activities performed for designing user interface. </a:t>
            </a:r>
            <a:endParaRPr lang="en-US" dirty="0" smtClean="0"/>
          </a:p>
          <a:p>
            <a:pPr marL="0" indent="0">
              <a:buNone/>
            </a:pPr>
            <a:endParaRPr lang="en-US" dirty="0" smtClean="0"/>
          </a:p>
          <a:p>
            <a:pPr marL="0" indent="0">
              <a:buNone/>
            </a:pPr>
            <a:r>
              <a:rPr lang="en-US" dirty="0" smtClean="0"/>
              <a:t>The </a:t>
            </a:r>
            <a:r>
              <a:rPr lang="en-US" dirty="0"/>
              <a:t>process of GUI design and implementation is alike SDLC. </a:t>
            </a:r>
            <a:endParaRPr lang="en-US" dirty="0" smtClean="0"/>
          </a:p>
          <a:p>
            <a:pPr marL="0" indent="0">
              <a:buNone/>
            </a:pPr>
            <a:endParaRPr lang="en-US" dirty="0"/>
          </a:p>
          <a:p>
            <a:pPr marL="0" indent="0">
              <a:buNone/>
            </a:pPr>
            <a:r>
              <a:rPr lang="en-US" dirty="0" smtClean="0"/>
              <a:t>Any </a:t>
            </a:r>
            <a:r>
              <a:rPr lang="en-US" dirty="0"/>
              <a:t>model can be used for GUI implementation among Waterfall, Iterative or Spiral Model.</a:t>
            </a:r>
          </a:p>
        </p:txBody>
      </p:sp>
    </p:spTree>
    <p:extLst>
      <p:ext uri="{BB962C8B-B14F-4D97-AF65-F5344CB8AC3E}">
        <p14:creationId xmlns:p14="http://schemas.microsoft.com/office/powerpoint/2010/main" val="25352079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Development Life Cycle</a:t>
            </a:r>
            <a:r>
              <a:rPr lang="en-US" dirty="0"/>
              <a:t> </a:t>
            </a:r>
            <a:endParaRPr lang="en-US" dirty="0"/>
          </a:p>
        </p:txBody>
      </p:sp>
      <p:pic>
        <p:nvPicPr>
          <p:cNvPr id="2050" name="Picture 2" descr="sdlc model à¦à¦° à¦à¦¬à¦¿à¦° à¦«à¦²à¦¾à¦«à¦²"/>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24" y="2057401"/>
            <a:ext cx="9540448" cy="429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24564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pic>
        <p:nvPicPr>
          <p:cNvPr id="1026" name="Picture 2" descr="waterfall model à¦à¦° à¦à¦¬à¦¿à¦° à¦«à¦²à¦¾à¦«à¦²"/>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012" y="1614488"/>
            <a:ext cx="6129868" cy="4597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3335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683" y="274638"/>
            <a:ext cx="8082117" cy="1143000"/>
          </a:xfrm>
        </p:spPr>
        <p:txBody>
          <a:bodyPr/>
          <a:lstStyle/>
          <a:p>
            <a:r>
              <a:rPr lang="en-US" dirty="0" smtClean="0"/>
              <a:t>Iterative Life </a:t>
            </a:r>
            <a:r>
              <a:rPr lang="en-US" dirty="0"/>
              <a:t>cycle model</a:t>
            </a:r>
          </a:p>
        </p:txBody>
      </p:sp>
      <p:pic>
        <p:nvPicPr>
          <p:cNvPr id="3074" name="Picture 2" descr="iterative life cycle model à¦à¦° à¦à¦¬à¦¿à¦° à¦«à¦²à¦¾à¦«à¦²"/>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683" y="1946686"/>
            <a:ext cx="8356076" cy="3451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1307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39787"/>
          </a:xfrm>
        </p:spPr>
        <p:txBody>
          <a:bodyPr/>
          <a:lstStyle/>
          <a:p>
            <a:r>
              <a:rPr lang="en-US" dirty="0" smtClean="0"/>
              <a:t>GUI Model (1)</a:t>
            </a:r>
            <a:endParaRPr lang="en-US" dirty="0"/>
          </a:p>
        </p:txBody>
      </p:sp>
      <p:sp>
        <p:nvSpPr>
          <p:cNvPr id="3" name="Content Placeholder 2"/>
          <p:cNvSpPr>
            <a:spLocks noGrp="1"/>
          </p:cNvSpPr>
          <p:nvPr>
            <p:ph sz="quarter" idx="1"/>
          </p:nvPr>
        </p:nvSpPr>
        <p:spPr>
          <a:xfrm>
            <a:off x="914399" y="1447799"/>
            <a:ext cx="1943101" cy="3692525"/>
          </a:xfrm>
        </p:spPr>
        <p:txBody>
          <a:bodyPr/>
          <a:lstStyle/>
          <a:p>
            <a:pPr marL="0" indent="0">
              <a:buNone/>
            </a:pPr>
            <a:r>
              <a:rPr lang="en-US" dirty="0"/>
              <a:t>A model used for GUI design and development should fulfill these GUI specific steps.</a:t>
            </a:r>
          </a:p>
        </p:txBody>
      </p:sp>
      <p:pic>
        <p:nvPicPr>
          <p:cNvPr id="13314" name="Picture 2" descr="GUI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104" y="1166812"/>
            <a:ext cx="4924696" cy="4735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8947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a:t>
            </a:r>
            <a:r>
              <a:rPr lang="en-US" dirty="0" smtClean="0"/>
              <a:t>Model (2)</a:t>
            </a:r>
            <a:endParaRPr lang="en-US" dirty="0"/>
          </a:p>
        </p:txBody>
      </p:sp>
      <p:sp>
        <p:nvSpPr>
          <p:cNvPr id="3" name="Content Placeholder 2"/>
          <p:cNvSpPr>
            <a:spLocks noGrp="1"/>
          </p:cNvSpPr>
          <p:nvPr>
            <p:ph sz="quarter" idx="1"/>
          </p:nvPr>
        </p:nvSpPr>
        <p:spPr>
          <a:xfrm>
            <a:off x="914400" y="1447800"/>
            <a:ext cx="7772400" cy="4572000"/>
          </a:xfrm>
        </p:spPr>
        <p:txBody>
          <a:bodyPr/>
          <a:lstStyle/>
          <a:p>
            <a:r>
              <a:rPr lang="en-US" b="1" dirty="0"/>
              <a:t>GUI Requirement Gathering</a:t>
            </a:r>
            <a:r>
              <a:rPr lang="en-US" dirty="0"/>
              <a:t> - The designers may like to have list of all functional and non-functional requirements of GUI. This can be taken from user and their existing software solution</a:t>
            </a:r>
            <a:r>
              <a:rPr lang="en-US" dirty="0" smtClean="0"/>
              <a:t>.</a:t>
            </a:r>
          </a:p>
          <a:p>
            <a:r>
              <a:rPr lang="en-US" b="1" dirty="0"/>
              <a:t>User Analysis</a:t>
            </a:r>
            <a:r>
              <a:rPr lang="en-US" dirty="0"/>
              <a:t> - The designer studies who is going to use the software GUI. The target audience matters as the design details change according to the knowledge and competency level of the user. If user is technical savvy, advanced and complex GUI can be incorporated. For a novice user, more information is included on how-to of software.</a:t>
            </a:r>
          </a:p>
        </p:txBody>
      </p:sp>
    </p:spTree>
    <p:extLst>
      <p:ext uri="{BB962C8B-B14F-4D97-AF65-F5344CB8AC3E}">
        <p14:creationId xmlns:p14="http://schemas.microsoft.com/office/powerpoint/2010/main" val="317238054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a:t>
            </a:r>
            <a:r>
              <a:rPr lang="en-US" dirty="0" smtClean="0"/>
              <a:t>Model (3)</a:t>
            </a:r>
            <a:endParaRPr lang="en-US" dirty="0"/>
          </a:p>
        </p:txBody>
      </p:sp>
      <p:sp>
        <p:nvSpPr>
          <p:cNvPr id="3" name="Content Placeholder 2"/>
          <p:cNvSpPr>
            <a:spLocks noGrp="1"/>
          </p:cNvSpPr>
          <p:nvPr>
            <p:ph sz="quarter" idx="1"/>
          </p:nvPr>
        </p:nvSpPr>
        <p:spPr/>
        <p:txBody>
          <a:bodyPr/>
          <a:lstStyle/>
          <a:p>
            <a:r>
              <a:rPr lang="en-US" b="1" dirty="0"/>
              <a:t>Task Analysis</a:t>
            </a:r>
            <a:r>
              <a:rPr lang="en-US" dirty="0"/>
              <a:t> - Designers have to analyze what task is to be done by the software solution. Here in GUI, it does not matter how it will be done. Tasks can be represented in hierarchical manner taking one major task and dividing it further into smaller sub-tasks. Tasks provide goals for GUI presentation. Flow of information among sub-tasks determines the flow of GUI contents in the software.</a:t>
            </a:r>
          </a:p>
          <a:p>
            <a:r>
              <a:rPr lang="en-US" b="1" dirty="0"/>
              <a:t>GUI Design &amp; implementation</a:t>
            </a:r>
            <a:r>
              <a:rPr lang="en-US" dirty="0"/>
              <a:t> - Designers after having information about requirements, tasks and user environment, design the GUI and implements into code and embed the GUI with working or dummy software in the background. It is then self-tested by the developers.</a:t>
            </a:r>
          </a:p>
          <a:p>
            <a:endParaRPr lang="en-US" dirty="0"/>
          </a:p>
        </p:txBody>
      </p:sp>
    </p:spTree>
    <p:extLst>
      <p:ext uri="{BB962C8B-B14F-4D97-AF65-F5344CB8AC3E}">
        <p14:creationId xmlns:p14="http://schemas.microsoft.com/office/powerpoint/2010/main" val="137604235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9"/>
            <a:ext cx="7772400" cy="738616"/>
          </a:xfrm>
        </p:spPr>
        <p:txBody>
          <a:bodyPr/>
          <a:lstStyle/>
          <a:p>
            <a:r>
              <a:rPr lang="en-US" dirty="0" smtClean="0"/>
              <a:t>What is User Interface?</a:t>
            </a:r>
            <a:endParaRPr lang="en-US" dirty="0"/>
          </a:p>
        </p:txBody>
      </p:sp>
      <p:sp>
        <p:nvSpPr>
          <p:cNvPr id="3" name="Content Placeholder 2"/>
          <p:cNvSpPr>
            <a:spLocks noGrp="1"/>
          </p:cNvSpPr>
          <p:nvPr>
            <p:ph sz="quarter" idx="1"/>
          </p:nvPr>
        </p:nvSpPr>
        <p:spPr>
          <a:xfrm>
            <a:off x="914400" y="1447800"/>
            <a:ext cx="7772400" cy="4572000"/>
          </a:xfrm>
        </p:spPr>
        <p:txBody>
          <a:bodyPr/>
          <a:lstStyle/>
          <a:p>
            <a:pPr marL="0" indent="0">
              <a:buNone/>
            </a:pPr>
            <a:r>
              <a:rPr lang="en-US" dirty="0"/>
              <a:t>User interface is the front-end application view to which user interacts in order to use the software. The software becomes more popular if its user interface is</a:t>
            </a:r>
            <a:r>
              <a:rPr lang="en-US" dirty="0" smtClean="0"/>
              <a:t>:</a:t>
            </a:r>
          </a:p>
          <a:p>
            <a:r>
              <a:rPr lang="en-US" dirty="0"/>
              <a:t>Attractive</a:t>
            </a:r>
          </a:p>
          <a:p>
            <a:r>
              <a:rPr lang="en-US" dirty="0"/>
              <a:t>Simple to use</a:t>
            </a:r>
          </a:p>
          <a:p>
            <a:r>
              <a:rPr lang="en-US" dirty="0"/>
              <a:t>Responsive in short time</a:t>
            </a:r>
          </a:p>
          <a:p>
            <a:r>
              <a:rPr lang="en-US" dirty="0"/>
              <a:t>Clear to understand</a:t>
            </a:r>
          </a:p>
          <a:p>
            <a:r>
              <a:rPr lang="en-US" dirty="0"/>
              <a:t>Consistent on all interface screens</a:t>
            </a:r>
          </a:p>
          <a:p>
            <a:pPr marL="0" indent="0">
              <a:buNone/>
            </a:pPr>
            <a:endParaRPr lang="en-US" dirty="0"/>
          </a:p>
        </p:txBody>
      </p:sp>
    </p:spTree>
    <p:extLst>
      <p:ext uri="{BB962C8B-B14F-4D97-AF65-F5344CB8AC3E}">
        <p14:creationId xmlns:p14="http://schemas.microsoft.com/office/powerpoint/2010/main" val="123891359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a:t>
            </a:r>
            <a:r>
              <a:rPr lang="en-US" dirty="0" smtClean="0"/>
              <a:t>Model (4)</a:t>
            </a:r>
            <a:endParaRPr lang="en-US" dirty="0"/>
          </a:p>
        </p:txBody>
      </p:sp>
      <p:sp>
        <p:nvSpPr>
          <p:cNvPr id="3" name="Content Placeholder 2"/>
          <p:cNvSpPr>
            <a:spLocks noGrp="1"/>
          </p:cNvSpPr>
          <p:nvPr>
            <p:ph sz="quarter" idx="1"/>
          </p:nvPr>
        </p:nvSpPr>
        <p:spPr/>
        <p:txBody>
          <a:bodyPr/>
          <a:lstStyle/>
          <a:p>
            <a:r>
              <a:rPr lang="en-US" b="1" dirty="0"/>
              <a:t>Testing</a:t>
            </a:r>
            <a:r>
              <a:rPr lang="en-US" dirty="0"/>
              <a:t> - GUI testing can be done in various ways. Organization can have in-house inspection, direct involvement of users and release of beta version are few of them. Testing may include usability, compatibility, user acceptance etc.</a:t>
            </a:r>
          </a:p>
        </p:txBody>
      </p:sp>
    </p:spTree>
    <p:extLst>
      <p:ext uri="{BB962C8B-B14F-4D97-AF65-F5344CB8AC3E}">
        <p14:creationId xmlns:p14="http://schemas.microsoft.com/office/powerpoint/2010/main" val="371205013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Implementation Tools</a:t>
            </a:r>
            <a:br>
              <a:rPr lang="en-US" dirty="0"/>
            </a:br>
            <a:endParaRPr lang="en-US" dirty="0"/>
          </a:p>
        </p:txBody>
      </p:sp>
      <p:sp>
        <p:nvSpPr>
          <p:cNvPr id="3" name="Content Placeholder 2"/>
          <p:cNvSpPr>
            <a:spLocks noGrp="1"/>
          </p:cNvSpPr>
          <p:nvPr>
            <p:ph sz="quarter" idx="1"/>
          </p:nvPr>
        </p:nvSpPr>
        <p:spPr/>
        <p:txBody>
          <a:bodyPr/>
          <a:lstStyle/>
          <a:p>
            <a:r>
              <a:rPr lang="en-US" dirty="0"/>
              <a:t>There are several tools available using which the designers can create entire GUI on a mouse click. Some tools can be embedded into the software environment (IDE).</a:t>
            </a:r>
          </a:p>
          <a:p>
            <a:r>
              <a:rPr lang="en-US" dirty="0"/>
              <a:t>GUI implementation tools provide powerful array of GUI controls. For software customization, designers can change the code accordingly.</a:t>
            </a:r>
          </a:p>
          <a:p>
            <a:r>
              <a:rPr lang="en-US" dirty="0"/>
              <a:t>There are different segments of GUI tools according to their different use and platform.</a:t>
            </a:r>
          </a:p>
          <a:p>
            <a:endParaRPr lang="en-US" dirty="0"/>
          </a:p>
        </p:txBody>
      </p:sp>
    </p:spTree>
    <p:extLst>
      <p:ext uri="{BB962C8B-B14F-4D97-AF65-F5344CB8AC3E}">
        <p14:creationId xmlns:p14="http://schemas.microsoft.com/office/powerpoint/2010/main" val="40471589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274638"/>
            <a:ext cx="7986713" cy="1143000"/>
          </a:xfrm>
        </p:spPr>
        <p:txBody>
          <a:bodyPr/>
          <a:lstStyle/>
          <a:p>
            <a:r>
              <a:rPr lang="en-US" dirty="0"/>
              <a:t>GUI Implementation </a:t>
            </a:r>
            <a:r>
              <a:rPr lang="en-US" dirty="0" smtClean="0"/>
              <a:t>Tools - Example</a:t>
            </a:r>
            <a:endParaRPr lang="en-US" dirty="0"/>
          </a:p>
        </p:txBody>
      </p:sp>
      <p:sp>
        <p:nvSpPr>
          <p:cNvPr id="3" name="Content Placeholder 2"/>
          <p:cNvSpPr>
            <a:spLocks noGrp="1"/>
          </p:cNvSpPr>
          <p:nvPr>
            <p:ph sz="quarter" idx="1"/>
          </p:nvPr>
        </p:nvSpPr>
        <p:spPr>
          <a:xfrm>
            <a:off x="914400" y="1447800"/>
            <a:ext cx="7772400" cy="3038475"/>
          </a:xfrm>
        </p:spPr>
        <p:txBody>
          <a:bodyPr/>
          <a:lstStyle/>
          <a:p>
            <a:pPr marL="0" indent="0">
              <a:buNone/>
            </a:pPr>
            <a:r>
              <a:rPr lang="en-US" dirty="0" smtClean="0"/>
              <a:t>Mobile </a:t>
            </a:r>
            <a:r>
              <a:rPr lang="en-US" dirty="0"/>
              <a:t>GUI, Computer GUI, Touch-Screen GUI etc. Here is a list of few tools which come handy to build GUI:</a:t>
            </a:r>
          </a:p>
          <a:p>
            <a:pPr lvl="1"/>
            <a:r>
              <a:rPr lang="en-US" dirty="0"/>
              <a:t>FLUID</a:t>
            </a:r>
          </a:p>
          <a:p>
            <a:pPr lvl="1"/>
            <a:r>
              <a:rPr lang="en-US" dirty="0" err="1"/>
              <a:t>AppInventor</a:t>
            </a:r>
            <a:r>
              <a:rPr lang="en-US" dirty="0"/>
              <a:t> (Android)</a:t>
            </a:r>
          </a:p>
          <a:p>
            <a:pPr lvl="1"/>
            <a:r>
              <a:rPr lang="en-US" dirty="0" err="1"/>
              <a:t>LucidChart</a:t>
            </a:r>
            <a:endParaRPr lang="en-US" dirty="0"/>
          </a:p>
          <a:p>
            <a:pPr lvl="1"/>
            <a:r>
              <a:rPr lang="en-US" dirty="0" err="1" smtClean="0"/>
              <a:t>Wavemaker</a:t>
            </a:r>
            <a:endParaRPr lang="en-US" dirty="0" smtClean="0"/>
          </a:p>
          <a:p>
            <a:pPr lvl="1"/>
            <a:r>
              <a:rPr lang="en-US" dirty="0" smtClean="0"/>
              <a:t>Visual </a:t>
            </a:r>
            <a:r>
              <a:rPr lang="en-US" dirty="0"/>
              <a:t>Studio</a:t>
            </a:r>
          </a:p>
          <a:p>
            <a:endParaRPr lang="en-US" dirty="0"/>
          </a:p>
        </p:txBody>
      </p:sp>
    </p:spTree>
    <p:extLst>
      <p:ext uri="{BB962C8B-B14F-4D97-AF65-F5344CB8AC3E}">
        <p14:creationId xmlns:p14="http://schemas.microsoft.com/office/powerpoint/2010/main" val="124158588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86897"/>
          </a:xfrm>
        </p:spPr>
        <p:txBody>
          <a:bodyPr/>
          <a:lstStyle/>
          <a:p>
            <a:r>
              <a:rPr lang="en-US" dirty="0"/>
              <a:t>User Interface Design </a:t>
            </a:r>
            <a:r>
              <a:rPr lang="en-US" dirty="0" smtClean="0"/>
              <a:t>Process (1)</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611" y="1583725"/>
            <a:ext cx="6578234" cy="4385489"/>
          </a:xfrm>
          <a:prstGeom prst="rect">
            <a:avLst/>
          </a:prstGeom>
        </p:spPr>
      </p:pic>
    </p:spTree>
    <p:extLst>
      <p:ext uri="{BB962C8B-B14F-4D97-AF65-F5344CB8AC3E}">
        <p14:creationId xmlns:p14="http://schemas.microsoft.com/office/powerpoint/2010/main" val="400702315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86897"/>
          </a:xfrm>
        </p:spPr>
        <p:txBody>
          <a:bodyPr/>
          <a:lstStyle/>
          <a:p>
            <a:r>
              <a:rPr lang="en-US" dirty="0"/>
              <a:t>User Interface Design </a:t>
            </a:r>
            <a:r>
              <a:rPr lang="en-US" dirty="0" smtClean="0"/>
              <a:t>Process (2)</a:t>
            </a:r>
            <a:endParaRPr lang="en-US" dirty="0"/>
          </a:p>
        </p:txBody>
      </p:sp>
      <p:sp>
        <p:nvSpPr>
          <p:cNvPr id="3" name="Rectangle 2"/>
          <p:cNvSpPr/>
          <p:nvPr/>
        </p:nvSpPr>
        <p:spPr>
          <a:xfrm>
            <a:off x="685800" y="1861719"/>
            <a:ext cx="7772400" cy="3693319"/>
          </a:xfrm>
          <a:prstGeom prst="rect">
            <a:avLst/>
          </a:prstGeom>
        </p:spPr>
        <p:txBody>
          <a:bodyPr wrap="square">
            <a:spAutoFit/>
          </a:bodyPr>
          <a:lstStyle/>
          <a:p>
            <a:r>
              <a:rPr lang="en-US" sz="3200" b="1" dirty="0"/>
              <a:t>User, task, environmental analysis, and modeling:</a:t>
            </a:r>
            <a:r>
              <a:rPr lang="en-US" sz="3200" dirty="0"/>
              <a:t> Initially, the focus is based on the profile of users who will interact with the system, i.e. understanding, skill and knowledge, type of user, </a:t>
            </a:r>
            <a:r>
              <a:rPr lang="en-US" sz="3200" dirty="0" smtClean="0"/>
              <a:t>environment, </a:t>
            </a:r>
            <a:r>
              <a:rPr lang="en-US" sz="3200" dirty="0" err="1" smtClean="0"/>
              <a:t>etc</a:t>
            </a:r>
            <a:r>
              <a:rPr lang="en-US" sz="3200" dirty="0"/>
              <a:t>, based on the user’s profile users are made into categories.</a:t>
            </a:r>
          </a:p>
          <a:p>
            <a:endParaRPr lang="en-US" sz="2400" dirty="0"/>
          </a:p>
          <a:p>
            <a:endParaRPr lang="en-US" dirty="0"/>
          </a:p>
        </p:txBody>
      </p:sp>
    </p:spTree>
    <p:extLst>
      <p:ext uri="{BB962C8B-B14F-4D97-AF65-F5344CB8AC3E}">
        <p14:creationId xmlns:p14="http://schemas.microsoft.com/office/powerpoint/2010/main" val="378121770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86897"/>
          </a:xfrm>
        </p:spPr>
        <p:txBody>
          <a:bodyPr/>
          <a:lstStyle/>
          <a:p>
            <a:r>
              <a:rPr lang="en-US" dirty="0"/>
              <a:t>User Interface Design </a:t>
            </a:r>
            <a:r>
              <a:rPr lang="en-US" dirty="0" smtClean="0"/>
              <a:t>Process (3)</a:t>
            </a:r>
            <a:endParaRPr lang="en-US" dirty="0"/>
          </a:p>
        </p:txBody>
      </p:sp>
      <p:sp>
        <p:nvSpPr>
          <p:cNvPr id="3" name="Rectangle 2"/>
          <p:cNvSpPr/>
          <p:nvPr/>
        </p:nvSpPr>
        <p:spPr>
          <a:xfrm>
            <a:off x="809368" y="1318022"/>
            <a:ext cx="7772400" cy="4062651"/>
          </a:xfrm>
          <a:prstGeom prst="rect">
            <a:avLst/>
          </a:prstGeom>
        </p:spPr>
        <p:txBody>
          <a:bodyPr wrap="square">
            <a:spAutoFit/>
          </a:bodyPr>
          <a:lstStyle/>
          <a:p>
            <a:pPr fontAlgn="base"/>
            <a:r>
              <a:rPr lang="en-US" sz="2400" dirty="0" smtClean="0"/>
              <a:t>The </a:t>
            </a:r>
            <a:r>
              <a:rPr lang="en-US" sz="2400" dirty="0"/>
              <a:t>analysis of the user environment focuses on the physical work environment. Among the questions to be asked are</a:t>
            </a:r>
            <a:r>
              <a:rPr lang="en-US" sz="2400" dirty="0" smtClean="0"/>
              <a:t>:</a:t>
            </a:r>
          </a:p>
          <a:p>
            <a:pPr fontAlgn="base"/>
            <a:endParaRPr lang="en-US" sz="2400" dirty="0" smtClean="0"/>
          </a:p>
          <a:p>
            <a:pPr marL="342900" indent="-342900" fontAlgn="base">
              <a:buFont typeface="Arial" panose="020B0604020202020204" pitchFamily="34" charset="0"/>
              <a:buChar char="•"/>
            </a:pPr>
            <a:r>
              <a:rPr lang="en-US" sz="2400" dirty="0" smtClean="0"/>
              <a:t>Where </a:t>
            </a:r>
            <a:r>
              <a:rPr lang="en-US" sz="2400" dirty="0"/>
              <a:t>will the interface be located physically?</a:t>
            </a:r>
          </a:p>
          <a:p>
            <a:pPr marL="342900" indent="-342900" fontAlgn="base">
              <a:buFont typeface="Arial" panose="020B0604020202020204" pitchFamily="34" charset="0"/>
              <a:buChar char="•"/>
            </a:pPr>
            <a:r>
              <a:rPr lang="en-US" sz="2400" dirty="0"/>
              <a:t>Will the user be sitting, standing, or performing other tasks unrelated to the interface?</a:t>
            </a:r>
          </a:p>
          <a:p>
            <a:pPr marL="342900" indent="-342900" fontAlgn="base">
              <a:buFont typeface="Arial" panose="020B0604020202020204" pitchFamily="34" charset="0"/>
              <a:buChar char="•"/>
            </a:pPr>
            <a:r>
              <a:rPr lang="en-US" sz="2400" dirty="0"/>
              <a:t>Does the interface hardware accommodate space, light, or noise constraints?</a:t>
            </a:r>
          </a:p>
          <a:p>
            <a:pPr marL="342900" indent="-342900" fontAlgn="base">
              <a:buFont typeface="Arial" panose="020B0604020202020204" pitchFamily="34" charset="0"/>
              <a:buChar char="•"/>
            </a:pPr>
            <a:r>
              <a:rPr lang="en-US" sz="2400" dirty="0"/>
              <a:t>Are there special human factors considerations driven </a:t>
            </a:r>
            <a:r>
              <a:rPr lang="en-US" sz="2400" dirty="0" smtClean="0"/>
              <a:t>by environmental </a:t>
            </a:r>
            <a:r>
              <a:rPr lang="en-US" sz="2400" dirty="0"/>
              <a:t>factors?</a:t>
            </a:r>
          </a:p>
          <a:p>
            <a:endParaRPr lang="en-US" dirty="0"/>
          </a:p>
        </p:txBody>
      </p:sp>
    </p:spTree>
    <p:extLst>
      <p:ext uri="{BB962C8B-B14F-4D97-AF65-F5344CB8AC3E}">
        <p14:creationId xmlns:p14="http://schemas.microsoft.com/office/powerpoint/2010/main" val="37656833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86897"/>
          </a:xfrm>
        </p:spPr>
        <p:txBody>
          <a:bodyPr/>
          <a:lstStyle/>
          <a:p>
            <a:r>
              <a:rPr lang="en-US" dirty="0"/>
              <a:t>User Interface Design </a:t>
            </a:r>
            <a:r>
              <a:rPr lang="en-US" dirty="0" smtClean="0"/>
              <a:t>Process (4)</a:t>
            </a:r>
            <a:endParaRPr lang="en-US" dirty="0"/>
          </a:p>
        </p:txBody>
      </p:sp>
      <p:sp>
        <p:nvSpPr>
          <p:cNvPr id="3" name="Rectangle 2"/>
          <p:cNvSpPr/>
          <p:nvPr/>
        </p:nvSpPr>
        <p:spPr>
          <a:xfrm>
            <a:off x="778476" y="1161535"/>
            <a:ext cx="7908324" cy="3785652"/>
          </a:xfrm>
          <a:prstGeom prst="rect">
            <a:avLst/>
          </a:prstGeom>
        </p:spPr>
        <p:txBody>
          <a:bodyPr wrap="square">
            <a:spAutoFit/>
          </a:bodyPr>
          <a:lstStyle/>
          <a:p>
            <a:pPr fontAlgn="base"/>
            <a:r>
              <a:rPr lang="en-US" sz="2400" b="1" dirty="0"/>
              <a:t>Interface Design:</a:t>
            </a:r>
            <a:r>
              <a:rPr lang="en-US" sz="2400" dirty="0"/>
              <a:t> The goal of this phase is to define the set of interface objects and actions i.e. Control mechanisms that enable the user to perform desired tasks. Indicate how these control mechanisms affect the system. Specify the action sequence of tasks and subtasks, also called a user scenario. Indicate the state of the system when the user performs a particular task. Always follow the three golden rules stated by Theo Mandel. Design issues such as response time, command and action structure, error handling, and help facilities are considered as the design model is refined. This phase serves as the foundation for the implementation phase</a:t>
            </a:r>
            <a:r>
              <a:rPr lang="en-US" dirty="0">
                <a:latin typeface="Roboto"/>
              </a:rPr>
              <a:t>.</a:t>
            </a:r>
            <a:endParaRPr lang="en-US" b="0" i="0" dirty="0">
              <a:effectLst/>
              <a:latin typeface="Roboto"/>
            </a:endParaRPr>
          </a:p>
        </p:txBody>
      </p:sp>
    </p:spTree>
    <p:extLst>
      <p:ext uri="{BB962C8B-B14F-4D97-AF65-F5344CB8AC3E}">
        <p14:creationId xmlns:p14="http://schemas.microsoft.com/office/powerpoint/2010/main" val="185498598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86897"/>
          </a:xfrm>
        </p:spPr>
        <p:txBody>
          <a:bodyPr/>
          <a:lstStyle/>
          <a:p>
            <a:r>
              <a:rPr lang="en-US" dirty="0"/>
              <a:t>User Interface Design </a:t>
            </a:r>
            <a:r>
              <a:rPr lang="en-US" dirty="0" smtClean="0"/>
              <a:t>Process (5)</a:t>
            </a:r>
            <a:endParaRPr lang="en-US" dirty="0"/>
          </a:p>
        </p:txBody>
      </p:sp>
      <p:sp>
        <p:nvSpPr>
          <p:cNvPr id="4" name="Rectangle 3"/>
          <p:cNvSpPr/>
          <p:nvPr/>
        </p:nvSpPr>
        <p:spPr>
          <a:xfrm>
            <a:off x="500063" y="1859339"/>
            <a:ext cx="8186737" cy="2677656"/>
          </a:xfrm>
          <a:prstGeom prst="rect">
            <a:avLst/>
          </a:prstGeom>
        </p:spPr>
        <p:txBody>
          <a:bodyPr wrap="square">
            <a:spAutoFit/>
          </a:bodyPr>
          <a:lstStyle/>
          <a:p>
            <a:pPr fontAlgn="base"/>
            <a:r>
              <a:rPr lang="en-US" sz="2400" b="1" dirty="0"/>
              <a:t>Interface construction and implementation:</a:t>
            </a:r>
            <a:r>
              <a:rPr lang="en-US" sz="2400" dirty="0"/>
              <a:t> The implementation activity begins with the creation of prototype (model) that enables usage scenarios to be evaluated. As iterative design process continues a User Interface toolkit that allows the creation of windows, menus, device interaction, error messages, commands, and many other elements of an interactive environment can be used for completing the construction of an interface.</a:t>
            </a:r>
          </a:p>
        </p:txBody>
      </p:sp>
    </p:spTree>
    <p:extLst>
      <p:ext uri="{BB962C8B-B14F-4D97-AF65-F5344CB8AC3E}">
        <p14:creationId xmlns:p14="http://schemas.microsoft.com/office/powerpoint/2010/main" val="23233096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7813"/>
            <a:ext cx="7772400" cy="886897"/>
          </a:xfrm>
        </p:spPr>
        <p:txBody>
          <a:bodyPr/>
          <a:lstStyle/>
          <a:p>
            <a:r>
              <a:rPr lang="en-US" dirty="0"/>
              <a:t>User Interface Design </a:t>
            </a:r>
            <a:r>
              <a:rPr lang="en-US" dirty="0" smtClean="0"/>
              <a:t>Process (6)</a:t>
            </a:r>
            <a:endParaRPr lang="en-US" dirty="0"/>
          </a:p>
        </p:txBody>
      </p:sp>
      <p:sp>
        <p:nvSpPr>
          <p:cNvPr id="4" name="Rectangle 3"/>
          <p:cNvSpPr/>
          <p:nvPr/>
        </p:nvSpPr>
        <p:spPr>
          <a:xfrm>
            <a:off x="228600" y="2136339"/>
            <a:ext cx="8458200" cy="1938992"/>
          </a:xfrm>
          <a:prstGeom prst="rect">
            <a:avLst/>
          </a:prstGeom>
        </p:spPr>
        <p:txBody>
          <a:bodyPr wrap="square">
            <a:spAutoFit/>
          </a:bodyPr>
          <a:lstStyle/>
          <a:p>
            <a:pPr fontAlgn="base"/>
            <a:r>
              <a:rPr lang="en-US" sz="2400" b="1" dirty="0"/>
              <a:t>Interface Validation:</a:t>
            </a:r>
            <a:r>
              <a:rPr lang="en-US" sz="2400" dirty="0"/>
              <a:t> This phase focuses on testing the interface. The interface should be in such a way that it should be able to perform tasks correctly and it should be able to handle a variety of tasks. It should achieve all the user’s requirements. It should be easy to use and easy to learn. Users should accept the interface as a useful one in their work</a:t>
            </a:r>
            <a:r>
              <a:rPr lang="en-US" dirty="0">
                <a:latin typeface="Roboto"/>
              </a:rPr>
              <a:t>.</a:t>
            </a:r>
            <a:endParaRPr lang="en-US" b="0" i="0" dirty="0">
              <a:effectLst/>
              <a:latin typeface="Roboto"/>
            </a:endParaRPr>
          </a:p>
        </p:txBody>
      </p:sp>
    </p:spTree>
    <p:extLst>
      <p:ext uri="{BB962C8B-B14F-4D97-AF65-F5344CB8AC3E}">
        <p14:creationId xmlns:p14="http://schemas.microsoft.com/office/powerpoint/2010/main" val="29783835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Golden Rules (1)</a:t>
            </a:r>
            <a:endParaRPr lang="en-US" dirty="0"/>
          </a:p>
        </p:txBody>
      </p:sp>
      <p:sp>
        <p:nvSpPr>
          <p:cNvPr id="3" name="Content Placeholder 2"/>
          <p:cNvSpPr>
            <a:spLocks noGrp="1"/>
          </p:cNvSpPr>
          <p:nvPr>
            <p:ph sz="quarter" idx="1"/>
          </p:nvPr>
        </p:nvSpPr>
        <p:spPr/>
        <p:txBody>
          <a:bodyPr/>
          <a:lstStyle/>
          <a:p>
            <a:pPr marL="0" indent="0">
              <a:buNone/>
            </a:pPr>
            <a:r>
              <a:rPr lang="en-US" b="1" dirty="0"/>
              <a:t>Place the user in </a:t>
            </a:r>
            <a:r>
              <a:rPr lang="en-US" b="1" dirty="0" smtClean="0"/>
              <a:t>control: </a:t>
            </a:r>
            <a:r>
              <a:rPr lang="en-US" sz="2800" dirty="0"/>
              <a:t>Define the interaction modes in such a way that does not force the user into unnecessary or undesired actions: The user should be able to easily enter and exit the mode with little or no effort</a:t>
            </a:r>
            <a:r>
              <a:rPr lang="en-US" sz="2800" dirty="0" smtClean="0"/>
              <a:t>.</a:t>
            </a:r>
          </a:p>
          <a:p>
            <a:pPr lvl="1"/>
            <a:r>
              <a:rPr lang="en-US" sz="2800" dirty="0"/>
              <a:t>Provide for flexible </a:t>
            </a:r>
            <a:r>
              <a:rPr lang="en-US" sz="2800" dirty="0" smtClean="0"/>
              <a:t>interaction</a:t>
            </a:r>
          </a:p>
          <a:p>
            <a:pPr lvl="1"/>
            <a:r>
              <a:rPr lang="en-US" sz="2800" dirty="0"/>
              <a:t>Allow user interaction to be </a:t>
            </a:r>
            <a:r>
              <a:rPr lang="en-US" sz="2800" dirty="0" err="1"/>
              <a:t>interruptable</a:t>
            </a:r>
            <a:r>
              <a:rPr lang="en-US" sz="2800" dirty="0"/>
              <a:t> and </a:t>
            </a:r>
            <a:r>
              <a:rPr lang="en-US" sz="2800" dirty="0" smtClean="0"/>
              <a:t>undoable</a:t>
            </a:r>
          </a:p>
          <a:p>
            <a:pPr lvl="1"/>
            <a:r>
              <a:rPr lang="en-US" sz="2800" dirty="0"/>
              <a:t>Hide technical internals from casual </a:t>
            </a:r>
            <a:r>
              <a:rPr lang="en-US" sz="2800" dirty="0" smtClean="0"/>
              <a:t>users</a:t>
            </a:r>
          </a:p>
          <a:p>
            <a:pPr lvl="1"/>
            <a:r>
              <a:rPr lang="en-US" sz="2800" dirty="0"/>
              <a:t>Design for direct interaction with objects that appear on screen</a:t>
            </a:r>
            <a:endParaRPr lang="en-US" sz="2600" dirty="0"/>
          </a:p>
          <a:p>
            <a:endParaRPr lang="en-US" dirty="0"/>
          </a:p>
        </p:txBody>
      </p:sp>
    </p:spTree>
    <p:extLst>
      <p:ext uri="{BB962C8B-B14F-4D97-AF65-F5344CB8AC3E}">
        <p14:creationId xmlns:p14="http://schemas.microsoft.com/office/powerpoint/2010/main" val="228219370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61038"/>
          </a:xfrm>
        </p:spPr>
        <p:txBody>
          <a:bodyPr/>
          <a:lstStyle/>
          <a:p>
            <a:r>
              <a:rPr lang="en-US" dirty="0" smtClean="0"/>
              <a:t>Types of Interface</a:t>
            </a:r>
            <a:endParaRPr lang="en-US" dirty="0"/>
          </a:p>
        </p:txBody>
      </p:sp>
      <p:sp>
        <p:nvSpPr>
          <p:cNvPr id="3" name="Content Placeholder 2"/>
          <p:cNvSpPr>
            <a:spLocks noGrp="1"/>
          </p:cNvSpPr>
          <p:nvPr>
            <p:ph sz="quarter" idx="1"/>
          </p:nvPr>
        </p:nvSpPr>
        <p:spPr/>
        <p:txBody>
          <a:bodyPr/>
          <a:lstStyle/>
          <a:p>
            <a:pPr marL="0" indent="0">
              <a:buNone/>
            </a:pPr>
            <a:r>
              <a:rPr lang="en-US" dirty="0"/>
              <a:t>There are two types of User Interface</a:t>
            </a:r>
            <a:r>
              <a:rPr lang="en-US" dirty="0" smtClean="0"/>
              <a:t>:</a:t>
            </a:r>
          </a:p>
          <a:p>
            <a:r>
              <a:rPr lang="en-US" b="1" dirty="0"/>
              <a:t>Command Line Interface:</a:t>
            </a:r>
            <a:r>
              <a:rPr lang="en-US" dirty="0"/>
              <a:t> Command Line Interface provides a command prompt, where the user types the command and feeds to the system. The user needs to remember the syntax of the command and its use.</a:t>
            </a:r>
          </a:p>
          <a:p>
            <a:r>
              <a:rPr lang="en-US" b="1" dirty="0"/>
              <a:t>Graphical User Interface:</a:t>
            </a:r>
            <a:r>
              <a:rPr lang="en-US" dirty="0"/>
              <a:t> Graphical User Interface provides the simple interactive interface to interact with the system. GUI can be a combination of both hardware and software. Using GUI, user interprets the software.</a:t>
            </a:r>
          </a:p>
          <a:p>
            <a:pPr marL="0" indent="0">
              <a:buNone/>
            </a:pPr>
            <a:endParaRPr lang="en-US" dirty="0" smtClean="0"/>
          </a:p>
        </p:txBody>
      </p:sp>
    </p:spTree>
    <p:extLst>
      <p:ext uri="{BB962C8B-B14F-4D97-AF65-F5344CB8AC3E}">
        <p14:creationId xmlns:p14="http://schemas.microsoft.com/office/powerpoint/2010/main" val="186446623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Golden Rules (2)</a:t>
            </a:r>
            <a:endParaRPr lang="en-US" dirty="0"/>
          </a:p>
        </p:txBody>
      </p:sp>
      <p:sp>
        <p:nvSpPr>
          <p:cNvPr id="3" name="Content Placeholder 2"/>
          <p:cNvSpPr>
            <a:spLocks noGrp="1"/>
          </p:cNvSpPr>
          <p:nvPr>
            <p:ph sz="quarter" idx="1"/>
          </p:nvPr>
        </p:nvSpPr>
        <p:spPr/>
        <p:txBody>
          <a:bodyPr/>
          <a:lstStyle/>
          <a:p>
            <a:r>
              <a:rPr lang="en-US" b="1" dirty="0"/>
              <a:t>Reduce the user’s memory </a:t>
            </a:r>
            <a:r>
              <a:rPr lang="en-US" b="1" dirty="0" smtClean="0"/>
              <a:t>load: </a:t>
            </a:r>
            <a:r>
              <a:rPr lang="en-US" sz="2800" dirty="0" smtClean="0"/>
              <a:t>When </a:t>
            </a:r>
            <a:r>
              <a:rPr lang="en-US" sz="2800" dirty="0"/>
              <a:t>users are involved in some complex tasks the demand on short-term memory is significant. So the interface should be designed in such a way to reduce the remembering of previously done actions, given inputs and results.</a:t>
            </a:r>
          </a:p>
          <a:p>
            <a:pPr lvl="1"/>
            <a:r>
              <a:rPr lang="en-US" sz="2600" dirty="0"/>
              <a:t>Establish meaningful </a:t>
            </a:r>
            <a:r>
              <a:rPr lang="en-US" sz="2600" dirty="0" smtClean="0"/>
              <a:t>defaults</a:t>
            </a:r>
          </a:p>
          <a:p>
            <a:pPr lvl="1"/>
            <a:r>
              <a:rPr lang="en-US" sz="2600" dirty="0" smtClean="0"/>
              <a:t>Define </a:t>
            </a:r>
            <a:r>
              <a:rPr lang="en-US" sz="2600" dirty="0"/>
              <a:t>shortcuts that are </a:t>
            </a:r>
            <a:r>
              <a:rPr lang="en-US" sz="2600" dirty="0" smtClean="0"/>
              <a:t>intuitive</a:t>
            </a:r>
          </a:p>
          <a:p>
            <a:pPr lvl="1"/>
            <a:r>
              <a:rPr lang="en-US" sz="2600" dirty="0" smtClean="0"/>
              <a:t>The </a:t>
            </a:r>
            <a:r>
              <a:rPr lang="en-US" sz="2600" dirty="0"/>
              <a:t>visual layout of the interface should be based on a real-world </a:t>
            </a:r>
            <a:r>
              <a:rPr lang="en-US" sz="2600" dirty="0" smtClean="0"/>
              <a:t>metaphor</a:t>
            </a:r>
          </a:p>
          <a:p>
            <a:pPr lvl="1"/>
            <a:r>
              <a:rPr lang="en-US" sz="2600" dirty="0" smtClean="0"/>
              <a:t>Disclose </a:t>
            </a:r>
            <a:r>
              <a:rPr lang="en-US" sz="2600" dirty="0"/>
              <a:t>information in a progressive </a:t>
            </a:r>
            <a:r>
              <a:rPr lang="en-US" sz="2600" dirty="0" smtClean="0"/>
              <a:t>fashion</a:t>
            </a:r>
            <a:endParaRPr lang="en-US" sz="2600" dirty="0"/>
          </a:p>
          <a:p>
            <a:pPr marL="0" indent="0">
              <a:buNone/>
            </a:pPr>
            <a:endParaRPr lang="en-US" dirty="0"/>
          </a:p>
        </p:txBody>
      </p:sp>
    </p:spTree>
    <p:extLst>
      <p:ext uri="{BB962C8B-B14F-4D97-AF65-F5344CB8AC3E}">
        <p14:creationId xmlns:p14="http://schemas.microsoft.com/office/powerpoint/2010/main" val="20450398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82650"/>
          </a:xfrm>
        </p:spPr>
        <p:txBody>
          <a:bodyPr/>
          <a:lstStyle/>
          <a:p>
            <a:r>
              <a:rPr lang="en-US" dirty="0" smtClean="0"/>
              <a:t>Golden Rules (3)</a:t>
            </a:r>
            <a:endParaRPr lang="en-US" dirty="0"/>
          </a:p>
        </p:txBody>
      </p:sp>
      <p:sp>
        <p:nvSpPr>
          <p:cNvPr id="3" name="Content Placeholder 2"/>
          <p:cNvSpPr>
            <a:spLocks noGrp="1"/>
          </p:cNvSpPr>
          <p:nvPr>
            <p:ph sz="quarter" idx="1"/>
          </p:nvPr>
        </p:nvSpPr>
        <p:spPr>
          <a:xfrm>
            <a:off x="614363" y="1157288"/>
            <a:ext cx="8229600" cy="5410200"/>
          </a:xfrm>
        </p:spPr>
        <p:txBody>
          <a:bodyPr/>
          <a:lstStyle/>
          <a:p>
            <a:pPr marL="0" indent="0">
              <a:buNone/>
            </a:pPr>
            <a:r>
              <a:rPr lang="en-US" b="1" dirty="0"/>
              <a:t>Make the interface </a:t>
            </a:r>
            <a:r>
              <a:rPr lang="en-US" b="1" dirty="0" smtClean="0"/>
              <a:t>consistent: </a:t>
            </a:r>
            <a:r>
              <a:rPr lang="en-US" sz="2800" dirty="0" smtClean="0"/>
              <a:t>Allow </a:t>
            </a:r>
            <a:r>
              <a:rPr lang="en-US" sz="2800" dirty="0"/>
              <a:t>the user to put the current task into a meaningful context: </a:t>
            </a:r>
            <a:endParaRPr lang="en-US" sz="2800" dirty="0" smtClean="0"/>
          </a:p>
          <a:p>
            <a:pPr lvl="1"/>
            <a:r>
              <a:rPr lang="en-US" sz="2600" dirty="0" smtClean="0"/>
              <a:t>Many </a:t>
            </a:r>
            <a:r>
              <a:rPr lang="en-US" sz="2600" dirty="0"/>
              <a:t>interfaces have dozens of screens. So it is important to provide indicators consistently so that the user know about the doing work. The user should also know from which page has navigated to the current page and from the current page where can navigate.</a:t>
            </a:r>
          </a:p>
          <a:p>
            <a:pPr lvl="1"/>
            <a:r>
              <a:rPr lang="en-US" sz="2600" dirty="0"/>
              <a:t>Maintain consistency across a family of applications: The development of some set of applications all should follow and implement the same design, rules so that consistency is maintained among applications.</a:t>
            </a:r>
          </a:p>
          <a:p>
            <a:pPr lvl="1"/>
            <a:r>
              <a:rPr lang="en-US" sz="2600" dirty="0"/>
              <a:t>If past interactive models have created user expectations do not make changes unless there is a compelling reason.</a:t>
            </a:r>
          </a:p>
          <a:p>
            <a:pPr marL="0" indent="0">
              <a:buNone/>
            </a:pPr>
            <a:endParaRPr lang="en-US" dirty="0"/>
          </a:p>
        </p:txBody>
      </p:sp>
    </p:spTree>
    <p:extLst>
      <p:ext uri="{BB962C8B-B14F-4D97-AF65-F5344CB8AC3E}">
        <p14:creationId xmlns:p14="http://schemas.microsoft.com/office/powerpoint/2010/main" val="162960325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Golden Rules (4)</a:t>
            </a:r>
            <a:endParaRPr lang="en-US" dirty="0"/>
          </a:p>
        </p:txBody>
      </p:sp>
      <p:sp>
        <p:nvSpPr>
          <p:cNvPr id="3" name="Content Placeholder 2"/>
          <p:cNvSpPr>
            <a:spLocks noGrp="1"/>
          </p:cNvSpPr>
          <p:nvPr>
            <p:ph sz="quarter" idx="1"/>
          </p:nvPr>
        </p:nvSpPr>
        <p:spPr/>
        <p:txBody>
          <a:bodyPr/>
          <a:lstStyle/>
          <a:p>
            <a:r>
              <a:rPr lang="en-US" b="1" dirty="0"/>
              <a:t>Strive for consistency</a:t>
            </a:r>
            <a:r>
              <a:rPr lang="en-US" dirty="0"/>
              <a:t> - Consistent sequences of actions should be required in similar situations. Identical terminology should be used in prompts, menus, and help screens. Consistent commands should be employed throughout.</a:t>
            </a:r>
          </a:p>
          <a:p>
            <a:r>
              <a:rPr lang="en-US" b="1" dirty="0"/>
              <a:t>Enable frequent users to use short-cuts</a:t>
            </a:r>
            <a:r>
              <a:rPr lang="en-US" dirty="0"/>
              <a:t> - The user’s desire to reduce the number of interactions increases with the frequency of use. Abbreviations, function keys, hidden commands, and macro facilities are very helpful to an expert user.</a:t>
            </a:r>
          </a:p>
          <a:p>
            <a:endParaRPr lang="en-US" dirty="0"/>
          </a:p>
        </p:txBody>
      </p:sp>
    </p:spTree>
    <p:extLst>
      <p:ext uri="{BB962C8B-B14F-4D97-AF65-F5344CB8AC3E}">
        <p14:creationId xmlns:p14="http://schemas.microsoft.com/office/powerpoint/2010/main" val="267511220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Golden Rules (5)</a:t>
            </a:r>
            <a:endParaRPr lang="en-US" dirty="0"/>
          </a:p>
        </p:txBody>
      </p:sp>
      <p:sp>
        <p:nvSpPr>
          <p:cNvPr id="3" name="Content Placeholder 2"/>
          <p:cNvSpPr>
            <a:spLocks noGrp="1"/>
          </p:cNvSpPr>
          <p:nvPr>
            <p:ph sz="quarter" idx="1"/>
          </p:nvPr>
        </p:nvSpPr>
        <p:spPr/>
        <p:txBody>
          <a:bodyPr/>
          <a:lstStyle/>
          <a:p>
            <a:r>
              <a:rPr lang="en-US" b="1" dirty="0"/>
              <a:t>Offer informative feedback</a:t>
            </a:r>
            <a:r>
              <a:rPr lang="en-US" dirty="0"/>
              <a:t> - For every operator action, there should be some system feedback. For frequent and minor actions, the response must be modest, while for infrequent and major actions, the response must be more substantial.</a:t>
            </a:r>
          </a:p>
          <a:p>
            <a:r>
              <a:rPr lang="en-US" b="1" dirty="0"/>
              <a:t>Design dialog to yield closure</a:t>
            </a:r>
            <a:r>
              <a:rPr lang="en-US" dirty="0"/>
              <a:t> - Sequences of actions should be organized into groups with a beginning, middle, and end. The informative feedback at the completion of a group of actions gives the operators the satisfaction of accomplishment, a sense of relief, the signal to drop contingency plans and options from their minds, and this indicates that the way ahead is clear to prepare for the next group of actions.</a:t>
            </a:r>
          </a:p>
          <a:p>
            <a:endParaRPr lang="en-US" dirty="0"/>
          </a:p>
        </p:txBody>
      </p:sp>
    </p:spTree>
    <p:extLst>
      <p:ext uri="{BB962C8B-B14F-4D97-AF65-F5344CB8AC3E}">
        <p14:creationId xmlns:p14="http://schemas.microsoft.com/office/powerpoint/2010/main" val="389749510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Golden Rules (6)</a:t>
            </a:r>
            <a:endParaRPr lang="en-US" dirty="0"/>
          </a:p>
        </p:txBody>
      </p:sp>
      <p:sp>
        <p:nvSpPr>
          <p:cNvPr id="3" name="Content Placeholder 2"/>
          <p:cNvSpPr>
            <a:spLocks noGrp="1"/>
          </p:cNvSpPr>
          <p:nvPr>
            <p:ph sz="quarter" idx="1"/>
          </p:nvPr>
        </p:nvSpPr>
        <p:spPr/>
        <p:txBody>
          <a:bodyPr/>
          <a:lstStyle/>
          <a:p>
            <a:r>
              <a:rPr lang="en-US" b="1" dirty="0"/>
              <a:t>Offer simple error handling</a:t>
            </a:r>
            <a:r>
              <a:rPr lang="en-US" dirty="0"/>
              <a:t> - As much as possible, design the system so the user will not make a serious error. If an error is made, the system should be able to detect it and offer simple, comprehensible mechanisms for handling the error.</a:t>
            </a:r>
          </a:p>
          <a:p>
            <a:r>
              <a:rPr lang="en-US" b="1" dirty="0"/>
              <a:t>Permit easy reversal of actions</a:t>
            </a:r>
            <a:r>
              <a:rPr lang="en-US" dirty="0"/>
              <a:t> - This feature relieves anxiety, since the user knows that errors can be undone. Easy reversal of actions encourages exploration of unfamiliar options. The units of reversibility may be a single action, a data entry, or a complete group of actions.</a:t>
            </a:r>
          </a:p>
          <a:p>
            <a:endParaRPr lang="en-US" dirty="0"/>
          </a:p>
        </p:txBody>
      </p:sp>
    </p:spTree>
    <p:extLst>
      <p:ext uri="{BB962C8B-B14F-4D97-AF65-F5344CB8AC3E}">
        <p14:creationId xmlns:p14="http://schemas.microsoft.com/office/powerpoint/2010/main" val="44859355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Golden Rules (7)</a:t>
            </a:r>
            <a:endParaRPr lang="en-US" dirty="0"/>
          </a:p>
        </p:txBody>
      </p:sp>
      <p:sp>
        <p:nvSpPr>
          <p:cNvPr id="3" name="Content Placeholder 2"/>
          <p:cNvSpPr>
            <a:spLocks noGrp="1"/>
          </p:cNvSpPr>
          <p:nvPr>
            <p:ph sz="quarter" idx="1"/>
          </p:nvPr>
        </p:nvSpPr>
        <p:spPr/>
        <p:txBody>
          <a:bodyPr/>
          <a:lstStyle/>
          <a:p>
            <a:r>
              <a:rPr lang="en-US" b="1" dirty="0"/>
              <a:t>Support internal locus of control</a:t>
            </a:r>
            <a:r>
              <a:rPr lang="en-US" dirty="0"/>
              <a:t> - Experienced operators strongly desire the sense that they are in charge of the system and that the system responds to their actions. Design the system to make users the initiators of actions rather than the responders.</a:t>
            </a:r>
          </a:p>
          <a:p>
            <a:r>
              <a:rPr lang="en-US" b="1" dirty="0"/>
              <a:t>Reduce short-term memory load</a:t>
            </a:r>
            <a:r>
              <a:rPr lang="en-US" dirty="0"/>
              <a:t> - The limitation of human information processing in short-term memory requires the displays to be kept simple, multiple page displays be consolidated, window-motion frequency be reduced, and sufficient training time be allotted for codes, mnemonics, and sequences of actions</a:t>
            </a:r>
          </a:p>
          <a:p>
            <a:endParaRPr lang="en-US" dirty="0"/>
          </a:p>
        </p:txBody>
      </p:sp>
    </p:spTree>
    <p:extLst>
      <p:ext uri="{BB962C8B-B14F-4D97-AF65-F5344CB8AC3E}">
        <p14:creationId xmlns:p14="http://schemas.microsoft.com/office/powerpoint/2010/main" val="177081056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y question? à¦à¦° à¦à¦¬à¦¿à¦° à¦«à¦²à¦¾à¦«à¦²"/>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6" y="1395412"/>
            <a:ext cx="8286748"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99207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82650"/>
          </a:xfrm>
        </p:spPr>
        <p:txBody>
          <a:bodyPr/>
          <a:lstStyle/>
          <a:p>
            <a:r>
              <a:rPr lang="en-US" dirty="0"/>
              <a:t>Command Line Interface (CLI</a:t>
            </a:r>
            <a:r>
              <a:rPr lang="en-US" dirty="0" smtClean="0"/>
              <a:t>)</a:t>
            </a:r>
            <a:endParaRPr lang="en-US" dirty="0"/>
          </a:p>
        </p:txBody>
      </p:sp>
      <p:pic>
        <p:nvPicPr>
          <p:cNvPr id="2050" name="Picture 2" descr="Command Line Interface (CLI)"/>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114425" y="1157288"/>
            <a:ext cx="6629400" cy="4799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44042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925512"/>
          </a:xfrm>
        </p:spPr>
        <p:txBody>
          <a:bodyPr/>
          <a:lstStyle/>
          <a:p>
            <a:r>
              <a:rPr lang="en-US" dirty="0" smtClean="0"/>
              <a:t>CLI Elements</a:t>
            </a:r>
            <a:endParaRPr lang="en-US" dirty="0"/>
          </a:p>
        </p:txBody>
      </p:sp>
      <p:sp>
        <p:nvSpPr>
          <p:cNvPr id="3" name="Content Placeholder 2"/>
          <p:cNvSpPr>
            <a:spLocks noGrp="1"/>
          </p:cNvSpPr>
          <p:nvPr>
            <p:ph sz="quarter" idx="1"/>
          </p:nvPr>
        </p:nvSpPr>
        <p:spPr>
          <a:xfrm>
            <a:off x="457200" y="1195387"/>
            <a:ext cx="8229600" cy="5410200"/>
          </a:xfrm>
        </p:spPr>
        <p:txBody>
          <a:bodyPr/>
          <a:lstStyle/>
          <a:p>
            <a:pPr marL="0" indent="0">
              <a:buNone/>
            </a:pPr>
            <a:r>
              <a:rPr lang="en-US" dirty="0"/>
              <a:t>A text-based command line interface can have the following elements:</a:t>
            </a:r>
          </a:p>
          <a:p>
            <a:r>
              <a:rPr lang="en-US" b="1" dirty="0"/>
              <a:t>Command Prompt</a:t>
            </a:r>
            <a:r>
              <a:rPr lang="en-US" dirty="0"/>
              <a:t> - It is text-based </a:t>
            </a:r>
            <a:r>
              <a:rPr lang="en-US" dirty="0" err="1"/>
              <a:t>notifier</a:t>
            </a:r>
            <a:r>
              <a:rPr lang="en-US" dirty="0"/>
              <a:t> that is mostly shows the context in which the user is working. It is generated by the software system.</a:t>
            </a:r>
          </a:p>
          <a:p>
            <a:r>
              <a:rPr lang="en-US" b="1" dirty="0"/>
              <a:t>Cursor</a:t>
            </a:r>
            <a:r>
              <a:rPr lang="en-US" dirty="0"/>
              <a:t> - It is a small horizontal line or a vertical bar of the height of line, to represent position of character while typing. Cursor is mostly found in blinking state. It moves as the user writes or deletes something.</a:t>
            </a:r>
          </a:p>
          <a:p>
            <a:r>
              <a:rPr lang="en-US" b="1" dirty="0"/>
              <a:t>Command</a:t>
            </a:r>
            <a:r>
              <a:rPr lang="en-US" dirty="0"/>
              <a:t> - A command is an executable instruction. It may have one or more parameters. Output on command execution is shown inline on the screen. When output is produced, command prompt is displayed on the next line.</a:t>
            </a:r>
          </a:p>
          <a:p>
            <a:pPr marL="0" indent="0">
              <a:buNone/>
            </a:pPr>
            <a:endParaRPr lang="en-US" dirty="0"/>
          </a:p>
        </p:txBody>
      </p:sp>
    </p:spTree>
    <p:extLst>
      <p:ext uri="{BB962C8B-B14F-4D97-AF65-F5344CB8AC3E}">
        <p14:creationId xmlns:p14="http://schemas.microsoft.com/office/powerpoint/2010/main" val="234176069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User Interface</a:t>
            </a:r>
            <a:br>
              <a:rPr lang="en-US" dirty="0"/>
            </a:br>
            <a:endParaRPr lang="en-US" dirty="0"/>
          </a:p>
        </p:txBody>
      </p:sp>
      <p:sp>
        <p:nvSpPr>
          <p:cNvPr id="3" name="Content Placeholder 2"/>
          <p:cNvSpPr>
            <a:spLocks noGrp="1"/>
          </p:cNvSpPr>
          <p:nvPr>
            <p:ph sz="quarter" idx="1"/>
          </p:nvPr>
        </p:nvSpPr>
        <p:spPr/>
        <p:txBody>
          <a:bodyPr/>
          <a:lstStyle/>
          <a:p>
            <a:r>
              <a:rPr lang="en-US" dirty="0"/>
              <a:t>Graphical User Interface provides the user graphical means to interact with the system. GUI can be combination of both hardware and software. Using GUI, user interprets the software.</a:t>
            </a:r>
          </a:p>
          <a:p>
            <a:r>
              <a:rPr lang="en-US" dirty="0"/>
              <a:t>Typically, GUI is more resource consuming than that of CLI. With advancing technology, the programmers and designers create complex GUI designs that work with more efficiency, accuracy and speed.</a:t>
            </a:r>
          </a:p>
          <a:p>
            <a:endParaRPr lang="en-US" dirty="0"/>
          </a:p>
        </p:txBody>
      </p:sp>
    </p:spTree>
    <p:extLst>
      <p:ext uri="{BB962C8B-B14F-4D97-AF65-F5344CB8AC3E}">
        <p14:creationId xmlns:p14="http://schemas.microsoft.com/office/powerpoint/2010/main" val="427230983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075" y="292101"/>
            <a:ext cx="7772400" cy="1143000"/>
          </a:xfrm>
        </p:spPr>
        <p:txBody>
          <a:bodyPr/>
          <a:lstStyle/>
          <a:p>
            <a:r>
              <a:rPr lang="en-US" dirty="0"/>
              <a:t>GUI Elements</a:t>
            </a:r>
            <a:br>
              <a:rPr lang="en-US" dirty="0"/>
            </a:br>
            <a:endParaRPr lang="en-US" dirty="0"/>
          </a:p>
        </p:txBody>
      </p:sp>
      <p:sp>
        <p:nvSpPr>
          <p:cNvPr id="3" name="Content Placeholder 2"/>
          <p:cNvSpPr>
            <a:spLocks noGrp="1"/>
          </p:cNvSpPr>
          <p:nvPr>
            <p:ph sz="quarter" idx="1"/>
          </p:nvPr>
        </p:nvSpPr>
        <p:spPr>
          <a:xfrm>
            <a:off x="727075" y="1833563"/>
            <a:ext cx="2114550" cy="4572000"/>
          </a:xfrm>
        </p:spPr>
        <p:txBody>
          <a:bodyPr/>
          <a:lstStyle/>
          <a:p>
            <a:r>
              <a:rPr lang="en-US" sz="2800" b="1" dirty="0" smtClean="0"/>
              <a:t>Window</a:t>
            </a:r>
          </a:p>
          <a:p>
            <a:r>
              <a:rPr lang="en-US" sz="2800" b="1" dirty="0" smtClean="0"/>
              <a:t>Tabs</a:t>
            </a:r>
          </a:p>
          <a:p>
            <a:r>
              <a:rPr lang="en-US" sz="2800" b="1" dirty="0" smtClean="0"/>
              <a:t>Interface</a:t>
            </a:r>
          </a:p>
          <a:p>
            <a:r>
              <a:rPr lang="en-US" sz="2800" b="1" dirty="0" smtClean="0"/>
              <a:t>Menu</a:t>
            </a:r>
          </a:p>
          <a:p>
            <a:r>
              <a:rPr lang="en-US" sz="2800" b="1" dirty="0" smtClean="0"/>
              <a:t>Icon</a:t>
            </a:r>
          </a:p>
          <a:p>
            <a:r>
              <a:rPr lang="en-US" sz="2800" b="1" dirty="0" smtClean="0"/>
              <a:t>Cursor</a:t>
            </a:r>
          </a:p>
          <a:p>
            <a:endParaRPr lang="en-US" dirty="0"/>
          </a:p>
        </p:txBody>
      </p:sp>
      <p:pic>
        <p:nvPicPr>
          <p:cNvPr id="8194" name="Picture 2" descr="Graphical User Inter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25" y="1628774"/>
            <a:ext cx="6343822" cy="391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33031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6" y="483394"/>
            <a:ext cx="8815389" cy="1085850"/>
          </a:xfrm>
        </p:spPr>
        <p:txBody>
          <a:bodyPr/>
          <a:lstStyle/>
          <a:p>
            <a:r>
              <a:rPr lang="en-US" dirty="0"/>
              <a:t>Application specific GUI </a:t>
            </a:r>
            <a:r>
              <a:rPr lang="en-US" dirty="0" smtClean="0"/>
              <a:t>components (1)</a:t>
            </a:r>
            <a:br>
              <a:rPr lang="en-US" dirty="0" smtClean="0"/>
            </a:br>
            <a:endParaRPr lang="en-US" dirty="0"/>
          </a:p>
        </p:txBody>
      </p:sp>
      <p:sp>
        <p:nvSpPr>
          <p:cNvPr id="3" name="Content Placeholder 2"/>
          <p:cNvSpPr>
            <a:spLocks noGrp="1"/>
          </p:cNvSpPr>
          <p:nvPr>
            <p:ph sz="quarter" idx="1"/>
          </p:nvPr>
        </p:nvSpPr>
        <p:spPr>
          <a:xfrm>
            <a:off x="314326" y="1540668"/>
            <a:ext cx="4757738" cy="3788570"/>
          </a:xfrm>
        </p:spPr>
        <p:txBody>
          <a:bodyPr/>
          <a:lstStyle/>
          <a:p>
            <a:pPr marL="0" indent="0">
              <a:buNone/>
            </a:pPr>
            <a:r>
              <a:rPr lang="en-US" dirty="0"/>
              <a:t>A GUI of an application contains one or more of the listed GUI elements:</a:t>
            </a:r>
          </a:p>
          <a:p>
            <a:r>
              <a:rPr lang="en-US" b="1" dirty="0"/>
              <a:t>Application Window</a:t>
            </a:r>
            <a:r>
              <a:rPr lang="en-US" dirty="0"/>
              <a:t> - Most application windows uses the constructs supplied by operating systems but many use their own customer created windows to contain the contents of application.</a:t>
            </a:r>
          </a:p>
          <a:p>
            <a:endParaRPr lang="en-US" dirty="0"/>
          </a:p>
        </p:txBody>
      </p:sp>
      <p:pic>
        <p:nvPicPr>
          <p:cNvPr id="9218" name="Picture 2" descr="Dialogue 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224" y="1909762"/>
            <a:ext cx="3550201"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76114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3" y="542926"/>
            <a:ext cx="8772525" cy="1085850"/>
          </a:xfrm>
        </p:spPr>
        <p:txBody>
          <a:bodyPr/>
          <a:lstStyle/>
          <a:p>
            <a:r>
              <a:rPr lang="en-US" dirty="0"/>
              <a:t>Application specific GUI </a:t>
            </a:r>
            <a:r>
              <a:rPr lang="en-US" dirty="0" smtClean="0"/>
              <a:t>components (2)</a:t>
            </a:r>
            <a:br>
              <a:rPr lang="en-US" dirty="0" smtClean="0"/>
            </a:br>
            <a:endParaRPr lang="en-US" dirty="0"/>
          </a:p>
        </p:txBody>
      </p:sp>
      <p:sp>
        <p:nvSpPr>
          <p:cNvPr id="3" name="Content Placeholder 2"/>
          <p:cNvSpPr>
            <a:spLocks noGrp="1"/>
          </p:cNvSpPr>
          <p:nvPr>
            <p:ph sz="quarter" idx="1"/>
          </p:nvPr>
        </p:nvSpPr>
        <p:spPr>
          <a:xfrm>
            <a:off x="914400" y="1447800"/>
            <a:ext cx="4386263" cy="3524250"/>
          </a:xfrm>
        </p:spPr>
        <p:txBody>
          <a:bodyPr/>
          <a:lstStyle/>
          <a:p>
            <a:pPr marL="0" indent="0">
              <a:buNone/>
            </a:pPr>
            <a:r>
              <a:rPr lang="en-US" b="1" dirty="0" smtClean="0"/>
              <a:t>Dialogue </a:t>
            </a:r>
            <a:r>
              <a:rPr lang="en-US" b="1" dirty="0"/>
              <a:t>Box </a:t>
            </a:r>
            <a:r>
              <a:rPr lang="en-US" dirty="0"/>
              <a:t>- It is a child window that contains message for the user and request for some action to be taken. For Example: Application generate a dialogue to get confirmation from user to delete a file.</a:t>
            </a:r>
          </a:p>
          <a:p>
            <a:endParaRPr lang="en-US" dirty="0"/>
          </a:p>
        </p:txBody>
      </p:sp>
      <p:pic>
        <p:nvPicPr>
          <p:cNvPr id="9218" name="Picture 2" descr="Dialogue 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4481" y="1628776"/>
            <a:ext cx="2958501" cy="259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844685"/>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5050</TotalTime>
  <Words>1745</Words>
  <Application>Microsoft Office PowerPoint</Application>
  <PresentationFormat>On-screen Show (4:3)</PresentationFormat>
  <Paragraphs>157</Paragraphs>
  <Slides>36</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ＭＳ Ｐゴシック</vt:lpstr>
      <vt:lpstr>Arial</vt:lpstr>
      <vt:lpstr>Calibri</vt:lpstr>
      <vt:lpstr>Franklin Gothic Book</vt:lpstr>
      <vt:lpstr>Perpetua</vt:lpstr>
      <vt:lpstr>Roboto</vt:lpstr>
      <vt:lpstr>Times New Roman</vt:lpstr>
      <vt:lpstr>Wingdings 2</vt:lpstr>
      <vt:lpstr>Equity</vt:lpstr>
      <vt:lpstr>CSE 319        Software Engineering   </vt:lpstr>
      <vt:lpstr>What is User Interface?</vt:lpstr>
      <vt:lpstr>Types of Interface</vt:lpstr>
      <vt:lpstr>Command Line Interface (CLI)</vt:lpstr>
      <vt:lpstr>CLI Elements</vt:lpstr>
      <vt:lpstr>Graphical User Interface </vt:lpstr>
      <vt:lpstr>GUI Elements </vt:lpstr>
      <vt:lpstr>Application specific GUI components (1) </vt:lpstr>
      <vt:lpstr>Application specific GUI components (2) </vt:lpstr>
      <vt:lpstr>Application specific GUI components (3)</vt:lpstr>
      <vt:lpstr>Application specific GUI components (4)</vt:lpstr>
      <vt:lpstr>Application specific GUI components (5)</vt:lpstr>
      <vt:lpstr>User Interface Design Activities </vt:lpstr>
      <vt:lpstr>Software Development Life Cycle </vt:lpstr>
      <vt:lpstr>Waterfall Model</vt:lpstr>
      <vt:lpstr>Iterative Life cycle model</vt:lpstr>
      <vt:lpstr>GUI Model (1)</vt:lpstr>
      <vt:lpstr>GUI Model (2)</vt:lpstr>
      <vt:lpstr>GUI Model (3)</vt:lpstr>
      <vt:lpstr>GUI Model (4)</vt:lpstr>
      <vt:lpstr>GUI Implementation Tools </vt:lpstr>
      <vt:lpstr>GUI Implementation Tools - Example</vt:lpstr>
      <vt:lpstr>User Interface Design Process (1)</vt:lpstr>
      <vt:lpstr>User Interface Design Process (2)</vt:lpstr>
      <vt:lpstr>User Interface Design Process (3)</vt:lpstr>
      <vt:lpstr>User Interface Design Process (4)</vt:lpstr>
      <vt:lpstr>User Interface Design Process (5)</vt:lpstr>
      <vt:lpstr>User Interface Design Process (6)</vt:lpstr>
      <vt:lpstr>Golden Rules (1)</vt:lpstr>
      <vt:lpstr>Golden Rules (2)</vt:lpstr>
      <vt:lpstr>Golden Rules (3)</vt:lpstr>
      <vt:lpstr>Golden Rules (4)</vt:lpstr>
      <vt:lpstr>Golden Rules (5)</vt:lpstr>
      <vt:lpstr>Golden Rules (6)</vt:lpstr>
      <vt:lpstr>Golden Rules (7)</vt:lpstr>
      <vt:lpstr>PowerPoint Presentation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Anisur Rahman</cp:lastModifiedBy>
  <cp:revision>60</cp:revision>
  <dcterms:created xsi:type="dcterms:W3CDTF">2010-01-18T20:35:25Z</dcterms:created>
  <dcterms:modified xsi:type="dcterms:W3CDTF">2019-07-31T05:42:07Z</dcterms:modified>
</cp:coreProperties>
</file>