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9"/>
  </p:notesMasterIdLst>
  <p:handoutMasterIdLst>
    <p:handoutMasterId r:id="rId60"/>
  </p:handoutMasterIdLst>
  <p:sldIdLst>
    <p:sldId id="339" r:id="rId3"/>
    <p:sldId id="271" r:id="rId4"/>
    <p:sldId id="272" r:id="rId5"/>
    <p:sldId id="273" r:id="rId6"/>
    <p:sldId id="274" r:id="rId7"/>
    <p:sldId id="257" r:id="rId8"/>
    <p:sldId id="331" r:id="rId9"/>
    <p:sldId id="330" r:id="rId10"/>
    <p:sldId id="276" r:id="rId11"/>
    <p:sldId id="277" r:id="rId12"/>
    <p:sldId id="278" r:id="rId13"/>
    <p:sldId id="258" r:id="rId14"/>
    <p:sldId id="280" r:id="rId15"/>
    <p:sldId id="281" r:id="rId16"/>
    <p:sldId id="259" r:id="rId17"/>
    <p:sldId id="283" r:id="rId18"/>
    <p:sldId id="284" r:id="rId19"/>
    <p:sldId id="338" r:id="rId20"/>
    <p:sldId id="260" r:id="rId21"/>
    <p:sldId id="332" r:id="rId22"/>
    <p:sldId id="286" r:id="rId23"/>
    <p:sldId id="287" r:id="rId24"/>
    <p:sldId id="288" r:id="rId25"/>
    <p:sldId id="261" r:id="rId26"/>
    <p:sldId id="335" r:id="rId27"/>
    <p:sldId id="336" r:id="rId28"/>
    <p:sldId id="301" r:id="rId29"/>
    <p:sldId id="333" r:id="rId30"/>
    <p:sldId id="262" r:id="rId31"/>
    <p:sldId id="304" r:id="rId32"/>
    <p:sldId id="306" r:id="rId33"/>
    <p:sldId id="307" r:id="rId34"/>
    <p:sldId id="309" r:id="rId35"/>
    <p:sldId id="263" r:id="rId36"/>
    <p:sldId id="311" r:id="rId37"/>
    <p:sldId id="310" r:id="rId38"/>
    <p:sldId id="313" r:id="rId39"/>
    <p:sldId id="312" r:id="rId40"/>
    <p:sldId id="337" r:id="rId41"/>
    <p:sldId id="264" r:id="rId42"/>
    <p:sldId id="325" r:id="rId43"/>
    <p:sldId id="299" r:id="rId44"/>
    <p:sldId id="265" r:id="rId45"/>
    <p:sldId id="328" r:id="rId46"/>
    <p:sldId id="329" r:id="rId47"/>
    <p:sldId id="266" r:id="rId48"/>
    <p:sldId id="267" r:id="rId49"/>
    <p:sldId id="326" r:id="rId50"/>
    <p:sldId id="327" r:id="rId51"/>
    <p:sldId id="320" r:id="rId52"/>
    <p:sldId id="322" r:id="rId53"/>
    <p:sldId id="323" r:id="rId54"/>
    <p:sldId id="268" r:id="rId55"/>
    <p:sldId id="324" r:id="rId56"/>
    <p:sldId id="321" r:id="rId57"/>
    <p:sldId id="31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BE10C-4F61-F347-9B34-3A746A896DC5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65435-68CE-D241-A727-0CA763A20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76CBB-6AF2-A649-823D-BC4BA84876DB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CC7EA-E528-AD4D-90C5-40199BFED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3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3340F-AE50-F94B-B5A5-C1D63144F520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AE81C-A75E-D140-853E-B95C00E6E576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0E7CC-2151-B44D-A344-A1243214FB24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47AE5D-D129-4C11-B4B7-F624B5032E7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7F54-7958-41A1-B7F5-173A04976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9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F5BC5A-69D4-4E80-891B-FA4360690456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2D5BD-8F4F-4459-BDCA-8E7052386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911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1411B8-6769-4A46-9217-303A7C5B92E6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29371E68-1F9E-4BCD-A538-1863F7FC25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73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1039AA-0FCE-4122-A5F8-AEEF03B102C4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1F2B4-E1C3-41B3-A6E3-2731DFFC3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144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F3D660-DC9B-4DA8-9A45-C2C776321453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1C867-7AC3-4792-8308-45AB6B421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677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C07DA-1209-45EF-952B-E3418B7C094B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439F-351E-4AFF-9F30-C31E6431D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2156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92B71C-D893-412B-81CE-CD21BC20DF20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9E9BF-961A-4DE5-BD71-49A006E6B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67909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6085A3-BF36-4143-AF6F-04A6668FEFF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15877-A7CE-46AE-8827-36A12E774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1409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57815-6135-F045-9660-D35FB9A13D44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34CF2E-3CC7-4C00-BB64-8570A9756593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1241D72-D1FB-4F42-9F75-A2F2BE619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64053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B18D93-3A70-433F-BFB9-B5657FC43AC7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ADBFF-3698-40BD-A8EB-9F6BADF7D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4666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186368-284C-4C79-9C7E-0F4241B9A9B5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B95F2-F3DA-4593-90C9-21A9C259B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1495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8F41B-F531-1044-9873-1C8DCF90F6FB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4A189-03F8-7846-AF7A-404E046B8858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9962A3-2450-8040-9965-7334D77CBDD6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49379-708F-4247-AA46-79C266297683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D4D3B-F98A-C34E-94C8-9BB3C67EDEF1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55FC5-D915-CA4E-BBFF-BF8BD84CD647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B6EA2-BB04-8740-A08D-703C2024436A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C6B12E0-2C02-E845-B991-70F08997010B}" type="datetime1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Chapter 12 Dependability and Security Specification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1F497D"/>
                </a:solidFill>
                <a:latin typeface="Perpetua"/>
              </a:defRPr>
            </a:lvl1pPr>
          </a:lstStyle>
          <a:p>
            <a:pPr>
              <a:defRPr/>
            </a:pPr>
            <a:fld id="{B05A8A84-DA41-490B-8DCE-B86D78006E92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1F497D"/>
                </a:solidFill>
                <a:latin typeface="Perpetu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BA22B205-6E20-425D-89B2-F6E484F0D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3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ubtitle 2"/>
          <p:cNvSpPr>
            <a:spLocks noGrp="1"/>
          </p:cNvSpPr>
          <p:nvPr>
            <p:ph type="subTitle" idx="1"/>
          </p:nvPr>
        </p:nvSpPr>
        <p:spPr>
          <a:xfrm>
            <a:off x="1454150" y="5029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Anisur Rahman</a:t>
            </a:r>
          </a:p>
        </p:txBody>
      </p:sp>
      <p:sp>
        <p:nvSpPr>
          <p:cNvPr id="7885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 dirty="0" smtClean="0"/>
              <a:t>CSE 319</a:t>
            </a:r>
            <a:br>
              <a:rPr altLang="en-US" dirty="0" smtClean="0"/>
            </a:br>
            <a:r>
              <a:rPr altLang="en-US" sz="3200" dirty="0" smtClean="0"/>
              <a:t>       Software Engineering   </a:t>
            </a:r>
            <a:endParaRPr altLang="en-US" dirty="0" smtClean="0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457199" y="3657600"/>
            <a:ext cx="8538519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</a:rPr>
              <a:t>Lecture :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charset="-128"/>
              </a:rPr>
              <a:t>Dependability and Security Specification</a:t>
            </a:r>
            <a:endParaRPr lang="en-US" altLang="en-US" sz="3200" dirty="0">
              <a:solidFill>
                <a:prstClr val="black"/>
              </a:solidFill>
              <a:latin typeface="Times New Roman" panose="02020603050405020304" pitchFamily="18" charset="0"/>
              <a:ea typeface="ＭＳ Ｐゴシック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charset="-128"/>
              </a:rPr>
              <a:t>           </a:t>
            </a: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1797050" y="5638800"/>
            <a:ext cx="584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85000"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Perpetua" panose="02020502060401020303" pitchFamily="18" charset="0"/>
                <a:ea typeface="ＭＳ Ｐゴシック" charset="-128"/>
                <a:cs typeface="+mn-cs"/>
              </a:rPr>
              <a:t>Military Institute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257707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Insulin pump risks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Insulin overdose (service failure).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Insulin </a:t>
            </a:r>
            <a:r>
              <a:rPr lang="en-US" sz="2400" dirty="0" err="1"/>
              <a:t>underdose</a:t>
            </a:r>
            <a:r>
              <a:rPr lang="en-US" sz="2400" dirty="0"/>
              <a:t> (service failure).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Power failure due to exhausted battery (electrical).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Electrical interference with other medical equipment (electrical).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Poor sensor and actuator contact (physical).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Parts of machine break off in body (physical).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Infection caused by introduction of machine (biological).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Allergic reaction to materials or insulin (biological).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assessment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process is concerned with understanding the likelihood that a risk will arise and the potential consequences if an accident or incident should occur.</a:t>
            </a:r>
          </a:p>
          <a:p>
            <a:pPr>
              <a:lnSpc>
                <a:spcPct val="90000"/>
              </a:lnSpc>
            </a:pPr>
            <a:r>
              <a:rPr lang="en-US" dirty="0"/>
              <a:t>Risks may be </a:t>
            </a:r>
            <a:r>
              <a:rPr lang="en-US" dirty="0" smtClean="0"/>
              <a:t>categorized </a:t>
            </a:r>
            <a:r>
              <a:rPr lang="en-US" dirty="0"/>
              <a:t>as: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rgbClr val="FF0000"/>
                </a:solidFill>
              </a:rPr>
              <a:t>Intolerable. </a:t>
            </a:r>
            <a:r>
              <a:rPr lang="en-GB" sz="2000" dirty="0"/>
              <a:t>Must never arise or result in an accident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rgbClr val="FF0000"/>
                </a:solidFill>
              </a:rPr>
              <a:t>As low as reasonably practical(ALARP). </a:t>
            </a:r>
            <a:r>
              <a:rPr lang="en-GB" sz="2000" dirty="0"/>
              <a:t>Must minimise the possibility of risk given cost and schedule constraints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rgbClr val="FF0000"/>
                </a:solidFill>
              </a:rPr>
              <a:t>Acceptable. </a:t>
            </a:r>
            <a:r>
              <a:rPr lang="en-GB" sz="2000" dirty="0"/>
              <a:t>The consequences of the risk are acceptable and no extra costs should be incurred to reduce hazard probability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risk triangle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pic>
        <p:nvPicPr>
          <p:cNvPr id="2050" name="Picture 2" descr="http://csis.pace.edu/~marchese/SE616_New/Sum_12/Sum_12_files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50853"/>
            <a:ext cx="5105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acceptability of risk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The acceptability of a risk is </a:t>
            </a:r>
            <a:r>
              <a:rPr lang="en-GB" sz="2400" dirty="0">
                <a:solidFill>
                  <a:srgbClr val="FF0000"/>
                </a:solidFill>
              </a:rPr>
              <a:t>determined by </a:t>
            </a:r>
            <a:r>
              <a:rPr lang="en-GB" sz="2400" dirty="0"/>
              <a:t>human, social and political considerations.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In most societies, the boundaries between the regions are pushed upwards with time i.e. </a:t>
            </a:r>
            <a:r>
              <a:rPr lang="en-GB" sz="2400" dirty="0">
                <a:solidFill>
                  <a:srgbClr val="FF0000"/>
                </a:solidFill>
              </a:rPr>
              <a:t>society is less willing to accept risk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For example, the costs of cleaning up pollution may be less than the costs of preventing it but this may not be socially acceptable.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Risk assessment is subjective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Risks are identified as probable, unlikely, etc. This depends on who is making the assessment.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</a:t>
            </a:r>
            <a:r>
              <a:rPr lang="en-US" dirty="0"/>
              <a:t>assessment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Estimate</a:t>
            </a:r>
            <a:r>
              <a:rPr lang="en-US" dirty="0"/>
              <a:t> the risk probability and the risk severity.</a:t>
            </a:r>
          </a:p>
          <a:p>
            <a:r>
              <a:rPr lang="en-US" dirty="0"/>
              <a:t>It is not normally possible to do this precisely so relative values are used such as ‘unlikely’, ‘rare’, ‘very high’, etc.</a:t>
            </a:r>
          </a:p>
          <a:p>
            <a:r>
              <a:rPr lang="en-US" dirty="0"/>
              <a:t>The aim </a:t>
            </a:r>
            <a:r>
              <a:rPr lang="en-US" dirty="0">
                <a:solidFill>
                  <a:srgbClr val="FF0000"/>
                </a:solidFill>
              </a:rPr>
              <a:t>must be to exclude risks </a:t>
            </a:r>
            <a:r>
              <a:rPr lang="en-US" dirty="0"/>
              <a:t>that are likely to arise or that </a:t>
            </a:r>
            <a:r>
              <a:rPr lang="en-US" dirty="0">
                <a:solidFill>
                  <a:srgbClr val="FF0000"/>
                </a:solidFill>
              </a:rPr>
              <a:t>have high severity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3642"/>
            <a:ext cx="8229600" cy="1143000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classification for the insulin pump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94177"/>
          <a:ext cx="82296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Identified </a:t>
                      </a: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probability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Accident severity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Estimated risk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Acceptability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.Insulin overdose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 Insulin underdose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 Failure of hardware monitoring system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 Power failure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 Machine incorrectly fitted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 Machine breaks in patient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 Machine causes infection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 Electrical interference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 Allergic reaction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analysis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Concerned with discovering the root causes of risks in a particular system.</a:t>
            </a:r>
          </a:p>
          <a:p>
            <a:pPr>
              <a:lnSpc>
                <a:spcPct val="90000"/>
              </a:lnSpc>
            </a:pPr>
            <a:r>
              <a:rPr lang="en-US"/>
              <a:t>Techniques have been mostly derived from safety-critical systems and can be</a:t>
            </a:r>
          </a:p>
          <a:p>
            <a:pPr lvl="1">
              <a:lnSpc>
                <a:spcPct val="90000"/>
              </a:lnSpc>
            </a:pPr>
            <a:r>
              <a:rPr lang="en-US"/>
              <a:t>Inductive, bottom-up techniques. Start with a proposed system failure and assess the hazards that could arise from that failure;</a:t>
            </a:r>
          </a:p>
          <a:p>
            <a:pPr lvl="1">
              <a:lnSpc>
                <a:spcPct val="90000"/>
              </a:lnSpc>
            </a:pPr>
            <a:r>
              <a:rPr lang="en-US"/>
              <a:t>Deductive, top-down techniques. Start with a hazard and deduce what the causes of this could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Fault-tree analysis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deductive top-down technique.</a:t>
            </a:r>
          </a:p>
          <a:p>
            <a:r>
              <a:rPr lang="en-US"/>
              <a:t>Put the risk or hazard at the root of the tree and identify the system states that could lead to that hazard.</a:t>
            </a:r>
          </a:p>
          <a:p>
            <a:r>
              <a:rPr lang="en-US"/>
              <a:t>Where appropriate, link these with ‘and’ or ‘or’ conditions.</a:t>
            </a:r>
          </a:p>
          <a:p>
            <a:r>
              <a:rPr lang="en-US"/>
              <a:t>A goal should be to minimise the number of single causes of system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- </a:t>
            </a:r>
            <a:r>
              <a:rPr lang="en-US" dirty="0"/>
              <a:t>software fault tree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https://www.conceptdraw.com/How-To-Guide/picture/fault-tree-analysis-example/Fault-Tree-Analysis-Diagram-Templ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96" y="1926451"/>
            <a:ext cx="63738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of </a:t>
            </a:r>
            <a:r>
              <a:rPr lang="en-US" dirty="0" smtClean="0"/>
              <a:t>a software </a:t>
            </a:r>
            <a:r>
              <a:rPr lang="en-US" dirty="0"/>
              <a:t>fault tree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pic>
        <p:nvPicPr>
          <p:cNvPr id="1028" name="Picture 4" descr="An example of a software fault tree এর ছবির ফলাফ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22" y="1694464"/>
            <a:ext cx="5466769" cy="466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Risk-driven specification</a:t>
            </a:r>
          </a:p>
          <a:p>
            <a:r>
              <a:rPr lang="en-US"/>
              <a:t>Safety specification</a:t>
            </a:r>
          </a:p>
          <a:p>
            <a:r>
              <a:rPr lang="en-US"/>
              <a:t>Security specification</a:t>
            </a:r>
          </a:p>
          <a:p>
            <a:r>
              <a:rPr lang="en-US"/>
              <a:t>Software reliability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tree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possible conditions that can lead to delivery of incorrect dose of insulin</a:t>
            </a:r>
          </a:p>
          <a:p>
            <a:pPr lvl="1"/>
            <a:r>
              <a:rPr lang="en-US" dirty="0" smtClean="0"/>
              <a:t>Incorrect measurement of blood sugar level</a:t>
            </a:r>
          </a:p>
          <a:p>
            <a:pPr lvl="1"/>
            <a:r>
              <a:rPr lang="en-US" dirty="0" smtClean="0"/>
              <a:t>Failure of delivery system</a:t>
            </a:r>
          </a:p>
          <a:p>
            <a:pPr lvl="1"/>
            <a:r>
              <a:rPr lang="en-US" dirty="0" smtClean="0"/>
              <a:t>Dose delivered at wrong time</a:t>
            </a:r>
          </a:p>
          <a:p>
            <a:r>
              <a:rPr lang="en-US" dirty="0" smtClean="0"/>
              <a:t>By analysis of the fault tree, root causes of these hazards related to software are:</a:t>
            </a:r>
          </a:p>
          <a:p>
            <a:pPr lvl="1"/>
            <a:r>
              <a:rPr lang="en-US" dirty="0" smtClean="0"/>
              <a:t>Algorithm error</a:t>
            </a:r>
          </a:p>
          <a:p>
            <a:pPr lvl="1"/>
            <a:r>
              <a:rPr lang="en-US" dirty="0" smtClean="0"/>
              <a:t>Arithmetic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process is </a:t>
            </a:r>
            <a:r>
              <a:rPr lang="en-US" dirty="0">
                <a:solidFill>
                  <a:srgbClr val="FF0000"/>
                </a:solidFill>
              </a:rPr>
              <a:t>to identify dependability requirements </a:t>
            </a:r>
            <a:r>
              <a:rPr lang="en-US" dirty="0"/>
              <a:t>that specify how the risks should be managed </a:t>
            </a:r>
            <a:r>
              <a:rPr lang="en-US" dirty="0">
                <a:solidFill>
                  <a:srgbClr val="FF0000"/>
                </a:solidFill>
              </a:rPr>
              <a:t>and ensure that accidents/incidents do not arise.</a:t>
            </a:r>
          </a:p>
          <a:p>
            <a:r>
              <a:rPr lang="en-US" dirty="0">
                <a:solidFill>
                  <a:srgbClr val="FF0000"/>
                </a:solidFill>
              </a:rPr>
              <a:t>Risk reduction strategies</a:t>
            </a:r>
          </a:p>
          <a:p>
            <a:pPr lvl="1"/>
            <a:r>
              <a:rPr lang="en-US" dirty="0"/>
              <a:t>Risk avoidance;</a:t>
            </a:r>
          </a:p>
          <a:p>
            <a:pPr lvl="1"/>
            <a:r>
              <a:rPr lang="en-US" dirty="0"/>
              <a:t>Risk detection and removal;</a:t>
            </a:r>
          </a:p>
          <a:p>
            <a:pPr lvl="1"/>
            <a:r>
              <a:rPr lang="en-US" dirty="0"/>
              <a:t>Damage 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use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in critical systems, a mix of risk reduction strategies are used.</a:t>
            </a:r>
          </a:p>
          <a:p>
            <a:r>
              <a:rPr lang="en-US" dirty="0"/>
              <a:t>In a chemical plant control system, the system will </a:t>
            </a:r>
            <a:r>
              <a:rPr lang="en-US" dirty="0">
                <a:solidFill>
                  <a:srgbClr val="FF0000"/>
                </a:solidFill>
              </a:rPr>
              <a:t>include sensors to detect and correct excess pressure in the reactor</a:t>
            </a:r>
            <a:r>
              <a:rPr lang="en-US" dirty="0"/>
              <a:t>.</a:t>
            </a:r>
          </a:p>
          <a:p>
            <a:r>
              <a:rPr lang="en-US" dirty="0"/>
              <a:t>However, it will also include an independent protection system that </a:t>
            </a:r>
            <a:r>
              <a:rPr lang="en-US" dirty="0">
                <a:solidFill>
                  <a:srgbClr val="FF0000"/>
                </a:solidFill>
              </a:rPr>
              <a:t>opens a relief valve </a:t>
            </a:r>
            <a:r>
              <a:rPr lang="en-US" dirty="0"/>
              <a:t>if dangerously high pressure is detected.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- software risks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error</a:t>
            </a:r>
          </a:p>
          <a:p>
            <a:pPr lvl="1"/>
            <a:r>
              <a:rPr lang="en-US"/>
              <a:t>A computation causes the value of a variable to overflow or underflow;</a:t>
            </a:r>
          </a:p>
          <a:p>
            <a:pPr lvl="1"/>
            <a:r>
              <a:rPr lang="en-US"/>
              <a:t>Maybe include an exception handler for each type of arithmetic error.</a:t>
            </a:r>
          </a:p>
          <a:p>
            <a:r>
              <a:rPr lang="en-US"/>
              <a:t>Algorithmic error</a:t>
            </a:r>
          </a:p>
          <a:p>
            <a:pPr lvl="1"/>
            <a:r>
              <a:rPr lang="en-US"/>
              <a:t>Compare dose to be delivered with previous dose or safe maximum doses. Reduce dose if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of safety requirements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660" y="1898119"/>
            <a:ext cx="7713962" cy="443198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smtClean="0"/>
              <a:t>SR1</a:t>
            </a:r>
            <a:r>
              <a:rPr lang="en-GB" dirty="0"/>
              <a:t>: The system </a:t>
            </a:r>
            <a:r>
              <a:rPr lang="en-GB" dirty="0">
                <a:solidFill>
                  <a:srgbClr val="FF0000"/>
                </a:solidFill>
              </a:rPr>
              <a:t>shall not deliver a single dose </a:t>
            </a:r>
            <a:r>
              <a:rPr lang="en-GB" dirty="0"/>
              <a:t>of insulin that is greater than a specified maximum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SR2</a:t>
            </a:r>
            <a:r>
              <a:rPr lang="en-GB" dirty="0"/>
              <a:t>: The </a:t>
            </a:r>
            <a:r>
              <a:rPr lang="en-GB" dirty="0">
                <a:solidFill>
                  <a:srgbClr val="FF0000"/>
                </a:solidFill>
              </a:rPr>
              <a:t>system shall not deliver a daily cumulative dose </a:t>
            </a:r>
            <a:r>
              <a:rPr lang="en-GB" dirty="0"/>
              <a:t>of insulin that is greater than a specified maximum daily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SR3</a:t>
            </a:r>
            <a:r>
              <a:rPr lang="en-GB" dirty="0"/>
              <a:t>: The </a:t>
            </a:r>
            <a:r>
              <a:rPr lang="en-GB" dirty="0">
                <a:solidFill>
                  <a:srgbClr val="FF0000"/>
                </a:solidFill>
              </a:rPr>
              <a:t>system shall include a hardware diagnostic faci</a:t>
            </a:r>
            <a:r>
              <a:rPr lang="en-GB" dirty="0"/>
              <a:t>lity that shall be executed at least four times per hour.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SR4</a:t>
            </a:r>
            <a:r>
              <a:rPr lang="en-GB" dirty="0"/>
              <a:t>: The system </a:t>
            </a:r>
            <a:r>
              <a:rPr lang="en-GB" dirty="0">
                <a:solidFill>
                  <a:srgbClr val="FF0000"/>
                </a:solidFill>
              </a:rPr>
              <a:t>shall include an exception handler </a:t>
            </a:r>
            <a:r>
              <a:rPr lang="en-GB" dirty="0"/>
              <a:t>for all of the exceptions that are identified in Table 3.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SR5</a:t>
            </a:r>
            <a:r>
              <a:rPr lang="en-GB" dirty="0"/>
              <a:t>: The </a:t>
            </a:r>
            <a:r>
              <a:rPr lang="en-GB" dirty="0">
                <a:solidFill>
                  <a:srgbClr val="FF0000"/>
                </a:solidFill>
              </a:rPr>
              <a:t>audible alarm shall be sounded </a:t>
            </a:r>
            <a:r>
              <a:rPr lang="en-GB" dirty="0"/>
              <a:t>when any hardware or software anomaly is discovered and a diagnostic message, as defined in Table 4, shall be displayed.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SR6</a:t>
            </a:r>
            <a:r>
              <a:rPr lang="en-GB" dirty="0"/>
              <a:t>: In the </a:t>
            </a:r>
            <a:r>
              <a:rPr lang="en-GB" dirty="0">
                <a:solidFill>
                  <a:srgbClr val="FF0000"/>
                </a:solidFill>
              </a:rPr>
              <a:t>event of an alarm, insulin delivery shall be suspended </a:t>
            </a:r>
            <a:r>
              <a:rPr lang="en-GB" dirty="0"/>
              <a:t>until the user has reset the system and cleared the alarm.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Risk analysis is an important activity in the specification of security and dependability requirements. It involves identifying risks that can result in accidents or incidents. </a:t>
            </a:r>
            <a:endParaRPr lang="en-GB" dirty="0" smtClean="0"/>
          </a:p>
          <a:p>
            <a:pPr lvl="0"/>
            <a:r>
              <a:rPr lang="en-US" dirty="0" smtClean="0"/>
              <a:t>A hazard-driven approach may be used to understand the safety requirements for a system. You identify potential hazards and decompose these (using methods such as fault tree analysis) to discover their root causes.</a:t>
            </a:r>
          </a:p>
          <a:p>
            <a:pPr lvl="0"/>
            <a:r>
              <a:rPr lang="en-US" dirty="0" smtClean="0"/>
              <a:t>Safety requirements should be included to ensure that hazards and accidents do not arise or, if this is impossible, to limit the damage caused by system failure.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 – Dependability and Security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reliability specification</a:t>
            </a:r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400" dirty="0" smtClean="0"/>
              <a:t>Reliability is a </a:t>
            </a:r>
            <a:r>
              <a:rPr lang="en-GB" sz="2400" dirty="0" smtClean="0">
                <a:solidFill>
                  <a:srgbClr val="FF0000"/>
                </a:solidFill>
              </a:rPr>
              <a:t>measurable system attribute </a:t>
            </a:r>
            <a:r>
              <a:rPr lang="en-GB" sz="2400" dirty="0" smtClean="0"/>
              <a:t>so non-functional reliability requirements may be specified quantitatively. These define the </a:t>
            </a:r>
            <a:r>
              <a:rPr lang="en-GB" sz="2400" dirty="0" smtClean="0">
                <a:solidFill>
                  <a:srgbClr val="FF0000"/>
                </a:solidFill>
              </a:rPr>
              <a:t>number of failures that are acceptable during normal use </a:t>
            </a:r>
            <a:r>
              <a:rPr lang="en-GB" sz="2400" dirty="0" smtClean="0"/>
              <a:t>of the system or the time in which the system must be available. </a:t>
            </a:r>
          </a:p>
          <a:p>
            <a:r>
              <a:rPr lang="en-GB" dirty="0" smtClean="0"/>
              <a:t>Functional </a:t>
            </a:r>
            <a:r>
              <a:rPr lang="en-GB" dirty="0" smtClean="0">
                <a:solidFill>
                  <a:srgbClr val="FF0000"/>
                </a:solidFill>
              </a:rPr>
              <a:t>reliability requirements define system </a:t>
            </a:r>
            <a:r>
              <a:rPr lang="en-GB" dirty="0" smtClean="0"/>
              <a:t>and software functions </a:t>
            </a:r>
            <a:r>
              <a:rPr lang="en-GB" dirty="0" smtClean="0">
                <a:solidFill>
                  <a:srgbClr val="FF0000"/>
                </a:solidFill>
              </a:rPr>
              <a:t>that avoid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detect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tolerate faults </a:t>
            </a:r>
            <a:r>
              <a:rPr lang="en-GB" dirty="0" smtClean="0"/>
              <a:t>in the software and so ensure that these faults do not lead to system failure.</a:t>
            </a:r>
          </a:p>
          <a:p>
            <a:r>
              <a:rPr lang="en-GB" dirty="0" smtClean="0"/>
              <a:t>Software reliability requirements </a:t>
            </a:r>
            <a:r>
              <a:rPr lang="en-GB" dirty="0" smtClean="0">
                <a:solidFill>
                  <a:srgbClr val="FF0000"/>
                </a:solidFill>
              </a:rPr>
              <a:t>may also be included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cope with hardware failure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FF0000"/>
                </a:solidFill>
              </a:rPr>
              <a:t>operator error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specification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Risk identification</a:t>
            </a:r>
          </a:p>
          <a:p>
            <a:pPr lvl="1"/>
            <a:r>
              <a:rPr lang="en-US" dirty="0" smtClean="0"/>
              <a:t>Identify the types of system failure that may lead to economic losses.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analysis</a:t>
            </a:r>
          </a:p>
          <a:p>
            <a:pPr lvl="1"/>
            <a:r>
              <a:rPr lang="en-US" dirty="0" smtClean="0"/>
              <a:t>Estimate the costs and consequences of the different types of software failure.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decomposition</a:t>
            </a:r>
          </a:p>
          <a:p>
            <a:pPr lvl="1"/>
            <a:r>
              <a:rPr lang="en-US" dirty="0" smtClean="0"/>
              <a:t>Identify the root causes of system failure.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reduction</a:t>
            </a:r>
          </a:p>
          <a:p>
            <a:pPr lvl="1"/>
            <a:r>
              <a:rPr lang="en-US" dirty="0" smtClean="0"/>
              <a:t>Generate reliability specifications, including quantitative requirements defining the acceptable levels of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system failure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501339"/>
              </p:ext>
            </p:extLst>
          </p:nvPr>
        </p:nvGraphicFramePr>
        <p:xfrm>
          <a:off x="648929" y="1877886"/>
          <a:ext cx="8037871" cy="3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Failure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Loss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of service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and cannot deliver its services to users. You may separate this into loss of critical services and loss of non-critical services, where the consequences of a failure in non-critical services are less than the consequences of critical service failure.</a:t>
                      </a: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Incorrect service delivery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does not deliver a service correctly to users. Again, this may be specified in terms of minor and major errors or errors in the delivery of critical and non-critical services.</a:t>
                      </a: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System/data corruption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failure of the system causes damage to the system itself or its data. This will usually but not necessarily be in conjunction with other types of failures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Dependability requirements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Functional requirements </a:t>
            </a:r>
            <a:r>
              <a:rPr lang="en-US" dirty="0"/>
              <a:t>to define error checking and recovery facilities and protection against system failures.</a:t>
            </a:r>
          </a:p>
          <a:p>
            <a:r>
              <a:rPr lang="en-US" dirty="0">
                <a:solidFill>
                  <a:srgbClr val="FF0000"/>
                </a:solidFill>
              </a:rPr>
              <a:t>Non-functional requirements </a:t>
            </a:r>
            <a:r>
              <a:rPr lang="en-US" dirty="0"/>
              <a:t>defining the required reliability and availability of the system.</a:t>
            </a:r>
          </a:p>
          <a:p>
            <a:r>
              <a:rPr lang="en-US" dirty="0">
                <a:solidFill>
                  <a:srgbClr val="FF0000"/>
                </a:solidFill>
              </a:rPr>
              <a:t>Excluding requirements </a:t>
            </a:r>
            <a:r>
              <a:rPr lang="en-US" dirty="0"/>
              <a:t>that define states and conditions that must not arise.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Reliability metrics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Reliability metrics are units </a:t>
            </a:r>
            <a:r>
              <a:rPr lang="en-GB" dirty="0">
                <a:solidFill>
                  <a:srgbClr val="FF0000"/>
                </a:solidFill>
              </a:rPr>
              <a:t>of measurement of system reliability.</a:t>
            </a:r>
          </a:p>
          <a:p>
            <a:pPr>
              <a:lnSpc>
                <a:spcPct val="90000"/>
              </a:lnSpc>
            </a:pPr>
            <a:r>
              <a:rPr lang="en-GB" dirty="0"/>
              <a:t>System reliability is measured by </a:t>
            </a:r>
            <a:r>
              <a:rPr lang="en-GB" dirty="0">
                <a:solidFill>
                  <a:srgbClr val="FF0000"/>
                </a:solidFill>
              </a:rPr>
              <a:t>counting the number of operational failures </a:t>
            </a:r>
            <a:r>
              <a:rPr lang="en-GB" dirty="0"/>
              <a:t>and, where appropriate, relating these to the demands made on the system and the time that the system has been operational.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A long-term measurement programme is required </a:t>
            </a:r>
            <a:r>
              <a:rPr lang="en-GB" dirty="0"/>
              <a:t>to assess the reliability of critical systems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Metrics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Probability of failure on demand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Rate of occurrence of failures/Mean time to failure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of failure on </a:t>
            </a:r>
            <a:r>
              <a:rPr lang="en-GB" dirty="0" smtClean="0"/>
              <a:t>demand (POFOD)</a:t>
            </a:r>
            <a:endParaRPr lang="en-GB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This is the probability that the system will fail when a service request is made. Useful when demands for </a:t>
            </a:r>
            <a:r>
              <a:rPr lang="en-GB" sz="2400" dirty="0">
                <a:solidFill>
                  <a:srgbClr val="FF0000"/>
                </a:solidFill>
              </a:rPr>
              <a:t>service are intermittent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relatively infrequent</a:t>
            </a:r>
            <a:r>
              <a:rPr lang="en-GB" sz="2400" dirty="0"/>
              <a:t>.</a:t>
            </a:r>
          </a:p>
          <a:p>
            <a:r>
              <a:rPr lang="en-GB" sz="2400" dirty="0"/>
              <a:t>Appropriate </a:t>
            </a:r>
            <a:r>
              <a:rPr lang="en-GB" sz="2400" dirty="0">
                <a:solidFill>
                  <a:srgbClr val="FF0000"/>
                </a:solidFill>
              </a:rPr>
              <a:t>for protection systems </a:t>
            </a:r>
            <a:r>
              <a:rPr lang="en-GB" sz="2400" dirty="0"/>
              <a:t>where services are demanded occasionally and where there are serious consequence if the service is not delivered.</a:t>
            </a:r>
          </a:p>
          <a:p>
            <a:r>
              <a:rPr lang="en-GB" sz="2400" dirty="0"/>
              <a:t>Relevant for </a:t>
            </a:r>
            <a:r>
              <a:rPr lang="en-GB" sz="2400" dirty="0">
                <a:solidFill>
                  <a:srgbClr val="FF0000"/>
                </a:solidFill>
              </a:rPr>
              <a:t>many safety-critical systems with exception management components</a:t>
            </a:r>
          </a:p>
          <a:p>
            <a:pPr lvl="1"/>
            <a:r>
              <a:rPr lang="en-GB" sz="2000" dirty="0"/>
              <a:t>Emergency shutdown system in a chemical plant.</a:t>
            </a:r>
            <a:endParaRPr lang="en-GB" sz="18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 of fault occurrence (ROCOF)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Reflects the rate of occurrence of failure in the system.</a:t>
            </a:r>
          </a:p>
          <a:p>
            <a:r>
              <a:rPr lang="en-GB" sz="2400" dirty="0"/>
              <a:t>ROCOF of 0.002 means 2 failures are likely in each 1000 operational time units e.g. 2 failures per 1000 hours of operation.</a:t>
            </a:r>
          </a:p>
          <a:p>
            <a:r>
              <a:rPr lang="en-GB" sz="2400" dirty="0"/>
              <a:t>Relevant for</a:t>
            </a:r>
            <a:r>
              <a:rPr lang="en-GB" sz="2400" dirty="0" smtClean="0"/>
              <a:t> systems </a:t>
            </a:r>
            <a:r>
              <a:rPr lang="en-GB" sz="2400" dirty="0"/>
              <a:t>where the </a:t>
            </a:r>
            <a:r>
              <a:rPr lang="en-GB" sz="2400" dirty="0">
                <a:solidFill>
                  <a:srgbClr val="FF0000"/>
                </a:solidFill>
              </a:rPr>
              <a:t>system has to process a large number of similar requests</a:t>
            </a:r>
            <a:r>
              <a:rPr lang="en-GB" sz="2400" dirty="0" smtClean="0">
                <a:solidFill>
                  <a:srgbClr val="FF0000"/>
                </a:solidFill>
              </a:rPr>
              <a:t> in a short time</a:t>
            </a:r>
          </a:p>
          <a:p>
            <a:pPr lvl="1"/>
            <a:r>
              <a:rPr lang="en-GB" sz="2000" dirty="0"/>
              <a:t>Credit card processing system, airline booking system</a:t>
            </a:r>
            <a:r>
              <a:rPr lang="en-GB" sz="2000" dirty="0" smtClean="0"/>
              <a:t>.</a:t>
            </a:r>
          </a:p>
          <a:p>
            <a:r>
              <a:rPr lang="en-GB" sz="2200" dirty="0" smtClean="0"/>
              <a:t>Reciprocal of ROCOF is </a:t>
            </a:r>
            <a:r>
              <a:rPr lang="en-GB" sz="2200" dirty="0" smtClean="0">
                <a:solidFill>
                  <a:srgbClr val="FF0000"/>
                </a:solidFill>
              </a:rPr>
              <a:t>Mean time to Failure </a:t>
            </a:r>
            <a:r>
              <a:rPr lang="en-GB" sz="2200" dirty="0" smtClean="0"/>
              <a:t>(MTTF)</a:t>
            </a:r>
          </a:p>
          <a:p>
            <a:pPr lvl="1"/>
            <a:r>
              <a:rPr lang="en-GB" sz="1800" dirty="0" smtClean="0"/>
              <a:t>Relevant for systems with long transactions i.e. where system processing takes a long time (e.g. CAD systems). MTTF should be longer than expected transaction length.</a:t>
            </a:r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Availability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Measure of the fraction of the time that </a:t>
            </a:r>
            <a:r>
              <a:rPr lang="en-GB" dirty="0">
                <a:solidFill>
                  <a:srgbClr val="FF0000"/>
                </a:solidFill>
              </a:rPr>
              <a:t>the system is available for use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Takes repair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restart time </a:t>
            </a:r>
            <a:r>
              <a:rPr lang="en-GB" dirty="0"/>
              <a:t>into account</a:t>
            </a:r>
          </a:p>
          <a:p>
            <a:pPr>
              <a:lnSpc>
                <a:spcPct val="90000"/>
              </a:lnSpc>
            </a:pPr>
            <a:r>
              <a:rPr lang="en-GB" dirty="0"/>
              <a:t>Availability of 0.998 means software is available for 998 out of 1000 time units.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Relevant for non-stop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continuously running </a:t>
            </a:r>
            <a:r>
              <a:rPr lang="en-GB" dirty="0"/>
              <a:t>systems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telephone switching systems, railway signalling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specification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24202"/>
              </p:ext>
            </p:extLst>
          </p:nvPr>
        </p:nvGraphicFramePr>
        <p:xfrm>
          <a:off x="457200" y="1600200"/>
          <a:ext cx="8229600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Availability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Explanation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</a:t>
                      </a:r>
                      <a:endParaRPr lang="en-GB" sz="1800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available for 90% of the time. This means that, in a 24-hour period (1,440 minutes), the system will be unavailable for 144 minutes.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a 24-hour period, the system is unavailable for 14.4 minutes. 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0.999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for 84 seconds in a 24-hour period.</a:t>
                      </a: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0.9999</a:t>
                      </a:r>
                    </a:p>
                  </a:txBody>
                  <a:tcPr marL="54610" marR="54610" marT="7200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for 8.4 seconds in a 24-hour period. Roughly, one minute per week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7200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Failure consequences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specifying reliability, </a:t>
            </a:r>
            <a:r>
              <a:rPr lang="en-GB" dirty="0">
                <a:solidFill>
                  <a:srgbClr val="FF0000"/>
                </a:solidFill>
              </a:rPr>
              <a:t>it is not just the number of system failures</a:t>
            </a:r>
            <a:r>
              <a:rPr lang="en-GB" dirty="0"/>
              <a:t> that matter but the consequences of these failures.</a:t>
            </a:r>
          </a:p>
          <a:p>
            <a:r>
              <a:rPr lang="en-GB" dirty="0"/>
              <a:t>Failures that have </a:t>
            </a:r>
            <a:r>
              <a:rPr lang="en-GB" dirty="0">
                <a:solidFill>
                  <a:srgbClr val="FF0000"/>
                </a:solidFill>
              </a:rPr>
              <a:t>serious consequences </a:t>
            </a:r>
            <a:r>
              <a:rPr lang="en-GB" dirty="0"/>
              <a:t>are clearly more damaging than those where repair and recovery is straightforward.</a:t>
            </a:r>
          </a:p>
          <a:p>
            <a:r>
              <a:rPr lang="en-GB" dirty="0"/>
              <a:t>In some cases, therefore, </a:t>
            </a:r>
            <a:r>
              <a:rPr lang="en-GB" dirty="0">
                <a:solidFill>
                  <a:srgbClr val="FF0000"/>
                </a:solidFill>
              </a:rPr>
              <a:t>different reliability specifications for different types of failure</a:t>
            </a:r>
            <a:r>
              <a:rPr lang="en-GB" dirty="0"/>
              <a:t> may be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169275" cy="917575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Over-specification of reliability</a:t>
            </a:r>
            <a:endParaRPr lang="en-GB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Over-specification of reliability is a situation where a </a:t>
            </a:r>
            <a:r>
              <a:rPr lang="en-GB" dirty="0" smtClean="0">
                <a:solidFill>
                  <a:srgbClr val="FF0000"/>
                </a:solidFill>
              </a:rPr>
              <a:t>high-level of reliability is specified but it is not cost-effective </a:t>
            </a:r>
            <a:r>
              <a:rPr lang="en-GB" dirty="0" smtClean="0"/>
              <a:t>to achieve this.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In many cases, </a:t>
            </a:r>
            <a:r>
              <a:rPr lang="en-GB" dirty="0" smtClean="0">
                <a:solidFill>
                  <a:srgbClr val="FF0000"/>
                </a:solidFill>
              </a:rPr>
              <a:t>it is cheaper to accept and deal with failures rather than avoid them occurring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To avoid over-specification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Specify reliability requirements for </a:t>
            </a:r>
            <a:r>
              <a:rPr lang="en-GB" dirty="0" smtClean="0">
                <a:solidFill>
                  <a:srgbClr val="FF0000"/>
                </a:solidFill>
              </a:rPr>
              <a:t>different types of failure</a:t>
            </a:r>
            <a:r>
              <a:rPr lang="en-GB" dirty="0" smtClean="0"/>
              <a:t>. Minor failures may be acceptable.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Specify requirements for </a:t>
            </a:r>
            <a:r>
              <a:rPr lang="en-GB" dirty="0" smtClean="0">
                <a:solidFill>
                  <a:srgbClr val="FF0000"/>
                </a:solidFill>
              </a:rPr>
              <a:t>different services </a:t>
            </a:r>
            <a:r>
              <a:rPr lang="en-GB" dirty="0" smtClean="0"/>
              <a:t>separately. Critical services should have the highest reliability requirements.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Decide whether or not high reliability is really required </a:t>
            </a:r>
            <a:r>
              <a:rPr lang="en-GB" dirty="0" smtClean="0"/>
              <a:t>or if dependability goals can be achieved in some other way.	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Steps to a reliability specification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4495800"/>
          </a:xfrm>
          <a:noFill/>
          <a:ln/>
        </p:spPr>
        <p:txBody>
          <a:bodyPr lIns="90840" tIns="44623" rIns="90840" bIns="44623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For each sub-system, </a:t>
            </a:r>
            <a:r>
              <a:rPr lang="en-GB" dirty="0">
                <a:solidFill>
                  <a:srgbClr val="FF0000"/>
                </a:solidFill>
              </a:rPr>
              <a:t>analyse the consequences </a:t>
            </a:r>
            <a:r>
              <a:rPr lang="en-GB" dirty="0"/>
              <a:t>of possible system failures.</a:t>
            </a:r>
          </a:p>
          <a:p>
            <a:pPr>
              <a:lnSpc>
                <a:spcPct val="90000"/>
              </a:lnSpc>
            </a:pPr>
            <a:r>
              <a:rPr lang="en-GB" dirty="0"/>
              <a:t>From the system failure analysis, </a:t>
            </a:r>
            <a:r>
              <a:rPr lang="en-GB" dirty="0">
                <a:solidFill>
                  <a:srgbClr val="FF0000"/>
                </a:solidFill>
              </a:rPr>
              <a:t>partition failures into appropriate classes.</a:t>
            </a:r>
          </a:p>
          <a:p>
            <a:pPr>
              <a:lnSpc>
                <a:spcPct val="90000"/>
              </a:lnSpc>
            </a:pPr>
            <a:r>
              <a:rPr lang="en-GB" dirty="0"/>
              <a:t>For each failure class identified, </a:t>
            </a:r>
            <a:r>
              <a:rPr lang="en-GB" dirty="0">
                <a:solidFill>
                  <a:srgbClr val="FF0000"/>
                </a:solidFill>
              </a:rPr>
              <a:t>set out the reliability using an appropriate metric</a:t>
            </a:r>
            <a:r>
              <a:rPr lang="en-GB" dirty="0"/>
              <a:t>. Different metrics may be used for different reliability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Identify functional reliability requirements to </a:t>
            </a:r>
            <a:r>
              <a:rPr lang="en-GB" dirty="0">
                <a:solidFill>
                  <a:srgbClr val="FF0000"/>
                </a:solidFill>
              </a:rPr>
              <a:t>reduce the chances of critical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Insulin pump specification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failure (POFOD) is the most appropriate metric.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Transient failures </a:t>
            </a:r>
            <a:r>
              <a:rPr lang="en-US" dirty="0" smtClean="0"/>
              <a:t>that can be repaired by user actions such as recalibration of the machine. A relatively low value of POFOD is acceptable (say 0.002) – one failure may occur in every 500 demands.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Permanent failures </a:t>
            </a:r>
            <a:r>
              <a:rPr lang="en-US" dirty="0" smtClean="0"/>
              <a:t>require the software to be re-installed by the manufacturer. This should occur no more than once per year. POFOD for this situation should be less than 0.00002.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reliability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Checking requirements </a:t>
            </a:r>
            <a:r>
              <a:rPr lang="en-US" dirty="0" smtClean="0"/>
              <a:t>that identify checks to ensure that incorrect data is detected before it leads to a failure.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Recovery requirements </a:t>
            </a:r>
            <a:r>
              <a:rPr lang="en-US" dirty="0" smtClean="0"/>
              <a:t>that are geared to help the system recover after a failure has occurred.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Redundancy requirements </a:t>
            </a:r>
            <a:r>
              <a:rPr lang="en-US" dirty="0" smtClean="0"/>
              <a:t>that specify redundant features of the system to be included.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Process requirements </a:t>
            </a:r>
            <a:r>
              <a:rPr lang="en-US" dirty="0" smtClean="0"/>
              <a:t>for reliability which specify the development process to be used may also be included.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Risk-driven specification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Critical systems specification </a:t>
            </a:r>
            <a:r>
              <a:rPr lang="en-US" dirty="0"/>
              <a:t>should be risk-driven.</a:t>
            </a:r>
          </a:p>
          <a:p>
            <a:r>
              <a:rPr lang="en-US" dirty="0"/>
              <a:t>This approach has been widely used in safety and security-critical systems.</a:t>
            </a:r>
          </a:p>
          <a:p>
            <a:r>
              <a:rPr lang="en-US" dirty="0"/>
              <a:t>The aim of the specification process should be to understand the risks (safety, security, etc.) faced by the system and to define requirements that reduce these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of functional reliability </a:t>
            </a:r>
            <a:r>
              <a:rPr lang="en-US" dirty="0" smtClean="0"/>
              <a:t>requirements for MHC-PMS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80" y="2080535"/>
            <a:ext cx="7781520" cy="3170099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GB" b="1" dirty="0"/>
              <a:t>RR1</a:t>
            </a:r>
            <a:r>
              <a:rPr lang="en-GB" dirty="0"/>
              <a:t>:	</a:t>
            </a:r>
            <a:r>
              <a:rPr lang="en-GB" dirty="0">
                <a:solidFill>
                  <a:srgbClr val="FF0000"/>
                </a:solidFill>
              </a:rPr>
              <a:t>A pre-defined range for all operator inputs shall be defined </a:t>
            </a:r>
            <a:r>
              <a:rPr lang="en-GB" dirty="0"/>
              <a:t>and the system shall check that all operator inputs fall within this pre-defined range. (Checking)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RR2: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Copies of the patient database shall be maintaine</a:t>
            </a:r>
            <a:r>
              <a:rPr lang="en-GB" dirty="0"/>
              <a:t>d on two separate servers that are not housed in the same building. (Recovery, redundancy)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RR3: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N-version programming shall be used </a:t>
            </a:r>
            <a:r>
              <a:rPr lang="en-GB" dirty="0"/>
              <a:t>to implement the braking control system. (Redundancy)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RR4: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The system must be implemented in a safe subset </a:t>
            </a:r>
            <a:r>
              <a:rPr lang="en-GB" dirty="0"/>
              <a:t>of </a:t>
            </a:r>
            <a:r>
              <a:rPr lang="en-GB" dirty="0" err="1"/>
              <a:t>Ada</a:t>
            </a:r>
            <a:r>
              <a:rPr lang="en-GB" dirty="0"/>
              <a:t> and checked using static analysis. (Process)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Security specification has something in common with safety requirements specification – in both cases, your concern is to avoid something bad happening.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Four major differences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Safety problems are accidental </a:t>
            </a:r>
            <a:r>
              <a:rPr lang="en-US" sz="1800" dirty="0" smtClean="0"/>
              <a:t>– the software is not operating in a hostile environment. In security, you must assume that attackers have knowledge of system weaknesses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When safety failures occur, you can look for the root cause or weakness that led to the failure.</a:t>
            </a:r>
            <a:r>
              <a:rPr lang="en-US" sz="1800" dirty="0" smtClean="0"/>
              <a:t> When failure results from a deliberate attack, the attacker may conceal the cause of the failure.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Shutting down a system </a:t>
            </a:r>
            <a:r>
              <a:rPr lang="en-US" sz="1800" dirty="0" smtClean="0"/>
              <a:t>can avoid a safety-related failure. Causing a shut down may be the aim of an attack.</a:t>
            </a:r>
          </a:p>
          <a:p>
            <a:pPr lvl="1"/>
            <a:r>
              <a:rPr lang="en-US" sz="1800" dirty="0" smtClean="0"/>
              <a:t>Safety-related events are not generated from </a:t>
            </a:r>
            <a:r>
              <a:rPr lang="en-US" sz="1800" dirty="0" smtClean="0">
                <a:solidFill>
                  <a:srgbClr val="FF0000"/>
                </a:solidFill>
              </a:rPr>
              <a:t>an intelligent adversary</a:t>
            </a:r>
            <a:r>
              <a:rPr lang="en-US" sz="1800" dirty="0" smtClean="0"/>
              <a:t>. An attacker can probe defenses over time to discover weaknesses.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security requirement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Identification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Authentication requirements.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Authorization </a:t>
            </a:r>
            <a:r>
              <a:rPr lang="en-US" sz="2400" dirty="0"/>
              <a:t>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Immunity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Integrity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Intrusion detection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Non-repudiation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Privacy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auditing requirements.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System maintenance security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preliminary risk assessment process for security requirements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pic>
        <p:nvPicPr>
          <p:cNvPr id="4098" name="Picture 2" descr="http://csis.pace.edu/~marchese/SE616_New/Sum_12/Sum_12_files/image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813054"/>
            <a:ext cx="66198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Asset identification</a:t>
            </a:r>
          </a:p>
          <a:p>
            <a:pPr lvl="1"/>
            <a:r>
              <a:rPr lang="en-US" dirty="0" smtClean="0"/>
              <a:t>Identify the key system assets (or services) that have to be protected.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Asset value assessment</a:t>
            </a:r>
          </a:p>
          <a:p>
            <a:pPr lvl="1"/>
            <a:r>
              <a:rPr lang="en-US" dirty="0" smtClean="0"/>
              <a:t>Estimate the value of the identified assets.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Exposure assessment</a:t>
            </a:r>
          </a:p>
          <a:p>
            <a:pPr lvl="1"/>
            <a:r>
              <a:rPr lang="en-US" dirty="0" smtClean="0"/>
              <a:t>Assess the potential losses associated with each asset.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Threat identification</a:t>
            </a:r>
          </a:p>
          <a:p>
            <a:pPr lvl="1"/>
            <a:r>
              <a:rPr lang="en-US" dirty="0" smtClean="0"/>
              <a:t>Identify the most probable threats to the system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Attack assessment</a:t>
            </a:r>
          </a:p>
          <a:p>
            <a:pPr lvl="1"/>
            <a:r>
              <a:rPr lang="en-US" dirty="0" smtClean="0"/>
              <a:t>Decompose threats into possible attacks on the system and the ways that these may occur.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identification</a:t>
            </a:r>
          </a:p>
          <a:p>
            <a:pPr lvl="1"/>
            <a:r>
              <a:rPr lang="en-US" dirty="0" smtClean="0"/>
              <a:t>Propose the controls that may be put in place to protect an asset.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Feasibility assessment</a:t>
            </a:r>
          </a:p>
          <a:p>
            <a:pPr lvl="1"/>
            <a:r>
              <a:rPr lang="en-US" dirty="0" smtClean="0"/>
              <a:t>Assess the technical feasibility and cost of the controls.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 requirements definition</a:t>
            </a:r>
          </a:p>
          <a:p>
            <a:pPr lvl="1"/>
            <a:r>
              <a:rPr lang="en-US" dirty="0" smtClean="0"/>
              <a:t>Define system security requirements. These can be infrastructure or application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</a:t>
            </a:r>
            <a:r>
              <a:rPr lang="en-US" dirty="0"/>
              <a:t>analysis in a preliminary risk assessment report for the MHC-</a:t>
            </a:r>
            <a:r>
              <a:rPr lang="en-US" dirty="0" smtClean="0"/>
              <a:t>PMS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40006"/>
          <a:ext cx="8229600" cy="370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Asset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Value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Exposure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information system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Required to support all clinical consultations. Potentially safety-critical.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Financial loss as clinics may have to be canceled. Costs of restoring system. Possible patient harm if treatment cannot be prescribed.</a:t>
                      </a: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patient database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Required to support all clinical consultations. Potentially safety-critical.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Financial loss as clinics may have to be canceled. Costs of restoring system. Possible patient harm if treatment cannot be prescribed.</a:t>
                      </a: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individual patient record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Normally low although may be high for specific high-profile patients.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 direct losses but possible loss of reputation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/>
              <a:t>and control analysis in a preliminary risk assessment </a:t>
            </a:r>
            <a:r>
              <a:rPr lang="en-US" dirty="0" smtClean="0"/>
              <a:t>report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19732"/>
          <a:ext cx="7940292" cy="3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Threat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Probability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Feasibility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Unauthorized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gains access as system manager and makes system unavailable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Only allow system management from specific locations that are physically secure.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 cost of implementation but care must be taken with key distribution and to ensure that keys are available in the event of an emergency. </a:t>
                      </a: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Unauthorized user gains access as system user and accesses confidential information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 all users to authenticate themselves using a biometric mechanism.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Log all changes to patient information to track system usage.</a:t>
                      </a:r>
                    </a:p>
                  </a:txBody>
                  <a:tcPr marL="68580" marR="68580" marT="72000" marB="10800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Technically feasible but high-cost solution. Possible user resistance.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Simple and transparent to implement and also supports recovery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72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organizational security policy applies to all systems and </a:t>
            </a:r>
            <a:r>
              <a:rPr lang="en-US" dirty="0" smtClean="0">
                <a:solidFill>
                  <a:srgbClr val="FF0000"/>
                </a:solidFill>
              </a:rPr>
              <a:t>sets out what should and should not be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a military policy might be:</a:t>
            </a:r>
          </a:p>
          <a:p>
            <a:pPr lvl="1"/>
            <a:r>
              <a:rPr lang="en-US" dirty="0" smtClean="0"/>
              <a:t>Readers may only examine documents whose classification is the same as or below the readers vetting level.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security policy sets out the conditions </a:t>
            </a:r>
            <a:r>
              <a:rPr lang="en-US" dirty="0" smtClean="0"/>
              <a:t>that must be maintained by a security system and so helps identify system security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 for the MHC-PMS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 smtClean="0">
                <a:solidFill>
                  <a:srgbClr val="FF0000"/>
                </a:solidFill>
              </a:rPr>
              <a:t>information shall be downloaded at the start of a clinic session </a:t>
            </a:r>
            <a:r>
              <a:rPr lang="en-US" dirty="0" smtClean="0"/>
              <a:t>to a secure area on the system client that is used by clinical staff.</a:t>
            </a:r>
          </a:p>
          <a:p>
            <a:r>
              <a:rPr lang="en-US" dirty="0" smtClean="0"/>
              <a:t>All patient information on the system client </a:t>
            </a:r>
            <a:r>
              <a:rPr lang="en-US" dirty="0" smtClean="0">
                <a:solidFill>
                  <a:srgbClr val="FF0000"/>
                </a:solidFill>
              </a:rPr>
              <a:t>shall be encrypted.</a:t>
            </a:r>
          </a:p>
          <a:p>
            <a:r>
              <a:rPr lang="en-US" dirty="0" smtClean="0"/>
              <a:t>Patient information </a:t>
            </a:r>
            <a:r>
              <a:rPr lang="en-US" dirty="0" smtClean="0">
                <a:solidFill>
                  <a:srgbClr val="FF0000"/>
                </a:solidFill>
              </a:rPr>
              <a:t>shall be uploaded to the database after a clinic session has finished</a:t>
            </a:r>
            <a:r>
              <a:rPr lang="en-US" dirty="0" smtClean="0"/>
              <a:t> and deleted from the client computer.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log on a separate computer from the database server must be maintained </a:t>
            </a:r>
            <a:r>
              <a:rPr lang="en-US" dirty="0" smtClean="0"/>
              <a:t>of all changes made to the system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68300"/>
            <a:ext cx="7942263" cy="687388"/>
          </a:xfrm>
          <a:noFill/>
          <a:ln/>
        </p:spPr>
        <p:txBody>
          <a:bodyPr lIns="86362" tIns="42424" rIns="86362" bIns="42424"/>
          <a:lstStyle/>
          <a:p>
            <a:r>
              <a:rPr lang="en-GB"/>
              <a:t>Stages of risk-based analysis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86362" tIns="42424" rIns="86362" bIns="42424"/>
          <a:lstStyle/>
          <a:p>
            <a:r>
              <a:rPr lang="en-GB" sz="2400" dirty="0">
                <a:solidFill>
                  <a:srgbClr val="FF0000"/>
                </a:solidFill>
              </a:rPr>
              <a:t>Risk identification</a:t>
            </a:r>
          </a:p>
          <a:p>
            <a:pPr lvl="1"/>
            <a:r>
              <a:rPr lang="en-GB" sz="2000" dirty="0"/>
              <a:t>Identify potential risks that may arise.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Risk analysis and classification</a:t>
            </a:r>
          </a:p>
          <a:p>
            <a:pPr lvl="1"/>
            <a:r>
              <a:rPr lang="en-GB" sz="2000" dirty="0"/>
              <a:t>Assess the seriousness of each risk.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Risk decomposition</a:t>
            </a:r>
          </a:p>
          <a:p>
            <a:pPr lvl="1"/>
            <a:r>
              <a:rPr lang="en-GB" sz="2000" dirty="0"/>
              <a:t>Decompose risks to discover their potential root causes.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Risk reduction assessment</a:t>
            </a:r>
          </a:p>
          <a:p>
            <a:pPr lvl="1"/>
            <a:r>
              <a:rPr lang="en-GB" sz="2000" dirty="0"/>
              <a:t>Define how each risk must be taken into eliminated or reduced when the system is designed.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</a:t>
            </a:r>
            <a:r>
              <a:rPr lang="en-GB" dirty="0" smtClean="0"/>
              <a:t> specification</a:t>
            </a:r>
            <a:endParaRPr lang="en-GB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Formal specification is part of a more general collection of techniques that are known as </a:t>
            </a:r>
            <a:r>
              <a:rPr lang="en-GB" sz="2400" dirty="0">
                <a:solidFill>
                  <a:srgbClr val="FF0000"/>
                </a:solidFill>
              </a:rPr>
              <a:t>‘formal methods’.</a:t>
            </a:r>
          </a:p>
          <a:p>
            <a:r>
              <a:rPr lang="en-GB" sz="2400" dirty="0"/>
              <a:t>These are all based on </a:t>
            </a:r>
            <a:r>
              <a:rPr lang="en-GB" sz="2400" dirty="0">
                <a:solidFill>
                  <a:srgbClr val="FF0000"/>
                </a:solidFill>
              </a:rPr>
              <a:t>mathematical representation </a:t>
            </a:r>
            <a:r>
              <a:rPr lang="en-GB" sz="2400" dirty="0"/>
              <a:t>and analysis of software.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Formal methods include</a:t>
            </a:r>
          </a:p>
          <a:p>
            <a:pPr lvl="1"/>
            <a:r>
              <a:rPr lang="en-GB" sz="2000" dirty="0"/>
              <a:t>Formal specification;</a:t>
            </a:r>
          </a:p>
          <a:p>
            <a:pPr lvl="1"/>
            <a:r>
              <a:rPr lang="en-GB" sz="2000" dirty="0"/>
              <a:t>Specification analysis and proof;</a:t>
            </a:r>
          </a:p>
          <a:p>
            <a:pPr lvl="1"/>
            <a:r>
              <a:rPr lang="en-GB" sz="2000" dirty="0"/>
              <a:t>Transformational development;</a:t>
            </a:r>
          </a:p>
          <a:p>
            <a:pPr lvl="1"/>
            <a:r>
              <a:rPr lang="en-GB" sz="2000" dirty="0"/>
              <a:t>Program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of formal methods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principal benefits of formal methods are in </a:t>
            </a:r>
            <a:r>
              <a:rPr lang="en-GB" dirty="0">
                <a:solidFill>
                  <a:srgbClr val="FF0000"/>
                </a:solidFill>
              </a:rPr>
              <a:t>reducing the number of faults in systems.</a:t>
            </a:r>
          </a:p>
          <a:p>
            <a:r>
              <a:rPr lang="en-GB" dirty="0"/>
              <a:t>Consequently, their main area of applicability is in critical systems engineering. There have been several successful projects where formal methods have been used in this area.</a:t>
            </a:r>
          </a:p>
          <a:p>
            <a:r>
              <a:rPr lang="en-GB" dirty="0"/>
              <a:t>In this area, the use of formal methods is most likely to be cost-effective because high system failure costs must be avoided.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Specification in the software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75663" cy="4525963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Specification and design are </a:t>
            </a:r>
            <a:r>
              <a:rPr lang="en-GB" dirty="0" smtClean="0">
                <a:solidFill>
                  <a:srgbClr val="FF0000"/>
                </a:solidFill>
              </a:rPr>
              <a:t>inextricably intermingled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Architectural design is essential </a:t>
            </a:r>
            <a:r>
              <a:rPr lang="en-GB" dirty="0"/>
              <a:t>to structure </a:t>
            </a:r>
            <a:r>
              <a:rPr lang="en-GB" dirty="0" smtClean="0"/>
              <a:t>a specification </a:t>
            </a:r>
            <a:r>
              <a:rPr lang="en-GB" dirty="0"/>
              <a:t>and the specification process.</a:t>
            </a:r>
          </a:p>
          <a:p>
            <a:r>
              <a:rPr lang="en-GB" dirty="0">
                <a:solidFill>
                  <a:srgbClr val="FF0000"/>
                </a:solidFill>
              </a:rPr>
              <a:t>Formal specifications are expressed in </a:t>
            </a:r>
            <a:r>
              <a:rPr lang="en-GB" dirty="0" smtClean="0">
                <a:solidFill>
                  <a:srgbClr val="FF0000"/>
                </a:solidFill>
              </a:rPr>
              <a:t>a mathematical </a:t>
            </a:r>
            <a:r>
              <a:rPr lang="en-GB" dirty="0">
                <a:solidFill>
                  <a:srgbClr val="FF0000"/>
                </a:solidFill>
              </a:rPr>
              <a:t>notation</a:t>
            </a:r>
            <a:r>
              <a:rPr lang="en-GB" dirty="0"/>
              <a:t> with precisely </a:t>
            </a:r>
            <a:r>
              <a:rPr lang="en-GB" dirty="0" smtClean="0"/>
              <a:t>defined vocabulary</a:t>
            </a:r>
            <a:r>
              <a:rPr lang="en-GB" dirty="0"/>
              <a:t>, syntax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specification in a plan-based software </a:t>
            </a:r>
            <a:r>
              <a:rPr lang="en-US" dirty="0" smtClean="0"/>
              <a:t>process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pic>
        <p:nvPicPr>
          <p:cNvPr id="5122" name="Picture 2" descr="http://csis.pace.edu/~marchese/SE616_New/Sum_12/Sum_12_files/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8350"/>
            <a:ext cx="8153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formal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Developing a formal specification requires the system requirements to </a:t>
            </a:r>
            <a:r>
              <a:rPr lang="en-US" sz="2200" dirty="0" smtClean="0">
                <a:solidFill>
                  <a:srgbClr val="FF0000"/>
                </a:solidFill>
              </a:rPr>
              <a:t>be analyzed in detail</a:t>
            </a:r>
            <a:r>
              <a:rPr lang="en-US" sz="2200" dirty="0" smtClean="0"/>
              <a:t>. This helps to detect problems, inconsistencies and incompleteness in the requirements.</a:t>
            </a:r>
          </a:p>
          <a:p>
            <a:r>
              <a:rPr lang="en-US" sz="2200" dirty="0" smtClean="0"/>
              <a:t>As the </a:t>
            </a:r>
            <a:r>
              <a:rPr lang="en-US" sz="2200" dirty="0" smtClean="0">
                <a:solidFill>
                  <a:srgbClr val="FF0000"/>
                </a:solidFill>
              </a:rPr>
              <a:t>specification is expressed in a formal language</a:t>
            </a:r>
            <a:r>
              <a:rPr lang="en-US" sz="2200" dirty="0" smtClean="0"/>
              <a:t>, it can be automatically analyzed to discover inconsistencies and incompleteness.</a:t>
            </a:r>
          </a:p>
          <a:p>
            <a:r>
              <a:rPr lang="en-US" sz="2200" dirty="0" smtClean="0"/>
              <a:t>If you use a formal method such as the </a:t>
            </a:r>
            <a:r>
              <a:rPr lang="en-US" sz="2200" dirty="0" smtClean="0">
                <a:solidFill>
                  <a:srgbClr val="FF0000"/>
                </a:solidFill>
              </a:rPr>
              <a:t>B method</a:t>
            </a:r>
            <a:r>
              <a:rPr lang="en-US" sz="2200" dirty="0" smtClean="0"/>
              <a:t>, you can transform the formal specification </a:t>
            </a:r>
            <a:r>
              <a:rPr lang="en-US" sz="2200" dirty="0" smtClean="0">
                <a:solidFill>
                  <a:srgbClr val="FF0000"/>
                </a:solidFill>
              </a:rPr>
              <a:t>into a ‘correct’ program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Program </a:t>
            </a:r>
            <a:r>
              <a:rPr lang="en-US" sz="2200" dirty="0" smtClean="0">
                <a:solidFill>
                  <a:srgbClr val="FF0000"/>
                </a:solidFill>
              </a:rPr>
              <a:t>testing costs may be reduced </a:t>
            </a:r>
            <a:r>
              <a:rPr lang="en-US" sz="2200" dirty="0" smtClean="0"/>
              <a:t>if the program is formally verified against its specification.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Acceptance of formal methods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Formal methods have</a:t>
            </a:r>
            <a:r>
              <a:rPr lang="en-GB" sz="2400" dirty="0" smtClean="0"/>
              <a:t> had limited impact on practical software development: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Problem </a:t>
            </a:r>
            <a:r>
              <a:rPr lang="en-GB" sz="2000" dirty="0" smtClean="0">
                <a:solidFill>
                  <a:srgbClr val="FF0000"/>
                </a:solidFill>
              </a:rPr>
              <a:t>owners cannot understand a formal specification </a:t>
            </a:r>
            <a:r>
              <a:rPr lang="en-GB" sz="2000" dirty="0" smtClean="0"/>
              <a:t>and so cannot </a:t>
            </a:r>
            <a:r>
              <a:rPr lang="en-GB" dirty="0" smtClean="0"/>
              <a:t>assess if it is an accurate representation of their requirements.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It is easy to assess the costs of developing a formal specification but </a:t>
            </a:r>
            <a:r>
              <a:rPr lang="en-GB" sz="2000" dirty="0" smtClean="0">
                <a:solidFill>
                  <a:srgbClr val="FF0000"/>
                </a:solidFill>
              </a:rPr>
              <a:t>harder to assess the benefits</a:t>
            </a:r>
            <a:r>
              <a:rPr lang="en-GB" sz="2000" dirty="0" smtClean="0"/>
              <a:t>. Managers may therefore be </a:t>
            </a:r>
            <a:r>
              <a:rPr lang="en-GB" dirty="0" smtClean="0"/>
              <a:t>unwilling to invest in formal methods.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Software engineers </a:t>
            </a:r>
            <a:r>
              <a:rPr lang="en-GB" dirty="0" smtClean="0"/>
              <a:t>are  </a:t>
            </a:r>
            <a:r>
              <a:rPr lang="en-GB" dirty="0" smtClean="0">
                <a:solidFill>
                  <a:srgbClr val="FF0000"/>
                </a:solidFill>
              </a:rPr>
              <a:t>unfamiliar with this approach </a:t>
            </a:r>
            <a:r>
              <a:rPr lang="en-GB" dirty="0" smtClean="0"/>
              <a:t>and are therefore reluctant to propose the use of FM.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/>
              <a:t>Formal methods </a:t>
            </a:r>
            <a:r>
              <a:rPr lang="en-GB" sz="2000" dirty="0">
                <a:solidFill>
                  <a:srgbClr val="FF0000"/>
                </a:solidFill>
              </a:rPr>
              <a:t>are still hard to scale up to large systems</a:t>
            </a:r>
            <a:r>
              <a:rPr lang="en-GB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Formal </a:t>
            </a:r>
            <a:r>
              <a:rPr lang="en-GB" dirty="0" smtClean="0">
                <a:solidFill>
                  <a:srgbClr val="FF0000"/>
                </a:solidFill>
              </a:rPr>
              <a:t>specification is not really compatible with agile development methods.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points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Reliability requirements can be defined quantitatively. They include probability of failure on demand (POFOD), rate of occurrence of failure (ROCOF) and availability (AVAIL). </a:t>
            </a:r>
            <a:endParaRPr lang="en-GB" sz="2000" dirty="0" smtClean="0"/>
          </a:p>
          <a:p>
            <a:pPr lvl="0"/>
            <a:r>
              <a:rPr lang="en-US" sz="2000" dirty="0" smtClean="0"/>
              <a:t>Security requirements are more difficult to identify than safety requirements because a system attacker can use knowledge of system vulnerabilities to plan a system attack, and can learn about vulnerabilities from unsuccessful attacks.</a:t>
            </a:r>
            <a:endParaRPr lang="en-GB" sz="2000" dirty="0" smtClean="0"/>
          </a:p>
          <a:p>
            <a:pPr lvl="0"/>
            <a:r>
              <a:rPr lang="en-US" sz="2000" dirty="0" smtClean="0"/>
              <a:t>To specify security requirements, you should identify the assets that are to be protected and define how security techniques and technology should be used to protect these assets.</a:t>
            </a:r>
            <a:endParaRPr lang="en-GB" sz="2000" dirty="0" smtClean="0"/>
          </a:p>
          <a:p>
            <a:pPr lvl="0"/>
            <a:r>
              <a:rPr lang="en-US" sz="2000" dirty="0" smtClean="0"/>
              <a:t>Formal methods of software development rely on a system specification that is expressed as a mathematical model. The use of formal methods avoids ambiguity in a critical systems specification.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r>
              <a:rPr lang="en-US" dirty="0"/>
              <a:t>-driven specification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  <p:pic>
        <p:nvPicPr>
          <p:cNvPr id="1026" name="Picture 2" descr="http://csis.pace.edu/~marchese/SE616_New/Sum_12/Sum_12_files/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" y="2298357"/>
            <a:ext cx="8613183" cy="27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Phased 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27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Preliminary risk analysis</a:t>
            </a:r>
          </a:p>
          <a:p>
            <a:pPr lvl="1"/>
            <a:r>
              <a:rPr lang="en-US" dirty="0" smtClean="0"/>
              <a:t>Identifies risks from the systems environment. Aim is to develop an initial set of system security and dependability requirements.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Life cycle risk analysis</a:t>
            </a:r>
          </a:p>
          <a:p>
            <a:pPr lvl="1"/>
            <a:r>
              <a:rPr lang="en-US" dirty="0" smtClean="0"/>
              <a:t>Identifies risks that emerge during design and development e.g. risks that are associated with the technologies used for system construction. Requirements are extended to protect against these risks.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Operational risk analysis</a:t>
            </a:r>
          </a:p>
          <a:p>
            <a:pPr lvl="1"/>
            <a:r>
              <a:rPr lang="en-US" dirty="0" smtClean="0"/>
              <a:t>Risks associated with the system user interface and operator errors. Further protection requirements may be added to cope with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 is to identify protection requirements that ensure that system failures do not cause injury or death or environmental damage.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identification </a:t>
            </a:r>
            <a:r>
              <a:rPr lang="en-US" dirty="0" smtClean="0"/>
              <a:t>= Hazard identification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analysis </a:t>
            </a:r>
            <a:r>
              <a:rPr lang="en-US" dirty="0" smtClean="0"/>
              <a:t>= Hazard assessment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decomposition </a:t>
            </a:r>
            <a:r>
              <a:rPr lang="en-US" dirty="0" smtClean="0"/>
              <a:t>= Hazard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Risk reduction </a:t>
            </a:r>
            <a:r>
              <a:rPr lang="en-US" dirty="0" smtClean="0"/>
              <a:t>= safety requirements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identification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hazards </a:t>
            </a:r>
            <a:r>
              <a:rPr lang="en-US" dirty="0" smtClean="0">
                <a:solidFill>
                  <a:srgbClr val="FF0000"/>
                </a:solidFill>
              </a:rPr>
              <a:t>that may threaten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Hazard identification may be based on </a:t>
            </a:r>
            <a:r>
              <a:rPr lang="en-US" dirty="0" smtClean="0">
                <a:solidFill>
                  <a:srgbClr val="FF0000"/>
                </a:solidFill>
              </a:rPr>
              <a:t>different types </a:t>
            </a:r>
            <a:r>
              <a:rPr lang="en-US" dirty="0" smtClean="0"/>
              <a:t>of hazard:</a:t>
            </a:r>
          </a:p>
          <a:p>
            <a:pPr lvl="1"/>
            <a:r>
              <a:rPr lang="en-US" dirty="0" smtClean="0"/>
              <a:t>Physical hazards</a:t>
            </a:r>
          </a:p>
          <a:p>
            <a:pPr lvl="1"/>
            <a:r>
              <a:rPr lang="en-US" dirty="0" smtClean="0"/>
              <a:t>Electrical hazards</a:t>
            </a:r>
          </a:p>
          <a:p>
            <a:pPr lvl="1"/>
            <a:r>
              <a:rPr lang="en-US" dirty="0" smtClean="0"/>
              <a:t>Biological hazards</a:t>
            </a:r>
          </a:p>
          <a:p>
            <a:pPr lvl="1"/>
            <a:r>
              <a:rPr lang="en-US" dirty="0" smtClean="0"/>
              <a:t>Service failure hazards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12 Dependability and Security Specification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10788</TotalTime>
  <Words>3989</Words>
  <Application>Microsoft Office PowerPoint</Application>
  <PresentationFormat>On-screen Show (4:3)</PresentationFormat>
  <Paragraphs>483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ＭＳ Ｐゴシック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SE9</vt:lpstr>
      <vt:lpstr>Equity</vt:lpstr>
      <vt:lpstr>CSE 319        Software Engineering   </vt:lpstr>
      <vt:lpstr>Topics covered</vt:lpstr>
      <vt:lpstr>Dependability requirements</vt:lpstr>
      <vt:lpstr>Risk-driven specification</vt:lpstr>
      <vt:lpstr>Stages of risk-based analysis</vt:lpstr>
      <vt:lpstr>Risk-driven specification </vt:lpstr>
      <vt:lpstr>Phased risk analysis</vt:lpstr>
      <vt:lpstr>Safety specification</vt:lpstr>
      <vt:lpstr>Hazard identification</vt:lpstr>
      <vt:lpstr>Insulin pump risks</vt:lpstr>
      <vt:lpstr>Hazard assessment</vt:lpstr>
      <vt:lpstr>The risk triangle </vt:lpstr>
      <vt:lpstr>Social acceptability of risk</vt:lpstr>
      <vt:lpstr>Hazard assessment</vt:lpstr>
      <vt:lpstr>Risk classification for the insulin pump </vt:lpstr>
      <vt:lpstr>Hazard analysis</vt:lpstr>
      <vt:lpstr>Fault-tree analysis</vt:lpstr>
      <vt:lpstr>Symbols - software fault tree </vt:lpstr>
      <vt:lpstr>An example of a software fault tree </vt:lpstr>
      <vt:lpstr>Fault tree analysis</vt:lpstr>
      <vt:lpstr>Risk reduction</vt:lpstr>
      <vt:lpstr>Strategy use</vt:lpstr>
      <vt:lpstr>Insulin pump - software risks</vt:lpstr>
      <vt:lpstr>Examples of safety requirements </vt:lpstr>
      <vt:lpstr>Key points</vt:lpstr>
      <vt:lpstr>Chapter 12 – Dependability and Security Specification</vt:lpstr>
      <vt:lpstr>System reliability specification</vt:lpstr>
      <vt:lpstr>Reliability specification process</vt:lpstr>
      <vt:lpstr>Types of system failure </vt:lpstr>
      <vt:lpstr>Reliability metrics</vt:lpstr>
      <vt:lpstr>Probability of failure on demand (POFOD)</vt:lpstr>
      <vt:lpstr>Rate of fault occurrence (ROCOF)</vt:lpstr>
      <vt:lpstr>Availability</vt:lpstr>
      <vt:lpstr>Availability specification </vt:lpstr>
      <vt:lpstr>Failure consequences</vt:lpstr>
      <vt:lpstr>Over-specification of reliability</vt:lpstr>
      <vt:lpstr>Steps to a reliability specification</vt:lpstr>
      <vt:lpstr>Insulin pump specification</vt:lpstr>
      <vt:lpstr>Functional reliability requirements</vt:lpstr>
      <vt:lpstr>Examples of functional reliability requirements for MHC-PMS </vt:lpstr>
      <vt:lpstr>Security specification</vt:lpstr>
      <vt:lpstr>Types of security requirement</vt:lpstr>
      <vt:lpstr>The preliminary risk assessment process for security requirements </vt:lpstr>
      <vt:lpstr>Security risk assessment</vt:lpstr>
      <vt:lpstr>Security risk assessment</vt:lpstr>
      <vt:lpstr>Asset analysis in a preliminary risk assessment report for the MHC-PMS</vt:lpstr>
      <vt:lpstr>Threat and control analysis in a preliminary risk assessment report </vt:lpstr>
      <vt:lpstr>Security policy</vt:lpstr>
      <vt:lpstr>Security requirements for the MHC-PMS</vt:lpstr>
      <vt:lpstr>Formal specification</vt:lpstr>
      <vt:lpstr>Use of formal methods</vt:lpstr>
      <vt:lpstr>Specification in the software process</vt:lpstr>
      <vt:lpstr>Formal specification in a plan-based software process </vt:lpstr>
      <vt:lpstr>Benefits of formal specification</vt:lpstr>
      <vt:lpstr>Acceptance of formal methods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12</dc:title>
  <dc:creator>Ian Sommerville</dc:creator>
  <cp:lastModifiedBy>Anisur Rahman</cp:lastModifiedBy>
  <cp:revision>39</cp:revision>
  <cp:lastPrinted>2009-12-04T15:20:14Z</cp:lastPrinted>
  <dcterms:created xsi:type="dcterms:W3CDTF">2009-12-09T14:52:21Z</dcterms:created>
  <dcterms:modified xsi:type="dcterms:W3CDTF">2019-10-09T06:27:18Z</dcterms:modified>
</cp:coreProperties>
</file>