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38" r:id="rId48"/>
    <p:sldId id="339" r:id="rId49"/>
    <p:sldId id="340" r:id="rId50"/>
    <p:sldId id="341" r:id="rId51"/>
    <p:sldId id="350" r:id="rId52"/>
    <p:sldId id="342" r:id="rId53"/>
    <p:sldId id="343" r:id="rId5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0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4800" dirty="0" smtClean="0">
                <a:solidFill>
                  <a:srgbClr val="2B048C"/>
                </a:solidFill>
              </a:rPr>
              <a:t>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application systems (sometimes called COTS </a:t>
            </a:r>
            <a:r>
              <a:rPr lang="en-GB" dirty="0"/>
              <a:t>-</a:t>
            </a:r>
            <a:r>
              <a:rPr lang="en-GB" dirty="0" smtClean="0"/>
              <a:t>Commercial-off-the-shelf) systems).</a:t>
            </a:r>
          </a:p>
          <a:p>
            <a:r>
              <a:rPr lang="en-GB" dirty="0" smtClean="0"/>
              <a:t>Reused elements may be configured to adapt their behaviour and functionality to a user’s requirements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 smtClean="0"/>
              <a:t>Web </a:t>
            </a:r>
            <a:r>
              <a:rPr lang="en-GB" dirty="0"/>
              <a:t>services that are developed according to service standards and which are available for remote invocation.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Software discovery and evaluation</a:t>
            </a:r>
          </a:p>
          <a:p>
            <a:r>
              <a:rPr lang="en-US" dirty="0" smtClean="0"/>
              <a:t>Requirements refinement</a:t>
            </a:r>
          </a:p>
          <a:p>
            <a:r>
              <a:rPr lang="en-US" dirty="0" smtClean="0"/>
              <a:t>Application system configuration</a:t>
            </a:r>
          </a:p>
          <a:p>
            <a:r>
              <a:rPr lang="en-US" dirty="0" smtClean="0"/>
              <a:t>Component adaptation and integration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Coping with change</a:t>
            </a:r>
          </a:p>
          <a:p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</a:t>
            </a:r>
            <a:r>
              <a:rPr lang="en-GB" dirty="0" smtClean="0">
                <a:solidFill>
                  <a:srgbClr val="2B048C"/>
                </a:solidFill>
              </a:rPr>
              <a:t>technical, collaborative and managerial </a:t>
            </a:r>
            <a:r>
              <a:rPr lang="en-GB" dirty="0" smtClean="0"/>
              <a:t>activities with the overall goal of specifying, designing, implementing and testing a software system. </a:t>
            </a:r>
          </a:p>
          <a:p>
            <a:r>
              <a:rPr lang="en-GB" dirty="0" smtClean="0"/>
              <a:t>The four basic process activities of specification, development, validation and evolution are </a:t>
            </a:r>
            <a:r>
              <a:rPr lang="en-GB" dirty="0" smtClean="0">
                <a:solidFill>
                  <a:srgbClr val="2B048C"/>
                </a:solidFill>
              </a:rPr>
              <a:t>organized differently in different development processes</a:t>
            </a:r>
            <a:r>
              <a:rPr lang="en-GB" dirty="0" smtClean="0"/>
              <a:t>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process of converting the system specification into an executable system.</a:t>
            </a:r>
          </a:p>
          <a:p>
            <a:r>
              <a:rPr lang="en-GB" smtClean="0"/>
              <a:t>Software design</a:t>
            </a:r>
          </a:p>
          <a:p>
            <a:pPr lvl="1"/>
            <a:r>
              <a:rPr lang="en-GB" smtClean="0"/>
              <a:t>Design a software structure that realises the specification;</a:t>
            </a:r>
          </a:p>
          <a:p>
            <a:r>
              <a:rPr lang="en-GB" smtClean="0"/>
              <a:t>Implementation</a:t>
            </a:r>
          </a:p>
          <a:p>
            <a:pPr lvl="1"/>
            <a:r>
              <a:rPr lang="en-GB" smtClean="0"/>
              <a:t>Translate this structure into an executable program;</a:t>
            </a:r>
          </a:p>
          <a:p>
            <a:r>
              <a:rPr lang="en-GB" smtClean="0"/>
              <a:t>The activities of design and implementation are closely related and may be inter-leaved.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</a:t>
            </a:r>
            <a:r>
              <a:rPr lang="en-GB" dirty="0" smtClean="0">
                <a:solidFill>
                  <a:srgbClr val="2B048C"/>
                </a:solidFill>
              </a:rPr>
              <a:t>structure of the system, the principal components (subsystems or modules), their relationships and how they are distributed</a:t>
            </a:r>
            <a:r>
              <a:rPr lang="en-GB" dirty="0" smtClean="0"/>
              <a:t>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</a:t>
            </a:r>
            <a:r>
              <a:rPr lang="en-GB" dirty="0">
                <a:solidFill>
                  <a:srgbClr val="2B048C"/>
                </a:solidFill>
              </a:rPr>
              <a:t>system data structures and how these are to be represented </a:t>
            </a:r>
            <a:r>
              <a:rPr lang="en-GB" dirty="0"/>
              <a:t>in a database. </a:t>
            </a:r>
            <a:endParaRPr lang="en-GB" dirty="0" smtClean="0"/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selection and design,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implemented either by developing a program or programs or by configuring an application system.</a:t>
            </a:r>
          </a:p>
          <a:p>
            <a:r>
              <a:rPr lang="en-US" dirty="0" smtClean="0"/>
              <a:t>Design and implementation are interleaved activities for most types of software system.</a:t>
            </a:r>
          </a:p>
          <a:p>
            <a:r>
              <a:rPr lang="en-US" dirty="0" smtClean="0"/>
              <a:t>Programming is an individual activity with no standard process.</a:t>
            </a:r>
          </a:p>
          <a:p>
            <a:r>
              <a:rPr lang="en-US" dirty="0" smtClean="0"/>
              <a:t>Debugging is the activity of finding program faults and correcting these faults.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</a:t>
            </a:r>
            <a:r>
              <a:rPr lang="en-GB" dirty="0" smtClean="0">
                <a:solidFill>
                  <a:srgbClr val="2B048C"/>
                </a:solidFill>
              </a:rPr>
              <a:t>a system conforms to its specification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2B048C"/>
                </a:solidFill>
              </a:rPr>
              <a:t>meets the requirements of the system customer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Customer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structured set of activities required to develop a </a:t>
            </a:r>
            <a:br>
              <a:rPr lang="en-GB" smtClean="0"/>
            </a:br>
            <a:r>
              <a:rPr lang="en-GB" smtClean="0"/>
              <a:t>software system. </a:t>
            </a:r>
          </a:p>
          <a:p>
            <a:r>
              <a:rPr lang="en-GB" smtClean="0"/>
              <a:t>Many different software processes but all involve:</a:t>
            </a:r>
          </a:p>
          <a:p>
            <a:pPr lvl="1"/>
            <a:r>
              <a:rPr lang="en-GB" smtClean="0"/>
              <a:t>Specification – defining what the system should do;</a:t>
            </a:r>
          </a:p>
          <a:p>
            <a:pPr lvl="1"/>
            <a:r>
              <a:rPr lang="en-GB" smtClean="0"/>
              <a:t>Design and implementation – defining the organization of the system and implementing the system;</a:t>
            </a:r>
          </a:p>
          <a:p>
            <a:pPr lvl="1"/>
            <a:r>
              <a:rPr lang="en-GB" smtClean="0"/>
              <a:t>Validation – checking that it does what the customer wants;</a:t>
            </a:r>
          </a:p>
          <a:p>
            <a:pPr lvl="1"/>
            <a:r>
              <a:rPr lang="en-GB" smtClean="0"/>
              <a:t>Evolution – changing the system in response to changing customer needs.</a:t>
            </a:r>
          </a:p>
          <a:p>
            <a:r>
              <a:rPr lang="en-GB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Software is inherently flexible and can change. </a:t>
            </a:r>
          </a:p>
          <a:p>
            <a:r>
              <a:rPr lang="en-GB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mtClean="0"/>
              <a:t>Although there has been a demarcation between development and evolution (maintenance) this is increasingly irrelevant as fewer and fewer systems are completely new.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2B048C"/>
                </a:solidFill>
              </a:rPr>
              <a:t>Coping with change</a:t>
            </a:r>
            <a:endParaRPr lang="en-US" dirty="0">
              <a:solidFill>
                <a:srgbClr val="2B04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implementations. Changing platforms require application changes</a:t>
            </a:r>
          </a:p>
          <a:p>
            <a:r>
              <a:rPr lang="en-US" dirty="0" smtClean="0"/>
              <a:t>Change leads to rework, so the costs of change include both rework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implementing new functionality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B048C"/>
                </a:solidFill>
              </a:rPr>
              <a:t>Change avoidance/anticipation</a:t>
            </a:r>
            <a:r>
              <a:rPr lang="en-GB" dirty="0" smtClean="0"/>
              <a:t>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>
                <a:solidFill>
                  <a:srgbClr val="2B048C"/>
                </a:solidFill>
              </a:rPr>
              <a:t>Change tolerance</a:t>
            </a:r>
            <a:r>
              <a:rPr lang="en-GB" dirty="0" smtClean="0"/>
              <a:t>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be altered to incorporate the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change and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</a:t>
            </a:r>
            <a:r>
              <a:rPr lang="en-GB" dirty="0" smtClean="0"/>
              <a:t>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prototype is an initial version of a system used to demonstrate concepts and try out design options.</a:t>
            </a:r>
          </a:p>
          <a:p>
            <a:r>
              <a:rPr lang="en-US" dirty="0" smtClean="0"/>
              <a:t>A prototype can be used in: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2B048C"/>
                </a:solidFill>
              </a:rPr>
              <a:t>requirements engineering process </a:t>
            </a:r>
            <a:r>
              <a:rPr lang="en-US" dirty="0" smtClean="0"/>
              <a:t>to help with requirements elicitation and validation;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solidFill>
                  <a:srgbClr val="2B048C"/>
                </a:solidFill>
              </a:rPr>
              <a:t>design processes </a:t>
            </a:r>
            <a:r>
              <a:rPr lang="en-US" dirty="0" smtClean="0"/>
              <a:t>to explore options and develop a UI design;</a:t>
            </a:r>
          </a:p>
          <a:p>
            <a:pPr lvl="1"/>
            <a:r>
              <a:rPr lang="en-US" dirty="0" smtClean="0"/>
              <a:t>In the </a:t>
            </a:r>
            <a:r>
              <a:rPr lang="en-US" dirty="0" smtClean="0">
                <a:solidFill>
                  <a:srgbClr val="2B048C"/>
                </a:solidFill>
              </a:rPr>
              <a:t>testing process </a:t>
            </a:r>
            <a:r>
              <a:rPr lang="en-US" dirty="0" smtClean="0"/>
              <a:t>to run back-to-back tests.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Improved system usability.</a:t>
            </a:r>
          </a:p>
          <a:p>
            <a:r>
              <a:rPr lang="en-US" smtClean="0"/>
              <a:t>A closer match to users’ real needs.</a:t>
            </a:r>
          </a:p>
          <a:p>
            <a:r>
              <a:rPr lang="en-US" smtClean="0"/>
              <a:t>Improved design quality.</a:t>
            </a:r>
          </a:p>
          <a:p>
            <a:r>
              <a:rPr lang="en-US" smtClean="0"/>
              <a:t>Improved maintainability.</a:t>
            </a:r>
          </a:p>
          <a:p>
            <a:r>
              <a:rPr lang="en-US" smtClean="0"/>
              <a:t>Reduced development effort.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</a:t>
            </a:r>
          </a:p>
          <a:p>
            <a:r>
              <a:rPr lang="en-US" dirty="0" smtClean="0"/>
              <a:t>May involve leaving out functionality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reliability and security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Prototypes should be discarded after development as they are not a good basis for a production system:</a:t>
            </a:r>
          </a:p>
          <a:p>
            <a:pPr lvl="1"/>
            <a:r>
              <a:rPr lang="en-US" smtClean="0"/>
              <a:t>It may be impossible to tune the system to meet non-functional requirements;</a:t>
            </a:r>
          </a:p>
          <a:p>
            <a:pPr lvl="1"/>
            <a:r>
              <a:rPr lang="en-US" smtClean="0"/>
              <a:t>Prototypes are normally undocumented;</a:t>
            </a:r>
          </a:p>
          <a:p>
            <a:pPr lvl="1"/>
            <a:r>
              <a:rPr lang="en-US" smtClean="0"/>
              <a:t>The prototype structure is usually degraded through rapid change;</a:t>
            </a:r>
          </a:p>
          <a:p>
            <a:pPr lvl="1"/>
            <a:r>
              <a:rPr lang="en-US" smtClean="0"/>
              <a:t>The prototype probably will not meet normal organisational quality standards.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mtClean="0"/>
              <a:t>User requirements are prioritised and the highest priority requirements are included in early increments.</a:t>
            </a:r>
          </a:p>
          <a:p>
            <a:r>
              <a:rPr lang="en-GB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Customer value can be delivered with each increment so system functionality is available earlier.</a:t>
            </a:r>
          </a:p>
          <a:p>
            <a:r>
              <a:rPr lang="en-GB" smtClean="0"/>
              <a:t>Early increments act as a prototype to help elicit requirements for later increments.</a:t>
            </a:r>
          </a:p>
          <a:p>
            <a:r>
              <a:rPr lang="en-GB" smtClean="0"/>
              <a:t>Lower risk of overall project failure.</a:t>
            </a:r>
          </a:p>
          <a:p>
            <a:r>
              <a:rPr lang="en-GB" smtClean="0"/>
              <a:t>The highest priority system services tend to receive the most testing.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</a:t>
            </a:r>
            <a:r>
              <a:rPr lang="en-GB" dirty="0" smtClean="0">
                <a:solidFill>
                  <a:srgbClr val="2B048C"/>
                </a:solidFill>
              </a:rPr>
              <a:t>identify common facilities </a:t>
            </a:r>
            <a:r>
              <a:rPr lang="en-GB" dirty="0" smtClean="0"/>
              <a:t>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</a:t>
            </a:r>
            <a:r>
              <a:rPr lang="en-GB" dirty="0" smtClean="0">
                <a:solidFill>
                  <a:srgbClr val="2B048C"/>
                </a:solidFill>
              </a:rPr>
              <a:t>conflicts with the procurement model </a:t>
            </a:r>
            <a:r>
              <a:rPr lang="en-GB" dirty="0" smtClean="0"/>
              <a:t>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2B048C"/>
                </a:solidFill>
              </a:rPr>
              <a:t>Process improvement</a:t>
            </a:r>
            <a:endParaRPr lang="en-US" dirty="0">
              <a:solidFill>
                <a:srgbClr val="2B04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software companies have turned to software process improvement as a way of </a:t>
            </a:r>
            <a:r>
              <a:rPr lang="en-US" dirty="0" smtClean="0">
                <a:solidFill>
                  <a:srgbClr val="2B048C"/>
                </a:solidFill>
              </a:rPr>
              <a:t>enhancing the quality of their software, reducing costs or accelerating their development processes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Process improvement means </a:t>
            </a:r>
            <a:r>
              <a:rPr lang="en-US" dirty="0" smtClean="0">
                <a:solidFill>
                  <a:srgbClr val="2B048C"/>
                </a:solidFill>
              </a:rPr>
              <a:t>understanding</a:t>
            </a:r>
            <a:r>
              <a:rPr lang="en-US" dirty="0" smtClean="0"/>
              <a:t> existing processes and </a:t>
            </a:r>
            <a:r>
              <a:rPr lang="en-US" dirty="0" smtClean="0">
                <a:solidFill>
                  <a:srgbClr val="2B048C"/>
                </a:solidFill>
              </a:rPr>
              <a:t>changing</a:t>
            </a:r>
            <a:r>
              <a:rPr lang="en-US" dirty="0" smtClean="0"/>
              <a:t> these processes to increase product quality and/or reduce costs and development time.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2B048C"/>
                </a:solidFill>
              </a:rPr>
              <a:t>process maturity approach</a:t>
            </a:r>
            <a:r>
              <a:rPr lang="en-US" dirty="0" smtClean="0"/>
              <a:t>, which focuses on improving process  and project management and introducing good software engineering practice. </a:t>
            </a:r>
          </a:p>
          <a:p>
            <a:pPr lvl="1"/>
            <a:r>
              <a:rPr lang="en-US" dirty="0" smtClean="0"/>
              <a:t>The level of process maturity reflects the extent to which good technical and management practice has been adopted in organizational software development processes. </a:t>
            </a:r>
            <a:endParaRPr lang="en-GB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2B048C"/>
                </a:solidFill>
              </a:rPr>
              <a:t>agile approach</a:t>
            </a:r>
            <a:r>
              <a:rPr lang="en-US" dirty="0" smtClean="0"/>
              <a:t>, which focuses on iterative development and the reduction of overheads in the software process. </a:t>
            </a:r>
          </a:p>
          <a:p>
            <a:pPr lvl="1"/>
            <a:r>
              <a:rPr lang="en-US" dirty="0" smtClean="0"/>
              <a:t>The primary characteristics of agile methods are rapid delivery of functionality and responsiveness to changing customer requirements.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improvement cycle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  <a:endParaRPr lang="en-US" i="1" dirty="0" smtClean="0"/>
          </a:p>
          <a:p>
            <a:pPr lvl="1"/>
            <a:r>
              <a:rPr lang="en-US" dirty="0" smtClean="0"/>
              <a:t>You </a:t>
            </a:r>
            <a:r>
              <a:rPr lang="en-US" dirty="0">
                <a:solidFill>
                  <a:srgbClr val="2B048C"/>
                </a:solidFill>
              </a:rPr>
              <a:t>measure one or more attributes </a:t>
            </a:r>
            <a:r>
              <a:rPr lang="en-US" dirty="0"/>
              <a:t>of the software process or product. These measurements forms a baseline that helps you decide if process improvements have been effective.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analysis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2B048C"/>
                </a:solidFill>
              </a:rPr>
              <a:t>current process is assessed, and process weaknesses and bottlenecks are identified. </a:t>
            </a:r>
            <a:r>
              <a:rPr lang="en-US" dirty="0"/>
              <a:t>Process models (sometimes called process maps) that describe the process may be </a:t>
            </a:r>
            <a:r>
              <a:rPr lang="en-US" dirty="0" smtClean="0"/>
              <a:t>developed.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change </a:t>
            </a:r>
            <a:endParaRPr lang="en-US" i="1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/>
              <a:t>changes are </a:t>
            </a:r>
            <a:r>
              <a:rPr lang="en-US" dirty="0">
                <a:solidFill>
                  <a:srgbClr val="2B048C"/>
                </a:solidFill>
              </a:rPr>
              <a:t>proposed to address some of the identified process weaknesses.</a:t>
            </a:r>
            <a:r>
              <a:rPr lang="en-US" dirty="0"/>
              <a:t> These are introduced and the cycle resumes to collect data about the effectiveness of the changes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Process metrics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9177</TotalTime>
  <Words>2337</Words>
  <Application>Microsoft Office PowerPoint</Application>
  <PresentationFormat>On-screen Show (4:3)</PresentationFormat>
  <Paragraphs>279</Paragraphs>
  <Slides>53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SE10 slides</vt:lpstr>
      <vt:lpstr>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change and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Moli</cp:lastModifiedBy>
  <cp:revision>36</cp:revision>
  <dcterms:created xsi:type="dcterms:W3CDTF">2010-01-06T19:57:16Z</dcterms:created>
  <dcterms:modified xsi:type="dcterms:W3CDTF">2019-08-18T16:57:13Z</dcterms:modified>
</cp:coreProperties>
</file>