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9"/>
  </p:notesMasterIdLst>
  <p:handoutMasterIdLst>
    <p:handoutMasterId r:id="rId80"/>
  </p:handoutMasterIdLst>
  <p:sldIdLst>
    <p:sldId id="320" r:id="rId2"/>
    <p:sldId id="321" r:id="rId3"/>
    <p:sldId id="322" r:id="rId4"/>
    <p:sldId id="332" r:id="rId5"/>
    <p:sldId id="333" r:id="rId6"/>
    <p:sldId id="334" r:id="rId7"/>
    <p:sldId id="335" r:id="rId8"/>
    <p:sldId id="340" r:id="rId9"/>
    <p:sldId id="342" r:id="rId10"/>
    <p:sldId id="341" r:id="rId11"/>
    <p:sldId id="343" r:id="rId12"/>
    <p:sldId id="344" r:id="rId13"/>
    <p:sldId id="345" r:id="rId14"/>
    <p:sldId id="354" r:id="rId15"/>
    <p:sldId id="353" r:id="rId16"/>
    <p:sldId id="355" r:id="rId17"/>
    <p:sldId id="346" r:id="rId18"/>
    <p:sldId id="347" r:id="rId19"/>
    <p:sldId id="348" r:id="rId20"/>
    <p:sldId id="349" r:id="rId21"/>
    <p:sldId id="350" r:id="rId22"/>
    <p:sldId id="351" r:id="rId23"/>
    <p:sldId id="323" r:id="rId24"/>
    <p:sldId id="324" r:id="rId25"/>
    <p:sldId id="326" r:id="rId26"/>
    <p:sldId id="325" r:id="rId27"/>
    <p:sldId id="327" r:id="rId28"/>
    <p:sldId id="328" r:id="rId29"/>
    <p:sldId id="356" r:id="rId30"/>
    <p:sldId id="357" r:id="rId31"/>
    <p:sldId id="358" r:id="rId32"/>
    <p:sldId id="32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30"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89" r:id="rId64"/>
    <p:sldId id="331" r:id="rId65"/>
    <p:sldId id="390" r:id="rId66"/>
    <p:sldId id="391" r:id="rId67"/>
    <p:sldId id="392" r:id="rId68"/>
    <p:sldId id="393" r:id="rId69"/>
    <p:sldId id="394" r:id="rId70"/>
    <p:sldId id="395" r:id="rId71"/>
    <p:sldId id="396" r:id="rId72"/>
    <p:sldId id="397" r:id="rId73"/>
    <p:sldId id="336" r:id="rId74"/>
    <p:sldId id="337" r:id="rId75"/>
    <p:sldId id="338" r:id="rId76"/>
    <p:sldId id="339" r:id="rId77"/>
    <p:sldId id="352"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43" autoAdjust="0"/>
  </p:normalViewPr>
  <p:slideViewPr>
    <p:cSldViewPr snapToGrid="0" snapToObjects="1">
      <p:cViewPr varScale="1">
        <p:scale>
          <a:sx n="67" d="100"/>
          <a:sy n="67" d="100"/>
        </p:scale>
        <p:origin x="852" y="66"/>
      </p:cViewPr>
      <p:guideLst>
        <p:guide orient="horz" pos="2184"/>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8/20/2019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8/20/2019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User interface is the front-end application view to which user interacts in order to use the software. User can manipulate and control the software as well as hardware by means of user interface. Today, user interface is found at almost every place where digital technology exists, right from computers, mobile phones, cars, music players, airplanes, ships etc.</a:t>
            </a:r>
          </a:p>
          <a:p>
            <a:r>
              <a:rPr lang="en-US" sz="1200" b="0" i="0" kern="1200" dirty="0" smtClean="0">
                <a:solidFill>
                  <a:schemeClr val="tx1"/>
                </a:solidFill>
                <a:effectLst/>
                <a:latin typeface="+mn-lt"/>
                <a:ea typeface="+mn-ea"/>
                <a:cs typeface="+mn-cs"/>
              </a:rPr>
              <a:t>User interface is part of software and is designed such a way that it is expected to provide the user insight of the software. UI provides fundamental platform for human-computer interaction.</a:t>
            </a:r>
          </a:p>
          <a:p>
            <a:r>
              <a:rPr lang="en-US" sz="1200" b="0" i="0" kern="1200" dirty="0" smtClean="0">
                <a:solidFill>
                  <a:schemeClr val="tx1"/>
                </a:solidFill>
                <a:effectLst/>
                <a:latin typeface="+mn-lt"/>
                <a:ea typeface="+mn-ea"/>
                <a:cs typeface="+mn-cs"/>
              </a:rPr>
              <a:t>UI can be graphical, text-based, audio-video based, depending upon the underlying hardware and software combination. UI can be hardware or software or a combination of both.</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2</a:t>
            </a:fld>
            <a:endParaRPr lang="en-US"/>
          </a:p>
        </p:txBody>
      </p:sp>
    </p:spTree>
    <p:extLst>
      <p:ext uri="{BB962C8B-B14F-4D97-AF65-F5344CB8AC3E}">
        <p14:creationId xmlns:p14="http://schemas.microsoft.com/office/powerpoint/2010/main" val="108886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CLI has been a great tool of interaction with computers until the video display monitors came into existence. CLI is first choice of many technical users and programmers. CLI is minimum interface a software can provide to its users.</a:t>
            </a:r>
          </a:p>
          <a:p>
            <a:r>
              <a:rPr lang="en-US" sz="1200" b="0" i="0" kern="1200" dirty="0" smtClean="0">
                <a:solidFill>
                  <a:schemeClr val="tx1"/>
                </a:solidFill>
                <a:effectLst/>
                <a:latin typeface="+mn-lt"/>
                <a:ea typeface="+mn-ea"/>
                <a:cs typeface="+mn-cs"/>
              </a:rPr>
              <a:t>CLI provides a command prompt, the place where the user types the command and feeds to the system. The user needs to remember the syntax of command and its use. Earlier CLI were not programmed to handle the user errors effectively.</a:t>
            </a:r>
          </a:p>
          <a:p>
            <a:r>
              <a:rPr lang="en-US" sz="1200" b="0" i="0" kern="1200" dirty="0" smtClean="0">
                <a:solidFill>
                  <a:schemeClr val="tx1"/>
                </a:solidFill>
                <a:effectLst/>
                <a:latin typeface="+mn-lt"/>
                <a:ea typeface="+mn-ea"/>
                <a:cs typeface="+mn-cs"/>
              </a:rPr>
              <a:t>A command is a text-based reference to set of instructions, which are expected to be executed by the system. There are methods like macros, scripts that make it easy for the user to operate.</a:t>
            </a:r>
          </a:p>
          <a:p>
            <a:r>
              <a:rPr lang="en-US" sz="1200" b="0" i="0" kern="1200" dirty="0" smtClean="0">
                <a:solidFill>
                  <a:schemeClr val="tx1"/>
                </a:solidFill>
                <a:effectLst/>
                <a:latin typeface="+mn-lt"/>
                <a:ea typeface="+mn-ea"/>
                <a:cs typeface="+mn-cs"/>
              </a:rPr>
              <a:t>CLI uses less amount of computer resource as compared to GUI.</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4</a:t>
            </a:fld>
            <a:endParaRPr lang="en-US"/>
          </a:p>
        </p:txBody>
      </p:sp>
    </p:spTree>
    <p:extLst>
      <p:ext uri="{BB962C8B-B14F-4D97-AF65-F5344CB8AC3E}">
        <p14:creationId xmlns:p14="http://schemas.microsoft.com/office/powerpoint/2010/main" val="3918111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Window</a:t>
            </a:r>
            <a:r>
              <a:rPr lang="en-US" sz="1200" b="0" i="0" kern="1200" dirty="0" smtClean="0">
                <a:solidFill>
                  <a:schemeClr val="tx1"/>
                </a:solidFill>
                <a:effectLst/>
                <a:latin typeface="+mn-lt"/>
                <a:ea typeface="+mn-ea"/>
                <a:cs typeface="+mn-cs"/>
              </a:rPr>
              <a:t> - An area where contents of application are displayed. Contents in a window can be displayed in the form of icons or lists, if the window represents file structure. It is easier for a user to navigate in the file system in an exploring window. Windows can be minimized, resized or maximized to the size of screen. They can be moved anywhere on the screen. A window may contain another window of the same application, called child window.</a:t>
            </a:r>
          </a:p>
          <a:p>
            <a:r>
              <a:rPr lang="en-US" sz="1200" b="1" i="0" kern="1200" dirty="0" smtClean="0">
                <a:solidFill>
                  <a:schemeClr val="tx1"/>
                </a:solidFill>
                <a:effectLst/>
                <a:latin typeface="+mn-lt"/>
                <a:ea typeface="+mn-ea"/>
                <a:cs typeface="+mn-cs"/>
              </a:rPr>
              <a:t>Tabs</a:t>
            </a:r>
            <a:r>
              <a:rPr lang="en-US" sz="1200" b="0" i="0" kern="1200" dirty="0" smtClean="0">
                <a:solidFill>
                  <a:schemeClr val="tx1"/>
                </a:solidFill>
                <a:effectLst/>
                <a:latin typeface="+mn-lt"/>
                <a:ea typeface="+mn-ea"/>
                <a:cs typeface="+mn-cs"/>
              </a:rPr>
              <a:t> - If an application allows executing multiple instances of itself, they appear on the screen as separate windows.</a:t>
            </a:r>
            <a:r>
              <a:rPr lang="en-US" sz="1200" b="1" i="0" kern="1200" dirty="0" smtClean="0">
                <a:solidFill>
                  <a:schemeClr val="tx1"/>
                </a:solidFill>
                <a:effectLst/>
                <a:latin typeface="+mn-lt"/>
                <a:ea typeface="+mn-ea"/>
                <a:cs typeface="+mn-cs"/>
              </a:rPr>
              <a:t> Tabbed Document Interface</a:t>
            </a:r>
            <a:r>
              <a:rPr lang="en-US" sz="1200" b="0" i="0" kern="1200" dirty="0" smtClean="0">
                <a:solidFill>
                  <a:schemeClr val="tx1"/>
                </a:solidFill>
                <a:effectLst/>
                <a:latin typeface="+mn-lt"/>
                <a:ea typeface="+mn-ea"/>
                <a:cs typeface="+mn-cs"/>
              </a:rPr>
              <a:t> has come up to open multiple documents in the same window. This interface also helps in viewing preference panel in application. All modern web-browsers use this feature.</a:t>
            </a:r>
          </a:p>
          <a:p>
            <a:r>
              <a:rPr lang="en-US" sz="1200" b="1" i="0" kern="1200" dirty="0" smtClean="0">
                <a:solidFill>
                  <a:schemeClr val="tx1"/>
                </a:solidFill>
                <a:effectLst/>
                <a:latin typeface="+mn-lt"/>
                <a:ea typeface="+mn-ea"/>
                <a:cs typeface="+mn-cs"/>
              </a:rPr>
              <a:t>Menu</a:t>
            </a:r>
            <a:r>
              <a:rPr lang="en-US" sz="1200" b="0" i="0" kern="1200" dirty="0" smtClean="0">
                <a:solidFill>
                  <a:schemeClr val="tx1"/>
                </a:solidFill>
                <a:effectLst/>
                <a:latin typeface="+mn-lt"/>
                <a:ea typeface="+mn-ea"/>
                <a:cs typeface="+mn-cs"/>
              </a:rPr>
              <a:t> - Menu is an array of standard commands, grouped together and placed at a visible place (usually top) inside the application window. The menu can be programmed to appear or hide on mouse clicks.</a:t>
            </a:r>
          </a:p>
          <a:p>
            <a:r>
              <a:rPr lang="en-US" sz="1200" b="1" i="0" kern="1200" dirty="0" smtClean="0">
                <a:solidFill>
                  <a:schemeClr val="tx1"/>
                </a:solidFill>
                <a:effectLst/>
                <a:latin typeface="+mn-lt"/>
                <a:ea typeface="+mn-ea"/>
                <a:cs typeface="+mn-cs"/>
              </a:rPr>
              <a:t>Icon</a:t>
            </a:r>
            <a:r>
              <a:rPr lang="en-US" sz="1200" b="0" i="0" kern="1200" dirty="0" smtClean="0">
                <a:solidFill>
                  <a:schemeClr val="tx1"/>
                </a:solidFill>
                <a:effectLst/>
                <a:latin typeface="+mn-lt"/>
                <a:ea typeface="+mn-ea"/>
                <a:cs typeface="+mn-cs"/>
              </a:rPr>
              <a:t> - An icon is small picture representing an associated application. When these icons are clicked or double clicked, the application window is opened. Icon displays application and programs installed on a system in the form of small pictures.</a:t>
            </a:r>
          </a:p>
          <a:p>
            <a:r>
              <a:rPr lang="en-US" sz="1200" b="1" i="0" kern="1200" dirty="0" smtClean="0">
                <a:solidFill>
                  <a:schemeClr val="tx1"/>
                </a:solidFill>
                <a:effectLst/>
                <a:latin typeface="+mn-lt"/>
                <a:ea typeface="+mn-ea"/>
                <a:cs typeface="+mn-cs"/>
              </a:rPr>
              <a:t>Cursor</a:t>
            </a:r>
            <a:r>
              <a:rPr lang="en-US" sz="1200" b="0" i="0" kern="1200" dirty="0" smtClean="0">
                <a:solidFill>
                  <a:schemeClr val="tx1"/>
                </a:solidFill>
                <a:effectLst/>
                <a:latin typeface="+mn-lt"/>
                <a:ea typeface="+mn-ea"/>
                <a:cs typeface="+mn-cs"/>
              </a:rPr>
              <a:t> - Interacting devices such as mouse, touch pad, digital pen are represented in GUI as cursors. On screen cursor follows the instructions from hardware in almost real-time. Cursors are also named pointers in GUI systems. They are used to select menus, windows and other application features.</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7</a:t>
            </a:fld>
            <a:endParaRPr lang="en-US"/>
          </a:p>
        </p:txBody>
      </p:sp>
    </p:spTree>
    <p:extLst>
      <p:ext uri="{BB962C8B-B14F-4D97-AF65-F5344CB8AC3E}">
        <p14:creationId xmlns:p14="http://schemas.microsoft.com/office/powerpoint/2010/main" val="348439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Define the interaction modes in such a way that does not force the user into unnecessary or undesired actions: The user should be able to easily enter and exit the mode with little or no effort.</a:t>
            </a:r>
          </a:p>
          <a:p>
            <a:pPr fontAlgn="base"/>
            <a:r>
              <a:rPr lang="en-US" sz="1200" b="0" i="0" kern="1200" dirty="0" smtClean="0">
                <a:solidFill>
                  <a:schemeClr val="tx1"/>
                </a:solidFill>
                <a:effectLst/>
                <a:latin typeface="+mn-lt"/>
                <a:ea typeface="+mn-ea"/>
                <a:cs typeface="+mn-cs"/>
              </a:rPr>
              <a:t>Provide for flexible interaction: Different people will use different interaction mechanisms, some might use keyboard commands, some might use mouse, some might use touch screen,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Hence all interaction mechanisms should be provided.</a:t>
            </a:r>
          </a:p>
          <a:p>
            <a:pPr fontAlgn="base"/>
            <a:r>
              <a:rPr lang="en-US" sz="1200" b="0" i="0" kern="1200" dirty="0" smtClean="0">
                <a:solidFill>
                  <a:schemeClr val="tx1"/>
                </a:solidFill>
                <a:effectLst/>
                <a:latin typeface="+mn-lt"/>
                <a:ea typeface="+mn-ea"/>
                <a:cs typeface="+mn-cs"/>
              </a:rPr>
              <a:t>Allow user interaction to be </a:t>
            </a:r>
            <a:r>
              <a:rPr lang="en-US" sz="1200" b="0" i="0" kern="1200" dirty="0" err="1" smtClean="0">
                <a:solidFill>
                  <a:schemeClr val="tx1"/>
                </a:solidFill>
                <a:effectLst/>
                <a:latin typeface="+mn-lt"/>
                <a:ea typeface="+mn-ea"/>
                <a:cs typeface="+mn-cs"/>
              </a:rPr>
              <a:t>interruptable</a:t>
            </a:r>
            <a:r>
              <a:rPr lang="en-US" sz="1200" b="0" i="0" kern="1200" dirty="0" smtClean="0">
                <a:solidFill>
                  <a:schemeClr val="tx1"/>
                </a:solidFill>
                <a:effectLst/>
                <a:latin typeface="+mn-lt"/>
                <a:ea typeface="+mn-ea"/>
                <a:cs typeface="+mn-cs"/>
              </a:rPr>
              <a:t> and undoable: When a user is doing a sequence of actions the user must be able to interrupt the sequence to do some other work without losing the work that had been done. The user should also be able to do undo operation.</a:t>
            </a:r>
          </a:p>
          <a:p>
            <a:pPr fontAlgn="base"/>
            <a:r>
              <a:rPr lang="en-US" sz="1200" b="0" i="0" kern="1200" dirty="0" smtClean="0">
                <a:solidFill>
                  <a:schemeClr val="tx1"/>
                </a:solidFill>
                <a:effectLst/>
                <a:latin typeface="+mn-lt"/>
                <a:ea typeface="+mn-ea"/>
                <a:cs typeface="+mn-cs"/>
              </a:rPr>
              <a:t>Streamline interaction as skill level advances and allow the interaction to be customized: Advanced or highly skilled user should be provided a chance to customize the interface as user wants which allows different interaction mechanisms so that user doesn’t feel bored while using the same interaction mechanism.</a:t>
            </a:r>
          </a:p>
          <a:p>
            <a:pPr fontAlgn="base"/>
            <a:r>
              <a:rPr lang="en-US" sz="1200" b="0" i="0" kern="1200" dirty="0" smtClean="0">
                <a:solidFill>
                  <a:schemeClr val="tx1"/>
                </a:solidFill>
                <a:effectLst/>
                <a:latin typeface="+mn-lt"/>
                <a:ea typeface="+mn-ea"/>
                <a:cs typeface="+mn-cs"/>
              </a:rPr>
              <a:t>Hide technical internals from casual users: The user should not be aware of the internal technical details of the system. He should interact with the interface just to do his work.</a:t>
            </a:r>
          </a:p>
          <a:p>
            <a:pPr fontAlgn="base"/>
            <a:r>
              <a:rPr lang="en-US" sz="1200" b="0" i="0" kern="1200" dirty="0" smtClean="0">
                <a:solidFill>
                  <a:schemeClr val="tx1"/>
                </a:solidFill>
                <a:effectLst/>
                <a:latin typeface="+mn-lt"/>
                <a:ea typeface="+mn-ea"/>
                <a:cs typeface="+mn-cs"/>
              </a:rPr>
              <a:t>Design for direct interaction with objects that appear on screen: The user should be able to use the objects and manipulate the objects that are present on the screen to perform a necessary task. By this, the user feels easy to control over the screen.</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32</a:t>
            </a:fld>
            <a:endParaRPr lang="en-US"/>
          </a:p>
        </p:txBody>
      </p:sp>
    </p:spTree>
    <p:extLst>
      <p:ext uri="{BB962C8B-B14F-4D97-AF65-F5344CB8AC3E}">
        <p14:creationId xmlns:p14="http://schemas.microsoft.com/office/powerpoint/2010/main" val="345353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Reduce demand on short-term memory: When users are involved in some complex tasks the demand on short-term memory is significant. So the interface should be designed in such a way to reduce the remembering of previously done actions, given inputs and results.</a:t>
            </a:r>
          </a:p>
          <a:p>
            <a:pPr fontAlgn="base"/>
            <a:r>
              <a:rPr lang="en-US" sz="1200" b="0" i="0" kern="1200" dirty="0" smtClean="0">
                <a:solidFill>
                  <a:schemeClr val="tx1"/>
                </a:solidFill>
                <a:effectLst/>
                <a:latin typeface="+mn-lt"/>
                <a:ea typeface="+mn-ea"/>
                <a:cs typeface="+mn-cs"/>
              </a:rPr>
              <a:t>Establish meaningful defaults: Always initial set of defaults should be provided to the average user, if a user needs to add some new features then he should be able to add the required features.</a:t>
            </a:r>
          </a:p>
          <a:p>
            <a:pPr fontAlgn="base"/>
            <a:r>
              <a:rPr lang="en-US" sz="1200" b="0" i="0" kern="1200" dirty="0" smtClean="0">
                <a:solidFill>
                  <a:schemeClr val="tx1"/>
                </a:solidFill>
                <a:effectLst/>
                <a:latin typeface="+mn-lt"/>
                <a:ea typeface="+mn-ea"/>
                <a:cs typeface="+mn-cs"/>
              </a:rPr>
              <a:t>Define shortcuts that are intuitive: Mnemonics should be used by the user. Mnemonics means the keyboard shortcuts to do some action on the screen.</a:t>
            </a:r>
          </a:p>
          <a:p>
            <a:pPr fontAlgn="base"/>
            <a:r>
              <a:rPr lang="en-US" sz="1200" b="0" i="0" kern="1200" dirty="0" smtClean="0">
                <a:solidFill>
                  <a:schemeClr val="tx1"/>
                </a:solidFill>
                <a:effectLst/>
                <a:latin typeface="+mn-lt"/>
                <a:ea typeface="+mn-ea"/>
                <a:cs typeface="+mn-cs"/>
              </a:rPr>
              <a:t>The visual layout of the interface should be based on a real-world metaphor: Anything you represent on a screen if it is a metaphor for real-world entity then users would easily understand.</a:t>
            </a:r>
          </a:p>
          <a:p>
            <a:pPr fontAlgn="base"/>
            <a:r>
              <a:rPr lang="en-US" sz="1200" b="0" i="0" kern="1200" dirty="0" smtClean="0">
                <a:solidFill>
                  <a:schemeClr val="tx1"/>
                </a:solidFill>
                <a:effectLst/>
                <a:latin typeface="+mn-lt"/>
                <a:ea typeface="+mn-ea"/>
                <a:cs typeface="+mn-cs"/>
              </a:rPr>
              <a:t>Disclose information in a progressive fashion: The interface should be organized hierarchically i.e. on the main screen the information about the task, an object or some behavior should be presented first at a high level of abstraction. More detail should be presented after the user indicates interest with a mouse pick.</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50</a:t>
            </a:fld>
            <a:endParaRPr lang="en-US"/>
          </a:p>
        </p:txBody>
      </p:sp>
    </p:spTree>
    <p:extLst>
      <p:ext uri="{BB962C8B-B14F-4D97-AF65-F5344CB8AC3E}">
        <p14:creationId xmlns:p14="http://schemas.microsoft.com/office/powerpoint/2010/main" val="201212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Allow the user to put the current task into a meaningful context: Many interfaces have dozens of screens. So it is important to provide indicators consistently so that the user know about the doing work. The user should also know from which page has navigated to the current page and from the current page where can navigate.</a:t>
            </a:r>
          </a:p>
          <a:p>
            <a:pPr fontAlgn="base"/>
            <a:r>
              <a:rPr lang="en-US" sz="1200" b="0" i="0" kern="1200" dirty="0" smtClean="0">
                <a:solidFill>
                  <a:schemeClr val="tx1"/>
                </a:solidFill>
                <a:effectLst/>
                <a:latin typeface="+mn-lt"/>
                <a:ea typeface="+mn-ea"/>
                <a:cs typeface="+mn-cs"/>
              </a:rPr>
              <a:t>Maintain consistency across a family of applications: The development of some set of applications all should follow and implement the same design, rules so that consistency is maintained among applications.</a:t>
            </a:r>
          </a:p>
          <a:p>
            <a:pPr fontAlgn="base"/>
            <a:r>
              <a:rPr lang="en-US" sz="1200" b="0" i="0" kern="1200" dirty="0" smtClean="0">
                <a:solidFill>
                  <a:schemeClr val="tx1"/>
                </a:solidFill>
                <a:effectLst/>
                <a:latin typeface="+mn-lt"/>
                <a:ea typeface="+mn-ea"/>
                <a:cs typeface="+mn-cs"/>
              </a:rPr>
              <a:t>If past interactive models have created user expectations do not make changes unless there is a compelling reason.</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64</a:t>
            </a:fld>
            <a:endParaRPr lang="en-US"/>
          </a:p>
        </p:txBody>
      </p:sp>
    </p:spTree>
    <p:extLst>
      <p:ext uri="{BB962C8B-B14F-4D97-AF65-F5344CB8AC3E}">
        <p14:creationId xmlns:p14="http://schemas.microsoft.com/office/powerpoint/2010/main" val="2304526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77</a:t>
            </a:fld>
            <a:endParaRPr lang="en-US"/>
          </a:p>
        </p:txBody>
      </p:sp>
    </p:spTree>
    <p:extLst>
      <p:ext uri="{BB962C8B-B14F-4D97-AF65-F5344CB8AC3E}">
        <p14:creationId xmlns:p14="http://schemas.microsoft.com/office/powerpoint/2010/main" val="1712466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8847AE5D-D129-4C11-B4B7-F624B5032E7E}" type="datetimeFigureOut">
              <a:rPr lang="en-US"/>
              <a:pPr>
                <a:defRPr/>
              </a:pPr>
              <a:t>8/20/2019</a:t>
            </a:fld>
            <a:endParaRPr lang="en-US"/>
          </a:p>
        </p:txBody>
      </p:sp>
      <p:sp>
        <p:nvSpPr>
          <p:cNvPr id="12"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CF8C7F54-7958-41A1-B7F5-173A04976098}" type="slidenum">
              <a:rPr lang="en-US" altLang="en-US"/>
              <a:pPr/>
              <a:t>‹#›</a:t>
            </a:fld>
            <a:endParaRPr lang="en-US" altLang="en-US"/>
          </a:p>
        </p:txBody>
      </p:sp>
    </p:spTree>
    <p:extLst>
      <p:ext uri="{BB962C8B-B14F-4D97-AF65-F5344CB8AC3E}">
        <p14:creationId xmlns:p14="http://schemas.microsoft.com/office/powerpoint/2010/main" val="3488376231"/>
      </p:ext>
    </p:extLst>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97B18D93-3A70-433F-BFB9-B5657FC43AC7}" type="datetimeFigureOut">
              <a:rPr lang="en-US"/>
              <a:pPr>
                <a:defRPr/>
              </a:pPr>
              <a:t>8/20/2019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87ADBFF-3698-40BD-A8EB-9F6BADF7DB26}" type="slidenum">
              <a:rPr lang="en-US" altLang="en-US"/>
              <a:pPr/>
              <a:t>‹#›</a:t>
            </a:fld>
            <a:endParaRPr lang="en-US" altLang="en-US"/>
          </a:p>
        </p:txBody>
      </p:sp>
    </p:spTree>
    <p:extLst>
      <p:ext uri="{BB962C8B-B14F-4D97-AF65-F5344CB8AC3E}">
        <p14:creationId xmlns:p14="http://schemas.microsoft.com/office/powerpoint/2010/main" val="190492455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8186368-284C-4C79-9C7E-0F4241B9A9B5}" type="datetimeFigureOut">
              <a:rPr lang="en-US"/>
              <a:pPr>
                <a:defRPr/>
              </a:pPr>
              <a:t>8/20/2019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62B95F2-F3DA-4593-90C9-21A9C259BA90}" type="slidenum">
              <a:rPr lang="en-US" altLang="en-US"/>
              <a:pPr/>
              <a:t>‹#›</a:t>
            </a:fld>
            <a:endParaRPr lang="en-US" altLang="en-US"/>
          </a:p>
        </p:txBody>
      </p:sp>
    </p:spTree>
    <p:extLst>
      <p:ext uri="{BB962C8B-B14F-4D97-AF65-F5344CB8AC3E}">
        <p14:creationId xmlns:p14="http://schemas.microsoft.com/office/powerpoint/2010/main" val="86497637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600" b="0" i="0">
                <a:solidFill>
                  <a:srgbClr val="969CB8"/>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2195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0F5BC5A-69D4-4E80-891B-FA4360690456}" type="datetimeFigureOut">
              <a:rPr lang="en-US"/>
              <a:pPr>
                <a:defRPr/>
              </a:pPr>
              <a:t>8/20/2019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092D5BD-8F4F-4459-BDCA-8E7052386183}" type="slidenum">
              <a:rPr lang="en-US" altLang="en-US"/>
              <a:pPr/>
              <a:t>‹#›</a:t>
            </a:fld>
            <a:endParaRPr lang="en-US" altLang="en-US"/>
          </a:p>
        </p:txBody>
      </p:sp>
    </p:spTree>
    <p:extLst>
      <p:ext uri="{BB962C8B-B14F-4D97-AF65-F5344CB8AC3E}">
        <p14:creationId xmlns:p14="http://schemas.microsoft.com/office/powerpoint/2010/main" val="16406064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41411B8-6769-4A46-9217-303A7C5B92E6}" type="datetimeFigureOut">
              <a:rPr lang="en-US"/>
              <a:pPr>
                <a:defRPr/>
              </a:pPr>
              <a:t>8/20/2019</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29371E68-1F9E-4BCD-A538-1863F7FC25CD}" type="slidenum">
              <a:rPr lang="en-US" altLang="en-US"/>
              <a:pPr/>
              <a:t>‹#›</a:t>
            </a:fld>
            <a:endParaRPr lang="en-US" altLang="en-US"/>
          </a:p>
        </p:txBody>
      </p:sp>
    </p:spTree>
    <p:extLst>
      <p:ext uri="{BB962C8B-B14F-4D97-AF65-F5344CB8AC3E}">
        <p14:creationId xmlns:p14="http://schemas.microsoft.com/office/powerpoint/2010/main" val="2674561420"/>
      </p:ext>
    </p:extLst>
  </p:cSld>
  <p:clrMapOvr>
    <a:overrideClrMapping bg1="lt1" tx1="dk1" bg2="lt2" tx2="dk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E1039AA-0FCE-4122-A5F8-AEEF03B102C4}" type="datetimeFigureOut">
              <a:rPr lang="en-US"/>
              <a:pPr>
                <a:defRPr/>
              </a:pPr>
              <a:t>8/20/2019</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C581F2B4-E1C3-41B3-A6E3-2731DFFC37BD}" type="slidenum">
              <a:rPr lang="en-US" altLang="en-US"/>
              <a:pPr/>
              <a:t>‹#›</a:t>
            </a:fld>
            <a:endParaRPr lang="en-US" altLang="en-US"/>
          </a:p>
        </p:txBody>
      </p:sp>
    </p:spTree>
    <p:extLst>
      <p:ext uri="{BB962C8B-B14F-4D97-AF65-F5344CB8AC3E}">
        <p14:creationId xmlns:p14="http://schemas.microsoft.com/office/powerpoint/2010/main" val="209613048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0F3D660-DC9B-4DA8-9A45-C2C776321453}" type="datetimeFigureOut">
              <a:rPr lang="en-US"/>
              <a:pPr>
                <a:defRPr/>
              </a:pPr>
              <a:t>8/20/2019</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03D1C867-7AC3-4792-8308-45AB6B421095}" type="slidenum">
              <a:rPr lang="en-US" altLang="en-US"/>
              <a:pPr/>
              <a:t>‹#›</a:t>
            </a:fld>
            <a:endParaRPr lang="en-US" altLang="en-US"/>
          </a:p>
        </p:txBody>
      </p:sp>
    </p:spTree>
    <p:extLst>
      <p:ext uri="{BB962C8B-B14F-4D97-AF65-F5344CB8AC3E}">
        <p14:creationId xmlns:p14="http://schemas.microsoft.com/office/powerpoint/2010/main" val="37208154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A0C07DA-1209-45EF-952B-E3418B7C094B}" type="datetimeFigureOut">
              <a:rPr lang="en-US"/>
              <a:pPr>
                <a:defRPr/>
              </a:pPr>
              <a:t>8/20/2019</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C0B5439F-351E-4AFF-9F30-C31E6431D03A}" type="slidenum">
              <a:rPr lang="en-US" altLang="en-US"/>
              <a:pPr/>
              <a:t>‹#›</a:t>
            </a:fld>
            <a:endParaRPr lang="en-US" altLang="en-US"/>
          </a:p>
        </p:txBody>
      </p:sp>
    </p:spTree>
    <p:extLst>
      <p:ext uri="{BB962C8B-B14F-4D97-AF65-F5344CB8AC3E}">
        <p14:creationId xmlns:p14="http://schemas.microsoft.com/office/powerpoint/2010/main" val="38030627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692B71C-D893-412B-81CE-CD21BC20DF20}" type="datetimeFigureOut">
              <a:rPr lang="en-US"/>
              <a:pPr>
                <a:defRPr/>
              </a:pPr>
              <a:t>8/20/2019</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8AF9E9BF-961A-4DE5-BD71-49A006E6B76B}" type="slidenum">
              <a:rPr lang="en-US" altLang="en-US"/>
              <a:pPr/>
              <a:t>‹#›</a:t>
            </a:fld>
            <a:endParaRPr lang="en-US" altLang="en-US"/>
          </a:p>
        </p:txBody>
      </p:sp>
    </p:spTree>
    <p:extLst>
      <p:ext uri="{BB962C8B-B14F-4D97-AF65-F5344CB8AC3E}">
        <p14:creationId xmlns:p14="http://schemas.microsoft.com/office/powerpoint/2010/main" val="25418182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7D6085A3-BF36-4143-AF6F-04A6668FEFF5}" type="datetimeFigureOut">
              <a:rPr lang="en-US"/>
              <a:pPr>
                <a:defRPr/>
              </a:pPr>
              <a:t>8/20/2019</a:t>
            </a:fld>
            <a:endParaRPr lang="en-US"/>
          </a:p>
        </p:txBody>
      </p:sp>
      <p:sp>
        <p:nvSpPr>
          <p:cNvPr id="8"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7A815877-A7CE-46AE-8827-36A12E77455F}" type="slidenum">
              <a:rPr lang="en-US" altLang="en-US"/>
              <a:pPr/>
              <a:t>‹#›</a:t>
            </a:fld>
            <a:endParaRPr lang="en-US" altLang="en-US"/>
          </a:p>
        </p:txBody>
      </p:sp>
    </p:spTree>
    <p:extLst>
      <p:ext uri="{BB962C8B-B14F-4D97-AF65-F5344CB8AC3E}">
        <p14:creationId xmlns:p14="http://schemas.microsoft.com/office/powerpoint/2010/main" val="28217328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934CF2E-3CC7-4C00-BB64-8570A9756593}" type="datetimeFigureOut">
              <a:rPr lang="en-US"/>
              <a:pPr>
                <a:defRPr/>
              </a:pPr>
              <a:t>8/20/2019</a:t>
            </a:fld>
            <a:endParaRPr lang="en-US"/>
          </a:p>
        </p:txBody>
      </p:sp>
      <p:sp>
        <p:nvSpPr>
          <p:cNvPr id="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01241D72-D1FB-4F42-9F75-A2F2BE619CF1}" type="slidenum">
              <a:rPr lang="en-US" altLang="en-US"/>
              <a:pPr/>
              <a:t>‹#›</a:t>
            </a:fld>
            <a:endParaRPr lang="en-US" altLang="en-US"/>
          </a:p>
        </p:txBody>
      </p:sp>
    </p:spTree>
    <p:extLst>
      <p:ext uri="{BB962C8B-B14F-4D97-AF65-F5344CB8AC3E}">
        <p14:creationId xmlns:p14="http://schemas.microsoft.com/office/powerpoint/2010/main" val="47895305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rgbClr val="1F497D"/>
                </a:solidFill>
                <a:latin typeface="Perpetua"/>
              </a:defRPr>
            </a:lvl1pPr>
          </a:lstStyle>
          <a:p>
            <a:pPr>
              <a:defRPr/>
            </a:pPr>
            <a:fld id="{B05A8A84-DA41-490B-8DCE-B86D78006E92}" type="datetimeFigureOut">
              <a:rPr lang="en-US"/>
              <a:pPr>
                <a:defRPr/>
              </a:pPr>
              <a:t>8/20/2019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rgbClr val="1F497D"/>
                </a:solidFill>
                <a:latin typeface="Perpetua"/>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fld id="{BA22B205-6E20-425D-89B2-F6E484F0DB8C}" type="slidenum">
              <a:rPr lang="en-US" altLang="en-US"/>
              <a:pPr/>
              <a:t>‹#›</a:t>
            </a:fld>
            <a:endParaRPr lang="en-US" altLang="en-US"/>
          </a:p>
        </p:txBody>
      </p:sp>
    </p:spTree>
    <p:extLst>
      <p:ext uri="{BB962C8B-B14F-4D97-AF65-F5344CB8AC3E}">
        <p14:creationId xmlns:p14="http://schemas.microsoft.com/office/powerpoint/2010/main" val="7379652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jp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jp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jp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4.jp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44.jp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68.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2"/>
          <p:cNvSpPr>
            <a:spLocks noGrp="1"/>
          </p:cNvSpPr>
          <p:nvPr>
            <p:ph type="subTitle" idx="1"/>
          </p:nvPr>
        </p:nvSpPr>
        <p:spPr>
          <a:xfrm>
            <a:off x="1454150" y="5029200"/>
            <a:ext cx="6400800" cy="1600200"/>
          </a:xfrm>
        </p:spPr>
        <p:txBody>
          <a:bodyPr/>
          <a:lstStyle/>
          <a:p>
            <a:pPr eaLnBrk="1" hangingPunct="1"/>
            <a:r>
              <a:rPr lang="en-US" altLang="en-US" sz="2800" dirty="0" smtClean="0"/>
              <a:t>Anisur Rahman</a:t>
            </a:r>
          </a:p>
        </p:txBody>
      </p:sp>
      <p:sp>
        <p:nvSpPr>
          <p:cNvPr id="78851" name="Title 1"/>
          <p:cNvSpPr>
            <a:spLocks noGrp="1"/>
          </p:cNvSpPr>
          <p:nvPr>
            <p:ph type="ctrTitle"/>
          </p:nvPr>
        </p:nvSpPr>
        <p:spPr>
          <a:xfrm>
            <a:off x="457200" y="1506538"/>
            <a:ext cx="8229600" cy="1470025"/>
          </a:xfrm>
        </p:spPr>
        <p:txBody>
          <a:bodyPr/>
          <a:lstStyle/>
          <a:p>
            <a:pPr eaLnBrk="1" hangingPunct="1"/>
            <a:r>
              <a:rPr altLang="en-US" dirty="0" smtClean="0"/>
              <a:t>CSE 319</a:t>
            </a:r>
            <a:br>
              <a:rPr altLang="en-US" dirty="0" smtClean="0"/>
            </a:br>
            <a:r>
              <a:rPr altLang="en-US" sz="3200" dirty="0" smtClean="0"/>
              <a:t>       Software Engineering   </a:t>
            </a:r>
            <a:endParaRPr altLang="en-US" dirty="0" smtClean="0"/>
          </a:p>
        </p:txBody>
      </p:sp>
      <p:sp>
        <p:nvSpPr>
          <p:cNvPr id="78852" name="Rectangle 3"/>
          <p:cNvSpPr>
            <a:spLocks noChangeArrowheads="1"/>
          </p:cNvSpPr>
          <p:nvPr/>
        </p:nvSpPr>
        <p:spPr bwMode="auto">
          <a:xfrm>
            <a:off x="354399" y="3655002"/>
            <a:ext cx="86003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lvl="0" defTabSz="914400" eaLnBrk="0" fontAlgn="base" hangingPunct="0">
              <a:spcBef>
                <a:spcPct val="0"/>
              </a:spcBef>
              <a:spcAft>
                <a:spcPct val="0"/>
              </a:spcAft>
            </a:pPr>
            <a:r>
              <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charset="-128"/>
                <a:cs typeface="+mn-cs"/>
              </a:rPr>
              <a:t>Lecture : </a:t>
            </a:r>
            <a:r>
              <a:rPr lang="en-US" dirty="0">
                <a:solidFill>
                  <a:prstClr val="black"/>
                </a:solidFill>
                <a:latin typeface="Times New Roman" panose="02020603050405020304" pitchFamily="18" charset="0"/>
                <a:ea typeface="ＭＳ Ｐゴシック" charset="-128"/>
              </a:rPr>
              <a:t>Performing user interface design</a:t>
            </a:r>
            <a:endParaRPr lang="en-US" altLang="en-US" dirty="0">
              <a:solidFill>
                <a:prstClr val="black"/>
              </a:solidFill>
              <a:latin typeface="Times New Roman" panose="02020603050405020304" pitchFamily="18" charset="0"/>
              <a:ea typeface="ＭＳ Ｐゴシック" charset="-128"/>
            </a:endParaRPr>
          </a:p>
        </p:txBody>
      </p:sp>
      <p:sp>
        <p:nvSpPr>
          <p:cNvPr id="78853" name="Rectangle 3"/>
          <p:cNvSpPr>
            <a:spLocks noChangeArrowheads="1"/>
          </p:cNvSpPr>
          <p:nvPr/>
        </p:nvSpPr>
        <p:spPr bwMode="auto">
          <a:xfrm>
            <a:off x="1797050" y="5638800"/>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ts val="575"/>
              </a:spcBef>
              <a:spcAft>
                <a:spcPct val="0"/>
              </a:spcAft>
              <a:buClr>
                <a:srgbClr val="4F81BD"/>
              </a:buClr>
              <a:buSzPct val="85000"/>
              <a:buFontTx/>
              <a:buNone/>
              <a:tabLst/>
              <a:defRPr/>
            </a:pPr>
            <a:r>
              <a:rPr kumimoji="0" lang="en-US" altLang="en-US" sz="2800" b="0" i="0" u="none" strike="noStrike" kern="1200" cap="none" spc="0" normalizeH="0" baseline="0" noProof="0" smtClean="0">
                <a:ln>
                  <a:noFill/>
                </a:ln>
                <a:solidFill>
                  <a:srgbClr val="1F497D"/>
                </a:solidFill>
                <a:effectLst/>
                <a:uLnTx/>
                <a:uFillTx/>
                <a:latin typeface="Perpetua" panose="02020502060401020303" pitchFamily="18" charset="0"/>
                <a:ea typeface="ＭＳ Ｐゴシック" charset="-128"/>
                <a:cs typeface="+mn-cs"/>
              </a:rPr>
              <a:t>Military Institute of Science and Technology</a:t>
            </a:r>
          </a:p>
        </p:txBody>
      </p:sp>
    </p:spTree>
    <p:extLst>
      <p:ext uri="{BB962C8B-B14F-4D97-AF65-F5344CB8AC3E}">
        <p14:creationId xmlns:p14="http://schemas.microsoft.com/office/powerpoint/2010/main" val="28906624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5100"/>
            <a:ext cx="9144000" cy="1143000"/>
          </a:xfrm>
        </p:spPr>
        <p:txBody>
          <a:bodyPr/>
          <a:lstStyle/>
          <a:p>
            <a:r>
              <a:rPr lang="en-US" dirty="0"/>
              <a:t>Application specific GUI </a:t>
            </a:r>
            <a:r>
              <a:rPr lang="en-US" dirty="0" smtClean="0"/>
              <a:t>components (3)</a:t>
            </a:r>
            <a:endParaRPr lang="en-US" dirty="0"/>
          </a:p>
        </p:txBody>
      </p:sp>
      <p:sp>
        <p:nvSpPr>
          <p:cNvPr id="3" name="Content Placeholder 2"/>
          <p:cNvSpPr>
            <a:spLocks noGrp="1"/>
          </p:cNvSpPr>
          <p:nvPr>
            <p:ph sz="quarter" idx="1"/>
          </p:nvPr>
        </p:nvSpPr>
        <p:spPr>
          <a:xfrm>
            <a:off x="785814" y="1447800"/>
            <a:ext cx="5014912" cy="4572000"/>
          </a:xfrm>
        </p:spPr>
        <p:txBody>
          <a:bodyPr/>
          <a:lstStyle/>
          <a:p>
            <a:r>
              <a:rPr lang="en-US" b="1" dirty="0"/>
              <a:t>Text-Box</a:t>
            </a:r>
            <a:r>
              <a:rPr lang="en-US" dirty="0"/>
              <a:t> - Provides an area for user to type and enter text-based data.</a:t>
            </a:r>
          </a:p>
          <a:p>
            <a:r>
              <a:rPr lang="en-US" b="1" dirty="0"/>
              <a:t>Buttons</a:t>
            </a:r>
            <a:r>
              <a:rPr lang="en-US" dirty="0"/>
              <a:t> - They imitate real life buttons and are used to submit inputs to the software</a:t>
            </a:r>
            <a:r>
              <a:rPr lang="en-US" dirty="0" smtClean="0"/>
              <a:t>.</a:t>
            </a:r>
          </a:p>
          <a:p>
            <a:r>
              <a:rPr lang="en-US" b="1" dirty="0"/>
              <a:t>Radio-button</a:t>
            </a:r>
            <a:r>
              <a:rPr lang="en-US" dirty="0"/>
              <a:t> - Displays available options for selection. Only one can be selected among all offered.</a:t>
            </a:r>
          </a:p>
          <a:p>
            <a:endParaRPr lang="en-US" dirty="0"/>
          </a:p>
          <a:p>
            <a:endParaRPr lang="en-US" dirty="0"/>
          </a:p>
        </p:txBody>
      </p:sp>
      <p:pic>
        <p:nvPicPr>
          <p:cNvPr id="10242" name="Picture 2" descr="Radio-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726" y="2311400"/>
            <a:ext cx="3133725"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04068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74638"/>
            <a:ext cx="8815387" cy="922535"/>
          </a:xfrm>
        </p:spPr>
        <p:txBody>
          <a:bodyPr/>
          <a:lstStyle/>
          <a:p>
            <a:r>
              <a:rPr lang="en-US" dirty="0"/>
              <a:t>Application specific GUI </a:t>
            </a:r>
            <a:r>
              <a:rPr lang="en-US" dirty="0" smtClean="0"/>
              <a:t>components (4)</a:t>
            </a:r>
            <a:endParaRPr lang="en-US" dirty="0"/>
          </a:p>
        </p:txBody>
      </p:sp>
      <p:sp>
        <p:nvSpPr>
          <p:cNvPr id="3" name="Content Placeholder 2"/>
          <p:cNvSpPr>
            <a:spLocks noGrp="1"/>
          </p:cNvSpPr>
          <p:nvPr>
            <p:ph sz="quarter" idx="1"/>
          </p:nvPr>
        </p:nvSpPr>
        <p:spPr>
          <a:xfrm>
            <a:off x="527050" y="4776788"/>
            <a:ext cx="5129213" cy="1323975"/>
          </a:xfrm>
        </p:spPr>
        <p:txBody>
          <a:bodyPr/>
          <a:lstStyle/>
          <a:p>
            <a:pPr marL="0" indent="0">
              <a:buNone/>
            </a:pPr>
            <a:r>
              <a:rPr lang="en-US" b="1" dirty="0"/>
              <a:t>List-box </a:t>
            </a:r>
            <a:r>
              <a:rPr lang="en-US" dirty="0"/>
              <a:t>- Provides list of available items for selection. More than one item can be selected.</a:t>
            </a:r>
          </a:p>
        </p:txBody>
      </p:sp>
      <p:pic>
        <p:nvPicPr>
          <p:cNvPr id="12290" name="Picture 2" descr="Lis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263" y="4776788"/>
            <a:ext cx="3181350" cy="1400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7050" y="1940540"/>
            <a:ext cx="4572000" cy="2092881"/>
          </a:xfrm>
          <a:prstGeom prst="rect">
            <a:avLst/>
          </a:prstGeom>
        </p:spPr>
        <p:txBody>
          <a:bodyPr>
            <a:spAutoFit/>
          </a:bodyPr>
          <a:lstStyle/>
          <a:p>
            <a:r>
              <a:rPr lang="en-US" sz="2600" b="1" dirty="0"/>
              <a:t>Check-box - </a:t>
            </a:r>
            <a:r>
              <a:rPr lang="en-US" sz="2600" dirty="0"/>
              <a:t>Functions similar to list-box. When an option is selected, the box is marked as checked. Multiple options represented by check boxes can be selected.</a:t>
            </a:r>
          </a:p>
        </p:txBody>
      </p:sp>
      <p:pic>
        <p:nvPicPr>
          <p:cNvPr id="6" name="Picture 2" descr="Radio-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075" y="2033170"/>
            <a:ext cx="3133725"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28734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7" y="274638"/>
            <a:ext cx="8772525" cy="925512"/>
          </a:xfrm>
        </p:spPr>
        <p:txBody>
          <a:bodyPr/>
          <a:lstStyle/>
          <a:p>
            <a:r>
              <a:rPr lang="en-US" dirty="0"/>
              <a:t>Application specific GUI </a:t>
            </a:r>
            <a:r>
              <a:rPr lang="en-US" dirty="0" smtClean="0"/>
              <a:t>components (5)</a:t>
            </a:r>
            <a:endParaRPr lang="en-US" dirty="0"/>
          </a:p>
        </p:txBody>
      </p:sp>
      <p:sp>
        <p:nvSpPr>
          <p:cNvPr id="3" name="Content Placeholder 2"/>
          <p:cNvSpPr>
            <a:spLocks noGrp="1"/>
          </p:cNvSpPr>
          <p:nvPr>
            <p:ph sz="quarter" idx="1"/>
          </p:nvPr>
        </p:nvSpPr>
        <p:spPr/>
        <p:txBody>
          <a:bodyPr/>
          <a:lstStyle/>
          <a:p>
            <a:pPr marL="0" indent="0">
              <a:buNone/>
            </a:pPr>
            <a:r>
              <a:rPr lang="en-US" dirty="0"/>
              <a:t>Other impressive GUI components are:</a:t>
            </a:r>
          </a:p>
          <a:p>
            <a:r>
              <a:rPr lang="en-US" dirty="0"/>
              <a:t>Sliders</a:t>
            </a:r>
          </a:p>
          <a:p>
            <a:r>
              <a:rPr lang="en-US" dirty="0"/>
              <a:t>Combo-box</a:t>
            </a:r>
          </a:p>
          <a:p>
            <a:r>
              <a:rPr lang="en-US" dirty="0"/>
              <a:t>Data-grid</a:t>
            </a:r>
          </a:p>
          <a:p>
            <a:r>
              <a:rPr lang="en-US" dirty="0"/>
              <a:t>Drop-down list</a:t>
            </a:r>
          </a:p>
          <a:p>
            <a:endParaRPr lang="en-US" dirty="0"/>
          </a:p>
        </p:txBody>
      </p:sp>
    </p:spTree>
    <p:extLst>
      <p:ext uri="{BB962C8B-B14F-4D97-AF65-F5344CB8AC3E}">
        <p14:creationId xmlns:p14="http://schemas.microsoft.com/office/powerpoint/2010/main" val="394133185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Design Activities</a:t>
            </a:r>
            <a:br>
              <a:rPr lang="en-US" dirty="0"/>
            </a:br>
            <a:endParaRPr lang="en-US" dirty="0"/>
          </a:p>
        </p:txBody>
      </p:sp>
      <p:sp>
        <p:nvSpPr>
          <p:cNvPr id="3" name="Content Placeholder 2"/>
          <p:cNvSpPr>
            <a:spLocks noGrp="1"/>
          </p:cNvSpPr>
          <p:nvPr>
            <p:ph sz="quarter" idx="1"/>
          </p:nvPr>
        </p:nvSpPr>
        <p:spPr>
          <a:xfrm>
            <a:off x="914400" y="1447800"/>
            <a:ext cx="7772400" cy="3367088"/>
          </a:xfrm>
        </p:spPr>
        <p:txBody>
          <a:bodyPr/>
          <a:lstStyle/>
          <a:p>
            <a:pPr marL="0" indent="0">
              <a:buNone/>
            </a:pPr>
            <a:r>
              <a:rPr lang="en-US" dirty="0"/>
              <a:t>There are a number of activities performed for designing user interface. </a:t>
            </a:r>
            <a:endParaRPr lang="en-US" dirty="0" smtClean="0"/>
          </a:p>
          <a:p>
            <a:pPr marL="0" indent="0">
              <a:buNone/>
            </a:pPr>
            <a:endParaRPr lang="en-US" dirty="0" smtClean="0"/>
          </a:p>
          <a:p>
            <a:pPr marL="0" indent="0">
              <a:buNone/>
            </a:pPr>
            <a:r>
              <a:rPr lang="en-US" dirty="0" smtClean="0"/>
              <a:t>The </a:t>
            </a:r>
            <a:r>
              <a:rPr lang="en-US" dirty="0"/>
              <a:t>process of GUI design and implementation is alike SDLC. </a:t>
            </a:r>
            <a:endParaRPr lang="en-US" dirty="0" smtClean="0"/>
          </a:p>
          <a:p>
            <a:pPr marL="0" indent="0">
              <a:buNone/>
            </a:pPr>
            <a:endParaRPr lang="en-US" dirty="0"/>
          </a:p>
          <a:p>
            <a:pPr marL="0" indent="0">
              <a:buNone/>
            </a:pPr>
            <a:r>
              <a:rPr lang="en-US" dirty="0" smtClean="0"/>
              <a:t>Any </a:t>
            </a:r>
            <a:r>
              <a:rPr lang="en-US" dirty="0"/>
              <a:t>model can be used for GUI implementation among Waterfall, Iterative or Spiral Model.</a:t>
            </a:r>
          </a:p>
        </p:txBody>
      </p:sp>
    </p:spTree>
    <p:extLst>
      <p:ext uri="{BB962C8B-B14F-4D97-AF65-F5344CB8AC3E}">
        <p14:creationId xmlns:p14="http://schemas.microsoft.com/office/powerpoint/2010/main" val="25352079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Development Life Cycle</a:t>
            </a:r>
            <a:r>
              <a:rPr lang="en-US" dirty="0"/>
              <a:t> </a:t>
            </a:r>
          </a:p>
        </p:txBody>
      </p:sp>
      <p:pic>
        <p:nvPicPr>
          <p:cNvPr id="2050" name="Picture 2" descr="sdlc model à¦à¦° à¦à¦¬à¦¿à¦° à¦«à¦²à¦¾à¦«à¦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24" y="2057401"/>
            <a:ext cx="9540448" cy="429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24564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pic>
        <p:nvPicPr>
          <p:cNvPr id="1026" name="Picture 2" descr="waterfall model à¦à¦° à¦à¦¬à¦¿à¦° à¦«à¦²à¦¾à¦«à¦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2" y="1614488"/>
            <a:ext cx="6129868" cy="4597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33351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683" y="274638"/>
            <a:ext cx="8082117" cy="1143000"/>
          </a:xfrm>
        </p:spPr>
        <p:txBody>
          <a:bodyPr/>
          <a:lstStyle/>
          <a:p>
            <a:r>
              <a:rPr lang="en-US" dirty="0" smtClean="0"/>
              <a:t>Iterative Life </a:t>
            </a:r>
            <a:r>
              <a:rPr lang="en-US" dirty="0"/>
              <a:t>cycle model</a:t>
            </a:r>
          </a:p>
        </p:txBody>
      </p:sp>
      <p:pic>
        <p:nvPicPr>
          <p:cNvPr id="3074" name="Picture 2" descr="iterative life cycle model à¦à¦° à¦à¦¬à¦¿à¦° à¦«à¦²à¦¾à¦«à¦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683" y="1946686"/>
            <a:ext cx="8356076" cy="3451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13075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39787"/>
          </a:xfrm>
        </p:spPr>
        <p:txBody>
          <a:bodyPr/>
          <a:lstStyle/>
          <a:p>
            <a:r>
              <a:rPr lang="en-US" dirty="0" smtClean="0"/>
              <a:t>GUI Model (1)</a:t>
            </a:r>
            <a:endParaRPr lang="en-US" dirty="0"/>
          </a:p>
        </p:txBody>
      </p:sp>
      <p:sp>
        <p:nvSpPr>
          <p:cNvPr id="3" name="Content Placeholder 2"/>
          <p:cNvSpPr>
            <a:spLocks noGrp="1"/>
          </p:cNvSpPr>
          <p:nvPr>
            <p:ph sz="quarter" idx="1"/>
          </p:nvPr>
        </p:nvSpPr>
        <p:spPr>
          <a:xfrm>
            <a:off x="914399" y="1447799"/>
            <a:ext cx="1943101" cy="3692525"/>
          </a:xfrm>
        </p:spPr>
        <p:txBody>
          <a:bodyPr/>
          <a:lstStyle/>
          <a:p>
            <a:pPr marL="0" indent="0">
              <a:buNone/>
            </a:pPr>
            <a:r>
              <a:rPr lang="en-US" dirty="0"/>
              <a:t>A model used for GUI design and development should fulfill these GUI specific steps.</a:t>
            </a:r>
          </a:p>
        </p:txBody>
      </p:sp>
      <p:pic>
        <p:nvPicPr>
          <p:cNvPr id="13314" name="Picture 2" descr="GUI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104" y="1166812"/>
            <a:ext cx="4924696" cy="4735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8947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a:t>
            </a:r>
            <a:r>
              <a:rPr lang="en-US" dirty="0" smtClean="0"/>
              <a:t>Model (2)</a:t>
            </a:r>
            <a:endParaRPr lang="en-US" dirty="0"/>
          </a:p>
        </p:txBody>
      </p:sp>
      <p:sp>
        <p:nvSpPr>
          <p:cNvPr id="3" name="Content Placeholder 2"/>
          <p:cNvSpPr>
            <a:spLocks noGrp="1"/>
          </p:cNvSpPr>
          <p:nvPr>
            <p:ph sz="quarter" idx="1"/>
          </p:nvPr>
        </p:nvSpPr>
        <p:spPr>
          <a:xfrm>
            <a:off x="914400" y="1447800"/>
            <a:ext cx="7772400" cy="4572000"/>
          </a:xfrm>
        </p:spPr>
        <p:txBody>
          <a:bodyPr/>
          <a:lstStyle/>
          <a:p>
            <a:r>
              <a:rPr lang="en-US" b="1" dirty="0"/>
              <a:t>GUI Requirement Gathering</a:t>
            </a:r>
            <a:r>
              <a:rPr lang="en-US" dirty="0"/>
              <a:t> - The designers may like to have list of all </a:t>
            </a:r>
            <a:r>
              <a:rPr lang="en-US" dirty="0">
                <a:solidFill>
                  <a:srgbClr val="FF0000"/>
                </a:solidFill>
              </a:rPr>
              <a:t>functional and non-functional requirements </a:t>
            </a:r>
            <a:r>
              <a:rPr lang="en-US" dirty="0"/>
              <a:t>of GUI. This can be taken from user and their existing software solution</a:t>
            </a:r>
            <a:r>
              <a:rPr lang="en-US" dirty="0" smtClean="0"/>
              <a:t>.</a:t>
            </a:r>
          </a:p>
          <a:p>
            <a:r>
              <a:rPr lang="en-US" b="1" dirty="0"/>
              <a:t>User Analysis</a:t>
            </a:r>
            <a:r>
              <a:rPr lang="en-US" dirty="0"/>
              <a:t> - The designer studies who is going to use the software GUI. The </a:t>
            </a:r>
            <a:r>
              <a:rPr lang="en-US" dirty="0">
                <a:solidFill>
                  <a:srgbClr val="FF0000"/>
                </a:solidFill>
              </a:rPr>
              <a:t>target audience </a:t>
            </a:r>
            <a:r>
              <a:rPr lang="en-US" dirty="0"/>
              <a:t>matters as the design details change according to the </a:t>
            </a:r>
            <a:r>
              <a:rPr lang="en-US" dirty="0">
                <a:solidFill>
                  <a:srgbClr val="FF0000"/>
                </a:solidFill>
              </a:rPr>
              <a:t>knowledge and competency level</a:t>
            </a:r>
            <a:r>
              <a:rPr lang="en-US" dirty="0"/>
              <a:t> of the user. If user is technical savvy, advanced and complex GUI can be incorporated. For a novice user, more information is included on how-to of software.</a:t>
            </a:r>
          </a:p>
        </p:txBody>
      </p:sp>
    </p:spTree>
    <p:extLst>
      <p:ext uri="{BB962C8B-B14F-4D97-AF65-F5344CB8AC3E}">
        <p14:creationId xmlns:p14="http://schemas.microsoft.com/office/powerpoint/2010/main" val="317238054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a:t>
            </a:r>
            <a:r>
              <a:rPr lang="en-US" dirty="0" smtClean="0"/>
              <a:t>Model (3)</a:t>
            </a:r>
            <a:endParaRPr lang="en-US" dirty="0"/>
          </a:p>
        </p:txBody>
      </p:sp>
      <p:sp>
        <p:nvSpPr>
          <p:cNvPr id="3" name="Content Placeholder 2"/>
          <p:cNvSpPr>
            <a:spLocks noGrp="1"/>
          </p:cNvSpPr>
          <p:nvPr>
            <p:ph sz="quarter" idx="1"/>
          </p:nvPr>
        </p:nvSpPr>
        <p:spPr/>
        <p:txBody>
          <a:bodyPr/>
          <a:lstStyle/>
          <a:p>
            <a:r>
              <a:rPr lang="en-US" b="1" dirty="0"/>
              <a:t>Task Analysis</a:t>
            </a:r>
            <a:r>
              <a:rPr lang="en-US" dirty="0"/>
              <a:t> - Designers have to analyze </a:t>
            </a:r>
            <a:r>
              <a:rPr lang="en-US" dirty="0">
                <a:solidFill>
                  <a:srgbClr val="FF0000"/>
                </a:solidFill>
              </a:rPr>
              <a:t>what task </a:t>
            </a:r>
            <a:r>
              <a:rPr lang="en-US" dirty="0"/>
              <a:t>is to be done by the software solution. Here in GUI, it does not matter how it will be done. Tasks can be represented in hierarchical manner taking one major task and dividing it further into smaller sub-tasks. </a:t>
            </a:r>
            <a:r>
              <a:rPr lang="en-US" dirty="0">
                <a:solidFill>
                  <a:srgbClr val="FF0000"/>
                </a:solidFill>
              </a:rPr>
              <a:t>Tasks provide goals for GUI presentation</a:t>
            </a:r>
            <a:r>
              <a:rPr lang="en-US" dirty="0"/>
              <a:t>. Flow of information among sub-tasks determines the flow of GUI contents in the software.</a:t>
            </a:r>
          </a:p>
          <a:p>
            <a:r>
              <a:rPr lang="en-US" b="1" dirty="0"/>
              <a:t>GUI Design &amp; implementation</a:t>
            </a:r>
            <a:r>
              <a:rPr lang="en-US" dirty="0"/>
              <a:t> - Designers after having information about requirements, tasks and user environment, design the GUI and </a:t>
            </a:r>
            <a:r>
              <a:rPr lang="en-US" dirty="0">
                <a:solidFill>
                  <a:srgbClr val="FF0000"/>
                </a:solidFill>
              </a:rPr>
              <a:t>implements into code </a:t>
            </a:r>
            <a:r>
              <a:rPr lang="en-US" dirty="0"/>
              <a:t>and </a:t>
            </a:r>
            <a:r>
              <a:rPr lang="en-US" dirty="0">
                <a:solidFill>
                  <a:srgbClr val="FF0000"/>
                </a:solidFill>
              </a:rPr>
              <a:t>embed the GUI </a:t>
            </a:r>
            <a:r>
              <a:rPr lang="en-US" dirty="0"/>
              <a:t>with working or dummy software in the background. It is then </a:t>
            </a:r>
            <a:r>
              <a:rPr lang="en-US" dirty="0">
                <a:solidFill>
                  <a:srgbClr val="FF0000"/>
                </a:solidFill>
              </a:rPr>
              <a:t>self-tested </a:t>
            </a:r>
            <a:r>
              <a:rPr lang="en-US" dirty="0"/>
              <a:t>by the developers.</a:t>
            </a:r>
          </a:p>
          <a:p>
            <a:endParaRPr lang="en-US" dirty="0"/>
          </a:p>
        </p:txBody>
      </p:sp>
    </p:spTree>
    <p:extLst>
      <p:ext uri="{BB962C8B-B14F-4D97-AF65-F5344CB8AC3E}">
        <p14:creationId xmlns:p14="http://schemas.microsoft.com/office/powerpoint/2010/main" val="137604235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9"/>
            <a:ext cx="7772400" cy="738616"/>
          </a:xfrm>
        </p:spPr>
        <p:txBody>
          <a:bodyPr/>
          <a:lstStyle/>
          <a:p>
            <a:r>
              <a:rPr lang="en-US" dirty="0" smtClean="0"/>
              <a:t>What is User Interface?</a:t>
            </a:r>
            <a:endParaRPr lang="en-US" dirty="0"/>
          </a:p>
        </p:txBody>
      </p:sp>
      <p:sp>
        <p:nvSpPr>
          <p:cNvPr id="3" name="Content Placeholder 2"/>
          <p:cNvSpPr>
            <a:spLocks noGrp="1"/>
          </p:cNvSpPr>
          <p:nvPr>
            <p:ph sz="quarter" idx="1"/>
          </p:nvPr>
        </p:nvSpPr>
        <p:spPr>
          <a:xfrm>
            <a:off x="914400" y="1447800"/>
            <a:ext cx="7772400" cy="4572000"/>
          </a:xfrm>
        </p:spPr>
        <p:txBody>
          <a:bodyPr/>
          <a:lstStyle/>
          <a:p>
            <a:pPr marL="0" indent="0">
              <a:buNone/>
            </a:pPr>
            <a:r>
              <a:rPr lang="en-US" dirty="0"/>
              <a:t>User interface is the front-end application view to which user interacts in order to use the software. The software becomes more popular if its user interface is</a:t>
            </a:r>
            <a:r>
              <a:rPr lang="en-US" dirty="0" smtClean="0"/>
              <a:t>:</a:t>
            </a:r>
          </a:p>
          <a:p>
            <a:r>
              <a:rPr lang="en-US" dirty="0"/>
              <a:t>Attractive</a:t>
            </a:r>
          </a:p>
          <a:p>
            <a:r>
              <a:rPr lang="en-US" dirty="0"/>
              <a:t>Simple to use</a:t>
            </a:r>
          </a:p>
          <a:p>
            <a:r>
              <a:rPr lang="en-US" dirty="0"/>
              <a:t>Responsive in short time</a:t>
            </a:r>
          </a:p>
          <a:p>
            <a:r>
              <a:rPr lang="en-US" dirty="0"/>
              <a:t>Clear to understand</a:t>
            </a:r>
          </a:p>
          <a:p>
            <a:r>
              <a:rPr lang="en-US" dirty="0"/>
              <a:t>Consistent on all interface screens</a:t>
            </a:r>
          </a:p>
          <a:p>
            <a:pPr marL="0" indent="0">
              <a:buNone/>
            </a:pPr>
            <a:endParaRPr lang="en-US" dirty="0"/>
          </a:p>
        </p:txBody>
      </p:sp>
    </p:spTree>
    <p:extLst>
      <p:ext uri="{BB962C8B-B14F-4D97-AF65-F5344CB8AC3E}">
        <p14:creationId xmlns:p14="http://schemas.microsoft.com/office/powerpoint/2010/main" val="123891359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a:t>
            </a:r>
            <a:r>
              <a:rPr lang="en-US" dirty="0" smtClean="0"/>
              <a:t>Model (4)</a:t>
            </a:r>
            <a:endParaRPr lang="en-US" dirty="0"/>
          </a:p>
        </p:txBody>
      </p:sp>
      <p:sp>
        <p:nvSpPr>
          <p:cNvPr id="3" name="Content Placeholder 2"/>
          <p:cNvSpPr>
            <a:spLocks noGrp="1"/>
          </p:cNvSpPr>
          <p:nvPr>
            <p:ph sz="quarter" idx="1"/>
          </p:nvPr>
        </p:nvSpPr>
        <p:spPr/>
        <p:txBody>
          <a:bodyPr/>
          <a:lstStyle/>
          <a:p>
            <a:r>
              <a:rPr lang="en-US" b="1" dirty="0"/>
              <a:t>Testing</a:t>
            </a:r>
            <a:r>
              <a:rPr lang="en-US" dirty="0"/>
              <a:t> - GUI testing can be done in various ways. Organization can have </a:t>
            </a:r>
            <a:r>
              <a:rPr lang="en-US" dirty="0">
                <a:solidFill>
                  <a:srgbClr val="FF0000"/>
                </a:solidFill>
              </a:rPr>
              <a:t>in-house inspection</a:t>
            </a:r>
            <a:r>
              <a:rPr lang="en-US" dirty="0"/>
              <a:t>, direct involvement of users and release of </a:t>
            </a:r>
            <a:r>
              <a:rPr lang="en-US" dirty="0">
                <a:solidFill>
                  <a:srgbClr val="FF0000"/>
                </a:solidFill>
              </a:rPr>
              <a:t>beta version </a:t>
            </a:r>
            <a:r>
              <a:rPr lang="en-US" dirty="0"/>
              <a:t>are few of them. Testing may include </a:t>
            </a:r>
            <a:r>
              <a:rPr lang="en-US" dirty="0">
                <a:solidFill>
                  <a:srgbClr val="FF0000"/>
                </a:solidFill>
              </a:rPr>
              <a:t>usability</a:t>
            </a:r>
            <a:r>
              <a:rPr lang="en-US" dirty="0"/>
              <a:t>, </a:t>
            </a:r>
            <a:r>
              <a:rPr lang="en-US" dirty="0">
                <a:solidFill>
                  <a:srgbClr val="FF0000"/>
                </a:solidFill>
              </a:rPr>
              <a:t>compatibility</a:t>
            </a:r>
            <a:r>
              <a:rPr lang="en-US" dirty="0"/>
              <a:t>, </a:t>
            </a:r>
            <a:r>
              <a:rPr lang="en-US" dirty="0">
                <a:solidFill>
                  <a:srgbClr val="FF0000"/>
                </a:solidFill>
              </a:rPr>
              <a:t>user acceptance</a:t>
            </a:r>
            <a:r>
              <a:rPr lang="en-US" dirty="0"/>
              <a:t> etc.</a:t>
            </a:r>
          </a:p>
        </p:txBody>
      </p:sp>
    </p:spTree>
    <p:extLst>
      <p:ext uri="{BB962C8B-B14F-4D97-AF65-F5344CB8AC3E}">
        <p14:creationId xmlns:p14="http://schemas.microsoft.com/office/powerpoint/2010/main" val="371205013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Implementation Tools</a:t>
            </a:r>
            <a:br>
              <a:rPr lang="en-US" dirty="0"/>
            </a:br>
            <a:endParaRPr lang="en-US" dirty="0"/>
          </a:p>
        </p:txBody>
      </p:sp>
      <p:sp>
        <p:nvSpPr>
          <p:cNvPr id="3" name="Content Placeholder 2"/>
          <p:cNvSpPr>
            <a:spLocks noGrp="1"/>
          </p:cNvSpPr>
          <p:nvPr>
            <p:ph sz="quarter" idx="1"/>
          </p:nvPr>
        </p:nvSpPr>
        <p:spPr/>
        <p:txBody>
          <a:bodyPr/>
          <a:lstStyle/>
          <a:p>
            <a:r>
              <a:rPr lang="en-US" dirty="0"/>
              <a:t>There are several tools available using which the designers can create entire GUI on a mouse click. Some tools can be embedded into the software environment (IDE).</a:t>
            </a:r>
          </a:p>
          <a:p>
            <a:r>
              <a:rPr lang="en-US" dirty="0"/>
              <a:t>GUI implementation tools provide powerful </a:t>
            </a:r>
            <a:r>
              <a:rPr lang="en-US" dirty="0">
                <a:solidFill>
                  <a:srgbClr val="FF0000"/>
                </a:solidFill>
              </a:rPr>
              <a:t>array of GUI controls</a:t>
            </a:r>
            <a:r>
              <a:rPr lang="en-US" dirty="0"/>
              <a:t>. For software customization, designers can change the code accordingly.</a:t>
            </a:r>
          </a:p>
          <a:p>
            <a:r>
              <a:rPr lang="en-US" dirty="0"/>
              <a:t>There are different segments of GUI tools according to their different use and platform.</a:t>
            </a:r>
          </a:p>
          <a:p>
            <a:endParaRPr lang="en-US" dirty="0"/>
          </a:p>
        </p:txBody>
      </p:sp>
    </p:spTree>
    <p:extLst>
      <p:ext uri="{BB962C8B-B14F-4D97-AF65-F5344CB8AC3E}">
        <p14:creationId xmlns:p14="http://schemas.microsoft.com/office/powerpoint/2010/main" val="40471589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274638"/>
            <a:ext cx="7986713" cy="1143000"/>
          </a:xfrm>
        </p:spPr>
        <p:txBody>
          <a:bodyPr/>
          <a:lstStyle/>
          <a:p>
            <a:r>
              <a:rPr lang="en-US" dirty="0"/>
              <a:t>GUI Implementation </a:t>
            </a:r>
            <a:r>
              <a:rPr lang="en-US" dirty="0" smtClean="0"/>
              <a:t>Tools - Example</a:t>
            </a:r>
            <a:endParaRPr lang="en-US" dirty="0"/>
          </a:p>
        </p:txBody>
      </p:sp>
      <p:sp>
        <p:nvSpPr>
          <p:cNvPr id="3" name="Content Placeholder 2"/>
          <p:cNvSpPr>
            <a:spLocks noGrp="1"/>
          </p:cNvSpPr>
          <p:nvPr>
            <p:ph sz="quarter" idx="1"/>
          </p:nvPr>
        </p:nvSpPr>
        <p:spPr>
          <a:xfrm>
            <a:off x="914400" y="1447800"/>
            <a:ext cx="7772400" cy="3038475"/>
          </a:xfrm>
        </p:spPr>
        <p:txBody>
          <a:bodyPr/>
          <a:lstStyle/>
          <a:p>
            <a:pPr marL="0" indent="0">
              <a:buNone/>
            </a:pPr>
            <a:r>
              <a:rPr lang="en-US" dirty="0" smtClean="0"/>
              <a:t>Mobile </a:t>
            </a:r>
            <a:r>
              <a:rPr lang="en-US" dirty="0"/>
              <a:t>GUI, Computer GUI, Touch-Screen GUI etc. Here is a list of few tools which come handy to build GUI:</a:t>
            </a:r>
          </a:p>
          <a:p>
            <a:pPr lvl="1"/>
            <a:r>
              <a:rPr lang="en-US" dirty="0"/>
              <a:t>FLUID</a:t>
            </a:r>
          </a:p>
          <a:p>
            <a:pPr lvl="1"/>
            <a:r>
              <a:rPr lang="en-US" dirty="0" err="1"/>
              <a:t>AppInventor</a:t>
            </a:r>
            <a:r>
              <a:rPr lang="en-US" dirty="0"/>
              <a:t> (Android)</a:t>
            </a:r>
          </a:p>
          <a:p>
            <a:pPr lvl="1"/>
            <a:r>
              <a:rPr lang="en-US" dirty="0" err="1"/>
              <a:t>LucidChart</a:t>
            </a:r>
            <a:endParaRPr lang="en-US" dirty="0"/>
          </a:p>
          <a:p>
            <a:pPr lvl="1"/>
            <a:r>
              <a:rPr lang="en-US" dirty="0" err="1" smtClean="0"/>
              <a:t>Wavemaker</a:t>
            </a:r>
            <a:endParaRPr lang="en-US" dirty="0" smtClean="0"/>
          </a:p>
          <a:p>
            <a:pPr lvl="1"/>
            <a:r>
              <a:rPr lang="en-US" dirty="0" smtClean="0"/>
              <a:t>Visual </a:t>
            </a:r>
            <a:r>
              <a:rPr lang="en-US" dirty="0"/>
              <a:t>Studio</a:t>
            </a:r>
          </a:p>
          <a:p>
            <a:endParaRPr lang="en-US" dirty="0"/>
          </a:p>
        </p:txBody>
      </p:sp>
    </p:spTree>
    <p:extLst>
      <p:ext uri="{BB962C8B-B14F-4D97-AF65-F5344CB8AC3E}">
        <p14:creationId xmlns:p14="http://schemas.microsoft.com/office/powerpoint/2010/main" val="124158588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86897"/>
          </a:xfrm>
        </p:spPr>
        <p:txBody>
          <a:bodyPr/>
          <a:lstStyle/>
          <a:p>
            <a:r>
              <a:rPr lang="en-US" dirty="0"/>
              <a:t>User Interface Design </a:t>
            </a:r>
            <a:r>
              <a:rPr lang="en-US" dirty="0" smtClean="0"/>
              <a:t>Process (1)</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611" y="1583725"/>
            <a:ext cx="6578234" cy="4385489"/>
          </a:xfrm>
          <a:prstGeom prst="rect">
            <a:avLst/>
          </a:prstGeom>
        </p:spPr>
      </p:pic>
    </p:spTree>
    <p:extLst>
      <p:ext uri="{BB962C8B-B14F-4D97-AF65-F5344CB8AC3E}">
        <p14:creationId xmlns:p14="http://schemas.microsoft.com/office/powerpoint/2010/main" val="400702315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86897"/>
          </a:xfrm>
        </p:spPr>
        <p:txBody>
          <a:bodyPr/>
          <a:lstStyle/>
          <a:p>
            <a:r>
              <a:rPr lang="en-US" dirty="0"/>
              <a:t>User Interface Design </a:t>
            </a:r>
            <a:r>
              <a:rPr lang="en-US" dirty="0" smtClean="0"/>
              <a:t>Process (2)</a:t>
            </a:r>
            <a:endParaRPr lang="en-US" dirty="0"/>
          </a:p>
        </p:txBody>
      </p:sp>
      <p:sp>
        <p:nvSpPr>
          <p:cNvPr id="3" name="Rectangle 2"/>
          <p:cNvSpPr/>
          <p:nvPr/>
        </p:nvSpPr>
        <p:spPr>
          <a:xfrm>
            <a:off x="685800" y="1861719"/>
            <a:ext cx="7772400" cy="3693319"/>
          </a:xfrm>
          <a:prstGeom prst="rect">
            <a:avLst/>
          </a:prstGeom>
        </p:spPr>
        <p:txBody>
          <a:bodyPr wrap="square">
            <a:spAutoFit/>
          </a:bodyPr>
          <a:lstStyle/>
          <a:p>
            <a:r>
              <a:rPr lang="en-US" sz="3200" b="1" dirty="0"/>
              <a:t>User, task, environmental analysis, and modeling:</a:t>
            </a:r>
            <a:r>
              <a:rPr lang="en-US" sz="3200" dirty="0"/>
              <a:t> Initially, the focus is based on the profile of users who will interact with the system, i.e. </a:t>
            </a:r>
            <a:r>
              <a:rPr lang="en-US" sz="3200" dirty="0">
                <a:solidFill>
                  <a:srgbClr val="FF0000"/>
                </a:solidFill>
              </a:rPr>
              <a:t>understanding</a:t>
            </a:r>
            <a:r>
              <a:rPr lang="en-US" sz="3200" dirty="0"/>
              <a:t>, </a:t>
            </a:r>
            <a:r>
              <a:rPr lang="en-US" sz="3200" dirty="0">
                <a:solidFill>
                  <a:srgbClr val="FF0000"/>
                </a:solidFill>
              </a:rPr>
              <a:t>skill</a:t>
            </a:r>
            <a:r>
              <a:rPr lang="en-US" sz="3200" dirty="0"/>
              <a:t> and </a:t>
            </a:r>
            <a:r>
              <a:rPr lang="en-US" sz="3200" dirty="0">
                <a:solidFill>
                  <a:srgbClr val="FF0000"/>
                </a:solidFill>
              </a:rPr>
              <a:t>knowledge</a:t>
            </a:r>
            <a:r>
              <a:rPr lang="en-US" sz="3200" dirty="0"/>
              <a:t>, </a:t>
            </a:r>
            <a:r>
              <a:rPr lang="en-US" sz="3200" dirty="0">
                <a:solidFill>
                  <a:srgbClr val="FF0000"/>
                </a:solidFill>
              </a:rPr>
              <a:t>type of user</a:t>
            </a:r>
            <a:r>
              <a:rPr lang="en-US" sz="3200" dirty="0"/>
              <a:t>, </a:t>
            </a:r>
            <a:r>
              <a:rPr lang="en-US" sz="3200" dirty="0" smtClean="0">
                <a:solidFill>
                  <a:srgbClr val="FF0000"/>
                </a:solidFill>
              </a:rPr>
              <a:t>environment</a:t>
            </a:r>
            <a:r>
              <a:rPr lang="en-US" sz="3200" dirty="0" smtClean="0"/>
              <a:t>, </a:t>
            </a:r>
            <a:r>
              <a:rPr lang="en-US" sz="3200" dirty="0" err="1" smtClean="0"/>
              <a:t>etc</a:t>
            </a:r>
            <a:r>
              <a:rPr lang="en-US" sz="3200" dirty="0"/>
              <a:t>, based on the user’s profile users are made into categories.</a:t>
            </a:r>
          </a:p>
          <a:p>
            <a:endParaRPr lang="en-US" sz="2400" dirty="0"/>
          </a:p>
          <a:p>
            <a:endParaRPr lang="en-US" dirty="0"/>
          </a:p>
        </p:txBody>
      </p:sp>
    </p:spTree>
    <p:extLst>
      <p:ext uri="{BB962C8B-B14F-4D97-AF65-F5344CB8AC3E}">
        <p14:creationId xmlns:p14="http://schemas.microsoft.com/office/powerpoint/2010/main" val="378121770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86897"/>
          </a:xfrm>
        </p:spPr>
        <p:txBody>
          <a:bodyPr/>
          <a:lstStyle/>
          <a:p>
            <a:r>
              <a:rPr lang="en-US" dirty="0"/>
              <a:t>User Interface Design </a:t>
            </a:r>
            <a:r>
              <a:rPr lang="en-US" dirty="0" smtClean="0"/>
              <a:t>Process (3)</a:t>
            </a:r>
            <a:endParaRPr lang="en-US" dirty="0"/>
          </a:p>
        </p:txBody>
      </p:sp>
      <p:sp>
        <p:nvSpPr>
          <p:cNvPr id="3" name="Rectangle 2"/>
          <p:cNvSpPr/>
          <p:nvPr/>
        </p:nvSpPr>
        <p:spPr>
          <a:xfrm>
            <a:off x="809368" y="1318022"/>
            <a:ext cx="7772400" cy="4062651"/>
          </a:xfrm>
          <a:prstGeom prst="rect">
            <a:avLst/>
          </a:prstGeom>
        </p:spPr>
        <p:txBody>
          <a:bodyPr wrap="square">
            <a:spAutoFit/>
          </a:bodyPr>
          <a:lstStyle/>
          <a:p>
            <a:pPr fontAlgn="base"/>
            <a:r>
              <a:rPr lang="en-US" sz="2400" dirty="0" smtClean="0"/>
              <a:t>The </a:t>
            </a:r>
            <a:r>
              <a:rPr lang="en-US" sz="2400" dirty="0"/>
              <a:t>analysis of the user environment focuses on the physical work environment. Among the questions to be asked are</a:t>
            </a:r>
            <a:r>
              <a:rPr lang="en-US" sz="2400" dirty="0" smtClean="0"/>
              <a:t>:</a:t>
            </a:r>
          </a:p>
          <a:p>
            <a:pPr fontAlgn="base"/>
            <a:endParaRPr lang="en-US" sz="2400" dirty="0" smtClean="0"/>
          </a:p>
          <a:p>
            <a:pPr marL="342900" indent="-342900" fontAlgn="base">
              <a:buFont typeface="Arial" panose="020B0604020202020204" pitchFamily="34" charset="0"/>
              <a:buChar char="•"/>
            </a:pPr>
            <a:r>
              <a:rPr lang="en-US" sz="2400" dirty="0" smtClean="0"/>
              <a:t>Where </a:t>
            </a:r>
            <a:r>
              <a:rPr lang="en-US" sz="2400" dirty="0"/>
              <a:t>will the interface be </a:t>
            </a:r>
            <a:r>
              <a:rPr lang="en-US" sz="2400" dirty="0">
                <a:solidFill>
                  <a:srgbClr val="FF0000"/>
                </a:solidFill>
              </a:rPr>
              <a:t>located physically</a:t>
            </a:r>
            <a:r>
              <a:rPr lang="en-US" sz="2400" dirty="0"/>
              <a:t>?</a:t>
            </a:r>
          </a:p>
          <a:p>
            <a:pPr marL="342900" indent="-342900" fontAlgn="base">
              <a:buFont typeface="Arial" panose="020B0604020202020204" pitchFamily="34" charset="0"/>
              <a:buChar char="•"/>
            </a:pPr>
            <a:r>
              <a:rPr lang="en-US" sz="2400" dirty="0"/>
              <a:t>Will the user be </a:t>
            </a:r>
            <a:r>
              <a:rPr lang="en-US" sz="2400" dirty="0">
                <a:solidFill>
                  <a:srgbClr val="FF0000"/>
                </a:solidFill>
              </a:rPr>
              <a:t>sitting, standing, or performing </a:t>
            </a:r>
            <a:r>
              <a:rPr lang="en-US" sz="2400" dirty="0"/>
              <a:t>other tasks unrelated to the interface?</a:t>
            </a:r>
          </a:p>
          <a:p>
            <a:pPr marL="342900" indent="-342900" fontAlgn="base">
              <a:buFont typeface="Arial" panose="020B0604020202020204" pitchFamily="34" charset="0"/>
              <a:buChar char="•"/>
            </a:pPr>
            <a:r>
              <a:rPr lang="en-US" sz="2400" dirty="0"/>
              <a:t>Does the interface hardware accommodate </a:t>
            </a:r>
            <a:r>
              <a:rPr lang="en-US" sz="2400" dirty="0">
                <a:solidFill>
                  <a:srgbClr val="FF0000"/>
                </a:solidFill>
              </a:rPr>
              <a:t>space, light, or noise </a:t>
            </a:r>
            <a:r>
              <a:rPr lang="en-US" sz="2400" dirty="0"/>
              <a:t>constraints?</a:t>
            </a:r>
          </a:p>
          <a:p>
            <a:pPr marL="342900" indent="-342900" fontAlgn="base">
              <a:buFont typeface="Arial" panose="020B0604020202020204" pitchFamily="34" charset="0"/>
              <a:buChar char="•"/>
            </a:pPr>
            <a:r>
              <a:rPr lang="en-US" sz="2400" dirty="0"/>
              <a:t>Are there </a:t>
            </a:r>
            <a:r>
              <a:rPr lang="en-US" sz="2400" dirty="0">
                <a:solidFill>
                  <a:srgbClr val="FF0000"/>
                </a:solidFill>
              </a:rPr>
              <a:t>special human </a:t>
            </a:r>
            <a:r>
              <a:rPr lang="en-US" sz="2400" dirty="0"/>
              <a:t>factors considerations driven </a:t>
            </a:r>
            <a:r>
              <a:rPr lang="en-US" sz="2400" dirty="0" smtClean="0"/>
              <a:t>by environmental </a:t>
            </a:r>
            <a:r>
              <a:rPr lang="en-US" sz="2400" dirty="0"/>
              <a:t>factors?</a:t>
            </a:r>
          </a:p>
          <a:p>
            <a:endParaRPr lang="en-US" dirty="0"/>
          </a:p>
        </p:txBody>
      </p:sp>
    </p:spTree>
    <p:extLst>
      <p:ext uri="{BB962C8B-B14F-4D97-AF65-F5344CB8AC3E}">
        <p14:creationId xmlns:p14="http://schemas.microsoft.com/office/powerpoint/2010/main" val="37656833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86897"/>
          </a:xfrm>
        </p:spPr>
        <p:txBody>
          <a:bodyPr/>
          <a:lstStyle/>
          <a:p>
            <a:r>
              <a:rPr lang="en-US" dirty="0"/>
              <a:t>User Interface Design </a:t>
            </a:r>
            <a:r>
              <a:rPr lang="en-US" dirty="0" smtClean="0"/>
              <a:t>Process (4)</a:t>
            </a:r>
            <a:endParaRPr lang="en-US" dirty="0"/>
          </a:p>
        </p:txBody>
      </p:sp>
      <p:sp>
        <p:nvSpPr>
          <p:cNvPr id="3" name="Rectangle 2"/>
          <p:cNvSpPr/>
          <p:nvPr/>
        </p:nvSpPr>
        <p:spPr>
          <a:xfrm>
            <a:off x="778476" y="1161535"/>
            <a:ext cx="8136924" cy="5539978"/>
          </a:xfrm>
          <a:prstGeom prst="rect">
            <a:avLst/>
          </a:prstGeom>
        </p:spPr>
        <p:txBody>
          <a:bodyPr wrap="square">
            <a:spAutoFit/>
          </a:bodyPr>
          <a:lstStyle/>
          <a:p>
            <a:pPr fontAlgn="base"/>
            <a:r>
              <a:rPr lang="en-US" sz="2400" b="1" dirty="0"/>
              <a:t>Interface Design:</a:t>
            </a:r>
            <a:r>
              <a:rPr lang="en-US" sz="2400" dirty="0"/>
              <a:t> The goal of this phase is to </a:t>
            </a:r>
            <a:r>
              <a:rPr lang="en-US" sz="2400" dirty="0">
                <a:solidFill>
                  <a:srgbClr val="FF0000"/>
                </a:solidFill>
              </a:rPr>
              <a:t>define the set of interface objects </a:t>
            </a:r>
            <a:r>
              <a:rPr lang="en-US" sz="2400" dirty="0"/>
              <a:t>and </a:t>
            </a:r>
            <a:r>
              <a:rPr lang="en-US" sz="2400" dirty="0">
                <a:solidFill>
                  <a:srgbClr val="FF0000"/>
                </a:solidFill>
              </a:rPr>
              <a:t>actions</a:t>
            </a:r>
            <a:r>
              <a:rPr lang="en-US" sz="2400" dirty="0"/>
              <a:t> i.e. Control mechanisms that enable the user to perform desired tasks. Indicate how these control mechanisms affect the system. Specify the </a:t>
            </a:r>
            <a:r>
              <a:rPr lang="en-US" sz="2400" dirty="0">
                <a:solidFill>
                  <a:srgbClr val="FF0000"/>
                </a:solidFill>
              </a:rPr>
              <a:t>action sequence of tasks </a:t>
            </a:r>
            <a:r>
              <a:rPr lang="en-US" sz="2400" dirty="0"/>
              <a:t>and </a:t>
            </a:r>
            <a:r>
              <a:rPr lang="en-US" sz="2400" dirty="0">
                <a:solidFill>
                  <a:srgbClr val="FF0000"/>
                </a:solidFill>
              </a:rPr>
              <a:t>subtask</a:t>
            </a:r>
            <a:r>
              <a:rPr lang="en-US" sz="2400" dirty="0"/>
              <a:t>s, also called a user scenario. Indicate the state of the system when the user performs a particular task</a:t>
            </a:r>
            <a:r>
              <a:rPr lang="en-US" sz="2400" dirty="0" smtClean="0"/>
              <a:t>.</a:t>
            </a:r>
          </a:p>
          <a:p>
            <a:pPr fontAlgn="base"/>
            <a:endParaRPr lang="en-US" sz="2400" dirty="0" smtClean="0"/>
          </a:p>
          <a:p>
            <a:pPr fontAlgn="base"/>
            <a:r>
              <a:rPr lang="en-US" sz="2400" dirty="0" smtClean="0"/>
              <a:t>Always </a:t>
            </a:r>
            <a:r>
              <a:rPr lang="en-US" sz="2400" dirty="0"/>
              <a:t>follow the three golden rules stated by </a:t>
            </a:r>
            <a:r>
              <a:rPr lang="en-US" sz="2400" b="1" dirty="0"/>
              <a:t>Theo </a:t>
            </a:r>
            <a:r>
              <a:rPr lang="en-US" sz="2400" b="1" dirty="0" smtClean="0"/>
              <a:t>Mandel</a:t>
            </a:r>
            <a:r>
              <a:rPr lang="en-US" sz="2400" dirty="0" smtClean="0"/>
              <a:t>. </a:t>
            </a:r>
            <a:r>
              <a:rPr lang="en-US" sz="2400" dirty="0">
                <a:solidFill>
                  <a:srgbClr val="FF0000"/>
                </a:solidFill>
              </a:rPr>
              <a:t>Place Users in Control</a:t>
            </a:r>
            <a:r>
              <a:rPr lang="en-US" sz="2400" dirty="0"/>
              <a:t>, </a:t>
            </a:r>
            <a:r>
              <a:rPr lang="en-US" sz="2400" dirty="0">
                <a:solidFill>
                  <a:srgbClr val="FF0000"/>
                </a:solidFill>
              </a:rPr>
              <a:t>Reduce User's Memory Load</a:t>
            </a:r>
            <a:r>
              <a:rPr lang="en-US" sz="2400" dirty="0"/>
              <a:t>, </a:t>
            </a:r>
            <a:r>
              <a:rPr lang="en-US" sz="2400" dirty="0">
                <a:solidFill>
                  <a:srgbClr val="FF0000"/>
                </a:solidFill>
              </a:rPr>
              <a:t>Make the Interface Consistent</a:t>
            </a:r>
          </a:p>
          <a:p>
            <a:pPr fontAlgn="base"/>
            <a:endParaRPr lang="en-US" b="1" dirty="0"/>
          </a:p>
          <a:p>
            <a:pPr fontAlgn="base"/>
            <a:r>
              <a:rPr lang="en-US" sz="2400" dirty="0" smtClean="0"/>
              <a:t>Design </a:t>
            </a:r>
            <a:r>
              <a:rPr lang="en-US" sz="2400" dirty="0"/>
              <a:t>issues such as response time, command and action structure, error handling, and help facilities are considered as the design model is refined. This phase serves as the foundation for the implementation phase</a:t>
            </a:r>
            <a:r>
              <a:rPr lang="en-US" dirty="0">
                <a:latin typeface="Roboto"/>
              </a:rPr>
              <a:t>.</a:t>
            </a:r>
            <a:endParaRPr lang="en-US" b="0" i="0" dirty="0">
              <a:effectLst/>
              <a:latin typeface="Roboto"/>
            </a:endParaRPr>
          </a:p>
        </p:txBody>
      </p:sp>
    </p:spTree>
    <p:extLst>
      <p:ext uri="{BB962C8B-B14F-4D97-AF65-F5344CB8AC3E}">
        <p14:creationId xmlns:p14="http://schemas.microsoft.com/office/powerpoint/2010/main" val="185498598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86897"/>
          </a:xfrm>
        </p:spPr>
        <p:txBody>
          <a:bodyPr/>
          <a:lstStyle/>
          <a:p>
            <a:r>
              <a:rPr lang="en-US" dirty="0"/>
              <a:t>User Interface Design </a:t>
            </a:r>
            <a:r>
              <a:rPr lang="en-US" dirty="0" smtClean="0"/>
              <a:t>Process (5)</a:t>
            </a:r>
            <a:endParaRPr lang="en-US" dirty="0"/>
          </a:p>
        </p:txBody>
      </p:sp>
      <p:sp>
        <p:nvSpPr>
          <p:cNvPr id="4" name="Rectangle 3"/>
          <p:cNvSpPr/>
          <p:nvPr/>
        </p:nvSpPr>
        <p:spPr>
          <a:xfrm>
            <a:off x="500063" y="1859339"/>
            <a:ext cx="8186737" cy="2677656"/>
          </a:xfrm>
          <a:prstGeom prst="rect">
            <a:avLst/>
          </a:prstGeom>
        </p:spPr>
        <p:txBody>
          <a:bodyPr wrap="square">
            <a:spAutoFit/>
          </a:bodyPr>
          <a:lstStyle/>
          <a:p>
            <a:pPr fontAlgn="base"/>
            <a:r>
              <a:rPr lang="en-US" sz="2400" b="1" dirty="0"/>
              <a:t>Interface construction and implementation:</a:t>
            </a:r>
            <a:r>
              <a:rPr lang="en-US" sz="2400" dirty="0"/>
              <a:t> The implementation activity </a:t>
            </a:r>
            <a:r>
              <a:rPr lang="en-US" sz="2400" dirty="0">
                <a:solidFill>
                  <a:srgbClr val="FF0000"/>
                </a:solidFill>
              </a:rPr>
              <a:t>begins with</a:t>
            </a:r>
            <a:r>
              <a:rPr lang="en-US" sz="2400" dirty="0"/>
              <a:t> the creation of </a:t>
            </a:r>
            <a:r>
              <a:rPr lang="en-US" sz="2400" dirty="0">
                <a:solidFill>
                  <a:srgbClr val="FF0000"/>
                </a:solidFill>
              </a:rPr>
              <a:t>prototype</a:t>
            </a:r>
            <a:r>
              <a:rPr lang="en-US" sz="2400" dirty="0"/>
              <a:t> (model) that enables usage scenarios to be evaluated. As iterative design process continues a </a:t>
            </a:r>
            <a:r>
              <a:rPr lang="en-US" sz="2400" dirty="0">
                <a:solidFill>
                  <a:srgbClr val="FF0000"/>
                </a:solidFill>
              </a:rPr>
              <a:t>User Interface toolkit </a:t>
            </a:r>
            <a:r>
              <a:rPr lang="en-US" sz="2400" dirty="0"/>
              <a:t>that allows the creation of windows, menus, device interaction, error messages, commands, and many other elements of an interactive environment can be used for completing the construction of an interface.</a:t>
            </a:r>
          </a:p>
        </p:txBody>
      </p:sp>
    </p:spTree>
    <p:extLst>
      <p:ext uri="{BB962C8B-B14F-4D97-AF65-F5344CB8AC3E}">
        <p14:creationId xmlns:p14="http://schemas.microsoft.com/office/powerpoint/2010/main" val="23233096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7813"/>
            <a:ext cx="7772400" cy="886897"/>
          </a:xfrm>
        </p:spPr>
        <p:txBody>
          <a:bodyPr/>
          <a:lstStyle/>
          <a:p>
            <a:r>
              <a:rPr lang="en-US" dirty="0"/>
              <a:t>User Interface Design </a:t>
            </a:r>
            <a:r>
              <a:rPr lang="en-US" dirty="0" smtClean="0"/>
              <a:t>Process (6)</a:t>
            </a:r>
            <a:endParaRPr lang="en-US" dirty="0"/>
          </a:p>
        </p:txBody>
      </p:sp>
      <p:sp>
        <p:nvSpPr>
          <p:cNvPr id="4" name="Rectangle 3"/>
          <p:cNvSpPr/>
          <p:nvPr/>
        </p:nvSpPr>
        <p:spPr>
          <a:xfrm>
            <a:off x="228600" y="2136339"/>
            <a:ext cx="8458200" cy="1938992"/>
          </a:xfrm>
          <a:prstGeom prst="rect">
            <a:avLst/>
          </a:prstGeom>
        </p:spPr>
        <p:txBody>
          <a:bodyPr wrap="square">
            <a:spAutoFit/>
          </a:bodyPr>
          <a:lstStyle/>
          <a:p>
            <a:pPr fontAlgn="base"/>
            <a:r>
              <a:rPr lang="en-US" sz="2400" b="1" dirty="0"/>
              <a:t>Interface Validation:</a:t>
            </a:r>
            <a:r>
              <a:rPr lang="en-US" sz="2400" dirty="0"/>
              <a:t> This phase focuses on </a:t>
            </a:r>
            <a:r>
              <a:rPr lang="en-US" sz="2400" dirty="0">
                <a:solidFill>
                  <a:srgbClr val="FF0000"/>
                </a:solidFill>
              </a:rPr>
              <a:t>testing the interface</a:t>
            </a:r>
            <a:r>
              <a:rPr lang="en-US" sz="2400" dirty="0"/>
              <a:t>. The interface should be in such a way that it should be able to perform tasks correctly and it should </a:t>
            </a:r>
            <a:r>
              <a:rPr lang="en-US" sz="2400" dirty="0">
                <a:solidFill>
                  <a:srgbClr val="FF0000"/>
                </a:solidFill>
              </a:rPr>
              <a:t>be able to handle a variety of tasks</a:t>
            </a:r>
            <a:r>
              <a:rPr lang="en-US" sz="2400" dirty="0"/>
              <a:t>. It should achieve all the </a:t>
            </a:r>
            <a:r>
              <a:rPr lang="en-US" sz="2400" dirty="0">
                <a:solidFill>
                  <a:srgbClr val="FF0000"/>
                </a:solidFill>
              </a:rPr>
              <a:t>user’s requirements</a:t>
            </a:r>
            <a:r>
              <a:rPr lang="en-US" sz="2400" dirty="0"/>
              <a:t>. It should be </a:t>
            </a:r>
            <a:r>
              <a:rPr lang="en-US" sz="2400" dirty="0">
                <a:solidFill>
                  <a:srgbClr val="FF0000"/>
                </a:solidFill>
              </a:rPr>
              <a:t>easy to use </a:t>
            </a:r>
            <a:r>
              <a:rPr lang="en-US" sz="2400" dirty="0"/>
              <a:t>and </a:t>
            </a:r>
            <a:r>
              <a:rPr lang="en-US" sz="2400" dirty="0">
                <a:solidFill>
                  <a:srgbClr val="FF0000"/>
                </a:solidFill>
              </a:rPr>
              <a:t>easy to learn</a:t>
            </a:r>
            <a:r>
              <a:rPr lang="en-US" sz="2400" dirty="0"/>
              <a:t>. Users should accept the interface as a useful one in their work</a:t>
            </a:r>
            <a:r>
              <a:rPr lang="en-US" dirty="0">
                <a:latin typeface="Roboto"/>
              </a:rPr>
              <a:t>.</a:t>
            </a:r>
            <a:endParaRPr lang="en-US" b="0" i="0" dirty="0">
              <a:effectLst/>
              <a:latin typeface="Roboto"/>
            </a:endParaRPr>
          </a:p>
        </p:txBody>
      </p:sp>
    </p:spTree>
    <p:extLst>
      <p:ext uri="{BB962C8B-B14F-4D97-AF65-F5344CB8AC3E}">
        <p14:creationId xmlns:p14="http://schemas.microsoft.com/office/powerpoint/2010/main" val="29783835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800" y="1308426"/>
            <a:ext cx="457200" cy="628377"/>
          </a:xfrm>
          <a:prstGeom prst="rect">
            <a:avLst/>
          </a:prstGeom>
        </p:spPr>
        <p:txBody>
          <a:bodyPr vert="horz" wrap="square" lIns="0" tIns="12700" rIns="0" bIns="0" rtlCol="0">
            <a:spAutoFit/>
          </a:bodyPr>
          <a:lstStyle/>
          <a:p>
            <a:pPr marL="12700">
              <a:lnSpc>
                <a:spcPct val="100000"/>
              </a:lnSpc>
              <a:spcBef>
                <a:spcPts val="100"/>
              </a:spcBef>
            </a:pPr>
            <a:r>
              <a:rPr dirty="0"/>
              <a:t>“</a:t>
            </a:r>
          </a:p>
        </p:txBody>
      </p:sp>
      <p:sp>
        <p:nvSpPr>
          <p:cNvPr id="3" name="object 3"/>
          <p:cNvSpPr/>
          <p:nvPr/>
        </p:nvSpPr>
        <p:spPr>
          <a:xfrm>
            <a:off x="3546937" y="1044448"/>
            <a:ext cx="1304290" cy="1156335"/>
          </a:xfrm>
          <a:custGeom>
            <a:avLst/>
            <a:gdLst/>
            <a:ahLst/>
            <a:cxnLst/>
            <a:rect l="l" t="t" r="r" b="b"/>
            <a:pathLst>
              <a:path w="1304289" h="1156335">
                <a:moveTo>
                  <a:pt x="691426" y="20355"/>
                </a:moveTo>
                <a:lnTo>
                  <a:pt x="645489" y="16010"/>
                </a:lnTo>
                <a:lnTo>
                  <a:pt x="597329" y="10214"/>
                </a:lnTo>
                <a:lnTo>
                  <a:pt x="548071" y="4555"/>
                </a:lnTo>
                <a:lnTo>
                  <a:pt x="498842" y="621"/>
                </a:lnTo>
                <a:lnTo>
                  <a:pt x="450766" y="0"/>
                </a:lnTo>
                <a:lnTo>
                  <a:pt x="404970" y="4278"/>
                </a:lnTo>
                <a:lnTo>
                  <a:pt x="362580" y="15044"/>
                </a:lnTo>
                <a:lnTo>
                  <a:pt x="324721" y="33887"/>
                </a:lnTo>
                <a:lnTo>
                  <a:pt x="292519" y="62392"/>
                </a:lnTo>
                <a:lnTo>
                  <a:pt x="265759" y="96055"/>
                </a:lnTo>
                <a:lnTo>
                  <a:pt x="240639" y="132544"/>
                </a:lnTo>
                <a:lnTo>
                  <a:pt x="217252" y="171568"/>
                </a:lnTo>
                <a:lnTo>
                  <a:pt x="195691" y="212835"/>
                </a:lnTo>
                <a:lnTo>
                  <a:pt x="176050" y="256055"/>
                </a:lnTo>
                <a:lnTo>
                  <a:pt x="158423" y="300935"/>
                </a:lnTo>
                <a:lnTo>
                  <a:pt x="142903" y="347186"/>
                </a:lnTo>
                <a:lnTo>
                  <a:pt x="129584" y="394514"/>
                </a:lnTo>
                <a:lnTo>
                  <a:pt x="118560" y="442631"/>
                </a:lnTo>
                <a:lnTo>
                  <a:pt x="109925" y="491243"/>
                </a:lnTo>
                <a:lnTo>
                  <a:pt x="103771" y="540060"/>
                </a:lnTo>
                <a:lnTo>
                  <a:pt x="100192" y="588791"/>
                </a:lnTo>
                <a:lnTo>
                  <a:pt x="99283" y="637145"/>
                </a:lnTo>
                <a:lnTo>
                  <a:pt x="101137" y="684830"/>
                </a:lnTo>
                <a:lnTo>
                  <a:pt x="105847" y="731555"/>
                </a:lnTo>
                <a:lnTo>
                  <a:pt x="113507" y="777028"/>
                </a:lnTo>
                <a:lnTo>
                  <a:pt x="124211" y="820959"/>
                </a:lnTo>
                <a:lnTo>
                  <a:pt x="138052" y="863057"/>
                </a:lnTo>
                <a:lnTo>
                  <a:pt x="155124" y="903029"/>
                </a:lnTo>
                <a:lnTo>
                  <a:pt x="175520" y="940586"/>
                </a:lnTo>
                <a:lnTo>
                  <a:pt x="199335" y="975435"/>
                </a:lnTo>
                <a:lnTo>
                  <a:pt x="226662" y="1007286"/>
                </a:lnTo>
                <a:lnTo>
                  <a:pt x="257594" y="1035847"/>
                </a:lnTo>
                <a:lnTo>
                  <a:pt x="297120" y="1064620"/>
                </a:lnTo>
                <a:lnTo>
                  <a:pt x="339537" y="1088968"/>
                </a:lnTo>
                <a:lnTo>
                  <a:pt x="384462" y="1109133"/>
                </a:lnTo>
                <a:lnTo>
                  <a:pt x="431511" y="1125357"/>
                </a:lnTo>
                <a:lnTo>
                  <a:pt x="480302" y="1137881"/>
                </a:lnTo>
                <a:lnTo>
                  <a:pt x="530452" y="1146947"/>
                </a:lnTo>
                <a:lnTo>
                  <a:pt x="581578" y="1152796"/>
                </a:lnTo>
                <a:lnTo>
                  <a:pt x="633297" y="1155671"/>
                </a:lnTo>
                <a:lnTo>
                  <a:pt x="685226" y="1155814"/>
                </a:lnTo>
                <a:lnTo>
                  <a:pt x="736983" y="1153465"/>
                </a:lnTo>
                <a:lnTo>
                  <a:pt x="788184" y="1148868"/>
                </a:lnTo>
                <a:lnTo>
                  <a:pt x="838446" y="1142262"/>
                </a:lnTo>
                <a:lnTo>
                  <a:pt x="887387" y="1133891"/>
                </a:lnTo>
                <a:lnTo>
                  <a:pt x="930722" y="1120351"/>
                </a:lnTo>
                <a:lnTo>
                  <a:pt x="969954" y="1098056"/>
                </a:lnTo>
                <a:lnTo>
                  <a:pt x="1005450" y="1068458"/>
                </a:lnTo>
                <a:lnTo>
                  <a:pt x="1037574" y="1033008"/>
                </a:lnTo>
                <a:lnTo>
                  <a:pt x="1066694" y="993159"/>
                </a:lnTo>
                <a:lnTo>
                  <a:pt x="1093174" y="950362"/>
                </a:lnTo>
                <a:lnTo>
                  <a:pt x="1117381" y="906069"/>
                </a:lnTo>
                <a:lnTo>
                  <a:pt x="1139680" y="861733"/>
                </a:lnTo>
                <a:lnTo>
                  <a:pt x="1160437" y="818804"/>
                </a:lnTo>
                <a:lnTo>
                  <a:pt x="1181642" y="778859"/>
                </a:lnTo>
                <a:lnTo>
                  <a:pt x="1205973" y="738145"/>
                </a:lnTo>
                <a:lnTo>
                  <a:pt x="1231402" y="696851"/>
                </a:lnTo>
                <a:lnTo>
                  <a:pt x="1255899" y="655169"/>
                </a:lnTo>
                <a:lnTo>
                  <a:pt x="1277436" y="613288"/>
                </a:lnTo>
                <a:lnTo>
                  <a:pt x="1293984" y="571399"/>
                </a:lnTo>
                <a:lnTo>
                  <a:pt x="1303515" y="529691"/>
                </a:lnTo>
                <a:lnTo>
                  <a:pt x="1303998" y="488356"/>
                </a:lnTo>
                <a:lnTo>
                  <a:pt x="1293406" y="447583"/>
                </a:lnTo>
                <a:lnTo>
                  <a:pt x="1268895" y="406499"/>
                </a:lnTo>
                <a:lnTo>
                  <a:pt x="1235088" y="371743"/>
                </a:lnTo>
                <a:lnTo>
                  <a:pt x="1195337" y="341412"/>
                </a:lnTo>
                <a:lnTo>
                  <a:pt x="1152995" y="313605"/>
                </a:lnTo>
                <a:lnTo>
                  <a:pt x="1111415" y="286420"/>
                </a:lnTo>
                <a:lnTo>
                  <a:pt x="1073094" y="260091"/>
                </a:lnTo>
                <a:lnTo>
                  <a:pt x="1033511" y="232976"/>
                </a:lnTo>
                <a:lnTo>
                  <a:pt x="992805" y="205617"/>
                </a:lnTo>
                <a:lnTo>
                  <a:pt x="951115" y="178555"/>
                </a:lnTo>
                <a:lnTo>
                  <a:pt x="908582" y="152332"/>
                </a:lnTo>
                <a:lnTo>
                  <a:pt x="865344" y="127489"/>
                </a:lnTo>
                <a:lnTo>
                  <a:pt x="821541" y="104569"/>
                </a:lnTo>
                <a:lnTo>
                  <a:pt x="777313" y="84113"/>
                </a:lnTo>
                <a:lnTo>
                  <a:pt x="732798" y="66662"/>
                </a:lnTo>
                <a:lnTo>
                  <a:pt x="688138" y="52759"/>
                </a:lnTo>
                <a:lnTo>
                  <a:pt x="643471" y="42944"/>
                </a:lnTo>
                <a:lnTo>
                  <a:pt x="598936" y="37760"/>
                </a:lnTo>
                <a:lnTo>
                  <a:pt x="554674" y="37748"/>
                </a:lnTo>
                <a:lnTo>
                  <a:pt x="510824" y="43450"/>
                </a:lnTo>
                <a:lnTo>
                  <a:pt x="467525" y="55407"/>
                </a:lnTo>
                <a:lnTo>
                  <a:pt x="421750" y="72498"/>
                </a:lnTo>
                <a:lnTo>
                  <a:pt x="375537" y="91700"/>
                </a:lnTo>
                <a:lnTo>
                  <a:pt x="329540" y="113122"/>
                </a:lnTo>
                <a:lnTo>
                  <a:pt x="284409" y="136873"/>
                </a:lnTo>
                <a:lnTo>
                  <a:pt x="240797" y="163062"/>
                </a:lnTo>
                <a:lnTo>
                  <a:pt x="199355" y="191798"/>
                </a:lnTo>
                <a:lnTo>
                  <a:pt x="160737" y="223188"/>
                </a:lnTo>
                <a:lnTo>
                  <a:pt x="125594" y="257343"/>
                </a:lnTo>
                <a:lnTo>
                  <a:pt x="94578" y="294371"/>
                </a:lnTo>
                <a:lnTo>
                  <a:pt x="68341" y="334380"/>
                </a:lnTo>
                <a:lnTo>
                  <a:pt x="47536" y="377479"/>
                </a:lnTo>
                <a:lnTo>
                  <a:pt x="31179" y="423742"/>
                </a:lnTo>
                <a:lnTo>
                  <a:pt x="18168" y="471981"/>
                </a:lnTo>
                <a:lnTo>
                  <a:pt x="8581" y="521721"/>
                </a:lnTo>
                <a:lnTo>
                  <a:pt x="2498" y="572490"/>
                </a:lnTo>
                <a:lnTo>
                  <a:pt x="0" y="623813"/>
                </a:lnTo>
                <a:lnTo>
                  <a:pt x="1165" y="675215"/>
                </a:lnTo>
                <a:lnTo>
                  <a:pt x="6074" y="726223"/>
                </a:lnTo>
                <a:lnTo>
                  <a:pt x="14808" y="776363"/>
                </a:lnTo>
                <a:lnTo>
                  <a:pt x="27444" y="825160"/>
                </a:lnTo>
                <a:lnTo>
                  <a:pt x="44064" y="872141"/>
                </a:lnTo>
                <a:lnTo>
                  <a:pt x="64747" y="916832"/>
                </a:lnTo>
                <a:lnTo>
                  <a:pt x="89573" y="958758"/>
                </a:lnTo>
              </a:path>
            </a:pathLst>
          </a:custGeom>
          <a:ln w="9144">
            <a:solidFill>
              <a:srgbClr val="969CB8"/>
            </a:solidFill>
          </a:ln>
        </p:spPr>
        <p:txBody>
          <a:bodyPr wrap="square" lIns="0" tIns="0" rIns="0" bIns="0" rtlCol="0"/>
          <a:lstStyle/>
          <a:p>
            <a:endParaRPr/>
          </a:p>
        </p:txBody>
      </p:sp>
      <p:sp>
        <p:nvSpPr>
          <p:cNvPr id="4" name="object 4"/>
          <p:cNvSpPr/>
          <p:nvPr/>
        </p:nvSpPr>
        <p:spPr>
          <a:xfrm>
            <a:off x="3546937" y="834135"/>
            <a:ext cx="1391285" cy="1300480"/>
          </a:xfrm>
          <a:custGeom>
            <a:avLst/>
            <a:gdLst/>
            <a:ahLst/>
            <a:cxnLst/>
            <a:rect l="l" t="t" r="r" b="b"/>
            <a:pathLst>
              <a:path w="1391285" h="1300480">
                <a:moveTo>
                  <a:pt x="458325" y="0"/>
                </a:moveTo>
                <a:lnTo>
                  <a:pt x="414673" y="3983"/>
                </a:lnTo>
                <a:lnTo>
                  <a:pt x="371579" y="15404"/>
                </a:lnTo>
                <a:lnTo>
                  <a:pt x="329605" y="33470"/>
                </a:lnTo>
                <a:lnTo>
                  <a:pt x="289308" y="57389"/>
                </a:lnTo>
                <a:lnTo>
                  <a:pt x="251249" y="86366"/>
                </a:lnTo>
                <a:lnTo>
                  <a:pt x="215987" y="119610"/>
                </a:lnTo>
                <a:lnTo>
                  <a:pt x="184080" y="156327"/>
                </a:lnTo>
                <a:lnTo>
                  <a:pt x="156089" y="195725"/>
                </a:lnTo>
                <a:lnTo>
                  <a:pt x="132573" y="237010"/>
                </a:lnTo>
                <a:lnTo>
                  <a:pt x="114090" y="279390"/>
                </a:lnTo>
                <a:lnTo>
                  <a:pt x="101201" y="322072"/>
                </a:lnTo>
                <a:lnTo>
                  <a:pt x="92248" y="369146"/>
                </a:lnTo>
                <a:lnTo>
                  <a:pt x="86955" y="417083"/>
                </a:lnTo>
                <a:lnTo>
                  <a:pt x="85172" y="465648"/>
                </a:lnTo>
                <a:lnTo>
                  <a:pt x="86755" y="514601"/>
                </a:lnTo>
                <a:lnTo>
                  <a:pt x="91555" y="563708"/>
                </a:lnTo>
                <a:lnTo>
                  <a:pt x="99425" y="612730"/>
                </a:lnTo>
                <a:lnTo>
                  <a:pt x="110218" y="661431"/>
                </a:lnTo>
                <a:lnTo>
                  <a:pt x="123787" y="709575"/>
                </a:lnTo>
                <a:lnTo>
                  <a:pt x="139985" y="756923"/>
                </a:lnTo>
                <a:lnTo>
                  <a:pt x="158664" y="803240"/>
                </a:lnTo>
                <a:lnTo>
                  <a:pt x="179677" y="848289"/>
                </a:lnTo>
                <a:lnTo>
                  <a:pt x="202878" y="891832"/>
                </a:lnTo>
                <a:lnTo>
                  <a:pt x="228119" y="933633"/>
                </a:lnTo>
                <a:lnTo>
                  <a:pt x="255252" y="973454"/>
                </a:lnTo>
                <a:lnTo>
                  <a:pt x="283908" y="1010717"/>
                </a:lnTo>
                <a:lnTo>
                  <a:pt x="315406" y="1047197"/>
                </a:lnTo>
                <a:lnTo>
                  <a:pt x="349500" y="1082553"/>
                </a:lnTo>
                <a:lnTo>
                  <a:pt x="385944" y="1116446"/>
                </a:lnTo>
                <a:lnTo>
                  <a:pt x="424491" y="1148536"/>
                </a:lnTo>
                <a:lnTo>
                  <a:pt x="464896" y="1178483"/>
                </a:lnTo>
                <a:lnTo>
                  <a:pt x="506910" y="1205948"/>
                </a:lnTo>
                <a:lnTo>
                  <a:pt x="550290" y="1230591"/>
                </a:lnTo>
                <a:lnTo>
                  <a:pt x="594787" y="1252072"/>
                </a:lnTo>
                <a:lnTo>
                  <a:pt x="640156" y="1270051"/>
                </a:lnTo>
                <a:lnTo>
                  <a:pt x="686151" y="1284189"/>
                </a:lnTo>
                <a:lnTo>
                  <a:pt x="732524" y="1294145"/>
                </a:lnTo>
                <a:lnTo>
                  <a:pt x="779031" y="1299580"/>
                </a:lnTo>
                <a:lnTo>
                  <a:pt x="825423" y="1300153"/>
                </a:lnTo>
                <a:lnTo>
                  <a:pt x="871456" y="1295527"/>
                </a:lnTo>
                <a:lnTo>
                  <a:pt x="935609" y="1284820"/>
                </a:lnTo>
                <a:lnTo>
                  <a:pt x="987780" y="1274643"/>
                </a:lnTo>
                <a:lnTo>
                  <a:pt x="1030898" y="1263748"/>
                </a:lnTo>
                <a:lnTo>
                  <a:pt x="1067891" y="1250887"/>
                </a:lnTo>
                <a:lnTo>
                  <a:pt x="1135221" y="1214275"/>
                </a:lnTo>
                <a:lnTo>
                  <a:pt x="1171415" y="1188027"/>
                </a:lnTo>
                <a:lnTo>
                  <a:pt x="1213200" y="1154821"/>
                </a:lnTo>
                <a:lnTo>
                  <a:pt x="1263505" y="1113409"/>
                </a:lnTo>
                <a:lnTo>
                  <a:pt x="1296213" y="1081427"/>
                </a:lnTo>
                <a:lnTo>
                  <a:pt x="1324518" y="1043763"/>
                </a:lnTo>
                <a:lnTo>
                  <a:pt x="1348163" y="1001535"/>
                </a:lnTo>
                <a:lnTo>
                  <a:pt x="1366889" y="955866"/>
                </a:lnTo>
                <a:lnTo>
                  <a:pt x="1380440" y="907875"/>
                </a:lnTo>
                <a:lnTo>
                  <a:pt x="1388558" y="858684"/>
                </a:lnTo>
                <a:lnTo>
                  <a:pt x="1390986" y="809414"/>
                </a:lnTo>
                <a:lnTo>
                  <a:pt x="1387465" y="761186"/>
                </a:lnTo>
                <a:lnTo>
                  <a:pt x="1377739" y="715120"/>
                </a:lnTo>
                <a:lnTo>
                  <a:pt x="1361549" y="672338"/>
                </a:lnTo>
                <a:lnTo>
                  <a:pt x="1334331" y="620997"/>
                </a:lnTo>
                <a:lnTo>
                  <a:pt x="1308822" y="583295"/>
                </a:lnTo>
                <a:lnTo>
                  <a:pt x="1258060" y="532352"/>
                </a:lnTo>
                <a:lnTo>
                  <a:pt x="1230368" y="510884"/>
                </a:lnTo>
                <a:lnTo>
                  <a:pt x="1199511" y="486600"/>
                </a:lnTo>
                <a:lnTo>
                  <a:pt x="1164269" y="455387"/>
                </a:lnTo>
                <a:lnTo>
                  <a:pt x="1123424" y="413131"/>
                </a:lnTo>
                <a:lnTo>
                  <a:pt x="1093291" y="377905"/>
                </a:lnTo>
                <a:lnTo>
                  <a:pt x="1063599" y="341254"/>
                </a:lnTo>
                <a:lnTo>
                  <a:pt x="1033681" y="304423"/>
                </a:lnTo>
                <a:lnTo>
                  <a:pt x="1002869" y="268652"/>
                </a:lnTo>
                <a:lnTo>
                  <a:pt x="970498" y="235185"/>
                </a:lnTo>
                <a:lnTo>
                  <a:pt x="935901" y="205265"/>
                </a:lnTo>
                <a:lnTo>
                  <a:pt x="898410" y="180134"/>
                </a:lnTo>
                <a:lnTo>
                  <a:pt x="857359" y="161036"/>
                </a:lnTo>
                <a:lnTo>
                  <a:pt x="811091" y="146575"/>
                </a:lnTo>
                <a:lnTo>
                  <a:pt x="763153" y="136104"/>
                </a:lnTo>
                <a:lnTo>
                  <a:pt x="714114" y="129692"/>
                </a:lnTo>
                <a:lnTo>
                  <a:pt x="664541" y="127412"/>
                </a:lnTo>
                <a:lnTo>
                  <a:pt x="615005" y="129335"/>
                </a:lnTo>
                <a:lnTo>
                  <a:pt x="566073" y="135532"/>
                </a:lnTo>
                <a:lnTo>
                  <a:pt x="518313" y="146075"/>
                </a:lnTo>
                <a:lnTo>
                  <a:pt x="472295" y="161036"/>
                </a:lnTo>
                <a:lnTo>
                  <a:pt x="433397" y="177687"/>
                </a:lnTo>
                <a:lnTo>
                  <a:pt x="394568" y="197796"/>
                </a:lnTo>
                <a:lnTo>
                  <a:pt x="356075" y="221117"/>
                </a:lnTo>
                <a:lnTo>
                  <a:pt x="318184" y="247405"/>
                </a:lnTo>
                <a:lnTo>
                  <a:pt x="281161" y="276414"/>
                </a:lnTo>
                <a:lnTo>
                  <a:pt x="245272" y="307899"/>
                </a:lnTo>
                <a:lnTo>
                  <a:pt x="210783" y="341615"/>
                </a:lnTo>
                <a:lnTo>
                  <a:pt x="177962" y="377317"/>
                </a:lnTo>
                <a:lnTo>
                  <a:pt x="147073" y="414758"/>
                </a:lnTo>
                <a:lnTo>
                  <a:pt x="118384" y="453694"/>
                </a:lnTo>
                <a:lnTo>
                  <a:pt x="92161" y="493879"/>
                </a:lnTo>
                <a:lnTo>
                  <a:pt x="68669" y="535069"/>
                </a:lnTo>
                <a:lnTo>
                  <a:pt x="48176" y="577016"/>
                </a:lnTo>
                <a:lnTo>
                  <a:pt x="30947" y="619477"/>
                </a:lnTo>
                <a:lnTo>
                  <a:pt x="17248" y="662206"/>
                </a:lnTo>
                <a:lnTo>
                  <a:pt x="7347" y="704957"/>
                </a:lnTo>
                <a:lnTo>
                  <a:pt x="1508" y="747486"/>
                </a:lnTo>
                <a:lnTo>
                  <a:pt x="0" y="789546"/>
                </a:lnTo>
                <a:lnTo>
                  <a:pt x="3086" y="830892"/>
                </a:lnTo>
                <a:lnTo>
                  <a:pt x="11035" y="871279"/>
                </a:lnTo>
                <a:lnTo>
                  <a:pt x="24112" y="910463"/>
                </a:lnTo>
                <a:lnTo>
                  <a:pt x="58794" y="972756"/>
                </a:lnTo>
                <a:lnTo>
                  <a:pt x="107330" y="1026982"/>
                </a:lnTo>
                <a:lnTo>
                  <a:pt x="167872" y="1073177"/>
                </a:lnTo>
                <a:lnTo>
                  <a:pt x="202069" y="1093273"/>
                </a:lnTo>
                <a:lnTo>
                  <a:pt x="238576" y="1111375"/>
                </a:lnTo>
                <a:lnTo>
                  <a:pt x="277162" y="1127486"/>
                </a:lnTo>
                <a:lnTo>
                  <a:pt x="317595" y="1141612"/>
                </a:lnTo>
                <a:lnTo>
                  <a:pt x="359646" y="1153756"/>
                </a:lnTo>
                <a:lnTo>
                  <a:pt x="403084" y="1163923"/>
                </a:lnTo>
                <a:lnTo>
                  <a:pt x="447678" y="1172118"/>
                </a:lnTo>
                <a:lnTo>
                  <a:pt x="493197" y="1178344"/>
                </a:lnTo>
                <a:lnTo>
                  <a:pt x="539410" y="1182607"/>
                </a:lnTo>
                <a:lnTo>
                  <a:pt x="586087" y="1184910"/>
                </a:lnTo>
                <a:lnTo>
                  <a:pt x="632998" y="1185259"/>
                </a:lnTo>
                <a:lnTo>
                  <a:pt x="679910" y="1183657"/>
                </a:lnTo>
                <a:lnTo>
                  <a:pt x="726594" y="1180109"/>
                </a:lnTo>
                <a:lnTo>
                  <a:pt x="772819" y="1174619"/>
                </a:lnTo>
                <a:lnTo>
                  <a:pt x="818354" y="1167192"/>
                </a:lnTo>
                <a:lnTo>
                  <a:pt x="862969" y="1157832"/>
                </a:lnTo>
                <a:lnTo>
                  <a:pt x="906432" y="1146544"/>
                </a:lnTo>
                <a:lnTo>
                  <a:pt x="948513" y="1133332"/>
                </a:lnTo>
                <a:lnTo>
                  <a:pt x="988981" y="1118200"/>
                </a:lnTo>
                <a:lnTo>
                  <a:pt x="1027606" y="1101154"/>
                </a:lnTo>
                <a:lnTo>
                  <a:pt x="1064157" y="1082196"/>
                </a:lnTo>
                <a:lnTo>
                  <a:pt x="1098402" y="1061332"/>
                </a:lnTo>
                <a:lnTo>
                  <a:pt x="1130112" y="1038567"/>
                </a:lnTo>
                <a:lnTo>
                  <a:pt x="1185002" y="987348"/>
                </a:lnTo>
                <a:lnTo>
                  <a:pt x="1226980" y="928574"/>
                </a:lnTo>
                <a:lnTo>
                  <a:pt x="1260389" y="849493"/>
                </a:lnTo>
                <a:lnTo>
                  <a:pt x="1276032" y="800114"/>
                </a:lnTo>
                <a:lnTo>
                  <a:pt x="1288675" y="749074"/>
                </a:lnTo>
                <a:lnTo>
                  <a:pt x="1297514" y="697215"/>
                </a:lnTo>
                <a:lnTo>
                  <a:pt x="1301745" y="645381"/>
                </a:lnTo>
                <a:lnTo>
                  <a:pt x="1300566" y="594416"/>
                </a:lnTo>
                <a:lnTo>
                  <a:pt x="1293171" y="545163"/>
                </a:lnTo>
                <a:lnTo>
                  <a:pt x="1278757" y="498466"/>
                </a:lnTo>
                <a:lnTo>
                  <a:pt x="1256520" y="455168"/>
                </a:lnTo>
                <a:lnTo>
                  <a:pt x="1229293" y="415460"/>
                </a:lnTo>
                <a:lnTo>
                  <a:pt x="1199579" y="377415"/>
                </a:lnTo>
                <a:lnTo>
                  <a:pt x="1167604" y="341034"/>
                </a:lnTo>
                <a:lnTo>
                  <a:pt x="1133592" y="306319"/>
                </a:lnTo>
                <a:lnTo>
                  <a:pt x="1097770" y="273272"/>
                </a:lnTo>
                <a:lnTo>
                  <a:pt x="1060363" y="241893"/>
                </a:lnTo>
                <a:lnTo>
                  <a:pt x="1021597" y="212184"/>
                </a:lnTo>
                <a:lnTo>
                  <a:pt x="981696" y="184147"/>
                </a:lnTo>
                <a:lnTo>
                  <a:pt x="940888" y="157784"/>
                </a:lnTo>
                <a:lnTo>
                  <a:pt x="899396" y="133096"/>
                </a:lnTo>
                <a:lnTo>
                  <a:pt x="860211" y="113764"/>
                </a:lnTo>
                <a:lnTo>
                  <a:pt x="818071" y="98646"/>
                </a:lnTo>
                <a:lnTo>
                  <a:pt x="773549" y="87669"/>
                </a:lnTo>
                <a:lnTo>
                  <a:pt x="727219" y="80759"/>
                </a:lnTo>
                <a:lnTo>
                  <a:pt x="679653" y="77841"/>
                </a:lnTo>
                <a:lnTo>
                  <a:pt x="631426" y="78843"/>
                </a:lnTo>
                <a:lnTo>
                  <a:pt x="583111" y="83691"/>
                </a:lnTo>
                <a:lnTo>
                  <a:pt x="535281" y="92311"/>
                </a:lnTo>
                <a:lnTo>
                  <a:pt x="488510" y="104630"/>
                </a:lnTo>
                <a:lnTo>
                  <a:pt x="443372" y="120574"/>
                </a:lnTo>
                <a:lnTo>
                  <a:pt x="400439" y="140070"/>
                </a:lnTo>
                <a:lnTo>
                  <a:pt x="360286" y="163043"/>
                </a:lnTo>
                <a:lnTo>
                  <a:pt x="323486" y="189421"/>
                </a:lnTo>
                <a:lnTo>
                  <a:pt x="290612" y="219129"/>
                </a:lnTo>
                <a:lnTo>
                  <a:pt x="262237" y="252095"/>
                </a:lnTo>
              </a:path>
            </a:pathLst>
          </a:custGeom>
          <a:ln w="9144">
            <a:solidFill>
              <a:srgbClr val="969CB8"/>
            </a:solidFill>
          </a:ln>
        </p:spPr>
        <p:txBody>
          <a:bodyPr wrap="square" lIns="0" tIns="0" rIns="0" bIns="0" rtlCol="0"/>
          <a:lstStyle/>
          <a:p>
            <a:endParaRPr/>
          </a:p>
        </p:txBody>
      </p:sp>
      <p:sp>
        <p:nvSpPr>
          <p:cNvPr id="5" name="object 5"/>
          <p:cNvSpPr txBox="1">
            <a:spLocks noGrp="1"/>
          </p:cNvSpPr>
          <p:nvPr>
            <p:ph type="body" idx="1"/>
          </p:nvPr>
        </p:nvSpPr>
        <p:spPr>
          <a:xfrm>
            <a:off x="914400" y="2419350"/>
            <a:ext cx="6557963" cy="2333844"/>
          </a:xfrm>
          <a:prstGeom prst="rect">
            <a:avLst/>
          </a:prstGeom>
        </p:spPr>
        <p:txBody>
          <a:bodyPr vert="horz" wrap="square" lIns="0" tIns="878713" rIns="0" bIns="0" rtlCol="0">
            <a:spAutoFit/>
          </a:bodyPr>
          <a:lstStyle/>
          <a:p>
            <a:pPr marL="568325" algn="ctr">
              <a:lnSpc>
                <a:spcPct val="100000"/>
              </a:lnSpc>
              <a:spcBef>
                <a:spcPts val="100"/>
              </a:spcBef>
            </a:pPr>
            <a:r>
              <a:rPr sz="2800" dirty="0"/>
              <a:t>What happens if we have to explain it ?</a:t>
            </a:r>
          </a:p>
          <a:p>
            <a:pPr marL="568325" algn="ctr">
              <a:lnSpc>
                <a:spcPct val="100000"/>
              </a:lnSpc>
            </a:pPr>
            <a:r>
              <a:rPr sz="2800" dirty="0"/>
              <a:t>Or</a:t>
            </a:r>
          </a:p>
          <a:p>
            <a:pPr marL="568325" algn="ctr">
              <a:lnSpc>
                <a:spcPct val="100000"/>
              </a:lnSpc>
            </a:pPr>
            <a:r>
              <a:rPr sz="2800" dirty="0"/>
              <a:t>The result of a poor UI ?</a:t>
            </a:r>
          </a:p>
        </p:txBody>
      </p:sp>
    </p:spTree>
    <p:extLst>
      <p:ext uri="{BB962C8B-B14F-4D97-AF65-F5344CB8AC3E}">
        <p14:creationId xmlns:p14="http://schemas.microsoft.com/office/powerpoint/2010/main" val="382518238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61038"/>
          </a:xfrm>
        </p:spPr>
        <p:txBody>
          <a:bodyPr/>
          <a:lstStyle/>
          <a:p>
            <a:r>
              <a:rPr lang="en-US" dirty="0" smtClean="0"/>
              <a:t>Types of Interface</a:t>
            </a:r>
            <a:endParaRPr lang="en-US" dirty="0"/>
          </a:p>
        </p:txBody>
      </p:sp>
      <p:sp>
        <p:nvSpPr>
          <p:cNvPr id="3" name="Content Placeholder 2"/>
          <p:cNvSpPr>
            <a:spLocks noGrp="1"/>
          </p:cNvSpPr>
          <p:nvPr>
            <p:ph sz="quarter" idx="1"/>
          </p:nvPr>
        </p:nvSpPr>
        <p:spPr/>
        <p:txBody>
          <a:bodyPr/>
          <a:lstStyle/>
          <a:p>
            <a:pPr marL="0" indent="0">
              <a:buNone/>
            </a:pPr>
            <a:r>
              <a:rPr lang="en-US" dirty="0"/>
              <a:t>There are two types of User Interface</a:t>
            </a:r>
            <a:r>
              <a:rPr lang="en-US" dirty="0" smtClean="0"/>
              <a:t>:</a:t>
            </a:r>
          </a:p>
          <a:p>
            <a:r>
              <a:rPr lang="en-US" b="1" dirty="0"/>
              <a:t>Command Line Interface:</a:t>
            </a:r>
            <a:r>
              <a:rPr lang="en-US" dirty="0"/>
              <a:t> Command Line Interface provides a command prompt, where the user types the command and feeds to the system. The user needs to remember the syntax of the command and its use.</a:t>
            </a:r>
          </a:p>
          <a:p>
            <a:r>
              <a:rPr lang="en-US" b="1" dirty="0"/>
              <a:t>Graphical User Interface:</a:t>
            </a:r>
            <a:r>
              <a:rPr lang="en-US" dirty="0"/>
              <a:t> Graphical User Interface provides the simple interactive interface to interact with the system. GUI can be a combination of both hardware and software. Using GUI, user interprets the software.</a:t>
            </a:r>
          </a:p>
          <a:p>
            <a:pPr marL="0" indent="0">
              <a:buNone/>
            </a:pPr>
            <a:endParaRPr lang="en-US" dirty="0" smtClean="0"/>
          </a:p>
        </p:txBody>
      </p:sp>
    </p:spTree>
    <p:extLst>
      <p:ext uri="{BB962C8B-B14F-4D97-AF65-F5344CB8AC3E}">
        <p14:creationId xmlns:p14="http://schemas.microsoft.com/office/powerpoint/2010/main" val="186446623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85737"/>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869694" y="3041395"/>
            <a:ext cx="56108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rPr>
              <a:t>Google </a:t>
            </a:r>
            <a:r>
              <a:rPr sz="2000" spc="-15" dirty="0">
                <a:solidFill>
                  <a:srgbClr val="FFFFFF"/>
                </a:solidFill>
              </a:rPr>
              <a:t>Wave </a:t>
            </a:r>
            <a:r>
              <a:rPr sz="2000" dirty="0">
                <a:solidFill>
                  <a:srgbClr val="FFFFFF"/>
                </a:solidFill>
              </a:rPr>
              <a:t>that failed due to its poor UI</a:t>
            </a:r>
            <a:r>
              <a:rPr sz="2000" spc="-220" dirty="0">
                <a:solidFill>
                  <a:srgbClr val="FFFFFF"/>
                </a:solidFill>
              </a:rPr>
              <a:t> </a:t>
            </a:r>
            <a:r>
              <a:rPr sz="2000" dirty="0">
                <a:solidFill>
                  <a:srgbClr val="FFFFFF"/>
                </a:solidFill>
              </a:rPr>
              <a:t>design.</a:t>
            </a:r>
            <a:endParaRPr sz="2000" dirty="0"/>
          </a:p>
        </p:txBody>
      </p:sp>
      <p:sp>
        <p:nvSpPr>
          <p:cNvPr id="4" name="object 4"/>
          <p:cNvSpPr/>
          <p:nvPr/>
        </p:nvSpPr>
        <p:spPr>
          <a:xfrm>
            <a:off x="1484375" y="2990088"/>
            <a:ext cx="344424" cy="41452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2781261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6200" y="228600"/>
            <a:ext cx="8915400" cy="64008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1627" y="224027"/>
            <a:ext cx="8924925" cy="6410325"/>
          </a:xfrm>
          <a:custGeom>
            <a:avLst/>
            <a:gdLst/>
            <a:ahLst/>
            <a:cxnLst/>
            <a:rect l="l" t="t" r="r" b="b"/>
            <a:pathLst>
              <a:path w="8924925" h="6410325">
                <a:moveTo>
                  <a:pt x="0" y="6409944"/>
                </a:moveTo>
                <a:lnTo>
                  <a:pt x="8924544" y="6409944"/>
                </a:lnTo>
                <a:lnTo>
                  <a:pt x="8924544" y="0"/>
                </a:lnTo>
                <a:lnTo>
                  <a:pt x="0" y="0"/>
                </a:lnTo>
                <a:lnTo>
                  <a:pt x="0" y="6409944"/>
                </a:lnTo>
                <a:close/>
              </a:path>
            </a:pathLst>
          </a:custGeom>
          <a:ln w="914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158895431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Golden Rules (1)</a:t>
            </a:r>
            <a:endParaRPr lang="en-US" dirty="0"/>
          </a:p>
        </p:txBody>
      </p:sp>
      <p:sp>
        <p:nvSpPr>
          <p:cNvPr id="3" name="Content Placeholder 2"/>
          <p:cNvSpPr>
            <a:spLocks noGrp="1"/>
          </p:cNvSpPr>
          <p:nvPr>
            <p:ph sz="quarter" idx="1"/>
          </p:nvPr>
        </p:nvSpPr>
        <p:spPr/>
        <p:txBody>
          <a:bodyPr/>
          <a:lstStyle/>
          <a:p>
            <a:pPr marL="0" indent="0">
              <a:buNone/>
            </a:pPr>
            <a:r>
              <a:rPr lang="en-US" b="1" dirty="0"/>
              <a:t>Place the user in </a:t>
            </a:r>
            <a:r>
              <a:rPr lang="en-US" b="1" dirty="0" smtClean="0"/>
              <a:t>control: </a:t>
            </a:r>
            <a:r>
              <a:rPr lang="en-US" sz="2800" dirty="0"/>
              <a:t>Define the interaction modes in such a way that </a:t>
            </a:r>
            <a:r>
              <a:rPr lang="en-US" sz="2800" dirty="0">
                <a:solidFill>
                  <a:srgbClr val="FF0000"/>
                </a:solidFill>
              </a:rPr>
              <a:t>does not force the user into unnecessary or undesired actions</a:t>
            </a:r>
            <a:r>
              <a:rPr lang="en-US" sz="2800" dirty="0"/>
              <a:t>: The user should be able to easily enter and exit the mode with little or no effort</a:t>
            </a:r>
            <a:r>
              <a:rPr lang="en-US" sz="2800" dirty="0" smtClean="0"/>
              <a:t>.</a:t>
            </a:r>
          </a:p>
          <a:p>
            <a:pPr lvl="1"/>
            <a:r>
              <a:rPr lang="en-US" sz="2800" dirty="0"/>
              <a:t>Provide for flexible </a:t>
            </a:r>
            <a:r>
              <a:rPr lang="en-US" sz="2800" dirty="0" smtClean="0"/>
              <a:t>interaction</a:t>
            </a:r>
          </a:p>
          <a:p>
            <a:pPr lvl="1"/>
            <a:r>
              <a:rPr lang="en-US" sz="2800" dirty="0"/>
              <a:t>Allow user interaction to be </a:t>
            </a:r>
            <a:r>
              <a:rPr lang="en-US" sz="2800" dirty="0" smtClean="0"/>
              <a:t>interruptible </a:t>
            </a:r>
            <a:r>
              <a:rPr lang="en-US" sz="2800" dirty="0"/>
              <a:t>and </a:t>
            </a:r>
            <a:r>
              <a:rPr lang="en-US" sz="2800" dirty="0" smtClean="0"/>
              <a:t>undoable</a:t>
            </a:r>
          </a:p>
          <a:p>
            <a:pPr lvl="1"/>
            <a:r>
              <a:rPr lang="en-US" sz="2800" dirty="0"/>
              <a:t>Hide technical internals from casual </a:t>
            </a:r>
            <a:r>
              <a:rPr lang="en-US" sz="2800" dirty="0" smtClean="0"/>
              <a:t>users</a:t>
            </a:r>
          </a:p>
          <a:p>
            <a:pPr lvl="1"/>
            <a:r>
              <a:rPr lang="en-US" sz="2800" dirty="0"/>
              <a:t>Design for direct interaction with objects that appear on screen</a:t>
            </a:r>
            <a:endParaRPr lang="en-US" sz="2600" dirty="0"/>
          </a:p>
          <a:p>
            <a:endParaRPr lang="en-US" dirty="0"/>
          </a:p>
        </p:txBody>
      </p:sp>
    </p:spTree>
    <p:extLst>
      <p:ext uri="{BB962C8B-B14F-4D97-AF65-F5344CB8AC3E}">
        <p14:creationId xmlns:p14="http://schemas.microsoft.com/office/powerpoint/2010/main" val="228219370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1366519" y="423603"/>
            <a:ext cx="6329680" cy="628377"/>
          </a:xfrm>
          <a:prstGeom prst="rect">
            <a:avLst/>
          </a:prstGeom>
        </p:spPr>
        <p:txBody>
          <a:bodyPr vert="horz" wrap="square" lIns="0" tIns="12700" rIns="0" bIns="0" rtlCol="0">
            <a:spAutoFit/>
          </a:bodyPr>
          <a:lstStyle/>
          <a:p>
            <a:pPr marL="12700">
              <a:lnSpc>
                <a:spcPct val="100000"/>
              </a:lnSpc>
              <a:spcBef>
                <a:spcPts val="100"/>
              </a:spcBef>
            </a:pPr>
            <a:r>
              <a:rPr dirty="0"/>
              <a:t>1. Place the user in control</a:t>
            </a:r>
          </a:p>
        </p:txBody>
      </p:sp>
      <p:sp>
        <p:nvSpPr>
          <p:cNvPr id="5" name="object 5"/>
          <p:cNvSpPr txBox="1"/>
          <p:nvPr/>
        </p:nvSpPr>
        <p:spPr>
          <a:xfrm>
            <a:off x="1128395" y="1881962"/>
            <a:ext cx="7086599" cy="1736373"/>
          </a:xfrm>
          <a:prstGeom prst="rect">
            <a:avLst/>
          </a:prstGeom>
        </p:spPr>
        <p:txBody>
          <a:bodyPr vert="horz" wrap="square" lIns="0" tIns="12700" rIns="0" bIns="0" rtlCol="0">
            <a:spAutoFit/>
          </a:bodyPr>
          <a:lstStyle/>
          <a:p>
            <a:pPr marL="12700" marR="5080">
              <a:lnSpc>
                <a:spcPct val="100000"/>
              </a:lnSpc>
              <a:spcBef>
                <a:spcPts val="100"/>
              </a:spcBef>
            </a:pPr>
            <a:r>
              <a:rPr sz="2800" dirty="0"/>
              <a:t>"What I really would like,” said the user solemnly,  </a:t>
            </a:r>
            <a:r>
              <a:rPr sz="2800" dirty="0" smtClean="0"/>
              <a:t>is </a:t>
            </a:r>
            <a:r>
              <a:rPr sz="2800" dirty="0"/>
              <a:t>a system </a:t>
            </a:r>
            <a:r>
              <a:rPr sz="2800" dirty="0">
                <a:solidFill>
                  <a:srgbClr val="FF0000"/>
                </a:solidFill>
              </a:rPr>
              <a:t>that reads my mind</a:t>
            </a:r>
            <a:r>
              <a:rPr sz="2800" dirty="0"/>
              <a:t>. It knows what I  want to do before I need to do it and makes it very  easy for me to get it done. That’s all, just that.”</a:t>
            </a:r>
          </a:p>
        </p:txBody>
      </p:sp>
      <p:sp>
        <p:nvSpPr>
          <p:cNvPr id="6" name="object 6"/>
          <p:cNvSpPr txBox="1"/>
          <p:nvPr/>
        </p:nvSpPr>
        <p:spPr>
          <a:xfrm>
            <a:off x="1128395" y="4061311"/>
            <a:ext cx="6887209" cy="1305486"/>
          </a:xfrm>
          <a:prstGeom prst="rect">
            <a:avLst/>
          </a:prstGeom>
        </p:spPr>
        <p:txBody>
          <a:bodyPr vert="horz" wrap="square" lIns="0" tIns="12700" rIns="0" bIns="0" rtlCol="0">
            <a:spAutoFit/>
          </a:bodyPr>
          <a:lstStyle/>
          <a:p>
            <a:pPr marL="12700" marR="5080" indent="615950">
              <a:lnSpc>
                <a:spcPct val="100000"/>
              </a:lnSpc>
              <a:spcBef>
                <a:spcPts val="100"/>
              </a:spcBef>
            </a:pPr>
            <a:r>
              <a:rPr sz="2800" dirty="0"/>
              <a:t>-During a requirements-gathering session, a  key user was asked about the attributes of the  window-oriented graphical interface.</a:t>
            </a:r>
          </a:p>
        </p:txBody>
      </p:sp>
      <p:sp>
        <p:nvSpPr>
          <p:cNvPr id="7" name="object 7"/>
          <p:cNvSpPr/>
          <p:nvPr/>
        </p:nvSpPr>
        <p:spPr>
          <a:xfrm>
            <a:off x="7329043" y="5260314"/>
            <a:ext cx="367156" cy="45465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772400" y="5124412"/>
            <a:ext cx="388620" cy="89534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858120" y="5179059"/>
            <a:ext cx="338087" cy="89407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9312031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864801" y="583256"/>
            <a:ext cx="5993319" cy="628377"/>
          </a:xfrm>
          <a:prstGeom prst="rect">
            <a:avLst/>
          </a:prstGeom>
        </p:spPr>
        <p:txBody>
          <a:bodyPr vert="horz" wrap="square" lIns="0" tIns="12700" rIns="0" bIns="0" rtlCol="0">
            <a:spAutoFit/>
          </a:bodyPr>
          <a:lstStyle/>
          <a:p>
            <a:pPr marL="12700">
              <a:lnSpc>
                <a:spcPct val="100000"/>
              </a:lnSpc>
              <a:spcBef>
                <a:spcPts val="100"/>
              </a:spcBef>
            </a:pPr>
            <a:r>
              <a:rPr dirty="0"/>
              <a:t>1. Place the user in control</a:t>
            </a:r>
          </a:p>
        </p:txBody>
      </p:sp>
      <p:sp>
        <p:nvSpPr>
          <p:cNvPr id="5" name="object 5"/>
          <p:cNvSpPr txBox="1"/>
          <p:nvPr/>
        </p:nvSpPr>
        <p:spPr>
          <a:xfrm>
            <a:off x="1244725" y="2228278"/>
            <a:ext cx="6916295" cy="2167260"/>
          </a:xfrm>
          <a:prstGeom prst="rect">
            <a:avLst/>
          </a:prstGeom>
        </p:spPr>
        <p:txBody>
          <a:bodyPr vert="horz" wrap="square" lIns="0" tIns="12700" rIns="0" bIns="0" rtlCol="0">
            <a:spAutoFit/>
          </a:bodyPr>
          <a:lstStyle/>
          <a:p>
            <a:pPr marL="12700" marR="5080">
              <a:lnSpc>
                <a:spcPct val="100000"/>
              </a:lnSpc>
              <a:spcBef>
                <a:spcPts val="100"/>
              </a:spcBef>
            </a:pPr>
            <a:r>
              <a:rPr sz="2800" dirty="0"/>
              <a:t>Users </a:t>
            </a:r>
            <a:r>
              <a:rPr sz="2800" dirty="0">
                <a:solidFill>
                  <a:srgbClr val="FF0000"/>
                </a:solidFill>
              </a:rPr>
              <a:t>want to control the computer </a:t>
            </a:r>
            <a:r>
              <a:rPr sz="2800" dirty="0"/>
              <a:t>but does not  want to be controlled by the computer. So, user  interface constraints specified by the designer  must </a:t>
            </a:r>
            <a:r>
              <a:rPr sz="2800" dirty="0">
                <a:solidFill>
                  <a:srgbClr val="FF0000"/>
                </a:solidFill>
              </a:rPr>
              <a:t>simplify</a:t>
            </a:r>
            <a:r>
              <a:rPr sz="2800" dirty="0"/>
              <a:t> the mode of user's interaction with  the computer. User interface must not frustrate the  user.</a:t>
            </a:r>
          </a:p>
        </p:txBody>
      </p:sp>
      <p:sp>
        <p:nvSpPr>
          <p:cNvPr id="6" name="object 6"/>
          <p:cNvSpPr/>
          <p:nvPr/>
        </p:nvSpPr>
        <p:spPr>
          <a:xfrm>
            <a:off x="7329043" y="5260314"/>
            <a:ext cx="367156" cy="45465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772400" y="5124412"/>
            <a:ext cx="388620" cy="89534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858120" y="5179059"/>
            <a:ext cx="338087" cy="89407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7174118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1456403" y="492334"/>
            <a:ext cx="6449249" cy="628377"/>
          </a:xfrm>
          <a:prstGeom prst="rect">
            <a:avLst/>
          </a:prstGeom>
        </p:spPr>
        <p:txBody>
          <a:bodyPr vert="horz" wrap="square" lIns="0" tIns="12700" rIns="0" bIns="0" rtlCol="0">
            <a:spAutoFit/>
          </a:bodyPr>
          <a:lstStyle/>
          <a:p>
            <a:pPr marL="12700">
              <a:lnSpc>
                <a:spcPct val="100000"/>
              </a:lnSpc>
              <a:spcBef>
                <a:spcPts val="100"/>
              </a:spcBef>
            </a:pPr>
            <a:r>
              <a:rPr dirty="0"/>
              <a:t>1. Place the user in control</a:t>
            </a:r>
          </a:p>
        </p:txBody>
      </p:sp>
      <p:sp>
        <p:nvSpPr>
          <p:cNvPr id="5" name="object 5"/>
          <p:cNvSpPr txBox="1"/>
          <p:nvPr/>
        </p:nvSpPr>
        <p:spPr>
          <a:xfrm>
            <a:off x="2143125" y="2417445"/>
            <a:ext cx="6486525" cy="1305486"/>
          </a:xfrm>
          <a:prstGeom prst="rect">
            <a:avLst/>
          </a:prstGeom>
        </p:spPr>
        <p:txBody>
          <a:bodyPr vert="horz" wrap="square" lIns="0" tIns="12700" rIns="0" bIns="0" rtlCol="0">
            <a:spAutoFit/>
          </a:bodyPr>
          <a:lstStyle/>
          <a:p>
            <a:pPr marL="12700" marR="5080" algn="just">
              <a:lnSpc>
                <a:spcPct val="100000"/>
              </a:lnSpc>
              <a:spcBef>
                <a:spcPts val="100"/>
              </a:spcBef>
            </a:pPr>
            <a:r>
              <a:rPr sz="2800" dirty="0"/>
              <a:t>Define interaction modes in a way that  does not force a user into unnecessary  or undesired actions.</a:t>
            </a:r>
          </a:p>
        </p:txBody>
      </p:sp>
      <p:sp>
        <p:nvSpPr>
          <p:cNvPr id="6" name="object 6"/>
          <p:cNvSpPr txBox="1"/>
          <p:nvPr/>
        </p:nvSpPr>
        <p:spPr>
          <a:xfrm>
            <a:off x="1266189" y="2417445"/>
            <a:ext cx="66103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0000"/>
                </a:solidFill>
                <a:latin typeface="Arial"/>
                <a:cs typeface="Arial"/>
              </a:rPr>
              <a:t>1.</a:t>
            </a:r>
          </a:p>
        </p:txBody>
      </p:sp>
    </p:spTree>
    <p:extLst>
      <p:ext uri="{BB962C8B-B14F-4D97-AF65-F5344CB8AC3E}">
        <p14:creationId xmlns:p14="http://schemas.microsoft.com/office/powerpoint/2010/main" val="28866635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118105" y="5233492"/>
            <a:ext cx="5955665" cy="874598"/>
          </a:xfrm>
          <a:prstGeom prst="rect">
            <a:avLst/>
          </a:prstGeom>
        </p:spPr>
        <p:txBody>
          <a:bodyPr vert="horz" wrap="square" lIns="0" tIns="12700" rIns="0" bIns="0" rtlCol="0">
            <a:spAutoFit/>
          </a:bodyPr>
          <a:lstStyle/>
          <a:p>
            <a:pPr marL="12700">
              <a:lnSpc>
                <a:spcPct val="100000"/>
              </a:lnSpc>
              <a:spcBef>
                <a:spcPts val="100"/>
              </a:spcBef>
            </a:pPr>
            <a:r>
              <a:rPr sz="2800" dirty="0"/>
              <a:t>The user should always be able to enter and exit the </a:t>
            </a:r>
            <a:r>
              <a:rPr sz="2800" dirty="0" smtClean="0"/>
              <a:t>mode</a:t>
            </a:r>
            <a:r>
              <a:rPr lang="en-US" sz="2800" dirty="0" smtClean="0"/>
              <a:t> </a:t>
            </a:r>
            <a:r>
              <a:rPr sz="2800" dirty="0" smtClean="0"/>
              <a:t>with </a:t>
            </a:r>
            <a:r>
              <a:rPr sz="2800" dirty="0"/>
              <a:t>little or no effort.</a:t>
            </a:r>
          </a:p>
        </p:txBody>
      </p:sp>
      <p:sp>
        <p:nvSpPr>
          <p:cNvPr id="4" name="object 4"/>
          <p:cNvSpPr/>
          <p:nvPr/>
        </p:nvSpPr>
        <p:spPr>
          <a:xfrm>
            <a:off x="1633727" y="5262371"/>
            <a:ext cx="344424" cy="41297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43000" y="867155"/>
            <a:ext cx="6877811" cy="423824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2503054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1114425" y="600706"/>
            <a:ext cx="6007607" cy="628377"/>
          </a:xfrm>
          <a:prstGeom prst="rect">
            <a:avLst/>
          </a:prstGeom>
        </p:spPr>
        <p:txBody>
          <a:bodyPr vert="horz" wrap="square" lIns="0" tIns="12700" rIns="0" bIns="0" rtlCol="0">
            <a:spAutoFit/>
          </a:bodyPr>
          <a:lstStyle/>
          <a:p>
            <a:pPr marL="12700">
              <a:lnSpc>
                <a:spcPct val="100000"/>
              </a:lnSpc>
              <a:spcBef>
                <a:spcPts val="100"/>
              </a:spcBef>
            </a:pPr>
            <a:r>
              <a:rPr dirty="0"/>
              <a:t>1. Place the user in control</a:t>
            </a:r>
          </a:p>
        </p:txBody>
      </p:sp>
      <p:sp>
        <p:nvSpPr>
          <p:cNvPr id="5" name="object 5"/>
          <p:cNvSpPr txBox="1"/>
          <p:nvPr/>
        </p:nvSpPr>
        <p:spPr>
          <a:xfrm>
            <a:off x="2350389" y="2691765"/>
            <a:ext cx="4021454" cy="443711"/>
          </a:xfrm>
          <a:prstGeom prst="rect">
            <a:avLst/>
          </a:prstGeom>
        </p:spPr>
        <p:txBody>
          <a:bodyPr vert="horz" wrap="square" lIns="0" tIns="12700" rIns="0" bIns="0" rtlCol="0">
            <a:spAutoFit/>
          </a:bodyPr>
          <a:lstStyle/>
          <a:p>
            <a:pPr marL="12700">
              <a:lnSpc>
                <a:spcPct val="100000"/>
              </a:lnSpc>
              <a:spcBef>
                <a:spcPts val="100"/>
              </a:spcBef>
            </a:pPr>
            <a:r>
              <a:rPr sz="2800" dirty="0"/>
              <a:t>Provide for flexible interaction</a:t>
            </a:r>
          </a:p>
        </p:txBody>
      </p:sp>
      <p:sp>
        <p:nvSpPr>
          <p:cNvPr id="6" name="object 6"/>
          <p:cNvSpPr txBox="1"/>
          <p:nvPr/>
        </p:nvSpPr>
        <p:spPr>
          <a:xfrm>
            <a:off x="1266189" y="2417445"/>
            <a:ext cx="66103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0000"/>
                </a:solidFill>
                <a:latin typeface="Arial"/>
                <a:cs typeface="Arial"/>
              </a:rPr>
              <a:t>2.</a:t>
            </a:r>
          </a:p>
        </p:txBody>
      </p:sp>
    </p:spTree>
    <p:extLst>
      <p:ext uri="{BB962C8B-B14F-4D97-AF65-F5344CB8AC3E}">
        <p14:creationId xmlns:p14="http://schemas.microsoft.com/office/powerpoint/2010/main" val="351426960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021704" y="2283078"/>
            <a:ext cx="2130425" cy="1122680"/>
          </a:xfrm>
          <a:prstGeom prst="rect">
            <a:avLst/>
          </a:prstGeom>
        </p:spPr>
        <p:txBody>
          <a:bodyPr vert="horz" wrap="square" lIns="0" tIns="12700" rIns="0" bIns="0" rtlCol="0">
            <a:spAutoFit/>
          </a:bodyPr>
          <a:lstStyle/>
          <a:p>
            <a:pPr marL="12700" marR="5080">
              <a:lnSpc>
                <a:spcPct val="100000"/>
              </a:lnSpc>
              <a:spcBef>
                <a:spcPts val="100"/>
              </a:spcBef>
            </a:pPr>
            <a:r>
              <a:rPr sz="1800" spc="-10" dirty="0">
                <a:solidFill>
                  <a:srgbClr val="FFFFFF"/>
                </a:solidFill>
              </a:rPr>
              <a:t>Different </a:t>
            </a:r>
            <a:r>
              <a:rPr sz="1800" spc="-5" dirty="0">
                <a:solidFill>
                  <a:srgbClr val="FFFFFF"/>
                </a:solidFill>
              </a:rPr>
              <a:t>users have  </a:t>
            </a:r>
            <a:r>
              <a:rPr sz="1800" spc="-10" dirty="0">
                <a:solidFill>
                  <a:srgbClr val="FFFFFF"/>
                </a:solidFill>
              </a:rPr>
              <a:t>different </a:t>
            </a:r>
            <a:r>
              <a:rPr sz="1800" spc="-5" dirty="0">
                <a:solidFill>
                  <a:srgbClr val="FFFFFF"/>
                </a:solidFill>
              </a:rPr>
              <a:t>interaction  preferences,</a:t>
            </a:r>
            <a:r>
              <a:rPr sz="1800" spc="-50" dirty="0">
                <a:solidFill>
                  <a:srgbClr val="FFFFFF"/>
                </a:solidFill>
              </a:rPr>
              <a:t> </a:t>
            </a:r>
            <a:r>
              <a:rPr sz="1800" spc="-5" dirty="0">
                <a:solidFill>
                  <a:srgbClr val="FFFFFF"/>
                </a:solidFill>
              </a:rPr>
              <a:t>choices  should be</a:t>
            </a:r>
            <a:r>
              <a:rPr sz="1800" spc="-35" dirty="0">
                <a:solidFill>
                  <a:srgbClr val="FFFFFF"/>
                </a:solidFill>
              </a:rPr>
              <a:t> </a:t>
            </a:r>
            <a:r>
              <a:rPr sz="1800" spc="-5" dirty="0">
                <a:solidFill>
                  <a:srgbClr val="FFFFFF"/>
                </a:solidFill>
              </a:rPr>
              <a:t>provided.</a:t>
            </a:r>
            <a:endParaRPr sz="1800"/>
          </a:p>
        </p:txBody>
      </p:sp>
      <p:sp>
        <p:nvSpPr>
          <p:cNvPr id="4" name="object 4"/>
          <p:cNvSpPr txBox="1"/>
          <p:nvPr/>
        </p:nvSpPr>
        <p:spPr>
          <a:xfrm>
            <a:off x="6021704" y="4203572"/>
            <a:ext cx="2143760" cy="1671955"/>
          </a:xfrm>
          <a:prstGeom prst="rect">
            <a:avLst/>
          </a:prstGeom>
        </p:spPr>
        <p:txBody>
          <a:bodyPr vert="horz" wrap="square" lIns="0" tIns="12700" rIns="0" bIns="0" rtlCol="0">
            <a:spAutoFit/>
          </a:bodyPr>
          <a:lstStyle/>
          <a:p>
            <a:pPr marL="12700" marR="373380">
              <a:lnSpc>
                <a:spcPct val="100000"/>
              </a:lnSpc>
              <a:spcBef>
                <a:spcPts val="100"/>
              </a:spcBef>
            </a:pPr>
            <a:r>
              <a:rPr sz="1800" spc="-10" dirty="0">
                <a:solidFill>
                  <a:srgbClr val="FFFFFF"/>
                </a:solidFill>
                <a:latin typeface="Arial"/>
                <a:cs typeface="Arial"/>
              </a:rPr>
              <a:t>Drawing</a:t>
            </a:r>
            <a:r>
              <a:rPr sz="1800" spc="-30" dirty="0">
                <a:solidFill>
                  <a:srgbClr val="FFFFFF"/>
                </a:solidFill>
                <a:latin typeface="Arial"/>
                <a:cs typeface="Arial"/>
              </a:rPr>
              <a:t> </a:t>
            </a:r>
            <a:r>
              <a:rPr sz="1800" spc="-5" dirty="0">
                <a:solidFill>
                  <a:srgbClr val="FFFFFF"/>
                </a:solidFill>
                <a:latin typeface="Arial"/>
                <a:cs typeface="Arial"/>
              </a:rPr>
              <a:t>complex  shapes via</a:t>
            </a:r>
            <a:endParaRPr sz="1800">
              <a:latin typeface="Arial"/>
              <a:cs typeface="Arial"/>
            </a:endParaRPr>
          </a:p>
          <a:p>
            <a:pPr marL="12700" marR="5080">
              <a:lnSpc>
                <a:spcPct val="100000"/>
              </a:lnSpc>
            </a:pPr>
            <a:r>
              <a:rPr sz="1800" spc="-10" dirty="0">
                <a:solidFill>
                  <a:srgbClr val="FFFFFF"/>
                </a:solidFill>
                <a:latin typeface="Arial"/>
                <a:cs typeface="Arial"/>
              </a:rPr>
              <a:t>keyboard </a:t>
            </a:r>
            <a:r>
              <a:rPr sz="1800" spc="-5" dirty="0">
                <a:solidFill>
                  <a:srgbClr val="FFFFFF"/>
                </a:solidFill>
                <a:latin typeface="Arial"/>
                <a:cs typeface="Arial"/>
              </a:rPr>
              <a:t>commands  </a:t>
            </a:r>
            <a:r>
              <a:rPr sz="1800" dirty="0">
                <a:solidFill>
                  <a:srgbClr val="FFFFFF"/>
                </a:solidFill>
                <a:latin typeface="Arial"/>
                <a:cs typeface="Arial"/>
              </a:rPr>
              <a:t>frustrates </a:t>
            </a:r>
            <a:r>
              <a:rPr sz="1800" spc="-5" dirty="0">
                <a:solidFill>
                  <a:srgbClr val="FFFFFF"/>
                </a:solidFill>
                <a:latin typeface="Arial"/>
                <a:cs typeface="Arial"/>
              </a:rPr>
              <a:t>users but  doing </a:t>
            </a:r>
            <a:r>
              <a:rPr sz="1800" dirty="0">
                <a:solidFill>
                  <a:srgbClr val="FFFFFF"/>
                </a:solidFill>
                <a:latin typeface="Arial"/>
                <a:cs typeface="Arial"/>
              </a:rPr>
              <a:t>the </a:t>
            </a:r>
            <a:r>
              <a:rPr sz="1800" spc="-5" dirty="0">
                <a:solidFill>
                  <a:srgbClr val="FFFFFF"/>
                </a:solidFill>
                <a:latin typeface="Arial"/>
                <a:cs typeface="Arial"/>
              </a:rPr>
              <a:t>same via  mouse is</a:t>
            </a:r>
            <a:r>
              <a:rPr sz="1800" spc="-10" dirty="0">
                <a:solidFill>
                  <a:srgbClr val="FFFFFF"/>
                </a:solidFill>
                <a:latin typeface="Arial"/>
                <a:cs typeface="Arial"/>
              </a:rPr>
              <a:t> </a:t>
            </a:r>
            <a:r>
              <a:rPr sz="1800" spc="-5" dirty="0">
                <a:solidFill>
                  <a:srgbClr val="FFFFFF"/>
                </a:solidFill>
                <a:latin typeface="Arial"/>
                <a:cs typeface="Arial"/>
              </a:rPr>
              <a:t>simple.</a:t>
            </a:r>
            <a:endParaRPr sz="1800">
              <a:latin typeface="Arial"/>
              <a:cs typeface="Arial"/>
            </a:endParaRPr>
          </a:p>
        </p:txBody>
      </p:sp>
      <p:sp>
        <p:nvSpPr>
          <p:cNvPr id="5" name="object 5"/>
          <p:cNvSpPr/>
          <p:nvPr/>
        </p:nvSpPr>
        <p:spPr>
          <a:xfrm>
            <a:off x="5522976" y="2209800"/>
            <a:ext cx="344424" cy="41300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599176" y="4191000"/>
            <a:ext cx="344424" cy="41300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14400" y="4200144"/>
            <a:ext cx="4572000" cy="1591056"/>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6096000" y="838200"/>
            <a:ext cx="1234440" cy="121920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62000" y="685800"/>
            <a:ext cx="4876800" cy="3406140"/>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7623925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1143000" y="630613"/>
            <a:ext cx="6300787" cy="628377"/>
          </a:xfrm>
          <a:prstGeom prst="rect">
            <a:avLst/>
          </a:prstGeom>
        </p:spPr>
        <p:txBody>
          <a:bodyPr vert="horz" wrap="square" lIns="0" tIns="12700" rIns="0" bIns="0" rtlCol="0">
            <a:spAutoFit/>
          </a:bodyPr>
          <a:lstStyle/>
          <a:p>
            <a:pPr marL="12700">
              <a:lnSpc>
                <a:spcPct val="100000"/>
              </a:lnSpc>
              <a:spcBef>
                <a:spcPts val="100"/>
              </a:spcBef>
            </a:pPr>
            <a:r>
              <a:rPr dirty="0"/>
              <a:t>1. Place the user in control</a:t>
            </a:r>
          </a:p>
        </p:txBody>
      </p:sp>
      <p:sp>
        <p:nvSpPr>
          <p:cNvPr id="5" name="object 5"/>
          <p:cNvSpPr txBox="1"/>
          <p:nvPr/>
        </p:nvSpPr>
        <p:spPr>
          <a:xfrm>
            <a:off x="2121789" y="2592502"/>
            <a:ext cx="6464999" cy="874598"/>
          </a:xfrm>
          <a:prstGeom prst="rect">
            <a:avLst/>
          </a:prstGeom>
        </p:spPr>
        <p:txBody>
          <a:bodyPr vert="horz" wrap="square" lIns="0" tIns="12700" rIns="0" bIns="0" rtlCol="0">
            <a:spAutoFit/>
          </a:bodyPr>
          <a:lstStyle/>
          <a:p>
            <a:pPr marL="12700" marR="5080">
              <a:lnSpc>
                <a:spcPct val="100000"/>
              </a:lnSpc>
              <a:spcBef>
                <a:spcPts val="100"/>
              </a:spcBef>
            </a:pPr>
            <a:r>
              <a:rPr sz="2800" dirty="0" smtClean="0"/>
              <a:t>Allow user interaction to be interruptible  and undoable.</a:t>
            </a:r>
            <a:endParaRPr sz="2800" dirty="0"/>
          </a:p>
        </p:txBody>
      </p:sp>
      <p:sp>
        <p:nvSpPr>
          <p:cNvPr id="6" name="object 6"/>
          <p:cNvSpPr txBox="1"/>
          <p:nvPr/>
        </p:nvSpPr>
        <p:spPr>
          <a:xfrm>
            <a:off x="1266189" y="2417445"/>
            <a:ext cx="66103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0000"/>
                </a:solidFill>
                <a:latin typeface="Arial"/>
                <a:cs typeface="Arial"/>
              </a:rPr>
              <a:t>3.</a:t>
            </a:r>
          </a:p>
        </p:txBody>
      </p:sp>
    </p:spTree>
    <p:extLst>
      <p:ext uri="{BB962C8B-B14F-4D97-AF65-F5344CB8AC3E}">
        <p14:creationId xmlns:p14="http://schemas.microsoft.com/office/powerpoint/2010/main" val="308753106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82650"/>
          </a:xfrm>
        </p:spPr>
        <p:txBody>
          <a:bodyPr/>
          <a:lstStyle/>
          <a:p>
            <a:r>
              <a:rPr lang="en-US" dirty="0"/>
              <a:t>Command Line Interface (CLI</a:t>
            </a:r>
            <a:r>
              <a:rPr lang="en-US" dirty="0" smtClean="0"/>
              <a:t>)</a:t>
            </a:r>
            <a:endParaRPr lang="en-US" dirty="0"/>
          </a:p>
        </p:txBody>
      </p:sp>
      <p:pic>
        <p:nvPicPr>
          <p:cNvPr id="2050" name="Picture 2" descr="Command Line Interface (CLI)"/>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114425" y="1157288"/>
            <a:ext cx="6629400" cy="4799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44042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985517" y="3993260"/>
            <a:ext cx="5928360" cy="1736373"/>
          </a:xfrm>
          <a:prstGeom prst="rect">
            <a:avLst/>
          </a:prstGeom>
        </p:spPr>
        <p:txBody>
          <a:bodyPr vert="horz" wrap="square" lIns="0" tIns="12700" rIns="0" bIns="0" rtlCol="0">
            <a:spAutoFit/>
          </a:bodyPr>
          <a:lstStyle/>
          <a:p>
            <a:pPr marL="12700" marR="5080" indent="63500">
              <a:lnSpc>
                <a:spcPct val="100000"/>
              </a:lnSpc>
              <a:spcBef>
                <a:spcPts val="100"/>
              </a:spcBef>
            </a:pPr>
            <a:r>
              <a:rPr sz="2800" dirty="0"/>
              <a:t>User should be able to interrupt even when in a sequence  of actions but without losing any progress. Also, any user  action must be undoable.</a:t>
            </a:r>
          </a:p>
        </p:txBody>
      </p:sp>
      <p:sp>
        <p:nvSpPr>
          <p:cNvPr id="4" name="object 4"/>
          <p:cNvSpPr/>
          <p:nvPr/>
        </p:nvSpPr>
        <p:spPr>
          <a:xfrm>
            <a:off x="1560575" y="4021835"/>
            <a:ext cx="344424" cy="41300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14400" y="609600"/>
            <a:ext cx="3810000" cy="313334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572000" y="838200"/>
            <a:ext cx="3723132" cy="2743200"/>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2187008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985517" y="3993260"/>
            <a:ext cx="5928360" cy="1736373"/>
          </a:xfrm>
          <a:prstGeom prst="rect">
            <a:avLst/>
          </a:prstGeom>
        </p:spPr>
        <p:txBody>
          <a:bodyPr vert="horz" wrap="square" lIns="0" tIns="12700" rIns="0" bIns="0" rtlCol="0">
            <a:spAutoFit/>
          </a:bodyPr>
          <a:lstStyle/>
          <a:p>
            <a:pPr marL="12700" marR="5080" indent="63500">
              <a:lnSpc>
                <a:spcPct val="100000"/>
              </a:lnSpc>
              <a:spcBef>
                <a:spcPts val="100"/>
              </a:spcBef>
            </a:pPr>
            <a:r>
              <a:rPr sz="2800" dirty="0">
                <a:solidFill>
                  <a:srgbClr val="002060"/>
                </a:solidFill>
              </a:rPr>
              <a:t>User should be able to interrupt even when in a sequence  of actions but without losing any progress. Also, any user  action must be undoable.</a:t>
            </a:r>
          </a:p>
        </p:txBody>
      </p:sp>
      <p:sp>
        <p:nvSpPr>
          <p:cNvPr id="4" name="object 4"/>
          <p:cNvSpPr/>
          <p:nvPr/>
        </p:nvSpPr>
        <p:spPr>
          <a:xfrm>
            <a:off x="1560575" y="4021835"/>
            <a:ext cx="344424" cy="41300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23544" y="838200"/>
            <a:ext cx="7610856" cy="313334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3686210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1266189" y="620296"/>
            <a:ext cx="6206174" cy="628377"/>
          </a:xfrm>
          <a:prstGeom prst="rect">
            <a:avLst/>
          </a:prstGeom>
        </p:spPr>
        <p:txBody>
          <a:bodyPr vert="horz" wrap="square" lIns="0" tIns="12700" rIns="0" bIns="0" rtlCol="0">
            <a:spAutoFit/>
          </a:bodyPr>
          <a:lstStyle/>
          <a:p>
            <a:pPr marL="12700">
              <a:lnSpc>
                <a:spcPct val="100000"/>
              </a:lnSpc>
              <a:spcBef>
                <a:spcPts val="100"/>
              </a:spcBef>
            </a:pPr>
            <a:r>
              <a:rPr dirty="0"/>
              <a:t>1. Place the user in control</a:t>
            </a:r>
          </a:p>
        </p:txBody>
      </p:sp>
      <p:sp>
        <p:nvSpPr>
          <p:cNvPr id="5" name="object 5"/>
          <p:cNvSpPr txBox="1"/>
          <p:nvPr/>
        </p:nvSpPr>
        <p:spPr>
          <a:xfrm>
            <a:off x="2127885" y="2417445"/>
            <a:ext cx="5344478" cy="1305486"/>
          </a:xfrm>
          <a:prstGeom prst="rect">
            <a:avLst/>
          </a:prstGeom>
        </p:spPr>
        <p:txBody>
          <a:bodyPr vert="horz" wrap="square" lIns="0" tIns="12700" rIns="0" bIns="0" rtlCol="0">
            <a:spAutoFit/>
          </a:bodyPr>
          <a:lstStyle/>
          <a:p>
            <a:pPr marL="12700" marR="5080" algn="just">
              <a:lnSpc>
                <a:spcPct val="100000"/>
              </a:lnSpc>
              <a:spcBef>
                <a:spcPts val="100"/>
              </a:spcBef>
            </a:pPr>
            <a:r>
              <a:rPr sz="2800" dirty="0"/>
              <a:t>Streamline interaction as skill levels  advance and allow the interaction to  be customized</a:t>
            </a:r>
            <a:r>
              <a:rPr sz="2400" dirty="0">
                <a:latin typeface="Arial"/>
                <a:cs typeface="Arial"/>
              </a:rPr>
              <a:t>.</a:t>
            </a:r>
          </a:p>
        </p:txBody>
      </p:sp>
      <p:sp>
        <p:nvSpPr>
          <p:cNvPr id="6" name="object 6"/>
          <p:cNvSpPr txBox="1"/>
          <p:nvPr/>
        </p:nvSpPr>
        <p:spPr>
          <a:xfrm>
            <a:off x="1266189" y="2417445"/>
            <a:ext cx="66103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0000"/>
                </a:solidFill>
                <a:latin typeface="Arial"/>
                <a:cs typeface="Arial"/>
              </a:rPr>
              <a:t>4.</a:t>
            </a:r>
          </a:p>
        </p:txBody>
      </p:sp>
    </p:spTree>
    <p:extLst>
      <p:ext uri="{BB962C8B-B14F-4D97-AF65-F5344CB8AC3E}">
        <p14:creationId xmlns:p14="http://schemas.microsoft.com/office/powerpoint/2010/main" val="324675251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982470" y="4718684"/>
            <a:ext cx="5467985" cy="84836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FFFF"/>
                </a:solidFill>
                <a:latin typeface="Arial"/>
                <a:cs typeface="Arial"/>
              </a:rPr>
              <a:t>Users </a:t>
            </a:r>
            <a:r>
              <a:rPr sz="1800" dirty="0">
                <a:solidFill>
                  <a:srgbClr val="FFFFFF"/>
                </a:solidFill>
                <a:latin typeface="Arial"/>
                <a:cs typeface="Arial"/>
              </a:rPr>
              <a:t>may </a:t>
            </a:r>
            <a:r>
              <a:rPr sz="1800" spc="-5" dirty="0">
                <a:solidFill>
                  <a:srgbClr val="FFFFFF"/>
                </a:solidFill>
                <a:latin typeface="Arial"/>
                <a:cs typeface="Arial"/>
              </a:rPr>
              <a:t>be normal people or computer experts.  Users </a:t>
            </a:r>
            <a:r>
              <a:rPr sz="1800" dirty="0">
                <a:solidFill>
                  <a:srgbClr val="FFFFFF"/>
                </a:solidFill>
                <a:latin typeface="Arial"/>
                <a:cs typeface="Arial"/>
              </a:rPr>
              <a:t>of </a:t>
            </a:r>
            <a:r>
              <a:rPr sz="1800" spc="-10" dirty="0">
                <a:solidFill>
                  <a:srgbClr val="FFFFFF"/>
                </a:solidFill>
                <a:latin typeface="Arial"/>
                <a:cs typeface="Arial"/>
              </a:rPr>
              <a:t>different </a:t>
            </a:r>
            <a:r>
              <a:rPr sz="1800" spc="-5" dirty="0">
                <a:solidFill>
                  <a:srgbClr val="FFFFFF"/>
                </a:solidFill>
                <a:latin typeface="Arial"/>
                <a:cs typeface="Arial"/>
              </a:rPr>
              <a:t>skill levels should be able </a:t>
            </a:r>
            <a:r>
              <a:rPr sz="1800" dirty="0">
                <a:solidFill>
                  <a:srgbClr val="FFFFFF"/>
                </a:solidFill>
                <a:latin typeface="Arial"/>
                <a:cs typeface="Arial"/>
              </a:rPr>
              <a:t>to </a:t>
            </a:r>
            <a:r>
              <a:rPr sz="1800" spc="-5" dirty="0">
                <a:solidFill>
                  <a:srgbClr val="FFFFFF"/>
                </a:solidFill>
                <a:latin typeface="Arial"/>
                <a:cs typeface="Arial"/>
              </a:rPr>
              <a:t>interact  </a:t>
            </a:r>
            <a:r>
              <a:rPr sz="1800" spc="-15" dirty="0">
                <a:solidFill>
                  <a:srgbClr val="FFFFFF"/>
                </a:solidFill>
                <a:latin typeface="Arial"/>
                <a:cs typeface="Arial"/>
              </a:rPr>
              <a:t>with </a:t>
            </a:r>
            <a:r>
              <a:rPr sz="1800" spc="-5" dirty="0">
                <a:solidFill>
                  <a:srgbClr val="FFFFFF"/>
                </a:solidFill>
                <a:latin typeface="Arial"/>
                <a:cs typeface="Arial"/>
              </a:rPr>
              <a:t>a program </a:t>
            </a:r>
            <a:r>
              <a:rPr sz="1800" dirty="0">
                <a:solidFill>
                  <a:srgbClr val="FFFFFF"/>
                </a:solidFill>
                <a:latin typeface="Arial"/>
                <a:cs typeface="Arial"/>
              </a:rPr>
              <a:t>at </a:t>
            </a:r>
            <a:r>
              <a:rPr sz="1800" spc="-10" dirty="0">
                <a:solidFill>
                  <a:srgbClr val="FFFFFF"/>
                </a:solidFill>
                <a:latin typeface="Arial"/>
                <a:cs typeface="Arial"/>
              </a:rPr>
              <a:t>different</a:t>
            </a:r>
            <a:r>
              <a:rPr sz="1800" spc="70" dirty="0">
                <a:solidFill>
                  <a:srgbClr val="FFFFFF"/>
                </a:solidFill>
                <a:latin typeface="Arial"/>
                <a:cs typeface="Arial"/>
              </a:rPr>
              <a:t> </a:t>
            </a:r>
            <a:r>
              <a:rPr sz="1800" spc="-5" dirty="0">
                <a:solidFill>
                  <a:srgbClr val="FFFFFF"/>
                </a:solidFill>
                <a:latin typeface="Arial"/>
                <a:cs typeface="Arial"/>
              </a:rPr>
              <a:t>levels.</a:t>
            </a:r>
            <a:endParaRPr sz="1800">
              <a:latin typeface="Arial"/>
              <a:cs typeface="Arial"/>
            </a:endParaRPr>
          </a:p>
        </p:txBody>
      </p:sp>
      <p:sp>
        <p:nvSpPr>
          <p:cNvPr id="4" name="object 4"/>
          <p:cNvSpPr/>
          <p:nvPr/>
        </p:nvSpPr>
        <p:spPr>
          <a:xfrm>
            <a:off x="1560575" y="4800600"/>
            <a:ext cx="344424" cy="41300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981200" y="838200"/>
            <a:ext cx="5181600" cy="3838955"/>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763124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982470" y="4718684"/>
            <a:ext cx="5467985" cy="84836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FFFF"/>
                </a:solidFill>
                <a:latin typeface="Arial"/>
                <a:cs typeface="Arial"/>
              </a:rPr>
              <a:t>Users </a:t>
            </a:r>
            <a:r>
              <a:rPr sz="1800" dirty="0">
                <a:solidFill>
                  <a:srgbClr val="FFFFFF"/>
                </a:solidFill>
                <a:latin typeface="Arial"/>
                <a:cs typeface="Arial"/>
              </a:rPr>
              <a:t>may </a:t>
            </a:r>
            <a:r>
              <a:rPr sz="1800" spc="-5" dirty="0">
                <a:solidFill>
                  <a:srgbClr val="FFFFFF"/>
                </a:solidFill>
                <a:latin typeface="Arial"/>
                <a:cs typeface="Arial"/>
              </a:rPr>
              <a:t>be normal people or computer experts.  Users </a:t>
            </a:r>
            <a:r>
              <a:rPr sz="1800" dirty="0">
                <a:solidFill>
                  <a:srgbClr val="FFFFFF"/>
                </a:solidFill>
                <a:latin typeface="Arial"/>
                <a:cs typeface="Arial"/>
              </a:rPr>
              <a:t>of </a:t>
            </a:r>
            <a:r>
              <a:rPr sz="1800" spc="-10" dirty="0">
                <a:solidFill>
                  <a:srgbClr val="FFFFFF"/>
                </a:solidFill>
                <a:latin typeface="Arial"/>
                <a:cs typeface="Arial"/>
              </a:rPr>
              <a:t>different </a:t>
            </a:r>
            <a:r>
              <a:rPr sz="1800" spc="-5" dirty="0">
                <a:solidFill>
                  <a:srgbClr val="FFFFFF"/>
                </a:solidFill>
                <a:latin typeface="Arial"/>
                <a:cs typeface="Arial"/>
              </a:rPr>
              <a:t>skill levels should be able </a:t>
            </a:r>
            <a:r>
              <a:rPr sz="1800" dirty="0">
                <a:solidFill>
                  <a:srgbClr val="FFFFFF"/>
                </a:solidFill>
                <a:latin typeface="Arial"/>
                <a:cs typeface="Arial"/>
              </a:rPr>
              <a:t>to </a:t>
            </a:r>
            <a:r>
              <a:rPr sz="1800" spc="-5" dirty="0">
                <a:solidFill>
                  <a:srgbClr val="FFFFFF"/>
                </a:solidFill>
                <a:latin typeface="Arial"/>
                <a:cs typeface="Arial"/>
              </a:rPr>
              <a:t>interact  </a:t>
            </a:r>
            <a:r>
              <a:rPr sz="1800" spc="-15" dirty="0">
                <a:solidFill>
                  <a:srgbClr val="FFFFFF"/>
                </a:solidFill>
                <a:latin typeface="Arial"/>
                <a:cs typeface="Arial"/>
              </a:rPr>
              <a:t>with </a:t>
            </a:r>
            <a:r>
              <a:rPr sz="1800" spc="-5" dirty="0">
                <a:solidFill>
                  <a:srgbClr val="FFFFFF"/>
                </a:solidFill>
                <a:latin typeface="Arial"/>
                <a:cs typeface="Arial"/>
              </a:rPr>
              <a:t>a program </a:t>
            </a:r>
            <a:r>
              <a:rPr sz="1800" dirty="0">
                <a:solidFill>
                  <a:srgbClr val="FFFFFF"/>
                </a:solidFill>
                <a:latin typeface="Arial"/>
                <a:cs typeface="Arial"/>
              </a:rPr>
              <a:t>at </a:t>
            </a:r>
            <a:r>
              <a:rPr sz="1800" spc="-10" dirty="0">
                <a:solidFill>
                  <a:srgbClr val="FFFFFF"/>
                </a:solidFill>
                <a:latin typeface="Arial"/>
                <a:cs typeface="Arial"/>
              </a:rPr>
              <a:t>different</a:t>
            </a:r>
            <a:r>
              <a:rPr sz="1800" spc="70" dirty="0">
                <a:solidFill>
                  <a:srgbClr val="FFFFFF"/>
                </a:solidFill>
                <a:latin typeface="Arial"/>
                <a:cs typeface="Arial"/>
              </a:rPr>
              <a:t> </a:t>
            </a:r>
            <a:r>
              <a:rPr sz="1800" spc="-5" dirty="0">
                <a:solidFill>
                  <a:srgbClr val="FFFFFF"/>
                </a:solidFill>
                <a:latin typeface="Arial"/>
                <a:cs typeface="Arial"/>
              </a:rPr>
              <a:t>levels.</a:t>
            </a:r>
            <a:endParaRPr sz="1800">
              <a:latin typeface="Arial"/>
              <a:cs typeface="Arial"/>
            </a:endParaRPr>
          </a:p>
        </p:txBody>
      </p:sp>
      <p:sp>
        <p:nvSpPr>
          <p:cNvPr id="4" name="object 4"/>
          <p:cNvSpPr/>
          <p:nvPr/>
        </p:nvSpPr>
        <p:spPr>
          <a:xfrm>
            <a:off x="1560575" y="4800600"/>
            <a:ext cx="344424" cy="41300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38200" y="1143000"/>
            <a:ext cx="7467600" cy="290474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0089573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2305557" y="1026998"/>
            <a:ext cx="4530725" cy="483234"/>
          </a:xfrm>
          <a:prstGeom prst="rect">
            <a:avLst/>
          </a:prstGeom>
        </p:spPr>
        <p:txBody>
          <a:bodyPr vert="horz" wrap="square" lIns="0" tIns="12700" rIns="0" bIns="0" rtlCol="0">
            <a:spAutoFit/>
          </a:bodyPr>
          <a:lstStyle/>
          <a:p>
            <a:pPr marL="12700">
              <a:lnSpc>
                <a:spcPct val="100000"/>
              </a:lnSpc>
              <a:spcBef>
                <a:spcPts val="100"/>
              </a:spcBef>
            </a:pPr>
            <a:r>
              <a:rPr sz="3000" dirty="0"/>
              <a:t>1. Place the </a:t>
            </a:r>
            <a:r>
              <a:rPr sz="3000" spc="-5" dirty="0"/>
              <a:t>user </a:t>
            </a:r>
            <a:r>
              <a:rPr sz="3000" dirty="0"/>
              <a:t>in</a:t>
            </a:r>
            <a:r>
              <a:rPr sz="3000" spc="-100" dirty="0"/>
              <a:t> </a:t>
            </a:r>
            <a:r>
              <a:rPr sz="3000" spc="-5" dirty="0"/>
              <a:t>control</a:t>
            </a:r>
            <a:endParaRPr sz="3000"/>
          </a:p>
        </p:txBody>
      </p:sp>
      <p:sp>
        <p:nvSpPr>
          <p:cNvPr id="5" name="object 5"/>
          <p:cNvSpPr txBox="1"/>
          <p:nvPr/>
        </p:nvSpPr>
        <p:spPr>
          <a:xfrm>
            <a:off x="2350389" y="2890520"/>
            <a:ext cx="5342890"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50556F"/>
                </a:solidFill>
                <a:latin typeface="Arial"/>
                <a:cs typeface="Arial"/>
              </a:rPr>
              <a:t>Hide technical internals </a:t>
            </a:r>
            <a:r>
              <a:rPr sz="2400" dirty="0">
                <a:solidFill>
                  <a:srgbClr val="50556F"/>
                </a:solidFill>
                <a:latin typeface="Arial"/>
                <a:cs typeface="Arial"/>
              </a:rPr>
              <a:t>from the </a:t>
            </a:r>
            <a:r>
              <a:rPr sz="2400" spc="-5" dirty="0">
                <a:solidFill>
                  <a:srgbClr val="50556F"/>
                </a:solidFill>
                <a:latin typeface="Arial"/>
                <a:cs typeface="Arial"/>
              </a:rPr>
              <a:t>casual  </a:t>
            </a:r>
            <a:r>
              <a:rPr sz="2400" spc="-30" dirty="0">
                <a:solidFill>
                  <a:srgbClr val="50556F"/>
                </a:solidFill>
                <a:latin typeface="Arial"/>
                <a:cs typeface="Arial"/>
              </a:rPr>
              <a:t>user.</a:t>
            </a:r>
            <a:endParaRPr sz="2400">
              <a:latin typeface="Arial"/>
              <a:cs typeface="Arial"/>
            </a:endParaRPr>
          </a:p>
        </p:txBody>
      </p:sp>
      <p:sp>
        <p:nvSpPr>
          <p:cNvPr id="6" name="object 6"/>
          <p:cNvSpPr txBox="1"/>
          <p:nvPr/>
        </p:nvSpPr>
        <p:spPr>
          <a:xfrm>
            <a:off x="1266189" y="2708275"/>
            <a:ext cx="66103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0000"/>
                </a:solidFill>
                <a:latin typeface="Arial"/>
                <a:cs typeface="Arial"/>
              </a:rPr>
              <a:t>5.</a:t>
            </a:r>
          </a:p>
        </p:txBody>
      </p:sp>
    </p:spTree>
    <p:extLst>
      <p:ext uri="{BB962C8B-B14F-4D97-AF65-F5344CB8AC3E}">
        <p14:creationId xmlns:p14="http://schemas.microsoft.com/office/powerpoint/2010/main" val="423034266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486027" y="5531611"/>
            <a:ext cx="6335395" cy="574040"/>
          </a:xfrm>
          <a:prstGeom prst="rect">
            <a:avLst/>
          </a:prstGeom>
        </p:spPr>
        <p:txBody>
          <a:bodyPr vert="horz" wrap="square" lIns="0" tIns="12700" rIns="0" bIns="0" rtlCol="0">
            <a:spAutoFit/>
          </a:bodyPr>
          <a:lstStyle/>
          <a:p>
            <a:pPr marL="12700" marR="5080" indent="312420">
              <a:lnSpc>
                <a:spcPct val="100000"/>
              </a:lnSpc>
              <a:spcBef>
                <a:spcPts val="100"/>
              </a:spcBef>
            </a:pPr>
            <a:r>
              <a:rPr sz="1800" dirty="0">
                <a:solidFill>
                  <a:srgbClr val="FFFFFF"/>
                </a:solidFill>
                <a:latin typeface="Arial"/>
                <a:cs typeface="Arial"/>
              </a:rPr>
              <a:t>The </a:t>
            </a:r>
            <a:r>
              <a:rPr sz="1800" spc="-5" dirty="0">
                <a:solidFill>
                  <a:srgbClr val="FFFFFF"/>
                </a:solidFill>
                <a:latin typeface="Arial"/>
                <a:cs typeface="Arial"/>
              </a:rPr>
              <a:t>user should not </a:t>
            </a:r>
            <a:r>
              <a:rPr sz="1800" spc="-10" dirty="0">
                <a:solidFill>
                  <a:srgbClr val="FFFFFF"/>
                </a:solidFill>
                <a:latin typeface="Arial"/>
                <a:cs typeface="Arial"/>
              </a:rPr>
              <a:t>be </a:t>
            </a:r>
            <a:r>
              <a:rPr sz="1800" spc="-15" dirty="0">
                <a:solidFill>
                  <a:srgbClr val="FFFFFF"/>
                </a:solidFill>
                <a:latin typeface="Arial"/>
                <a:cs typeface="Arial"/>
              </a:rPr>
              <a:t>aware </a:t>
            </a:r>
            <a:r>
              <a:rPr sz="1800" dirty="0">
                <a:solidFill>
                  <a:srgbClr val="FFFFFF"/>
                </a:solidFill>
                <a:latin typeface="Arial"/>
                <a:cs typeface="Arial"/>
              </a:rPr>
              <a:t>of the </a:t>
            </a:r>
            <a:r>
              <a:rPr sz="1800" spc="-5" dirty="0">
                <a:solidFill>
                  <a:srgbClr val="FFFFFF"/>
                </a:solidFill>
                <a:latin typeface="Arial"/>
                <a:cs typeface="Arial"/>
              </a:rPr>
              <a:t>operating system, file  management functions, </a:t>
            </a:r>
            <a:r>
              <a:rPr sz="1800" spc="-10" dirty="0">
                <a:solidFill>
                  <a:srgbClr val="FFFFFF"/>
                </a:solidFill>
                <a:latin typeface="Arial"/>
                <a:cs typeface="Arial"/>
              </a:rPr>
              <a:t>or </a:t>
            </a:r>
            <a:r>
              <a:rPr sz="1800" spc="-5" dirty="0">
                <a:solidFill>
                  <a:srgbClr val="FFFFFF"/>
                </a:solidFill>
                <a:latin typeface="Arial"/>
                <a:cs typeface="Arial"/>
              </a:rPr>
              <a:t>other arcane computing</a:t>
            </a:r>
            <a:r>
              <a:rPr sz="1800" spc="80" dirty="0">
                <a:solidFill>
                  <a:srgbClr val="FFFFFF"/>
                </a:solidFill>
                <a:latin typeface="Arial"/>
                <a:cs typeface="Arial"/>
              </a:rPr>
              <a:t> </a:t>
            </a:r>
            <a:r>
              <a:rPr sz="1800" spc="-20" dirty="0">
                <a:solidFill>
                  <a:srgbClr val="FFFFFF"/>
                </a:solidFill>
                <a:latin typeface="Arial"/>
                <a:cs typeface="Arial"/>
              </a:rPr>
              <a:t>technology.</a:t>
            </a:r>
            <a:endParaRPr sz="1800">
              <a:latin typeface="Arial"/>
              <a:cs typeface="Arial"/>
            </a:endParaRPr>
          </a:p>
        </p:txBody>
      </p:sp>
      <p:sp>
        <p:nvSpPr>
          <p:cNvPr id="4" name="object 4"/>
          <p:cNvSpPr/>
          <p:nvPr/>
        </p:nvSpPr>
        <p:spPr>
          <a:xfrm>
            <a:off x="1421891" y="5410200"/>
            <a:ext cx="344424" cy="41297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14400" y="838200"/>
            <a:ext cx="7315200" cy="44958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1208206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2305557" y="1026998"/>
            <a:ext cx="4530725" cy="483234"/>
          </a:xfrm>
          <a:prstGeom prst="rect">
            <a:avLst/>
          </a:prstGeom>
        </p:spPr>
        <p:txBody>
          <a:bodyPr vert="horz" wrap="square" lIns="0" tIns="12700" rIns="0" bIns="0" rtlCol="0">
            <a:spAutoFit/>
          </a:bodyPr>
          <a:lstStyle/>
          <a:p>
            <a:pPr marL="12700">
              <a:lnSpc>
                <a:spcPct val="100000"/>
              </a:lnSpc>
              <a:spcBef>
                <a:spcPts val="100"/>
              </a:spcBef>
            </a:pPr>
            <a:r>
              <a:rPr sz="3000" dirty="0"/>
              <a:t>1. Place the </a:t>
            </a:r>
            <a:r>
              <a:rPr sz="3000" spc="-5" dirty="0"/>
              <a:t>user </a:t>
            </a:r>
            <a:r>
              <a:rPr sz="3000" dirty="0"/>
              <a:t>in</a:t>
            </a:r>
            <a:r>
              <a:rPr sz="3000" spc="-100" dirty="0"/>
              <a:t> </a:t>
            </a:r>
            <a:r>
              <a:rPr sz="3000" spc="-5" dirty="0"/>
              <a:t>control</a:t>
            </a:r>
            <a:endParaRPr sz="3000"/>
          </a:p>
        </p:txBody>
      </p:sp>
      <p:sp>
        <p:nvSpPr>
          <p:cNvPr id="5" name="object 5"/>
          <p:cNvSpPr txBox="1"/>
          <p:nvPr/>
        </p:nvSpPr>
        <p:spPr>
          <a:xfrm>
            <a:off x="2350389" y="2890520"/>
            <a:ext cx="540956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50556F"/>
                </a:solidFill>
                <a:latin typeface="Arial"/>
                <a:cs typeface="Arial"/>
              </a:rPr>
              <a:t>Design </a:t>
            </a:r>
            <a:r>
              <a:rPr sz="2400" dirty="0">
                <a:solidFill>
                  <a:srgbClr val="50556F"/>
                </a:solidFill>
                <a:latin typeface="Arial"/>
                <a:cs typeface="Arial"/>
              </a:rPr>
              <a:t>for </a:t>
            </a:r>
            <a:r>
              <a:rPr sz="2400" spc="-5" dirty="0">
                <a:solidFill>
                  <a:srgbClr val="50556F"/>
                </a:solidFill>
                <a:latin typeface="Arial"/>
                <a:cs typeface="Arial"/>
              </a:rPr>
              <a:t>direct interaction with objects  </a:t>
            </a:r>
            <a:r>
              <a:rPr sz="2400" dirty="0">
                <a:solidFill>
                  <a:srgbClr val="50556F"/>
                </a:solidFill>
                <a:latin typeface="Arial"/>
                <a:cs typeface="Arial"/>
              </a:rPr>
              <a:t>that </a:t>
            </a:r>
            <a:r>
              <a:rPr sz="2400" spc="-5" dirty="0">
                <a:solidFill>
                  <a:srgbClr val="50556F"/>
                </a:solidFill>
                <a:latin typeface="Arial"/>
                <a:cs typeface="Arial"/>
              </a:rPr>
              <a:t>appear </a:t>
            </a:r>
            <a:r>
              <a:rPr sz="2400" dirty="0">
                <a:solidFill>
                  <a:srgbClr val="50556F"/>
                </a:solidFill>
                <a:latin typeface="Arial"/>
                <a:cs typeface="Arial"/>
              </a:rPr>
              <a:t>on the</a:t>
            </a:r>
            <a:r>
              <a:rPr sz="2400" spc="-35" dirty="0">
                <a:solidFill>
                  <a:srgbClr val="50556F"/>
                </a:solidFill>
                <a:latin typeface="Arial"/>
                <a:cs typeface="Arial"/>
              </a:rPr>
              <a:t> </a:t>
            </a:r>
            <a:r>
              <a:rPr sz="2400" spc="-5" dirty="0">
                <a:solidFill>
                  <a:srgbClr val="50556F"/>
                </a:solidFill>
                <a:latin typeface="Arial"/>
                <a:cs typeface="Arial"/>
              </a:rPr>
              <a:t>screen.</a:t>
            </a:r>
            <a:endParaRPr sz="2400">
              <a:latin typeface="Arial"/>
              <a:cs typeface="Arial"/>
            </a:endParaRPr>
          </a:p>
        </p:txBody>
      </p:sp>
      <p:sp>
        <p:nvSpPr>
          <p:cNvPr id="6" name="object 6"/>
          <p:cNvSpPr txBox="1"/>
          <p:nvPr/>
        </p:nvSpPr>
        <p:spPr>
          <a:xfrm>
            <a:off x="1266189" y="2768282"/>
            <a:ext cx="66103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0000"/>
                </a:solidFill>
                <a:latin typeface="Arial"/>
                <a:cs typeface="Arial"/>
              </a:rPr>
              <a:t>6.</a:t>
            </a:r>
          </a:p>
        </p:txBody>
      </p:sp>
    </p:spTree>
    <p:extLst>
      <p:ext uri="{BB962C8B-B14F-4D97-AF65-F5344CB8AC3E}">
        <p14:creationId xmlns:p14="http://schemas.microsoft.com/office/powerpoint/2010/main" val="393291253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107304" y="1837690"/>
            <a:ext cx="2828290" cy="1946275"/>
          </a:xfrm>
          <a:prstGeom prst="rect">
            <a:avLst/>
          </a:prstGeom>
        </p:spPr>
        <p:txBody>
          <a:bodyPr vert="horz" wrap="square" lIns="0" tIns="12700" rIns="0" bIns="0" rtlCol="0">
            <a:spAutoFit/>
          </a:bodyPr>
          <a:lstStyle/>
          <a:p>
            <a:pPr marL="12700" marR="5080" indent="312420">
              <a:lnSpc>
                <a:spcPct val="100000"/>
              </a:lnSpc>
              <a:spcBef>
                <a:spcPts val="100"/>
              </a:spcBef>
            </a:pPr>
            <a:r>
              <a:rPr sz="1800" dirty="0">
                <a:solidFill>
                  <a:srgbClr val="FFFFFF"/>
                </a:solidFill>
                <a:latin typeface="Arial"/>
                <a:cs typeface="Arial"/>
              </a:rPr>
              <a:t>The </a:t>
            </a:r>
            <a:r>
              <a:rPr sz="1800" spc="-5" dirty="0">
                <a:solidFill>
                  <a:srgbClr val="FFFFFF"/>
                </a:solidFill>
                <a:latin typeface="Arial"/>
                <a:cs typeface="Arial"/>
              </a:rPr>
              <a:t>user feels a sense  </a:t>
            </a:r>
            <a:r>
              <a:rPr sz="1800" dirty="0">
                <a:solidFill>
                  <a:srgbClr val="FFFFFF"/>
                </a:solidFill>
                <a:latin typeface="Arial"/>
                <a:cs typeface="Arial"/>
              </a:rPr>
              <a:t>of </a:t>
            </a:r>
            <a:r>
              <a:rPr sz="1800" spc="-5" dirty="0">
                <a:solidFill>
                  <a:srgbClr val="FFFFFF"/>
                </a:solidFill>
                <a:latin typeface="Arial"/>
                <a:cs typeface="Arial"/>
              </a:rPr>
              <a:t>control </a:t>
            </a:r>
            <a:r>
              <a:rPr sz="1800" spc="-15" dirty="0">
                <a:solidFill>
                  <a:srgbClr val="FFFFFF"/>
                </a:solidFill>
                <a:latin typeface="Arial"/>
                <a:cs typeface="Arial"/>
              </a:rPr>
              <a:t>when </a:t>
            </a:r>
            <a:r>
              <a:rPr sz="1800" spc="-5" dirty="0">
                <a:solidFill>
                  <a:srgbClr val="FFFFFF"/>
                </a:solidFill>
                <a:latin typeface="Arial"/>
                <a:cs typeface="Arial"/>
              </a:rPr>
              <a:t>able </a:t>
            </a:r>
            <a:r>
              <a:rPr sz="1800" dirty="0">
                <a:solidFill>
                  <a:srgbClr val="FFFFFF"/>
                </a:solidFill>
                <a:latin typeface="Arial"/>
                <a:cs typeface="Arial"/>
              </a:rPr>
              <a:t>to  </a:t>
            </a:r>
            <a:r>
              <a:rPr sz="1800" spc="-5" dirty="0">
                <a:solidFill>
                  <a:srgbClr val="FFFFFF"/>
                </a:solidFill>
                <a:latin typeface="Arial"/>
                <a:cs typeface="Arial"/>
              </a:rPr>
              <a:t>manipulate </a:t>
            </a:r>
            <a:r>
              <a:rPr sz="1800" dirty="0">
                <a:solidFill>
                  <a:srgbClr val="FFFFFF"/>
                </a:solidFill>
                <a:latin typeface="Arial"/>
                <a:cs typeface="Arial"/>
              </a:rPr>
              <a:t>the </a:t>
            </a:r>
            <a:r>
              <a:rPr sz="1800" spc="-5" dirty="0">
                <a:solidFill>
                  <a:srgbClr val="FFFFFF"/>
                </a:solidFill>
                <a:latin typeface="Arial"/>
                <a:cs typeface="Arial"/>
              </a:rPr>
              <a:t>objects that  are necessary </a:t>
            </a:r>
            <a:r>
              <a:rPr sz="1800" dirty="0">
                <a:solidFill>
                  <a:srgbClr val="FFFFFF"/>
                </a:solidFill>
                <a:latin typeface="Arial"/>
                <a:cs typeface="Arial"/>
              </a:rPr>
              <a:t>to </a:t>
            </a:r>
            <a:r>
              <a:rPr sz="1800" spc="-5" dirty="0">
                <a:solidFill>
                  <a:srgbClr val="FFFFFF"/>
                </a:solidFill>
                <a:latin typeface="Arial"/>
                <a:cs typeface="Arial"/>
              </a:rPr>
              <a:t>perform a  </a:t>
            </a:r>
            <a:r>
              <a:rPr sz="1800" dirty="0">
                <a:solidFill>
                  <a:srgbClr val="FFFFFF"/>
                </a:solidFill>
                <a:latin typeface="Arial"/>
                <a:cs typeface="Arial"/>
              </a:rPr>
              <a:t>task </a:t>
            </a:r>
            <a:r>
              <a:rPr sz="1800" spc="-5" dirty="0">
                <a:solidFill>
                  <a:srgbClr val="FFFFFF"/>
                </a:solidFill>
                <a:latin typeface="Arial"/>
                <a:cs typeface="Arial"/>
              </a:rPr>
              <a:t>in a manner similar </a:t>
            </a:r>
            <a:r>
              <a:rPr sz="1800" dirty="0">
                <a:solidFill>
                  <a:srgbClr val="FFFFFF"/>
                </a:solidFill>
                <a:latin typeface="Arial"/>
                <a:cs typeface="Arial"/>
              </a:rPr>
              <a:t>to  </a:t>
            </a:r>
            <a:r>
              <a:rPr sz="1800" spc="-15" dirty="0">
                <a:solidFill>
                  <a:srgbClr val="FFFFFF"/>
                </a:solidFill>
                <a:latin typeface="Arial"/>
                <a:cs typeface="Arial"/>
              </a:rPr>
              <a:t>what would </a:t>
            </a:r>
            <a:r>
              <a:rPr sz="1800" spc="-5" dirty="0">
                <a:solidFill>
                  <a:srgbClr val="FFFFFF"/>
                </a:solidFill>
                <a:latin typeface="Arial"/>
                <a:cs typeface="Arial"/>
              </a:rPr>
              <a:t>occur </a:t>
            </a:r>
            <a:r>
              <a:rPr sz="1800" dirty="0">
                <a:solidFill>
                  <a:srgbClr val="FFFFFF"/>
                </a:solidFill>
                <a:latin typeface="Arial"/>
                <a:cs typeface="Arial"/>
              </a:rPr>
              <a:t>if </a:t>
            </a:r>
            <a:r>
              <a:rPr sz="1800" spc="-5" dirty="0">
                <a:solidFill>
                  <a:srgbClr val="FFFFFF"/>
                </a:solidFill>
                <a:latin typeface="Arial"/>
                <a:cs typeface="Arial"/>
              </a:rPr>
              <a:t>the  object </a:t>
            </a:r>
            <a:r>
              <a:rPr sz="1800" spc="-15" dirty="0">
                <a:solidFill>
                  <a:srgbClr val="FFFFFF"/>
                </a:solidFill>
                <a:latin typeface="Arial"/>
                <a:cs typeface="Arial"/>
              </a:rPr>
              <a:t>were </a:t>
            </a:r>
            <a:r>
              <a:rPr sz="1800" spc="-5" dirty="0">
                <a:solidFill>
                  <a:srgbClr val="FFFFFF"/>
                </a:solidFill>
                <a:latin typeface="Arial"/>
                <a:cs typeface="Arial"/>
              </a:rPr>
              <a:t>a </a:t>
            </a:r>
            <a:r>
              <a:rPr sz="1800" spc="-10" dirty="0">
                <a:solidFill>
                  <a:srgbClr val="FFFFFF"/>
                </a:solidFill>
                <a:latin typeface="Arial"/>
                <a:cs typeface="Arial"/>
              </a:rPr>
              <a:t>physical</a:t>
            </a:r>
            <a:r>
              <a:rPr sz="1800" spc="60" dirty="0">
                <a:solidFill>
                  <a:srgbClr val="FFFFFF"/>
                </a:solidFill>
                <a:latin typeface="Arial"/>
                <a:cs typeface="Arial"/>
              </a:rPr>
              <a:t> </a:t>
            </a:r>
            <a:r>
              <a:rPr sz="1800" spc="-5" dirty="0">
                <a:solidFill>
                  <a:srgbClr val="FFFFFF"/>
                </a:solidFill>
                <a:latin typeface="Arial"/>
                <a:cs typeface="Arial"/>
              </a:rPr>
              <a:t>thing</a:t>
            </a:r>
            <a:endParaRPr sz="1800">
              <a:latin typeface="Arial"/>
              <a:cs typeface="Arial"/>
            </a:endParaRPr>
          </a:p>
        </p:txBody>
      </p:sp>
      <p:sp>
        <p:nvSpPr>
          <p:cNvPr id="4" name="object 4"/>
          <p:cNvSpPr/>
          <p:nvPr/>
        </p:nvSpPr>
        <p:spPr>
          <a:xfrm>
            <a:off x="5065776" y="1676400"/>
            <a:ext cx="344424" cy="41300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71600" y="838200"/>
            <a:ext cx="2535936" cy="5164836"/>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1520297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753870" y="5026228"/>
            <a:ext cx="5871845" cy="1123315"/>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FFFF"/>
                </a:solidFill>
                <a:latin typeface="Arial"/>
                <a:cs typeface="Arial"/>
              </a:rPr>
              <a:t>The </a:t>
            </a:r>
            <a:r>
              <a:rPr sz="1800" spc="-5" dirty="0">
                <a:solidFill>
                  <a:srgbClr val="FFFFFF"/>
                </a:solidFill>
                <a:latin typeface="Arial"/>
                <a:cs typeface="Arial"/>
              </a:rPr>
              <a:t>user feels </a:t>
            </a:r>
            <a:r>
              <a:rPr sz="1800" dirty="0">
                <a:solidFill>
                  <a:srgbClr val="FFFFFF"/>
                </a:solidFill>
                <a:latin typeface="Arial"/>
                <a:cs typeface="Arial"/>
              </a:rPr>
              <a:t>a </a:t>
            </a:r>
            <a:r>
              <a:rPr sz="1800" spc="-5" dirty="0">
                <a:solidFill>
                  <a:srgbClr val="FFFFFF"/>
                </a:solidFill>
                <a:latin typeface="Arial"/>
                <a:cs typeface="Arial"/>
              </a:rPr>
              <a:t>sense </a:t>
            </a:r>
            <a:r>
              <a:rPr sz="1800" dirty="0">
                <a:solidFill>
                  <a:srgbClr val="FFFFFF"/>
                </a:solidFill>
                <a:latin typeface="Arial"/>
                <a:cs typeface="Arial"/>
              </a:rPr>
              <a:t>of </a:t>
            </a:r>
            <a:r>
              <a:rPr sz="1800" spc="-5" dirty="0">
                <a:solidFill>
                  <a:srgbClr val="FFFFFF"/>
                </a:solidFill>
                <a:latin typeface="Arial"/>
                <a:cs typeface="Arial"/>
              </a:rPr>
              <a:t>control </a:t>
            </a:r>
            <a:r>
              <a:rPr sz="1800" spc="-15" dirty="0">
                <a:solidFill>
                  <a:srgbClr val="FFFFFF"/>
                </a:solidFill>
                <a:latin typeface="Arial"/>
                <a:cs typeface="Arial"/>
              </a:rPr>
              <a:t>when </a:t>
            </a:r>
            <a:r>
              <a:rPr sz="1800" spc="-5" dirty="0">
                <a:solidFill>
                  <a:srgbClr val="FFFFFF"/>
                </a:solidFill>
                <a:latin typeface="Arial"/>
                <a:cs typeface="Arial"/>
              </a:rPr>
              <a:t>able </a:t>
            </a:r>
            <a:r>
              <a:rPr sz="1800" dirty="0">
                <a:solidFill>
                  <a:srgbClr val="FFFFFF"/>
                </a:solidFill>
                <a:latin typeface="Arial"/>
                <a:cs typeface="Arial"/>
              </a:rPr>
              <a:t>to </a:t>
            </a:r>
            <a:r>
              <a:rPr sz="1800" spc="-5" dirty="0">
                <a:solidFill>
                  <a:srgbClr val="FFFFFF"/>
                </a:solidFill>
                <a:latin typeface="Arial"/>
                <a:cs typeface="Arial"/>
              </a:rPr>
              <a:t>manipulate  the objects that are necessary to perform a </a:t>
            </a:r>
            <a:r>
              <a:rPr sz="1800" dirty="0">
                <a:solidFill>
                  <a:srgbClr val="FFFFFF"/>
                </a:solidFill>
                <a:latin typeface="Arial"/>
                <a:cs typeface="Arial"/>
              </a:rPr>
              <a:t>task </a:t>
            </a:r>
            <a:r>
              <a:rPr sz="1800" spc="-5" dirty="0">
                <a:solidFill>
                  <a:srgbClr val="FFFFFF"/>
                </a:solidFill>
                <a:latin typeface="Arial"/>
                <a:cs typeface="Arial"/>
              </a:rPr>
              <a:t>in a  manner similar </a:t>
            </a:r>
            <a:r>
              <a:rPr sz="1800" dirty="0">
                <a:solidFill>
                  <a:srgbClr val="FFFFFF"/>
                </a:solidFill>
                <a:latin typeface="Arial"/>
                <a:cs typeface="Arial"/>
              </a:rPr>
              <a:t>to </a:t>
            </a:r>
            <a:r>
              <a:rPr sz="1800" spc="-15" dirty="0">
                <a:solidFill>
                  <a:srgbClr val="FFFFFF"/>
                </a:solidFill>
                <a:latin typeface="Arial"/>
                <a:cs typeface="Arial"/>
              </a:rPr>
              <a:t>what would </a:t>
            </a:r>
            <a:r>
              <a:rPr sz="1800" spc="-5" dirty="0">
                <a:solidFill>
                  <a:srgbClr val="FFFFFF"/>
                </a:solidFill>
                <a:latin typeface="Arial"/>
                <a:cs typeface="Arial"/>
              </a:rPr>
              <a:t>occur </a:t>
            </a:r>
            <a:r>
              <a:rPr sz="1800" dirty="0">
                <a:solidFill>
                  <a:srgbClr val="FFFFFF"/>
                </a:solidFill>
                <a:latin typeface="Arial"/>
                <a:cs typeface="Arial"/>
              </a:rPr>
              <a:t>if the </a:t>
            </a:r>
            <a:r>
              <a:rPr sz="1800" spc="-5" dirty="0">
                <a:solidFill>
                  <a:srgbClr val="FFFFFF"/>
                </a:solidFill>
                <a:latin typeface="Arial"/>
                <a:cs typeface="Arial"/>
              </a:rPr>
              <a:t>object </a:t>
            </a:r>
            <a:r>
              <a:rPr sz="1800" spc="-15" dirty="0">
                <a:solidFill>
                  <a:srgbClr val="FFFFFF"/>
                </a:solidFill>
                <a:latin typeface="Arial"/>
                <a:cs typeface="Arial"/>
              </a:rPr>
              <a:t>were </a:t>
            </a:r>
            <a:r>
              <a:rPr sz="1800" spc="-5" dirty="0">
                <a:solidFill>
                  <a:srgbClr val="FFFFFF"/>
                </a:solidFill>
                <a:latin typeface="Arial"/>
                <a:cs typeface="Arial"/>
              </a:rPr>
              <a:t>a  </a:t>
            </a:r>
            <a:r>
              <a:rPr sz="1800" spc="-10" dirty="0">
                <a:solidFill>
                  <a:srgbClr val="FFFFFF"/>
                </a:solidFill>
                <a:latin typeface="Arial"/>
                <a:cs typeface="Arial"/>
              </a:rPr>
              <a:t>physical</a:t>
            </a:r>
            <a:r>
              <a:rPr sz="1800" spc="30" dirty="0">
                <a:solidFill>
                  <a:srgbClr val="FFFFFF"/>
                </a:solidFill>
                <a:latin typeface="Arial"/>
                <a:cs typeface="Arial"/>
              </a:rPr>
              <a:t> </a:t>
            </a:r>
            <a:r>
              <a:rPr sz="1800" spc="-5" dirty="0">
                <a:solidFill>
                  <a:srgbClr val="FFFFFF"/>
                </a:solidFill>
                <a:latin typeface="Arial"/>
                <a:cs typeface="Arial"/>
              </a:rPr>
              <a:t>thing.</a:t>
            </a:r>
            <a:endParaRPr sz="1800">
              <a:latin typeface="Arial"/>
              <a:cs typeface="Arial"/>
            </a:endParaRPr>
          </a:p>
        </p:txBody>
      </p:sp>
      <p:sp>
        <p:nvSpPr>
          <p:cNvPr id="4" name="object 4"/>
          <p:cNvSpPr/>
          <p:nvPr/>
        </p:nvSpPr>
        <p:spPr>
          <a:xfrm>
            <a:off x="1408175" y="4997196"/>
            <a:ext cx="344424" cy="41300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71600" y="762000"/>
            <a:ext cx="6400800" cy="41910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0706622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925512"/>
          </a:xfrm>
        </p:spPr>
        <p:txBody>
          <a:bodyPr/>
          <a:lstStyle/>
          <a:p>
            <a:r>
              <a:rPr lang="en-US" dirty="0" smtClean="0"/>
              <a:t>CLI Elements</a:t>
            </a:r>
            <a:endParaRPr lang="en-US" dirty="0"/>
          </a:p>
        </p:txBody>
      </p:sp>
      <p:sp>
        <p:nvSpPr>
          <p:cNvPr id="3" name="Content Placeholder 2"/>
          <p:cNvSpPr>
            <a:spLocks noGrp="1"/>
          </p:cNvSpPr>
          <p:nvPr>
            <p:ph sz="quarter" idx="1"/>
          </p:nvPr>
        </p:nvSpPr>
        <p:spPr>
          <a:xfrm>
            <a:off x="457200" y="1195387"/>
            <a:ext cx="8229600" cy="5410200"/>
          </a:xfrm>
        </p:spPr>
        <p:txBody>
          <a:bodyPr/>
          <a:lstStyle/>
          <a:p>
            <a:pPr marL="0" indent="0">
              <a:buNone/>
            </a:pPr>
            <a:r>
              <a:rPr lang="en-US" dirty="0"/>
              <a:t>A text-based command line interface can have the following elements:</a:t>
            </a:r>
          </a:p>
          <a:p>
            <a:r>
              <a:rPr lang="en-US" b="1" dirty="0"/>
              <a:t>Command Prompt</a:t>
            </a:r>
            <a:r>
              <a:rPr lang="en-US" dirty="0"/>
              <a:t> - It is text-based </a:t>
            </a:r>
            <a:r>
              <a:rPr lang="en-US" dirty="0" err="1"/>
              <a:t>notifier</a:t>
            </a:r>
            <a:r>
              <a:rPr lang="en-US" dirty="0"/>
              <a:t> that is mostly shows the context in which the user is working. It is generated by the software system.</a:t>
            </a:r>
          </a:p>
          <a:p>
            <a:r>
              <a:rPr lang="en-US" b="1" dirty="0"/>
              <a:t>Cursor</a:t>
            </a:r>
            <a:r>
              <a:rPr lang="en-US" dirty="0"/>
              <a:t> - It is a small horizontal line or a vertical bar of the height of line, to represent position of character while typing. Cursor is mostly found in blinking state. It moves as the user writes or deletes something.</a:t>
            </a:r>
          </a:p>
          <a:p>
            <a:r>
              <a:rPr lang="en-US" b="1" dirty="0"/>
              <a:t>Command</a:t>
            </a:r>
            <a:r>
              <a:rPr lang="en-US" dirty="0"/>
              <a:t> - A command is an executable instruction. It may have one or more parameters. Output on command execution is shown inline on the screen. When output is produced, command prompt is displayed on the next line.</a:t>
            </a:r>
          </a:p>
          <a:p>
            <a:pPr marL="0" indent="0">
              <a:buNone/>
            </a:pPr>
            <a:endParaRPr lang="en-US" dirty="0"/>
          </a:p>
        </p:txBody>
      </p:sp>
    </p:spTree>
    <p:extLst>
      <p:ext uri="{BB962C8B-B14F-4D97-AF65-F5344CB8AC3E}">
        <p14:creationId xmlns:p14="http://schemas.microsoft.com/office/powerpoint/2010/main" val="234176069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Golden Rules (2)</a:t>
            </a:r>
            <a:endParaRPr lang="en-US" dirty="0"/>
          </a:p>
        </p:txBody>
      </p:sp>
      <p:sp>
        <p:nvSpPr>
          <p:cNvPr id="3" name="Content Placeholder 2"/>
          <p:cNvSpPr>
            <a:spLocks noGrp="1"/>
          </p:cNvSpPr>
          <p:nvPr>
            <p:ph sz="quarter" idx="1"/>
          </p:nvPr>
        </p:nvSpPr>
        <p:spPr/>
        <p:txBody>
          <a:bodyPr/>
          <a:lstStyle/>
          <a:p>
            <a:r>
              <a:rPr lang="en-US" b="1" dirty="0"/>
              <a:t>Reduce the user’s memory </a:t>
            </a:r>
            <a:r>
              <a:rPr lang="en-US" b="1" dirty="0" smtClean="0"/>
              <a:t>load: </a:t>
            </a:r>
            <a:r>
              <a:rPr lang="en-US" sz="2800" dirty="0" smtClean="0"/>
              <a:t>When </a:t>
            </a:r>
            <a:r>
              <a:rPr lang="en-US" sz="2800" dirty="0"/>
              <a:t>users are involved in some complex tasks the demand on short-term memory is significant. So the interface should be designed in such a way to reduce the remembering of previously done actions, given inputs and results.</a:t>
            </a:r>
          </a:p>
          <a:p>
            <a:pPr lvl="1"/>
            <a:r>
              <a:rPr lang="en-US" sz="2600" dirty="0"/>
              <a:t>Establish </a:t>
            </a:r>
            <a:r>
              <a:rPr lang="en-US" sz="2600" dirty="0">
                <a:solidFill>
                  <a:srgbClr val="FF0000"/>
                </a:solidFill>
              </a:rPr>
              <a:t>meaningful </a:t>
            </a:r>
            <a:r>
              <a:rPr lang="en-US" sz="2600" dirty="0" smtClean="0">
                <a:solidFill>
                  <a:srgbClr val="FF0000"/>
                </a:solidFill>
              </a:rPr>
              <a:t>defaults</a:t>
            </a:r>
          </a:p>
          <a:p>
            <a:pPr lvl="1"/>
            <a:r>
              <a:rPr lang="en-US" sz="2600" dirty="0" smtClean="0"/>
              <a:t>Define </a:t>
            </a:r>
            <a:r>
              <a:rPr lang="en-US" sz="2600" dirty="0"/>
              <a:t>shortcuts that are </a:t>
            </a:r>
            <a:r>
              <a:rPr lang="en-US" sz="2600" dirty="0" smtClean="0">
                <a:solidFill>
                  <a:srgbClr val="FF0000"/>
                </a:solidFill>
              </a:rPr>
              <a:t>intuitive</a:t>
            </a:r>
          </a:p>
          <a:p>
            <a:pPr lvl="1"/>
            <a:r>
              <a:rPr lang="en-US" sz="2600" dirty="0" smtClean="0"/>
              <a:t>The </a:t>
            </a:r>
            <a:r>
              <a:rPr lang="en-US" sz="2600" dirty="0"/>
              <a:t>visual layout of the interface should be based on </a:t>
            </a:r>
            <a:r>
              <a:rPr lang="en-US" sz="2600" dirty="0">
                <a:solidFill>
                  <a:srgbClr val="FF0000"/>
                </a:solidFill>
              </a:rPr>
              <a:t>a real-world </a:t>
            </a:r>
            <a:r>
              <a:rPr lang="en-US" sz="2600" dirty="0" smtClean="0">
                <a:solidFill>
                  <a:srgbClr val="FF0000"/>
                </a:solidFill>
              </a:rPr>
              <a:t>metaphor</a:t>
            </a:r>
          </a:p>
          <a:p>
            <a:pPr lvl="1"/>
            <a:r>
              <a:rPr lang="en-US" sz="2600" dirty="0" smtClean="0"/>
              <a:t>Disclose </a:t>
            </a:r>
            <a:r>
              <a:rPr lang="en-US" sz="2600" dirty="0"/>
              <a:t>information in a </a:t>
            </a:r>
            <a:r>
              <a:rPr lang="en-US" sz="2600" dirty="0">
                <a:solidFill>
                  <a:srgbClr val="FF0000"/>
                </a:solidFill>
              </a:rPr>
              <a:t>progressive </a:t>
            </a:r>
            <a:r>
              <a:rPr lang="en-US" sz="2600" dirty="0" smtClean="0">
                <a:solidFill>
                  <a:srgbClr val="FF0000"/>
                </a:solidFill>
              </a:rPr>
              <a:t>fashion</a:t>
            </a:r>
            <a:endParaRPr lang="en-US" sz="2600" dirty="0">
              <a:solidFill>
                <a:srgbClr val="FF0000"/>
              </a:solidFill>
            </a:endParaRPr>
          </a:p>
          <a:p>
            <a:pPr marL="0" indent="0">
              <a:buNone/>
            </a:pPr>
            <a:endParaRPr lang="en-US" dirty="0"/>
          </a:p>
        </p:txBody>
      </p:sp>
    </p:spTree>
    <p:extLst>
      <p:ext uri="{BB962C8B-B14F-4D97-AF65-F5344CB8AC3E}">
        <p14:creationId xmlns:p14="http://schemas.microsoft.com/office/powerpoint/2010/main" val="20450398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1614932" y="1026998"/>
            <a:ext cx="5911215" cy="483234"/>
          </a:xfrm>
          <a:prstGeom prst="rect">
            <a:avLst/>
          </a:prstGeom>
        </p:spPr>
        <p:txBody>
          <a:bodyPr vert="horz" wrap="square" lIns="0" tIns="12700" rIns="0" bIns="0" rtlCol="0">
            <a:spAutoFit/>
          </a:bodyPr>
          <a:lstStyle/>
          <a:p>
            <a:pPr marL="12700">
              <a:lnSpc>
                <a:spcPct val="100000"/>
              </a:lnSpc>
              <a:spcBef>
                <a:spcPts val="100"/>
              </a:spcBef>
            </a:pPr>
            <a:r>
              <a:rPr sz="3000" spc="-5" dirty="0"/>
              <a:t>2.Reduce </a:t>
            </a:r>
            <a:r>
              <a:rPr sz="3000" dirty="0"/>
              <a:t>the </a:t>
            </a:r>
            <a:r>
              <a:rPr sz="3000" spc="5" dirty="0"/>
              <a:t>User’s </a:t>
            </a:r>
            <a:r>
              <a:rPr sz="3000" spc="-5" dirty="0"/>
              <a:t>Memory</a:t>
            </a:r>
            <a:r>
              <a:rPr sz="3000" spc="-135" dirty="0"/>
              <a:t> </a:t>
            </a:r>
            <a:r>
              <a:rPr sz="3000" spc="-5" dirty="0"/>
              <a:t>Load</a:t>
            </a:r>
            <a:endParaRPr sz="3000"/>
          </a:p>
        </p:txBody>
      </p:sp>
      <p:sp>
        <p:nvSpPr>
          <p:cNvPr id="5" name="object 5"/>
          <p:cNvSpPr txBox="1">
            <a:spLocks noGrp="1"/>
          </p:cNvSpPr>
          <p:nvPr>
            <p:ph type="body" idx="1"/>
          </p:nvPr>
        </p:nvSpPr>
        <p:spPr>
          <a:xfrm>
            <a:off x="914400" y="2147251"/>
            <a:ext cx="7772400" cy="2639697"/>
          </a:xfrm>
          <a:prstGeom prst="rect">
            <a:avLst/>
          </a:prstGeom>
        </p:spPr>
        <p:txBody>
          <a:bodyPr vert="horz" wrap="square" lIns="0" tIns="907288" rIns="0" bIns="0" rtlCol="0">
            <a:spAutoFit/>
          </a:bodyPr>
          <a:lstStyle/>
          <a:p>
            <a:pPr marL="506730" marR="5080" indent="0">
              <a:lnSpc>
                <a:spcPct val="100000"/>
              </a:lnSpc>
              <a:spcBef>
                <a:spcPts val="100"/>
              </a:spcBef>
              <a:buNone/>
            </a:pPr>
            <a:r>
              <a:rPr sz="2800" dirty="0"/>
              <a:t>A </a:t>
            </a:r>
            <a:r>
              <a:rPr sz="2800" spc="-5" dirty="0"/>
              <a:t>software </a:t>
            </a:r>
            <a:r>
              <a:rPr sz="2800" dirty="0"/>
              <a:t>must not </a:t>
            </a:r>
            <a:r>
              <a:rPr sz="2800" spc="-5" dirty="0"/>
              <a:t>force a user </a:t>
            </a:r>
            <a:r>
              <a:rPr sz="2800" dirty="0"/>
              <a:t>to </a:t>
            </a:r>
            <a:r>
              <a:rPr sz="2800" spc="-5" dirty="0"/>
              <a:t>memorize  anything. </a:t>
            </a:r>
            <a:r>
              <a:rPr sz="2800" dirty="0"/>
              <a:t>On the other </a:t>
            </a:r>
            <a:r>
              <a:rPr sz="2800" spc="-5" dirty="0"/>
              <a:t>hand, </a:t>
            </a:r>
            <a:r>
              <a:rPr sz="2800" dirty="0"/>
              <a:t>it </a:t>
            </a:r>
            <a:r>
              <a:rPr sz="2800" spc="-5" dirty="0"/>
              <a:t>should provide  recall feature </a:t>
            </a:r>
            <a:r>
              <a:rPr sz="2800" dirty="0"/>
              <a:t>to </a:t>
            </a:r>
            <a:r>
              <a:rPr sz="2800" spc="-5" dirty="0"/>
              <a:t>provide data when </a:t>
            </a:r>
            <a:r>
              <a:rPr sz="2800" dirty="0"/>
              <a:t>it </a:t>
            </a:r>
            <a:r>
              <a:rPr sz="2800" spc="-5" dirty="0"/>
              <a:t>is needed by  storing </a:t>
            </a:r>
            <a:r>
              <a:rPr sz="2800" dirty="0"/>
              <a:t>it </a:t>
            </a:r>
            <a:r>
              <a:rPr sz="2800" spc="-10" dirty="0"/>
              <a:t>in </a:t>
            </a:r>
            <a:r>
              <a:rPr sz="2800" dirty="0"/>
              <a:t>its</a:t>
            </a:r>
            <a:r>
              <a:rPr sz="2800" spc="10" dirty="0"/>
              <a:t> </a:t>
            </a:r>
            <a:r>
              <a:rPr sz="2800" spc="-30" dirty="0"/>
              <a:t>memory.</a:t>
            </a:r>
            <a:endParaRPr sz="2800" dirty="0"/>
          </a:p>
        </p:txBody>
      </p:sp>
    </p:spTree>
    <p:extLst>
      <p:ext uri="{BB962C8B-B14F-4D97-AF65-F5344CB8AC3E}">
        <p14:creationId xmlns:p14="http://schemas.microsoft.com/office/powerpoint/2010/main" val="73934059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1614932" y="1026998"/>
            <a:ext cx="5911215" cy="483234"/>
          </a:xfrm>
          <a:prstGeom prst="rect">
            <a:avLst/>
          </a:prstGeom>
        </p:spPr>
        <p:txBody>
          <a:bodyPr vert="horz" wrap="square" lIns="0" tIns="12700" rIns="0" bIns="0" rtlCol="0">
            <a:spAutoFit/>
          </a:bodyPr>
          <a:lstStyle/>
          <a:p>
            <a:pPr marL="12700">
              <a:lnSpc>
                <a:spcPct val="100000"/>
              </a:lnSpc>
              <a:spcBef>
                <a:spcPts val="100"/>
              </a:spcBef>
            </a:pPr>
            <a:r>
              <a:rPr sz="3000" spc="-5" dirty="0"/>
              <a:t>2.Reduce </a:t>
            </a:r>
            <a:r>
              <a:rPr sz="3000" dirty="0"/>
              <a:t>the </a:t>
            </a:r>
            <a:r>
              <a:rPr sz="3000" spc="5" dirty="0"/>
              <a:t>User’s </a:t>
            </a:r>
            <a:r>
              <a:rPr sz="3000" spc="-5" dirty="0"/>
              <a:t>Memory</a:t>
            </a:r>
            <a:r>
              <a:rPr sz="3000" spc="-135" dirty="0"/>
              <a:t> </a:t>
            </a:r>
            <a:r>
              <a:rPr sz="3000" spc="-5" dirty="0"/>
              <a:t>Load</a:t>
            </a:r>
            <a:endParaRPr sz="3000"/>
          </a:p>
        </p:txBody>
      </p:sp>
      <p:sp>
        <p:nvSpPr>
          <p:cNvPr id="5" name="object 5"/>
          <p:cNvSpPr txBox="1"/>
          <p:nvPr/>
        </p:nvSpPr>
        <p:spPr>
          <a:xfrm>
            <a:off x="2350389" y="2890520"/>
            <a:ext cx="540766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0556F"/>
                </a:solidFill>
                <a:latin typeface="Arial"/>
                <a:cs typeface="Arial"/>
              </a:rPr>
              <a:t>Reduce demand on </a:t>
            </a:r>
            <a:r>
              <a:rPr sz="2400" dirty="0">
                <a:solidFill>
                  <a:srgbClr val="50556F"/>
                </a:solidFill>
                <a:latin typeface="Arial"/>
                <a:cs typeface="Arial"/>
              </a:rPr>
              <a:t>short-term</a:t>
            </a:r>
            <a:r>
              <a:rPr sz="2400" spc="-45" dirty="0">
                <a:solidFill>
                  <a:srgbClr val="50556F"/>
                </a:solidFill>
                <a:latin typeface="Arial"/>
                <a:cs typeface="Arial"/>
              </a:rPr>
              <a:t> </a:t>
            </a:r>
            <a:r>
              <a:rPr sz="2400" spc="-25" dirty="0">
                <a:solidFill>
                  <a:srgbClr val="50556F"/>
                </a:solidFill>
                <a:latin typeface="Arial"/>
                <a:cs typeface="Arial"/>
              </a:rPr>
              <a:t>memory.</a:t>
            </a:r>
            <a:endParaRPr sz="2400">
              <a:latin typeface="Arial"/>
              <a:cs typeface="Arial"/>
            </a:endParaRPr>
          </a:p>
        </p:txBody>
      </p:sp>
      <p:sp>
        <p:nvSpPr>
          <p:cNvPr id="6" name="object 6"/>
          <p:cNvSpPr txBox="1"/>
          <p:nvPr/>
        </p:nvSpPr>
        <p:spPr>
          <a:xfrm>
            <a:off x="1284414" y="2527300"/>
            <a:ext cx="66103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0000"/>
                </a:solidFill>
                <a:latin typeface="Arial"/>
                <a:cs typeface="Arial"/>
              </a:rPr>
              <a:t>1.</a:t>
            </a:r>
          </a:p>
        </p:txBody>
      </p:sp>
    </p:spTree>
    <p:extLst>
      <p:ext uri="{BB962C8B-B14F-4D97-AF65-F5344CB8AC3E}">
        <p14:creationId xmlns:p14="http://schemas.microsoft.com/office/powerpoint/2010/main" val="4086451665"/>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058670" y="4112132"/>
            <a:ext cx="5905500" cy="84836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FFFF"/>
                </a:solidFill>
                <a:latin typeface="Arial"/>
                <a:cs typeface="Arial"/>
              </a:rPr>
              <a:t>User Interface </a:t>
            </a:r>
            <a:r>
              <a:rPr sz="1800" dirty="0">
                <a:solidFill>
                  <a:srgbClr val="FFFFFF"/>
                </a:solidFill>
                <a:latin typeface="Arial"/>
                <a:cs typeface="Arial"/>
              </a:rPr>
              <a:t>must </a:t>
            </a:r>
            <a:r>
              <a:rPr sz="1800" spc="-5" dirty="0">
                <a:solidFill>
                  <a:srgbClr val="FFFFFF"/>
                </a:solidFill>
                <a:latin typeface="Arial"/>
                <a:cs typeface="Arial"/>
              </a:rPr>
              <a:t>be designed such that visual cues are  provided </a:t>
            </a:r>
            <a:r>
              <a:rPr sz="1800" dirty="0">
                <a:solidFill>
                  <a:srgbClr val="FFFFFF"/>
                </a:solidFill>
                <a:latin typeface="Arial"/>
                <a:cs typeface="Arial"/>
              </a:rPr>
              <a:t>to the </a:t>
            </a:r>
            <a:r>
              <a:rPr sz="1800" spc="-5" dirty="0">
                <a:solidFill>
                  <a:srgbClr val="FFFFFF"/>
                </a:solidFill>
                <a:latin typeface="Arial"/>
                <a:cs typeface="Arial"/>
              </a:rPr>
              <a:t>user </a:t>
            </a:r>
            <a:r>
              <a:rPr sz="1800" spc="-15" dirty="0">
                <a:solidFill>
                  <a:srgbClr val="FFFFFF"/>
                </a:solidFill>
                <a:latin typeface="Arial"/>
                <a:cs typeface="Arial"/>
              </a:rPr>
              <a:t>which </a:t>
            </a:r>
            <a:r>
              <a:rPr sz="1800" spc="-5" dirty="0">
                <a:solidFill>
                  <a:srgbClr val="FFFFFF"/>
                </a:solidFill>
                <a:latin typeface="Arial"/>
                <a:cs typeface="Arial"/>
              </a:rPr>
              <a:t>helps him/her in reusing  previous results</a:t>
            </a:r>
            <a:r>
              <a:rPr sz="1800" spc="15" dirty="0">
                <a:solidFill>
                  <a:srgbClr val="FFFFFF"/>
                </a:solidFill>
                <a:latin typeface="Arial"/>
                <a:cs typeface="Arial"/>
              </a:rPr>
              <a:t> </a:t>
            </a:r>
            <a:r>
              <a:rPr sz="1800" dirty="0">
                <a:solidFill>
                  <a:srgbClr val="FFFFFF"/>
                </a:solidFill>
                <a:latin typeface="Arial"/>
                <a:cs typeface="Arial"/>
              </a:rPr>
              <a:t>etc.</a:t>
            </a:r>
            <a:endParaRPr sz="1800">
              <a:latin typeface="Arial"/>
              <a:cs typeface="Arial"/>
            </a:endParaRPr>
          </a:p>
        </p:txBody>
      </p:sp>
      <p:sp>
        <p:nvSpPr>
          <p:cNvPr id="4" name="object 4"/>
          <p:cNvSpPr/>
          <p:nvPr/>
        </p:nvSpPr>
        <p:spPr>
          <a:xfrm>
            <a:off x="1143025" y="4158996"/>
            <a:ext cx="344398" cy="41300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03732" y="1143000"/>
            <a:ext cx="7402068" cy="30480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9586350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1614932" y="1026998"/>
            <a:ext cx="5911215" cy="483234"/>
          </a:xfrm>
          <a:prstGeom prst="rect">
            <a:avLst/>
          </a:prstGeom>
        </p:spPr>
        <p:txBody>
          <a:bodyPr vert="horz" wrap="square" lIns="0" tIns="12700" rIns="0" bIns="0" rtlCol="0">
            <a:spAutoFit/>
          </a:bodyPr>
          <a:lstStyle/>
          <a:p>
            <a:pPr marL="12700">
              <a:lnSpc>
                <a:spcPct val="100000"/>
              </a:lnSpc>
              <a:spcBef>
                <a:spcPts val="100"/>
              </a:spcBef>
            </a:pPr>
            <a:r>
              <a:rPr sz="3000" spc="-5" dirty="0"/>
              <a:t>2.Reduce </a:t>
            </a:r>
            <a:r>
              <a:rPr sz="3000" dirty="0"/>
              <a:t>the </a:t>
            </a:r>
            <a:r>
              <a:rPr sz="3000" spc="5" dirty="0"/>
              <a:t>User’s </a:t>
            </a:r>
            <a:r>
              <a:rPr sz="3000" spc="-5" dirty="0"/>
              <a:t>Memory</a:t>
            </a:r>
            <a:r>
              <a:rPr sz="3000" spc="-135" dirty="0"/>
              <a:t> </a:t>
            </a:r>
            <a:r>
              <a:rPr sz="3000" spc="-5" dirty="0"/>
              <a:t>Load</a:t>
            </a:r>
            <a:endParaRPr sz="3000"/>
          </a:p>
        </p:txBody>
      </p:sp>
      <p:sp>
        <p:nvSpPr>
          <p:cNvPr id="5" name="object 5"/>
          <p:cNvSpPr txBox="1"/>
          <p:nvPr/>
        </p:nvSpPr>
        <p:spPr>
          <a:xfrm>
            <a:off x="2350389" y="2890520"/>
            <a:ext cx="40728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0556F"/>
                </a:solidFill>
                <a:latin typeface="Arial"/>
                <a:cs typeface="Arial"/>
              </a:rPr>
              <a:t>Establish meaningful</a:t>
            </a:r>
            <a:r>
              <a:rPr sz="2400" spc="20" dirty="0">
                <a:solidFill>
                  <a:srgbClr val="50556F"/>
                </a:solidFill>
                <a:latin typeface="Arial"/>
                <a:cs typeface="Arial"/>
              </a:rPr>
              <a:t> </a:t>
            </a:r>
            <a:r>
              <a:rPr sz="2400" spc="-5" dirty="0">
                <a:solidFill>
                  <a:srgbClr val="50556F"/>
                </a:solidFill>
                <a:latin typeface="Arial"/>
                <a:cs typeface="Arial"/>
              </a:rPr>
              <a:t>defaults.</a:t>
            </a:r>
            <a:endParaRPr sz="2400">
              <a:latin typeface="Arial"/>
              <a:cs typeface="Arial"/>
            </a:endParaRPr>
          </a:p>
        </p:txBody>
      </p:sp>
      <p:sp>
        <p:nvSpPr>
          <p:cNvPr id="6" name="object 6"/>
          <p:cNvSpPr txBox="1"/>
          <p:nvPr/>
        </p:nvSpPr>
        <p:spPr>
          <a:xfrm>
            <a:off x="1266189" y="2417445"/>
            <a:ext cx="66103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0000"/>
                </a:solidFill>
                <a:latin typeface="Arial"/>
                <a:cs typeface="Arial"/>
              </a:rPr>
              <a:t>2.</a:t>
            </a:r>
          </a:p>
        </p:txBody>
      </p:sp>
    </p:spTree>
    <p:extLst>
      <p:ext uri="{BB962C8B-B14F-4D97-AF65-F5344CB8AC3E}">
        <p14:creationId xmlns:p14="http://schemas.microsoft.com/office/powerpoint/2010/main" val="423615945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058670" y="4112132"/>
            <a:ext cx="5918200" cy="139763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a:cs typeface="Arial"/>
              </a:rPr>
              <a:t>The </a:t>
            </a:r>
            <a:r>
              <a:rPr sz="1800" spc="-5" dirty="0">
                <a:solidFill>
                  <a:srgbClr val="FFFFFF"/>
                </a:solidFill>
                <a:latin typeface="Arial"/>
                <a:cs typeface="Arial"/>
              </a:rPr>
              <a:t>default values </a:t>
            </a:r>
            <a:r>
              <a:rPr sz="1800" dirty="0">
                <a:solidFill>
                  <a:srgbClr val="FFFFFF"/>
                </a:solidFill>
                <a:latin typeface="Arial"/>
                <a:cs typeface="Arial"/>
              </a:rPr>
              <a:t>of </a:t>
            </a:r>
            <a:r>
              <a:rPr sz="1800" spc="-5" dirty="0">
                <a:solidFill>
                  <a:srgbClr val="FFFFFF"/>
                </a:solidFill>
                <a:latin typeface="Arial"/>
                <a:cs typeface="Arial"/>
              </a:rPr>
              <a:t>such properties must be</a:t>
            </a:r>
            <a:r>
              <a:rPr sz="1800" spc="35" dirty="0">
                <a:solidFill>
                  <a:srgbClr val="FFFFFF"/>
                </a:solidFill>
                <a:latin typeface="Arial"/>
                <a:cs typeface="Arial"/>
              </a:rPr>
              <a:t> </a:t>
            </a:r>
            <a:r>
              <a:rPr sz="1800" spc="-5" dirty="0">
                <a:solidFill>
                  <a:srgbClr val="FFFFFF"/>
                </a:solidFill>
                <a:latin typeface="Arial"/>
                <a:cs typeface="Arial"/>
              </a:rPr>
              <a:t>meaningful</a:t>
            </a:r>
            <a:endParaRPr sz="1800">
              <a:latin typeface="Arial"/>
              <a:cs typeface="Arial"/>
            </a:endParaRPr>
          </a:p>
          <a:p>
            <a:pPr marL="12700">
              <a:lnSpc>
                <a:spcPct val="100000"/>
              </a:lnSpc>
            </a:pPr>
            <a:r>
              <a:rPr sz="1800" dirty="0">
                <a:solidFill>
                  <a:srgbClr val="FFFFFF"/>
                </a:solidFill>
                <a:latin typeface="Arial"/>
                <a:cs typeface="Arial"/>
              </a:rPr>
              <a:t>i.e. </a:t>
            </a:r>
            <a:r>
              <a:rPr sz="1800" spc="-5" dirty="0">
                <a:solidFill>
                  <a:srgbClr val="FFFFFF"/>
                </a:solidFill>
                <a:latin typeface="Arial"/>
                <a:cs typeface="Arial"/>
              </a:rPr>
              <a:t>generally</a:t>
            </a:r>
            <a:r>
              <a:rPr sz="1800" spc="15" dirty="0">
                <a:solidFill>
                  <a:srgbClr val="FFFFFF"/>
                </a:solidFill>
                <a:latin typeface="Arial"/>
                <a:cs typeface="Arial"/>
              </a:rPr>
              <a:t> </a:t>
            </a:r>
            <a:r>
              <a:rPr sz="1800" spc="-5" dirty="0">
                <a:solidFill>
                  <a:srgbClr val="FFFFFF"/>
                </a:solidFill>
                <a:latin typeface="Arial"/>
                <a:cs typeface="Arial"/>
              </a:rPr>
              <a:t>used.</a:t>
            </a:r>
            <a:endParaRPr sz="1800">
              <a:latin typeface="Arial"/>
              <a:cs typeface="Arial"/>
            </a:endParaRPr>
          </a:p>
          <a:p>
            <a:pPr marL="12700" marR="5080">
              <a:lnSpc>
                <a:spcPct val="100000"/>
              </a:lnSpc>
            </a:pPr>
            <a:r>
              <a:rPr sz="1800" dirty="0">
                <a:solidFill>
                  <a:srgbClr val="FFFFFF"/>
                </a:solidFill>
                <a:latin typeface="Arial"/>
                <a:cs typeface="Arial"/>
              </a:rPr>
              <a:t>The </a:t>
            </a:r>
            <a:r>
              <a:rPr sz="1800" spc="-5" dirty="0">
                <a:solidFill>
                  <a:srgbClr val="FFFFFF"/>
                </a:solidFill>
                <a:latin typeface="Arial"/>
                <a:cs typeface="Arial"/>
              </a:rPr>
              <a:t>user </a:t>
            </a:r>
            <a:r>
              <a:rPr sz="1800" dirty="0">
                <a:solidFill>
                  <a:srgbClr val="FFFFFF"/>
                </a:solidFill>
                <a:latin typeface="Arial"/>
                <a:cs typeface="Arial"/>
              </a:rPr>
              <a:t>must </a:t>
            </a:r>
            <a:r>
              <a:rPr sz="1800" spc="-5" dirty="0">
                <a:solidFill>
                  <a:srgbClr val="FFFFFF"/>
                </a:solidFill>
                <a:latin typeface="Arial"/>
                <a:cs typeface="Arial"/>
              </a:rPr>
              <a:t>be able </a:t>
            </a:r>
            <a:r>
              <a:rPr sz="1800" dirty="0">
                <a:solidFill>
                  <a:srgbClr val="FFFFFF"/>
                </a:solidFill>
                <a:latin typeface="Arial"/>
                <a:cs typeface="Arial"/>
              </a:rPr>
              <a:t>to </a:t>
            </a:r>
            <a:r>
              <a:rPr sz="1800" spc="-5" dirty="0">
                <a:solidFill>
                  <a:srgbClr val="FFFFFF"/>
                </a:solidFill>
                <a:latin typeface="Arial"/>
                <a:cs typeface="Arial"/>
              </a:rPr>
              <a:t>change </a:t>
            </a:r>
            <a:r>
              <a:rPr sz="1800" dirty="0">
                <a:solidFill>
                  <a:srgbClr val="FFFFFF"/>
                </a:solidFill>
                <a:latin typeface="Arial"/>
                <a:cs typeface="Arial"/>
              </a:rPr>
              <a:t>the </a:t>
            </a:r>
            <a:r>
              <a:rPr sz="1800" spc="-5" dirty="0">
                <a:solidFill>
                  <a:srgbClr val="FFFFFF"/>
                </a:solidFill>
                <a:latin typeface="Arial"/>
                <a:cs typeface="Arial"/>
              </a:rPr>
              <a:t>properties </a:t>
            </a:r>
            <a:r>
              <a:rPr sz="1800" dirty="0">
                <a:solidFill>
                  <a:srgbClr val="FFFFFF"/>
                </a:solidFill>
                <a:latin typeface="Arial"/>
                <a:cs typeface="Arial"/>
              </a:rPr>
              <a:t>if </a:t>
            </a:r>
            <a:r>
              <a:rPr sz="1800" spc="-5" dirty="0">
                <a:solidFill>
                  <a:srgbClr val="FFFFFF"/>
                </a:solidFill>
                <a:latin typeface="Arial"/>
                <a:cs typeface="Arial"/>
              </a:rPr>
              <a:t>he/she  </a:t>
            </a:r>
            <a:r>
              <a:rPr sz="1800" spc="-15" dirty="0">
                <a:solidFill>
                  <a:srgbClr val="FFFFFF"/>
                </a:solidFill>
                <a:latin typeface="Arial"/>
                <a:cs typeface="Arial"/>
              </a:rPr>
              <a:t>wants </a:t>
            </a:r>
            <a:r>
              <a:rPr sz="1800" dirty="0">
                <a:solidFill>
                  <a:srgbClr val="FFFFFF"/>
                </a:solidFill>
                <a:latin typeface="Arial"/>
                <a:cs typeface="Arial"/>
              </a:rPr>
              <a:t>to. </a:t>
            </a:r>
            <a:r>
              <a:rPr sz="1800" spc="-5" dirty="0">
                <a:solidFill>
                  <a:srgbClr val="FFFFFF"/>
                </a:solidFill>
                <a:latin typeface="Arial"/>
                <a:cs typeface="Arial"/>
              </a:rPr>
              <a:t>Also, user </a:t>
            </a:r>
            <a:r>
              <a:rPr sz="1800" dirty="0">
                <a:solidFill>
                  <a:srgbClr val="FFFFFF"/>
                </a:solidFill>
                <a:latin typeface="Arial"/>
                <a:cs typeface="Arial"/>
              </a:rPr>
              <a:t>must </a:t>
            </a:r>
            <a:r>
              <a:rPr sz="1800" spc="-5" dirty="0">
                <a:solidFill>
                  <a:srgbClr val="FFFFFF"/>
                </a:solidFill>
                <a:latin typeface="Arial"/>
                <a:cs typeface="Arial"/>
              </a:rPr>
              <a:t>be able </a:t>
            </a:r>
            <a:r>
              <a:rPr sz="1800" dirty="0">
                <a:solidFill>
                  <a:srgbClr val="FFFFFF"/>
                </a:solidFill>
                <a:latin typeface="Arial"/>
                <a:cs typeface="Arial"/>
              </a:rPr>
              <a:t>to </a:t>
            </a:r>
            <a:r>
              <a:rPr sz="1800" spc="-5" dirty="0">
                <a:solidFill>
                  <a:srgbClr val="FFFFFF"/>
                </a:solidFill>
                <a:latin typeface="Arial"/>
                <a:cs typeface="Arial"/>
              </a:rPr>
              <a:t>reset </a:t>
            </a:r>
            <a:r>
              <a:rPr sz="1800" dirty="0">
                <a:solidFill>
                  <a:srgbClr val="FFFFFF"/>
                </a:solidFill>
                <a:latin typeface="Arial"/>
                <a:cs typeface="Arial"/>
              </a:rPr>
              <a:t>the </a:t>
            </a:r>
            <a:r>
              <a:rPr sz="1800" spc="-5" dirty="0">
                <a:solidFill>
                  <a:srgbClr val="FFFFFF"/>
                </a:solidFill>
                <a:latin typeface="Arial"/>
                <a:cs typeface="Arial"/>
              </a:rPr>
              <a:t>properties to  their default</a:t>
            </a:r>
            <a:r>
              <a:rPr sz="1800" spc="10" dirty="0">
                <a:solidFill>
                  <a:srgbClr val="FFFFFF"/>
                </a:solidFill>
                <a:latin typeface="Arial"/>
                <a:cs typeface="Arial"/>
              </a:rPr>
              <a:t> </a:t>
            </a:r>
            <a:r>
              <a:rPr sz="1800" spc="-5" dirty="0">
                <a:solidFill>
                  <a:srgbClr val="FFFFFF"/>
                </a:solidFill>
                <a:latin typeface="Arial"/>
                <a:cs typeface="Arial"/>
              </a:rPr>
              <a:t>values.</a:t>
            </a:r>
            <a:endParaRPr sz="1800">
              <a:latin typeface="Arial"/>
              <a:cs typeface="Arial"/>
            </a:endParaRPr>
          </a:p>
        </p:txBody>
      </p:sp>
      <p:sp>
        <p:nvSpPr>
          <p:cNvPr id="4" name="object 4"/>
          <p:cNvSpPr/>
          <p:nvPr/>
        </p:nvSpPr>
        <p:spPr>
          <a:xfrm>
            <a:off x="1143025" y="4158996"/>
            <a:ext cx="344398" cy="41300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43025" y="4692396"/>
            <a:ext cx="344398" cy="41300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286000" y="762000"/>
            <a:ext cx="4572000" cy="336956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2824311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058670" y="4112132"/>
            <a:ext cx="5918200" cy="139763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a:cs typeface="Arial"/>
              </a:rPr>
              <a:t>The </a:t>
            </a:r>
            <a:r>
              <a:rPr sz="1800" spc="-5" dirty="0">
                <a:solidFill>
                  <a:srgbClr val="FFFFFF"/>
                </a:solidFill>
                <a:latin typeface="Arial"/>
                <a:cs typeface="Arial"/>
              </a:rPr>
              <a:t>default values </a:t>
            </a:r>
            <a:r>
              <a:rPr sz="1800" dirty="0">
                <a:solidFill>
                  <a:srgbClr val="FFFFFF"/>
                </a:solidFill>
                <a:latin typeface="Arial"/>
                <a:cs typeface="Arial"/>
              </a:rPr>
              <a:t>of </a:t>
            </a:r>
            <a:r>
              <a:rPr sz="1800" spc="-5" dirty="0">
                <a:solidFill>
                  <a:srgbClr val="FFFFFF"/>
                </a:solidFill>
                <a:latin typeface="Arial"/>
                <a:cs typeface="Arial"/>
              </a:rPr>
              <a:t>such properties must be</a:t>
            </a:r>
            <a:r>
              <a:rPr sz="1800" spc="35" dirty="0">
                <a:solidFill>
                  <a:srgbClr val="FFFFFF"/>
                </a:solidFill>
                <a:latin typeface="Arial"/>
                <a:cs typeface="Arial"/>
              </a:rPr>
              <a:t> </a:t>
            </a:r>
            <a:r>
              <a:rPr sz="1800" spc="-5" dirty="0">
                <a:solidFill>
                  <a:srgbClr val="FFFFFF"/>
                </a:solidFill>
                <a:latin typeface="Arial"/>
                <a:cs typeface="Arial"/>
              </a:rPr>
              <a:t>meaningful</a:t>
            </a:r>
            <a:endParaRPr sz="1800">
              <a:latin typeface="Arial"/>
              <a:cs typeface="Arial"/>
            </a:endParaRPr>
          </a:p>
          <a:p>
            <a:pPr marL="12700">
              <a:lnSpc>
                <a:spcPct val="100000"/>
              </a:lnSpc>
            </a:pPr>
            <a:r>
              <a:rPr sz="1800" dirty="0">
                <a:solidFill>
                  <a:srgbClr val="FFFFFF"/>
                </a:solidFill>
                <a:latin typeface="Arial"/>
                <a:cs typeface="Arial"/>
              </a:rPr>
              <a:t>i.e. </a:t>
            </a:r>
            <a:r>
              <a:rPr sz="1800" spc="-5" dirty="0">
                <a:solidFill>
                  <a:srgbClr val="FFFFFF"/>
                </a:solidFill>
                <a:latin typeface="Arial"/>
                <a:cs typeface="Arial"/>
              </a:rPr>
              <a:t>generally</a:t>
            </a:r>
            <a:r>
              <a:rPr sz="1800" spc="15" dirty="0">
                <a:solidFill>
                  <a:srgbClr val="FFFFFF"/>
                </a:solidFill>
                <a:latin typeface="Arial"/>
                <a:cs typeface="Arial"/>
              </a:rPr>
              <a:t> </a:t>
            </a:r>
            <a:r>
              <a:rPr sz="1800" spc="-5" dirty="0">
                <a:solidFill>
                  <a:srgbClr val="FFFFFF"/>
                </a:solidFill>
                <a:latin typeface="Arial"/>
                <a:cs typeface="Arial"/>
              </a:rPr>
              <a:t>used.</a:t>
            </a:r>
            <a:endParaRPr sz="1800">
              <a:latin typeface="Arial"/>
              <a:cs typeface="Arial"/>
            </a:endParaRPr>
          </a:p>
          <a:p>
            <a:pPr marL="12700" marR="5080">
              <a:lnSpc>
                <a:spcPct val="100000"/>
              </a:lnSpc>
            </a:pPr>
            <a:r>
              <a:rPr sz="1800" dirty="0">
                <a:solidFill>
                  <a:srgbClr val="FFFFFF"/>
                </a:solidFill>
                <a:latin typeface="Arial"/>
                <a:cs typeface="Arial"/>
              </a:rPr>
              <a:t>The </a:t>
            </a:r>
            <a:r>
              <a:rPr sz="1800" spc="-5" dirty="0">
                <a:solidFill>
                  <a:srgbClr val="FFFFFF"/>
                </a:solidFill>
                <a:latin typeface="Arial"/>
                <a:cs typeface="Arial"/>
              </a:rPr>
              <a:t>user </a:t>
            </a:r>
            <a:r>
              <a:rPr sz="1800" dirty="0">
                <a:solidFill>
                  <a:srgbClr val="FFFFFF"/>
                </a:solidFill>
                <a:latin typeface="Arial"/>
                <a:cs typeface="Arial"/>
              </a:rPr>
              <a:t>must </a:t>
            </a:r>
            <a:r>
              <a:rPr sz="1800" spc="-5" dirty="0">
                <a:solidFill>
                  <a:srgbClr val="FFFFFF"/>
                </a:solidFill>
                <a:latin typeface="Arial"/>
                <a:cs typeface="Arial"/>
              </a:rPr>
              <a:t>be able </a:t>
            </a:r>
            <a:r>
              <a:rPr sz="1800" dirty="0">
                <a:solidFill>
                  <a:srgbClr val="FFFFFF"/>
                </a:solidFill>
                <a:latin typeface="Arial"/>
                <a:cs typeface="Arial"/>
              </a:rPr>
              <a:t>to </a:t>
            </a:r>
            <a:r>
              <a:rPr sz="1800" spc="-5" dirty="0">
                <a:solidFill>
                  <a:srgbClr val="FFFFFF"/>
                </a:solidFill>
                <a:latin typeface="Arial"/>
                <a:cs typeface="Arial"/>
              </a:rPr>
              <a:t>change </a:t>
            </a:r>
            <a:r>
              <a:rPr sz="1800" dirty="0">
                <a:solidFill>
                  <a:srgbClr val="FFFFFF"/>
                </a:solidFill>
                <a:latin typeface="Arial"/>
                <a:cs typeface="Arial"/>
              </a:rPr>
              <a:t>the </a:t>
            </a:r>
            <a:r>
              <a:rPr sz="1800" spc="-5" dirty="0">
                <a:solidFill>
                  <a:srgbClr val="FFFFFF"/>
                </a:solidFill>
                <a:latin typeface="Arial"/>
                <a:cs typeface="Arial"/>
              </a:rPr>
              <a:t>properties </a:t>
            </a:r>
            <a:r>
              <a:rPr sz="1800" dirty="0">
                <a:solidFill>
                  <a:srgbClr val="FFFFFF"/>
                </a:solidFill>
                <a:latin typeface="Arial"/>
                <a:cs typeface="Arial"/>
              </a:rPr>
              <a:t>if </a:t>
            </a:r>
            <a:r>
              <a:rPr sz="1800" spc="-5" dirty="0">
                <a:solidFill>
                  <a:srgbClr val="FFFFFF"/>
                </a:solidFill>
                <a:latin typeface="Arial"/>
                <a:cs typeface="Arial"/>
              </a:rPr>
              <a:t>he/she  </a:t>
            </a:r>
            <a:r>
              <a:rPr sz="1800" spc="-15" dirty="0">
                <a:solidFill>
                  <a:srgbClr val="FFFFFF"/>
                </a:solidFill>
                <a:latin typeface="Arial"/>
                <a:cs typeface="Arial"/>
              </a:rPr>
              <a:t>wants </a:t>
            </a:r>
            <a:r>
              <a:rPr sz="1800" dirty="0">
                <a:solidFill>
                  <a:srgbClr val="FFFFFF"/>
                </a:solidFill>
                <a:latin typeface="Arial"/>
                <a:cs typeface="Arial"/>
              </a:rPr>
              <a:t>to. </a:t>
            </a:r>
            <a:r>
              <a:rPr sz="1800" spc="-5" dirty="0">
                <a:solidFill>
                  <a:srgbClr val="FFFFFF"/>
                </a:solidFill>
                <a:latin typeface="Arial"/>
                <a:cs typeface="Arial"/>
              </a:rPr>
              <a:t>Also, user </a:t>
            </a:r>
            <a:r>
              <a:rPr sz="1800" dirty="0">
                <a:solidFill>
                  <a:srgbClr val="FFFFFF"/>
                </a:solidFill>
                <a:latin typeface="Arial"/>
                <a:cs typeface="Arial"/>
              </a:rPr>
              <a:t>must </a:t>
            </a:r>
            <a:r>
              <a:rPr sz="1800" spc="-5" dirty="0">
                <a:solidFill>
                  <a:srgbClr val="FFFFFF"/>
                </a:solidFill>
                <a:latin typeface="Arial"/>
                <a:cs typeface="Arial"/>
              </a:rPr>
              <a:t>be able </a:t>
            </a:r>
            <a:r>
              <a:rPr sz="1800" dirty="0">
                <a:solidFill>
                  <a:srgbClr val="FFFFFF"/>
                </a:solidFill>
                <a:latin typeface="Arial"/>
                <a:cs typeface="Arial"/>
              </a:rPr>
              <a:t>to </a:t>
            </a:r>
            <a:r>
              <a:rPr sz="1800" spc="-5" dirty="0">
                <a:solidFill>
                  <a:srgbClr val="FFFFFF"/>
                </a:solidFill>
                <a:latin typeface="Arial"/>
                <a:cs typeface="Arial"/>
              </a:rPr>
              <a:t>reset </a:t>
            </a:r>
            <a:r>
              <a:rPr sz="1800" dirty="0">
                <a:solidFill>
                  <a:srgbClr val="FFFFFF"/>
                </a:solidFill>
                <a:latin typeface="Arial"/>
                <a:cs typeface="Arial"/>
              </a:rPr>
              <a:t>the </a:t>
            </a:r>
            <a:r>
              <a:rPr sz="1800" spc="-5" dirty="0">
                <a:solidFill>
                  <a:srgbClr val="FFFFFF"/>
                </a:solidFill>
                <a:latin typeface="Arial"/>
                <a:cs typeface="Arial"/>
              </a:rPr>
              <a:t>properties to  their default</a:t>
            </a:r>
            <a:r>
              <a:rPr sz="1800" spc="10" dirty="0">
                <a:solidFill>
                  <a:srgbClr val="FFFFFF"/>
                </a:solidFill>
                <a:latin typeface="Arial"/>
                <a:cs typeface="Arial"/>
              </a:rPr>
              <a:t> </a:t>
            </a:r>
            <a:r>
              <a:rPr sz="1800" spc="-5" dirty="0">
                <a:solidFill>
                  <a:srgbClr val="FFFFFF"/>
                </a:solidFill>
                <a:latin typeface="Arial"/>
                <a:cs typeface="Arial"/>
              </a:rPr>
              <a:t>values.</a:t>
            </a:r>
            <a:endParaRPr sz="1800">
              <a:latin typeface="Arial"/>
              <a:cs typeface="Arial"/>
            </a:endParaRPr>
          </a:p>
        </p:txBody>
      </p:sp>
      <p:sp>
        <p:nvSpPr>
          <p:cNvPr id="4" name="object 4"/>
          <p:cNvSpPr/>
          <p:nvPr/>
        </p:nvSpPr>
        <p:spPr>
          <a:xfrm>
            <a:off x="999744" y="757427"/>
            <a:ext cx="7229856" cy="29763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43025" y="4158996"/>
            <a:ext cx="344398" cy="41300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143025" y="4692396"/>
            <a:ext cx="344398" cy="41300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8259208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1614932" y="1026998"/>
            <a:ext cx="5911215" cy="483234"/>
          </a:xfrm>
          <a:prstGeom prst="rect">
            <a:avLst/>
          </a:prstGeom>
        </p:spPr>
        <p:txBody>
          <a:bodyPr vert="horz" wrap="square" lIns="0" tIns="12700" rIns="0" bIns="0" rtlCol="0">
            <a:spAutoFit/>
          </a:bodyPr>
          <a:lstStyle/>
          <a:p>
            <a:pPr marL="12700">
              <a:lnSpc>
                <a:spcPct val="100000"/>
              </a:lnSpc>
              <a:spcBef>
                <a:spcPts val="100"/>
              </a:spcBef>
            </a:pPr>
            <a:r>
              <a:rPr sz="3000" spc="-5" dirty="0"/>
              <a:t>2.Reduce </a:t>
            </a:r>
            <a:r>
              <a:rPr sz="3000" dirty="0"/>
              <a:t>the </a:t>
            </a:r>
            <a:r>
              <a:rPr sz="3000" spc="5" dirty="0"/>
              <a:t>User’s </a:t>
            </a:r>
            <a:r>
              <a:rPr sz="3000" spc="-5" dirty="0"/>
              <a:t>Memory</a:t>
            </a:r>
            <a:r>
              <a:rPr sz="3000" spc="-135" dirty="0"/>
              <a:t> </a:t>
            </a:r>
            <a:r>
              <a:rPr sz="3000" spc="-5" dirty="0"/>
              <a:t>Load</a:t>
            </a:r>
            <a:endParaRPr sz="3000"/>
          </a:p>
        </p:txBody>
      </p:sp>
      <p:sp>
        <p:nvSpPr>
          <p:cNvPr id="5" name="object 5"/>
          <p:cNvSpPr txBox="1"/>
          <p:nvPr/>
        </p:nvSpPr>
        <p:spPr>
          <a:xfrm>
            <a:off x="2350389" y="2890520"/>
            <a:ext cx="454406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0556F"/>
                </a:solidFill>
                <a:latin typeface="Arial"/>
                <a:cs typeface="Arial"/>
              </a:rPr>
              <a:t>Define </a:t>
            </a:r>
            <a:r>
              <a:rPr sz="2400" dirty="0">
                <a:solidFill>
                  <a:srgbClr val="50556F"/>
                </a:solidFill>
                <a:latin typeface="Arial"/>
                <a:cs typeface="Arial"/>
              </a:rPr>
              <a:t>shortcuts that </a:t>
            </a:r>
            <a:r>
              <a:rPr sz="2400" spc="-5" dirty="0">
                <a:solidFill>
                  <a:srgbClr val="50556F"/>
                </a:solidFill>
                <a:latin typeface="Arial"/>
                <a:cs typeface="Arial"/>
              </a:rPr>
              <a:t>are</a:t>
            </a:r>
            <a:r>
              <a:rPr sz="2400" spc="-60" dirty="0">
                <a:solidFill>
                  <a:srgbClr val="50556F"/>
                </a:solidFill>
                <a:latin typeface="Arial"/>
                <a:cs typeface="Arial"/>
              </a:rPr>
              <a:t> </a:t>
            </a:r>
            <a:r>
              <a:rPr sz="2400" spc="-5" dirty="0">
                <a:solidFill>
                  <a:srgbClr val="50556F"/>
                </a:solidFill>
                <a:latin typeface="Arial"/>
                <a:cs typeface="Arial"/>
              </a:rPr>
              <a:t>intuitive.</a:t>
            </a:r>
            <a:endParaRPr sz="2400">
              <a:latin typeface="Arial"/>
              <a:cs typeface="Arial"/>
            </a:endParaRPr>
          </a:p>
        </p:txBody>
      </p:sp>
      <p:sp>
        <p:nvSpPr>
          <p:cNvPr id="6" name="object 6"/>
          <p:cNvSpPr txBox="1"/>
          <p:nvPr/>
        </p:nvSpPr>
        <p:spPr>
          <a:xfrm>
            <a:off x="1266189" y="2417445"/>
            <a:ext cx="66103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0000"/>
                </a:solidFill>
                <a:latin typeface="Arial"/>
                <a:cs typeface="Arial"/>
              </a:rPr>
              <a:t>3.</a:t>
            </a:r>
          </a:p>
        </p:txBody>
      </p:sp>
    </p:spTree>
    <p:extLst>
      <p:ext uri="{BB962C8B-B14F-4D97-AF65-F5344CB8AC3E}">
        <p14:creationId xmlns:p14="http://schemas.microsoft.com/office/powerpoint/2010/main" val="15392962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600200" y="838200"/>
            <a:ext cx="5943600" cy="4402836"/>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058670" y="5255514"/>
            <a:ext cx="5772785" cy="84836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FFFF"/>
                </a:solidFill>
                <a:latin typeface="Arial"/>
                <a:cs typeface="Arial"/>
              </a:rPr>
              <a:t>The </a:t>
            </a:r>
            <a:r>
              <a:rPr sz="1800" spc="-5" dirty="0">
                <a:solidFill>
                  <a:srgbClr val="FFFFFF"/>
                </a:solidFill>
                <a:latin typeface="Arial"/>
                <a:cs typeface="Arial"/>
              </a:rPr>
              <a:t>shortcuts </a:t>
            </a:r>
            <a:r>
              <a:rPr sz="1800" dirty="0">
                <a:solidFill>
                  <a:srgbClr val="FFFFFF"/>
                </a:solidFill>
                <a:latin typeface="Arial"/>
                <a:cs typeface="Arial"/>
              </a:rPr>
              <a:t>must </a:t>
            </a:r>
            <a:r>
              <a:rPr sz="1800" spc="-5" dirty="0">
                <a:solidFill>
                  <a:srgbClr val="FFFFFF"/>
                </a:solidFill>
                <a:latin typeface="Arial"/>
                <a:cs typeface="Arial"/>
              </a:rPr>
              <a:t>be designed such that they are easy  </a:t>
            </a:r>
            <a:r>
              <a:rPr sz="1800" dirty="0">
                <a:solidFill>
                  <a:srgbClr val="FFFFFF"/>
                </a:solidFill>
                <a:latin typeface="Arial"/>
                <a:cs typeface="Arial"/>
              </a:rPr>
              <a:t>to </a:t>
            </a:r>
            <a:r>
              <a:rPr sz="1800" spc="-5" dirty="0">
                <a:solidFill>
                  <a:srgbClr val="FFFFFF"/>
                </a:solidFill>
                <a:latin typeface="Arial"/>
                <a:cs typeface="Arial"/>
              </a:rPr>
              <a:t>remember </a:t>
            </a:r>
            <a:r>
              <a:rPr sz="1800" dirty="0">
                <a:solidFill>
                  <a:srgbClr val="FFFFFF"/>
                </a:solidFill>
                <a:latin typeface="Arial"/>
                <a:cs typeface="Arial"/>
              </a:rPr>
              <a:t>i.e. Ctrl + </a:t>
            </a:r>
            <a:r>
              <a:rPr sz="1800" spc="-5" dirty="0">
                <a:solidFill>
                  <a:srgbClr val="FFFFFF"/>
                </a:solidFill>
                <a:latin typeface="Arial"/>
                <a:cs typeface="Arial"/>
              </a:rPr>
              <a:t>C </a:t>
            </a:r>
            <a:r>
              <a:rPr sz="1800" dirty="0">
                <a:solidFill>
                  <a:srgbClr val="FFFFFF"/>
                </a:solidFill>
                <a:latin typeface="Arial"/>
                <a:cs typeface="Arial"/>
              </a:rPr>
              <a:t>to </a:t>
            </a:r>
            <a:r>
              <a:rPr sz="1800" spc="-5" dirty="0">
                <a:solidFill>
                  <a:srgbClr val="FFFFFF"/>
                </a:solidFill>
                <a:latin typeface="Arial"/>
                <a:cs typeface="Arial"/>
              </a:rPr>
              <a:t>copy is easy </a:t>
            </a:r>
            <a:r>
              <a:rPr sz="1800" dirty="0">
                <a:solidFill>
                  <a:srgbClr val="FFFFFF"/>
                </a:solidFill>
                <a:latin typeface="Arial"/>
                <a:cs typeface="Arial"/>
              </a:rPr>
              <a:t>to </a:t>
            </a:r>
            <a:r>
              <a:rPr sz="1800" spc="-5" dirty="0">
                <a:solidFill>
                  <a:srgbClr val="FFFFFF"/>
                </a:solidFill>
                <a:latin typeface="Arial"/>
                <a:cs typeface="Arial"/>
              </a:rPr>
              <a:t>remember as  C is </a:t>
            </a:r>
            <a:r>
              <a:rPr sz="1800" dirty="0">
                <a:solidFill>
                  <a:srgbClr val="FFFFFF"/>
                </a:solidFill>
                <a:latin typeface="Arial"/>
                <a:cs typeface="Arial"/>
              </a:rPr>
              <a:t>for </a:t>
            </a:r>
            <a:r>
              <a:rPr sz="1800" spc="-5" dirty="0">
                <a:solidFill>
                  <a:srgbClr val="FFFFFF"/>
                </a:solidFill>
                <a:latin typeface="Arial"/>
                <a:cs typeface="Arial"/>
              </a:rPr>
              <a:t>Copy</a:t>
            </a:r>
            <a:r>
              <a:rPr sz="1800" spc="5" dirty="0">
                <a:solidFill>
                  <a:srgbClr val="FFFFFF"/>
                </a:solidFill>
                <a:latin typeface="Arial"/>
                <a:cs typeface="Arial"/>
              </a:rPr>
              <a:t> </a:t>
            </a:r>
            <a:r>
              <a:rPr sz="1800" dirty="0">
                <a:solidFill>
                  <a:srgbClr val="FFFFFF"/>
                </a:solidFill>
                <a:latin typeface="Arial"/>
                <a:cs typeface="Arial"/>
              </a:rPr>
              <a:t>etc.</a:t>
            </a:r>
            <a:endParaRPr sz="1800">
              <a:latin typeface="Arial"/>
              <a:cs typeface="Arial"/>
            </a:endParaRPr>
          </a:p>
        </p:txBody>
      </p:sp>
      <p:sp>
        <p:nvSpPr>
          <p:cNvPr id="5" name="object 5"/>
          <p:cNvSpPr/>
          <p:nvPr/>
        </p:nvSpPr>
        <p:spPr>
          <a:xfrm>
            <a:off x="1560575" y="5334000"/>
            <a:ext cx="344424" cy="412978"/>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2878367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587622" y="5499303"/>
            <a:ext cx="243078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Arial"/>
                <a:cs typeface="Arial"/>
              </a:rPr>
              <a:t>Let’s </a:t>
            </a:r>
            <a:r>
              <a:rPr sz="1800" dirty="0">
                <a:solidFill>
                  <a:srgbClr val="FFFFFF"/>
                </a:solidFill>
                <a:latin typeface="Arial"/>
                <a:cs typeface="Arial"/>
              </a:rPr>
              <a:t>match the</a:t>
            </a:r>
            <a:r>
              <a:rPr sz="1800" spc="-70" dirty="0">
                <a:solidFill>
                  <a:srgbClr val="FFFFFF"/>
                </a:solidFill>
                <a:latin typeface="Arial"/>
                <a:cs typeface="Arial"/>
              </a:rPr>
              <a:t> </a:t>
            </a:r>
            <a:r>
              <a:rPr sz="1800" spc="-5" dirty="0">
                <a:solidFill>
                  <a:srgbClr val="FFFFFF"/>
                </a:solidFill>
                <a:latin typeface="Arial"/>
                <a:cs typeface="Arial"/>
              </a:rPr>
              <a:t>column.</a:t>
            </a:r>
            <a:endParaRPr sz="1800">
              <a:latin typeface="Arial"/>
              <a:cs typeface="Arial"/>
            </a:endParaRPr>
          </a:p>
        </p:txBody>
      </p:sp>
      <p:sp>
        <p:nvSpPr>
          <p:cNvPr id="4" name="object 4"/>
          <p:cNvSpPr/>
          <p:nvPr/>
        </p:nvSpPr>
        <p:spPr>
          <a:xfrm>
            <a:off x="3052572" y="5486400"/>
            <a:ext cx="493775" cy="43736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099816" y="838200"/>
            <a:ext cx="1091183" cy="4410456"/>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488304" y="3474161"/>
            <a:ext cx="62103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a:cs typeface="Arial"/>
              </a:rPr>
              <a:t>C</a:t>
            </a:r>
            <a:r>
              <a:rPr sz="1800" spc="-10" dirty="0">
                <a:solidFill>
                  <a:srgbClr val="FFFFFF"/>
                </a:solidFill>
                <a:latin typeface="Arial"/>
                <a:cs typeface="Arial"/>
              </a:rPr>
              <a:t>lou</a:t>
            </a:r>
            <a:r>
              <a:rPr sz="1800" dirty="0">
                <a:solidFill>
                  <a:srgbClr val="FFFFFF"/>
                </a:solidFill>
                <a:latin typeface="Arial"/>
                <a:cs typeface="Arial"/>
              </a:rPr>
              <a:t>d</a:t>
            </a:r>
            <a:endParaRPr sz="1800">
              <a:latin typeface="Arial"/>
              <a:cs typeface="Arial"/>
            </a:endParaRPr>
          </a:p>
        </p:txBody>
      </p:sp>
      <p:sp>
        <p:nvSpPr>
          <p:cNvPr id="7" name="object 7"/>
          <p:cNvSpPr txBox="1"/>
          <p:nvPr/>
        </p:nvSpPr>
        <p:spPr>
          <a:xfrm>
            <a:off x="5488304" y="4493132"/>
            <a:ext cx="7499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Battery</a:t>
            </a:r>
            <a:endParaRPr sz="1800">
              <a:latin typeface="Arial"/>
              <a:cs typeface="Arial"/>
            </a:endParaRPr>
          </a:p>
        </p:txBody>
      </p:sp>
      <p:sp>
        <p:nvSpPr>
          <p:cNvPr id="8" name="object 8"/>
          <p:cNvSpPr txBox="1"/>
          <p:nvPr/>
        </p:nvSpPr>
        <p:spPr>
          <a:xfrm>
            <a:off x="5488304" y="2331465"/>
            <a:ext cx="9766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Add</a:t>
            </a:r>
            <a:r>
              <a:rPr sz="1800" spc="-75" dirty="0">
                <a:solidFill>
                  <a:srgbClr val="FFFFFF"/>
                </a:solidFill>
                <a:latin typeface="Arial"/>
                <a:cs typeface="Arial"/>
              </a:rPr>
              <a:t> </a:t>
            </a:r>
            <a:r>
              <a:rPr sz="1800" spc="-5" dirty="0">
                <a:solidFill>
                  <a:srgbClr val="FFFFFF"/>
                </a:solidFill>
                <a:latin typeface="Arial"/>
                <a:cs typeface="Arial"/>
              </a:rPr>
              <a:t>User</a:t>
            </a:r>
            <a:endParaRPr sz="1800">
              <a:latin typeface="Arial"/>
              <a:cs typeface="Arial"/>
            </a:endParaRPr>
          </a:p>
        </p:txBody>
      </p:sp>
      <p:sp>
        <p:nvSpPr>
          <p:cNvPr id="9" name="object 9"/>
          <p:cNvSpPr txBox="1"/>
          <p:nvPr/>
        </p:nvSpPr>
        <p:spPr>
          <a:xfrm>
            <a:off x="5564504" y="1215897"/>
            <a:ext cx="73596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5" dirty="0">
                <a:solidFill>
                  <a:srgbClr val="FFFFFF"/>
                </a:solidFill>
                <a:latin typeface="Arial"/>
                <a:cs typeface="Arial"/>
              </a:rPr>
              <a:t>h</a:t>
            </a:r>
            <a:r>
              <a:rPr sz="1800" spc="-5" dirty="0">
                <a:solidFill>
                  <a:srgbClr val="FFFFFF"/>
                </a:solidFill>
                <a:latin typeface="Arial"/>
                <a:cs typeface="Arial"/>
              </a:rPr>
              <a:t>ot</a:t>
            </a:r>
            <a:r>
              <a:rPr sz="1800" spc="-15" dirty="0">
                <a:solidFill>
                  <a:srgbClr val="FFFFFF"/>
                </a:solidFill>
                <a:latin typeface="Arial"/>
                <a:cs typeface="Arial"/>
              </a:rPr>
              <a:t>o</a:t>
            </a:r>
            <a:r>
              <a:rPr sz="1800" dirty="0">
                <a:solidFill>
                  <a:srgbClr val="FFFFFF"/>
                </a:solidFill>
                <a:latin typeface="Arial"/>
                <a:cs typeface="Arial"/>
              </a:rPr>
              <a:t>s</a:t>
            </a:r>
            <a:endParaRPr sz="1800">
              <a:latin typeface="Arial"/>
              <a:cs typeface="Arial"/>
            </a:endParaRPr>
          </a:p>
        </p:txBody>
      </p:sp>
    </p:spTree>
    <p:extLst>
      <p:ext uri="{BB962C8B-B14F-4D97-AF65-F5344CB8AC3E}">
        <p14:creationId xmlns:p14="http://schemas.microsoft.com/office/powerpoint/2010/main" val="353397251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User Interface</a:t>
            </a:r>
            <a:br>
              <a:rPr lang="en-US" dirty="0"/>
            </a:br>
            <a:endParaRPr lang="en-US" dirty="0"/>
          </a:p>
        </p:txBody>
      </p:sp>
      <p:sp>
        <p:nvSpPr>
          <p:cNvPr id="3" name="Content Placeholder 2"/>
          <p:cNvSpPr>
            <a:spLocks noGrp="1"/>
          </p:cNvSpPr>
          <p:nvPr>
            <p:ph sz="quarter" idx="1"/>
          </p:nvPr>
        </p:nvSpPr>
        <p:spPr/>
        <p:txBody>
          <a:bodyPr/>
          <a:lstStyle/>
          <a:p>
            <a:r>
              <a:rPr lang="en-US" dirty="0"/>
              <a:t>Graphical User Interface provides the user graphical means to interact with the system. GUI can be combination of both hardware and software. Using GUI, user interprets the software.</a:t>
            </a:r>
          </a:p>
          <a:p>
            <a:r>
              <a:rPr lang="en-US" dirty="0"/>
              <a:t>Typically, GUI is more resource consuming than that of CLI. With advancing technology, the programmers and designers create complex GUI designs that work with more efficiency, accuracy and speed.</a:t>
            </a:r>
          </a:p>
          <a:p>
            <a:endParaRPr lang="en-US" dirty="0"/>
          </a:p>
        </p:txBody>
      </p:sp>
    </p:spTree>
    <p:extLst>
      <p:ext uri="{BB962C8B-B14F-4D97-AF65-F5344CB8AC3E}">
        <p14:creationId xmlns:p14="http://schemas.microsoft.com/office/powerpoint/2010/main" val="4272309838"/>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1614932" y="1026998"/>
            <a:ext cx="5911215" cy="483234"/>
          </a:xfrm>
          <a:prstGeom prst="rect">
            <a:avLst/>
          </a:prstGeom>
        </p:spPr>
        <p:txBody>
          <a:bodyPr vert="horz" wrap="square" lIns="0" tIns="12700" rIns="0" bIns="0" rtlCol="0">
            <a:spAutoFit/>
          </a:bodyPr>
          <a:lstStyle/>
          <a:p>
            <a:pPr marL="12700">
              <a:lnSpc>
                <a:spcPct val="100000"/>
              </a:lnSpc>
              <a:spcBef>
                <a:spcPts val="100"/>
              </a:spcBef>
            </a:pPr>
            <a:r>
              <a:rPr sz="3000" spc="-5" dirty="0"/>
              <a:t>2.Reduce </a:t>
            </a:r>
            <a:r>
              <a:rPr sz="3000" dirty="0"/>
              <a:t>the </a:t>
            </a:r>
            <a:r>
              <a:rPr sz="3000" spc="5" dirty="0"/>
              <a:t>User’s </a:t>
            </a:r>
            <a:r>
              <a:rPr sz="3000" spc="-5" dirty="0"/>
              <a:t>Memory</a:t>
            </a:r>
            <a:r>
              <a:rPr sz="3000" spc="-135" dirty="0"/>
              <a:t> </a:t>
            </a:r>
            <a:r>
              <a:rPr sz="3000" spc="-5" dirty="0"/>
              <a:t>Load</a:t>
            </a:r>
            <a:endParaRPr sz="3000"/>
          </a:p>
        </p:txBody>
      </p:sp>
      <p:sp>
        <p:nvSpPr>
          <p:cNvPr id="5" name="object 5"/>
          <p:cNvSpPr txBox="1"/>
          <p:nvPr/>
        </p:nvSpPr>
        <p:spPr>
          <a:xfrm>
            <a:off x="2350389" y="2890520"/>
            <a:ext cx="5391150"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50556F"/>
                </a:solidFill>
                <a:latin typeface="Arial"/>
                <a:cs typeface="Arial"/>
              </a:rPr>
              <a:t>The visual layout of the interface should  </a:t>
            </a:r>
            <a:r>
              <a:rPr sz="2400" dirty="0">
                <a:solidFill>
                  <a:srgbClr val="50556F"/>
                </a:solidFill>
                <a:latin typeface="Arial"/>
                <a:cs typeface="Arial"/>
              </a:rPr>
              <a:t>be </a:t>
            </a:r>
            <a:r>
              <a:rPr sz="2400" spc="-5" dirty="0">
                <a:solidFill>
                  <a:srgbClr val="50556F"/>
                </a:solidFill>
                <a:latin typeface="Arial"/>
                <a:cs typeface="Arial"/>
              </a:rPr>
              <a:t>based </a:t>
            </a:r>
            <a:r>
              <a:rPr sz="2400" dirty="0">
                <a:solidFill>
                  <a:srgbClr val="50556F"/>
                </a:solidFill>
                <a:latin typeface="Arial"/>
                <a:cs typeface="Arial"/>
              </a:rPr>
              <a:t>on a </a:t>
            </a:r>
            <a:r>
              <a:rPr sz="2400" spc="-5" dirty="0">
                <a:solidFill>
                  <a:srgbClr val="50556F"/>
                </a:solidFill>
                <a:latin typeface="Arial"/>
                <a:cs typeface="Arial"/>
              </a:rPr>
              <a:t>real-world</a:t>
            </a:r>
            <a:r>
              <a:rPr sz="2400" spc="-15" dirty="0">
                <a:solidFill>
                  <a:srgbClr val="50556F"/>
                </a:solidFill>
                <a:latin typeface="Arial"/>
                <a:cs typeface="Arial"/>
              </a:rPr>
              <a:t> metaphor.</a:t>
            </a:r>
            <a:endParaRPr sz="2400">
              <a:latin typeface="Arial"/>
              <a:cs typeface="Arial"/>
            </a:endParaRPr>
          </a:p>
        </p:txBody>
      </p:sp>
      <p:sp>
        <p:nvSpPr>
          <p:cNvPr id="6" name="object 6"/>
          <p:cNvSpPr txBox="1"/>
          <p:nvPr/>
        </p:nvSpPr>
        <p:spPr>
          <a:xfrm>
            <a:off x="1266189" y="2417445"/>
            <a:ext cx="66103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0000"/>
                </a:solidFill>
                <a:latin typeface="Arial"/>
                <a:cs typeface="Arial"/>
              </a:rPr>
              <a:t>4.</a:t>
            </a:r>
          </a:p>
        </p:txBody>
      </p:sp>
    </p:spTree>
    <p:extLst>
      <p:ext uri="{BB962C8B-B14F-4D97-AF65-F5344CB8AC3E}">
        <p14:creationId xmlns:p14="http://schemas.microsoft.com/office/powerpoint/2010/main" val="185347385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148892" y="1279652"/>
            <a:ext cx="1522730" cy="3317875"/>
          </a:xfrm>
          <a:prstGeom prst="rect">
            <a:avLst/>
          </a:prstGeom>
        </p:spPr>
        <p:txBody>
          <a:bodyPr vert="horz" wrap="square" lIns="0" tIns="12700" rIns="0" bIns="0" rtlCol="0">
            <a:spAutoFit/>
          </a:bodyPr>
          <a:lstStyle/>
          <a:p>
            <a:pPr marL="12700" marR="5080">
              <a:lnSpc>
                <a:spcPct val="100000"/>
              </a:lnSpc>
              <a:spcBef>
                <a:spcPts val="100"/>
              </a:spcBef>
            </a:pPr>
            <a:r>
              <a:rPr sz="1800" spc="-10" dirty="0">
                <a:solidFill>
                  <a:srgbClr val="FFFFFF"/>
                </a:solidFill>
                <a:latin typeface="Arial"/>
                <a:cs typeface="Arial"/>
              </a:rPr>
              <a:t>Real-world  </a:t>
            </a:r>
            <a:r>
              <a:rPr sz="1800" spc="-5" dirty="0">
                <a:solidFill>
                  <a:srgbClr val="FFFFFF"/>
                </a:solidFill>
                <a:latin typeface="Arial"/>
                <a:cs typeface="Arial"/>
              </a:rPr>
              <a:t>metaphor  </a:t>
            </a:r>
            <a:r>
              <a:rPr sz="1800" spc="-10" dirty="0">
                <a:solidFill>
                  <a:srgbClr val="FFFFFF"/>
                </a:solidFill>
                <a:latin typeface="Arial"/>
                <a:cs typeface="Arial"/>
              </a:rPr>
              <a:t>enables </a:t>
            </a:r>
            <a:r>
              <a:rPr sz="1800" dirty="0">
                <a:solidFill>
                  <a:srgbClr val="FFFFFF"/>
                </a:solidFill>
                <a:latin typeface="Arial"/>
                <a:cs typeface="Arial"/>
              </a:rPr>
              <a:t>the  </a:t>
            </a:r>
            <a:r>
              <a:rPr sz="1800" spc="-5" dirty="0">
                <a:solidFill>
                  <a:srgbClr val="FFFFFF"/>
                </a:solidFill>
                <a:latin typeface="Arial"/>
                <a:cs typeface="Arial"/>
              </a:rPr>
              <a:t>user </a:t>
            </a:r>
            <a:r>
              <a:rPr sz="1800" dirty="0">
                <a:solidFill>
                  <a:srgbClr val="FFFFFF"/>
                </a:solidFill>
                <a:latin typeface="Arial"/>
                <a:cs typeface="Arial"/>
              </a:rPr>
              <a:t>to </a:t>
            </a:r>
            <a:r>
              <a:rPr sz="1800" spc="-5" dirty="0">
                <a:solidFill>
                  <a:srgbClr val="FFFFFF"/>
                </a:solidFill>
                <a:latin typeface="Arial"/>
                <a:cs typeface="Arial"/>
              </a:rPr>
              <a:t>rely on  </a:t>
            </a:r>
            <a:r>
              <a:rPr sz="1800" spc="-15" dirty="0">
                <a:solidFill>
                  <a:srgbClr val="FFFFFF"/>
                </a:solidFill>
                <a:latin typeface="Arial"/>
                <a:cs typeface="Arial"/>
              </a:rPr>
              <a:t>well-  </a:t>
            </a:r>
            <a:r>
              <a:rPr sz="1800" spc="-5" dirty="0">
                <a:solidFill>
                  <a:srgbClr val="FFFFFF"/>
                </a:solidFill>
                <a:latin typeface="Arial"/>
                <a:cs typeface="Arial"/>
              </a:rPr>
              <a:t>understood  visual cues,  rather than  memorizing</a:t>
            </a:r>
            <a:r>
              <a:rPr sz="1800" spc="-75" dirty="0">
                <a:solidFill>
                  <a:srgbClr val="FFFFFF"/>
                </a:solidFill>
                <a:latin typeface="Arial"/>
                <a:cs typeface="Arial"/>
              </a:rPr>
              <a:t> </a:t>
            </a:r>
            <a:r>
              <a:rPr sz="1800" spc="-5" dirty="0">
                <a:solidFill>
                  <a:srgbClr val="FFFFFF"/>
                </a:solidFill>
                <a:latin typeface="Arial"/>
                <a:cs typeface="Arial"/>
              </a:rPr>
              <a:t>an  arcane  interaction  sequence.</a:t>
            </a:r>
            <a:endParaRPr sz="1800">
              <a:latin typeface="Arial"/>
              <a:cs typeface="Arial"/>
            </a:endParaRPr>
          </a:p>
        </p:txBody>
      </p:sp>
      <p:sp>
        <p:nvSpPr>
          <p:cNvPr id="4" name="object 4"/>
          <p:cNvSpPr/>
          <p:nvPr/>
        </p:nvSpPr>
        <p:spPr>
          <a:xfrm>
            <a:off x="1106449" y="781812"/>
            <a:ext cx="344398" cy="41300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429000" y="926591"/>
            <a:ext cx="4343400" cy="3721608"/>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8341287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1614932" y="1026998"/>
            <a:ext cx="5911215" cy="483234"/>
          </a:xfrm>
          <a:prstGeom prst="rect">
            <a:avLst/>
          </a:prstGeom>
        </p:spPr>
        <p:txBody>
          <a:bodyPr vert="horz" wrap="square" lIns="0" tIns="12700" rIns="0" bIns="0" rtlCol="0">
            <a:spAutoFit/>
          </a:bodyPr>
          <a:lstStyle/>
          <a:p>
            <a:pPr marL="12700">
              <a:lnSpc>
                <a:spcPct val="100000"/>
              </a:lnSpc>
              <a:spcBef>
                <a:spcPts val="100"/>
              </a:spcBef>
            </a:pPr>
            <a:r>
              <a:rPr sz="3000" spc="-5" dirty="0"/>
              <a:t>2.Reduce </a:t>
            </a:r>
            <a:r>
              <a:rPr sz="3000" dirty="0"/>
              <a:t>the </a:t>
            </a:r>
            <a:r>
              <a:rPr sz="3000" spc="5" dirty="0"/>
              <a:t>User’s </a:t>
            </a:r>
            <a:r>
              <a:rPr sz="3000" spc="-5" dirty="0"/>
              <a:t>Memory</a:t>
            </a:r>
            <a:r>
              <a:rPr sz="3000" spc="-135" dirty="0"/>
              <a:t> </a:t>
            </a:r>
            <a:r>
              <a:rPr sz="3000" spc="-5" dirty="0"/>
              <a:t>Load</a:t>
            </a:r>
            <a:endParaRPr sz="3000"/>
          </a:p>
        </p:txBody>
      </p:sp>
      <p:sp>
        <p:nvSpPr>
          <p:cNvPr id="5" name="object 5"/>
          <p:cNvSpPr txBox="1"/>
          <p:nvPr/>
        </p:nvSpPr>
        <p:spPr>
          <a:xfrm>
            <a:off x="2350389" y="2890520"/>
            <a:ext cx="500570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50556F"/>
                </a:solidFill>
                <a:latin typeface="Arial"/>
                <a:cs typeface="Arial"/>
              </a:rPr>
              <a:t>Disclose information in a progressive  fashion.</a:t>
            </a:r>
            <a:endParaRPr sz="2400">
              <a:latin typeface="Arial"/>
              <a:cs typeface="Arial"/>
            </a:endParaRPr>
          </a:p>
        </p:txBody>
      </p:sp>
      <p:sp>
        <p:nvSpPr>
          <p:cNvPr id="6" name="object 6"/>
          <p:cNvSpPr txBox="1"/>
          <p:nvPr/>
        </p:nvSpPr>
        <p:spPr>
          <a:xfrm>
            <a:off x="1266189" y="2782570"/>
            <a:ext cx="661035" cy="939800"/>
          </a:xfrm>
          <a:prstGeom prst="rect">
            <a:avLst/>
          </a:prstGeom>
        </p:spPr>
        <p:txBody>
          <a:bodyPr vert="horz" wrap="square" lIns="0" tIns="12700" rIns="0" bIns="0" rtlCol="0">
            <a:spAutoFit/>
          </a:bodyPr>
          <a:lstStyle/>
          <a:p>
            <a:pPr marL="12700">
              <a:lnSpc>
                <a:spcPct val="100000"/>
              </a:lnSpc>
              <a:spcBef>
                <a:spcPts val="100"/>
              </a:spcBef>
            </a:pPr>
            <a:r>
              <a:rPr lang="en-US" sz="6000" dirty="0" smtClean="0">
                <a:solidFill>
                  <a:srgbClr val="FF0000"/>
                </a:solidFill>
                <a:latin typeface="Arial"/>
                <a:cs typeface="Arial"/>
              </a:rPr>
              <a:t>5</a:t>
            </a:r>
            <a:r>
              <a:rPr sz="6000" dirty="0" smtClean="0">
                <a:solidFill>
                  <a:srgbClr val="FF0000"/>
                </a:solidFill>
                <a:latin typeface="Arial"/>
                <a:cs typeface="Arial"/>
              </a:rPr>
              <a:t>.</a:t>
            </a:r>
            <a:endParaRPr sz="6000" dirty="0">
              <a:solidFill>
                <a:srgbClr val="FF0000"/>
              </a:solidFill>
              <a:latin typeface="Arial"/>
              <a:cs typeface="Arial"/>
            </a:endParaRPr>
          </a:p>
        </p:txBody>
      </p:sp>
    </p:spTree>
    <p:extLst>
      <p:ext uri="{BB962C8B-B14F-4D97-AF65-F5344CB8AC3E}">
        <p14:creationId xmlns:p14="http://schemas.microsoft.com/office/powerpoint/2010/main" val="2735815195"/>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058670" y="4569332"/>
            <a:ext cx="5562600" cy="1123315"/>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FFFF"/>
                </a:solidFill>
                <a:latin typeface="Arial"/>
                <a:cs typeface="Arial"/>
              </a:rPr>
              <a:t>According </a:t>
            </a:r>
            <a:r>
              <a:rPr sz="1800" dirty="0">
                <a:solidFill>
                  <a:srgbClr val="FFFFFF"/>
                </a:solidFill>
                <a:latin typeface="Arial"/>
                <a:cs typeface="Arial"/>
              </a:rPr>
              <a:t>to </a:t>
            </a:r>
            <a:r>
              <a:rPr sz="1800" spc="-5" dirty="0">
                <a:solidFill>
                  <a:srgbClr val="FFFFFF"/>
                </a:solidFill>
                <a:latin typeface="Arial"/>
                <a:cs typeface="Arial"/>
              </a:rPr>
              <a:t>this principle, user interface must be such  that general underline </a:t>
            </a:r>
            <a:r>
              <a:rPr sz="1800" dirty="0">
                <a:solidFill>
                  <a:srgbClr val="FFFFFF"/>
                </a:solidFill>
                <a:latin typeface="Arial"/>
                <a:cs typeface="Arial"/>
              </a:rPr>
              <a:t>must </a:t>
            </a:r>
            <a:r>
              <a:rPr sz="1800" spc="-5" dirty="0">
                <a:solidFill>
                  <a:srgbClr val="FFFFFF"/>
                </a:solidFill>
                <a:latin typeface="Arial"/>
                <a:cs typeface="Arial"/>
              </a:rPr>
              <a:t>be </a:t>
            </a:r>
            <a:r>
              <a:rPr sz="1800" spc="-15" dirty="0">
                <a:solidFill>
                  <a:srgbClr val="FFFFFF"/>
                </a:solidFill>
                <a:latin typeface="Arial"/>
                <a:cs typeface="Arial"/>
              </a:rPr>
              <a:t>shown </a:t>
            </a:r>
            <a:r>
              <a:rPr sz="1800" dirty="0">
                <a:solidFill>
                  <a:srgbClr val="FFFFFF"/>
                </a:solidFill>
                <a:latin typeface="Arial"/>
                <a:cs typeface="Arial"/>
              </a:rPr>
              <a:t>at </a:t>
            </a:r>
            <a:r>
              <a:rPr sz="1800" spc="-5" dirty="0">
                <a:solidFill>
                  <a:srgbClr val="FFFFFF"/>
                </a:solidFill>
                <a:latin typeface="Arial"/>
                <a:cs typeface="Arial"/>
              </a:rPr>
              <a:t>low levels </a:t>
            </a:r>
            <a:r>
              <a:rPr sz="1800" dirty="0">
                <a:solidFill>
                  <a:srgbClr val="FFFFFF"/>
                </a:solidFill>
                <a:latin typeface="Arial"/>
                <a:cs typeface="Arial"/>
              </a:rPr>
              <a:t>of  </a:t>
            </a:r>
            <a:r>
              <a:rPr sz="1800" spc="-5" dirty="0">
                <a:solidFill>
                  <a:srgbClr val="FFFFFF"/>
                </a:solidFill>
                <a:latin typeface="Arial"/>
                <a:cs typeface="Arial"/>
              </a:rPr>
              <a:t>abstractions </a:t>
            </a:r>
            <a:r>
              <a:rPr sz="1800" spc="-10" dirty="0">
                <a:solidFill>
                  <a:srgbClr val="FFFFFF"/>
                </a:solidFill>
                <a:latin typeface="Arial"/>
                <a:cs typeface="Arial"/>
              </a:rPr>
              <a:t>and </a:t>
            </a:r>
            <a:r>
              <a:rPr sz="1800" spc="-5" dirty="0">
                <a:solidFill>
                  <a:srgbClr val="FFFFFF"/>
                </a:solidFill>
                <a:latin typeface="Arial"/>
                <a:cs typeface="Arial"/>
              </a:rPr>
              <a:t>users can </a:t>
            </a:r>
            <a:r>
              <a:rPr sz="1800" dirty="0">
                <a:solidFill>
                  <a:srgbClr val="FFFFFF"/>
                </a:solidFill>
                <a:latin typeface="Arial"/>
                <a:cs typeface="Arial"/>
              </a:rPr>
              <a:t>go to </a:t>
            </a:r>
            <a:r>
              <a:rPr sz="1800" spc="-10" dirty="0">
                <a:solidFill>
                  <a:srgbClr val="FFFFFF"/>
                </a:solidFill>
                <a:latin typeface="Arial"/>
                <a:cs typeface="Arial"/>
              </a:rPr>
              <a:t>higher </a:t>
            </a:r>
            <a:r>
              <a:rPr sz="1800" spc="-5" dirty="0">
                <a:solidFill>
                  <a:srgbClr val="FFFFFF"/>
                </a:solidFill>
                <a:latin typeface="Arial"/>
                <a:cs typeface="Arial"/>
              </a:rPr>
              <a:t>levels of  abstraction by a mouse click</a:t>
            </a:r>
            <a:r>
              <a:rPr sz="1800" spc="20" dirty="0">
                <a:solidFill>
                  <a:srgbClr val="FFFFFF"/>
                </a:solidFill>
                <a:latin typeface="Arial"/>
                <a:cs typeface="Arial"/>
              </a:rPr>
              <a:t> </a:t>
            </a:r>
            <a:r>
              <a:rPr sz="1800" dirty="0">
                <a:solidFill>
                  <a:srgbClr val="FFFFFF"/>
                </a:solidFill>
                <a:latin typeface="Arial"/>
                <a:cs typeface="Arial"/>
              </a:rPr>
              <a:t>etc,.</a:t>
            </a:r>
            <a:endParaRPr sz="1800">
              <a:latin typeface="Arial"/>
              <a:cs typeface="Arial"/>
            </a:endParaRPr>
          </a:p>
        </p:txBody>
      </p:sp>
      <p:sp>
        <p:nvSpPr>
          <p:cNvPr id="4" name="object 4"/>
          <p:cNvSpPr/>
          <p:nvPr/>
        </p:nvSpPr>
        <p:spPr>
          <a:xfrm>
            <a:off x="1524000" y="4495800"/>
            <a:ext cx="344424" cy="41300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14400" y="914400"/>
            <a:ext cx="7402068" cy="30480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6622003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82650"/>
          </a:xfrm>
        </p:spPr>
        <p:txBody>
          <a:bodyPr/>
          <a:lstStyle/>
          <a:p>
            <a:r>
              <a:rPr lang="en-US" dirty="0" smtClean="0"/>
              <a:t>Golden Rules (3)</a:t>
            </a:r>
            <a:endParaRPr lang="en-US" dirty="0"/>
          </a:p>
        </p:txBody>
      </p:sp>
      <p:sp>
        <p:nvSpPr>
          <p:cNvPr id="3" name="Content Placeholder 2"/>
          <p:cNvSpPr>
            <a:spLocks noGrp="1"/>
          </p:cNvSpPr>
          <p:nvPr>
            <p:ph sz="quarter" idx="1"/>
          </p:nvPr>
        </p:nvSpPr>
        <p:spPr>
          <a:xfrm>
            <a:off x="614363" y="1157288"/>
            <a:ext cx="8229600" cy="5410200"/>
          </a:xfrm>
        </p:spPr>
        <p:txBody>
          <a:bodyPr/>
          <a:lstStyle/>
          <a:p>
            <a:pPr marL="0" indent="0">
              <a:buNone/>
            </a:pPr>
            <a:r>
              <a:rPr lang="en-US" b="1" dirty="0"/>
              <a:t>Make the interface </a:t>
            </a:r>
            <a:r>
              <a:rPr lang="en-US" b="1" dirty="0" smtClean="0"/>
              <a:t>consistent: </a:t>
            </a:r>
            <a:r>
              <a:rPr lang="en-US" sz="2800" dirty="0" smtClean="0"/>
              <a:t>Allow </a:t>
            </a:r>
            <a:r>
              <a:rPr lang="en-US" sz="2800" dirty="0"/>
              <a:t>the user to put the current task into a meaningful context: </a:t>
            </a:r>
            <a:endParaRPr lang="en-US" sz="2800" dirty="0" smtClean="0"/>
          </a:p>
          <a:p>
            <a:pPr lvl="1"/>
            <a:r>
              <a:rPr lang="en-US" sz="2600" dirty="0" smtClean="0"/>
              <a:t>Many </a:t>
            </a:r>
            <a:r>
              <a:rPr lang="en-US" sz="2600" dirty="0"/>
              <a:t>interfaces have dozens of screens. So it is important to provide indicators consistently so that the user know about the doing work. The user should also know from which page has navigated to the current page and from the current page where can navigate.</a:t>
            </a:r>
          </a:p>
          <a:p>
            <a:pPr lvl="1"/>
            <a:r>
              <a:rPr lang="en-US" sz="2600" dirty="0"/>
              <a:t>Maintain consistency across a family of applications: The development of some set of applications all should follow and implement the same design, rules so that consistency is maintained among applications.</a:t>
            </a:r>
          </a:p>
          <a:p>
            <a:pPr lvl="1"/>
            <a:r>
              <a:rPr lang="en-US" sz="2600" dirty="0"/>
              <a:t>If past interactive models have created user expectations do not make changes unless there is a compelling reason.</a:t>
            </a:r>
          </a:p>
          <a:p>
            <a:pPr marL="0" indent="0">
              <a:buNone/>
            </a:pPr>
            <a:endParaRPr lang="en-US" dirty="0"/>
          </a:p>
        </p:txBody>
      </p:sp>
    </p:spTree>
    <p:extLst>
      <p:ext uri="{BB962C8B-B14F-4D97-AF65-F5344CB8AC3E}">
        <p14:creationId xmlns:p14="http://schemas.microsoft.com/office/powerpoint/2010/main" val="1629603250"/>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1871217" y="1026998"/>
            <a:ext cx="5400675" cy="483234"/>
          </a:xfrm>
          <a:prstGeom prst="rect">
            <a:avLst/>
          </a:prstGeom>
        </p:spPr>
        <p:txBody>
          <a:bodyPr vert="horz" wrap="square" lIns="0" tIns="12700" rIns="0" bIns="0" rtlCol="0">
            <a:spAutoFit/>
          </a:bodyPr>
          <a:lstStyle/>
          <a:p>
            <a:pPr marL="12700">
              <a:lnSpc>
                <a:spcPct val="100000"/>
              </a:lnSpc>
              <a:spcBef>
                <a:spcPts val="100"/>
              </a:spcBef>
            </a:pPr>
            <a:r>
              <a:rPr sz="3000" spc="-5" dirty="0"/>
              <a:t>3.Make </a:t>
            </a:r>
            <a:r>
              <a:rPr sz="3000" dirty="0"/>
              <a:t>the </a:t>
            </a:r>
            <a:r>
              <a:rPr sz="3000" spc="-5" dirty="0"/>
              <a:t>Interface</a:t>
            </a:r>
            <a:r>
              <a:rPr sz="3000" spc="-65" dirty="0"/>
              <a:t> </a:t>
            </a:r>
            <a:r>
              <a:rPr sz="3000" dirty="0"/>
              <a:t>Consistent</a:t>
            </a:r>
            <a:endParaRPr sz="3000"/>
          </a:p>
        </p:txBody>
      </p:sp>
      <p:sp>
        <p:nvSpPr>
          <p:cNvPr id="5" name="object 5"/>
          <p:cNvSpPr txBox="1">
            <a:spLocks noGrp="1"/>
          </p:cNvSpPr>
          <p:nvPr>
            <p:ph type="body" idx="1"/>
          </p:nvPr>
        </p:nvSpPr>
        <p:spPr>
          <a:xfrm>
            <a:off x="914400" y="1447800"/>
            <a:ext cx="7772400" cy="2393476"/>
          </a:xfrm>
          <a:prstGeom prst="rect">
            <a:avLst/>
          </a:prstGeom>
        </p:spPr>
        <p:txBody>
          <a:bodyPr vert="horz" wrap="square" lIns="0" tIns="907288" rIns="0" bIns="0" rtlCol="0">
            <a:spAutoFit/>
          </a:bodyPr>
          <a:lstStyle/>
          <a:p>
            <a:pPr marL="506730" marR="5080" indent="0">
              <a:lnSpc>
                <a:spcPct val="100000"/>
              </a:lnSpc>
              <a:spcBef>
                <a:spcPts val="100"/>
              </a:spcBef>
              <a:buNone/>
            </a:pPr>
            <a:r>
              <a:rPr sz="2400" spc="-5" dirty="0"/>
              <a:t>This includes organization </a:t>
            </a:r>
            <a:r>
              <a:rPr sz="2400" dirty="0"/>
              <a:t>of </a:t>
            </a:r>
            <a:r>
              <a:rPr sz="2400" spc="-5" dirty="0"/>
              <a:t>visual information  according </a:t>
            </a:r>
            <a:r>
              <a:rPr sz="2400" dirty="0"/>
              <a:t>to </a:t>
            </a:r>
            <a:r>
              <a:rPr sz="2400" spc="-5" dirty="0"/>
              <a:t>design rules </a:t>
            </a:r>
            <a:r>
              <a:rPr sz="2400" dirty="0"/>
              <a:t>common to </a:t>
            </a:r>
            <a:r>
              <a:rPr sz="2400" spc="-5" dirty="0"/>
              <a:t>all </a:t>
            </a:r>
            <a:r>
              <a:rPr sz="2400" dirty="0"/>
              <a:t>types of  </a:t>
            </a:r>
            <a:r>
              <a:rPr sz="2400" spc="-5" dirty="0"/>
              <a:t>screens, defining and implementing mechanisms  </a:t>
            </a:r>
            <a:r>
              <a:rPr sz="2400" dirty="0"/>
              <a:t>for </a:t>
            </a:r>
            <a:r>
              <a:rPr sz="2400" spc="-5" dirty="0"/>
              <a:t>navigation </a:t>
            </a:r>
            <a:r>
              <a:rPr sz="2400" dirty="0"/>
              <a:t>from task to task </a:t>
            </a:r>
            <a:r>
              <a:rPr sz="2400" spc="-5" dirty="0"/>
              <a:t>consistently</a:t>
            </a:r>
            <a:r>
              <a:rPr sz="2400" spc="-75" dirty="0"/>
              <a:t> </a:t>
            </a:r>
            <a:r>
              <a:rPr sz="2400" dirty="0"/>
              <a:t>etc,.</a:t>
            </a:r>
          </a:p>
        </p:txBody>
      </p:sp>
    </p:spTree>
    <p:extLst>
      <p:ext uri="{BB962C8B-B14F-4D97-AF65-F5344CB8AC3E}">
        <p14:creationId xmlns:p14="http://schemas.microsoft.com/office/powerpoint/2010/main" val="2452623683"/>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1871217" y="1026998"/>
            <a:ext cx="5400675" cy="483234"/>
          </a:xfrm>
          <a:prstGeom prst="rect">
            <a:avLst/>
          </a:prstGeom>
        </p:spPr>
        <p:txBody>
          <a:bodyPr vert="horz" wrap="square" lIns="0" tIns="12700" rIns="0" bIns="0" rtlCol="0">
            <a:spAutoFit/>
          </a:bodyPr>
          <a:lstStyle/>
          <a:p>
            <a:pPr marL="12700">
              <a:lnSpc>
                <a:spcPct val="100000"/>
              </a:lnSpc>
              <a:spcBef>
                <a:spcPts val="100"/>
              </a:spcBef>
            </a:pPr>
            <a:r>
              <a:rPr sz="3000" spc="-5" dirty="0"/>
              <a:t>3.Make </a:t>
            </a:r>
            <a:r>
              <a:rPr sz="3000" dirty="0"/>
              <a:t>the </a:t>
            </a:r>
            <a:r>
              <a:rPr sz="3000" spc="-5" dirty="0"/>
              <a:t>Interface</a:t>
            </a:r>
            <a:r>
              <a:rPr sz="3000" spc="-65" dirty="0"/>
              <a:t> </a:t>
            </a:r>
            <a:r>
              <a:rPr sz="3000" dirty="0"/>
              <a:t>Consistent</a:t>
            </a:r>
            <a:endParaRPr sz="3000"/>
          </a:p>
        </p:txBody>
      </p:sp>
      <p:sp>
        <p:nvSpPr>
          <p:cNvPr id="5" name="object 5"/>
          <p:cNvSpPr txBox="1"/>
          <p:nvPr/>
        </p:nvSpPr>
        <p:spPr>
          <a:xfrm>
            <a:off x="2350389" y="2890520"/>
            <a:ext cx="5542280"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50556F"/>
                </a:solidFill>
                <a:latin typeface="Arial"/>
                <a:cs typeface="Arial"/>
              </a:rPr>
              <a:t>Allow </a:t>
            </a:r>
            <a:r>
              <a:rPr sz="2400" dirty="0">
                <a:solidFill>
                  <a:srgbClr val="50556F"/>
                </a:solidFill>
                <a:latin typeface="Arial"/>
                <a:cs typeface="Arial"/>
              </a:rPr>
              <a:t>the </a:t>
            </a:r>
            <a:r>
              <a:rPr sz="2400" spc="-5" dirty="0">
                <a:solidFill>
                  <a:srgbClr val="50556F"/>
                </a:solidFill>
                <a:latin typeface="Arial"/>
                <a:cs typeface="Arial"/>
              </a:rPr>
              <a:t>user </a:t>
            </a:r>
            <a:r>
              <a:rPr sz="2400" dirty="0">
                <a:solidFill>
                  <a:srgbClr val="50556F"/>
                </a:solidFill>
                <a:latin typeface="Arial"/>
                <a:cs typeface="Arial"/>
              </a:rPr>
              <a:t>to put the </a:t>
            </a:r>
            <a:r>
              <a:rPr sz="2400" spc="-5" dirty="0">
                <a:solidFill>
                  <a:srgbClr val="50556F"/>
                </a:solidFill>
                <a:latin typeface="Arial"/>
                <a:cs typeface="Arial"/>
              </a:rPr>
              <a:t>current </a:t>
            </a:r>
            <a:r>
              <a:rPr sz="2400" dirty="0">
                <a:solidFill>
                  <a:srgbClr val="50556F"/>
                </a:solidFill>
                <a:latin typeface="Arial"/>
                <a:cs typeface="Arial"/>
              </a:rPr>
              <a:t>task</a:t>
            </a:r>
            <a:r>
              <a:rPr sz="2400" spc="-60" dirty="0">
                <a:solidFill>
                  <a:srgbClr val="50556F"/>
                </a:solidFill>
                <a:latin typeface="Arial"/>
                <a:cs typeface="Arial"/>
              </a:rPr>
              <a:t> </a:t>
            </a:r>
            <a:r>
              <a:rPr sz="2400" spc="-5" dirty="0">
                <a:solidFill>
                  <a:srgbClr val="50556F"/>
                </a:solidFill>
                <a:latin typeface="Arial"/>
                <a:cs typeface="Arial"/>
              </a:rPr>
              <a:t>into  </a:t>
            </a:r>
            <a:r>
              <a:rPr sz="2400" dirty="0">
                <a:solidFill>
                  <a:srgbClr val="50556F"/>
                </a:solidFill>
                <a:latin typeface="Arial"/>
                <a:cs typeface="Arial"/>
              </a:rPr>
              <a:t>a </a:t>
            </a:r>
            <a:r>
              <a:rPr sz="2400" spc="-5" dirty="0">
                <a:solidFill>
                  <a:srgbClr val="50556F"/>
                </a:solidFill>
                <a:latin typeface="Arial"/>
                <a:cs typeface="Arial"/>
              </a:rPr>
              <a:t>meaningful context.</a:t>
            </a:r>
            <a:endParaRPr sz="2400">
              <a:latin typeface="Arial"/>
              <a:cs typeface="Arial"/>
            </a:endParaRPr>
          </a:p>
        </p:txBody>
      </p:sp>
      <p:sp>
        <p:nvSpPr>
          <p:cNvPr id="6" name="object 6"/>
          <p:cNvSpPr txBox="1"/>
          <p:nvPr/>
        </p:nvSpPr>
        <p:spPr>
          <a:xfrm>
            <a:off x="1210182" y="2708275"/>
            <a:ext cx="66103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0000"/>
                </a:solidFill>
                <a:latin typeface="Arial"/>
                <a:cs typeface="Arial"/>
              </a:rPr>
              <a:t>1.</a:t>
            </a:r>
          </a:p>
        </p:txBody>
      </p:sp>
    </p:spTree>
    <p:extLst>
      <p:ext uri="{BB962C8B-B14F-4D97-AF65-F5344CB8AC3E}">
        <p14:creationId xmlns:p14="http://schemas.microsoft.com/office/powerpoint/2010/main" val="334769178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762000"/>
            <a:ext cx="7391400" cy="423824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346961" y="5026228"/>
            <a:ext cx="6297930" cy="1123315"/>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FFFF"/>
                </a:solidFill>
                <a:latin typeface="Arial"/>
                <a:cs typeface="Arial"/>
              </a:rPr>
              <a:t>The </a:t>
            </a:r>
            <a:r>
              <a:rPr sz="1800" spc="-5" dirty="0">
                <a:solidFill>
                  <a:srgbClr val="FFFFFF"/>
                </a:solidFill>
                <a:latin typeface="Arial"/>
                <a:cs typeface="Arial"/>
              </a:rPr>
              <a:t>interface must be </a:t>
            </a:r>
            <a:r>
              <a:rPr sz="1800" dirty="0">
                <a:solidFill>
                  <a:srgbClr val="FFFFFF"/>
                </a:solidFill>
                <a:latin typeface="Arial"/>
                <a:cs typeface="Arial"/>
              </a:rPr>
              <a:t>in a </a:t>
            </a:r>
            <a:r>
              <a:rPr sz="1800" spc="-15" dirty="0">
                <a:solidFill>
                  <a:srgbClr val="FFFFFF"/>
                </a:solidFill>
                <a:latin typeface="Arial"/>
                <a:cs typeface="Arial"/>
              </a:rPr>
              <a:t>way </a:t>
            </a:r>
            <a:r>
              <a:rPr sz="1800" spc="-5" dirty="0">
                <a:solidFill>
                  <a:srgbClr val="FFFFFF"/>
                </a:solidFill>
                <a:latin typeface="Arial"/>
                <a:cs typeface="Arial"/>
              </a:rPr>
              <a:t>that </a:t>
            </a:r>
            <a:r>
              <a:rPr sz="1800" spc="-10" dirty="0">
                <a:solidFill>
                  <a:srgbClr val="FFFFFF"/>
                </a:solidFill>
                <a:latin typeface="Arial"/>
                <a:cs typeface="Arial"/>
              </a:rPr>
              <a:t>enables </a:t>
            </a:r>
            <a:r>
              <a:rPr sz="1800" dirty="0">
                <a:solidFill>
                  <a:srgbClr val="FFFFFF"/>
                </a:solidFill>
                <a:latin typeface="Arial"/>
                <a:cs typeface="Arial"/>
              </a:rPr>
              <a:t>the </a:t>
            </a:r>
            <a:r>
              <a:rPr sz="1800" spc="-5" dirty="0">
                <a:solidFill>
                  <a:srgbClr val="FFFFFF"/>
                </a:solidFill>
                <a:latin typeface="Arial"/>
                <a:cs typeface="Arial"/>
              </a:rPr>
              <a:t>users </a:t>
            </a:r>
            <a:r>
              <a:rPr sz="1800" dirty="0">
                <a:solidFill>
                  <a:srgbClr val="FFFFFF"/>
                </a:solidFill>
                <a:latin typeface="Arial"/>
                <a:cs typeface="Arial"/>
              </a:rPr>
              <a:t>to </a:t>
            </a:r>
            <a:r>
              <a:rPr sz="1800" spc="-5" dirty="0">
                <a:solidFill>
                  <a:srgbClr val="FFFFFF"/>
                </a:solidFill>
                <a:latin typeface="Arial"/>
                <a:cs typeface="Arial"/>
              </a:rPr>
              <a:t>know  the context </a:t>
            </a:r>
            <a:r>
              <a:rPr sz="1800" dirty="0">
                <a:solidFill>
                  <a:srgbClr val="FFFFFF"/>
                </a:solidFill>
                <a:latin typeface="Arial"/>
                <a:cs typeface="Arial"/>
              </a:rPr>
              <a:t>of </a:t>
            </a:r>
            <a:r>
              <a:rPr sz="1800" spc="-5" dirty="0">
                <a:solidFill>
                  <a:srgbClr val="FFFFFF"/>
                </a:solidFill>
                <a:latin typeface="Arial"/>
                <a:cs typeface="Arial"/>
              </a:rPr>
              <a:t>the current </a:t>
            </a:r>
            <a:r>
              <a:rPr sz="1800" dirty="0">
                <a:solidFill>
                  <a:srgbClr val="FFFFFF"/>
                </a:solidFill>
                <a:latin typeface="Arial"/>
                <a:cs typeface="Arial"/>
              </a:rPr>
              <a:t>task. </a:t>
            </a:r>
            <a:r>
              <a:rPr sz="1800" spc="-5" dirty="0">
                <a:solidFill>
                  <a:srgbClr val="FFFFFF"/>
                </a:solidFill>
                <a:latin typeface="Arial"/>
                <a:cs typeface="Arial"/>
              </a:rPr>
              <a:t>So, there should be some  indicators </a:t>
            </a:r>
            <a:r>
              <a:rPr sz="1800" spc="-15" dirty="0">
                <a:solidFill>
                  <a:srgbClr val="FFFFFF"/>
                </a:solidFill>
                <a:latin typeface="Arial"/>
                <a:cs typeface="Arial"/>
              </a:rPr>
              <a:t>which </a:t>
            </a:r>
            <a:r>
              <a:rPr sz="1800" dirty="0">
                <a:solidFill>
                  <a:srgbClr val="FFFFFF"/>
                </a:solidFill>
                <a:latin typeface="Arial"/>
                <a:cs typeface="Arial"/>
              </a:rPr>
              <a:t>say from </a:t>
            </a:r>
            <a:r>
              <a:rPr sz="1800" spc="-15" dirty="0">
                <a:solidFill>
                  <a:srgbClr val="FFFFFF"/>
                </a:solidFill>
                <a:latin typeface="Arial"/>
                <a:cs typeface="Arial"/>
              </a:rPr>
              <a:t>which </a:t>
            </a:r>
            <a:r>
              <a:rPr sz="1800" dirty="0">
                <a:solidFill>
                  <a:srgbClr val="FFFFFF"/>
                </a:solidFill>
                <a:latin typeface="Arial"/>
                <a:cs typeface="Arial"/>
              </a:rPr>
              <a:t>task </a:t>
            </a:r>
            <a:r>
              <a:rPr sz="1800" spc="-5" dirty="0">
                <a:solidFill>
                  <a:srgbClr val="FFFFFF"/>
                </a:solidFill>
                <a:latin typeface="Arial"/>
                <a:cs typeface="Arial"/>
              </a:rPr>
              <a:t>did </a:t>
            </a:r>
            <a:r>
              <a:rPr sz="1800" dirty="0">
                <a:solidFill>
                  <a:srgbClr val="FFFFFF"/>
                </a:solidFill>
                <a:latin typeface="Arial"/>
                <a:cs typeface="Arial"/>
              </a:rPr>
              <a:t>the </a:t>
            </a:r>
            <a:r>
              <a:rPr sz="1800" spc="-5" dirty="0">
                <a:solidFill>
                  <a:srgbClr val="FFFFFF"/>
                </a:solidFill>
                <a:latin typeface="Arial"/>
                <a:cs typeface="Arial"/>
              </a:rPr>
              <a:t>user come here  and </a:t>
            </a:r>
            <a:r>
              <a:rPr sz="1800" dirty="0">
                <a:solidFill>
                  <a:srgbClr val="FFFFFF"/>
                </a:solidFill>
                <a:latin typeface="Arial"/>
                <a:cs typeface="Arial"/>
              </a:rPr>
              <a:t>to </a:t>
            </a:r>
            <a:r>
              <a:rPr sz="1800" spc="-15" dirty="0">
                <a:solidFill>
                  <a:srgbClr val="FFFFFF"/>
                </a:solidFill>
                <a:latin typeface="Arial"/>
                <a:cs typeface="Arial"/>
              </a:rPr>
              <a:t>which </a:t>
            </a:r>
            <a:r>
              <a:rPr sz="1800" dirty="0">
                <a:solidFill>
                  <a:srgbClr val="FFFFFF"/>
                </a:solidFill>
                <a:latin typeface="Arial"/>
                <a:cs typeface="Arial"/>
              </a:rPr>
              <a:t>task </a:t>
            </a:r>
            <a:r>
              <a:rPr sz="1800" spc="-5" dirty="0">
                <a:solidFill>
                  <a:srgbClr val="FFFFFF"/>
                </a:solidFill>
                <a:latin typeface="Arial"/>
                <a:cs typeface="Arial"/>
              </a:rPr>
              <a:t>he/she can go </a:t>
            </a:r>
            <a:r>
              <a:rPr sz="1800" dirty="0">
                <a:solidFill>
                  <a:srgbClr val="FFFFFF"/>
                </a:solidFill>
                <a:latin typeface="Arial"/>
                <a:cs typeface="Arial"/>
              </a:rPr>
              <a:t>from</a:t>
            </a:r>
            <a:r>
              <a:rPr sz="1800" spc="55" dirty="0">
                <a:solidFill>
                  <a:srgbClr val="FFFFFF"/>
                </a:solidFill>
                <a:latin typeface="Arial"/>
                <a:cs typeface="Arial"/>
              </a:rPr>
              <a:t> </a:t>
            </a:r>
            <a:r>
              <a:rPr sz="1800" spc="-5" dirty="0">
                <a:solidFill>
                  <a:srgbClr val="FFFFFF"/>
                </a:solidFill>
                <a:latin typeface="Arial"/>
                <a:cs typeface="Arial"/>
              </a:rPr>
              <a:t>here</a:t>
            </a:r>
            <a:endParaRPr sz="1800">
              <a:latin typeface="Arial"/>
              <a:cs typeface="Arial"/>
            </a:endParaRPr>
          </a:p>
        </p:txBody>
      </p:sp>
      <p:sp>
        <p:nvSpPr>
          <p:cNvPr id="5" name="object 5"/>
          <p:cNvSpPr/>
          <p:nvPr/>
        </p:nvSpPr>
        <p:spPr>
          <a:xfrm>
            <a:off x="990625" y="4997196"/>
            <a:ext cx="344398" cy="41300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1705046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6200" y="228600"/>
            <a:ext cx="8880348" cy="64008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29202683"/>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1871217" y="1026998"/>
            <a:ext cx="5400675" cy="483234"/>
          </a:xfrm>
          <a:prstGeom prst="rect">
            <a:avLst/>
          </a:prstGeom>
        </p:spPr>
        <p:txBody>
          <a:bodyPr vert="horz" wrap="square" lIns="0" tIns="12700" rIns="0" bIns="0" rtlCol="0">
            <a:spAutoFit/>
          </a:bodyPr>
          <a:lstStyle/>
          <a:p>
            <a:pPr marL="12700">
              <a:lnSpc>
                <a:spcPct val="100000"/>
              </a:lnSpc>
              <a:spcBef>
                <a:spcPts val="100"/>
              </a:spcBef>
            </a:pPr>
            <a:r>
              <a:rPr sz="3000" spc="-5" dirty="0"/>
              <a:t>3.Make </a:t>
            </a:r>
            <a:r>
              <a:rPr sz="3000" dirty="0"/>
              <a:t>the </a:t>
            </a:r>
            <a:r>
              <a:rPr sz="3000" spc="-5" dirty="0"/>
              <a:t>Interface</a:t>
            </a:r>
            <a:r>
              <a:rPr sz="3000" spc="-65" dirty="0"/>
              <a:t> </a:t>
            </a:r>
            <a:r>
              <a:rPr sz="3000" dirty="0"/>
              <a:t>Consistent</a:t>
            </a:r>
            <a:endParaRPr sz="3000"/>
          </a:p>
        </p:txBody>
      </p:sp>
      <p:sp>
        <p:nvSpPr>
          <p:cNvPr id="5" name="object 5"/>
          <p:cNvSpPr txBox="1"/>
          <p:nvPr/>
        </p:nvSpPr>
        <p:spPr>
          <a:xfrm>
            <a:off x="2350389" y="2890520"/>
            <a:ext cx="5411470"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50556F"/>
                </a:solidFill>
                <a:latin typeface="Arial"/>
                <a:cs typeface="Arial"/>
              </a:rPr>
              <a:t>Maintain consistency across a complete  product line.</a:t>
            </a:r>
            <a:endParaRPr sz="2400">
              <a:latin typeface="Arial"/>
              <a:cs typeface="Arial"/>
            </a:endParaRPr>
          </a:p>
        </p:txBody>
      </p:sp>
      <p:sp>
        <p:nvSpPr>
          <p:cNvPr id="6" name="object 6"/>
          <p:cNvSpPr txBox="1"/>
          <p:nvPr/>
        </p:nvSpPr>
        <p:spPr>
          <a:xfrm>
            <a:off x="1266189" y="2708275"/>
            <a:ext cx="66103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0000"/>
                </a:solidFill>
                <a:latin typeface="Arial"/>
                <a:cs typeface="Arial"/>
              </a:rPr>
              <a:t>2.</a:t>
            </a:r>
          </a:p>
        </p:txBody>
      </p:sp>
    </p:spTree>
    <p:extLst>
      <p:ext uri="{BB962C8B-B14F-4D97-AF65-F5344CB8AC3E}">
        <p14:creationId xmlns:p14="http://schemas.microsoft.com/office/powerpoint/2010/main" val="48356228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075" y="292101"/>
            <a:ext cx="7772400" cy="1143000"/>
          </a:xfrm>
        </p:spPr>
        <p:txBody>
          <a:bodyPr/>
          <a:lstStyle/>
          <a:p>
            <a:r>
              <a:rPr lang="en-US" dirty="0"/>
              <a:t>GUI Elements</a:t>
            </a:r>
            <a:br>
              <a:rPr lang="en-US" dirty="0"/>
            </a:br>
            <a:endParaRPr lang="en-US" dirty="0"/>
          </a:p>
        </p:txBody>
      </p:sp>
      <p:sp>
        <p:nvSpPr>
          <p:cNvPr id="3" name="Content Placeholder 2"/>
          <p:cNvSpPr>
            <a:spLocks noGrp="1"/>
          </p:cNvSpPr>
          <p:nvPr>
            <p:ph sz="quarter" idx="1"/>
          </p:nvPr>
        </p:nvSpPr>
        <p:spPr>
          <a:xfrm>
            <a:off x="727075" y="1833563"/>
            <a:ext cx="2114550" cy="4572000"/>
          </a:xfrm>
        </p:spPr>
        <p:txBody>
          <a:bodyPr/>
          <a:lstStyle/>
          <a:p>
            <a:r>
              <a:rPr lang="en-US" sz="2800" b="1" dirty="0" smtClean="0"/>
              <a:t>Window</a:t>
            </a:r>
          </a:p>
          <a:p>
            <a:r>
              <a:rPr lang="en-US" sz="2800" b="1" dirty="0" smtClean="0"/>
              <a:t>Tabs</a:t>
            </a:r>
          </a:p>
          <a:p>
            <a:r>
              <a:rPr lang="en-US" sz="2800" b="1" dirty="0" smtClean="0"/>
              <a:t>Interface</a:t>
            </a:r>
          </a:p>
          <a:p>
            <a:r>
              <a:rPr lang="en-US" sz="2800" b="1" dirty="0" smtClean="0"/>
              <a:t>Menu</a:t>
            </a:r>
          </a:p>
          <a:p>
            <a:r>
              <a:rPr lang="en-US" sz="2800" b="1" dirty="0" smtClean="0"/>
              <a:t>Icon</a:t>
            </a:r>
          </a:p>
          <a:p>
            <a:r>
              <a:rPr lang="en-US" sz="2800" b="1" dirty="0" smtClean="0"/>
              <a:t>Cursor</a:t>
            </a:r>
          </a:p>
          <a:p>
            <a:endParaRPr lang="en-US" dirty="0"/>
          </a:p>
        </p:txBody>
      </p:sp>
      <p:pic>
        <p:nvPicPr>
          <p:cNvPr id="8194" name="Picture 2" descr="Graphical User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25" y="1628774"/>
            <a:ext cx="6343822" cy="391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330310"/>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3161" y="1418590"/>
            <a:ext cx="6436995"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FFFF"/>
                </a:solidFill>
              </a:rPr>
              <a:t>This rule suggests that a set </a:t>
            </a:r>
            <a:r>
              <a:rPr sz="1800" dirty="0">
                <a:solidFill>
                  <a:srgbClr val="FFFFFF"/>
                </a:solidFill>
              </a:rPr>
              <a:t>of </a:t>
            </a:r>
            <a:r>
              <a:rPr sz="1800" spc="-10" dirty="0">
                <a:solidFill>
                  <a:srgbClr val="FFFFFF"/>
                </a:solidFill>
              </a:rPr>
              <a:t>software </a:t>
            </a:r>
            <a:r>
              <a:rPr sz="1800" spc="-5" dirty="0">
                <a:solidFill>
                  <a:srgbClr val="FFFFFF"/>
                </a:solidFill>
              </a:rPr>
              <a:t>applications should  implement same design rules </a:t>
            </a:r>
            <a:r>
              <a:rPr sz="1800" dirty="0">
                <a:solidFill>
                  <a:srgbClr val="FFFFFF"/>
                </a:solidFill>
              </a:rPr>
              <a:t>if </a:t>
            </a:r>
            <a:r>
              <a:rPr sz="1800" spc="-5" dirty="0">
                <a:solidFill>
                  <a:srgbClr val="FFFFFF"/>
                </a:solidFill>
              </a:rPr>
              <a:t>possible so that interaction gets  easier </a:t>
            </a:r>
            <a:r>
              <a:rPr sz="1800" spc="-15" dirty="0">
                <a:solidFill>
                  <a:srgbClr val="FFFFFF"/>
                </a:solidFill>
              </a:rPr>
              <a:t>with</a:t>
            </a:r>
            <a:r>
              <a:rPr sz="1800" spc="40" dirty="0">
                <a:solidFill>
                  <a:srgbClr val="FFFFFF"/>
                </a:solidFill>
              </a:rPr>
              <a:t> </a:t>
            </a:r>
            <a:r>
              <a:rPr sz="1800" dirty="0">
                <a:solidFill>
                  <a:srgbClr val="FFFFFF"/>
                </a:solidFill>
              </a:rPr>
              <a:t>time</a:t>
            </a:r>
            <a:endParaRPr sz="1800"/>
          </a:p>
        </p:txBody>
      </p:sp>
      <p:sp>
        <p:nvSpPr>
          <p:cNvPr id="3" name="object 3"/>
          <p:cNvSpPr/>
          <p:nvPr/>
        </p:nvSpPr>
        <p:spPr>
          <a:xfrm>
            <a:off x="1066825" y="1371600"/>
            <a:ext cx="344398" cy="41300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90600" y="3048000"/>
            <a:ext cx="7315200" cy="301142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915720" y="2866771"/>
            <a:ext cx="11303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Product 1</a:t>
            </a:r>
            <a:r>
              <a:rPr sz="1800" spc="-60" dirty="0">
                <a:solidFill>
                  <a:srgbClr val="FFFFFF"/>
                </a:solidFill>
                <a:latin typeface="Arial"/>
                <a:cs typeface="Arial"/>
              </a:rPr>
              <a:t> </a:t>
            </a:r>
            <a:r>
              <a:rPr sz="1800" dirty="0">
                <a:solidFill>
                  <a:srgbClr val="FFFFFF"/>
                </a:solidFill>
                <a:latin typeface="Arial"/>
                <a:cs typeface="Arial"/>
              </a:rPr>
              <a:t>:</a:t>
            </a:r>
            <a:endParaRPr sz="1800">
              <a:latin typeface="Arial"/>
              <a:cs typeface="Arial"/>
            </a:endParaRPr>
          </a:p>
        </p:txBody>
      </p:sp>
      <p:sp>
        <p:nvSpPr>
          <p:cNvPr id="6" name="object 6"/>
          <p:cNvSpPr txBox="1"/>
          <p:nvPr/>
        </p:nvSpPr>
        <p:spPr>
          <a:xfrm>
            <a:off x="4928996" y="2866771"/>
            <a:ext cx="1193800" cy="299720"/>
          </a:xfrm>
          <a:prstGeom prst="rect">
            <a:avLst/>
          </a:prstGeom>
        </p:spPr>
        <p:txBody>
          <a:bodyPr vert="horz" wrap="square" lIns="0" tIns="12700" rIns="0" bIns="0" rtlCol="0">
            <a:spAutoFit/>
          </a:bodyPr>
          <a:lstStyle/>
          <a:p>
            <a:pPr marL="12700">
              <a:lnSpc>
                <a:spcPct val="100000"/>
              </a:lnSpc>
              <a:spcBef>
                <a:spcPts val="100"/>
              </a:spcBef>
              <a:tabLst>
                <a:tab pos="926465" algn="l"/>
              </a:tabLst>
            </a:pPr>
            <a:r>
              <a:rPr sz="1800" spc="-5" dirty="0">
                <a:solidFill>
                  <a:srgbClr val="FFFFFF"/>
                </a:solidFill>
                <a:latin typeface="Arial"/>
                <a:cs typeface="Arial"/>
              </a:rPr>
              <a:t>Product	2</a:t>
            </a:r>
            <a:r>
              <a:rPr sz="1800" spc="-80" dirty="0">
                <a:solidFill>
                  <a:srgbClr val="FFFFFF"/>
                </a:solidFill>
                <a:latin typeface="Arial"/>
                <a:cs typeface="Arial"/>
              </a:rPr>
              <a:t> </a:t>
            </a:r>
            <a:r>
              <a:rPr sz="1800" dirty="0">
                <a:solidFill>
                  <a:srgbClr val="FFFFFF"/>
                </a:solidFill>
                <a:latin typeface="Arial"/>
                <a:cs typeface="Arial"/>
              </a:rPr>
              <a:t>:</a:t>
            </a:r>
            <a:endParaRPr sz="1800">
              <a:latin typeface="Arial"/>
              <a:cs typeface="Arial"/>
            </a:endParaRPr>
          </a:p>
        </p:txBody>
      </p:sp>
    </p:spTree>
    <p:extLst>
      <p:ext uri="{BB962C8B-B14F-4D97-AF65-F5344CB8AC3E}">
        <p14:creationId xmlns:p14="http://schemas.microsoft.com/office/powerpoint/2010/main" val="27683150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151" y="1533144"/>
            <a:ext cx="3058795" cy="15240"/>
          </a:xfrm>
          <a:custGeom>
            <a:avLst/>
            <a:gdLst/>
            <a:ahLst/>
            <a:cxnLst/>
            <a:rect l="l" t="t" r="r" b="b"/>
            <a:pathLst>
              <a:path w="3058795" h="15240">
                <a:moveTo>
                  <a:pt x="-4572" y="7508"/>
                </a:moveTo>
                <a:lnTo>
                  <a:pt x="3063240" y="7508"/>
                </a:lnTo>
              </a:path>
            </a:pathLst>
          </a:custGeom>
          <a:ln w="24160">
            <a:solidFill>
              <a:srgbClr val="969CB8"/>
            </a:solidFill>
          </a:ln>
        </p:spPr>
        <p:txBody>
          <a:bodyPr wrap="square" lIns="0" tIns="0" rIns="0" bIns="0" rtlCol="0"/>
          <a:lstStyle/>
          <a:p>
            <a:endParaRPr/>
          </a:p>
        </p:txBody>
      </p:sp>
      <p:sp>
        <p:nvSpPr>
          <p:cNvPr id="3" name="object 3"/>
          <p:cNvSpPr/>
          <p:nvPr/>
        </p:nvSpPr>
        <p:spPr>
          <a:xfrm>
            <a:off x="3067811" y="1577339"/>
            <a:ext cx="3226435" cy="15240"/>
          </a:xfrm>
          <a:custGeom>
            <a:avLst/>
            <a:gdLst/>
            <a:ahLst/>
            <a:cxnLst/>
            <a:rect l="l" t="t" r="r" b="b"/>
            <a:pathLst>
              <a:path w="3226435" h="15240">
                <a:moveTo>
                  <a:pt x="-4571" y="7619"/>
                </a:moveTo>
                <a:lnTo>
                  <a:pt x="3230880" y="7619"/>
                </a:lnTo>
              </a:path>
            </a:pathLst>
          </a:custGeom>
          <a:ln w="24384">
            <a:solidFill>
              <a:srgbClr val="969CB8"/>
            </a:solidFill>
          </a:ln>
        </p:spPr>
        <p:txBody>
          <a:bodyPr wrap="square" lIns="0" tIns="0" rIns="0" bIns="0" rtlCol="0"/>
          <a:lstStyle/>
          <a:p>
            <a:endParaRPr/>
          </a:p>
        </p:txBody>
      </p:sp>
      <p:sp>
        <p:nvSpPr>
          <p:cNvPr id="4" name="object 4"/>
          <p:cNvSpPr txBox="1">
            <a:spLocks noGrp="1"/>
          </p:cNvSpPr>
          <p:nvPr>
            <p:ph type="title"/>
          </p:nvPr>
        </p:nvSpPr>
        <p:spPr>
          <a:xfrm>
            <a:off x="1871217" y="1026998"/>
            <a:ext cx="5400675" cy="483234"/>
          </a:xfrm>
          <a:prstGeom prst="rect">
            <a:avLst/>
          </a:prstGeom>
        </p:spPr>
        <p:txBody>
          <a:bodyPr vert="horz" wrap="square" lIns="0" tIns="12700" rIns="0" bIns="0" rtlCol="0">
            <a:spAutoFit/>
          </a:bodyPr>
          <a:lstStyle/>
          <a:p>
            <a:pPr marL="12700">
              <a:lnSpc>
                <a:spcPct val="100000"/>
              </a:lnSpc>
              <a:spcBef>
                <a:spcPts val="100"/>
              </a:spcBef>
            </a:pPr>
            <a:r>
              <a:rPr sz="3000" spc="-5" dirty="0"/>
              <a:t>3.Make </a:t>
            </a:r>
            <a:r>
              <a:rPr sz="3000" dirty="0"/>
              <a:t>the </a:t>
            </a:r>
            <a:r>
              <a:rPr sz="3000" spc="-5" dirty="0"/>
              <a:t>Interface</a:t>
            </a:r>
            <a:r>
              <a:rPr sz="3000" spc="-65" dirty="0"/>
              <a:t> </a:t>
            </a:r>
            <a:r>
              <a:rPr sz="3000" dirty="0"/>
              <a:t>Consistent</a:t>
            </a:r>
            <a:endParaRPr sz="3000"/>
          </a:p>
        </p:txBody>
      </p:sp>
      <p:sp>
        <p:nvSpPr>
          <p:cNvPr id="5" name="object 5"/>
          <p:cNvSpPr txBox="1"/>
          <p:nvPr/>
        </p:nvSpPr>
        <p:spPr>
          <a:xfrm>
            <a:off x="2350389" y="2890520"/>
            <a:ext cx="5564505" cy="1489075"/>
          </a:xfrm>
          <a:prstGeom prst="rect">
            <a:avLst/>
          </a:prstGeom>
        </p:spPr>
        <p:txBody>
          <a:bodyPr vert="horz" wrap="square" lIns="0" tIns="12700" rIns="0" bIns="0" rtlCol="0">
            <a:spAutoFit/>
          </a:bodyPr>
          <a:lstStyle/>
          <a:p>
            <a:pPr marL="12700" marR="5080">
              <a:lnSpc>
                <a:spcPct val="100000"/>
              </a:lnSpc>
              <a:spcBef>
                <a:spcPts val="100"/>
              </a:spcBef>
            </a:pPr>
            <a:r>
              <a:rPr sz="2400" dirty="0">
                <a:solidFill>
                  <a:srgbClr val="50556F"/>
                </a:solidFill>
                <a:latin typeface="Arial"/>
                <a:cs typeface="Arial"/>
              </a:rPr>
              <a:t>If past </a:t>
            </a:r>
            <a:r>
              <a:rPr sz="2400" spc="-5" dirty="0">
                <a:solidFill>
                  <a:srgbClr val="50556F"/>
                </a:solidFill>
                <a:latin typeface="Arial"/>
                <a:cs typeface="Arial"/>
              </a:rPr>
              <a:t>interactive models have created  user expectations, </a:t>
            </a:r>
            <a:r>
              <a:rPr sz="2400" dirty="0">
                <a:solidFill>
                  <a:srgbClr val="50556F"/>
                </a:solidFill>
                <a:latin typeface="Arial"/>
                <a:cs typeface="Arial"/>
              </a:rPr>
              <a:t>do </a:t>
            </a:r>
            <a:r>
              <a:rPr sz="2400" spc="-5" dirty="0">
                <a:solidFill>
                  <a:srgbClr val="50556F"/>
                </a:solidFill>
                <a:latin typeface="Arial"/>
                <a:cs typeface="Arial"/>
              </a:rPr>
              <a:t>not </a:t>
            </a:r>
            <a:r>
              <a:rPr sz="2400" dirty="0">
                <a:solidFill>
                  <a:srgbClr val="50556F"/>
                </a:solidFill>
                <a:latin typeface="Arial"/>
                <a:cs typeface="Arial"/>
              </a:rPr>
              <a:t>make </a:t>
            </a:r>
            <a:r>
              <a:rPr sz="2400" spc="-5" dirty="0">
                <a:solidFill>
                  <a:srgbClr val="50556F"/>
                </a:solidFill>
                <a:latin typeface="Arial"/>
                <a:cs typeface="Arial"/>
              </a:rPr>
              <a:t>changes  unless there </a:t>
            </a:r>
            <a:r>
              <a:rPr sz="2400" spc="-10" dirty="0">
                <a:solidFill>
                  <a:srgbClr val="50556F"/>
                </a:solidFill>
                <a:latin typeface="Arial"/>
                <a:cs typeface="Arial"/>
              </a:rPr>
              <a:t>is </a:t>
            </a:r>
            <a:r>
              <a:rPr sz="2400" spc="-5" dirty="0">
                <a:solidFill>
                  <a:srgbClr val="50556F"/>
                </a:solidFill>
                <a:latin typeface="Arial"/>
                <a:cs typeface="Arial"/>
              </a:rPr>
              <a:t>a compelling reason </a:t>
            </a:r>
            <a:r>
              <a:rPr sz="2400" dirty="0">
                <a:solidFill>
                  <a:srgbClr val="50556F"/>
                </a:solidFill>
                <a:latin typeface="Arial"/>
                <a:cs typeface="Arial"/>
              </a:rPr>
              <a:t>to </a:t>
            </a:r>
            <a:r>
              <a:rPr sz="2400" spc="-5" dirty="0">
                <a:solidFill>
                  <a:srgbClr val="50556F"/>
                </a:solidFill>
                <a:latin typeface="Arial"/>
                <a:cs typeface="Arial"/>
              </a:rPr>
              <a:t>do  so.</a:t>
            </a:r>
            <a:endParaRPr sz="2400">
              <a:latin typeface="Arial"/>
              <a:cs typeface="Arial"/>
            </a:endParaRPr>
          </a:p>
        </p:txBody>
      </p:sp>
      <p:sp>
        <p:nvSpPr>
          <p:cNvPr id="6" name="object 6"/>
          <p:cNvSpPr txBox="1"/>
          <p:nvPr/>
        </p:nvSpPr>
        <p:spPr>
          <a:xfrm>
            <a:off x="1260790" y="2997200"/>
            <a:ext cx="66103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0000"/>
                </a:solidFill>
                <a:latin typeface="Arial"/>
                <a:cs typeface="Arial"/>
              </a:rPr>
              <a:t>3.</a:t>
            </a:r>
          </a:p>
        </p:txBody>
      </p:sp>
    </p:spTree>
    <p:extLst>
      <p:ext uri="{BB962C8B-B14F-4D97-AF65-F5344CB8AC3E}">
        <p14:creationId xmlns:p14="http://schemas.microsoft.com/office/powerpoint/2010/main" val="86019231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423161" y="1418590"/>
            <a:ext cx="6094095" cy="848994"/>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solidFill>
                  <a:srgbClr val="FFFFFF"/>
                </a:solidFill>
                <a:latin typeface="Arial"/>
                <a:cs typeface="Arial"/>
              </a:rPr>
              <a:t>Suppose a special feature or an </a:t>
            </a:r>
            <a:r>
              <a:rPr sz="1800" dirty="0">
                <a:solidFill>
                  <a:srgbClr val="FFFFFF"/>
                </a:solidFill>
                <a:latin typeface="Arial"/>
                <a:cs typeface="Arial"/>
              </a:rPr>
              <a:t>UI </a:t>
            </a:r>
            <a:r>
              <a:rPr sz="1800" spc="-5" dirty="0">
                <a:solidFill>
                  <a:srgbClr val="FFFFFF"/>
                </a:solidFill>
                <a:latin typeface="Arial"/>
                <a:cs typeface="Arial"/>
              </a:rPr>
              <a:t>is provided in a previous  version </a:t>
            </a:r>
            <a:r>
              <a:rPr sz="1800" dirty="0">
                <a:solidFill>
                  <a:srgbClr val="FFFFFF"/>
                </a:solidFill>
                <a:latin typeface="Arial"/>
                <a:cs typeface="Arial"/>
              </a:rPr>
              <a:t>of </a:t>
            </a:r>
            <a:r>
              <a:rPr sz="1800" spc="-5" dirty="0">
                <a:solidFill>
                  <a:srgbClr val="FFFFFF"/>
                </a:solidFill>
                <a:latin typeface="Arial"/>
                <a:cs typeface="Arial"/>
              </a:rPr>
              <a:t>the </a:t>
            </a:r>
            <a:r>
              <a:rPr sz="1800" spc="-10" dirty="0">
                <a:solidFill>
                  <a:srgbClr val="FFFFFF"/>
                </a:solidFill>
                <a:latin typeface="Arial"/>
                <a:cs typeface="Arial"/>
              </a:rPr>
              <a:t>software </a:t>
            </a:r>
            <a:r>
              <a:rPr sz="1800" spc="-5" dirty="0">
                <a:solidFill>
                  <a:srgbClr val="FFFFFF"/>
                </a:solidFill>
                <a:latin typeface="Arial"/>
                <a:cs typeface="Arial"/>
              </a:rPr>
              <a:t>application and </a:t>
            </a:r>
            <a:r>
              <a:rPr sz="1800" dirty="0">
                <a:solidFill>
                  <a:srgbClr val="FFFFFF"/>
                </a:solidFill>
                <a:latin typeface="Arial"/>
                <a:cs typeface="Arial"/>
              </a:rPr>
              <a:t>its </a:t>
            </a:r>
            <a:r>
              <a:rPr sz="1800" spc="-5" dirty="0">
                <a:solidFill>
                  <a:srgbClr val="FFFFFF"/>
                </a:solidFill>
                <a:latin typeface="Arial"/>
                <a:cs typeface="Arial"/>
              </a:rPr>
              <a:t>popular among </a:t>
            </a:r>
            <a:r>
              <a:rPr sz="1800" dirty="0">
                <a:solidFill>
                  <a:srgbClr val="FFFFFF"/>
                </a:solidFill>
                <a:latin typeface="Arial"/>
                <a:cs typeface="Arial"/>
              </a:rPr>
              <a:t>its  </a:t>
            </a:r>
            <a:r>
              <a:rPr sz="1800" spc="-5" dirty="0">
                <a:solidFill>
                  <a:srgbClr val="FFFFFF"/>
                </a:solidFill>
                <a:latin typeface="Arial"/>
                <a:cs typeface="Arial"/>
              </a:rPr>
              <a:t>users, </a:t>
            </a:r>
            <a:r>
              <a:rPr sz="1800" dirty="0">
                <a:solidFill>
                  <a:srgbClr val="FFFFFF"/>
                </a:solidFill>
                <a:latin typeface="Arial"/>
                <a:cs typeface="Arial"/>
              </a:rPr>
              <a:t>do </a:t>
            </a:r>
            <a:r>
              <a:rPr sz="1800" spc="-5" dirty="0">
                <a:solidFill>
                  <a:srgbClr val="FFFFFF"/>
                </a:solidFill>
                <a:latin typeface="Arial"/>
                <a:cs typeface="Arial"/>
              </a:rPr>
              <a:t>not </a:t>
            </a:r>
            <a:r>
              <a:rPr sz="1800" dirty="0">
                <a:solidFill>
                  <a:srgbClr val="FFFFFF"/>
                </a:solidFill>
                <a:latin typeface="Arial"/>
                <a:cs typeface="Arial"/>
              </a:rPr>
              <a:t>try to </a:t>
            </a:r>
            <a:r>
              <a:rPr sz="1800" spc="-5" dirty="0">
                <a:solidFill>
                  <a:srgbClr val="FFFFFF"/>
                </a:solidFill>
                <a:latin typeface="Arial"/>
                <a:cs typeface="Arial"/>
              </a:rPr>
              <a:t>remove </a:t>
            </a:r>
            <a:r>
              <a:rPr sz="1800" dirty="0">
                <a:solidFill>
                  <a:srgbClr val="FFFFFF"/>
                </a:solidFill>
                <a:latin typeface="Arial"/>
                <a:cs typeface="Arial"/>
              </a:rPr>
              <a:t>it or </a:t>
            </a:r>
            <a:r>
              <a:rPr sz="1800" spc="-10" dirty="0">
                <a:solidFill>
                  <a:srgbClr val="FFFFFF"/>
                </a:solidFill>
                <a:latin typeface="Arial"/>
                <a:cs typeface="Arial"/>
              </a:rPr>
              <a:t>change</a:t>
            </a:r>
            <a:r>
              <a:rPr sz="1800" spc="-5" dirty="0">
                <a:solidFill>
                  <a:srgbClr val="FFFFFF"/>
                </a:solidFill>
                <a:latin typeface="Arial"/>
                <a:cs typeface="Arial"/>
              </a:rPr>
              <a:t> </a:t>
            </a:r>
            <a:r>
              <a:rPr sz="1800" dirty="0">
                <a:solidFill>
                  <a:srgbClr val="FFFFFF"/>
                </a:solidFill>
                <a:latin typeface="Arial"/>
                <a:cs typeface="Arial"/>
              </a:rPr>
              <a:t>it.</a:t>
            </a:r>
            <a:endParaRPr sz="1800">
              <a:latin typeface="Arial"/>
              <a:cs typeface="Arial"/>
            </a:endParaRPr>
          </a:p>
        </p:txBody>
      </p:sp>
      <p:sp>
        <p:nvSpPr>
          <p:cNvPr id="4" name="object 4"/>
          <p:cNvSpPr/>
          <p:nvPr/>
        </p:nvSpPr>
        <p:spPr>
          <a:xfrm>
            <a:off x="914400" y="3124200"/>
            <a:ext cx="7435596" cy="306171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78077" y="5210555"/>
            <a:ext cx="344398" cy="41297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66825" y="1371600"/>
            <a:ext cx="344398" cy="413003"/>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418501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Golden Rules (</a:t>
            </a:r>
            <a:r>
              <a:rPr lang="en-US" dirty="0" smtClean="0"/>
              <a:t>4,5)</a:t>
            </a:r>
            <a:endParaRPr lang="en-US" dirty="0"/>
          </a:p>
        </p:txBody>
      </p:sp>
      <p:sp>
        <p:nvSpPr>
          <p:cNvPr id="3" name="Content Placeholder 2"/>
          <p:cNvSpPr>
            <a:spLocks noGrp="1"/>
          </p:cNvSpPr>
          <p:nvPr>
            <p:ph sz="quarter" idx="1"/>
          </p:nvPr>
        </p:nvSpPr>
        <p:spPr/>
        <p:txBody>
          <a:bodyPr/>
          <a:lstStyle/>
          <a:p>
            <a:r>
              <a:rPr lang="en-US" b="1" dirty="0"/>
              <a:t>Strive for consistency</a:t>
            </a:r>
            <a:r>
              <a:rPr lang="en-US" dirty="0"/>
              <a:t> - Consistent sequences of actions should be required in similar situations. Identical terminology should be used in prompts, menus, and help screens. Consistent commands should be employed throughout.</a:t>
            </a:r>
          </a:p>
          <a:p>
            <a:r>
              <a:rPr lang="en-US" b="1" dirty="0"/>
              <a:t>Enable frequent users to use short-cuts</a:t>
            </a:r>
            <a:r>
              <a:rPr lang="en-US" dirty="0"/>
              <a:t> - The user’s desire to reduce the number of interactions increases with the frequency of use. Abbreviations, function keys, hidden commands, and macro facilities are very helpful to an expert user.</a:t>
            </a:r>
          </a:p>
          <a:p>
            <a:endParaRPr lang="en-US" dirty="0"/>
          </a:p>
        </p:txBody>
      </p:sp>
    </p:spTree>
    <p:extLst>
      <p:ext uri="{BB962C8B-B14F-4D97-AF65-F5344CB8AC3E}">
        <p14:creationId xmlns:p14="http://schemas.microsoft.com/office/powerpoint/2010/main" val="2675112208"/>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Golden Rules </a:t>
            </a:r>
            <a:r>
              <a:rPr lang="en-US" dirty="0" smtClean="0"/>
              <a:t>(6,7)</a:t>
            </a:r>
            <a:endParaRPr lang="en-US" dirty="0"/>
          </a:p>
        </p:txBody>
      </p:sp>
      <p:sp>
        <p:nvSpPr>
          <p:cNvPr id="3" name="Content Placeholder 2"/>
          <p:cNvSpPr>
            <a:spLocks noGrp="1"/>
          </p:cNvSpPr>
          <p:nvPr>
            <p:ph sz="quarter" idx="1"/>
          </p:nvPr>
        </p:nvSpPr>
        <p:spPr/>
        <p:txBody>
          <a:bodyPr/>
          <a:lstStyle/>
          <a:p>
            <a:r>
              <a:rPr lang="en-US" b="1" dirty="0"/>
              <a:t>Offer informative feedback</a:t>
            </a:r>
            <a:r>
              <a:rPr lang="en-US" dirty="0"/>
              <a:t> - For every operator action, there should be some system feedback. For frequent and minor actions, the response must be modest, while for infrequent and major actions, the response must be more substantial.</a:t>
            </a:r>
          </a:p>
          <a:p>
            <a:r>
              <a:rPr lang="en-US" b="1" dirty="0"/>
              <a:t>Design dialog to yield closure</a:t>
            </a:r>
            <a:r>
              <a:rPr lang="en-US" dirty="0"/>
              <a:t> - Sequences of actions should be organized into groups with a beginning, middle, and end. The informative feedback at the completion of a group of actions gives the operators the satisfaction of accomplishment, a sense of relief, the signal to drop contingency plans and options from their minds, and this indicates that the way ahead is clear to prepare for the next group of actions.</a:t>
            </a:r>
          </a:p>
          <a:p>
            <a:endParaRPr lang="en-US" dirty="0"/>
          </a:p>
        </p:txBody>
      </p:sp>
    </p:spTree>
    <p:extLst>
      <p:ext uri="{BB962C8B-B14F-4D97-AF65-F5344CB8AC3E}">
        <p14:creationId xmlns:p14="http://schemas.microsoft.com/office/powerpoint/2010/main" val="3897495106"/>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Golden Rules </a:t>
            </a:r>
            <a:r>
              <a:rPr lang="en-US" dirty="0" smtClean="0"/>
              <a:t>(8,9)</a:t>
            </a:r>
            <a:endParaRPr lang="en-US" dirty="0"/>
          </a:p>
        </p:txBody>
      </p:sp>
      <p:sp>
        <p:nvSpPr>
          <p:cNvPr id="3" name="Content Placeholder 2"/>
          <p:cNvSpPr>
            <a:spLocks noGrp="1"/>
          </p:cNvSpPr>
          <p:nvPr>
            <p:ph sz="quarter" idx="1"/>
          </p:nvPr>
        </p:nvSpPr>
        <p:spPr/>
        <p:txBody>
          <a:bodyPr/>
          <a:lstStyle/>
          <a:p>
            <a:r>
              <a:rPr lang="en-US" b="1" dirty="0"/>
              <a:t>Offer simple error handling</a:t>
            </a:r>
            <a:r>
              <a:rPr lang="en-US" dirty="0"/>
              <a:t> - As much as possible, design the system so the user will not make a serious error. If an error is made, the system should be able to detect it and offer simple, comprehensible mechanisms for handling the error.</a:t>
            </a:r>
          </a:p>
          <a:p>
            <a:r>
              <a:rPr lang="en-US" b="1" dirty="0"/>
              <a:t>Permit easy reversal of actions</a:t>
            </a:r>
            <a:r>
              <a:rPr lang="en-US" dirty="0"/>
              <a:t> - This feature relieves anxiety, since the user knows that errors can be undone. Easy reversal of actions encourages exploration of unfamiliar options. The units of reversibility may be a single action, a data entry, or a complete group of actions.</a:t>
            </a:r>
          </a:p>
          <a:p>
            <a:endParaRPr lang="en-US" dirty="0"/>
          </a:p>
        </p:txBody>
      </p:sp>
    </p:spTree>
    <p:extLst>
      <p:ext uri="{BB962C8B-B14F-4D97-AF65-F5344CB8AC3E}">
        <p14:creationId xmlns:p14="http://schemas.microsoft.com/office/powerpoint/2010/main" val="448593550"/>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Golden Rules </a:t>
            </a:r>
            <a:r>
              <a:rPr lang="en-US" dirty="0" smtClean="0"/>
              <a:t>(10)</a:t>
            </a:r>
            <a:endParaRPr lang="en-US" dirty="0"/>
          </a:p>
        </p:txBody>
      </p:sp>
      <p:sp>
        <p:nvSpPr>
          <p:cNvPr id="3" name="Content Placeholder 2"/>
          <p:cNvSpPr>
            <a:spLocks noGrp="1"/>
          </p:cNvSpPr>
          <p:nvPr>
            <p:ph sz="quarter" idx="1"/>
          </p:nvPr>
        </p:nvSpPr>
        <p:spPr>
          <a:xfrm>
            <a:off x="914400" y="1447800"/>
            <a:ext cx="7772400" cy="2924175"/>
          </a:xfrm>
        </p:spPr>
        <p:txBody>
          <a:bodyPr/>
          <a:lstStyle/>
          <a:p>
            <a:r>
              <a:rPr lang="en-US" b="1" dirty="0"/>
              <a:t>Support internal locus of control</a:t>
            </a:r>
            <a:r>
              <a:rPr lang="en-US" dirty="0"/>
              <a:t> - Experienced operators strongly desire the sense that they are in charge of the system and that the system responds to their actions. Design the system to make users the initiators of actions rather than the responders.</a:t>
            </a:r>
          </a:p>
          <a:p>
            <a:endParaRPr lang="en-US" dirty="0"/>
          </a:p>
        </p:txBody>
      </p:sp>
    </p:spTree>
    <p:extLst>
      <p:ext uri="{BB962C8B-B14F-4D97-AF65-F5344CB8AC3E}">
        <p14:creationId xmlns:p14="http://schemas.microsoft.com/office/powerpoint/2010/main" val="1770810567"/>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y question? à¦à¦° à¦à¦¬à¦¿à¦° à¦«à¦²à¦¾à¦«à¦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6" y="1395412"/>
            <a:ext cx="8286748"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99207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6" y="483394"/>
            <a:ext cx="8815389" cy="1085850"/>
          </a:xfrm>
        </p:spPr>
        <p:txBody>
          <a:bodyPr/>
          <a:lstStyle/>
          <a:p>
            <a:r>
              <a:rPr lang="en-US" dirty="0"/>
              <a:t>Application specific GUI </a:t>
            </a:r>
            <a:r>
              <a:rPr lang="en-US" dirty="0" smtClean="0"/>
              <a:t>components (1)</a:t>
            </a:r>
            <a:br>
              <a:rPr lang="en-US" dirty="0" smtClean="0"/>
            </a:br>
            <a:endParaRPr lang="en-US" dirty="0"/>
          </a:p>
        </p:txBody>
      </p:sp>
      <p:sp>
        <p:nvSpPr>
          <p:cNvPr id="3" name="Content Placeholder 2"/>
          <p:cNvSpPr>
            <a:spLocks noGrp="1"/>
          </p:cNvSpPr>
          <p:nvPr>
            <p:ph sz="quarter" idx="1"/>
          </p:nvPr>
        </p:nvSpPr>
        <p:spPr>
          <a:xfrm>
            <a:off x="314326" y="1540668"/>
            <a:ext cx="4757738" cy="3788570"/>
          </a:xfrm>
        </p:spPr>
        <p:txBody>
          <a:bodyPr/>
          <a:lstStyle/>
          <a:p>
            <a:pPr marL="0" indent="0">
              <a:buNone/>
            </a:pPr>
            <a:r>
              <a:rPr lang="en-US" dirty="0"/>
              <a:t>A GUI of an application contains one or more of the listed GUI elements:</a:t>
            </a:r>
          </a:p>
          <a:p>
            <a:r>
              <a:rPr lang="en-US" b="1" dirty="0"/>
              <a:t>Application Window</a:t>
            </a:r>
            <a:r>
              <a:rPr lang="en-US" dirty="0"/>
              <a:t> - Most application windows uses the constructs supplied by operating systems but many use their own customer created windows to contain the contents of application.</a:t>
            </a:r>
          </a:p>
          <a:p>
            <a:endParaRPr lang="en-US" dirty="0"/>
          </a:p>
        </p:txBody>
      </p:sp>
      <p:pic>
        <p:nvPicPr>
          <p:cNvPr id="9218" name="Picture 2" descr="Dialogue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224" y="1909762"/>
            <a:ext cx="3550201"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76114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3" y="542926"/>
            <a:ext cx="8772525" cy="1085850"/>
          </a:xfrm>
        </p:spPr>
        <p:txBody>
          <a:bodyPr/>
          <a:lstStyle/>
          <a:p>
            <a:r>
              <a:rPr lang="en-US" dirty="0"/>
              <a:t>Application specific GUI </a:t>
            </a:r>
            <a:r>
              <a:rPr lang="en-US" dirty="0" smtClean="0"/>
              <a:t>components (2)</a:t>
            </a:r>
            <a:br>
              <a:rPr lang="en-US" dirty="0" smtClean="0"/>
            </a:br>
            <a:endParaRPr lang="en-US" dirty="0"/>
          </a:p>
        </p:txBody>
      </p:sp>
      <p:sp>
        <p:nvSpPr>
          <p:cNvPr id="3" name="Content Placeholder 2"/>
          <p:cNvSpPr>
            <a:spLocks noGrp="1"/>
          </p:cNvSpPr>
          <p:nvPr>
            <p:ph sz="quarter" idx="1"/>
          </p:nvPr>
        </p:nvSpPr>
        <p:spPr>
          <a:xfrm>
            <a:off x="914400" y="1447800"/>
            <a:ext cx="4386263" cy="3524250"/>
          </a:xfrm>
        </p:spPr>
        <p:txBody>
          <a:bodyPr/>
          <a:lstStyle/>
          <a:p>
            <a:pPr marL="0" indent="0">
              <a:buNone/>
            </a:pPr>
            <a:r>
              <a:rPr lang="en-US" b="1" dirty="0" smtClean="0"/>
              <a:t>Dialogue </a:t>
            </a:r>
            <a:r>
              <a:rPr lang="en-US" b="1" dirty="0"/>
              <a:t>Box </a:t>
            </a:r>
            <a:r>
              <a:rPr lang="en-US" dirty="0"/>
              <a:t>- It is a child window that contains message for the user and request for some action to be taken. For Example: Application generate a dialogue to get confirmation from user to delete a file.</a:t>
            </a:r>
          </a:p>
          <a:p>
            <a:endParaRPr lang="en-US" dirty="0"/>
          </a:p>
        </p:txBody>
      </p:sp>
      <p:pic>
        <p:nvPicPr>
          <p:cNvPr id="9218" name="Picture 2" descr="Dialogue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481" y="1628776"/>
            <a:ext cx="2958501" cy="259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844685"/>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5590</TotalTime>
  <Words>2791</Words>
  <Application>Microsoft Office PowerPoint</Application>
  <PresentationFormat>On-screen Show (4:3)</PresentationFormat>
  <Paragraphs>247</Paragraphs>
  <Slides>77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ＭＳ Ｐゴシック</vt:lpstr>
      <vt:lpstr>Arial</vt:lpstr>
      <vt:lpstr>Calibri</vt:lpstr>
      <vt:lpstr>Franklin Gothic Book</vt:lpstr>
      <vt:lpstr>Perpetua</vt:lpstr>
      <vt:lpstr>Roboto</vt:lpstr>
      <vt:lpstr>Times New Roman</vt:lpstr>
      <vt:lpstr>Wingdings 2</vt:lpstr>
      <vt:lpstr>Equity</vt:lpstr>
      <vt:lpstr>CSE 319        Software Engineering   </vt:lpstr>
      <vt:lpstr>What is User Interface?</vt:lpstr>
      <vt:lpstr>Types of Interface</vt:lpstr>
      <vt:lpstr>Command Line Interface (CLI)</vt:lpstr>
      <vt:lpstr>CLI Elements</vt:lpstr>
      <vt:lpstr>Graphical User Interface </vt:lpstr>
      <vt:lpstr>GUI Elements </vt:lpstr>
      <vt:lpstr>Application specific GUI components (1) </vt:lpstr>
      <vt:lpstr>Application specific GUI components (2) </vt:lpstr>
      <vt:lpstr>Application specific GUI components (3)</vt:lpstr>
      <vt:lpstr>Application specific GUI components (4)</vt:lpstr>
      <vt:lpstr>Application specific GUI components (5)</vt:lpstr>
      <vt:lpstr>User Interface Design Activities </vt:lpstr>
      <vt:lpstr>Software Development Life Cycle </vt:lpstr>
      <vt:lpstr>Waterfall Model</vt:lpstr>
      <vt:lpstr>Iterative Life cycle model</vt:lpstr>
      <vt:lpstr>GUI Model (1)</vt:lpstr>
      <vt:lpstr>GUI Model (2)</vt:lpstr>
      <vt:lpstr>GUI Model (3)</vt:lpstr>
      <vt:lpstr>GUI Model (4)</vt:lpstr>
      <vt:lpstr>GUI Implementation Tools </vt:lpstr>
      <vt:lpstr>GUI Implementation Tools - Example</vt:lpstr>
      <vt:lpstr>User Interface Design Process (1)</vt:lpstr>
      <vt:lpstr>User Interface Design Process (2)</vt:lpstr>
      <vt:lpstr>User Interface Design Process (3)</vt:lpstr>
      <vt:lpstr>User Interface Design Process (4)</vt:lpstr>
      <vt:lpstr>User Interface Design Process (5)</vt:lpstr>
      <vt:lpstr>User Interface Design Process (6)</vt:lpstr>
      <vt:lpstr>“</vt:lpstr>
      <vt:lpstr>Google Wave that failed due to its poor UI design.</vt:lpstr>
      <vt:lpstr>PowerPoint Presentation</vt:lpstr>
      <vt:lpstr>Golden Rules (1)</vt:lpstr>
      <vt:lpstr>1. Place the user in control</vt:lpstr>
      <vt:lpstr>1. Place the user in control</vt:lpstr>
      <vt:lpstr>1. Place the user in control</vt:lpstr>
      <vt:lpstr>PowerPoint Presentation</vt:lpstr>
      <vt:lpstr>1. Place the user in control</vt:lpstr>
      <vt:lpstr>Different users have  different interaction  preferences, choices  should be provided.</vt:lpstr>
      <vt:lpstr>1. Place the user in control</vt:lpstr>
      <vt:lpstr>PowerPoint Presentation</vt:lpstr>
      <vt:lpstr>PowerPoint Presentation</vt:lpstr>
      <vt:lpstr>1. Place the user in control</vt:lpstr>
      <vt:lpstr>PowerPoint Presentation</vt:lpstr>
      <vt:lpstr>PowerPoint Presentation</vt:lpstr>
      <vt:lpstr>1. Place the user in control</vt:lpstr>
      <vt:lpstr>PowerPoint Presentation</vt:lpstr>
      <vt:lpstr>1. Place the user in control</vt:lpstr>
      <vt:lpstr>PowerPoint Presentation</vt:lpstr>
      <vt:lpstr>PowerPoint Presentation</vt:lpstr>
      <vt:lpstr>Golden Rules (2)</vt:lpstr>
      <vt:lpstr>2.Reduce the User’s Memory Load</vt:lpstr>
      <vt:lpstr>2.Reduce the User’s Memory Load</vt:lpstr>
      <vt:lpstr>PowerPoint Presentation</vt:lpstr>
      <vt:lpstr>2.Reduce the User’s Memory Load</vt:lpstr>
      <vt:lpstr>PowerPoint Presentation</vt:lpstr>
      <vt:lpstr>PowerPoint Presentation</vt:lpstr>
      <vt:lpstr>2.Reduce the User’s Memory Load</vt:lpstr>
      <vt:lpstr>PowerPoint Presentation</vt:lpstr>
      <vt:lpstr>PowerPoint Presentation</vt:lpstr>
      <vt:lpstr>2.Reduce the User’s Memory Load</vt:lpstr>
      <vt:lpstr>PowerPoint Presentation</vt:lpstr>
      <vt:lpstr>2.Reduce the User’s Memory Load</vt:lpstr>
      <vt:lpstr>PowerPoint Presentation</vt:lpstr>
      <vt:lpstr>Golden Rules (3)</vt:lpstr>
      <vt:lpstr>3.Make the Interface Consistent</vt:lpstr>
      <vt:lpstr>3.Make the Interface Consistent</vt:lpstr>
      <vt:lpstr>PowerPoint Presentation</vt:lpstr>
      <vt:lpstr>PowerPoint Presentation</vt:lpstr>
      <vt:lpstr>3.Make the Interface Consistent</vt:lpstr>
      <vt:lpstr>This rule suggests that a set of software applications should  implement same design rules if possible so that interaction gets  easier with time</vt:lpstr>
      <vt:lpstr>3.Make the Interface Consistent</vt:lpstr>
      <vt:lpstr>PowerPoint Presentation</vt:lpstr>
      <vt:lpstr>Golden Rules (4,5)</vt:lpstr>
      <vt:lpstr>Golden Rules (6,7)</vt:lpstr>
      <vt:lpstr>Golden Rules (8,9)</vt:lpstr>
      <vt:lpstr>Golden Rules (10)</vt:lpstr>
      <vt:lpstr>PowerPoint Presentation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Anisur Rahman</cp:lastModifiedBy>
  <cp:revision>88</cp:revision>
  <dcterms:created xsi:type="dcterms:W3CDTF">2010-01-18T20:35:25Z</dcterms:created>
  <dcterms:modified xsi:type="dcterms:W3CDTF">2019-08-20T02:27:03Z</dcterms:modified>
</cp:coreProperties>
</file>