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68"/>
  </p:notesMasterIdLst>
  <p:sldIdLst>
    <p:sldId id="325" r:id="rId3"/>
    <p:sldId id="307" r:id="rId4"/>
    <p:sldId id="308" r:id="rId5"/>
    <p:sldId id="309" r:id="rId6"/>
    <p:sldId id="310" r:id="rId7"/>
    <p:sldId id="271" r:id="rId8"/>
    <p:sldId id="257" r:id="rId9"/>
    <p:sldId id="311" r:id="rId10"/>
    <p:sldId id="299" r:id="rId11"/>
    <p:sldId id="312" r:id="rId12"/>
    <p:sldId id="300" r:id="rId13"/>
    <p:sldId id="258" r:id="rId14"/>
    <p:sldId id="301" r:id="rId15"/>
    <p:sldId id="259" r:id="rId16"/>
    <p:sldId id="302" r:id="rId17"/>
    <p:sldId id="304" r:id="rId18"/>
    <p:sldId id="313" r:id="rId19"/>
    <p:sldId id="260" r:id="rId20"/>
    <p:sldId id="305" r:id="rId21"/>
    <p:sldId id="306" r:id="rId22"/>
    <p:sldId id="261" r:id="rId23"/>
    <p:sldId id="262" r:id="rId24"/>
    <p:sldId id="263" r:id="rId25"/>
    <p:sldId id="303" r:id="rId26"/>
    <p:sldId id="316" r:id="rId27"/>
    <p:sldId id="264" r:id="rId28"/>
    <p:sldId id="317" r:id="rId29"/>
    <p:sldId id="323" r:id="rId30"/>
    <p:sldId id="324" r:id="rId31"/>
    <p:sldId id="272" r:id="rId32"/>
    <p:sldId id="318" r:id="rId33"/>
    <p:sldId id="273" r:id="rId34"/>
    <p:sldId id="274" r:id="rId35"/>
    <p:sldId id="265" r:id="rId36"/>
    <p:sldId id="330" r:id="rId37"/>
    <p:sldId id="332" r:id="rId38"/>
    <p:sldId id="331" r:id="rId39"/>
    <p:sldId id="333" r:id="rId40"/>
    <p:sldId id="334" r:id="rId41"/>
    <p:sldId id="326" r:id="rId42"/>
    <p:sldId id="327" r:id="rId43"/>
    <p:sldId id="338" r:id="rId44"/>
    <p:sldId id="339" r:id="rId45"/>
    <p:sldId id="341" r:id="rId46"/>
    <p:sldId id="342" r:id="rId47"/>
    <p:sldId id="343" r:id="rId48"/>
    <p:sldId id="345" r:id="rId49"/>
    <p:sldId id="346" r:id="rId50"/>
    <p:sldId id="347" r:id="rId51"/>
    <p:sldId id="348" r:id="rId52"/>
    <p:sldId id="349" r:id="rId53"/>
    <p:sldId id="350" r:id="rId54"/>
    <p:sldId id="351" r:id="rId55"/>
    <p:sldId id="352" r:id="rId56"/>
    <p:sldId id="353" r:id="rId57"/>
    <p:sldId id="354" r:id="rId58"/>
    <p:sldId id="355" r:id="rId59"/>
    <p:sldId id="356" r:id="rId60"/>
    <p:sldId id="357" r:id="rId61"/>
    <p:sldId id="358" r:id="rId62"/>
    <p:sldId id="329" r:id="rId63"/>
    <p:sldId id="360" r:id="rId64"/>
    <p:sldId id="361" r:id="rId65"/>
    <p:sldId id="362" r:id="rId66"/>
    <p:sldId id="320"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55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4C2B3-C3DA-0A4F-8E8B-C520D519E3E6}" type="datetimeFigureOut">
              <a:rPr lang="en-US" smtClean="0"/>
              <a:pPr/>
              <a:t>10/15/2019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993E7-8755-214F-88A5-D2D0847D26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FCBF73-0733-5145-9EF1-194A2E62BF2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18187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10/15/2019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10/15/2019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10/15/2019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8847AE5D-D129-4C11-B4B7-F624B5032E7E}" type="datetimeFigureOut">
              <a:rPr lang="en-US"/>
              <a:pPr>
                <a:defRPr/>
              </a:pPr>
              <a:t>10/15/2019</a:t>
            </a:fld>
            <a:endParaRPr lang="en-US"/>
          </a:p>
        </p:txBody>
      </p:sp>
      <p:sp>
        <p:nvSpPr>
          <p:cNvPr id="12" name="Footer Placeholder 16"/>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3" name="Slide Number Placeholder 28"/>
          <p:cNvSpPr>
            <a:spLocks noGrp="1"/>
          </p:cNvSpPr>
          <p:nvPr>
            <p:ph type="sldNum" sz="quarter" idx="12"/>
          </p:nvPr>
        </p:nvSpPr>
        <p:spPr/>
        <p:txBody>
          <a:bodyPr/>
          <a:lstStyle>
            <a:lvl1pPr>
              <a:defRPr/>
            </a:lvl1pPr>
          </a:lstStyle>
          <a:p>
            <a:fld id="{CF8C7F54-7958-41A1-B7F5-173A04976098}" type="slidenum">
              <a:rPr lang="en-US" altLang="en-US"/>
              <a:pPr/>
              <a:t>‹#›</a:t>
            </a:fld>
            <a:endParaRPr lang="en-US" altLang="en-US"/>
          </a:p>
        </p:txBody>
      </p:sp>
    </p:spTree>
    <p:extLst>
      <p:ext uri="{BB962C8B-B14F-4D97-AF65-F5344CB8AC3E}">
        <p14:creationId xmlns:p14="http://schemas.microsoft.com/office/powerpoint/2010/main" val="2290181640"/>
      </p:ext>
    </p:extLst>
  </p:cSld>
  <p:clrMapOvr>
    <a:overrideClrMapping bg1="lt1" tx1="dk1" bg2="lt2" tx2="dk2" accent1="accent1" accent2="accent2" accent3="accent3" accent4="accent4" accent5="accent5" accent6="accent6" hlink="hlink" folHlink="folHlink"/>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0F5BC5A-69D4-4E80-891B-FA4360690456}" type="datetimeFigureOut">
              <a:rPr lang="en-US"/>
              <a:pPr>
                <a:defRPr/>
              </a:pPr>
              <a:t>10/15/2019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092D5BD-8F4F-4459-BDCA-8E7052386183}" type="slidenum">
              <a:rPr lang="en-US" altLang="en-US"/>
              <a:pPr/>
              <a:t>‹#›</a:t>
            </a:fld>
            <a:endParaRPr lang="en-US" altLang="en-US"/>
          </a:p>
        </p:txBody>
      </p:sp>
    </p:spTree>
    <p:extLst>
      <p:ext uri="{BB962C8B-B14F-4D97-AF65-F5344CB8AC3E}">
        <p14:creationId xmlns:p14="http://schemas.microsoft.com/office/powerpoint/2010/main" val="5454173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41411B8-6769-4A46-9217-303A7C5B92E6}" type="datetimeFigureOut">
              <a:rPr lang="en-US"/>
              <a:pPr>
                <a:defRPr/>
              </a:pPr>
              <a:t>10/15/2019</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fld id="{29371E68-1F9E-4BCD-A538-1863F7FC25CD}" type="slidenum">
              <a:rPr lang="en-US" altLang="en-US"/>
              <a:pPr/>
              <a:t>‹#›</a:t>
            </a:fld>
            <a:endParaRPr lang="en-US" altLang="en-US"/>
          </a:p>
        </p:txBody>
      </p:sp>
    </p:spTree>
    <p:extLst>
      <p:ext uri="{BB962C8B-B14F-4D97-AF65-F5344CB8AC3E}">
        <p14:creationId xmlns:p14="http://schemas.microsoft.com/office/powerpoint/2010/main" val="2367352974"/>
      </p:ext>
    </p:extLst>
  </p:cSld>
  <p:clrMapOvr>
    <a:overrideClrMapping bg1="lt1" tx1="dk1" bg2="lt2" tx2="dk2" accent1="accent1" accent2="accent2" accent3="accent3" accent4="accent4" accent5="accent5" accent6="accent6" hlink="hlink" folHlink="folHlink"/>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E1039AA-0FCE-4122-A5F8-AEEF03B102C4}" type="datetimeFigureOut">
              <a:rPr lang="en-US"/>
              <a:pPr>
                <a:defRPr/>
              </a:pPr>
              <a:t>10/15/2019</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C581F2B4-E1C3-41B3-A6E3-2731DFFC37BD}" type="slidenum">
              <a:rPr lang="en-US" altLang="en-US"/>
              <a:pPr/>
              <a:t>‹#›</a:t>
            </a:fld>
            <a:endParaRPr lang="en-US" altLang="en-US"/>
          </a:p>
        </p:txBody>
      </p:sp>
    </p:spTree>
    <p:extLst>
      <p:ext uri="{BB962C8B-B14F-4D97-AF65-F5344CB8AC3E}">
        <p14:creationId xmlns:p14="http://schemas.microsoft.com/office/powerpoint/2010/main" val="123049059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0F3D660-DC9B-4DA8-9A45-C2C776321453}" type="datetimeFigureOut">
              <a:rPr lang="en-US"/>
              <a:pPr>
                <a:defRPr/>
              </a:pPr>
              <a:t>10/15/2019</a:t>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03D1C867-7AC3-4792-8308-45AB6B421095}" type="slidenum">
              <a:rPr lang="en-US" altLang="en-US"/>
              <a:pPr/>
              <a:t>‹#›</a:t>
            </a:fld>
            <a:endParaRPr lang="en-US" altLang="en-US"/>
          </a:p>
        </p:txBody>
      </p:sp>
    </p:spTree>
    <p:extLst>
      <p:ext uri="{BB962C8B-B14F-4D97-AF65-F5344CB8AC3E}">
        <p14:creationId xmlns:p14="http://schemas.microsoft.com/office/powerpoint/2010/main" val="35779271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A0C07DA-1209-45EF-952B-E3418B7C094B}" type="datetimeFigureOut">
              <a:rPr lang="en-US"/>
              <a:pPr>
                <a:defRPr/>
              </a:pPr>
              <a:t>10/15/2019</a:t>
            </a:fld>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C0B5439F-351E-4AFF-9F30-C31E6431D03A}" type="slidenum">
              <a:rPr lang="en-US" altLang="en-US"/>
              <a:pPr/>
              <a:t>‹#›</a:t>
            </a:fld>
            <a:endParaRPr lang="en-US" altLang="en-US"/>
          </a:p>
        </p:txBody>
      </p:sp>
    </p:spTree>
    <p:extLst>
      <p:ext uri="{BB962C8B-B14F-4D97-AF65-F5344CB8AC3E}">
        <p14:creationId xmlns:p14="http://schemas.microsoft.com/office/powerpoint/2010/main" val="30982490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692B71C-D893-412B-81CE-CD21BC20DF20}" type="datetimeFigureOut">
              <a:rPr lang="en-US"/>
              <a:pPr>
                <a:defRPr/>
              </a:pPr>
              <a:t>10/15/2019</a:t>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8AF9E9BF-961A-4DE5-BD71-49A006E6B76B}" type="slidenum">
              <a:rPr lang="en-US" altLang="en-US"/>
              <a:pPr/>
              <a:t>‹#›</a:t>
            </a:fld>
            <a:endParaRPr lang="en-US" altLang="en-US"/>
          </a:p>
        </p:txBody>
      </p:sp>
    </p:spTree>
    <p:extLst>
      <p:ext uri="{BB962C8B-B14F-4D97-AF65-F5344CB8AC3E}">
        <p14:creationId xmlns:p14="http://schemas.microsoft.com/office/powerpoint/2010/main" val="57353699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7D6085A3-BF36-4143-AF6F-04A6668FEFF5}" type="datetimeFigureOut">
              <a:rPr lang="en-US"/>
              <a:pPr>
                <a:defRPr/>
              </a:pPr>
              <a:t>10/15/2019</a:t>
            </a:fld>
            <a:endParaRPr lang="en-US"/>
          </a:p>
        </p:txBody>
      </p:sp>
      <p:sp>
        <p:nvSpPr>
          <p:cNvPr id="8"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7A815877-A7CE-46AE-8827-36A12E77455F}" type="slidenum">
              <a:rPr lang="en-US" altLang="en-US"/>
              <a:pPr/>
              <a:t>‹#›</a:t>
            </a:fld>
            <a:endParaRPr lang="en-US" altLang="en-US"/>
          </a:p>
        </p:txBody>
      </p:sp>
    </p:spTree>
    <p:extLst>
      <p:ext uri="{BB962C8B-B14F-4D97-AF65-F5344CB8AC3E}">
        <p14:creationId xmlns:p14="http://schemas.microsoft.com/office/powerpoint/2010/main" val="40396417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10/15/2019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934CF2E-3CC7-4C00-BB64-8570A9756593}" type="datetimeFigureOut">
              <a:rPr lang="en-US"/>
              <a:pPr>
                <a:defRPr/>
              </a:pPr>
              <a:t>10/15/2019</a:t>
            </a:fld>
            <a:endParaRPr lang="en-US"/>
          </a:p>
        </p:txBody>
      </p:sp>
      <p:sp>
        <p:nvSpPr>
          <p:cNvPr id="9" name="Footer Placeholder 5"/>
          <p:cNvSpPr>
            <a:spLocks noGrp="1"/>
          </p:cNvSpPr>
          <p:nvPr>
            <p:ph type="ftr" sz="quarter" idx="11"/>
          </p:nvPr>
        </p:nvSpPr>
        <p:spPr>
          <a:xfrm>
            <a:off x="914400" y="6172200"/>
            <a:ext cx="38862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fld id="{01241D72-D1FB-4F42-9F75-A2F2BE619CF1}" type="slidenum">
              <a:rPr lang="en-US" altLang="en-US"/>
              <a:pPr/>
              <a:t>‹#›</a:t>
            </a:fld>
            <a:endParaRPr lang="en-US" altLang="en-US"/>
          </a:p>
        </p:txBody>
      </p:sp>
    </p:spTree>
    <p:extLst>
      <p:ext uri="{BB962C8B-B14F-4D97-AF65-F5344CB8AC3E}">
        <p14:creationId xmlns:p14="http://schemas.microsoft.com/office/powerpoint/2010/main" val="20700561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97B18D93-3A70-433F-BFB9-B5657FC43AC7}" type="datetimeFigureOut">
              <a:rPr lang="en-US"/>
              <a:pPr>
                <a:defRPr/>
              </a:pPr>
              <a:t>10/15/2019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87ADBFF-3698-40BD-A8EB-9F6BADF7DB26}" type="slidenum">
              <a:rPr lang="en-US" altLang="en-US"/>
              <a:pPr/>
              <a:t>‹#›</a:t>
            </a:fld>
            <a:endParaRPr lang="en-US" altLang="en-US"/>
          </a:p>
        </p:txBody>
      </p:sp>
    </p:spTree>
    <p:extLst>
      <p:ext uri="{BB962C8B-B14F-4D97-AF65-F5344CB8AC3E}">
        <p14:creationId xmlns:p14="http://schemas.microsoft.com/office/powerpoint/2010/main" val="135629513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8186368-284C-4C79-9C7E-0F4241B9A9B5}" type="datetimeFigureOut">
              <a:rPr lang="en-US"/>
              <a:pPr>
                <a:defRPr/>
              </a:pPr>
              <a:t>10/15/2019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62B95F2-F3DA-4593-90C9-21A9C259BA90}" type="slidenum">
              <a:rPr lang="en-US" altLang="en-US"/>
              <a:pPr/>
              <a:t>‹#›</a:t>
            </a:fld>
            <a:endParaRPr lang="en-US" altLang="en-US"/>
          </a:p>
        </p:txBody>
      </p:sp>
    </p:spTree>
    <p:extLst>
      <p:ext uri="{BB962C8B-B14F-4D97-AF65-F5344CB8AC3E}">
        <p14:creationId xmlns:p14="http://schemas.microsoft.com/office/powerpoint/2010/main" val="334190440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9600" b="0" i="0">
                <a:solidFill>
                  <a:srgbClr val="969CB8"/>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9092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10/15/2019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10/15/2019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CCC72BC3-A9E3-764C-800D-86DD1448A6BC}" type="datetimeFigureOut">
              <a:rPr lang="en-US" smtClean="0"/>
              <a:pPr/>
              <a:t>10/15/2019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CC72BC3-A9E3-764C-800D-86DD1448A6BC}" type="datetimeFigureOut">
              <a:rPr lang="en-US" smtClean="0"/>
              <a:pPr/>
              <a:t>10/15/2019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CC72BC3-A9E3-764C-800D-86DD1448A6BC}" type="datetimeFigureOut">
              <a:rPr lang="en-US" smtClean="0"/>
              <a:pPr/>
              <a:t>10/15/2019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10/15/2019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10/15/2019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CCC72BC3-A9E3-764C-800D-86DD1448A6BC}" type="datetimeFigureOut">
              <a:rPr lang="en-US" smtClean="0"/>
              <a:pPr/>
              <a:t>10/15/2019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0D150273-F455-7D4F-8782-207C52466607}"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052"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rgbClr val="1F497D"/>
                </a:solidFill>
                <a:latin typeface="Perpetua"/>
              </a:defRPr>
            </a:lvl1pPr>
          </a:lstStyle>
          <a:p>
            <a:pPr>
              <a:defRPr/>
            </a:pPr>
            <a:fld id="{B05A8A84-DA41-490B-8DCE-B86D78006E92}" type="datetimeFigureOut">
              <a:rPr lang="en-US"/>
              <a:pPr>
                <a:defRPr/>
              </a:pPr>
              <a:t>10/15/2019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rgbClr val="1F497D"/>
                </a:solidFill>
                <a:latin typeface="Perpetua"/>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defRPr>
            </a:lvl1pPr>
          </a:lstStyle>
          <a:p>
            <a:fld id="{BA22B205-6E20-425D-89B2-F6E484F0DB8C}" type="slidenum">
              <a:rPr lang="en-US" altLang="en-US"/>
              <a:pPr/>
              <a:t>‹#›</a:t>
            </a:fld>
            <a:endParaRPr lang="en-US" altLang="en-US"/>
          </a:p>
        </p:txBody>
      </p:sp>
    </p:spTree>
    <p:extLst>
      <p:ext uri="{BB962C8B-B14F-4D97-AF65-F5344CB8AC3E}">
        <p14:creationId xmlns:p14="http://schemas.microsoft.com/office/powerpoint/2010/main" val="27735640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ubtitle 2"/>
          <p:cNvSpPr>
            <a:spLocks noGrp="1"/>
          </p:cNvSpPr>
          <p:nvPr>
            <p:ph type="subTitle" idx="1"/>
          </p:nvPr>
        </p:nvSpPr>
        <p:spPr>
          <a:xfrm>
            <a:off x="1454150" y="5029200"/>
            <a:ext cx="6400800" cy="1600200"/>
          </a:xfrm>
        </p:spPr>
        <p:txBody>
          <a:bodyPr/>
          <a:lstStyle/>
          <a:p>
            <a:pPr eaLnBrk="1" hangingPunct="1"/>
            <a:r>
              <a:rPr lang="en-US" altLang="en-US" sz="2800" dirty="0" smtClean="0"/>
              <a:t>Anisur Rahman</a:t>
            </a:r>
          </a:p>
        </p:txBody>
      </p:sp>
      <p:sp>
        <p:nvSpPr>
          <p:cNvPr id="78851" name="Title 1"/>
          <p:cNvSpPr>
            <a:spLocks noGrp="1"/>
          </p:cNvSpPr>
          <p:nvPr>
            <p:ph type="ctrTitle"/>
          </p:nvPr>
        </p:nvSpPr>
        <p:spPr>
          <a:xfrm>
            <a:off x="457200" y="1506538"/>
            <a:ext cx="8229600" cy="1470025"/>
          </a:xfrm>
        </p:spPr>
        <p:txBody>
          <a:bodyPr/>
          <a:lstStyle/>
          <a:p>
            <a:pPr eaLnBrk="1" hangingPunct="1"/>
            <a:r>
              <a:rPr altLang="en-US" dirty="0" smtClean="0"/>
              <a:t>CSE 319</a:t>
            </a:r>
            <a:br>
              <a:rPr altLang="en-US" dirty="0" smtClean="0"/>
            </a:br>
            <a:r>
              <a:rPr altLang="en-US" sz="3200" dirty="0" smtClean="0"/>
              <a:t>       Software Engineering   </a:t>
            </a:r>
            <a:endParaRPr altLang="en-US" dirty="0" smtClean="0"/>
          </a:p>
        </p:txBody>
      </p:sp>
      <p:sp>
        <p:nvSpPr>
          <p:cNvPr id="78852" name="Rectangle 3"/>
          <p:cNvSpPr>
            <a:spLocks noChangeArrowheads="1"/>
          </p:cNvSpPr>
          <p:nvPr/>
        </p:nvSpPr>
        <p:spPr bwMode="auto">
          <a:xfrm>
            <a:off x="354399" y="3655002"/>
            <a:ext cx="86003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lvl="0" algn="ctr" defTabSz="914400" eaLnBrk="0" fontAlgn="base" hangingPunct="0">
              <a:spcBef>
                <a:spcPct val="0"/>
              </a:spcBef>
              <a:spcAft>
                <a:spcPct val="0"/>
              </a:spcAft>
            </a:pPr>
            <a:r>
              <a:rPr kumimoji="0" lang="en-US" altLang="en-US" sz="3600" b="0"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charset="-128"/>
                <a:cs typeface="+mn-cs"/>
              </a:rPr>
              <a:t>Lecture : </a:t>
            </a:r>
            <a:r>
              <a:rPr lang="en-US" dirty="0">
                <a:solidFill>
                  <a:prstClr val="black"/>
                </a:solidFill>
                <a:latin typeface="Times New Roman" panose="02020603050405020304" pitchFamily="18" charset="0"/>
                <a:ea typeface="ＭＳ Ｐゴシック" charset="-128"/>
              </a:rPr>
              <a:t>Project planning</a:t>
            </a:r>
            <a:endParaRPr lang="en-US" altLang="en-US" dirty="0">
              <a:solidFill>
                <a:prstClr val="black"/>
              </a:solidFill>
              <a:latin typeface="Times New Roman" panose="02020603050405020304" pitchFamily="18" charset="0"/>
              <a:ea typeface="ＭＳ Ｐゴシック" charset="-128"/>
            </a:endParaRPr>
          </a:p>
        </p:txBody>
      </p:sp>
      <p:sp>
        <p:nvSpPr>
          <p:cNvPr id="78853" name="Rectangle 3"/>
          <p:cNvSpPr>
            <a:spLocks noChangeArrowheads="1"/>
          </p:cNvSpPr>
          <p:nvPr/>
        </p:nvSpPr>
        <p:spPr bwMode="auto">
          <a:xfrm>
            <a:off x="1797050" y="5638800"/>
            <a:ext cx="584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ts val="575"/>
              </a:spcBef>
              <a:spcAft>
                <a:spcPct val="0"/>
              </a:spcAft>
              <a:buClr>
                <a:srgbClr val="4F81BD"/>
              </a:buClr>
              <a:buSzPct val="85000"/>
              <a:buFontTx/>
              <a:buNone/>
              <a:tabLst/>
              <a:defRPr/>
            </a:pPr>
            <a:r>
              <a:rPr kumimoji="0" lang="en-US" altLang="en-US" sz="2800" b="0" i="0" u="none" strike="noStrike" kern="1200" cap="none" spc="0" normalizeH="0" baseline="0" noProof="0" smtClean="0">
                <a:ln>
                  <a:noFill/>
                </a:ln>
                <a:solidFill>
                  <a:srgbClr val="1F497D"/>
                </a:solidFill>
                <a:effectLst/>
                <a:uLnTx/>
                <a:uFillTx/>
                <a:latin typeface="Perpetua" panose="02020502060401020303" pitchFamily="18" charset="0"/>
                <a:ea typeface="ＭＳ Ｐゴシック" charset="-128"/>
                <a:cs typeface="+mn-cs"/>
              </a:rPr>
              <a:t>Military Institute of Science and Technology</a:t>
            </a:r>
          </a:p>
        </p:txBody>
      </p:sp>
    </p:spTree>
    <p:extLst>
      <p:ext uri="{BB962C8B-B14F-4D97-AF65-F5344CB8AC3E}">
        <p14:creationId xmlns:p14="http://schemas.microsoft.com/office/powerpoint/2010/main" val="258754972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 – pros and cons</a:t>
            </a:r>
            <a:endParaRPr lang="en-US" dirty="0"/>
          </a:p>
        </p:txBody>
      </p:sp>
      <p:sp>
        <p:nvSpPr>
          <p:cNvPr id="3" name="Content Placeholder 2"/>
          <p:cNvSpPr>
            <a:spLocks noGrp="1"/>
          </p:cNvSpPr>
          <p:nvPr>
            <p:ph idx="1"/>
          </p:nvPr>
        </p:nvSpPr>
        <p:spPr/>
        <p:txBody>
          <a:bodyPr/>
          <a:lstStyle/>
          <a:p>
            <a:r>
              <a:rPr lang="en-US" dirty="0" smtClean="0"/>
              <a:t>The arguments in favor of a plan-driven approach are that early planning allows organizational issues (availability of staff, other projects, etc.) to be closely taken into account, and that </a:t>
            </a:r>
            <a:r>
              <a:rPr lang="en-US" dirty="0" smtClean="0">
                <a:solidFill>
                  <a:srgbClr val="FF0000"/>
                </a:solidFill>
              </a:rPr>
              <a:t>potential problems </a:t>
            </a:r>
            <a:r>
              <a:rPr lang="en-US" dirty="0" smtClean="0"/>
              <a:t>and </a:t>
            </a:r>
            <a:r>
              <a:rPr lang="en-US" dirty="0" smtClean="0">
                <a:solidFill>
                  <a:srgbClr val="FF0000"/>
                </a:solidFill>
              </a:rPr>
              <a:t>dependencies are discovered before the project starts</a:t>
            </a:r>
            <a:r>
              <a:rPr lang="en-US" dirty="0" smtClean="0"/>
              <a:t>, rather than once the project is underway.</a:t>
            </a:r>
            <a:r>
              <a:rPr lang="en-GB" dirty="0" smtClean="0"/>
              <a:t> </a:t>
            </a:r>
            <a:endParaRPr lang="en-US" dirty="0" smtClean="0"/>
          </a:p>
          <a:p>
            <a:r>
              <a:rPr lang="en-US" dirty="0" smtClean="0"/>
              <a:t>The principal argument against plan-driven development is that </a:t>
            </a:r>
            <a:r>
              <a:rPr lang="en-US" dirty="0" smtClean="0">
                <a:solidFill>
                  <a:srgbClr val="FF0000"/>
                </a:solidFill>
              </a:rPr>
              <a:t>many early decisions have to be revised </a:t>
            </a:r>
            <a:r>
              <a:rPr lang="en-US" dirty="0" smtClean="0"/>
              <a:t>because of changes to the environment in which the software is to be developed and used.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plans</a:t>
            </a:r>
            <a:endParaRPr lang="en-US" dirty="0"/>
          </a:p>
        </p:txBody>
      </p:sp>
      <p:sp>
        <p:nvSpPr>
          <p:cNvPr id="3" name="Content Placeholder 2"/>
          <p:cNvSpPr>
            <a:spLocks noGrp="1"/>
          </p:cNvSpPr>
          <p:nvPr>
            <p:ph idx="1"/>
          </p:nvPr>
        </p:nvSpPr>
        <p:spPr>
          <a:xfrm>
            <a:off x="457200" y="2026374"/>
            <a:ext cx="8229600" cy="4525963"/>
          </a:xfrm>
        </p:spPr>
        <p:txBody>
          <a:bodyPr/>
          <a:lstStyle/>
          <a:p>
            <a:r>
              <a:rPr lang="en-US" dirty="0" smtClean="0"/>
              <a:t>In a plan-driven development project, a project plan sets out the </a:t>
            </a:r>
            <a:r>
              <a:rPr lang="en-US" dirty="0" smtClean="0">
                <a:solidFill>
                  <a:srgbClr val="FF0000"/>
                </a:solidFill>
              </a:rPr>
              <a:t>resources available </a:t>
            </a:r>
            <a:r>
              <a:rPr lang="en-US" dirty="0" smtClean="0"/>
              <a:t>to the project, the </a:t>
            </a:r>
            <a:r>
              <a:rPr lang="en-US" dirty="0" smtClean="0">
                <a:solidFill>
                  <a:srgbClr val="FF0000"/>
                </a:solidFill>
              </a:rPr>
              <a:t>work breakdown</a:t>
            </a:r>
            <a:r>
              <a:rPr lang="en-US" dirty="0" smtClean="0"/>
              <a:t> and a </a:t>
            </a:r>
            <a:r>
              <a:rPr lang="en-US" dirty="0" smtClean="0">
                <a:solidFill>
                  <a:srgbClr val="FF0000"/>
                </a:solidFill>
              </a:rPr>
              <a:t>schedule</a:t>
            </a:r>
            <a:r>
              <a:rPr lang="en-US" dirty="0" smtClean="0"/>
              <a:t> for carrying out the work. </a:t>
            </a:r>
          </a:p>
          <a:p>
            <a:r>
              <a:rPr lang="en-US" dirty="0" smtClean="0">
                <a:solidFill>
                  <a:srgbClr val="FF0000"/>
                </a:solidFill>
              </a:rPr>
              <a:t>Plan sections</a:t>
            </a:r>
          </a:p>
          <a:p>
            <a:pPr lvl="1"/>
            <a:r>
              <a:rPr lang="en-US" dirty="0" smtClean="0"/>
              <a:t>Introduction	</a:t>
            </a:r>
            <a:endParaRPr lang="en-GB" dirty="0" smtClean="0"/>
          </a:p>
          <a:p>
            <a:pPr lvl="1"/>
            <a:r>
              <a:rPr lang="en-US" dirty="0" smtClean="0"/>
              <a:t>Project organization</a:t>
            </a:r>
            <a:endParaRPr lang="en-GB" dirty="0" smtClean="0"/>
          </a:p>
          <a:p>
            <a:pPr lvl="1"/>
            <a:r>
              <a:rPr lang="en-US" dirty="0" smtClean="0"/>
              <a:t>Risk analysis</a:t>
            </a:r>
            <a:endParaRPr lang="en-GB" dirty="0" smtClean="0"/>
          </a:p>
          <a:p>
            <a:pPr lvl="1"/>
            <a:r>
              <a:rPr lang="en-US" dirty="0" smtClean="0"/>
              <a:t>Hardware and software resource requirements</a:t>
            </a:r>
            <a:endParaRPr lang="en-GB" dirty="0" smtClean="0"/>
          </a:p>
          <a:p>
            <a:pPr lvl="1"/>
            <a:r>
              <a:rPr lang="en-US" dirty="0" smtClean="0"/>
              <a:t>Work breakdown </a:t>
            </a:r>
          </a:p>
          <a:p>
            <a:pPr lvl="1"/>
            <a:r>
              <a:rPr lang="en-US" dirty="0" smtClean="0"/>
              <a:t>Project schedule</a:t>
            </a:r>
            <a:endParaRPr lang="en-GB" dirty="0" smtClean="0"/>
          </a:p>
          <a:p>
            <a:pPr lvl="1"/>
            <a:r>
              <a:rPr lang="en-US" dirty="0" smtClean="0"/>
              <a:t>Monitoring and reporting mechanisms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plan supplements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1340280"/>
              </p:ext>
            </p:extLst>
          </p:nvPr>
        </p:nvGraphicFramePr>
        <p:xfrm>
          <a:off x="457200" y="1958946"/>
          <a:ext cx="8229600" cy="3322320"/>
        </p:xfrm>
        <a:graphic>
          <a:graphicData uri="http://schemas.openxmlformats.org/drawingml/2006/table">
            <a:tbl>
              <a:tblPr firstRow="1" bandRow="1">
                <a:tableStyleId>{5C22544A-7EE6-4342-B048-85BDC9FD1C3A}</a:tableStyleId>
              </a:tblPr>
              <a:tblGrid>
                <a:gridCol w="3096360">
                  <a:extLst>
                    <a:ext uri="{9D8B030D-6E8A-4147-A177-3AD203B41FA5}">
                      <a16:colId xmlns:a16="http://schemas.microsoft.com/office/drawing/2014/main" val="20000"/>
                    </a:ext>
                  </a:extLst>
                </a:gridCol>
                <a:gridCol w="513324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smtClean="0">
                          <a:solidFill>
                            <a:srgbClr val="000000"/>
                          </a:solidFill>
                          <a:latin typeface="Arial"/>
                          <a:ea typeface="Times New Roman"/>
                          <a:cs typeface="Arial"/>
                        </a:rPr>
                        <a:t>Plan</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smtClean="0">
                          <a:solidFill>
                            <a:srgbClr val="000000"/>
                          </a:solidFill>
                          <a:latin typeface="Arial"/>
                          <a:ea typeface="Times New Roman"/>
                          <a:cs typeface="Arial"/>
                        </a:rPr>
                        <a:t>Quality </a:t>
                      </a:r>
                      <a:r>
                        <a:rPr lang="en-US" sz="1600" dirty="0">
                          <a:solidFill>
                            <a:srgbClr val="000000"/>
                          </a:solidFill>
                          <a:latin typeface="Arial"/>
                          <a:ea typeface="Times New Roman"/>
                          <a:cs typeface="Arial"/>
                        </a:rPr>
                        <a:t>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a:t>
                      </a:r>
                      <a:r>
                        <a:rPr lang="en-US" sz="1600" dirty="0">
                          <a:solidFill>
                            <a:srgbClr val="FF0000"/>
                          </a:solidFill>
                          <a:latin typeface="Arial"/>
                          <a:ea typeface="Times New Roman"/>
                          <a:cs typeface="Arial"/>
                        </a:rPr>
                        <a:t>quality procedures and standards </a:t>
                      </a:r>
                      <a:r>
                        <a:rPr lang="en-US" sz="1600" dirty="0">
                          <a:solidFill>
                            <a:srgbClr val="000000"/>
                          </a:solidFill>
                          <a:latin typeface="Arial"/>
                          <a:ea typeface="Times New Roman"/>
                          <a:cs typeface="Arial"/>
                        </a:rPr>
                        <a:t>that will be used in a project.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dirty="0">
                          <a:solidFill>
                            <a:srgbClr val="000000"/>
                          </a:solidFill>
                          <a:latin typeface="Arial"/>
                          <a:ea typeface="Times New Roman"/>
                          <a:cs typeface="Arial"/>
                        </a:rPr>
                        <a:t>Validation plan </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approach, resources, and schedule used for </a:t>
                      </a:r>
                      <a:r>
                        <a:rPr lang="en-US" sz="1600" dirty="0">
                          <a:solidFill>
                            <a:srgbClr val="FF0000"/>
                          </a:solidFill>
                          <a:latin typeface="Arial"/>
                          <a:ea typeface="Times New Roman"/>
                          <a:cs typeface="Arial"/>
                        </a:rPr>
                        <a:t>system validation</a:t>
                      </a:r>
                      <a:r>
                        <a:rPr lang="en-US" sz="1600" dirty="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rial"/>
                          <a:ea typeface="Times New Roman"/>
                          <a:cs typeface="Arial"/>
                        </a:rPr>
                        <a:t>Configuration management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configuration management procedures and </a:t>
                      </a:r>
                      <a:r>
                        <a:rPr lang="en-US" sz="1600" dirty="0">
                          <a:solidFill>
                            <a:srgbClr val="FF0000"/>
                          </a:solidFill>
                          <a:latin typeface="Arial"/>
                          <a:ea typeface="Times New Roman"/>
                          <a:cs typeface="Arial"/>
                        </a:rPr>
                        <a:t>structures to be used</a:t>
                      </a:r>
                      <a:r>
                        <a:rPr lang="en-US" sz="1600" dirty="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1600" dirty="0">
                          <a:solidFill>
                            <a:srgbClr val="000000"/>
                          </a:solidFill>
                          <a:latin typeface="Arial"/>
                          <a:ea typeface="Times New Roman"/>
                          <a:cs typeface="Arial"/>
                        </a:rPr>
                        <a:t>Maintenance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Predicts the </a:t>
                      </a:r>
                      <a:r>
                        <a:rPr lang="en-US" sz="1600" dirty="0">
                          <a:solidFill>
                            <a:srgbClr val="FF0000"/>
                          </a:solidFill>
                          <a:latin typeface="Arial"/>
                          <a:ea typeface="Times New Roman"/>
                          <a:cs typeface="Arial"/>
                        </a:rPr>
                        <a:t>maintenance requirements</a:t>
                      </a:r>
                      <a:r>
                        <a:rPr lang="en-US" sz="1600" dirty="0">
                          <a:solidFill>
                            <a:srgbClr val="000000"/>
                          </a:solidFill>
                          <a:latin typeface="Arial"/>
                          <a:ea typeface="Times New Roman"/>
                          <a:cs typeface="Arial"/>
                        </a:rPr>
                        <a:t>, costs, and effort.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r h="370840">
                <a:tc>
                  <a:txBody>
                    <a:bodyPr/>
                    <a:lstStyle/>
                    <a:p>
                      <a:pPr algn="l">
                        <a:spcAft>
                          <a:spcPts val="0"/>
                        </a:spcAft>
                      </a:pPr>
                      <a:r>
                        <a:rPr lang="en-US" sz="1600" dirty="0">
                          <a:solidFill>
                            <a:srgbClr val="000000"/>
                          </a:solidFill>
                          <a:latin typeface="Arial"/>
                          <a:ea typeface="Times New Roman"/>
                          <a:cs typeface="Arial"/>
                        </a:rPr>
                        <a:t>Staff development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how the </a:t>
                      </a:r>
                      <a:r>
                        <a:rPr lang="en-US" sz="1600" dirty="0">
                          <a:solidFill>
                            <a:srgbClr val="FF0000"/>
                          </a:solidFill>
                          <a:latin typeface="Arial"/>
                          <a:ea typeface="Times New Roman"/>
                          <a:cs typeface="Arial"/>
                        </a:rPr>
                        <a:t>skills and experience </a:t>
                      </a:r>
                      <a:r>
                        <a:rPr lang="en-US" sz="1600" dirty="0">
                          <a:solidFill>
                            <a:srgbClr val="000000"/>
                          </a:solidFill>
                          <a:latin typeface="Arial"/>
                          <a:ea typeface="Times New Roman"/>
                          <a:cs typeface="Arial"/>
                        </a:rPr>
                        <a:t>of the project team members will be developed. </a:t>
                      </a:r>
                      <a:r>
                        <a:rPr lang="en-US" sz="1600" dirty="0" smtClean="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planning process</a:t>
            </a:r>
            <a:endParaRPr lang="en-US" dirty="0"/>
          </a:p>
        </p:txBody>
      </p:sp>
      <p:sp>
        <p:nvSpPr>
          <p:cNvPr id="3" name="Content Placeholder 2"/>
          <p:cNvSpPr>
            <a:spLocks noGrp="1"/>
          </p:cNvSpPr>
          <p:nvPr>
            <p:ph idx="1"/>
          </p:nvPr>
        </p:nvSpPr>
        <p:spPr/>
        <p:txBody>
          <a:bodyPr/>
          <a:lstStyle/>
          <a:p>
            <a:r>
              <a:rPr lang="en-US" dirty="0" smtClean="0"/>
              <a:t>Project planning is an iterative process that starts when you create an initial project plan during the project startup phase. </a:t>
            </a:r>
          </a:p>
          <a:p>
            <a:r>
              <a:rPr lang="en-US" dirty="0" smtClean="0"/>
              <a:t>Plan changes are inevitable. </a:t>
            </a:r>
          </a:p>
          <a:p>
            <a:pPr lvl="1"/>
            <a:r>
              <a:rPr lang="en-US" dirty="0" smtClean="0"/>
              <a:t>As more information about the system and the project team becomes available during the project, you should </a:t>
            </a:r>
            <a:r>
              <a:rPr lang="en-US" dirty="0" smtClean="0">
                <a:solidFill>
                  <a:srgbClr val="FF0000"/>
                </a:solidFill>
              </a:rPr>
              <a:t>regularly revise the plan </a:t>
            </a:r>
            <a:r>
              <a:rPr lang="en-US" dirty="0" smtClean="0"/>
              <a:t>to reflect requirements, schedule and risk changes.</a:t>
            </a:r>
          </a:p>
          <a:p>
            <a:pPr lvl="1"/>
            <a:r>
              <a:rPr lang="en-US" dirty="0" smtClean="0">
                <a:solidFill>
                  <a:srgbClr val="FF0000"/>
                </a:solidFill>
              </a:rPr>
              <a:t>Changing business goals </a:t>
            </a:r>
            <a:r>
              <a:rPr lang="en-US" dirty="0" smtClean="0"/>
              <a:t>also leads to changes in project plans. As business goals change, this could affect all projects, which may then have to be re-planned. </a:t>
            </a:r>
            <a:endParaRPr lang="en-GB"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planning process</a:t>
            </a:r>
            <a:r>
              <a:rPr lang="en-GB" dirty="0" smtClean="0"/>
              <a:t> </a:t>
            </a:r>
            <a:endParaRPr lang="en-US" dirty="0"/>
          </a:p>
        </p:txBody>
      </p:sp>
      <p:pic>
        <p:nvPicPr>
          <p:cNvPr id="4" name="Content Placeholder 3" descr="23.3 PlanningProcessActDia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4254" b="-14254"/>
              <a:stretch>
                <a:fillRect/>
              </a:stretch>
            </p:blipFill>
          </mc:Choice>
          <mc:Fallback>
            <p:blipFill>
              <a:blip r:embed="rId3"/>
              <a:srcRect t="-14254" b="-14254"/>
              <a:stretch>
                <a:fillRect/>
              </a:stretch>
            </p:blipFill>
          </mc:Fallback>
        </mc:AlternateConten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p:txBody>
          <a:bodyPr/>
          <a:lstStyle/>
          <a:p>
            <a:r>
              <a:rPr lang="en-US" dirty="0" smtClean="0"/>
              <a:t>Project scheduling is the process of deciding how the work in a project will be organized as separate tasks, and </a:t>
            </a:r>
            <a:r>
              <a:rPr lang="en-US" dirty="0" smtClean="0">
                <a:solidFill>
                  <a:srgbClr val="FF0000"/>
                </a:solidFill>
              </a:rPr>
              <a:t>when</a:t>
            </a:r>
            <a:r>
              <a:rPr lang="en-US" dirty="0" smtClean="0"/>
              <a:t> and </a:t>
            </a:r>
            <a:r>
              <a:rPr lang="en-US" dirty="0" smtClean="0">
                <a:solidFill>
                  <a:srgbClr val="FF0000"/>
                </a:solidFill>
              </a:rPr>
              <a:t>how </a:t>
            </a:r>
            <a:r>
              <a:rPr lang="en-US" dirty="0" smtClean="0"/>
              <a:t>these tasks </a:t>
            </a:r>
            <a:r>
              <a:rPr lang="en-US" dirty="0" smtClean="0">
                <a:solidFill>
                  <a:srgbClr val="FF0000"/>
                </a:solidFill>
              </a:rPr>
              <a:t>will be executed. </a:t>
            </a:r>
          </a:p>
          <a:p>
            <a:r>
              <a:rPr lang="en-US" dirty="0" smtClean="0"/>
              <a:t>You estimate the calendar time needed to complete each task, the </a:t>
            </a:r>
            <a:r>
              <a:rPr lang="en-US" dirty="0" smtClean="0">
                <a:solidFill>
                  <a:srgbClr val="FF0000"/>
                </a:solidFill>
              </a:rPr>
              <a:t>effort required </a:t>
            </a:r>
            <a:r>
              <a:rPr lang="en-US" dirty="0" smtClean="0"/>
              <a:t>and </a:t>
            </a:r>
            <a:r>
              <a:rPr lang="en-US" dirty="0" smtClean="0">
                <a:solidFill>
                  <a:srgbClr val="FF0000"/>
                </a:solidFill>
              </a:rPr>
              <a:t>who will work</a:t>
            </a:r>
            <a:r>
              <a:rPr lang="en-US" dirty="0" smtClean="0"/>
              <a:t> on the tasks that have been identified. </a:t>
            </a:r>
          </a:p>
          <a:p>
            <a:r>
              <a:rPr lang="en-US" dirty="0" smtClean="0"/>
              <a:t>You also have to estimate the </a:t>
            </a:r>
            <a:r>
              <a:rPr lang="en-US" dirty="0" smtClean="0">
                <a:solidFill>
                  <a:srgbClr val="FF0000"/>
                </a:solidFill>
              </a:rPr>
              <a:t>resources needed </a:t>
            </a:r>
            <a:r>
              <a:rPr lang="en-US" dirty="0" smtClean="0"/>
              <a:t>to complete each task, such as the disk space required on a server, the time required on specialized hardware, such as a simulator, and what the travel budget will be.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a:t>
            </a:r>
            <a:r>
              <a:rPr lang="en-GB" dirty="0" smtClean="0"/>
              <a:t>scheduling activities</a:t>
            </a:r>
            <a:endParaRPr lang="en-GB" dirty="0"/>
          </a:p>
        </p:txBody>
      </p:sp>
      <p:sp>
        <p:nvSpPr>
          <p:cNvPr id="28675" name="Rectangle 3"/>
          <p:cNvSpPr>
            <a:spLocks noGrp="1" noChangeArrowheads="1"/>
          </p:cNvSpPr>
          <p:nvPr>
            <p:ph type="body" idx="1"/>
          </p:nvPr>
        </p:nvSpPr>
        <p:spPr>
          <a:noFill/>
          <a:ln/>
        </p:spPr>
        <p:txBody>
          <a:bodyPr lIns="90840" tIns="44623" rIns="90840" bIns="44623"/>
          <a:lstStyle/>
          <a:p>
            <a:r>
              <a:rPr lang="en-GB" dirty="0">
                <a:solidFill>
                  <a:srgbClr val="FF0000"/>
                </a:solidFill>
              </a:rPr>
              <a:t>Split project into tasks </a:t>
            </a:r>
            <a:r>
              <a:rPr lang="en-GB" dirty="0"/>
              <a:t>and estimate time and resources required to complete each task.</a:t>
            </a:r>
          </a:p>
          <a:p>
            <a:r>
              <a:rPr lang="en-GB" dirty="0">
                <a:solidFill>
                  <a:srgbClr val="FF0000"/>
                </a:solidFill>
              </a:rPr>
              <a:t>Organize tasks concurrently </a:t>
            </a:r>
            <a:r>
              <a:rPr lang="en-GB" dirty="0"/>
              <a:t>to make optimal </a:t>
            </a:r>
            <a:br>
              <a:rPr lang="en-GB" dirty="0"/>
            </a:br>
            <a:r>
              <a:rPr lang="en-GB" dirty="0"/>
              <a:t>use of workforce.</a:t>
            </a:r>
          </a:p>
          <a:p>
            <a:r>
              <a:rPr lang="en-GB" dirty="0">
                <a:solidFill>
                  <a:srgbClr val="FF0000"/>
                </a:solidFill>
              </a:rPr>
              <a:t>Minimize task dependencies</a:t>
            </a:r>
            <a:r>
              <a:rPr lang="en-GB" dirty="0"/>
              <a:t> to avoid delays </a:t>
            </a:r>
            <a:br>
              <a:rPr lang="en-GB" dirty="0"/>
            </a:br>
            <a:r>
              <a:rPr lang="en-GB" dirty="0"/>
              <a:t>caused by one task waiting for another to complete.</a:t>
            </a:r>
          </a:p>
          <a:p>
            <a:r>
              <a:rPr lang="en-GB" dirty="0">
                <a:solidFill>
                  <a:srgbClr val="FF0000"/>
                </a:solidFill>
              </a:rPr>
              <a:t>Dependent on </a:t>
            </a:r>
            <a:r>
              <a:rPr lang="en-GB" dirty="0"/>
              <a:t>project managers </a:t>
            </a:r>
            <a:r>
              <a:rPr lang="en-GB" dirty="0">
                <a:solidFill>
                  <a:srgbClr val="FF0000"/>
                </a:solidFill>
              </a:rPr>
              <a:t>intuition</a:t>
            </a:r>
            <a:r>
              <a:rPr lang="en-GB" dirty="0"/>
              <a:t> and </a:t>
            </a:r>
            <a:r>
              <a:rPr lang="en-GB" dirty="0">
                <a:solidFill>
                  <a:srgbClr val="FF0000"/>
                </a:solidFill>
              </a:rPr>
              <a:t>experience</a:t>
            </a:r>
            <a:r>
              <a:rPr lang="en-GB" dirty="0"/>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and deliverables</a:t>
            </a:r>
            <a:endParaRPr lang="en-US" dirty="0"/>
          </a:p>
        </p:txBody>
      </p:sp>
      <p:sp>
        <p:nvSpPr>
          <p:cNvPr id="3" name="Content Placeholder 2"/>
          <p:cNvSpPr>
            <a:spLocks noGrp="1"/>
          </p:cNvSpPr>
          <p:nvPr>
            <p:ph idx="1"/>
          </p:nvPr>
        </p:nvSpPr>
        <p:spPr/>
        <p:txBody>
          <a:bodyPr/>
          <a:lstStyle/>
          <a:p>
            <a:r>
              <a:rPr lang="en-US" dirty="0" smtClean="0">
                <a:solidFill>
                  <a:srgbClr val="FF0000"/>
                </a:solidFill>
              </a:rPr>
              <a:t>Milestones</a:t>
            </a:r>
            <a:r>
              <a:rPr lang="en-US" dirty="0" smtClean="0"/>
              <a:t> are points in the schedule against which you can assess progress, for example, the handover of the system for testing. </a:t>
            </a:r>
          </a:p>
          <a:p>
            <a:r>
              <a:rPr lang="en-US" dirty="0" smtClean="0">
                <a:solidFill>
                  <a:srgbClr val="FF0000"/>
                </a:solidFill>
              </a:rPr>
              <a:t>Deliverables </a:t>
            </a:r>
            <a:r>
              <a:rPr lang="en-US" dirty="0" smtClean="0"/>
              <a:t>are work products that are delivered to the customer, e.g. a requirements document for the system.</a:t>
            </a:r>
            <a:endParaRPr lang="en-GB"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scheduling process</a:t>
            </a:r>
            <a:r>
              <a:rPr lang="en-GB" dirty="0" smtClean="0"/>
              <a:t> </a:t>
            </a:r>
            <a:endParaRPr lang="en-US" dirty="0"/>
          </a:p>
        </p:txBody>
      </p:sp>
      <p:pic>
        <p:nvPicPr>
          <p:cNvPr id="4" name="Content Placeholder 3" descr="23.4 SchedulingProce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93314" b="-93314"/>
              <a:stretch>
                <a:fillRect/>
              </a:stretch>
            </p:blipFill>
          </mc:Choice>
          <mc:Fallback>
            <p:blipFill>
              <a:blip r:embed="rId3"/>
              <a:srcRect t="-93314" b="-93314"/>
              <a:stretch>
                <a:fillRect/>
              </a:stretch>
            </p:blipFill>
          </mc:Fallback>
        </mc:AlternateConten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a:t>Scheduling problems</a:t>
            </a:r>
          </a:p>
        </p:txBody>
      </p:sp>
      <p:sp>
        <p:nvSpPr>
          <p:cNvPr id="30723" name="Rectangle 3"/>
          <p:cNvSpPr>
            <a:spLocks noGrp="1" noChangeArrowheads="1"/>
          </p:cNvSpPr>
          <p:nvPr>
            <p:ph type="body" idx="1"/>
          </p:nvPr>
        </p:nvSpPr>
        <p:spPr>
          <a:noFill/>
          <a:ln/>
        </p:spPr>
        <p:txBody>
          <a:bodyPr lIns="90840" tIns="44623" rIns="90840" bIns="44623"/>
          <a:lstStyle/>
          <a:p>
            <a:r>
              <a:rPr lang="en-GB" dirty="0"/>
              <a:t>Estimating the </a:t>
            </a:r>
            <a:r>
              <a:rPr lang="en-GB" dirty="0">
                <a:solidFill>
                  <a:srgbClr val="FF0000"/>
                </a:solidFill>
              </a:rPr>
              <a:t>difficulty of problems </a:t>
            </a:r>
            <a:r>
              <a:rPr lang="en-GB" dirty="0"/>
              <a:t>and hence the cost of developing a solution is hard.</a:t>
            </a:r>
          </a:p>
          <a:p>
            <a:r>
              <a:rPr lang="en-GB" dirty="0">
                <a:solidFill>
                  <a:srgbClr val="FF0000"/>
                </a:solidFill>
              </a:rPr>
              <a:t>Productivity is not proportional </a:t>
            </a:r>
            <a:r>
              <a:rPr lang="en-GB" dirty="0"/>
              <a:t>to the number of people working on a task.</a:t>
            </a:r>
          </a:p>
          <a:p>
            <a:r>
              <a:rPr lang="en-GB" dirty="0">
                <a:solidFill>
                  <a:srgbClr val="FF0000"/>
                </a:solidFill>
              </a:rPr>
              <a:t>Adding people to a late project </a:t>
            </a:r>
            <a:r>
              <a:rPr lang="en-GB" dirty="0"/>
              <a:t>makes it later because of communication overheads.</a:t>
            </a:r>
          </a:p>
          <a:p>
            <a:r>
              <a:rPr lang="en-GB" dirty="0">
                <a:solidFill>
                  <a:srgbClr val="FF0000"/>
                </a:solidFill>
              </a:rPr>
              <a:t>The unexpected always happens</a:t>
            </a:r>
            <a:r>
              <a:rPr lang="en-GB" dirty="0"/>
              <a:t>. Always allow contingency in planning.</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Software pricing</a:t>
            </a:r>
            <a:endParaRPr lang="en-GB" dirty="0" smtClean="0"/>
          </a:p>
          <a:p>
            <a:r>
              <a:rPr lang="en-US" dirty="0" smtClean="0"/>
              <a:t>Plan-driven development</a:t>
            </a:r>
            <a:endParaRPr lang="en-GB" dirty="0" smtClean="0"/>
          </a:p>
          <a:p>
            <a:r>
              <a:rPr lang="en-US" dirty="0" smtClean="0"/>
              <a:t>Project scheduling</a:t>
            </a:r>
            <a:endParaRPr lang="en-GB" dirty="0" smtClean="0"/>
          </a:p>
          <a:p>
            <a:r>
              <a:rPr lang="en-US" dirty="0" smtClean="0"/>
              <a:t>Agile planning</a:t>
            </a:r>
            <a:endParaRPr lang="en-GB" dirty="0" smtClean="0"/>
          </a:p>
          <a:p>
            <a:r>
              <a:rPr lang="en-US" dirty="0" smtClean="0"/>
              <a:t>Estimation techniques</a:t>
            </a:r>
            <a:r>
              <a:rPr lang="en-GB" dirty="0" smtClean="0"/>
              <a: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smtClean="0"/>
              <a:t>Schedule representation</a:t>
            </a:r>
            <a:endParaRPr lang="en-GB" dirty="0"/>
          </a:p>
        </p:txBody>
      </p:sp>
      <p:sp>
        <p:nvSpPr>
          <p:cNvPr id="32771" name="Rectangle 3"/>
          <p:cNvSpPr>
            <a:spLocks noGrp="1" noChangeArrowheads="1"/>
          </p:cNvSpPr>
          <p:nvPr>
            <p:ph type="body" idx="1"/>
          </p:nvPr>
        </p:nvSpPr>
        <p:spPr>
          <a:noFill/>
          <a:ln/>
        </p:spPr>
        <p:txBody>
          <a:bodyPr lIns="90840" tIns="44623" rIns="90840" bIns="44623"/>
          <a:lstStyle/>
          <a:p>
            <a:r>
              <a:rPr lang="en-GB" dirty="0">
                <a:solidFill>
                  <a:srgbClr val="FF0000"/>
                </a:solidFill>
              </a:rPr>
              <a:t>Graphical notations</a:t>
            </a:r>
            <a:r>
              <a:rPr lang="en-GB" dirty="0" smtClean="0">
                <a:solidFill>
                  <a:srgbClr val="FF0000"/>
                </a:solidFill>
              </a:rPr>
              <a:t> are normally used </a:t>
            </a:r>
            <a:r>
              <a:rPr lang="en-GB" dirty="0"/>
              <a:t>to illustrate the project schedule.</a:t>
            </a:r>
            <a:endParaRPr lang="en-GB" dirty="0" smtClean="0"/>
          </a:p>
          <a:p>
            <a:r>
              <a:rPr lang="en-GB" dirty="0" smtClean="0"/>
              <a:t>These show the </a:t>
            </a:r>
            <a:r>
              <a:rPr lang="en-GB" dirty="0"/>
              <a:t>project breakdown into tasks. </a:t>
            </a:r>
            <a:r>
              <a:rPr lang="en-GB" dirty="0">
                <a:solidFill>
                  <a:srgbClr val="FF0000"/>
                </a:solidFill>
              </a:rPr>
              <a:t>Tasks should not be too small</a:t>
            </a:r>
            <a:r>
              <a:rPr lang="en-GB" dirty="0"/>
              <a:t>. They should take about a week or two.</a:t>
            </a:r>
            <a:endParaRPr lang="en-GB" dirty="0" smtClean="0"/>
          </a:p>
          <a:p>
            <a:r>
              <a:rPr lang="en-GB" dirty="0" smtClean="0">
                <a:solidFill>
                  <a:srgbClr val="FF0000"/>
                </a:solidFill>
              </a:rPr>
              <a:t>Bar </a:t>
            </a:r>
            <a:r>
              <a:rPr lang="en-GB" dirty="0">
                <a:solidFill>
                  <a:srgbClr val="FF0000"/>
                </a:solidFill>
              </a:rPr>
              <a:t>charts</a:t>
            </a:r>
            <a:r>
              <a:rPr lang="en-GB" dirty="0" smtClean="0">
                <a:solidFill>
                  <a:srgbClr val="FF0000"/>
                </a:solidFill>
              </a:rPr>
              <a:t> are the most commonly used </a:t>
            </a:r>
            <a:r>
              <a:rPr lang="en-GB" dirty="0" smtClean="0"/>
              <a:t>representation for project schedules. They show the schedule as activities or resources against time.</a:t>
            </a:r>
            <a:endParaRPr lang="en-GB"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r>
              <a:rPr lang="en-US" dirty="0"/>
              <a:t>, durations, and dependencies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5029200"/>
        </p:xfrm>
        <a:graphic>
          <a:graphicData uri="http://schemas.openxmlformats.org/drawingml/2006/table">
            <a:tbl>
              <a:tblPr firstRow="1" bandRow="1">
                <a:tableStyleId>{5C22544A-7EE6-4342-B048-85BDC9FD1C3A}</a:tableStyleId>
              </a:tblPr>
              <a:tblGrid>
                <a:gridCol w="1461452">
                  <a:extLst>
                    <a:ext uri="{9D8B030D-6E8A-4147-A177-3AD203B41FA5}">
                      <a16:colId xmlns:a16="http://schemas.microsoft.com/office/drawing/2014/main" val="20000"/>
                    </a:ext>
                  </a:extLst>
                </a:gridCol>
                <a:gridCol w="1918653">
                  <a:extLst>
                    <a:ext uri="{9D8B030D-6E8A-4147-A177-3AD203B41FA5}">
                      <a16:colId xmlns:a16="http://schemas.microsoft.com/office/drawing/2014/main" val="20001"/>
                    </a:ext>
                  </a:extLst>
                </a:gridCol>
                <a:gridCol w="1959187">
                  <a:extLst>
                    <a:ext uri="{9D8B030D-6E8A-4147-A177-3AD203B41FA5}">
                      <a16:colId xmlns:a16="http://schemas.microsoft.com/office/drawing/2014/main" val="20002"/>
                    </a:ext>
                  </a:extLst>
                </a:gridCol>
                <a:gridCol w="2890308">
                  <a:extLst>
                    <a:ext uri="{9D8B030D-6E8A-4147-A177-3AD203B41FA5}">
                      <a16:colId xmlns:a16="http://schemas.microsoft.com/office/drawing/2014/main" val="20003"/>
                    </a:ext>
                  </a:extLst>
                </a:gridCol>
              </a:tblGrid>
              <a:tr h="370840">
                <a:tc>
                  <a:txBody>
                    <a:bodyPr/>
                    <a:lstStyle/>
                    <a:p>
                      <a:pPr algn="ctr">
                        <a:spcAft>
                          <a:spcPts val="0"/>
                        </a:spcAft>
                      </a:pPr>
                      <a:r>
                        <a:rPr lang="en-US" sz="1600" b="1" dirty="0" smtClean="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smtClean="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extLst>
                  <a:ext uri="{0D108BD9-81ED-4DB2-BD59-A6C34878D82A}">
                    <a16:rowId xmlns:a16="http://schemas.microsoft.com/office/drawing/2014/main" val="10000"/>
                  </a:ext>
                </a:extLst>
              </a:tr>
              <a:tr h="370840">
                <a:tc>
                  <a:txBody>
                    <a:bodyPr/>
                    <a:lstStyle/>
                    <a:p>
                      <a:pPr algn="ctr">
                        <a:spcAft>
                          <a:spcPts val="0"/>
                        </a:spcAft>
                      </a:pPr>
                      <a:r>
                        <a:rPr lang="en-US" sz="1600" dirty="0" smtClean="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1"/>
                  </a:ext>
                </a:extLst>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2"/>
                  </a:ext>
                </a:extLst>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3"/>
                  </a:ext>
                </a:extLst>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4"/>
                  </a:ext>
                </a:extLst>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5"/>
                  </a:ext>
                </a:extLst>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6"/>
                  </a:ext>
                </a:extLst>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7"/>
                  </a:ext>
                </a:extLst>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8"/>
                  </a:ext>
                </a:extLst>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9"/>
                  </a:ext>
                </a:extLst>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0"/>
                  </a:ext>
                </a:extLst>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1"/>
                  </a:ext>
                </a:extLst>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a:t>bar chart</a:t>
            </a:r>
            <a:r>
              <a:rPr lang="en-GB" dirty="0" smtClean="0"/>
              <a:t> </a:t>
            </a:r>
            <a:endParaRPr lang="en-US" dirty="0"/>
          </a:p>
        </p:txBody>
      </p:sp>
      <p:pic>
        <p:nvPicPr>
          <p:cNvPr id="6" name="Content Placeholder 5" descr="23.6 New-activity-bar-char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603" r="-1628"/>
              <a:stretch>
                <a:fillRect/>
              </a:stretch>
            </p:blipFill>
          </mc:Choice>
          <mc:Fallback>
            <p:blipFill>
              <a:blip r:embed="rId3"/>
              <a:srcRect l="-2603" r="-1628"/>
              <a:stretch>
                <a:fillRect/>
              </a:stretch>
            </p:blipFill>
          </mc:Fallback>
        </mc:AlternateContent>
        <p:spPr>
          <a:xfrm>
            <a:off x="1376317" y="1600200"/>
            <a:ext cx="6374115" cy="5024482"/>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a:t>
            </a:r>
            <a:r>
              <a:rPr lang="en-US" dirty="0"/>
              <a:t>allocation chart</a:t>
            </a:r>
            <a:r>
              <a:rPr lang="en-GB" dirty="0" smtClean="0"/>
              <a:t> </a:t>
            </a:r>
            <a:endParaRPr lang="en-US" dirty="0"/>
          </a:p>
        </p:txBody>
      </p:sp>
      <p:pic>
        <p:nvPicPr>
          <p:cNvPr id="4" name="Content Placeholder 3" descr="23.7 Staff-alloc-char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9573" r="-19573"/>
              <a:stretch>
                <a:fillRect/>
              </a:stretch>
            </p:blipFill>
          </mc:Choice>
          <mc:Fallback>
            <p:blipFill>
              <a:blip r:embed="rId3"/>
              <a:srcRect l="-19573" r="-19573"/>
              <a:stretch>
                <a:fillRect/>
              </a:stretch>
            </p:blipFill>
          </mc:Fallback>
        </mc:AlternateConten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a:t>
            </a:r>
            <a:endParaRPr lang="en-US" dirty="0"/>
          </a:p>
        </p:txBody>
      </p:sp>
      <p:sp>
        <p:nvSpPr>
          <p:cNvPr id="3" name="Content Placeholder 2"/>
          <p:cNvSpPr>
            <a:spLocks noGrp="1"/>
          </p:cNvSpPr>
          <p:nvPr>
            <p:ph idx="1"/>
          </p:nvPr>
        </p:nvSpPr>
        <p:spPr/>
        <p:txBody>
          <a:bodyPr/>
          <a:lstStyle/>
          <a:p>
            <a:r>
              <a:rPr lang="en-US" dirty="0" smtClean="0"/>
              <a:t>Agile methods of software development are iterative approaches where the s</a:t>
            </a:r>
            <a:r>
              <a:rPr lang="en-US" dirty="0" smtClean="0">
                <a:solidFill>
                  <a:srgbClr val="FF0000"/>
                </a:solidFill>
              </a:rPr>
              <a:t>oftware is developed and delivered to customers in increments</a:t>
            </a:r>
            <a:r>
              <a:rPr lang="en-US" dirty="0" smtClean="0"/>
              <a:t>. </a:t>
            </a:r>
          </a:p>
          <a:p>
            <a:r>
              <a:rPr lang="en-US" dirty="0" smtClean="0"/>
              <a:t>Unlike plan-driven approaches, the </a:t>
            </a:r>
            <a:r>
              <a:rPr lang="en-US" dirty="0" smtClean="0">
                <a:solidFill>
                  <a:srgbClr val="FF0000"/>
                </a:solidFill>
              </a:rPr>
              <a:t>functionality of these increments is not planned in advance </a:t>
            </a:r>
            <a:r>
              <a:rPr lang="en-US" dirty="0" smtClean="0"/>
              <a:t>but is decided during the development. </a:t>
            </a:r>
          </a:p>
          <a:p>
            <a:pPr lvl="1"/>
            <a:r>
              <a:rPr lang="en-US" dirty="0" smtClean="0"/>
              <a:t>The decision on what to include in an increment depends on progress and on the customer’s priorities. </a:t>
            </a:r>
          </a:p>
          <a:p>
            <a:r>
              <a:rPr lang="en-US" dirty="0" smtClean="0"/>
              <a:t>The </a:t>
            </a:r>
            <a:r>
              <a:rPr lang="en-US" dirty="0" smtClean="0">
                <a:solidFill>
                  <a:srgbClr val="FF0000"/>
                </a:solidFill>
              </a:rPr>
              <a:t>customer’s priorities and requirements change </a:t>
            </a:r>
            <a:r>
              <a:rPr lang="en-US" dirty="0" smtClean="0"/>
              <a:t>so it makes sense to have a flexible plan that can accommodate these changes.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 stages</a:t>
            </a:r>
            <a:endParaRPr lang="en-US" dirty="0"/>
          </a:p>
        </p:txBody>
      </p:sp>
      <p:sp>
        <p:nvSpPr>
          <p:cNvPr id="3" name="Content Placeholder 2"/>
          <p:cNvSpPr>
            <a:spLocks noGrp="1"/>
          </p:cNvSpPr>
          <p:nvPr>
            <p:ph idx="1"/>
          </p:nvPr>
        </p:nvSpPr>
        <p:spPr/>
        <p:txBody>
          <a:bodyPr/>
          <a:lstStyle/>
          <a:p>
            <a:r>
              <a:rPr lang="en-US" dirty="0" smtClean="0">
                <a:solidFill>
                  <a:srgbClr val="FF0000"/>
                </a:solidFill>
              </a:rPr>
              <a:t>Release planning</a:t>
            </a:r>
            <a:r>
              <a:rPr lang="en-US" dirty="0" smtClean="0"/>
              <a:t>, which looks ahead for several months and decides on the features that should be included in a release of a system.</a:t>
            </a:r>
            <a:endParaRPr lang="en-GB" dirty="0" smtClean="0"/>
          </a:p>
          <a:p>
            <a:r>
              <a:rPr lang="en-US" dirty="0" smtClean="0">
                <a:solidFill>
                  <a:srgbClr val="FF0000"/>
                </a:solidFill>
              </a:rPr>
              <a:t>Iteration planning</a:t>
            </a:r>
            <a:r>
              <a:rPr lang="en-US" dirty="0" smtClean="0"/>
              <a:t>, which has a shorter term outlook, and focuses on planning the next increment of a system. This is typically 2-4 weeks of work for the team.</a:t>
            </a:r>
            <a:endParaRPr lang="en-GB"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t>
            </a:r>
            <a:r>
              <a:rPr lang="en-US" dirty="0"/>
              <a:t>in XP</a:t>
            </a:r>
            <a:r>
              <a:rPr lang="en-GB" dirty="0" smtClean="0"/>
              <a:t> </a:t>
            </a:r>
            <a:endParaRPr lang="en-US" dirty="0"/>
          </a:p>
        </p:txBody>
      </p:sp>
      <p:pic>
        <p:nvPicPr>
          <p:cNvPr id="4" name="Content Placeholder 3" descr="23.8 PlanningGam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69985" b="-169985"/>
              <a:stretch>
                <a:fillRect/>
              </a:stretch>
            </p:blipFill>
          </mc:Choice>
          <mc:Fallback>
            <p:blipFill>
              <a:blip r:embed="rId3"/>
              <a:srcRect t="-169985" b="-169985"/>
              <a:stretch>
                <a:fillRect/>
              </a:stretch>
            </p:blipFill>
          </mc:Fallback>
        </mc:AlternateConten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Story-based planning</a:t>
            </a:r>
            <a:endParaRPr lang="en-US" dirty="0">
              <a:solidFill>
                <a:schemeClr val="tx1"/>
              </a:solidFill>
            </a:endParaRPr>
          </a:p>
        </p:txBody>
      </p:sp>
      <p:sp>
        <p:nvSpPr>
          <p:cNvPr id="3" name="Content Placeholder 2"/>
          <p:cNvSpPr>
            <a:spLocks noGrp="1"/>
          </p:cNvSpPr>
          <p:nvPr>
            <p:ph idx="1"/>
          </p:nvPr>
        </p:nvSpPr>
        <p:spPr/>
        <p:txBody>
          <a:bodyPr/>
          <a:lstStyle/>
          <a:p>
            <a:r>
              <a:rPr lang="en-US" sz="2000" dirty="0" smtClean="0"/>
              <a:t>The system specification in </a:t>
            </a:r>
            <a:r>
              <a:rPr lang="en-US" sz="2000" dirty="0" smtClean="0">
                <a:solidFill>
                  <a:srgbClr val="FF0000"/>
                </a:solidFill>
              </a:rPr>
              <a:t>XP is based on user stories </a:t>
            </a:r>
            <a:r>
              <a:rPr lang="en-US" sz="2000" dirty="0" smtClean="0"/>
              <a:t>that reflect the features that should be included in the system. </a:t>
            </a:r>
          </a:p>
          <a:p>
            <a:r>
              <a:rPr lang="en-US" sz="2000" dirty="0" smtClean="0"/>
              <a:t>The project team read and </a:t>
            </a:r>
            <a:r>
              <a:rPr lang="en-US" sz="2000" dirty="0" smtClean="0">
                <a:solidFill>
                  <a:srgbClr val="FF0000"/>
                </a:solidFill>
              </a:rPr>
              <a:t>discuss the stories and rank them in order</a:t>
            </a:r>
            <a:r>
              <a:rPr lang="en-US" sz="2000" dirty="0" smtClean="0"/>
              <a:t> of the amount of time they think it will take to implement the story.</a:t>
            </a:r>
            <a:r>
              <a:rPr lang="en-GB" sz="2000" dirty="0" smtClean="0"/>
              <a:t> </a:t>
            </a:r>
          </a:p>
          <a:p>
            <a:r>
              <a:rPr lang="en-US" sz="2000" dirty="0" smtClean="0">
                <a:solidFill>
                  <a:srgbClr val="FF0000"/>
                </a:solidFill>
              </a:rPr>
              <a:t>Release planning involves </a:t>
            </a:r>
            <a:r>
              <a:rPr lang="en-US" sz="2000" dirty="0" smtClean="0"/>
              <a:t>selecting and refining the stories that will reflect the features to be implemented in a release of a system and the order in which the stories should be implemented.</a:t>
            </a:r>
            <a:r>
              <a:rPr lang="en-GB" sz="2000" dirty="0" smtClean="0"/>
              <a:t> </a:t>
            </a:r>
          </a:p>
          <a:p>
            <a:r>
              <a:rPr lang="en-US" sz="2000" dirty="0" smtClean="0">
                <a:solidFill>
                  <a:srgbClr val="FF0000"/>
                </a:solidFill>
              </a:rPr>
              <a:t>Stories to be implemented in each iteration are chosen</a:t>
            </a:r>
            <a:r>
              <a:rPr lang="en-US" sz="2000" dirty="0" smtClean="0"/>
              <a:t>, with the number of stories reflecting the time to deliver an iteration (usually 2 or 3 weeks).</a:t>
            </a:r>
            <a:r>
              <a:rPr lang="en-GB" sz="2000" dirty="0" smtClean="0"/>
              <a:t> </a:t>
            </a:r>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The price charged for a system does not just depend on its estimated development costs; it may be adjusted depending on the market and organizational priorities. </a:t>
            </a:r>
            <a:endParaRPr lang="en-GB" sz="2000" dirty="0" smtClean="0"/>
          </a:p>
          <a:p>
            <a:r>
              <a:rPr lang="en-US" sz="2000" dirty="0" smtClean="0"/>
              <a:t>Plan-driven development is organized around a complete project plan that defines the project activities, the planned effort, the activity schedule and who is responsible for each activity.</a:t>
            </a:r>
            <a:endParaRPr lang="en-GB" sz="2000" dirty="0" smtClean="0"/>
          </a:p>
          <a:p>
            <a:r>
              <a:rPr lang="en-US" sz="2000" dirty="0" smtClean="0"/>
              <a:t>Project scheduling involves the creation of graphical representations the project plan. Bar </a:t>
            </a:r>
            <a:r>
              <a:rPr lang="en-US" sz="2000" dirty="0" err="1" smtClean="0"/>
              <a:t>chartsshow</a:t>
            </a:r>
            <a:r>
              <a:rPr lang="en-US" sz="2000" dirty="0" smtClean="0"/>
              <a:t> the activity duration and staffing timelines, are the most commonly used schedule representations. </a:t>
            </a:r>
          </a:p>
          <a:p>
            <a:r>
              <a:rPr lang="en-US" sz="2000" dirty="0" smtClean="0"/>
              <a:t>The XP planning game involves the whole team in project planning. The plan is developed incrementally and, if problems arise, is adjusted. Software functionality is reduced instead of delaying delivery of an increment.</a:t>
            </a:r>
            <a:endParaRPr lang="en-GB" sz="2000" dirty="0" smtClean="0"/>
          </a:p>
          <a:p>
            <a:endParaRPr lang="en-GB" sz="2000"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23 – Project planning</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r>
              <a:rPr lang="en-US" dirty="0" smtClean="0"/>
              <a:t>Project planning </a:t>
            </a:r>
            <a:r>
              <a:rPr lang="en-US" dirty="0" smtClean="0">
                <a:solidFill>
                  <a:srgbClr val="FF0000"/>
                </a:solidFill>
              </a:rPr>
              <a:t>involves</a:t>
            </a:r>
            <a:r>
              <a:rPr lang="en-US" dirty="0" smtClean="0"/>
              <a:t> breaking down the </a:t>
            </a:r>
            <a:r>
              <a:rPr lang="en-US" dirty="0" smtClean="0">
                <a:solidFill>
                  <a:srgbClr val="FF0000"/>
                </a:solidFill>
              </a:rPr>
              <a:t>work into parts</a:t>
            </a:r>
            <a:r>
              <a:rPr lang="en-US" dirty="0" smtClean="0"/>
              <a:t> and assign these to project team members, anticipate problems that might arise and prepare tentative solutions to those problems. </a:t>
            </a:r>
          </a:p>
          <a:p>
            <a:r>
              <a:rPr lang="en-US" dirty="0" smtClean="0"/>
              <a:t>The project plan, which is created at the </a:t>
            </a:r>
            <a:r>
              <a:rPr lang="en-US" dirty="0" smtClean="0">
                <a:solidFill>
                  <a:srgbClr val="FF0000"/>
                </a:solidFill>
              </a:rPr>
              <a:t>start of a project</a:t>
            </a:r>
            <a:r>
              <a:rPr lang="en-US" dirty="0" smtClean="0"/>
              <a:t>, is used to communicate how the work will be done to the project team and customers, and to help assess progress on the project.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techniques</a:t>
            </a:r>
            <a:endParaRPr lang="en-US" dirty="0"/>
          </a:p>
        </p:txBody>
      </p:sp>
      <p:sp>
        <p:nvSpPr>
          <p:cNvPr id="3" name="Content Placeholder 2"/>
          <p:cNvSpPr>
            <a:spLocks noGrp="1"/>
          </p:cNvSpPr>
          <p:nvPr>
            <p:ph idx="1"/>
          </p:nvPr>
        </p:nvSpPr>
        <p:spPr/>
        <p:txBody>
          <a:bodyPr/>
          <a:lstStyle/>
          <a:p>
            <a:r>
              <a:rPr lang="en-US" dirty="0" smtClean="0"/>
              <a:t>Organizations need to make software </a:t>
            </a:r>
            <a:r>
              <a:rPr lang="en-US" dirty="0" smtClean="0">
                <a:solidFill>
                  <a:srgbClr val="FF0000"/>
                </a:solidFill>
              </a:rPr>
              <a:t>effort</a:t>
            </a:r>
            <a:r>
              <a:rPr lang="en-US" dirty="0" smtClean="0"/>
              <a:t> and </a:t>
            </a:r>
            <a:r>
              <a:rPr lang="en-US" dirty="0" smtClean="0">
                <a:solidFill>
                  <a:srgbClr val="FF0000"/>
                </a:solidFill>
              </a:rPr>
              <a:t>cost estimates.</a:t>
            </a:r>
            <a:r>
              <a:rPr lang="en-US" dirty="0" smtClean="0"/>
              <a:t> There are two types of technique that can be used to do this:</a:t>
            </a:r>
            <a:endParaRPr lang="en-GB" dirty="0" smtClean="0"/>
          </a:p>
          <a:p>
            <a:pPr lvl="1"/>
            <a:r>
              <a:rPr lang="en-US" i="1" dirty="0" smtClean="0">
                <a:solidFill>
                  <a:srgbClr val="FF0000"/>
                </a:solidFill>
              </a:rPr>
              <a:t>Experience-based techniques</a:t>
            </a:r>
            <a:r>
              <a:rPr lang="en-US" dirty="0" smtClean="0">
                <a:solidFill>
                  <a:srgbClr val="FF0000"/>
                </a:solidFill>
              </a:rPr>
              <a:t> </a:t>
            </a:r>
            <a:r>
              <a:rPr lang="en-US" dirty="0" smtClean="0"/>
              <a:t>The estimate of future effort requirements is based on the manager’s experience of past projects and the application domain. Essentially, the manager makes an informed judgment of what the effort requirements are likely to be.</a:t>
            </a:r>
            <a:endParaRPr lang="en-GB" dirty="0" smtClean="0"/>
          </a:p>
          <a:p>
            <a:pPr lvl="1"/>
            <a:r>
              <a:rPr lang="en-US" i="1" dirty="0" smtClean="0">
                <a:solidFill>
                  <a:srgbClr val="FF0000"/>
                </a:solidFill>
              </a:rPr>
              <a:t>Algorithmic cost modeling</a:t>
            </a:r>
            <a:r>
              <a:rPr lang="en-US" dirty="0" smtClean="0"/>
              <a:t> In this approach, a formulaic approach is used to compute the project effort based on estimates of product attributes, such as size, and process characteristics, such as experience of staff involved.</a:t>
            </a:r>
            <a:endParaRPr lang="en-GB"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Experience-based approaches</a:t>
            </a:r>
            <a:endParaRPr lang="en-US" dirty="0"/>
          </a:p>
        </p:txBody>
      </p:sp>
      <p:sp>
        <p:nvSpPr>
          <p:cNvPr id="3" name="Content Placeholder 2"/>
          <p:cNvSpPr>
            <a:spLocks noGrp="1"/>
          </p:cNvSpPr>
          <p:nvPr>
            <p:ph idx="1"/>
          </p:nvPr>
        </p:nvSpPr>
        <p:spPr/>
        <p:txBody>
          <a:bodyPr/>
          <a:lstStyle/>
          <a:p>
            <a:r>
              <a:rPr lang="en-US" dirty="0" smtClean="0"/>
              <a:t>Experience-based techniques </a:t>
            </a:r>
            <a:r>
              <a:rPr lang="en-US" dirty="0" smtClean="0">
                <a:solidFill>
                  <a:srgbClr val="FF0000"/>
                </a:solidFill>
              </a:rPr>
              <a:t>rely on judgments </a:t>
            </a:r>
            <a:r>
              <a:rPr lang="en-US" dirty="0" smtClean="0"/>
              <a:t>based on experience of past projects and the effort expended in these projects on software development activities. </a:t>
            </a:r>
          </a:p>
          <a:p>
            <a:r>
              <a:rPr lang="en-US" dirty="0" smtClean="0"/>
              <a:t>Typically, you </a:t>
            </a:r>
            <a:r>
              <a:rPr lang="en-US" dirty="0" smtClean="0">
                <a:solidFill>
                  <a:srgbClr val="FF0000"/>
                </a:solidFill>
              </a:rPr>
              <a:t>identify the deliverables </a:t>
            </a:r>
            <a:r>
              <a:rPr lang="en-US" dirty="0" smtClean="0"/>
              <a:t>to be produced in a project and the different software components or systems that are to be developed. </a:t>
            </a:r>
          </a:p>
          <a:p>
            <a:r>
              <a:rPr lang="en-US" dirty="0" smtClean="0"/>
              <a:t>You </a:t>
            </a:r>
            <a:r>
              <a:rPr lang="en-US" dirty="0" smtClean="0">
                <a:solidFill>
                  <a:srgbClr val="FF0000"/>
                </a:solidFill>
              </a:rPr>
              <a:t>document these in a spreadsheet</a:t>
            </a:r>
            <a:r>
              <a:rPr lang="en-US" dirty="0" smtClean="0"/>
              <a:t>, estimate them individually and compute the total effort required. </a:t>
            </a:r>
          </a:p>
          <a:p>
            <a:r>
              <a:rPr lang="en-US" dirty="0" smtClean="0"/>
              <a:t>It usually helps to get a </a:t>
            </a:r>
            <a:r>
              <a:rPr lang="en-US" dirty="0" smtClean="0">
                <a:solidFill>
                  <a:srgbClr val="FF0000"/>
                </a:solidFill>
              </a:rPr>
              <a:t>group of people involved in the effort estimation </a:t>
            </a:r>
            <a:r>
              <a:rPr lang="en-US" dirty="0" smtClean="0"/>
              <a:t>and to ask each member of the group to explain their estimate.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a:t>Algorithmic cost modelling</a:t>
            </a:r>
          </a:p>
        </p:txBody>
      </p:sp>
      <p:sp>
        <p:nvSpPr>
          <p:cNvPr id="51203" name="Rectangle 3"/>
          <p:cNvSpPr>
            <a:spLocks noGrp="1" noChangeArrowheads="1"/>
          </p:cNvSpPr>
          <p:nvPr>
            <p:ph type="body" idx="1"/>
          </p:nvPr>
        </p:nvSpPr>
        <p:spPr>
          <a:noFill/>
          <a:ln/>
        </p:spPr>
        <p:txBody>
          <a:bodyPr lIns="90840" tIns="44623" rIns="90840" bIns="44623"/>
          <a:lstStyle/>
          <a:p>
            <a:pPr>
              <a:lnSpc>
                <a:spcPct val="90000"/>
              </a:lnSpc>
            </a:pPr>
            <a:r>
              <a:rPr lang="en-GB" sz="2400" dirty="0"/>
              <a:t>Cost is estimated as a mathematical function of </a:t>
            </a:r>
            <a:br>
              <a:rPr lang="en-GB" sz="2400" dirty="0"/>
            </a:br>
            <a:r>
              <a:rPr lang="en-GB" sz="2400" dirty="0"/>
              <a:t>product, project and process attributes whose </a:t>
            </a:r>
            <a:br>
              <a:rPr lang="en-GB" sz="2400" dirty="0"/>
            </a:br>
            <a:r>
              <a:rPr lang="en-GB" sz="2400" dirty="0"/>
              <a:t>values are </a:t>
            </a:r>
            <a:r>
              <a:rPr lang="en-GB" sz="2400" dirty="0">
                <a:solidFill>
                  <a:srgbClr val="FF0000"/>
                </a:solidFill>
              </a:rPr>
              <a:t>estimated by project managers</a:t>
            </a:r>
            <a:r>
              <a:rPr lang="en-GB" sz="2400" dirty="0"/>
              <a:t>:</a:t>
            </a:r>
          </a:p>
          <a:p>
            <a:pPr lvl="1" algn="just">
              <a:lnSpc>
                <a:spcPct val="90000"/>
              </a:lnSpc>
              <a:spcBef>
                <a:spcPts val="600"/>
              </a:spcBef>
              <a:spcAft>
                <a:spcPts val="600"/>
              </a:spcAft>
            </a:pPr>
            <a:r>
              <a:rPr lang="en-GB" sz="2000" dirty="0">
                <a:latin typeface="Helvetica" charset="0"/>
              </a:rPr>
              <a:t>Effort</a:t>
            </a:r>
            <a:r>
              <a:rPr lang="en-GB" sz="2000" dirty="0"/>
              <a:t> = </a:t>
            </a:r>
            <a:r>
              <a:rPr lang="en-GB" sz="2000" dirty="0">
                <a:latin typeface="Helvetica" charset="0"/>
              </a:rPr>
              <a:t>A </a:t>
            </a:r>
            <a:r>
              <a:rPr lang="en-GB" sz="2000" dirty="0"/>
              <a:t> </a:t>
            </a:r>
            <a:r>
              <a:rPr lang="en-GB" dirty="0">
                <a:latin typeface="Symbol" charset="2"/>
              </a:rPr>
              <a:t>*</a:t>
            </a:r>
            <a:r>
              <a:rPr lang="en-GB" sz="2000" dirty="0" smtClean="0"/>
              <a:t> </a:t>
            </a:r>
            <a:r>
              <a:rPr lang="en-GB" sz="2000" dirty="0" err="1">
                <a:latin typeface="Helvetica" charset="0"/>
              </a:rPr>
              <a:t>Size</a:t>
            </a:r>
            <a:r>
              <a:rPr lang="en-GB" sz="2000" baseline="30000" dirty="0" err="1">
                <a:latin typeface="Helvetica" charset="0"/>
              </a:rPr>
              <a:t>B</a:t>
            </a:r>
            <a:r>
              <a:rPr lang="en-GB" sz="2000" baseline="30000" dirty="0"/>
              <a:t>  </a:t>
            </a:r>
            <a:r>
              <a:rPr lang="en-GB" dirty="0">
                <a:latin typeface="Symbol" charset="2"/>
              </a:rPr>
              <a:t>*</a:t>
            </a:r>
            <a:r>
              <a:rPr lang="en-GB" sz="2000" dirty="0" smtClean="0"/>
              <a:t> </a:t>
            </a:r>
            <a:r>
              <a:rPr lang="en-GB" sz="2000" dirty="0">
                <a:latin typeface="Helvetica" charset="0"/>
              </a:rPr>
              <a:t>M</a:t>
            </a:r>
          </a:p>
          <a:p>
            <a:pPr lvl="1" algn="just">
              <a:lnSpc>
                <a:spcPct val="90000"/>
              </a:lnSpc>
              <a:spcBef>
                <a:spcPts val="600"/>
              </a:spcBef>
              <a:spcAft>
                <a:spcPts val="600"/>
              </a:spcAft>
            </a:pPr>
            <a:r>
              <a:rPr lang="en-GB" sz="2000" dirty="0"/>
              <a:t>A is an organisation-dependent constant, B reflects the disproportionate effort for large projects and M is a multiplier reflecting product, process and people attributes.</a:t>
            </a:r>
          </a:p>
          <a:p>
            <a:pPr>
              <a:lnSpc>
                <a:spcPct val="90000"/>
              </a:lnSpc>
            </a:pPr>
            <a:r>
              <a:rPr lang="en-GB" sz="2400" dirty="0"/>
              <a:t>The most commonly used product attribute for cost </a:t>
            </a:r>
            <a:br>
              <a:rPr lang="en-GB" sz="2400" dirty="0"/>
            </a:br>
            <a:r>
              <a:rPr lang="en-GB" sz="2400" dirty="0"/>
              <a:t>estimation is code size.</a:t>
            </a:r>
          </a:p>
          <a:p>
            <a:pPr>
              <a:lnSpc>
                <a:spcPct val="90000"/>
              </a:lnSpc>
            </a:pPr>
            <a:r>
              <a:rPr lang="en-GB" sz="2400" dirty="0"/>
              <a:t>Most models are similar but they use different values for A, B and M.</a:t>
            </a:r>
          </a:p>
        </p:txBody>
      </p:sp>
    </p:spTree>
  </p:cSld>
  <p:clrMapOvr>
    <a:masterClrMapping/>
  </p:clrMapOvr>
  <p:transition advTm="2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type="body" idx="1"/>
          </p:nvPr>
        </p:nvSpPr>
        <p:spPr/>
        <p:txBody>
          <a:bodyPr/>
          <a:lstStyle/>
          <a:p>
            <a:pPr>
              <a:lnSpc>
                <a:spcPct val="90000"/>
              </a:lnSpc>
            </a:pPr>
            <a:r>
              <a:rPr lang="en-GB" dirty="0"/>
              <a:t>The size of a software system can only be known accurately </a:t>
            </a:r>
            <a:r>
              <a:rPr lang="en-GB" dirty="0">
                <a:solidFill>
                  <a:srgbClr val="FF0000"/>
                </a:solidFill>
              </a:rPr>
              <a:t>when it is finished</a:t>
            </a:r>
            <a:r>
              <a:rPr lang="en-GB" dirty="0"/>
              <a:t>.</a:t>
            </a:r>
          </a:p>
          <a:p>
            <a:pPr>
              <a:lnSpc>
                <a:spcPct val="90000"/>
              </a:lnSpc>
            </a:pPr>
            <a:r>
              <a:rPr lang="en-GB" dirty="0">
                <a:solidFill>
                  <a:srgbClr val="FF0000"/>
                </a:solidFill>
              </a:rPr>
              <a:t>Several factors </a:t>
            </a:r>
            <a:r>
              <a:rPr lang="en-GB" dirty="0"/>
              <a:t>influence the final size</a:t>
            </a:r>
          </a:p>
          <a:p>
            <a:pPr lvl="1">
              <a:lnSpc>
                <a:spcPct val="90000"/>
              </a:lnSpc>
            </a:pPr>
            <a:r>
              <a:rPr lang="en-GB" dirty="0"/>
              <a:t>Use of COTS and 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then the size estimate becomes more accurate</a:t>
            </a:r>
            <a:r>
              <a:rPr lang="en-GB" dirty="0" smtClean="0"/>
              <a:t>.</a:t>
            </a:r>
          </a:p>
          <a:p>
            <a:pPr>
              <a:lnSpc>
                <a:spcPct val="90000"/>
              </a:lnSpc>
            </a:pPr>
            <a:r>
              <a:rPr lang="en-GB" dirty="0" smtClean="0"/>
              <a:t>The estimates of the factors contributing to B and M are subjective and vary according to the judgment of the estimator.</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a:t>
            </a:r>
            <a:r>
              <a:rPr lang="en-US" dirty="0"/>
              <a:t>uncertainty</a:t>
            </a:r>
            <a:r>
              <a:rPr lang="en-GB" dirty="0" smtClean="0"/>
              <a:t> </a:t>
            </a:r>
            <a:endParaRPr lang="en-US" dirty="0"/>
          </a:p>
        </p:txBody>
      </p:sp>
      <p:pic>
        <p:nvPicPr>
          <p:cNvPr id="4" name="Content Placeholder 3" descr="23.9 Estimate-refinemen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5286" r="-5286"/>
              <a:stretch>
                <a:fillRect/>
              </a:stretch>
            </p:blipFill>
          </mc:Choice>
          <mc:Fallback>
            <p:blipFill>
              <a:blip r:embed="rId3"/>
              <a:srcRect l="-5286" r="-5286"/>
              <a:stretch>
                <a:fillRect/>
              </a:stretch>
            </p:blipFill>
          </mc:Fallback>
        </mc:AlternateConten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Key parameters – COCOMO Model</a:t>
            </a:r>
            <a:endParaRPr lang="en-US" dirty="0"/>
          </a:p>
        </p:txBody>
      </p:sp>
      <p:sp>
        <p:nvSpPr>
          <p:cNvPr id="3" name="Content Placeholder 2"/>
          <p:cNvSpPr>
            <a:spLocks noGrp="1"/>
          </p:cNvSpPr>
          <p:nvPr>
            <p:ph idx="1"/>
          </p:nvPr>
        </p:nvSpPr>
        <p:spPr/>
        <p:txBody>
          <a:bodyPr/>
          <a:lstStyle/>
          <a:p>
            <a:r>
              <a:rPr lang="en-US" b="1" dirty="0"/>
              <a:t>Effort:</a:t>
            </a:r>
            <a:r>
              <a:rPr lang="en-US" dirty="0"/>
              <a:t> Amount of labor that will be required to complete a task. It is measured in person-months units.</a:t>
            </a:r>
          </a:p>
          <a:p>
            <a:r>
              <a:rPr lang="en-US" b="1" dirty="0"/>
              <a:t>Schedule:</a:t>
            </a:r>
            <a:r>
              <a:rPr lang="en-US" dirty="0"/>
              <a:t> Simply means the amount of time required for the completion of the job, which is, of course, proportional to the effort put. It is measured in the units of time such as weeks, months.</a:t>
            </a:r>
          </a:p>
          <a:p>
            <a:endParaRPr lang="en-US" dirty="0"/>
          </a:p>
        </p:txBody>
      </p:sp>
    </p:spTree>
    <p:extLst>
      <p:ext uri="{BB962C8B-B14F-4D97-AF65-F5344CB8AC3E}">
        <p14:creationId xmlns:p14="http://schemas.microsoft.com/office/powerpoint/2010/main" val="917246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projects</a:t>
            </a:r>
            <a:endParaRPr lang="en-US" dirty="0"/>
          </a:p>
        </p:txBody>
      </p:sp>
      <p:sp>
        <p:nvSpPr>
          <p:cNvPr id="3" name="Content Placeholder 2"/>
          <p:cNvSpPr>
            <a:spLocks noGrp="1"/>
          </p:cNvSpPr>
          <p:nvPr>
            <p:ph idx="1"/>
          </p:nvPr>
        </p:nvSpPr>
        <p:spPr>
          <a:xfrm>
            <a:off x="457200" y="2057401"/>
            <a:ext cx="8229600" cy="2180968"/>
          </a:xfrm>
        </p:spPr>
        <p:txBody>
          <a:bodyPr/>
          <a:lstStyle/>
          <a:p>
            <a:r>
              <a:rPr lang="en-US" b="1" dirty="0"/>
              <a:t>Organic </a:t>
            </a:r>
            <a:endParaRPr lang="en-US" b="1" dirty="0" smtClean="0"/>
          </a:p>
          <a:p>
            <a:r>
              <a:rPr lang="en-US" b="1" dirty="0" smtClean="0"/>
              <a:t>Semi-detached </a:t>
            </a:r>
          </a:p>
          <a:p>
            <a:r>
              <a:rPr lang="en-US" b="1" dirty="0" smtClean="0"/>
              <a:t>Embedded</a:t>
            </a:r>
            <a:endParaRPr lang="en-US" dirty="0"/>
          </a:p>
        </p:txBody>
      </p:sp>
    </p:spTree>
    <p:extLst>
      <p:ext uri="{BB962C8B-B14F-4D97-AF65-F5344CB8AC3E}">
        <p14:creationId xmlns:p14="http://schemas.microsoft.com/office/powerpoint/2010/main" val="1258926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projects</a:t>
            </a:r>
            <a:endParaRPr lang="en-US" dirty="0"/>
          </a:p>
        </p:txBody>
      </p:sp>
      <p:sp>
        <p:nvSpPr>
          <p:cNvPr id="3" name="Content Placeholder 2"/>
          <p:cNvSpPr>
            <a:spLocks noGrp="1"/>
          </p:cNvSpPr>
          <p:nvPr>
            <p:ph idx="1"/>
          </p:nvPr>
        </p:nvSpPr>
        <p:spPr>
          <a:xfrm>
            <a:off x="457200" y="1600200"/>
            <a:ext cx="8229600" cy="3873843"/>
          </a:xfrm>
        </p:spPr>
        <p:txBody>
          <a:bodyPr/>
          <a:lstStyle/>
          <a:p>
            <a:r>
              <a:rPr lang="en-US" b="1" dirty="0"/>
              <a:t>Organic –</a:t>
            </a:r>
            <a:r>
              <a:rPr lang="en-US" dirty="0"/>
              <a:t> A software project is said to be an organic type if the </a:t>
            </a:r>
            <a:endParaRPr lang="en-US" dirty="0" smtClean="0"/>
          </a:p>
          <a:p>
            <a:pPr lvl="1"/>
            <a:r>
              <a:rPr lang="en-US" dirty="0" smtClean="0"/>
              <a:t>team </a:t>
            </a:r>
            <a:r>
              <a:rPr lang="en-US" dirty="0"/>
              <a:t>size required is adequately small, </a:t>
            </a:r>
            <a:endParaRPr lang="en-US" dirty="0" smtClean="0"/>
          </a:p>
          <a:p>
            <a:pPr lvl="1"/>
            <a:r>
              <a:rPr lang="en-US" dirty="0" smtClean="0"/>
              <a:t>the </a:t>
            </a:r>
            <a:r>
              <a:rPr lang="en-US" dirty="0"/>
              <a:t>problem is well understood and </a:t>
            </a:r>
            <a:endParaRPr lang="en-US" dirty="0" smtClean="0"/>
          </a:p>
          <a:p>
            <a:pPr lvl="1"/>
            <a:r>
              <a:rPr lang="en-US" dirty="0" smtClean="0"/>
              <a:t>has </a:t>
            </a:r>
            <a:r>
              <a:rPr lang="en-US" dirty="0"/>
              <a:t>been solved in the past and </a:t>
            </a:r>
            <a:endParaRPr lang="en-US" dirty="0" smtClean="0"/>
          </a:p>
          <a:p>
            <a:pPr lvl="1"/>
            <a:r>
              <a:rPr lang="en-US" dirty="0" smtClean="0"/>
              <a:t>also </a:t>
            </a:r>
            <a:r>
              <a:rPr lang="en-US" dirty="0"/>
              <a:t>the team members have a nominal experience regarding the problem</a:t>
            </a:r>
            <a:r>
              <a:rPr lang="en-US" dirty="0" smtClean="0"/>
              <a:t>.</a:t>
            </a:r>
            <a:endParaRPr lang="en-US" dirty="0"/>
          </a:p>
        </p:txBody>
      </p:sp>
    </p:spTree>
    <p:extLst>
      <p:ext uri="{BB962C8B-B14F-4D97-AF65-F5344CB8AC3E}">
        <p14:creationId xmlns:p14="http://schemas.microsoft.com/office/powerpoint/2010/main" val="1845190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projects</a:t>
            </a:r>
            <a:endParaRPr lang="en-US" dirty="0"/>
          </a:p>
        </p:txBody>
      </p:sp>
      <p:sp>
        <p:nvSpPr>
          <p:cNvPr id="3" name="Content Placeholder 2"/>
          <p:cNvSpPr>
            <a:spLocks noGrp="1"/>
          </p:cNvSpPr>
          <p:nvPr>
            <p:ph idx="1"/>
          </p:nvPr>
        </p:nvSpPr>
        <p:spPr/>
        <p:txBody>
          <a:bodyPr/>
          <a:lstStyle/>
          <a:p>
            <a:r>
              <a:rPr lang="en-US" b="1" dirty="0" smtClean="0"/>
              <a:t>Semi-detached </a:t>
            </a:r>
            <a:r>
              <a:rPr lang="en-US" b="1" dirty="0"/>
              <a:t>–</a:t>
            </a:r>
            <a:r>
              <a:rPr lang="en-US" dirty="0"/>
              <a:t> A software project is said to be a Semi-detached type if the vital characteristics such as team-size, experience, knowledge of the various programming environment lie in between that of organic and Embedded. The projects classified as Semi-Detached are comparatively less familiar and difficult to develop compared to the organic ones and require more experience and better guidance and creativity. </a:t>
            </a:r>
            <a:r>
              <a:rPr lang="en-US" dirty="0" err="1"/>
              <a:t>Eg</a:t>
            </a:r>
            <a:r>
              <a:rPr lang="en-US" dirty="0"/>
              <a:t>: Compilers or different Embedded Systems can be considered of Semi-Detached type</a:t>
            </a:r>
            <a:r>
              <a:rPr lang="en-US" dirty="0" smtClean="0"/>
              <a:t>.</a:t>
            </a:r>
            <a:endParaRPr lang="en-US" dirty="0"/>
          </a:p>
        </p:txBody>
      </p:sp>
    </p:spTree>
    <p:extLst>
      <p:ext uri="{BB962C8B-B14F-4D97-AF65-F5344CB8AC3E}">
        <p14:creationId xmlns:p14="http://schemas.microsoft.com/office/powerpoint/2010/main" val="2421066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projects</a:t>
            </a:r>
            <a:endParaRPr lang="en-US" dirty="0"/>
          </a:p>
        </p:txBody>
      </p:sp>
      <p:sp>
        <p:nvSpPr>
          <p:cNvPr id="3" name="Content Placeholder 2"/>
          <p:cNvSpPr>
            <a:spLocks noGrp="1"/>
          </p:cNvSpPr>
          <p:nvPr>
            <p:ph idx="1"/>
          </p:nvPr>
        </p:nvSpPr>
        <p:spPr/>
        <p:txBody>
          <a:bodyPr/>
          <a:lstStyle/>
          <a:p>
            <a:r>
              <a:rPr lang="en-US" b="1" dirty="0" smtClean="0"/>
              <a:t>Embedded </a:t>
            </a:r>
            <a:r>
              <a:rPr lang="en-US" b="1" dirty="0"/>
              <a:t>–</a:t>
            </a:r>
            <a:r>
              <a:rPr lang="en-US" dirty="0"/>
              <a:t> A software project with requiring the highest level of complexity, creativity, and experience requirement fall under this category. Such software requires a larger team size than the other two models and also the developers need to be sufficiently experienced and creative to develop such complex models.</a:t>
            </a:r>
          </a:p>
          <a:p>
            <a:endParaRPr lang="en-US" dirty="0"/>
          </a:p>
        </p:txBody>
      </p:sp>
    </p:spTree>
    <p:extLst>
      <p:ext uri="{BB962C8B-B14F-4D97-AF65-F5344CB8AC3E}">
        <p14:creationId xmlns:p14="http://schemas.microsoft.com/office/powerpoint/2010/main" val="2777827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stages</a:t>
            </a:r>
            <a:endParaRPr lang="en-US" dirty="0"/>
          </a:p>
        </p:txBody>
      </p:sp>
      <p:sp>
        <p:nvSpPr>
          <p:cNvPr id="3" name="Content Placeholder 2"/>
          <p:cNvSpPr>
            <a:spLocks noGrp="1"/>
          </p:cNvSpPr>
          <p:nvPr>
            <p:ph idx="1"/>
          </p:nvPr>
        </p:nvSpPr>
        <p:spPr/>
        <p:txBody>
          <a:bodyPr/>
          <a:lstStyle/>
          <a:p>
            <a:r>
              <a:rPr lang="en-US" dirty="0" smtClean="0"/>
              <a:t>At the </a:t>
            </a:r>
            <a:r>
              <a:rPr lang="en-US" dirty="0" smtClean="0">
                <a:solidFill>
                  <a:srgbClr val="FF0000"/>
                </a:solidFill>
              </a:rPr>
              <a:t>proposal stage</a:t>
            </a:r>
            <a:r>
              <a:rPr lang="en-US" dirty="0" smtClean="0"/>
              <a:t>, when you are bidding for a contract to develop or provide a software system. </a:t>
            </a:r>
          </a:p>
          <a:p>
            <a:r>
              <a:rPr lang="en-US" dirty="0" smtClean="0"/>
              <a:t>During the </a:t>
            </a:r>
            <a:r>
              <a:rPr lang="en-US" dirty="0" smtClean="0">
                <a:solidFill>
                  <a:srgbClr val="FF0000"/>
                </a:solidFill>
              </a:rPr>
              <a:t>project startup phase</a:t>
            </a:r>
            <a:r>
              <a:rPr lang="en-US" dirty="0" smtClean="0"/>
              <a:t>, when you have to plan who will work on the project, how the project will be broken down into increments, how resources will be allocated across your company, etc. </a:t>
            </a:r>
          </a:p>
          <a:p>
            <a:r>
              <a:rPr lang="en-US" dirty="0" smtClean="0">
                <a:solidFill>
                  <a:srgbClr val="FF0000"/>
                </a:solidFill>
              </a:rPr>
              <a:t>Periodically throughout the project</a:t>
            </a:r>
            <a:r>
              <a:rPr lang="en-US" dirty="0" smtClean="0"/>
              <a:t>, when you modify your plan in the light of experience gained and information from monitoring the progress of the work.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Models</a:t>
            </a:r>
          </a:p>
        </p:txBody>
      </p:sp>
      <p:sp>
        <p:nvSpPr>
          <p:cNvPr id="3" name="Content Placeholder 2"/>
          <p:cNvSpPr>
            <a:spLocks noGrp="1"/>
          </p:cNvSpPr>
          <p:nvPr>
            <p:ph idx="1"/>
          </p:nvPr>
        </p:nvSpPr>
        <p:spPr/>
        <p:txBody>
          <a:bodyPr/>
          <a:lstStyle/>
          <a:p>
            <a:r>
              <a:rPr lang="en-US" dirty="0"/>
              <a:t>These are types of </a:t>
            </a:r>
            <a:r>
              <a:rPr lang="en-US" dirty="0" smtClean="0"/>
              <a:t>COCOMO </a:t>
            </a:r>
            <a:r>
              <a:rPr lang="en-US" dirty="0"/>
              <a:t>model:</a:t>
            </a:r>
          </a:p>
          <a:p>
            <a:pPr lvl="1"/>
            <a:r>
              <a:rPr lang="en-US" dirty="0"/>
              <a:t>Basic COCOMO Model</a:t>
            </a:r>
          </a:p>
          <a:p>
            <a:pPr lvl="1"/>
            <a:r>
              <a:rPr lang="en-US" dirty="0"/>
              <a:t>Intermediate COCOMO Model</a:t>
            </a:r>
          </a:p>
          <a:p>
            <a:pPr lvl="1"/>
            <a:r>
              <a:rPr lang="en-US" dirty="0"/>
              <a:t>Detailed COCOMO Model</a:t>
            </a:r>
          </a:p>
          <a:p>
            <a:endParaRPr lang="en-US" dirty="0"/>
          </a:p>
        </p:txBody>
      </p:sp>
    </p:spTree>
    <p:extLst>
      <p:ext uri="{BB962C8B-B14F-4D97-AF65-F5344CB8AC3E}">
        <p14:creationId xmlns:p14="http://schemas.microsoft.com/office/powerpoint/2010/main" val="32341809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COCOMO</a:t>
            </a:r>
          </a:p>
        </p:txBody>
      </p:sp>
      <p:sp>
        <p:nvSpPr>
          <p:cNvPr id="3" name="Content Placeholder 2"/>
          <p:cNvSpPr>
            <a:spLocks noGrp="1"/>
          </p:cNvSpPr>
          <p:nvPr>
            <p:ph idx="1"/>
          </p:nvPr>
        </p:nvSpPr>
        <p:spPr/>
        <p:txBody>
          <a:bodyPr/>
          <a:lstStyle/>
          <a:p>
            <a:r>
              <a:rPr lang="en-US" dirty="0"/>
              <a:t>can be used for quick and slightly rough calculations of Software Costs. Its accuracy is somewhat restricted due to the absence of sufficient factor considerations</a:t>
            </a:r>
            <a:r>
              <a:rPr lang="en-US" dirty="0" smtClean="0"/>
              <a:t>.</a:t>
            </a:r>
          </a:p>
          <a:p>
            <a:r>
              <a:rPr lang="en-GB" dirty="0" smtClean="0">
                <a:latin typeface="Helvetica" charset="0"/>
              </a:rPr>
              <a:t>E</a:t>
            </a:r>
            <a:r>
              <a:rPr lang="en-GB" dirty="0" smtClean="0"/>
              <a:t> </a:t>
            </a:r>
            <a:r>
              <a:rPr lang="en-GB" dirty="0"/>
              <a:t>= </a:t>
            </a:r>
            <a:r>
              <a:rPr lang="en-GB" dirty="0">
                <a:latin typeface="Helvetica" charset="0"/>
              </a:rPr>
              <a:t>A </a:t>
            </a:r>
            <a:r>
              <a:rPr lang="en-GB" dirty="0"/>
              <a:t> </a:t>
            </a:r>
            <a:r>
              <a:rPr lang="en-GB" dirty="0">
                <a:latin typeface="Symbol" charset="2"/>
              </a:rPr>
              <a:t>*</a:t>
            </a:r>
            <a:r>
              <a:rPr lang="en-GB" dirty="0"/>
              <a:t> </a:t>
            </a:r>
            <a:r>
              <a:rPr lang="en-GB" dirty="0" err="1">
                <a:latin typeface="Helvetica" charset="0"/>
              </a:rPr>
              <a:t>Size</a:t>
            </a:r>
            <a:r>
              <a:rPr lang="en-GB" baseline="30000" dirty="0" err="1">
                <a:latin typeface="Helvetica" charset="0"/>
              </a:rPr>
              <a:t>B</a:t>
            </a:r>
            <a:r>
              <a:rPr lang="en-GB" baseline="30000" dirty="0"/>
              <a:t>  </a:t>
            </a:r>
            <a:r>
              <a:rPr lang="en-GB" baseline="30000" dirty="0" smtClean="0"/>
              <a:t> </a:t>
            </a:r>
            <a:r>
              <a:rPr lang="en-US" dirty="0" smtClean="0"/>
              <a:t>Note: E=Effort </a:t>
            </a:r>
            <a:r>
              <a:rPr lang="en-US" dirty="0"/>
              <a:t>in staff months</a:t>
            </a:r>
            <a:endParaRPr lang="en-GB" baseline="30000" dirty="0" smtClean="0"/>
          </a:p>
          <a:p>
            <a:r>
              <a:rPr lang="en-GB" dirty="0"/>
              <a:t>Size= KLOC</a:t>
            </a:r>
          </a:p>
          <a:p>
            <a:endParaRPr lang="en-US" dirty="0" smtClean="0"/>
          </a:p>
          <a:p>
            <a:endParaRPr lang="en-US" dirty="0" smtClean="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9705364"/>
              </p:ext>
            </p:extLst>
          </p:nvPr>
        </p:nvGraphicFramePr>
        <p:xfrm>
          <a:off x="1680519" y="3863181"/>
          <a:ext cx="5449329" cy="1924050"/>
        </p:xfrm>
        <a:graphic>
          <a:graphicData uri="http://schemas.openxmlformats.org/drawingml/2006/table">
            <a:tbl>
              <a:tblPr/>
              <a:tblGrid>
                <a:gridCol w="1816443">
                  <a:extLst>
                    <a:ext uri="{9D8B030D-6E8A-4147-A177-3AD203B41FA5}">
                      <a16:colId xmlns:a16="http://schemas.microsoft.com/office/drawing/2014/main" val="1711743470"/>
                    </a:ext>
                  </a:extLst>
                </a:gridCol>
                <a:gridCol w="1816443">
                  <a:extLst>
                    <a:ext uri="{9D8B030D-6E8A-4147-A177-3AD203B41FA5}">
                      <a16:colId xmlns:a16="http://schemas.microsoft.com/office/drawing/2014/main" val="2804444510"/>
                    </a:ext>
                  </a:extLst>
                </a:gridCol>
                <a:gridCol w="1816443">
                  <a:extLst>
                    <a:ext uri="{9D8B030D-6E8A-4147-A177-3AD203B41FA5}">
                      <a16:colId xmlns:a16="http://schemas.microsoft.com/office/drawing/2014/main" val="2029303389"/>
                    </a:ext>
                  </a:extLst>
                </a:gridCol>
              </a:tblGrid>
              <a:tr h="0">
                <a:tc>
                  <a:txBody>
                    <a:bodyPr/>
                    <a:lstStyle/>
                    <a:p>
                      <a:pPr algn="ctr" fontAlgn="base"/>
                      <a:r>
                        <a:rPr lang="en-US" b="1" cap="all">
                          <a:solidFill>
                            <a:srgbClr val="000000"/>
                          </a:solidFill>
                          <a:effectLst/>
                        </a:rPr>
                        <a:t>SOFTWARE PROJECTS</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b="1" cap="all" dirty="0">
                          <a:solidFill>
                            <a:srgbClr val="000000"/>
                          </a:solidFill>
                          <a:effectLst/>
                        </a:rPr>
                        <a:t>A</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b="1" cap="all">
                          <a:solidFill>
                            <a:srgbClr val="000000"/>
                          </a:solidFill>
                          <a:effectLst/>
                        </a:rPr>
                        <a:t>B</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extLst>
                  <a:ext uri="{0D108BD9-81ED-4DB2-BD59-A6C34878D82A}">
                    <a16:rowId xmlns:a16="http://schemas.microsoft.com/office/drawing/2014/main" val="2403067331"/>
                  </a:ext>
                </a:extLst>
              </a:tr>
              <a:tr h="0">
                <a:tc>
                  <a:txBody>
                    <a:bodyPr/>
                    <a:lstStyle/>
                    <a:p>
                      <a:pPr algn="ctr" fontAlgn="base"/>
                      <a:r>
                        <a:rPr lang="en-US" b="0">
                          <a:effectLst/>
                        </a:rPr>
                        <a:t>Organic</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2.4</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1.05</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94085213"/>
                  </a:ext>
                </a:extLst>
              </a:tr>
              <a:tr h="0">
                <a:tc>
                  <a:txBody>
                    <a:bodyPr/>
                    <a:lstStyle/>
                    <a:p>
                      <a:pPr algn="ctr" fontAlgn="base"/>
                      <a:r>
                        <a:rPr lang="en-US" b="0">
                          <a:effectLst/>
                        </a:rPr>
                        <a:t>Semi Detached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3.0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1.12</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983233940"/>
                  </a:ext>
                </a:extLst>
              </a:tr>
              <a:tr h="0">
                <a:tc>
                  <a:txBody>
                    <a:bodyPr/>
                    <a:lstStyle/>
                    <a:p>
                      <a:pPr algn="ctr" fontAlgn="base"/>
                      <a:r>
                        <a:rPr lang="en-US" b="0">
                          <a:effectLst/>
                        </a:rPr>
                        <a:t>Embedded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b="0">
                          <a:effectLst/>
                        </a:rPr>
                        <a:t>3.6</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b="0" dirty="0">
                          <a:effectLst/>
                        </a:rPr>
                        <a:t>1.20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744996561"/>
                  </a:ext>
                </a:extLst>
              </a:tr>
            </a:tbl>
          </a:graphicData>
        </a:graphic>
      </p:graphicFrame>
    </p:spTree>
    <p:extLst>
      <p:ext uri="{BB962C8B-B14F-4D97-AF65-F5344CB8AC3E}">
        <p14:creationId xmlns:p14="http://schemas.microsoft.com/office/powerpoint/2010/main" val="2512015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Modes</a:t>
            </a:r>
            <a:endParaRPr lang="en-US" dirty="0"/>
          </a:p>
        </p:txBody>
      </p:sp>
      <p:sp>
        <p:nvSpPr>
          <p:cNvPr id="6" name="object 3"/>
          <p:cNvSpPr txBox="1"/>
          <p:nvPr/>
        </p:nvSpPr>
        <p:spPr>
          <a:xfrm>
            <a:off x="866775" y="1915665"/>
            <a:ext cx="7410450" cy="3810635"/>
          </a:xfrm>
          <a:prstGeom prst="rect">
            <a:avLst/>
          </a:prstGeom>
        </p:spPr>
        <p:txBody>
          <a:bodyPr vert="horz" wrap="square" lIns="0" tIns="61594" rIns="0" bIns="0" rtlCol="0">
            <a:spAutoFit/>
          </a:bodyPr>
          <a:lstStyle/>
          <a:p>
            <a:pPr marL="355600" indent="-342900">
              <a:lnSpc>
                <a:spcPct val="100000"/>
              </a:lnSpc>
              <a:spcBef>
                <a:spcPts val="484"/>
              </a:spcBef>
              <a:buClr>
                <a:srgbClr val="ECEAAC"/>
              </a:buClr>
              <a:buSzPct val="59375"/>
              <a:buFont typeface="Wingdings"/>
              <a:buChar char=""/>
              <a:tabLst>
                <a:tab pos="355600" algn="l"/>
              </a:tabLst>
            </a:pPr>
            <a:r>
              <a:rPr sz="3200" spc="-5" dirty="0">
                <a:latin typeface="Tahoma"/>
                <a:cs typeface="Tahoma"/>
              </a:rPr>
              <a:t>Organic</a:t>
            </a:r>
            <a:endParaRPr sz="3200" dirty="0">
              <a:latin typeface="Tahoma"/>
              <a:cs typeface="Tahoma"/>
            </a:endParaRPr>
          </a:p>
          <a:p>
            <a:pPr marL="755650" lvl="1" indent="-285750">
              <a:lnSpc>
                <a:spcPct val="100000"/>
              </a:lnSpc>
              <a:spcBef>
                <a:spcPts val="340"/>
              </a:spcBef>
              <a:buClr>
                <a:srgbClr val="91AFBF"/>
              </a:buClr>
              <a:buSzPct val="53571"/>
              <a:buFont typeface="Wingdings"/>
              <a:buChar char=""/>
              <a:tabLst>
                <a:tab pos="755650" algn="l"/>
              </a:tabLst>
            </a:pPr>
            <a:r>
              <a:rPr sz="2800" dirty="0">
                <a:latin typeface="Tahoma"/>
                <a:cs typeface="Tahoma"/>
              </a:rPr>
              <a:t>2-50 KLOC, </a:t>
            </a:r>
            <a:r>
              <a:rPr sz="2800" spc="-5" dirty="0">
                <a:latin typeface="Tahoma"/>
                <a:cs typeface="Tahoma"/>
              </a:rPr>
              <a:t>small, stable, </a:t>
            </a:r>
            <a:r>
              <a:rPr sz="2800" dirty="0">
                <a:latin typeface="Tahoma"/>
                <a:cs typeface="Tahoma"/>
              </a:rPr>
              <a:t>little</a:t>
            </a:r>
            <a:r>
              <a:rPr sz="2800" spc="-45" dirty="0">
                <a:latin typeface="Tahoma"/>
                <a:cs typeface="Tahoma"/>
              </a:rPr>
              <a:t> </a:t>
            </a:r>
            <a:r>
              <a:rPr sz="2800" dirty="0">
                <a:latin typeface="Tahoma"/>
                <a:cs typeface="Tahoma"/>
              </a:rPr>
              <a:t>innovation</a:t>
            </a:r>
          </a:p>
          <a:p>
            <a:pPr marL="355600" indent="-342900">
              <a:lnSpc>
                <a:spcPct val="100000"/>
              </a:lnSpc>
              <a:spcBef>
                <a:spcPts val="370"/>
              </a:spcBef>
              <a:buClr>
                <a:srgbClr val="ECEAAC"/>
              </a:buClr>
              <a:buSzPct val="59375"/>
              <a:buFont typeface="Wingdings"/>
              <a:buChar char=""/>
              <a:tabLst>
                <a:tab pos="355600" algn="l"/>
              </a:tabLst>
            </a:pPr>
            <a:r>
              <a:rPr sz="3200" spc="-5" dirty="0">
                <a:latin typeface="Tahoma"/>
                <a:cs typeface="Tahoma"/>
              </a:rPr>
              <a:t>Semi-detached</a:t>
            </a:r>
            <a:endParaRPr sz="3200" dirty="0">
              <a:latin typeface="Tahoma"/>
              <a:cs typeface="Tahoma"/>
            </a:endParaRPr>
          </a:p>
          <a:p>
            <a:pPr marL="755650" marR="720725" lvl="1" indent="-285750">
              <a:lnSpc>
                <a:spcPts val="3020"/>
              </a:lnSpc>
              <a:spcBef>
                <a:spcPts val="725"/>
              </a:spcBef>
              <a:buClr>
                <a:srgbClr val="91AFBF"/>
              </a:buClr>
              <a:buSzPct val="53571"/>
              <a:buFont typeface="Wingdings"/>
              <a:buChar char=""/>
              <a:tabLst>
                <a:tab pos="755650" algn="l"/>
              </a:tabLst>
            </a:pPr>
            <a:r>
              <a:rPr sz="2800" spc="-5" dirty="0">
                <a:latin typeface="Tahoma"/>
                <a:cs typeface="Tahoma"/>
              </a:rPr>
              <a:t>50-300 KLOC, </a:t>
            </a:r>
            <a:r>
              <a:rPr sz="2800" dirty="0">
                <a:latin typeface="Tahoma"/>
                <a:cs typeface="Tahoma"/>
              </a:rPr>
              <a:t>medium-sized, </a:t>
            </a:r>
            <a:r>
              <a:rPr sz="2800" spc="-5" dirty="0">
                <a:latin typeface="Tahoma"/>
                <a:cs typeface="Tahoma"/>
              </a:rPr>
              <a:t>average  </a:t>
            </a:r>
            <a:r>
              <a:rPr sz="2800" dirty="0">
                <a:latin typeface="Tahoma"/>
                <a:cs typeface="Tahoma"/>
              </a:rPr>
              <a:t>abilities, medium</a:t>
            </a:r>
            <a:r>
              <a:rPr sz="2800" spc="-20" dirty="0">
                <a:latin typeface="Tahoma"/>
                <a:cs typeface="Tahoma"/>
              </a:rPr>
              <a:t> </a:t>
            </a:r>
            <a:r>
              <a:rPr sz="2800" spc="-5" dirty="0">
                <a:latin typeface="Tahoma"/>
                <a:cs typeface="Tahoma"/>
              </a:rPr>
              <a:t>time-constraints</a:t>
            </a:r>
            <a:endParaRPr sz="2800" dirty="0">
              <a:latin typeface="Tahoma"/>
              <a:cs typeface="Tahoma"/>
            </a:endParaRPr>
          </a:p>
          <a:p>
            <a:pPr marL="355600" indent="-342900">
              <a:lnSpc>
                <a:spcPct val="100000"/>
              </a:lnSpc>
              <a:spcBef>
                <a:spcPts val="335"/>
              </a:spcBef>
              <a:buClr>
                <a:srgbClr val="ECEAAC"/>
              </a:buClr>
              <a:buSzPct val="59375"/>
              <a:buFont typeface="Wingdings"/>
              <a:buChar char=""/>
              <a:tabLst>
                <a:tab pos="355600" algn="l"/>
              </a:tabLst>
            </a:pPr>
            <a:r>
              <a:rPr sz="3200" dirty="0">
                <a:latin typeface="Tahoma"/>
                <a:cs typeface="Tahoma"/>
              </a:rPr>
              <a:t>Embedded</a:t>
            </a:r>
          </a:p>
          <a:p>
            <a:pPr marL="755650" marR="5080" lvl="1" indent="-285750">
              <a:lnSpc>
                <a:spcPts val="3020"/>
              </a:lnSpc>
              <a:spcBef>
                <a:spcPts val="725"/>
              </a:spcBef>
              <a:buClr>
                <a:srgbClr val="91AFBF"/>
              </a:buClr>
              <a:buSzPct val="53571"/>
              <a:buFont typeface="Wingdings"/>
              <a:buChar char=""/>
              <a:tabLst>
                <a:tab pos="755650" algn="l"/>
              </a:tabLst>
            </a:pPr>
            <a:r>
              <a:rPr sz="2800" dirty="0">
                <a:latin typeface="Tahoma"/>
                <a:cs typeface="Tahoma"/>
              </a:rPr>
              <a:t>&gt; 300 KLOC, large project </a:t>
            </a:r>
            <a:r>
              <a:rPr sz="2800" spc="-5" dirty="0">
                <a:latin typeface="Tahoma"/>
                <a:cs typeface="Tahoma"/>
              </a:rPr>
              <a:t>team, complex,  </a:t>
            </a:r>
            <a:r>
              <a:rPr sz="2800" dirty="0">
                <a:latin typeface="Tahoma"/>
                <a:cs typeface="Tahoma"/>
              </a:rPr>
              <a:t>innovative, </a:t>
            </a:r>
            <a:r>
              <a:rPr sz="2800" spc="-5" dirty="0">
                <a:latin typeface="Tahoma"/>
                <a:cs typeface="Tahoma"/>
              </a:rPr>
              <a:t>severe constraints</a:t>
            </a:r>
            <a:endParaRPr sz="2800" dirty="0">
              <a:latin typeface="Tahoma"/>
              <a:cs typeface="Tahoma"/>
            </a:endParaRPr>
          </a:p>
        </p:txBody>
      </p:sp>
    </p:spTree>
    <p:extLst>
      <p:ext uri="{BB962C8B-B14F-4D97-AF65-F5344CB8AC3E}">
        <p14:creationId xmlns:p14="http://schemas.microsoft.com/office/powerpoint/2010/main" val="3222179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object 3"/>
          <p:cNvSpPr txBox="1"/>
          <p:nvPr/>
        </p:nvSpPr>
        <p:spPr>
          <a:xfrm>
            <a:off x="1249425" y="1937186"/>
            <a:ext cx="5691505" cy="3465195"/>
          </a:xfrm>
          <a:prstGeom prst="rect">
            <a:avLst/>
          </a:prstGeom>
        </p:spPr>
        <p:txBody>
          <a:bodyPr vert="horz" wrap="square" lIns="0" tIns="111125" rIns="0" bIns="0" rtlCol="0">
            <a:spAutoFit/>
          </a:bodyPr>
          <a:lstStyle/>
          <a:p>
            <a:pPr marL="355600" indent="-342900">
              <a:lnSpc>
                <a:spcPct val="100000"/>
              </a:lnSpc>
              <a:spcBef>
                <a:spcPts val="875"/>
              </a:spcBef>
              <a:buClr>
                <a:srgbClr val="ECEAAC"/>
              </a:buClr>
              <a:buSzPct val="59375"/>
              <a:buFont typeface="Wingdings"/>
              <a:buChar char=""/>
              <a:tabLst>
                <a:tab pos="355600" algn="l"/>
              </a:tabLst>
            </a:pPr>
            <a:r>
              <a:rPr sz="3200" spc="-5" dirty="0">
                <a:latin typeface="Tahoma"/>
                <a:cs typeface="Tahoma"/>
              </a:rPr>
              <a:t>Suppose </a:t>
            </a:r>
            <a:r>
              <a:rPr sz="3200" dirty="0">
                <a:latin typeface="Tahoma"/>
                <a:cs typeface="Tahoma"/>
              </a:rPr>
              <a:t>size is </a:t>
            </a:r>
            <a:r>
              <a:rPr sz="3200" spc="-5" dirty="0">
                <a:latin typeface="Tahoma"/>
                <a:cs typeface="Tahoma"/>
              </a:rPr>
              <a:t>200</a:t>
            </a:r>
            <a:r>
              <a:rPr sz="3200" spc="5" dirty="0">
                <a:latin typeface="Tahoma"/>
                <a:cs typeface="Tahoma"/>
              </a:rPr>
              <a:t> </a:t>
            </a:r>
            <a:r>
              <a:rPr sz="3200" spc="-5" dirty="0">
                <a:latin typeface="Tahoma"/>
                <a:cs typeface="Tahoma"/>
              </a:rPr>
              <a:t>KLOC,</a:t>
            </a:r>
            <a:endParaRPr sz="3200" dirty="0">
              <a:latin typeface="Tahoma"/>
              <a:cs typeface="Tahoma"/>
            </a:endParaRPr>
          </a:p>
          <a:p>
            <a:pPr marL="755650" lvl="1" indent="-285750">
              <a:lnSpc>
                <a:spcPct val="100000"/>
              </a:lnSpc>
              <a:spcBef>
                <a:spcPts val="680"/>
              </a:spcBef>
              <a:buClr>
                <a:srgbClr val="91AFBF"/>
              </a:buClr>
              <a:buSzPct val="53571"/>
              <a:buFont typeface="Wingdings"/>
              <a:buChar char=""/>
              <a:tabLst>
                <a:tab pos="755650" algn="l"/>
              </a:tabLst>
            </a:pPr>
            <a:r>
              <a:rPr sz="2800" dirty="0">
                <a:latin typeface="Tahoma"/>
                <a:cs typeface="Tahoma"/>
              </a:rPr>
              <a:t>Organic</a:t>
            </a:r>
          </a:p>
          <a:p>
            <a:pPr marL="1155700" lvl="2" indent="-228600">
              <a:lnSpc>
                <a:spcPct val="100000"/>
              </a:lnSpc>
              <a:spcBef>
                <a:spcPts val="570"/>
              </a:spcBef>
              <a:buClr>
                <a:srgbClr val="ECEAAC"/>
              </a:buClr>
              <a:buSzPct val="50000"/>
              <a:buFont typeface="Wingdings"/>
              <a:buChar char=""/>
              <a:tabLst>
                <a:tab pos="1155700" algn="l"/>
              </a:tabLst>
            </a:pPr>
            <a:r>
              <a:rPr sz="2400" spc="-5" dirty="0">
                <a:latin typeface="Tahoma"/>
                <a:cs typeface="Tahoma"/>
              </a:rPr>
              <a:t>2.4(200)</a:t>
            </a:r>
            <a:r>
              <a:rPr sz="2400" spc="-7" baseline="24305" dirty="0">
                <a:latin typeface="Tahoma"/>
                <a:cs typeface="Tahoma"/>
              </a:rPr>
              <a:t>1.05 </a:t>
            </a:r>
            <a:r>
              <a:rPr sz="2400" spc="-5" dirty="0">
                <a:latin typeface="Tahoma"/>
                <a:cs typeface="Tahoma"/>
              </a:rPr>
              <a:t>= </a:t>
            </a:r>
            <a:r>
              <a:rPr sz="2400" dirty="0">
                <a:latin typeface="Tahoma"/>
                <a:cs typeface="Tahoma"/>
              </a:rPr>
              <a:t>626</a:t>
            </a:r>
            <a:r>
              <a:rPr sz="2400" spc="-20" dirty="0">
                <a:latin typeface="Tahoma"/>
                <a:cs typeface="Tahoma"/>
              </a:rPr>
              <a:t> </a:t>
            </a:r>
            <a:r>
              <a:rPr sz="2400" spc="-5" dirty="0">
                <a:latin typeface="Tahoma"/>
                <a:cs typeface="Tahoma"/>
              </a:rPr>
              <a:t>staff-months</a:t>
            </a:r>
            <a:endParaRPr sz="2400" dirty="0">
              <a:latin typeface="Tahoma"/>
              <a:cs typeface="Tahoma"/>
            </a:endParaRPr>
          </a:p>
          <a:p>
            <a:pPr marL="755650" lvl="1" indent="-285750">
              <a:lnSpc>
                <a:spcPct val="100000"/>
              </a:lnSpc>
              <a:spcBef>
                <a:spcPts val="680"/>
              </a:spcBef>
              <a:buClr>
                <a:srgbClr val="91AFBF"/>
              </a:buClr>
              <a:buSzPct val="53571"/>
              <a:buFont typeface="Wingdings"/>
              <a:buChar char=""/>
              <a:tabLst>
                <a:tab pos="755650" algn="l"/>
              </a:tabLst>
            </a:pPr>
            <a:r>
              <a:rPr sz="2800" spc="-5" dirty="0">
                <a:latin typeface="Tahoma"/>
                <a:cs typeface="Tahoma"/>
              </a:rPr>
              <a:t>Semi-Detached</a:t>
            </a:r>
            <a:endParaRPr sz="2800" dirty="0">
              <a:latin typeface="Tahoma"/>
              <a:cs typeface="Tahoma"/>
            </a:endParaRPr>
          </a:p>
          <a:p>
            <a:pPr marL="1155700" lvl="2" indent="-228600">
              <a:lnSpc>
                <a:spcPct val="100000"/>
              </a:lnSpc>
              <a:spcBef>
                <a:spcPts val="565"/>
              </a:spcBef>
              <a:buClr>
                <a:srgbClr val="ECEAAC"/>
              </a:buClr>
              <a:buSzPct val="50000"/>
              <a:buFont typeface="Wingdings"/>
              <a:buChar char=""/>
              <a:tabLst>
                <a:tab pos="1155700" algn="l"/>
              </a:tabLst>
            </a:pPr>
            <a:r>
              <a:rPr sz="2400" spc="-5" dirty="0">
                <a:latin typeface="Tahoma"/>
                <a:cs typeface="Tahoma"/>
              </a:rPr>
              <a:t>3.0(200)</a:t>
            </a:r>
            <a:r>
              <a:rPr sz="2400" spc="-7" baseline="24305" dirty="0">
                <a:latin typeface="Tahoma"/>
                <a:cs typeface="Tahoma"/>
              </a:rPr>
              <a:t>1.12 </a:t>
            </a:r>
            <a:r>
              <a:rPr sz="2400" spc="-5" dirty="0">
                <a:latin typeface="Tahoma"/>
                <a:cs typeface="Tahoma"/>
              </a:rPr>
              <a:t>= 1,133</a:t>
            </a:r>
            <a:r>
              <a:rPr sz="2400" spc="10" dirty="0">
                <a:latin typeface="Tahoma"/>
                <a:cs typeface="Tahoma"/>
              </a:rPr>
              <a:t> </a:t>
            </a:r>
            <a:r>
              <a:rPr sz="2400" spc="-5" dirty="0">
                <a:latin typeface="Tahoma"/>
                <a:cs typeface="Tahoma"/>
              </a:rPr>
              <a:t>staff-months</a:t>
            </a:r>
            <a:endParaRPr sz="2400" dirty="0">
              <a:latin typeface="Tahoma"/>
              <a:cs typeface="Tahoma"/>
            </a:endParaRPr>
          </a:p>
          <a:p>
            <a:pPr marL="755650" lvl="1" indent="-285750">
              <a:lnSpc>
                <a:spcPct val="100000"/>
              </a:lnSpc>
              <a:spcBef>
                <a:spcPts val="680"/>
              </a:spcBef>
              <a:buClr>
                <a:srgbClr val="91AFBF"/>
              </a:buClr>
              <a:buSzPct val="53571"/>
              <a:buFont typeface="Wingdings"/>
              <a:buChar char=""/>
              <a:tabLst>
                <a:tab pos="755650" algn="l"/>
              </a:tabLst>
            </a:pPr>
            <a:r>
              <a:rPr sz="2800" dirty="0">
                <a:latin typeface="Tahoma"/>
                <a:cs typeface="Tahoma"/>
              </a:rPr>
              <a:t>Embedded</a:t>
            </a:r>
          </a:p>
          <a:p>
            <a:pPr marL="1155700" lvl="2" indent="-228600">
              <a:lnSpc>
                <a:spcPct val="100000"/>
              </a:lnSpc>
              <a:spcBef>
                <a:spcPts val="570"/>
              </a:spcBef>
              <a:buClr>
                <a:srgbClr val="ECEAAC"/>
              </a:buClr>
              <a:buSzPct val="50000"/>
              <a:buFont typeface="Wingdings"/>
              <a:buChar char=""/>
              <a:tabLst>
                <a:tab pos="1155700" algn="l"/>
              </a:tabLst>
            </a:pPr>
            <a:r>
              <a:rPr sz="2400" spc="-5" dirty="0">
                <a:latin typeface="Tahoma"/>
                <a:cs typeface="Tahoma"/>
              </a:rPr>
              <a:t>3.6(200)</a:t>
            </a:r>
            <a:r>
              <a:rPr sz="2400" spc="-7" baseline="24305" dirty="0">
                <a:latin typeface="Tahoma"/>
                <a:cs typeface="Tahoma"/>
              </a:rPr>
              <a:t>1.20 </a:t>
            </a:r>
            <a:r>
              <a:rPr sz="2400" spc="-5" dirty="0">
                <a:latin typeface="Tahoma"/>
                <a:cs typeface="Tahoma"/>
              </a:rPr>
              <a:t>= 2,077</a:t>
            </a:r>
            <a:r>
              <a:rPr sz="2400" spc="10" dirty="0">
                <a:latin typeface="Tahoma"/>
                <a:cs typeface="Tahoma"/>
              </a:rPr>
              <a:t> </a:t>
            </a:r>
            <a:r>
              <a:rPr sz="2400" spc="-5" dirty="0">
                <a:latin typeface="Tahoma"/>
                <a:cs typeface="Tahoma"/>
              </a:rPr>
              <a:t>staff-months</a:t>
            </a:r>
            <a:endParaRPr sz="2400" dirty="0">
              <a:latin typeface="Tahoma"/>
              <a:cs typeface="Tahoma"/>
            </a:endParaRPr>
          </a:p>
        </p:txBody>
      </p:sp>
    </p:spTree>
    <p:extLst>
      <p:ext uri="{BB962C8B-B14F-4D97-AF65-F5344CB8AC3E}">
        <p14:creationId xmlns:p14="http://schemas.microsoft.com/office/powerpoint/2010/main" val="29204655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Duration</a:t>
            </a:r>
          </a:p>
        </p:txBody>
      </p:sp>
      <p:sp>
        <p:nvSpPr>
          <p:cNvPr id="4" name="object 3"/>
          <p:cNvSpPr txBox="1"/>
          <p:nvPr/>
        </p:nvSpPr>
        <p:spPr>
          <a:xfrm>
            <a:off x="1249425" y="2173479"/>
            <a:ext cx="6969125" cy="3554095"/>
          </a:xfrm>
          <a:prstGeom prst="rect">
            <a:avLst/>
          </a:prstGeom>
        </p:spPr>
        <p:txBody>
          <a:bodyPr vert="horz" wrap="square" lIns="0" tIns="12700" rIns="0" bIns="0" rtlCol="0">
            <a:spAutoFit/>
          </a:bodyPr>
          <a:lstStyle/>
          <a:p>
            <a:pPr marL="208915">
              <a:lnSpc>
                <a:spcPct val="100000"/>
              </a:lnSpc>
              <a:spcBef>
                <a:spcPts val="100"/>
              </a:spcBef>
              <a:tabLst>
                <a:tab pos="3148965" algn="l"/>
                <a:tab pos="3931285" algn="l"/>
              </a:tabLst>
            </a:pPr>
            <a:r>
              <a:rPr sz="6200" i="1" spc="-5" dirty="0">
                <a:latin typeface="Times New Roman"/>
                <a:cs typeface="Times New Roman"/>
              </a:rPr>
              <a:t>TDEV	</a:t>
            </a:r>
            <a:r>
              <a:rPr sz="6200" dirty="0">
                <a:latin typeface="Symbol"/>
                <a:cs typeface="Symbol"/>
              </a:rPr>
              <a:t></a:t>
            </a:r>
            <a:r>
              <a:rPr sz="6200" dirty="0">
                <a:latin typeface="Times New Roman"/>
                <a:cs typeface="Times New Roman"/>
              </a:rPr>
              <a:t>	</a:t>
            </a:r>
            <a:r>
              <a:rPr sz="6200" i="1" dirty="0">
                <a:latin typeface="Times New Roman"/>
                <a:cs typeface="Times New Roman"/>
              </a:rPr>
              <a:t>c</a:t>
            </a:r>
            <a:r>
              <a:rPr sz="6200" i="1" spc="-540" dirty="0">
                <a:latin typeface="Times New Roman"/>
                <a:cs typeface="Times New Roman"/>
              </a:rPr>
              <a:t> </a:t>
            </a:r>
            <a:r>
              <a:rPr sz="6200" dirty="0">
                <a:latin typeface="Times New Roman"/>
                <a:cs typeface="Times New Roman"/>
              </a:rPr>
              <a:t>(</a:t>
            </a:r>
            <a:r>
              <a:rPr sz="6200" spc="-484" dirty="0">
                <a:latin typeface="Times New Roman"/>
                <a:cs typeface="Times New Roman"/>
              </a:rPr>
              <a:t> </a:t>
            </a:r>
            <a:r>
              <a:rPr sz="6200" i="1" dirty="0">
                <a:latin typeface="Times New Roman"/>
                <a:cs typeface="Times New Roman"/>
              </a:rPr>
              <a:t>E</a:t>
            </a:r>
            <a:r>
              <a:rPr sz="6200" i="1" spc="55" dirty="0">
                <a:latin typeface="Times New Roman"/>
                <a:cs typeface="Times New Roman"/>
              </a:rPr>
              <a:t> </a:t>
            </a:r>
            <a:r>
              <a:rPr sz="6200" dirty="0">
                <a:latin typeface="Times New Roman"/>
                <a:cs typeface="Times New Roman"/>
              </a:rPr>
              <a:t>)</a:t>
            </a:r>
            <a:r>
              <a:rPr sz="6200" spc="-540" dirty="0">
                <a:latin typeface="Times New Roman"/>
                <a:cs typeface="Times New Roman"/>
              </a:rPr>
              <a:t> </a:t>
            </a:r>
            <a:r>
              <a:rPr sz="5400" i="1" spc="7" baseline="42438" dirty="0">
                <a:latin typeface="Times New Roman"/>
                <a:cs typeface="Times New Roman"/>
              </a:rPr>
              <a:t>d</a:t>
            </a:r>
            <a:endParaRPr sz="5400" baseline="42438" dirty="0">
              <a:latin typeface="Times New Roman"/>
              <a:cs typeface="Times New Roman"/>
            </a:endParaRPr>
          </a:p>
          <a:p>
            <a:pPr marL="355600" indent="-342900">
              <a:lnSpc>
                <a:spcPct val="100000"/>
              </a:lnSpc>
              <a:spcBef>
                <a:spcPts val="4385"/>
              </a:spcBef>
              <a:buClr>
                <a:srgbClr val="ECEAAC"/>
              </a:buClr>
              <a:buSzPct val="59375"/>
              <a:buFont typeface="Wingdings"/>
              <a:buChar char=""/>
              <a:tabLst>
                <a:tab pos="355600" algn="l"/>
              </a:tabLst>
            </a:pPr>
            <a:r>
              <a:rPr sz="3200" spc="-5" dirty="0">
                <a:latin typeface="Tahoma"/>
                <a:cs typeface="Tahoma"/>
              </a:rPr>
              <a:t>Where</a:t>
            </a:r>
            <a:endParaRPr sz="3200" dirty="0">
              <a:latin typeface="Tahoma"/>
              <a:cs typeface="Tahoma"/>
            </a:endParaRPr>
          </a:p>
          <a:p>
            <a:pPr marL="755650" lvl="1" indent="-285750">
              <a:lnSpc>
                <a:spcPct val="100000"/>
              </a:lnSpc>
              <a:spcBef>
                <a:spcPts val="680"/>
              </a:spcBef>
              <a:buClr>
                <a:srgbClr val="91AFBF"/>
              </a:buClr>
              <a:buSzPct val="53571"/>
              <a:buFont typeface="Wingdings"/>
              <a:buChar char=""/>
              <a:tabLst>
                <a:tab pos="755650" algn="l"/>
              </a:tabLst>
            </a:pPr>
            <a:r>
              <a:rPr sz="2800" spc="-5" dirty="0">
                <a:latin typeface="Tahoma"/>
                <a:cs typeface="Tahoma"/>
              </a:rPr>
              <a:t>TDEV </a:t>
            </a:r>
            <a:r>
              <a:rPr sz="2800" dirty="0">
                <a:latin typeface="Tahoma"/>
                <a:cs typeface="Tahoma"/>
              </a:rPr>
              <a:t>is </a:t>
            </a:r>
            <a:r>
              <a:rPr sz="2800" spc="-5" dirty="0">
                <a:latin typeface="Tahoma"/>
                <a:cs typeface="Tahoma"/>
              </a:rPr>
              <a:t>time for</a:t>
            </a:r>
            <a:r>
              <a:rPr sz="2800" spc="-10" dirty="0">
                <a:latin typeface="Tahoma"/>
                <a:cs typeface="Tahoma"/>
              </a:rPr>
              <a:t> </a:t>
            </a:r>
            <a:r>
              <a:rPr sz="2800" dirty="0">
                <a:latin typeface="Tahoma"/>
                <a:cs typeface="Tahoma"/>
              </a:rPr>
              <a:t>development</a:t>
            </a:r>
          </a:p>
          <a:p>
            <a:pPr marL="755650" lvl="1" indent="-285750">
              <a:lnSpc>
                <a:spcPct val="100000"/>
              </a:lnSpc>
              <a:spcBef>
                <a:spcPts val="680"/>
              </a:spcBef>
              <a:buClr>
                <a:srgbClr val="91AFBF"/>
              </a:buClr>
              <a:buSzPct val="53571"/>
              <a:buFont typeface="Wingdings"/>
              <a:buChar char=""/>
              <a:tabLst>
                <a:tab pos="755650" algn="l"/>
              </a:tabLst>
            </a:pPr>
            <a:r>
              <a:rPr sz="2800" dirty="0">
                <a:latin typeface="Tahoma"/>
                <a:cs typeface="Tahoma"/>
              </a:rPr>
              <a:t>c and </a:t>
            </a:r>
            <a:r>
              <a:rPr sz="2800" spc="-5" dirty="0">
                <a:latin typeface="Tahoma"/>
                <a:cs typeface="Tahoma"/>
              </a:rPr>
              <a:t>d </a:t>
            </a:r>
            <a:r>
              <a:rPr sz="2800" dirty="0">
                <a:latin typeface="Tahoma"/>
                <a:cs typeface="Tahoma"/>
              </a:rPr>
              <a:t>are </a:t>
            </a:r>
            <a:r>
              <a:rPr sz="2800" spc="-5" dirty="0">
                <a:latin typeface="Tahoma"/>
                <a:cs typeface="Tahoma"/>
              </a:rPr>
              <a:t>constants to </a:t>
            </a:r>
            <a:r>
              <a:rPr sz="2800" dirty="0">
                <a:latin typeface="Tahoma"/>
                <a:cs typeface="Tahoma"/>
              </a:rPr>
              <a:t>be</a:t>
            </a:r>
            <a:r>
              <a:rPr sz="2800" spc="-15" dirty="0">
                <a:latin typeface="Tahoma"/>
                <a:cs typeface="Tahoma"/>
              </a:rPr>
              <a:t> </a:t>
            </a:r>
            <a:r>
              <a:rPr sz="2800" dirty="0">
                <a:latin typeface="Tahoma"/>
                <a:cs typeface="Tahoma"/>
              </a:rPr>
              <a:t>determined</a:t>
            </a:r>
          </a:p>
          <a:p>
            <a:pPr marL="755650" lvl="1" indent="-285750">
              <a:lnSpc>
                <a:spcPct val="100000"/>
              </a:lnSpc>
              <a:spcBef>
                <a:spcPts val="675"/>
              </a:spcBef>
              <a:buClr>
                <a:srgbClr val="91AFBF"/>
              </a:buClr>
              <a:buSzPct val="53571"/>
              <a:buFont typeface="Wingdings"/>
              <a:buChar char=""/>
              <a:tabLst>
                <a:tab pos="755650" algn="l"/>
              </a:tabLst>
            </a:pPr>
            <a:r>
              <a:rPr sz="2800" dirty="0">
                <a:latin typeface="Tahoma"/>
                <a:cs typeface="Tahoma"/>
              </a:rPr>
              <a:t>E is </a:t>
            </a:r>
            <a:r>
              <a:rPr sz="2800" spc="-5" dirty="0">
                <a:latin typeface="Tahoma"/>
                <a:cs typeface="Tahoma"/>
              </a:rPr>
              <a:t>the effort</a:t>
            </a:r>
            <a:endParaRPr sz="2800" dirty="0">
              <a:latin typeface="Tahoma"/>
              <a:cs typeface="Tahoma"/>
            </a:endParaRPr>
          </a:p>
        </p:txBody>
      </p:sp>
    </p:spTree>
    <p:extLst>
      <p:ext uri="{BB962C8B-B14F-4D97-AF65-F5344CB8AC3E}">
        <p14:creationId xmlns:p14="http://schemas.microsoft.com/office/powerpoint/2010/main" val="37584015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 for TDEV</a:t>
            </a:r>
          </a:p>
        </p:txBody>
      </p:sp>
      <p:graphicFrame>
        <p:nvGraphicFramePr>
          <p:cNvPr id="6" name="object 3"/>
          <p:cNvGraphicFramePr>
            <a:graphicFrameLocks noGrp="1"/>
          </p:cNvGraphicFramePr>
          <p:nvPr>
            <p:extLst>
              <p:ext uri="{D42A27DB-BD31-4B8C-83A1-F6EECF244321}">
                <p14:modId xmlns:p14="http://schemas.microsoft.com/office/powerpoint/2010/main" val="1043109697"/>
              </p:ext>
            </p:extLst>
          </p:nvPr>
        </p:nvGraphicFramePr>
        <p:xfrm>
          <a:off x="685800" y="1990788"/>
          <a:ext cx="7772400" cy="3658235"/>
        </p:xfrm>
        <a:graphic>
          <a:graphicData uri="http://schemas.openxmlformats.org/drawingml/2006/table">
            <a:tbl>
              <a:tblPr firstRow="1" bandRow="1">
                <a:tableStyleId>{2D5ABB26-0587-4C30-8999-92F81FD0307C}</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572770">
                <a:tc>
                  <a:txBody>
                    <a:bodyPr/>
                    <a:lstStyle/>
                    <a:p>
                      <a:pPr marL="882650">
                        <a:lnSpc>
                          <a:spcPct val="100000"/>
                        </a:lnSpc>
                        <a:spcBef>
                          <a:spcPts val="350"/>
                        </a:spcBef>
                      </a:pPr>
                      <a:r>
                        <a:rPr sz="2800" spc="5" dirty="0">
                          <a:latin typeface="Tahoma"/>
                          <a:cs typeface="Tahoma"/>
                        </a:rPr>
                        <a:t>Mode</a:t>
                      </a:r>
                      <a:endParaRPr sz="2800">
                        <a:latin typeface="Tahoma"/>
                        <a:cs typeface="Tahoma"/>
                      </a:endParaRPr>
                    </a:p>
                  </a:txBody>
                  <a:tcPr marL="0" marR="0" marT="44450" marB="0">
                    <a:lnL w="38100">
                      <a:solidFill>
                        <a:srgbClr val="010101"/>
                      </a:solidFill>
                      <a:prstDash val="solid"/>
                    </a:lnL>
                    <a:lnR w="19050">
                      <a:solidFill>
                        <a:srgbClr val="010101"/>
                      </a:solidFill>
                      <a:prstDash val="solid"/>
                    </a:lnR>
                    <a:lnT w="38100">
                      <a:solidFill>
                        <a:srgbClr val="010101"/>
                      </a:solidFill>
                      <a:prstDash val="solid"/>
                    </a:lnT>
                    <a:lnB w="19050">
                      <a:solidFill>
                        <a:srgbClr val="010101"/>
                      </a:solidFill>
                      <a:prstDash val="solid"/>
                    </a:lnB>
                  </a:tcPr>
                </a:tc>
                <a:tc>
                  <a:txBody>
                    <a:bodyPr/>
                    <a:lstStyle/>
                    <a:p>
                      <a:pPr marL="27940" algn="ctr">
                        <a:lnSpc>
                          <a:spcPct val="100000"/>
                        </a:lnSpc>
                        <a:spcBef>
                          <a:spcPts val="350"/>
                        </a:spcBef>
                      </a:pPr>
                      <a:r>
                        <a:rPr sz="2800" dirty="0">
                          <a:latin typeface="Tahoma"/>
                          <a:cs typeface="Tahoma"/>
                        </a:rPr>
                        <a:t>c</a:t>
                      </a:r>
                      <a:endParaRPr sz="2800">
                        <a:latin typeface="Tahoma"/>
                        <a:cs typeface="Tahoma"/>
                      </a:endParaRPr>
                    </a:p>
                  </a:txBody>
                  <a:tcPr marL="0" marR="0" marT="44450" marB="0">
                    <a:lnL w="19050">
                      <a:solidFill>
                        <a:srgbClr val="010101"/>
                      </a:solidFill>
                      <a:prstDash val="solid"/>
                    </a:lnL>
                    <a:lnR w="12700">
                      <a:solidFill>
                        <a:srgbClr val="010101"/>
                      </a:solidFill>
                      <a:prstDash val="solid"/>
                    </a:lnR>
                    <a:lnT w="38100">
                      <a:solidFill>
                        <a:srgbClr val="010101"/>
                      </a:solidFill>
                      <a:prstDash val="solid"/>
                    </a:lnT>
                    <a:lnB w="19050">
                      <a:solidFill>
                        <a:srgbClr val="010101"/>
                      </a:solidFill>
                      <a:prstDash val="solid"/>
                    </a:lnB>
                  </a:tcPr>
                </a:tc>
                <a:tc>
                  <a:txBody>
                    <a:bodyPr/>
                    <a:lstStyle/>
                    <a:p>
                      <a:pPr marL="28575" algn="ctr">
                        <a:lnSpc>
                          <a:spcPct val="100000"/>
                        </a:lnSpc>
                        <a:spcBef>
                          <a:spcPts val="350"/>
                        </a:spcBef>
                      </a:pPr>
                      <a:r>
                        <a:rPr sz="2800" dirty="0">
                          <a:latin typeface="Tahoma"/>
                          <a:cs typeface="Tahoma"/>
                        </a:rPr>
                        <a:t>d</a:t>
                      </a:r>
                      <a:endParaRPr sz="2800">
                        <a:latin typeface="Tahoma"/>
                        <a:cs typeface="Tahoma"/>
                      </a:endParaRPr>
                    </a:p>
                  </a:txBody>
                  <a:tcPr marL="0" marR="0" marT="44450" marB="0">
                    <a:lnL w="12700">
                      <a:solidFill>
                        <a:srgbClr val="010101"/>
                      </a:solidFill>
                      <a:prstDash val="solid"/>
                    </a:lnL>
                    <a:lnR w="28575">
                      <a:solidFill>
                        <a:srgbClr val="010101"/>
                      </a:solidFill>
                      <a:prstDash val="solid"/>
                    </a:lnR>
                    <a:lnT w="38100">
                      <a:solidFill>
                        <a:srgbClr val="010101"/>
                      </a:solidFill>
                      <a:prstDash val="solid"/>
                    </a:lnT>
                    <a:lnB w="19050">
                      <a:solidFill>
                        <a:srgbClr val="010101"/>
                      </a:solidFill>
                      <a:prstDash val="solid"/>
                    </a:lnB>
                  </a:tcPr>
                </a:tc>
                <a:extLst>
                  <a:ext uri="{0D108BD9-81ED-4DB2-BD59-A6C34878D82A}">
                    <a16:rowId xmlns:a16="http://schemas.microsoft.com/office/drawing/2014/main" val="10000"/>
                  </a:ext>
                </a:extLst>
              </a:tr>
              <a:tr h="1028065">
                <a:tc>
                  <a:txBody>
                    <a:bodyPr/>
                    <a:lstStyle/>
                    <a:p>
                      <a:pPr marL="106045">
                        <a:lnSpc>
                          <a:spcPct val="100000"/>
                        </a:lnSpc>
                        <a:spcBef>
                          <a:spcPts val="350"/>
                        </a:spcBef>
                      </a:pPr>
                      <a:r>
                        <a:rPr sz="2800" dirty="0">
                          <a:latin typeface="Tahoma"/>
                          <a:cs typeface="Tahoma"/>
                        </a:rPr>
                        <a:t>Organic</a:t>
                      </a:r>
                    </a:p>
                  </a:txBody>
                  <a:tcPr marL="0" marR="0" marT="44450" marB="0">
                    <a:lnL w="38100">
                      <a:solidFill>
                        <a:srgbClr val="010101"/>
                      </a:solidFill>
                      <a:prstDash val="solid"/>
                    </a:lnL>
                    <a:lnR w="1905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spc="-5" dirty="0">
                          <a:latin typeface="Tahoma"/>
                          <a:cs typeface="Tahoma"/>
                        </a:rPr>
                        <a:t>2.5</a:t>
                      </a:r>
                      <a:endParaRPr sz="2800">
                        <a:latin typeface="Tahoma"/>
                        <a:cs typeface="Tahoma"/>
                      </a:endParaRPr>
                    </a:p>
                  </a:txBody>
                  <a:tcPr marL="0" marR="0" marT="44450" marB="0">
                    <a:lnL w="19050">
                      <a:solidFill>
                        <a:srgbClr val="010101"/>
                      </a:solidFill>
                      <a:prstDash val="solid"/>
                    </a:lnL>
                    <a:lnR w="1270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spc="-5" dirty="0">
                          <a:latin typeface="Tahoma"/>
                          <a:cs typeface="Tahoma"/>
                        </a:rPr>
                        <a:t>0.38</a:t>
                      </a:r>
                      <a:endParaRPr sz="2800">
                        <a:latin typeface="Tahoma"/>
                        <a:cs typeface="Tahoma"/>
                      </a:endParaRPr>
                    </a:p>
                  </a:txBody>
                  <a:tcPr marL="0" marR="0" marT="44450" marB="0">
                    <a:lnL w="12700">
                      <a:solidFill>
                        <a:srgbClr val="010101"/>
                      </a:solidFill>
                      <a:prstDash val="solid"/>
                    </a:lnL>
                    <a:lnR w="28575">
                      <a:solidFill>
                        <a:srgbClr val="010101"/>
                      </a:solidFill>
                      <a:prstDash val="solid"/>
                    </a:lnR>
                    <a:lnT w="19050">
                      <a:solidFill>
                        <a:srgbClr val="010101"/>
                      </a:solidFill>
                      <a:prstDash val="solid"/>
                    </a:lnT>
                    <a:lnB w="19050">
                      <a:solidFill>
                        <a:srgbClr val="010101"/>
                      </a:solidFill>
                      <a:prstDash val="solid"/>
                    </a:lnB>
                  </a:tcPr>
                </a:tc>
                <a:extLst>
                  <a:ext uri="{0D108BD9-81ED-4DB2-BD59-A6C34878D82A}">
                    <a16:rowId xmlns:a16="http://schemas.microsoft.com/office/drawing/2014/main" val="10001"/>
                  </a:ext>
                </a:extLst>
              </a:tr>
              <a:tr h="1028700">
                <a:tc>
                  <a:txBody>
                    <a:bodyPr/>
                    <a:lstStyle/>
                    <a:p>
                      <a:pPr marL="106045">
                        <a:lnSpc>
                          <a:spcPct val="100000"/>
                        </a:lnSpc>
                        <a:spcBef>
                          <a:spcPts val="350"/>
                        </a:spcBef>
                      </a:pPr>
                      <a:r>
                        <a:rPr sz="2800" spc="-5" dirty="0">
                          <a:latin typeface="Tahoma"/>
                          <a:cs typeface="Tahoma"/>
                        </a:rPr>
                        <a:t>Semi-detached</a:t>
                      </a:r>
                      <a:endParaRPr sz="2800">
                        <a:latin typeface="Tahoma"/>
                        <a:cs typeface="Tahoma"/>
                      </a:endParaRPr>
                    </a:p>
                  </a:txBody>
                  <a:tcPr marL="0" marR="0" marT="44450" marB="0">
                    <a:lnL w="38100">
                      <a:solidFill>
                        <a:srgbClr val="010101"/>
                      </a:solidFill>
                      <a:prstDash val="solid"/>
                    </a:lnL>
                    <a:lnR w="1905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spc="-5" dirty="0">
                          <a:latin typeface="Tahoma"/>
                          <a:cs typeface="Tahoma"/>
                        </a:rPr>
                        <a:t>2.5</a:t>
                      </a:r>
                      <a:endParaRPr sz="2800">
                        <a:latin typeface="Tahoma"/>
                        <a:cs typeface="Tahoma"/>
                      </a:endParaRPr>
                    </a:p>
                  </a:txBody>
                  <a:tcPr marL="0" marR="0" marT="44450" marB="0">
                    <a:lnL w="19050">
                      <a:solidFill>
                        <a:srgbClr val="010101"/>
                      </a:solidFill>
                      <a:prstDash val="solid"/>
                    </a:lnL>
                    <a:lnR w="1270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spc="-5" dirty="0">
                          <a:latin typeface="Tahoma"/>
                          <a:cs typeface="Tahoma"/>
                        </a:rPr>
                        <a:t>0.35</a:t>
                      </a:r>
                      <a:endParaRPr sz="2800">
                        <a:latin typeface="Tahoma"/>
                        <a:cs typeface="Tahoma"/>
                      </a:endParaRPr>
                    </a:p>
                  </a:txBody>
                  <a:tcPr marL="0" marR="0" marT="44450" marB="0">
                    <a:lnL w="12700">
                      <a:solidFill>
                        <a:srgbClr val="010101"/>
                      </a:solidFill>
                      <a:prstDash val="solid"/>
                    </a:lnL>
                    <a:lnR w="28575">
                      <a:solidFill>
                        <a:srgbClr val="010101"/>
                      </a:solidFill>
                      <a:prstDash val="solid"/>
                    </a:lnR>
                    <a:lnT w="19050">
                      <a:solidFill>
                        <a:srgbClr val="010101"/>
                      </a:solidFill>
                      <a:prstDash val="solid"/>
                    </a:lnT>
                    <a:lnB w="19050">
                      <a:solidFill>
                        <a:srgbClr val="010101"/>
                      </a:solidFill>
                      <a:prstDash val="solid"/>
                    </a:lnB>
                  </a:tcPr>
                </a:tc>
                <a:extLst>
                  <a:ext uri="{0D108BD9-81ED-4DB2-BD59-A6C34878D82A}">
                    <a16:rowId xmlns:a16="http://schemas.microsoft.com/office/drawing/2014/main" val="10002"/>
                  </a:ext>
                </a:extLst>
              </a:tr>
              <a:tr h="1028700">
                <a:tc>
                  <a:txBody>
                    <a:bodyPr/>
                    <a:lstStyle/>
                    <a:p>
                      <a:pPr marL="106045">
                        <a:lnSpc>
                          <a:spcPct val="100000"/>
                        </a:lnSpc>
                        <a:spcBef>
                          <a:spcPts val="350"/>
                        </a:spcBef>
                      </a:pPr>
                      <a:r>
                        <a:rPr sz="2800" dirty="0">
                          <a:latin typeface="Tahoma"/>
                          <a:cs typeface="Tahoma"/>
                        </a:rPr>
                        <a:t>Embedded</a:t>
                      </a:r>
                    </a:p>
                  </a:txBody>
                  <a:tcPr marL="0" marR="0" marT="44450" marB="0">
                    <a:lnL w="38100">
                      <a:solidFill>
                        <a:srgbClr val="010101"/>
                      </a:solidFill>
                      <a:prstDash val="solid"/>
                    </a:lnL>
                    <a:lnR w="19050">
                      <a:solidFill>
                        <a:srgbClr val="010101"/>
                      </a:solidFill>
                      <a:prstDash val="solid"/>
                    </a:lnR>
                    <a:lnT w="19050">
                      <a:solidFill>
                        <a:srgbClr val="010101"/>
                      </a:solidFill>
                      <a:prstDash val="solid"/>
                    </a:lnT>
                    <a:lnB w="38100">
                      <a:solidFill>
                        <a:srgbClr val="010101"/>
                      </a:solidFill>
                      <a:prstDash val="solid"/>
                    </a:lnB>
                  </a:tcPr>
                </a:tc>
                <a:tc>
                  <a:txBody>
                    <a:bodyPr/>
                    <a:lstStyle/>
                    <a:p>
                      <a:pPr marL="106045">
                        <a:lnSpc>
                          <a:spcPct val="100000"/>
                        </a:lnSpc>
                        <a:spcBef>
                          <a:spcPts val="350"/>
                        </a:spcBef>
                      </a:pPr>
                      <a:r>
                        <a:rPr sz="2800" spc="-5" dirty="0">
                          <a:latin typeface="Tahoma"/>
                          <a:cs typeface="Tahoma"/>
                        </a:rPr>
                        <a:t>2.5</a:t>
                      </a:r>
                      <a:endParaRPr sz="2800">
                        <a:latin typeface="Tahoma"/>
                        <a:cs typeface="Tahoma"/>
                      </a:endParaRPr>
                    </a:p>
                  </a:txBody>
                  <a:tcPr marL="0" marR="0" marT="44450" marB="0">
                    <a:lnL w="19050">
                      <a:solidFill>
                        <a:srgbClr val="010101"/>
                      </a:solidFill>
                      <a:prstDash val="solid"/>
                    </a:lnL>
                    <a:lnR w="12700">
                      <a:solidFill>
                        <a:srgbClr val="010101"/>
                      </a:solidFill>
                      <a:prstDash val="solid"/>
                    </a:lnR>
                    <a:lnT w="19050">
                      <a:solidFill>
                        <a:srgbClr val="010101"/>
                      </a:solidFill>
                      <a:prstDash val="solid"/>
                    </a:lnT>
                    <a:lnB w="38100">
                      <a:solidFill>
                        <a:srgbClr val="010101"/>
                      </a:solidFill>
                      <a:prstDash val="solid"/>
                    </a:lnB>
                  </a:tcPr>
                </a:tc>
                <a:tc>
                  <a:txBody>
                    <a:bodyPr/>
                    <a:lstStyle/>
                    <a:p>
                      <a:pPr marL="106045">
                        <a:lnSpc>
                          <a:spcPct val="100000"/>
                        </a:lnSpc>
                        <a:spcBef>
                          <a:spcPts val="350"/>
                        </a:spcBef>
                      </a:pPr>
                      <a:r>
                        <a:rPr sz="2800" spc="-5" dirty="0">
                          <a:latin typeface="Tahoma"/>
                          <a:cs typeface="Tahoma"/>
                        </a:rPr>
                        <a:t>0.32</a:t>
                      </a:r>
                      <a:endParaRPr sz="2800" dirty="0">
                        <a:latin typeface="Tahoma"/>
                        <a:cs typeface="Tahoma"/>
                      </a:endParaRPr>
                    </a:p>
                  </a:txBody>
                  <a:tcPr marL="0" marR="0" marT="44450" marB="0">
                    <a:lnL w="12700">
                      <a:solidFill>
                        <a:srgbClr val="010101"/>
                      </a:solidFill>
                      <a:prstDash val="solid"/>
                    </a:lnL>
                    <a:lnR w="28575">
                      <a:solidFill>
                        <a:srgbClr val="010101"/>
                      </a:solidFill>
                      <a:prstDash val="solid"/>
                    </a:lnR>
                    <a:lnT w="19050">
                      <a:solidFill>
                        <a:srgbClr val="010101"/>
                      </a:solidFill>
                      <a:prstDash val="solid"/>
                    </a:lnT>
                    <a:lnB w="38100">
                      <a:solidFill>
                        <a:srgbClr val="010101"/>
                      </a:solidFill>
                      <a:prstDash val="soli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753306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object 3"/>
          <p:cNvSpPr txBox="1"/>
          <p:nvPr/>
        </p:nvSpPr>
        <p:spPr>
          <a:xfrm>
            <a:off x="1249425" y="1952412"/>
            <a:ext cx="5619115" cy="4042410"/>
          </a:xfrm>
          <a:prstGeom prst="rect">
            <a:avLst/>
          </a:prstGeom>
        </p:spPr>
        <p:txBody>
          <a:bodyPr vert="horz" wrap="square" lIns="0" tIns="97155" rIns="0" bIns="0" rtlCol="0">
            <a:spAutoFit/>
          </a:bodyPr>
          <a:lstStyle/>
          <a:p>
            <a:pPr marL="355600" indent="-342900">
              <a:lnSpc>
                <a:spcPct val="100000"/>
              </a:lnSpc>
              <a:spcBef>
                <a:spcPts val="765"/>
              </a:spcBef>
              <a:buClr>
                <a:srgbClr val="ECEAAC"/>
              </a:buClr>
              <a:buSzPct val="60714"/>
              <a:buFont typeface="Wingdings"/>
              <a:buChar char=""/>
              <a:tabLst>
                <a:tab pos="355600" algn="l"/>
              </a:tabLst>
            </a:pPr>
            <a:r>
              <a:rPr sz="2800" spc="-5" dirty="0">
                <a:latin typeface="Tahoma"/>
                <a:cs typeface="Tahoma"/>
              </a:rPr>
              <a:t>Picking up from the </a:t>
            </a:r>
            <a:r>
              <a:rPr sz="2800" dirty="0">
                <a:latin typeface="Tahoma"/>
                <a:cs typeface="Tahoma"/>
              </a:rPr>
              <a:t>last</a:t>
            </a:r>
            <a:r>
              <a:rPr sz="2800" spc="-20" dirty="0">
                <a:latin typeface="Tahoma"/>
                <a:cs typeface="Tahoma"/>
              </a:rPr>
              <a:t> </a:t>
            </a:r>
            <a:r>
              <a:rPr sz="2800" spc="-5" dirty="0">
                <a:latin typeface="Tahoma"/>
                <a:cs typeface="Tahoma"/>
              </a:rPr>
              <a:t>example,</a:t>
            </a:r>
            <a:endParaRPr sz="2800" dirty="0">
              <a:latin typeface="Tahoma"/>
              <a:cs typeface="Tahoma"/>
            </a:endParaRPr>
          </a:p>
          <a:p>
            <a:pPr marL="755650" lvl="1" indent="-285750">
              <a:lnSpc>
                <a:spcPct val="100000"/>
              </a:lnSpc>
              <a:spcBef>
                <a:spcPts val="565"/>
              </a:spcBef>
              <a:buClr>
                <a:srgbClr val="91AFBF"/>
              </a:buClr>
              <a:buSzPct val="54166"/>
              <a:buFont typeface="Wingdings"/>
              <a:buChar char=""/>
              <a:tabLst>
                <a:tab pos="755650" algn="l"/>
              </a:tabLst>
            </a:pPr>
            <a:r>
              <a:rPr sz="2400" spc="-5" dirty="0">
                <a:latin typeface="Tahoma"/>
                <a:cs typeface="Tahoma"/>
              </a:rPr>
              <a:t>Organic</a:t>
            </a:r>
            <a:endParaRPr sz="2400" dirty="0">
              <a:latin typeface="Tahoma"/>
              <a:cs typeface="Tahoma"/>
            </a:endParaRPr>
          </a:p>
          <a:p>
            <a:pPr marL="1155700" lvl="2" indent="-228600">
              <a:lnSpc>
                <a:spcPct val="100000"/>
              </a:lnSpc>
              <a:spcBef>
                <a:spcPts val="480"/>
              </a:spcBef>
              <a:buClr>
                <a:srgbClr val="ECEAAC"/>
              </a:buClr>
              <a:buSzPct val="50000"/>
              <a:buFont typeface="Wingdings"/>
              <a:buChar char=""/>
              <a:tabLst>
                <a:tab pos="1155700" algn="l"/>
              </a:tabLst>
            </a:pPr>
            <a:r>
              <a:rPr sz="2000" spc="-5" dirty="0">
                <a:latin typeface="Tahoma"/>
                <a:cs typeface="Tahoma"/>
              </a:rPr>
              <a:t>E = 626 staff</a:t>
            </a:r>
            <a:r>
              <a:rPr sz="2000" dirty="0">
                <a:latin typeface="Tahoma"/>
                <a:cs typeface="Tahoma"/>
              </a:rPr>
              <a:t> </a:t>
            </a:r>
            <a:r>
              <a:rPr sz="2000" spc="-5" dirty="0">
                <a:latin typeface="Tahoma"/>
                <a:cs typeface="Tahoma"/>
              </a:rPr>
              <a:t>months</a:t>
            </a:r>
            <a:endParaRPr sz="2000" dirty="0">
              <a:latin typeface="Tahoma"/>
              <a:cs typeface="Tahoma"/>
            </a:endParaRPr>
          </a:p>
          <a:p>
            <a:pPr marL="1155700" lvl="2" indent="-228600">
              <a:lnSpc>
                <a:spcPct val="100000"/>
              </a:lnSpc>
              <a:spcBef>
                <a:spcPts val="475"/>
              </a:spcBef>
              <a:buClr>
                <a:srgbClr val="ECEAAC"/>
              </a:buClr>
              <a:buSzPct val="50000"/>
              <a:buFont typeface="Wingdings"/>
              <a:buChar char=""/>
              <a:tabLst>
                <a:tab pos="1155700" algn="l"/>
              </a:tabLst>
            </a:pPr>
            <a:r>
              <a:rPr sz="2000" spc="-10" dirty="0">
                <a:latin typeface="Tahoma"/>
                <a:cs typeface="Tahoma"/>
              </a:rPr>
              <a:t>TDEV </a:t>
            </a:r>
            <a:r>
              <a:rPr sz="2000" spc="-5" dirty="0">
                <a:latin typeface="Tahoma"/>
                <a:cs typeface="Tahoma"/>
              </a:rPr>
              <a:t>= </a:t>
            </a:r>
            <a:r>
              <a:rPr sz="2000" spc="-10" dirty="0">
                <a:latin typeface="Tahoma"/>
                <a:cs typeface="Tahoma"/>
              </a:rPr>
              <a:t>2.5(626)</a:t>
            </a:r>
            <a:r>
              <a:rPr sz="1950" spc="-15" baseline="25641" dirty="0">
                <a:latin typeface="Tahoma"/>
                <a:cs typeface="Tahoma"/>
              </a:rPr>
              <a:t>0.38 </a:t>
            </a:r>
            <a:r>
              <a:rPr sz="2000" spc="-5" dirty="0">
                <a:latin typeface="Tahoma"/>
                <a:cs typeface="Tahoma"/>
              </a:rPr>
              <a:t>= 29</a:t>
            </a:r>
            <a:r>
              <a:rPr sz="2000" spc="20" dirty="0">
                <a:latin typeface="Tahoma"/>
                <a:cs typeface="Tahoma"/>
              </a:rPr>
              <a:t> </a:t>
            </a:r>
            <a:r>
              <a:rPr sz="2000" spc="-10" dirty="0">
                <a:latin typeface="Tahoma"/>
                <a:cs typeface="Tahoma"/>
              </a:rPr>
              <a:t>months</a:t>
            </a:r>
            <a:endParaRPr sz="2000" dirty="0">
              <a:latin typeface="Tahoma"/>
              <a:cs typeface="Tahoma"/>
            </a:endParaRPr>
          </a:p>
          <a:p>
            <a:pPr marL="755650" lvl="1" indent="-285750">
              <a:lnSpc>
                <a:spcPct val="100000"/>
              </a:lnSpc>
              <a:spcBef>
                <a:spcPts val="565"/>
              </a:spcBef>
              <a:buClr>
                <a:srgbClr val="91AFBF"/>
              </a:buClr>
              <a:buSzPct val="54166"/>
              <a:buFont typeface="Wingdings"/>
              <a:buChar char=""/>
              <a:tabLst>
                <a:tab pos="755650" algn="l"/>
              </a:tabLst>
            </a:pPr>
            <a:r>
              <a:rPr sz="2400" spc="-5" dirty="0">
                <a:latin typeface="Tahoma"/>
                <a:cs typeface="Tahoma"/>
              </a:rPr>
              <a:t>Semi-detached</a:t>
            </a:r>
            <a:endParaRPr sz="2400" dirty="0">
              <a:latin typeface="Tahoma"/>
              <a:cs typeface="Tahoma"/>
            </a:endParaRPr>
          </a:p>
          <a:p>
            <a:pPr marL="1155700" lvl="2" indent="-228600">
              <a:lnSpc>
                <a:spcPct val="100000"/>
              </a:lnSpc>
              <a:spcBef>
                <a:spcPts val="475"/>
              </a:spcBef>
              <a:buClr>
                <a:srgbClr val="ECEAAC"/>
              </a:buClr>
              <a:buSzPct val="50000"/>
              <a:buFont typeface="Wingdings"/>
              <a:buChar char=""/>
              <a:tabLst>
                <a:tab pos="1155700" algn="l"/>
              </a:tabLst>
            </a:pPr>
            <a:r>
              <a:rPr sz="2000" spc="-5" dirty="0">
                <a:latin typeface="Tahoma"/>
                <a:cs typeface="Tahoma"/>
              </a:rPr>
              <a:t>E = </a:t>
            </a:r>
            <a:r>
              <a:rPr sz="2000" spc="-10" dirty="0">
                <a:latin typeface="Tahoma"/>
                <a:cs typeface="Tahoma"/>
              </a:rPr>
              <a:t>1,133</a:t>
            </a:r>
            <a:endParaRPr sz="2000" dirty="0">
              <a:latin typeface="Tahoma"/>
              <a:cs typeface="Tahoma"/>
            </a:endParaRPr>
          </a:p>
          <a:p>
            <a:pPr marL="1155700" lvl="2" indent="-228600">
              <a:lnSpc>
                <a:spcPct val="100000"/>
              </a:lnSpc>
              <a:spcBef>
                <a:spcPts val="475"/>
              </a:spcBef>
              <a:buClr>
                <a:srgbClr val="ECEAAC"/>
              </a:buClr>
              <a:buSzPct val="50000"/>
              <a:buFont typeface="Wingdings"/>
              <a:buChar char=""/>
              <a:tabLst>
                <a:tab pos="1155700" algn="l"/>
              </a:tabLst>
            </a:pPr>
            <a:r>
              <a:rPr sz="2000" spc="-10" dirty="0">
                <a:latin typeface="Tahoma"/>
                <a:cs typeface="Tahoma"/>
              </a:rPr>
              <a:t>TDEV </a:t>
            </a:r>
            <a:r>
              <a:rPr sz="2000" spc="-5" dirty="0">
                <a:latin typeface="Tahoma"/>
                <a:cs typeface="Tahoma"/>
              </a:rPr>
              <a:t>= </a:t>
            </a:r>
            <a:r>
              <a:rPr sz="2000" spc="-10" dirty="0">
                <a:latin typeface="Tahoma"/>
                <a:cs typeface="Tahoma"/>
              </a:rPr>
              <a:t>2.5(1133)</a:t>
            </a:r>
            <a:r>
              <a:rPr sz="1950" spc="-15" baseline="25641" dirty="0">
                <a:latin typeface="Tahoma"/>
                <a:cs typeface="Tahoma"/>
              </a:rPr>
              <a:t>0.35 </a:t>
            </a:r>
            <a:r>
              <a:rPr sz="2000" spc="-5" dirty="0">
                <a:latin typeface="Tahoma"/>
                <a:cs typeface="Tahoma"/>
              </a:rPr>
              <a:t>= 29</a:t>
            </a:r>
            <a:r>
              <a:rPr sz="2000" spc="20" dirty="0">
                <a:latin typeface="Tahoma"/>
                <a:cs typeface="Tahoma"/>
              </a:rPr>
              <a:t> </a:t>
            </a:r>
            <a:r>
              <a:rPr sz="2000" spc="-10" dirty="0">
                <a:latin typeface="Tahoma"/>
                <a:cs typeface="Tahoma"/>
              </a:rPr>
              <a:t>months</a:t>
            </a:r>
            <a:endParaRPr sz="2000" dirty="0">
              <a:latin typeface="Tahoma"/>
              <a:cs typeface="Tahoma"/>
            </a:endParaRPr>
          </a:p>
          <a:p>
            <a:pPr marL="755650" lvl="1" indent="-285750">
              <a:lnSpc>
                <a:spcPct val="100000"/>
              </a:lnSpc>
              <a:spcBef>
                <a:spcPts val="565"/>
              </a:spcBef>
              <a:buClr>
                <a:srgbClr val="91AFBF"/>
              </a:buClr>
              <a:buSzPct val="54166"/>
              <a:buFont typeface="Wingdings"/>
              <a:buChar char=""/>
              <a:tabLst>
                <a:tab pos="755650" algn="l"/>
              </a:tabLst>
            </a:pPr>
            <a:r>
              <a:rPr sz="2400" spc="-5" dirty="0">
                <a:latin typeface="Tahoma"/>
                <a:cs typeface="Tahoma"/>
              </a:rPr>
              <a:t>Embedded</a:t>
            </a:r>
            <a:endParaRPr sz="2400" dirty="0">
              <a:latin typeface="Tahoma"/>
              <a:cs typeface="Tahoma"/>
            </a:endParaRPr>
          </a:p>
          <a:p>
            <a:pPr marL="1155700" lvl="2" indent="-228600">
              <a:lnSpc>
                <a:spcPct val="100000"/>
              </a:lnSpc>
              <a:spcBef>
                <a:spcPts val="484"/>
              </a:spcBef>
              <a:buClr>
                <a:srgbClr val="ECEAAC"/>
              </a:buClr>
              <a:buSzPct val="50000"/>
              <a:buFont typeface="Wingdings"/>
              <a:buChar char=""/>
              <a:tabLst>
                <a:tab pos="1155700" algn="l"/>
              </a:tabLst>
            </a:pPr>
            <a:r>
              <a:rPr sz="2000" spc="-5" dirty="0">
                <a:latin typeface="Tahoma"/>
                <a:cs typeface="Tahoma"/>
              </a:rPr>
              <a:t>E =</a:t>
            </a:r>
            <a:r>
              <a:rPr sz="2000" dirty="0">
                <a:latin typeface="Tahoma"/>
                <a:cs typeface="Tahoma"/>
              </a:rPr>
              <a:t> </a:t>
            </a:r>
            <a:r>
              <a:rPr sz="2000" spc="-10" dirty="0">
                <a:latin typeface="Tahoma"/>
                <a:cs typeface="Tahoma"/>
              </a:rPr>
              <a:t>2077</a:t>
            </a:r>
            <a:endParaRPr sz="2000" dirty="0">
              <a:latin typeface="Tahoma"/>
              <a:cs typeface="Tahoma"/>
            </a:endParaRPr>
          </a:p>
          <a:p>
            <a:pPr marL="1155700" lvl="2" indent="-228600">
              <a:lnSpc>
                <a:spcPct val="100000"/>
              </a:lnSpc>
              <a:spcBef>
                <a:spcPts val="475"/>
              </a:spcBef>
              <a:buClr>
                <a:srgbClr val="ECEAAC"/>
              </a:buClr>
              <a:buSzPct val="50000"/>
              <a:buFont typeface="Wingdings"/>
              <a:buChar char=""/>
              <a:tabLst>
                <a:tab pos="1155700" algn="l"/>
              </a:tabLst>
            </a:pPr>
            <a:r>
              <a:rPr sz="2000" spc="-10" dirty="0">
                <a:latin typeface="Tahoma"/>
                <a:cs typeface="Tahoma"/>
              </a:rPr>
              <a:t>TDEV </a:t>
            </a:r>
            <a:r>
              <a:rPr sz="2000" spc="-5" dirty="0">
                <a:latin typeface="Tahoma"/>
                <a:cs typeface="Tahoma"/>
              </a:rPr>
              <a:t>= </a:t>
            </a:r>
            <a:r>
              <a:rPr sz="2000" spc="-10" dirty="0">
                <a:latin typeface="Tahoma"/>
                <a:cs typeface="Tahoma"/>
              </a:rPr>
              <a:t>2.5(2077)</a:t>
            </a:r>
            <a:r>
              <a:rPr sz="1950" spc="-15" baseline="25641" dirty="0">
                <a:latin typeface="Tahoma"/>
                <a:cs typeface="Tahoma"/>
              </a:rPr>
              <a:t>0.32 </a:t>
            </a:r>
            <a:r>
              <a:rPr sz="2000" spc="-5" dirty="0">
                <a:latin typeface="Tahoma"/>
                <a:cs typeface="Tahoma"/>
              </a:rPr>
              <a:t>= 29</a:t>
            </a:r>
            <a:r>
              <a:rPr sz="2000" spc="20" dirty="0">
                <a:latin typeface="Tahoma"/>
                <a:cs typeface="Tahoma"/>
              </a:rPr>
              <a:t> </a:t>
            </a:r>
            <a:r>
              <a:rPr sz="2000" spc="-10" dirty="0">
                <a:latin typeface="Tahoma"/>
                <a:cs typeface="Tahoma"/>
              </a:rPr>
              <a:t>months</a:t>
            </a:r>
            <a:endParaRPr sz="2000" dirty="0">
              <a:latin typeface="Tahoma"/>
              <a:cs typeface="Tahoma"/>
            </a:endParaRPr>
          </a:p>
        </p:txBody>
      </p:sp>
    </p:spTree>
    <p:extLst>
      <p:ext uri="{BB962C8B-B14F-4D97-AF65-F5344CB8AC3E}">
        <p14:creationId xmlns:p14="http://schemas.microsoft.com/office/powerpoint/2010/main" val="42528235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3677" y="539820"/>
            <a:ext cx="4522969"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5" dirty="0"/>
              <a:t>Average Staff</a:t>
            </a:r>
            <a:r>
              <a:rPr spc="-35" dirty="0"/>
              <a:t> </a:t>
            </a:r>
            <a:r>
              <a:rPr spc="-10" dirty="0"/>
              <a:t>Size</a:t>
            </a:r>
          </a:p>
        </p:txBody>
      </p:sp>
      <p:sp>
        <p:nvSpPr>
          <p:cNvPr id="3" name="object 3"/>
          <p:cNvSpPr/>
          <p:nvPr/>
        </p:nvSpPr>
        <p:spPr>
          <a:xfrm>
            <a:off x="1515455" y="4008423"/>
            <a:ext cx="1539707" cy="0"/>
          </a:xfrm>
          <a:custGeom>
            <a:avLst/>
            <a:gdLst/>
            <a:ahLst/>
            <a:cxnLst/>
            <a:rect l="l" t="t" r="r" b="b"/>
            <a:pathLst>
              <a:path w="1535430">
                <a:moveTo>
                  <a:pt x="0" y="0"/>
                </a:moveTo>
                <a:lnTo>
                  <a:pt x="1535392" y="0"/>
                </a:lnTo>
              </a:path>
            </a:pathLst>
          </a:custGeom>
          <a:ln w="22757">
            <a:solidFill>
              <a:srgbClr val="000000"/>
            </a:solidFill>
          </a:ln>
        </p:spPr>
        <p:txBody>
          <a:bodyPr wrap="square" lIns="0" tIns="0" rIns="0" bIns="0" rtlCol="0"/>
          <a:lstStyle/>
          <a:p>
            <a:endParaRPr sz="1805"/>
          </a:p>
        </p:txBody>
      </p:sp>
      <p:sp>
        <p:nvSpPr>
          <p:cNvPr id="4" name="object 4"/>
          <p:cNvSpPr/>
          <p:nvPr/>
        </p:nvSpPr>
        <p:spPr>
          <a:xfrm>
            <a:off x="3661069" y="4008423"/>
            <a:ext cx="3501592" cy="0"/>
          </a:xfrm>
          <a:custGeom>
            <a:avLst/>
            <a:gdLst/>
            <a:ahLst/>
            <a:cxnLst/>
            <a:rect l="l" t="t" r="r" b="b"/>
            <a:pathLst>
              <a:path w="3491865">
                <a:moveTo>
                  <a:pt x="0" y="0"/>
                </a:moveTo>
                <a:lnTo>
                  <a:pt x="3491391" y="0"/>
                </a:lnTo>
              </a:path>
            </a:pathLst>
          </a:custGeom>
          <a:ln w="22757">
            <a:solidFill>
              <a:srgbClr val="000000"/>
            </a:solidFill>
          </a:ln>
        </p:spPr>
        <p:txBody>
          <a:bodyPr wrap="square" lIns="0" tIns="0" rIns="0" bIns="0" rtlCol="0"/>
          <a:lstStyle/>
          <a:p>
            <a:endParaRPr sz="1805"/>
          </a:p>
        </p:txBody>
      </p:sp>
      <p:sp>
        <p:nvSpPr>
          <p:cNvPr id="5" name="object 5"/>
          <p:cNvSpPr txBox="1"/>
          <p:nvPr/>
        </p:nvSpPr>
        <p:spPr>
          <a:xfrm>
            <a:off x="4360711" y="4012225"/>
            <a:ext cx="2030019" cy="684526"/>
          </a:xfrm>
          <a:prstGeom prst="rect">
            <a:avLst/>
          </a:prstGeom>
        </p:spPr>
        <p:txBody>
          <a:bodyPr vert="horz" wrap="square" lIns="0" tIns="14009" rIns="0" bIns="0" rtlCol="0">
            <a:spAutoFit/>
          </a:bodyPr>
          <a:lstStyle/>
          <a:p>
            <a:pPr marL="12736">
              <a:spcBef>
                <a:spcPts val="110"/>
              </a:spcBef>
            </a:pPr>
            <a:r>
              <a:rPr sz="4312" spc="170" dirty="0">
                <a:latin typeface="Times New Roman"/>
                <a:cs typeface="Times New Roman"/>
              </a:rPr>
              <a:t>[</a:t>
            </a:r>
            <a:r>
              <a:rPr sz="4312" dirty="0">
                <a:latin typeface="Times New Roman"/>
                <a:cs typeface="Times New Roman"/>
              </a:rPr>
              <a:t>months]</a:t>
            </a:r>
            <a:endParaRPr sz="4312">
              <a:latin typeface="Times New Roman"/>
              <a:cs typeface="Times New Roman"/>
            </a:endParaRPr>
          </a:p>
        </p:txBody>
      </p:sp>
      <p:sp>
        <p:nvSpPr>
          <p:cNvPr id="6" name="object 6"/>
          <p:cNvSpPr txBox="1"/>
          <p:nvPr/>
        </p:nvSpPr>
        <p:spPr>
          <a:xfrm>
            <a:off x="1505901" y="4012216"/>
            <a:ext cx="1397708" cy="684526"/>
          </a:xfrm>
          <a:prstGeom prst="rect">
            <a:avLst/>
          </a:prstGeom>
        </p:spPr>
        <p:txBody>
          <a:bodyPr vert="horz" wrap="square" lIns="0" tIns="14009" rIns="0" bIns="0" rtlCol="0">
            <a:spAutoFit/>
          </a:bodyPr>
          <a:lstStyle/>
          <a:p>
            <a:pPr marL="12736">
              <a:spcBef>
                <a:spcPts val="110"/>
              </a:spcBef>
            </a:pPr>
            <a:r>
              <a:rPr sz="4312" i="1" dirty="0">
                <a:latin typeface="Times New Roman"/>
                <a:cs typeface="Times New Roman"/>
              </a:rPr>
              <a:t>TDEV</a:t>
            </a:r>
            <a:endParaRPr sz="4312" dirty="0">
              <a:latin typeface="Times New Roman"/>
              <a:cs typeface="Times New Roman"/>
            </a:endParaRPr>
          </a:p>
        </p:txBody>
      </p:sp>
      <p:sp>
        <p:nvSpPr>
          <p:cNvPr id="7" name="object 7"/>
          <p:cNvSpPr txBox="1"/>
          <p:nvPr/>
        </p:nvSpPr>
        <p:spPr>
          <a:xfrm>
            <a:off x="2098870" y="3238141"/>
            <a:ext cx="6970708" cy="684526"/>
          </a:xfrm>
          <a:prstGeom prst="rect">
            <a:avLst/>
          </a:prstGeom>
        </p:spPr>
        <p:txBody>
          <a:bodyPr vert="horz" wrap="square" lIns="0" tIns="14009" rIns="0" bIns="0" rtlCol="0">
            <a:spAutoFit/>
          </a:bodyPr>
          <a:lstStyle/>
          <a:p>
            <a:pPr marL="12736">
              <a:spcBef>
                <a:spcPts val="110"/>
              </a:spcBef>
              <a:tabLst>
                <a:tab pos="1107357" algn="l"/>
                <a:tab pos="2920901" algn="l"/>
                <a:tab pos="5214575" algn="l"/>
              </a:tabLst>
            </a:pPr>
            <a:r>
              <a:rPr sz="4312" i="1" spc="5" dirty="0">
                <a:latin typeface="Times New Roman"/>
                <a:cs typeface="Times New Roman"/>
              </a:rPr>
              <a:t>E	</a:t>
            </a:r>
            <a:r>
              <a:rPr sz="6468" spc="7" baseline="-34883" dirty="0">
                <a:latin typeface="Symbol"/>
                <a:cs typeface="Symbol"/>
              </a:rPr>
              <a:t></a:t>
            </a:r>
            <a:r>
              <a:rPr sz="6468" spc="127" baseline="-34883" dirty="0">
                <a:latin typeface="Times New Roman"/>
                <a:cs typeface="Times New Roman"/>
              </a:rPr>
              <a:t> </a:t>
            </a:r>
            <a:r>
              <a:rPr sz="4312" dirty="0">
                <a:latin typeface="Times New Roman"/>
                <a:cs typeface="Times New Roman"/>
              </a:rPr>
              <a:t>[staff	-</a:t>
            </a:r>
            <a:r>
              <a:rPr sz="4312" spc="-336" dirty="0">
                <a:latin typeface="Times New Roman"/>
                <a:cs typeface="Times New Roman"/>
              </a:rPr>
              <a:t> </a:t>
            </a:r>
            <a:r>
              <a:rPr sz="4312" dirty="0">
                <a:latin typeface="Times New Roman"/>
                <a:cs typeface="Times New Roman"/>
              </a:rPr>
              <a:t>months]	</a:t>
            </a:r>
            <a:r>
              <a:rPr sz="6468" spc="7" baseline="-34883" dirty="0">
                <a:latin typeface="Symbol"/>
                <a:cs typeface="Symbol"/>
              </a:rPr>
              <a:t></a:t>
            </a:r>
            <a:r>
              <a:rPr sz="6468" spc="-533" baseline="-34883" dirty="0">
                <a:latin typeface="Times New Roman"/>
                <a:cs typeface="Times New Roman"/>
              </a:rPr>
              <a:t> </a:t>
            </a:r>
            <a:r>
              <a:rPr sz="6468" baseline="-34883" dirty="0">
                <a:latin typeface="Times New Roman"/>
                <a:cs typeface="Times New Roman"/>
              </a:rPr>
              <a:t>[staff]</a:t>
            </a:r>
          </a:p>
        </p:txBody>
      </p:sp>
      <p:sp>
        <p:nvSpPr>
          <p:cNvPr id="8" name="object 8"/>
          <p:cNvSpPr txBox="1"/>
          <p:nvPr/>
        </p:nvSpPr>
        <p:spPr>
          <a:xfrm>
            <a:off x="298562" y="3583546"/>
            <a:ext cx="1076776" cy="684526"/>
          </a:xfrm>
          <a:prstGeom prst="rect">
            <a:avLst/>
          </a:prstGeom>
        </p:spPr>
        <p:txBody>
          <a:bodyPr vert="horz" wrap="square" lIns="0" tIns="14009" rIns="0" bIns="0" rtlCol="0">
            <a:spAutoFit/>
          </a:bodyPr>
          <a:lstStyle/>
          <a:p>
            <a:pPr marL="12736">
              <a:spcBef>
                <a:spcPts val="110"/>
              </a:spcBef>
            </a:pPr>
            <a:r>
              <a:rPr sz="4312" i="1" dirty="0">
                <a:latin typeface="Times New Roman"/>
                <a:cs typeface="Times New Roman"/>
              </a:rPr>
              <a:t>SS</a:t>
            </a:r>
            <a:r>
              <a:rPr sz="4312" i="1" spc="416" dirty="0">
                <a:latin typeface="Times New Roman"/>
                <a:cs typeface="Times New Roman"/>
              </a:rPr>
              <a:t> </a:t>
            </a:r>
            <a:r>
              <a:rPr sz="4312" spc="5" dirty="0">
                <a:latin typeface="Symbol"/>
                <a:cs typeface="Symbol"/>
              </a:rPr>
              <a:t></a:t>
            </a:r>
            <a:endParaRPr sz="4312" dirty="0">
              <a:latin typeface="Symbol"/>
              <a:cs typeface="Symbol"/>
            </a:endParaRPr>
          </a:p>
        </p:txBody>
      </p:sp>
      <p:sp>
        <p:nvSpPr>
          <p:cNvPr id="9" name="object 9"/>
          <p:cNvSpPr/>
          <p:nvPr/>
        </p:nvSpPr>
        <p:spPr>
          <a:xfrm>
            <a:off x="5183432" y="3276264"/>
            <a:ext cx="1758119" cy="535523"/>
          </a:xfrm>
          <a:custGeom>
            <a:avLst/>
            <a:gdLst/>
            <a:ahLst/>
            <a:cxnLst/>
            <a:rect l="l" t="t" r="r" b="b"/>
            <a:pathLst>
              <a:path w="1753234" h="534035">
                <a:moveTo>
                  <a:pt x="0" y="533412"/>
                </a:moveTo>
                <a:lnTo>
                  <a:pt x="1752641" y="0"/>
                </a:lnTo>
              </a:path>
            </a:pathLst>
          </a:custGeom>
          <a:ln w="57151">
            <a:solidFill>
              <a:srgbClr val="010101"/>
            </a:solidFill>
          </a:ln>
        </p:spPr>
        <p:txBody>
          <a:bodyPr wrap="square" lIns="0" tIns="0" rIns="0" bIns="0" rtlCol="0"/>
          <a:lstStyle/>
          <a:p>
            <a:endParaRPr sz="1805"/>
          </a:p>
        </p:txBody>
      </p:sp>
      <p:sp>
        <p:nvSpPr>
          <p:cNvPr id="10" name="object 10"/>
          <p:cNvSpPr/>
          <p:nvPr/>
        </p:nvSpPr>
        <p:spPr>
          <a:xfrm>
            <a:off x="4113635" y="4116819"/>
            <a:ext cx="2522241" cy="535523"/>
          </a:xfrm>
          <a:custGeom>
            <a:avLst/>
            <a:gdLst/>
            <a:ahLst/>
            <a:cxnLst/>
            <a:rect l="l" t="t" r="r" b="b"/>
            <a:pathLst>
              <a:path w="2515234" h="534035">
                <a:moveTo>
                  <a:pt x="0" y="533412"/>
                </a:moveTo>
                <a:lnTo>
                  <a:pt x="2514659" y="0"/>
                </a:lnTo>
              </a:path>
            </a:pathLst>
          </a:custGeom>
          <a:ln w="57151">
            <a:solidFill>
              <a:srgbClr val="010101"/>
            </a:solidFill>
          </a:ln>
        </p:spPr>
        <p:txBody>
          <a:bodyPr wrap="square" lIns="0" tIns="0" rIns="0" bIns="0" rtlCol="0"/>
          <a:lstStyle/>
          <a:p>
            <a:endParaRPr sz="1805"/>
          </a:p>
        </p:txBody>
      </p:sp>
    </p:spTree>
    <p:extLst>
      <p:ext uri="{BB962C8B-B14F-4D97-AF65-F5344CB8AC3E}">
        <p14:creationId xmlns:p14="http://schemas.microsoft.com/office/powerpoint/2010/main" val="38809944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660" y="666080"/>
            <a:ext cx="3707276" cy="381549"/>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10" dirty="0"/>
              <a:t>Productivity</a:t>
            </a:r>
          </a:p>
        </p:txBody>
      </p:sp>
      <p:sp>
        <p:nvSpPr>
          <p:cNvPr id="3" name="object 3"/>
          <p:cNvSpPr/>
          <p:nvPr/>
        </p:nvSpPr>
        <p:spPr>
          <a:xfrm>
            <a:off x="802580" y="3802499"/>
            <a:ext cx="809970" cy="0"/>
          </a:xfrm>
          <a:custGeom>
            <a:avLst/>
            <a:gdLst/>
            <a:ahLst/>
            <a:cxnLst/>
            <a:rect l="l" t="t" r="r" b="b"/>
            <a:pathLst>
              <a:path w="807719">
                <a:moveTo>
                  <a:pt x="0" y="0"/>
                </a:moveTo>
                <a:lnTo>
                  <a:pt x="807723" y="0"/>
                </a:lnTo>
              </a:path>
            </a:pathLst>
          </a:custGeom>
          <a:ln w="18142">
            <a:solidFill>
              <a:srgbClr val="000000"/>
            </a:solidFill>
          </a:ln>
        </p:spPr>
        <p:txBody>
          <a:bodyPr wrap="square" lIns="0" tIns="0" rIns="0" bIns="0" rtlCol="0"/>
          <a:lstStyle/>
          <a:p>
            <a:endParaRPr sz="1805"/>
          </a:p>
        </p:txBody>
      </p:sp>
      <p:sp>
        <p:nvSpPr>
          <p:cNvPr id="4" name="object 4"/>
          <p:cNvSpPr/>
          <p:nvPr/>
        </p:nvSpPr>
        <p:spPr>
          <a:xfrm>
            <a:off x="2106165" y="3802499"/>
            <a:ext cx="2848904" cy="0"/>
          </a:xfrm>
          <a:custGeom>
            <a:avLst/>
            <a:gdLst/>
            <a:ahLst/>
            <a:cxnLst/>
            <a:rect l="l" t="t" r="r" b="b"/>
            <a:pathLst>
              <a:path w="2840990">
                <a:moveTo>
                  <a:pt x="0" y="0"/>
                </a:moveTo>
                <a:lnTo>
                  <a:pt x="2840731" y="0"/>
                </a:lnTo>
              </a:path>
            </a:pathLst>
          </a:custGeom>
          <a:ln w="18142">
            <a:solidFill>
              <a:srgbClr val="000000"/>
            </a:solidFill>
          </a:ln>
        </p:spPr>
        <p:txBody>
          <a:bodyPr wrap="square" lIns="0" tIns="0" rIns="0" bIns="0" rtlCol="0"/>
          <a:lstStyle/>
          <a:p>
            <a:endParaRPr sz="1805"/>
          </a:p>
        </p:txBody>
      </p:sp>
      <p:sp>
        <p:nvSpPr>
          <p:cNvPr id="5" name="object 5"/>
          <p:cNvSpPr/>
          <p:nvPr/>
        </p:nvSpPr>
        <p:spPr>
          <a:xfrm>
            <a:off x="6461657" y="3460185"/>
            <a:ext cx="517693" cy="683890"/>
          </a:xfrm>
          <a:custGeom>
            <a:avLst/>
            <a:gdLst/>
            <a:ahLst/>
            <a:cxnLst/>
            <a:rect l="l" t="t" r="r" b="b"/>
            <a:pathLst>
              <a:path w="516254" h="681989">
                <a:moveTo>
                  <a:pt x="515876" y="0"/>
                </a:moveTo>
                <a:lnTo>
                  <a:pt x="0" y="681962"/>
                </a:lnTo>
              </a:path>
            </a:pathLst>
          </a:custGeom>
          <a:ln w="18871">
            <a:solidFill>
              <a:srgbClr val="000000"/>
            </a:solidFill>
          </a:ln>
        </p:spPr>
        <p:txBody>
          <a:bodyPr wrap="square" lIns="0" tIns="0" rIns="0" bIns="0" rtlCol="0"/>
          <a:lstStyle/>
          <a:p>
            <a:endParaRPr sz="1805"/>
          </a:p>
        </p:txBody>
      </p:sp>
      <p:sp>
        <p:nvSpPr>
          <p:cNvPr id="6" name="object 6"/>
          <p:cNvSpPr txBox="1"/>
          <p:nvPr/>
        </p:nvSpPr>
        <p:spPr>
          <a:xfrm>
            <a:off x="6731358" y="3686810"/>
            <a:ext cx="2327390" cy="550805"/>
          </a:xfrm>
          <a:prstGeom prst="rect">
            <a:avLst/>
          </a:prstGeom>
        </p:spPr>
        <p:txBody>
          <a:bodyPr vert="horz" wrap="square" lIns="0" tIns="17193" rIns="0" bIns="0" rtlCol="0">
            <a:spAutoFit/>
          </a:bodyPr>
          <a:lstStyle/>
          <a:p>
            <a:pPr marL="12736">
              <a:spcBef>
                <a:spcPts val="135"/>
              </a:spcBef>
              <a:tabLst>
                <a:tab pos="969813" algn="l"/>
              </a:tabLst>
            </a:pPr>
            <a:r>
              <a:rPr sz="3410" spc="5" dirty="0">
                <a:latin typeface="Times New Roman"/>
                <a:cs typeface="Times New Roman"/>
              </a:rPr>
              <a:t>staff	</a:t>
            </a:r>
            <a:r>
              <a:rPr sz="3410" spc="10" dirty="0">
                <a:latin typeface="Times New Roman"/>
                <a:cs typeface="Times New Roman"/>
              </a:rPr>
              <a:t>-</a:t>
            </a:r>
            <a:r>
              <a:rPr sz="3410" spc="-296" dirty="0">
                <a:latin typeface="Times New Roman"/>
                <a:cs typeface="Times New Roman"/>
              </a:rPr>
              <a:t> </a:t>
            </a:r>
            <a:r>
              <a:rPr sz="3410" spc="15" dirty="0">
                <a:latin typeface="Times New Roman"/>
                <a:cs typeface="Times New Roman"/>
              </a:rPr>
              <a:t>month</a:t>
            </a:r>
            <a:endParaRPr sz="3410">
              <a:latin typeface="Times New Roman"/>
              <a:cs typeface="Times New Roman"/>
            </a:endParaRPr>
          </a:p>
        </p:txBody>
      </p:sp>
      <p:sp>
        <p:nvSpPr>
          <p:cNvPr id="7" name="object 7"/>
          <p:cNvSpPr txBox="1"/>
          <p:nvPr/>
        </p:nvSpPr>
        <p:spPr>
          <a:xfrm>
            <a:off x="2734431" y="3185562"/>
            <a:ext cx="1508505" cy="550805"/>
          </a:xfrm>
          <a:prstGeom prst="rect">
            <a:avLst/>
          </a:prstGeom>
        </p:spPr>
        <p:txBody>
          <a:bodyPr vert="horz" wrap="square" lIns="0" tIns="17193" rIns="0" bIns="0" rtlCol="0">
            <a:spAutoFit/>
          </a:bodyPr>
          <a:lstStyle/>
          <a:p>
            <a:pPr marL="12736">
              <a:spcBef>
                <a:spcPts val="135"/>
              </a:spcBef>
            </a:pPr>
            <a:r>
              <a:rPr sz="3410" spc="20" dirty="0">
                <a:latin typeface="Times New Roman"/>
                <a:cs typeface="Times New Roman"/>
              </a:rPr>
              <a:t>[KLOC]</a:t>
            </a:r>
            <a:endParaRPr sz="3410">
              <a:latin typeface="Times New Roman"/>
              <a:cs typeface="Times New Roman"/>
            </a:endParaRPr>
          </a:p>
        </p:txBody>
      </p:sp>
      <p:sp>
        <p:nvSpPr>
          <p:cNvPr id="8" name="object 8"/>
          <p:cNvSpPr txBox="1"/>
          <p:nvPr/>
        </p:nvSpPr>
        <p:spPr>
          <a:xfrm>
            <a:off x="5064908" y="3345249"/>
            <a:ext cx="1579823" cy="550805"/>
          </a:xfrm>
          <a:prstGeom prst="rect">
            <a:avLst/>
          </a:prstGeom>
        </p:spPr>
        <p:txBody>
          <a:bodyPr vert="horz" wrap="square" lIns="0" tIns="17193" rIns="0" bIns="0" rtlCol="0">
            <a:spAutoFit/>
          </a:bodyPr>
          <a:lstStyle/>
          <a:p>
            <a:pPr marL="12736">
              <a:spcBef>
                <a:spcPts val="135"/>
              </a:spcBef>
            </a:pPr>
            <a:r>
              <a:rPr sz="5114" spc="22" baseline="-14705" dirty="0">
                <a:latin typeface="Symbol"/>
                <a:cs typeface="Symbol"/>
              </a:rPr>
              <a:t></a:t>
            </a:r>
            <a:r>
              <a:rPr sz="5114" spc="60" baseline="-14705" dirty="0">
                <a:latin typeface="Times New Roman"/>
                <a:cs typeface="Times New Roman"/>
              </a:rPr>
              <a:t> </a:t>
            </a:r>
            <a:r>
              <a:rPr sz="3410" spc="15" dirty="0">
                <a:latin typeface="Times New Roman"/>
                <a:cs typeface="Times New Roman"/>
              </a:rPr>
              <a:t>KLOC</a:t>
            </a:r>
            <a:endParaRPr sz="3410">
              <a:latin typeface="Times New Roman"/>
              <a:cs typeface="Times New Roman"/>
            </a:endParaRPr>
          </a:p>
        </p:txBody>
      </p:sp>
      <p:sp>
        <p:nvSpPr>
          <p:cNvPr id="9" name="object 9"/>
          <p:cNvSpPr txBox="1"/>
          <p:nvPr/>
        </p:nvSpPr>
        <p:spPr>
          <a:xfrm>
            <a:off x="1053446" y="3802950"/>
            <a:ext cx="3830801" cy="550805"/>
          </a:xfrm>
          <a:prstGeom prst="rect">
            <a:avLst/>
          </a:prstGeom>
        </p:spPr>
        <p:txBody>
          <a:bodyPr vert="horz" wrap="square" lIns="0" tIns="17193" rIns="0" bIns="0" rtlCol="0">
            <a:spAutoFit/>
          </a:bodyPr>
          <a:lstStyle/>
          <a:p>
            <a:pPr marL="12736">
              <a:spcBef>
                <a:spcPts val="135"/>
              </a:spcBef>
              <a:tabLst>
                <a:tab pos="1047500" algn="l"/>
                <a:tab pos="2157404" algn="l"/>
              </a:tabLst>
            </a:pPr>
            <a:r>
              <a:rPr sz="3410" i="1" spc="20" dirty="0">
                <a:latin typeface="Times New Roman"/>
                <a:cs typeface="Times New Roman"/>
              </a:rPr>
              <a:t>E	</a:t>
            </a:r>
            <a:r>
              <a:rPr sz="3410" spc="10" dirty="0">
                <a:latin typeface="Times New Roman"/>
                <a:cs typeface="Times New Roman"/>
              </a:rPr>
              <a:t>[staff	-</a:t>
            </a:r>
            <a:r>
              <a:rPr sz="3410" spc="-301" dirty="0">
                <a:latin typeface="Times New Roman"/>
                <a:cs typeface="Times New Roman"/>
              </a:rPr>
              <a:t> </a:t>
            </a:r>
            <a:r>
              <a:rPr sz="3410" spc="15" dirty="0">
                <a:latin typeface="Times New Roman"/>
                <a:cs typeface="Times New Roman"/>
              </a:rPr>
              <a:t>months]</a:t>
            </a:r>
            <a:endParaRPr sz="3410">
              <a:latin typeface="Times New Roman"/>
              <a:cs typeface="Times New Roman"/>
            </a:endParaRPr>
          </a:p>
        </p:txBody>
      </p:sp>
      <p:sp>
        <p:nvSpPr>
          <p:cNvPr id="10" name="object 10"/>
          <p:cNvSpPr txBox="1"/>
          <p:nvPr/>
        </p:nvSpPr>
        <p:spPr>
          <a:xfrm>
            <a:off x="21151" y="3185561"/>
            <a:ext cx="1968252" cy="550805"/>
          </a:xfrm>
          <a:prstGeom prst="rect">
            <a:avLst/>
          </a:prstGeom>
        </p:spPr>
        <p:txBody>
          <a:bodyPr vert="horz" wrap="square" lIns="0" tIns="17193" rIns="0" bIns="0" rtlCol="0">
            <a:spAutoFit/>
          </a:bodyPr>
          <a:lstStyle/>
          <a:p>
            <a:pPr marL="12736">
              <a:spcBef>
                <a:spcPts val="135"/>
              </a:spcBef>
              <a:tabLst>
                <a:tab pos="820170" algn="l"/>
                <a:tab pos="1714843" algn="l"/>
              </a:tabLst>
            </a:pPr>
            <a:r>
              <a:rPr sz="5114" i="1" spc="30" baseline="-35130" dirty="0">
                <a:latin typeface="Times New Roman"/>
                <a:cs typeface="Times New Roman"/>
              </a:rPr>
              <a:t>P</a:t>
            </a:r>
            <a:r>
              <a:rPr sz="5114" i="1" spc="271" baseline="-35130" dirty="0">
                <a:latin typeface="Times New Roman"/>
                <a:cs typeface="Times New Roman"/>
              </a:rPr>
              <a:t> </a:t>
            </a:r>
            <a:r>
              <a:rPr sz="5114" spc="22" baseline="-35130" dirty="0">
                <a:latin typeface="Symbol"/>
                <a:cs typeface="Symbol"/>
              </a:rPr>
              <a:t></a:t>
            </a:r>
            <a:r>
              <a:rPr sz="5114" baseline="-35130" dirty="0">
                <a:latin typeface="Times New Roman"/>
                <a:cs typeface="Times New Roman"/>
              </a:rPr>
              <a:t>	</a:t>
            </a:r>
            <a:r>
              <a:rPr sz="3410" i="1" spc="10" dirty="0">
                <a:latin typeface="Times New Roman"/>
                <a:cs typeface="Times New Roman"/>
              </a:rPr>
              <a:t>Size</a:t>
            </a:r>
            <a:r>
              <a:rPr sz="3410" i="1" dirty="0">
                <a:latin typeface="Times New Roman"/>
                <a:cs typeface="Times New Roman"/>
              </a:rPr>
              <a:t>	</a:t>
            </a:r>
            <a:r>
              <a:rPr sz="5114" spc="22" baseline="-35130" dirty="0">
                <a:latin typeface="Symbol"/>
                <a:cs typeface="Symbol"/>
              </a:rPr>
              <a:t></a:t>
            </a:r>
            <a:endParaRPr sz="5114" baseline="-35130">
              <a:latin typeface="Symbol"/>
              <a:cs typeface="Symbol"/>
            </a:endParaRPr>
          </a:p>
        </p:txBody>
      </p:sp>
    </p:spTree>
    <p:extLst>
      <p:ext uri="{BB962C8B-B14F-4D97-AF65-F5344CB8AC3E}">
        <p14:creationId xmlns:p14="http://schemas.microsoft.com/office/powerpoint/2010/main" val="41838977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8966" y="713296"/>
            <a:ext cx="6868187"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5" dirty="0"/>
              <a:t>Complete Example,</a:t>
            </a:r>
            <a:r>
              <a:rPr spc="-10" dirty="0"/>
              <a:t> </a:t>
            </a:r>
            <a:r>
              <a:rPr spc="-5" dirty="0"/>
              <a:t>Organic</a:t>
            </a:r>
          </a:p>
        </p:txBody>
      </p:sp>
      <p:sp>
        <p:nvSpPr>
          <p:cNvPr id="3" name="object 3"/>
          <p:cNvSpPr txBox="1"/>
          <p:nvPr/>
        </p:nvSpPr>
        <p:spPr>
          <a:xfrm>
            <a:off x="1252906" y="2044664"/>
            <a:ext cx="7581368" cy="3529294"/>
          </a:xfrm>
          <a:prstGeom prst="rect">
            <a:avLst/>
          </a:prstGeom>
        </p:spPr>
        <p:txBody>
          <a:bodyPr vert="horz" wrap="square" lIns="0" tIns="12099" rIns="0" bIns="0" rtlCol="0">
            <a:spAutoFit/>
          </a:bodyPr>
          <a:lstStyle/>
          <a:p>
            <a:pPr marL="356596" marR="853919" indent="-343860">
              <a:spcBef>
                <a:spcPts val="95"/>
              </a:spcBef>
              <a:buClr>
                <a:srgbClr val="ECEAAC"/>
              </a:buClr>
              <a:buSzPct val="59375"/>
              <a:buFont typeface="Wingdings"/>
              <a:buChar char=""/>
              <a:tabLst>
                <a:tab pos="356596" algn="l"/>
              </a:tabLst>
            </a:pPr>
            <a:r>
              <a:rPr sz="3209" spc="-5" dirty="0">
                <a:latin typeface="Tahoma"/>
                <a:cs typeface="Tahoma"/>
              </a:rPr>
              <a:t>Suppose an organic project has 7.5  KLOC,</a:t>
            </a:r>
            <a:endParaRPr sz="3209" dirty="0">
              <a:latin typeface="Tahoma"/>
              <a:cs typeface="Tahoma"/>
            </a:endParaRPr>
          </a:p>
          <a:p>
            <a:pPr marL="757766" lvl="1" indent="-286550">
              <a:spcBef>
                <a:spcPts val="677"/>
              </a:spcBef>
              <a:buClr>
                <a:srgbClr val="91AFBF"/>
              </a:buClr>
              <a:buSzPct val="53571"/>
              <a:buFont typeface="Wingdings"/>
              <a:buChar char=""/>
              <a:tabLst>
                <a:tab pos="757766" algn="l"/>
              </a:tabLst>
            </a:pPr>
            <a:r>
              <a:rPr sz="2808" spc="-5" dirty="0">
                <a:latin typeface="Tahoma"/>
                <a:cs typeface="Tahoma"/>
              </a:rPr>
              <a:t>Effort 2.4(7.5)</a:t>
            </a:r>
            <a:r>
              <a:rPr sz="2858" spc="-7" baseline="23391" dirty="0">
                <a:latin typeface="Tahoma"/>
                <a:cs typeface="Tahoma"/>
              </a:rPr>
              <a:t>1.05 </a:t>
            </a:r>
            <a:r>
              <a:rPr sz="2808" dirty="0">
                <a:latin typeface="Tahoma"/>
                <a:cs typeface="Tahoma"/>
              </a:rPr>
              <a:t>= </a:t>
            </a:r>
            <a:r>
              <a:rPr sz="2808" spc="-5" dirty="0">
                <a:latin typeface="Tahoma"/>
                <a:cs typeface="Tahoma"/>
              </a:rPr>
              <a:t>20 staff–months</a:t>
            </a:r>
            <a:endParaRPr sz="2808" dirty="0">
              <a:latin typeface="Tahoma"/>
              <a:cs typeface="Tahoma"/>
            </a:endParaRPr>
          </a:p>
          <a:p>
            <a:pPr marL="757766" lvl="1" indent="-286550">
              <a:spcBef>
                <a:spcPts val="682"/>
              </a:spcBef>
              <a:buClr>
                <a:srgbClr val="91AFBF"/>
              </a:buClr>
              <a:buSzPct val="53571"/>
              <a:buFont typeface="Wingdings"/>
              <a:buChar char=""/>
              <a:tabLst>
                <a:tab pos="757766" algn="l"/>
              </a:tabLst>
            </a:pPr>
            <a:r>
              <a:rPr sz="2808" spc="-5" dirty="0">
                <a:latin typeface="Tahoma"/>
                <a:cs typeface="Tahoma"/>
              </a:rPr>
              <a:t>Development time </a:t>
            </a:r>
            <a:r>
              <a:rPr sz="2808" dirty="0">
                <a:latin typeface="Tahoma"/>
                <a:cs typeface="Tahoma"/>
              </a:rPr>
              <a:t>2.5(20)</a:t>
            </a:r>
            <a:r>
              <a:rPr sz="2858" baseline="23391" dirty="0">
                <a:latin typeface="Tahoma"/>
                <a:cs typeface="Tahoma"/>
              </a:rPr>
              <a:t>0.38 </a:t>
            </a:r>
            <a:r>
              <a:rPr sz="2808" dirty="0">
                <a:latin typeface="Tahoma"/>
                <a:cs typeface="Tahoma"/>
              </a:rPr>
              <a:t>= 8</a:t>
            </a:r>
            <a:r>
              <a:rPr sz="2808" spc="-35" dirty="0">
                <a:latin typeface="Tahoma"/>
                <a:cs typeface="Tahoma"/>
              </a:rPr>
              <a:t> </a:t>
            </a:r>
            <a:r>
              <a:rPr sz="2808" spc="-5" dirty="0">
                <a:latin typeface="Tahoma"/>
                <a:cs typeface="Tahoma"/>
              </a:rPr>
              <a:t>months</a:t>
            </a:r>
            <a:endParaRPr sz="2808" dirty="0">
              <a:latin typeface="Tahoma"/>
              <a:cs typeface="Tahoma"/>
            </a:endParaRPr>
          </a:p>
          <a:p>
            <a:pPr marL="757766" lvl="1" indent="-286550">
              <a:spcBef>
                <a:spcPts val="682"/>
              </a:spcBef>
              <a:buClr>
                <a:srgbClr val="91AFBF"/>
              </a:buClr>
              <a:buSzPct val="53571"/>
              <a:buFont typeface="Wingdings"/>
              <a:buChar char=""/>
              <a:tabLst>
                <a:tab pos="757766" algn="l"/>
              </a:tabLst>
            </a:pPr>
            <a:r>
              <a:rPr sz="2808" dirty="0">
                <a:latin typeface="Tahoma"/>
                <a:cs typeface="Tahoma"/>
              </a:rPr>
              <a:t>Average </a:t>
            </a:r>
            <a:r>
              <a:rPr sz="2808" spc="-5" dirty="0">
                <a:latin typeface="Tahoma"/>
                <a:cs typeface="Tahoma"/>
              </a:rPr>
              <a:t>staff 20 </a:t>
            </a:r>
            <a:r>
              <a:rPr sz="2808" dirty="0">
                <a:latin typeface="Tahoma"/>
                <a:cs typeface="Tahoma"/>
              </a:rPr>
              <a:t>/ 8 = </a:t>
            </a:r>
            <a:r>
              <a:rPr sz="2808" spc="-5" dirty="0">
                <a:latin typeface="Tahoma"/>
                <a:cs typeface="Tahoma"/>
              </a:rPr>
              <a:t>2.5 staff</a:t>
            </a:r>
            <a:endParaRPr sz="2808" dirty="0">
              <a:latin typeface="Tahoma"/>
              <a:cs typeface="Tahoma"/>
            </a:endParaRPr>
          </a:p>
          <a:p>
            <a:pPr marL="757766" marR="5094" lvl="1" indent="-286550">
              <a:spcBef>
                <a:spcPts val="677"/>
              </a:spcBef>
              <a:buClr>
                <a:srgbClr val="91AFBF"/>
              </a:buClr>
              <a:buSzPct val="53571"/>
              <a:buFont typeface="Wingdings"/>
              <a:buChar char=""/>
              <a:tabLst>
                <a:tab pos="757766" algn="l"/>
              </a:tabLst>
            </a:pPr>
            <a:r>
              <a:rPr sz="2808" spc="-5" dirty="0">
                <a:latin typeface="Tahoma"/>
                <a:cs typeface="Tahoma"/>
              </a:rPr>
              <a:t>Productivity 7,500 </a:t>
            </a:r>
            <a:r>
              <a:rPr sz="2808" dirty="0">
                <a:latin typeface="Tahoma"/>
                <a:cs typeface="Tahoma"/>
              </a:rPr>
              <a:t>LOC / </a:t>
            </a:r>
            <a:r>
              <a:rPr sz="2808" spc="-5" dirty="0">
                <a:latin typeface="Tahoma"/>
                <a:cs typeface="Tahoma"/>
              </a:rPr>
              <a:t>20 staff-months </a:t>
            </a:r>
            <a:r>
              <a:rPr sz="2808" dirty="0">
                <a:latin typeface="Tahoma"/>
                <a:cs typeface="Tahoma"/>
              </a:rPr>
              <a:t>=  </a:t>
            </a:r>
            <a:r>
              <a:rPr sz="2808" spc="-5" dirty="0">
                <a:latin typeface="Tahoma"/>
                <a:cs typeface="Tahoma"/>
              </a:rPr>
              <a:t>375 </a:t>
            </a:r>
            <a:r>
              <a:rPr sz="2808" dirty="0">
                <a:latin typeface="Tahoma"/>
                <a:cs typeface="Tahoma"/>
              </a:rPr>
              <a:t>LOC /</a:t>
            </a:r>
            <a:r>
              <a:rPr sz="2808" spc="-10" dirty="0">
                <a:latin typeface="Tahoma"/>
                <a:cs typeface="Tahoma"/>
              </a:rPr>
              <a:t> </a:t>
            </a:r>
            <a:r>
              <a:rPr sz="2808" spc="-5" dirty="0">
                <a:latin typeface="Tahoma"/>
                <a:cs typeface="Tahoma"/>
              </a:rPr>
              <a:t>staff-month</a:t>
            </a:r>
            <a:endParaRPr sz="2808" dirty="0">
              <a:latin typeface="Tahoma"/>
              <a:cs typeface="Tahoma"/>
            </a:endParaRPr>
          </a:p>
        </p:txBody>
      </p:sp>
    </p:spTree>
    <p:extLst>
      <p:ext uri="{BB962C8B-B14F-4D97-AF65-F5344CB8AC3E}">
        <p14:creationId xmlns:p14="http://schemas.microsoft.com/office/powerpoint/2010/main" val="3023223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planning</a:t>
            </a:r>
            <a:endParaRPr lang="en-US" dirty="0"/>
          </a:p>
        </p:txBody>
      </p:sp>
      <p:sp>
        <p:nvSpPr>
          <p:cNvPr id="3" name="Content Placeholder 2"/>
          <p:cNvSpPr>
            <a:spLocks noGrp="1"/>
          </p:cNvSpPr>
          <p:nvPr>
            <p:ph idx="1"/>
          </p:nvPr>
        </p:nvSpPr>
        <p:spPr/>
        <p:txBody>
          <a:bodyPr/>
          <a:lstStyle/>
          <a:p>
            <a:r>
              <a:rPr lang="en-US" dirty="0" smtClean="0"/>
              <a:t>Planning may be necessary with </a:t>
            </a:r>
            <a:r>
              <a:rPr lang="en-US" dirty="0" smtClean="0">
                <a:solidFill>
                  <a:srgbClr val="FF0000"/>
                </a:solidFill>
              </a:rPr>
              <a:t>only outline software requirements</a:t>
            </a:r>
            <a:r>
              <a:rPr lang="en-US" dirty="0" smtClean="0"/>
              <a:t>.</a:t>
            </a:r>
          </a:p>
          <a:p>
            <a:r>
              <a:rPr lang="en-US" dirty="0" smtClean="0"/>
              <a:t>The aim of planning at this stage is to provide information that </a:t>
            </a:r>
            <a:r>
              <a:rPr lang="en-US" dirty="0" smtClean="0">
                <a:solidFill>
                  <a:srgbClr val="FF0000"/>
                </a:solidFill>
              </a:rPr>
              <a:t>will be used in setting a price </a:t>
            </a:r>
            <a:r>
              <a:rPr lang="en-US" dirty="0" smtClean="0"/>
              <a:t>for the system to customers.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8474" y="660390"/>
            <a:ext cx="7313547" cy="382578"/>
          </a:xfrm>
          <a:prstGeom prst="rect">
            <a:avLst/>
          </a:prstGeom>
        </p:spPr>
        <p:txBody>
          <a:bodyPr vert="horz" wrap="square" lIns="0" tIns="12099" rIns="0" bIns="0" numCol="1" rtlCol="0" anchor="ctr" anchorCtr="0" compatLnSpc="1">
            <a:prstTxWarp prst="textNoShape">
              <a:avLst/>
            </a:prstTxWarp>
            <a:spAutoFit/>
          </a:bodyPr>
          <a:lstStyle/>
          <a:p>
            <a:pPr marL="890852">
              <a:spcBef>
                <a:spcPts val="95"/>
              </a:spcBef>
            </a:pPr>
            <a:r>
              <a:rPr dirty="0"/>
              <a:t>Complete </a:t>
            </a:r>
            <a:r>
              <a:rPr spc="-5" dirty="0"/>
              <a:t>Example,</a:t>
            </a:r>
            <a:r>
              <a:rPr spc="-15" dirty="0"/>
              <a:t> </a:t>
            </a:r>
            <a:r>
              <a:rPr spc="-5" dirty="0"/>
              <a:t>Embedded</a:t>
            </a:r>
          </a:p>
        </p:txBody>
      </p:sp>
      <p:sp>
        <p:nvSpPr>
          <p:cNvPr id="3" name="object 3"/>
          <p:cNvSpPr txBox="1"/>
          <p:nvPr/>
        </p:nvSpPr>
        <p:spPr>
          <a:xfrm>
            <a:off x="981057" y="1921097"/>
            <a:ext cx="7594742" cy="3962602"/>
          </a:xfrm>
          <a:prstGeom prst="rect">
            <a:avLst/>
          </a:prstGeom>
        </p:spPr>
        <p:txBody>
          <a:bodyPr vert="horz" wrap="square" lIns="0" tIns="12099" rIns="0" bIns="0" rtlCol="0">
            <a:spAutoFit/>
          </a:bodyPr>
          <a:lstStyle/>
          <a:p>
            <a:pPr marL="356596" marR="420273" indent="-343860">
              <a:spcBef>
                <a:spcPts val="95"/>
              </a:spcBef>
              <a:buClr>
                <a:srgbClr val="ECEAAC"/>
              </a:buClr>
              <a:buSzPct val="59375"/>
              <a:buFont typeface="Wingdings"/>
              <a:buChar char=""/>
              <a:tabLst>
                <a:tab pos="356596" algn="l"/>
              </a:tabLst>
            </a:pPr>
            <a:r>
              <a:rPr sz="3209" spc="-5" dirty="0">
                <a:latin typeface="Tahoma"/>
                <a:cs typeface="Tahoma"/>
              </a:rPr>
              <a:t>Suppose an </a:t>
            </a:r>
            <a:r>
              <a:rPr sz="3209" spc="-10" dirty="0">
                <a:latin typeface="Tahoma"/>
                <a:cs typeface="Tahoma"/>
              </a:rPr>
              <a:t>embedded </a:t>
            </a:r>
            <a:r>
              <a:rPr sz="3209" spc="-5" dirty="0">
                <a:latin typeface="Tahoma"/>
                <a:cs typeface="Tahoma"/>
              </a:rPr>
              <a:t>project has 50  KLOC,</a:t>
            </a:r>
            <a:endParaRPr sz="3209" dirty="0">
              <a:latin typeface="Tahoma"/>
              <a:cs typeface="Tahoma"/>
            </a:endParaRPr>
          </a:p>
          <a:p>
            <a:pPr marL="757766" lvl="1" indent="-286550">
              <a:spcBef>
                <a:spcPts val="677"/>
              </a:spcBef>
              <a:buClr>
                <a:srgbClr val="91AFBF"/>
              </a:buClr>
              <a:buSzPct val="53571"/>
              <a:buFont typeface="Wingdings"/>
              <a:buChar char=""/>
              <a:tabLst>
                <a:tab pos="757766" algn="l"/>
              </a:tabLst>
            </a:pPr>
            <a:r>
              <a:rPr sz="2808" spc="-5" dirty="0">
                <a:latin typeface="Tahoma"/>
                <a:cs typeface="Tahoma"/>
              </a:rPr>
              <a:t>Effort 3.6(50)</a:t>
            </a:r>
            <a:r>
              <a:rPr sz="2858" spc="-7" baseline="23391" dirty="0">
                <a:latin typeface="Tahoma"/>
                <a:cs typeface="Tahoma"/>
              </a:rPr>
              <a:t>1.20 </a:t>
            </a:r>
            <a:r>
              <a:rPr sz="2808" dirty="0">
                <a:latin typeface="Tahoma"/>
                <a:cs typeface="Tahoma"/>
              </a:rPr>
              <a:t>= </a:t>
            </a:r>
            <a:r>
              <a:rPr sz="2808" spc="-5" dirty="0">
                <a:latin typeface="Tahoma"/>
                <a:cs typeface="Tahoma"/>
              </a:rPr>
              <a:t>394 staff–months</a:t>
            </a:r>
            <a:endParaRPr sz="2808" dirty="0">
              <a:latin typeface="Tahoma"/>
              <a:cs typeface="Tahoma"/>
            </a:endParaRPr>
          </a:p>
          <a:p>
            <a:pPr marL="757766" marR="1148111" lvl="1" indent="-286550">
              <a:spcBef>
                <a:spcPts val="682"/>
              </a:spcBef>
              <a:buClr>
                <a:srgbClr val="91AFBF"/>
              </a:buClr>
              <a:buSzPct val="53571"/>
              <a:buFont typeface="Wingdings"/>
              <a:buChar char=""/>
              <a:tabLst>
                <a:tab pos="757766" algn="l"/>
              </a:tabLst>
            </a:pPr>
            <a:r>
              <a:rPr sz="2808" spc="-5" dirty="0">
                <a:latin typeface="Tahoma"/>
                <a:cs typeface="Tahoma"/>
              </a:rPr>
              <a:t>Development time 2.5(394)</a:t>
            </a:r>
            <a:r>
              <a:rPr sz="2858" spc="-7" baseline="23391" dirty="0">
                <a:latin typeface="Tahoma"/>
                <a:cs typeface="Tahoma"/>
              </a:rPr>
              <a:t>0.32 </a:t>
            </a:r>
            <a:r>
              <a:rPr sz="2808" dirty="0">
                <a:latin typeface="Tahoma"/>
                <a:cs typeface="Tahoma"/>
              </a:rPr>
              <a:t>= 17  </a:t>
            </a:r>
            <a:r>
              <a:rPr sz="2808" spc="-5" dirty="0">
                <a:latin typeface="Tahoma"/>
                <a:cs typeface="Tahoma"/>
              </a:rPr>
              <a:t>months</a:t>
            </a:r>
            <a:endParaRPr sz="2808" dirty="0">
              <a:latin typeface="Tahoma"/>
              <a:cs typeface="Tahoma"/>
            </a:endParaRPr>
          </a:p>
          <a:p>
            <a:pPr marL="757766" lvl="1" indent="-286550">
              <a:spcBef>
                <a:spcPts val="687"/>
              </a:spcBef>
              <a:buClr>
                <a:srgbClr val="91AFBF"/>
              </a:buClr>
              <a:buSzPct val="53571"/>
              <a:buFont typeface="Wingdings"/>
              <a:buChar char=""/>
              <a:tabLst>
                <a:tab pos="757766" algn="l"/>
              </a:tabLst>
            </a:pPr>
            <a:r>
              <a:rPr sz="2808" dirty="0">
                <a:latin typeface="Tahoma"/>
                <a:cs typeface="Tahoma"/>
              </a:rPr>
              <a:t>Average </a:t>
            </a:r>
            <a:r>
              <a:rPr sz="2808" spc="-5" dirty="0">
                <a:latin typeface="Tahoma"/>
                <a:cs typeface="Tahoma"/>
              </a:rPr>
              <a:t>staff 394 </a:t>
            </a:r>
            <a:r>
              <a:rPr sz="2808" dirty="0">
                <a:latin typeface="Tahoma"/>
                <a:cs typeface="Tahoma"/>
              </a:rPr>
              <a:t>/ </a:t>
            </a:r>
            <a:r>
              <a:rPr sz="2808" spc="-5" dirty="0">
                <a:latin typeface="Tahoma"/>
                <a:cs typeface="Tahoma"/>
              </a:rPr>
              <a:t>17 </a:t>
            </a:r>
            <a:r>
              <a:rPr sz="2808" dirty="0">
                <a:latin typeface="Tahoma"/>
                <a:cs typeface="Tahoma"/>
              </a:rPr>
              <a:t>= </a:t>
            </a:r>
            <a:r>
              <a:rPr sz="2808" spc="-5" dirty="0">
                <a:latin typeface="Tahoma"/>
                <a:cs typeface="Tahoma"/>
              </a:rPr>
              <a:t>23</a:t>
            </a:r>
            <a:r>
              <a:rPr sz="2808" dirty="0">
                <a:latin typeface="Tahoma"/>
                <a:cs typeface="Tahoma"/>
              </a:rPr>
              <a:t> </a:t>
            </a:r>
            <a:r>
              <a:rPr sz="2808" spc="-5" dirty="0">
                <a:latin typeface="Tahoma"/>
                <a:cs typeface="Tahoma"/>
              </a:rPr>
              <a:t>staff</a:t>
            </a:r>
            <a:endParaRPr sz="2808" dirty="0">
              <a:latin typeface="Tahoma"/>
              <a:cs typeface="Tahoma"/>
            </a:endParaRPr>
          </a:p>
          <a:p>
            <a:pPr marL="757766" lvl="1" indent="-286550">
              <a:spcBef>
                <a:spcPts val="682"/>
              </a:spcBef>
              <a:buClr>
                <a:srgbClr val="91AFBF"/>
              </a:buClr>
              <a:buSzPct val="53571"/>
              <a:buFont typeface="Wingdings"/>
              <a:buChar char=""/>
              <a:tabLst>
                <a:tab pos="757766" algn="l"/>
              </a:tabLst>
            </a:pPr>
            <a:r>
              <a:rPr sz="2808" spc="-5" dirty="0">
                <a:latin typeface="Tahoma"/>
                <a:cs typeface="Tahoma"/>
              </a:rPr>
              <a:t>Productivity 50,000 </a:t>
            </a:r>
            <a:r>
              <a:rPr sz="2808" dirty="0">
                <a:latin typeface="Tahoma"/>
                <a:cs typeface="Tahoma"/>
              </a:rPr>
              <a:t>LOC / </a:t>
            </a:r>
            <a:r>
              <a:rPr sz="2808" spc="-5" dirty="0">
                <a:latin typeface="Tahoma"/>
                <a:cs typeface="Tahoma"/>
              </a:rPr>
              <a:t>394</a:t>
            </a:r>
            <a:r>
              <a:rPr sz="2808" spc="-45" dirty="0">
                <a:latin typeface="Tahoma"/>
                <a:cs typeface="Tahoma"/>
              </a:rPr>
              <a:t> </a:t>
            </a:r>
            <a:r>
              <a:rPr sz="2808" spc="-5" dirty="0">
                <a:latin typeface="Tahoma"/>
                <a:cs typeface="Tahoma"/>
              </a:rPr>
              <a:t>staff-months</a:t>
            </a:r>
            <a:endParaRPr sz="2808" dirty="0">
              <a:latin typeface="Tahoma"/>
              <a:cs typeface="Tahoma"/>
            </a:endParaRPr>
          </a:p>
          <a:p>
            <a:pPr marL="757766"/>
            <a:r>
              <a:rPr sz="2808" dirty="0">
                <a:latin typeface="Tahoma"/>
                <a:cs typeface="Tahoma"/>
              </a:rPr>
              <a:t>= </a:t>
            </a:r>
            <a:r>
              <a:rPr sz="2808" spc="-5" dirty="0">
                <a:latin typeface="Tahoma"/>
                <a:cs typeface="Tahoma"/>
              </a:rPr>
              <a:t>127 </a:t>
            </a:r>
            <a:r>
              <a:rPr sz="2808" dirty="0">
                <a:latin typeface="Tahoma"/>
                <a:cs typeface="Tahoma"/>
              </a:rPr>
              <a:t>LOC /</a:t>
            </a:r>
            <a:r>
              <a:rPr sz="2808" spc="-10" dirty="0">
                <a:latin typeface="Tahoma"/>
                <a:cs typeface="Tahoma"/>
              </a:rPr>
              <a:t> </a:t>
            </a:r>
            <a:r>
              <a:rPr sz="2808" spc="-5" dirty="0">
                <a:latin typeface="Tahoma"/>
                <a:cs typeface="Tahoma"/>
              </a:rPr>
              <a:t>staff-month</a:t>
            </a:r>
            <a:endParaRPr sz="2808" dirty="0">
              <a:latin typeface="Tahoma"/>
              <a:cs typeface="Tahoma"/>
            </a:endParaRPr>
          </a:p>
        </p:txBody>
      </p:sp>
    </p:spTree>
    <p:extLst>
      <p:ext uri="{BB962C8B-B14F-4D97-AF65-F5344CB8AC3E}">
        <p14:creationId xmlns:p14="http://schemas.microsoft.com/office/powerpoint/2010/main" val="40198915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7818" y="602119"/>
            <a:ext cx="3660106" cy="381549"/>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5" dirty="0" smtClean="0"/>
              <a:t>Comparison</a:t>
            </a:r>
            <a:r>
              <a:rPr lang="en-US" spc="-5" dirty="0" smtClean="0"/>
              <a:t> for 50 KLOC</a:t>
            </a:r>
            <a:endParaRPr spc="-5" dirty="0"/>
          </a:p>
        </p:txBody>
      </p:sp>
      <p:graphicFrame>
        <p:nvGraphicFramePr>
          <p:cNvPr id="3" name="object 3"/>
          <p:cNvGraphicFramePr>
            <a:graphicFrameLocks noGrp="1"/>
          </p:cNvGraphicFramePr>
          <p:nvPr/>
        </p:nvGraphicFramePr>
        <p:xfrm>
          <a:off x="1158855" y="1999518"/>
          <a:ext cx="7794051" cy="4453558"/>
        </p:xfrm>
        <a:graphic>
          <a:graphicData uri="http://schemas.openxmlformats.org/drawingml/2006/table">
            <a:tbl>
              <a:tblPr firstRow="1" bandRow="1">
                <a:tableStyleId>{2D5ABB26-0587-4C30-8999-92F81FD0307C}</a:tableStyleId>
              </a:tblPr>
              <a:tblGrid>
                <a:gridCol w="2598017">
                  <a:extLst>
                    <a:ext uri="{9D8B030D-6E8A-4147-A177-3AD203B41FA5}">
                      <a16:colId xmlns:a16="http://schemas.microsoft.com/office/drawing/2014/main" val="20000"/>
                    </a:ext>
                  </a:extLst>
                </a:gridCol>
                <a:gridCol w="2598017">
                  <a:extLst>
                    <a:ext uri="{9D8B030D-6E8A-4147-A177-3AD203B41FA5}">
                      <a16:colId xmlns:a16="http://schemas.microsoft.com/office/drawing/2014/main" val="20001"/>
                    </a:ext>
                  </a:extLst>
                </a:gridCol>
                <a:gridCol w="2598017">
                  <a:extLst>
                    <a:ext uri="{9D8B030D-6E8A-4147-A177-3AD203B41FA5}">
                      <a16:colId xmlns:a16="http://schemas.microsoft.com/office/drawing/2014/main" val="20002"/>
                    </a:ext>
                  </a:extLst>
                </a:gridCol>
              </a:tblGrid>
              <a:tr h="823979">
                <a:tc>
                  <a:txBody>
                    <a:bodyPr/>
                    <a:lstStyle/>
                    <a:p>
                      <a:pPr marL="106045">
                        <a:lnSpc>
                          <a:spcPct val="100000"/>
                        </a:lnSpc>
                        <a:spcBef>
                          <a:spcPts val="350"/>
                        </a:spcBef>
                      </a:pPr>
                      <a:r>
                        <a:rPr sz="2800" spc="-5" dirty="0">
                          <a:latin typeface="Tahoma"/>
                          <a:cs typeface="Tahoma"/>
                        </a:rPr>
                        <a:t>Item</a:t>
                      </a:r>
                      <a:endParaRPr sz="2800">
                        <a:latin typeface="Tahoma"/>
                        <a:cs typeface="Tahoma"/>
                      </a:endParaRPr>
                    </a:p>
                  </a:txBody>
                  <a:tcPr marL="0" marR="0" marT="44574" marB="0">
                    <a:lnL w="38100">
                      <a:solidFill>
                        <a:srgbClr val="010101"/>
                      </a:solidFill>
                      <a:prstDash val="solid"/>
                    </a:lnL>
                    <a:lnR w="19050">
                      <a:solidFill>
                        <a:srgbClr val="010101"/>
                      </a:solidFill>
                      <a:prstDash val="solid"/>
                    </a:lnR>
                    <a:lnT w="3810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dirty="0">
                          <a:latin typeface="Tahoma"/>
                          <a:cs typeface="Tahoma"/>
                        </a:rPr>
                        <a:t>Organic</a:t>
                      </a:r>
                      <a:endParaRPr sz="2800">
                        <a:latin typeface="Tahoma"/>
                        <a:cs typeface="Tahoma"/>
                      </a:endParaRPr>
                    </a:p>
                  </a:txBody>
                  <a:tcPr marL="0" marR="0" marT="44574" marB="0">
                    <a:lnL w="19050">
                      <a:solidFill>
                        <a:srgbClr val="010101"/>
                      </a:solidFill>
                      <a:prstDash val="solid"/>
                    </a:lnL>
                    <a:lnR w="12700">
                      <a:solidFill>
                        <a:srgbClr val="010101"/>
                      </a:solidFill>
                      <a:prstDash val="solid"/>
                    </a:lnR>
                    <a:lnT w="3810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dirty="0">
                          <a:latin typeface="Tahoma"/>
                          <a:cs typeface="Tahoma"/>
                        </a:rPr>
                        <a:t>Embedded</a:t>
                      </a:r>
                      <a:endParaRPr sz="2800">
                        <a:latin typeface="Tahoma"/>
                        <a:cs typeface="Tahoma"/>
                      </a:endParaRPr>
                    </a:p>
                  </a:txBody>
                  <a:tcPr marL="0" marR="0" marT="44574" marB="0">
                    <a:lnL w="12700">
                      <a:solidFill>
                        <a:srgbClr val="010101"/>
                      </a:solidFill>
                      <a:prstDash val="solid"/>
                    </a:lnL>
                    <a:lnR w="28575">
                      <a:solidFill>
                        <a:srgbClr val="010101"/>
                      </a:solidFill>
                      <a:prstDash val="solid"/>
                    </a:lnR>
                    <a:lnT w="38100">
                      <a:solidFill>
                        <a:srgbClr val="010101"/>
                      </a:solidFill>
                      <a:prstDash val="solid"/>
                    </a:lnT>
                    <a:lnB w="19050">
                      <a:solidFill>
                        <a:srgbClr val="010101"/>
                      </a:solidFill>
                      <a:prstDash val="solid"/>
                    </a:lnB>
                  </a:tcPr>
                </a:tc>
                <a:extLst>
                  <a:ext uri="{0D108BD9-81ED-4DB2-BD59-A6C34878D82A}">
                    <a16:rowId xmlns:a16="http://schemas.microsoft.com/office/drawing/2014/main" val="10000"/>
                  </a:ext>
                </a:extLst>
              </a:tr>
              <a:tr h="946874">
                <a:tc>
                  <a:txBody>
                    <a:bodyPr/>
                    <a:lstStyle/>
                    <a:p>
                      <a:pPr marL="106045" marR="541020">
                        <a:lnSpc>
                          <a:spcPct val="100000"/>
                        </a:lnSpc>
                        <a:spcBef>
                          <a:spcPts val="350"/>
                        </a:spcBef>
                      </a:pPr>
                      <a:r>
                        <a:rPr sz="2800" spc="-5" dirty="0">
                          <a:latin typeface="Tahoma"/>
                          <a:cs typeface="Tahoma"/>
                        </a:rPr>
                        <a:t>Effort</a:t>
                      </a:r>
                      <a:r>
                        <a:rPr sz="2800" spc="-70" dirty="0">
                          <a:latin typeface="Tahoma"/>
                          <a:cs typeface="Tahoma"/>
                        </a:rPr>
                        <a:t> </a:t>
                      </a:r>
                      <a:r>
                        <a:rPr sz="2800" dirty="0">
                          <a:latin typeface="Tahoma"/>
                          <a:cs typeface="Tahoma"/>
                        </a:rPr>
                        <a:t>(staff-  </a:t>
                      </a:r>
                      <a:r>
                        <a:rPr sz="2800" spc="-5" dirty="0">
                          <a:latin typeface="Tahoma"/>
                          <a:cs typeface="Tahoma"/>
                        </a:rPr>
                        <a:t>months)</a:t>
                      </a:r>
                      <a:endParaRPr sz="2800">
                        <a:latin typeface="Tahoma"/>
                        <a:cs typeface="Tahoma"/>
                      </a:endParaRPr>
                    </a:p>
                  </a:txBody>
                  <a:tcPr marL="0" marR="0" marT="44574" marB="0">
                    <a:lnL w="38100">
                      <a:solidFill>
                        <a:srgbClr val="010101"/>
                      </a:solidFill>
                      <a:prstDash val="solid"/>
                    </a:lnL>
                    <a:lnR w="1905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spc="-10" dirty="0">
                          <a:latin typeface="Tahoma"/>
                          <a:cs typeface="Tahoma"/>
                        </a:rPr>
                        <a:t>20</a:t>
                      </a:r>
                      <a:endParaRPr sz="2800">
                        <a:latin typeface="Tahoma"/>
                        <a:cs typeface="Tahoma"/>
                      </a:endParaRPr>
                    </a:p>
                  </a:txBody>
                  <a:tcPr marL="0" marR="0" marT="44574" marB="0">
                    <a:lnL w="19050">
                      <a:solidFill>
                        <a:srgbClr val="010101"/>
                      </a:solidFill>
                      <a:prstDash val="solid"/>
                    </a:lnL>
                    <a:lnR w="1270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spc="-5" dirty="0">
                          <a:latin typeface="Tahoma"/>
                          <a:cs typeface="Tahoma"/>
                        </a:rPr>
                        <a:t>394</a:t>
                      </a:r>
                      <a:endParaRPr sz="2800" dirty="0">
                        <a:latin typeface="Tahoma"/>
                        <a:cs typeface="Tahoma"/>
                      </a:endParaRPr>
                    </a:p>
                  </a:txBody>
                  <a:tcPr marL="0" marR="0" marT="44574" marB="0">
                    <a:lnL w="12700">
                      <a:solidFill>
                        <a:srgbClr val="010101"/>
                      </a:solidFill>
                      <a:prstDash val="solid"/>
                    </a:lnL>
                    <a:lnR w="28575">
                      <a:solidFill>
                        <a:srgbClr val="010101"/>
                      </a:solidFill>
                      <a:prstDash val="solid"/>
                    </a:lnR>
                    <a:lnT w="19050">
                      <a:solidFill>
                        <a:srgbClr val="010101"/>
                      </a:solidFill>
                      <a:prstDash val="solid"/>
                    </a:lnT>
                    <a:lnB w="19050">
                      <a:solidFill>
                        <a:srgbClr val="010101"/>
                      </a:solidFill>
                      <a:prstDash val="solid"/>
                    </a:lnB>
                  </a:tcPr>
                </a:tc>
                <a:extLst>
                  <a:ext uri="{0D108BD9-81ED-4DB2-BD59-A6C34878D82A}">
                    <a16:rowId xmlns:a16="http://schemas.microsoft.com/office/drawing/2014/main" val="10001"/>
                  </a:ext>
                </a:extLst>
              </a:tr>
              <a:tr h="1032838">
                <a:tc>
                  <a:txBody>
                    <a:bodyPr/>
                    <a:lstStyle/>
                    <a:p>
                      <a:pPr marL="106045">
                        <a:lnSpc>
                          <a:spcPct val="100000"/>
                        </a:lnSpc>
                        <a:spcBef>
                          <a:spcPts val="350"/>
                        </a:spcBef>
                      </a:pPr>
                      <a:r>
                        <a:rPr sz="2800" dirty="0">
                          <a:latin typeface="Tahoma"/>
                          <a:cs typeface="Tahoma"/>
                        </a:rPr>
                        <a:t>Development</a:t>
                      </a:r>
                      <a:endParaRPr sz="2800">
                        <a:latin typeface="Tahoma"/>
                        <a:cs typeface="Tahoma"/>
                      </a:endParaRPr>
                    </a:p>
                    <a:p>
                      <a:pPr marL="106045">
                        <a:lnSpc>
                          <a:spcPct val="100000"/>
                        </a:lnSpc>
                        <a:spcBef>
                          <a:spcPts val="670"/>
                        </a:spcBef>
                      </a:pPr>
                      <a:r>
                        <a:rPr sz="2800" dirty="0">
                          <a:latin typeface="Tahoma"/>
                          <a:cs typeface="Tahoma"/>
                        </a:rPr>
                        <a:t>Time</a:t>
                      </a:r>
                      <a:endParaRPr sz="2800">
                        <a:latin typeface="Tahoma"/>
                        <a:cs typeface="Tahoma"/>
                      </a:endParaRPr>
                    </a:p>
                  </a:txBody>
                  <a:tcPr marL="0" marR="0" marT="44574" marB="0">
                    <a:lnL w="38100">
                      <a:solidFill>
                        <a:srgbClr val="010101"/>
                      </a:solidFill>
                      <a:prstDash val="solid"/>
                    </a:lnL>
                    <a:lnR w="1905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dirty="0">
                          <a:latin typeface="Tahoma"/>
                          <a:cs typeface="Tahoma"/>
                        </a:rPr>
                        <a:t>8</a:t>
                      </a:r>
                    </a:p>
                  </a:txBody>
                  <a:tcPr marL="0" marR="0" marT="44574" marB="0">
                    <a:lnL w="19050">
                      <a:solidFill>
                        <a:srgbClr val="010101"/>
                      </a:solidFill>
                      <a:prstDash val="solid"/>
                    </a:lnL>
                    <a:lnR w="1270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spc="-10" dirty="0">
                          <a:latin typeface="Tahoma"/>
                          <a:cs typeface="Tahoma"/>
                        </a:rPr>
                        <a:t>17</a:t>
                      </a:r>
                      <a:endParaRPr sz="2800">
                        <a:latin typeface="Tahoma"/>
                        <a:cs typeface="Tahoma"/>
                      </a:endParaRPr>
                    </a:p>
                  </a:txBody>
                  <a:tcPr marL="0" marR="0" marT="44574" marB="0">
                    <a:lnL w="12700">
                      <a:solidFill>
                        <a:srgbClr val="010101"/>
                      </a:solidFill>
                      <a:prstDash val="solid"/>
                    </a:lnL>
                    <a:lnR w="28575">
                      <a:solidFill>
                        <a:srgbClr val="010101"/>
                      </a:solidFill>
                      <a:prstDash val="solid"/>
                    </a:lnR>
                    <a:lnT w="19050">
                      <a:solidFill>
                        <a:srgbClr val="010101"/>
                      </a:solidFill>
                      <a:prstDash val="solid"/>
                    </a:lnT>
                    <a:lnB w="19050">
                      <a:solidFill>
                        <a:srgbClr val="010101"/>
                      </a:solidFill>
                      <a:prstDash val="solid"/>
                    </a:lnB>
                  </a:tcPr>
                </a:tc>
                <a:extLst>
                  <a:ext uri="{0D108BD9-81ED-4DB2-BD59-A6C34878D82A}">
                    <a16:rowId xmlns:a16="http://schemas.microsoft.com/office/drawing/2014/main" val="10002"/>
                  </a:ext>
                </a:extLst>
              </a:tr>
              <a:tr h="825888">
                <a:tc>
                  <a:txBody>
                    <a:bodyPr/>
                    <a:lstStyle/>
                    <a:p>
                      <a:pPr marL="106045">
                        <a:lnSpc>
                          <a:spcPct val="100000"/>
                        </a:lnSpc>
                        <a:spcBef>
                          <a:spcPts val="350"/>
                        </a:spcBef>
                      </a:pPr>
                      <a:r>
                        <a:rPr sz="2800" dirty="0">
                          <a:latin typeface="Tahoma"/>
                          <a:cs typeface="Tahoma"/>
                        </a:rPr>
                        <a:t>Average</a:t>
                      </a:r>
                      <a:r>
                        <a:rPr sz="2800" spc="-10" dirty="0">
                          <a:latin typeface="Tahoma"/>
                          <a:cs typeface="Tahoma"/>
                        </a:rPr>
                        <a:t> </a:t>
                      </a:r>
                      <a:r>
                        <a:rPr sz="2800" dirty="0">
                          <a:latin typeface="Tahoma"/>
                          <a:cs typeface="Tahoma"/>
                        </a:rPr>
                        <a:t>Staff</a:t>
                      </a:r>
                      <a:endParaRPr sz="2800">
                        <a:latin typeface="Tahoma"/>
                        <a:cs typeface="Tahoma"/>
                      </a:endParaRPr>
                    </a:p>
                  </a:txBody>
                  <a:tcPr marL="0" marR="0" marT="44574" marB="0">
                    <a:lnL w="38100">
                      <a:solidFill>
                        <a:srgbClr val="010101"/>
                      </a:solidFill>
                      <a:prstDash val="solid"/>
                    </a:lnL>
                    <a:lnR w="1905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spc="-5" dirty="0">
                          <a:latin typeface="Tahoma"/>
                          <a:cs typeface="Tahoma"/>
                        </a:rPr>
                        <a:t>2.5</a:t>
                      </a:r>
                      <a:endParaRPr sz="2800" dirty="0">
                        <a:latin typeface="Tahoma"/>
                        <a:cs typeface="Tahoma"/>
                      </a:endParaRPr>
                    </a:p>
                  </a:txBody>
                  <a:tcPr marL="0" marR="0" marT="44574" marB="0">
                    <a:lnL w="19050">
                      <a:solidFill>
                        <a:srgbClr val="010101"/>
                      </a:solidFill>
                      <a:prstDash val="solid"/>
                    </a:lnL>
                    <a:lnR w="1270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spc="-10" dirty="0">
                          <a:latin typeface="Tahoma"/>
                          <a:cs typeface="Tahoma"/>
                        </a:rPr>
                        <a:t>23</a:t>
                      </a:r>
                      <a:endParaRPr sz="2800" dirty="0">
                        <a:latin typeface="Tahoma"/>
                        <a:cs typeface="Tahoma"/>
                      </a:endParaRPr>
                    </a:p>
                  </a:txBody>
                  <a:tcPr marL="0" marR="0" marT="44574" marB="0">
                    <a:lnL w="12700">
                      <a:solidFill>
                        <a:srgbClr val="010101"/>
                      </a:solidFill>
                      <a:prstDash val="solid"/>
                    </a:lnL>
                    <a:lnR w="28575">
                      <a:solidFill>
                        <a:srgbClr val="010101"/>
                      </a:solidFill>
                      <a:prstDash val="solid"/>
                    </a:lnR>
                    <a:lnT w="19050">
                      <a:solidFill>
                        <a:srgbClr val="010101"/>
                      </a:solidFill>
                      <a:prstDash val="solid"/>
                    </a:lnT>
                    <a:lnB w="19050">
                      <a:solidFill>
                        <a:srgbClr val="010101"/>
                      </a:solidFill>
                      <a:prstDash val="solid"/>
                    </a:lnB>
                  </a:tcPr>
                </a:tc>
                <a:extLst>
                  <a:ext uri="{0D108BD9-81ED-4DB2-BD59-A6C34878D82A}">
                    <a16:rowId xmlns:a16="http://schemas.microsoft.com/office/drawing/2014/main" val="10003"/>
                  </a:ext>
                </a:extLst>
              </a:tr>
              <a:tr h="823979">
                <a:tc>
                  <a:txBody>
                    <a:bodyPr/>
                    <a:lstStyle/>
                    <a:p>
                      <a:pPr marL="106045">
                        <a:lnSpc>
                          <a:spcPct val="100000"/>
                        </a:lnSpc>
                        <a:spcBef>
                          <a:spcPts val="350"/>
                        </a:spcBef>
                      </a:pPr>
                      <a:r>
                        <a:rPr sz="2800" spc="-5" dirty="0">
                          <a:latin typeface="Tahoma"/>
                          <a:cs typeface="Tahoma"/>
                        </a:rPr>
                        <a:t>Productivity</a:t>
                      </a:r>
                      <a:endParaRPr sz="2800">
                        <a:latin typeface="Tahoma"/>
                        <a:cs typeface="Tahoma"/>
                      </a:endParaRPr>
                    </a:p>
                  </a:txBody>
                  <a:tcPr marL="0" marR="0" marT="44574" marB="0">
                    <a:lnL w="38100">
                      <a:solidFill>
                        <a:srgbClr val="010101"/>
                      </a:solidFill>
                      <a:prstDash val="solid"/>
                    </a:lnL>
                    <a:lnR w="19050">
                      <a:solidFill>
                        <a:srgbClr val="010101"/>
                      </a:solidFill>
                      <a:prstDash val="solid"/>
                    </a:lnR>
                    <a:lnT w="19050">
                      <a:solidFill>
                        <a:srgbClr val="010101"/>
                      </a:solidFill>
                      <a:prstDash val="solid"/>
                    </a:lnT>
                    <a:lnB w="28575">
                      <a:solidFill>
                        <a:srgbClr val="010101"/>
                      </a:solidFill>
                      <a:prstDash val="solid"/>
                    </a:lnB>
                  </a:tcPr>
                </a:tc>
                <a:tc>
                  <a:txBody>
                    <a:bodyPr/>
                    <a:lstStyle/>
                    <a:p>
                      <a:pPr marL="106045">
                        <a:lnSpc>
                          <a:spcPct val="100000"/>
                        </a:lnSpc>
                        <a:spcBef>
                          <a:spcPts val="350"/>
                        </a:spcBef>
                      </a:pPr>
                      <a:r>
                        <a:rPr sz="2800" spc="-5" dirty="0">
                          <a:latin typeface="Tahoma"/>
                          <a:cs typeface="Tahoma"/>
                        </a:rPr>
                        <a:t>375</a:t>
                      </a:r>
                      <a:endParaRPr sz="2800" dirty="0">
                        <a:latin typeface="Tahoma"/>
                        <a:cs typeface="Tahoma"/>
                      </a:endParaRPr>
                    </a:p>
                  </a:txBody>
                  <a:tcPr marL="0" marR="0" marT="44574" marB="0">
                    <a:lnL w="19050">
                      <a:solidFill>
                        <a:srgbClr val="010101"/>
                      </a:solidFill>
                      <a:prstDash val="solid"/>
                    </a:lnL>
                    <a:lnR w="12700">
                      <a:solidFill>
                        <a:srgbClr val="010101"/>
                      </a:solidFill>
                      <a:prstDash val="solid"/>
                    </a:lnR>
                    <a:lnT w="19050">
                      <a:solidFill>
                        <a:srgbClr val="010101"/>
                      </a:solidFill>
                      <a:prstDash val="solid"/>
                    </a:lnT>
                    <a:lnB w="28575">
                      <a:solidFill>
                        <a:srgbClr val="010101"/>
                      </a:solidFill>
                      <a:prstDash val="solid"/>
                    </a:lnB>
                  </a:tcPr>
                </a:tc>
                <a:tc>
                  <a:txBody>
                    <a:bodyPr/>
                    <a:lstStyle/>
                    <a:p>
                      <a:pPr marL="106045">
                        <a:lnSpc>
                          <a:spcPct val="100000"/>
                        </a:lnSpc>
                        <a:spcBef>
                          <a:spcPts val="350"/>
                        </a:spcBef>
                      </a:pPr>
                      <a:r>
                        <a:rPr sz="2800" spc="-5" dirty="0">
                          <a:latin typeface="Tahoma"/>
                          <a:cs typeface="Tahoma"/>
                        </a:rPr>
                        <a:t>127</a:t>
                      </a:r>
                      <a:endParaRPr sz="2800" dirty="0">
                        <a:latin typeface="Tahoma"/>
                        <a:cs typeface="Tahoma"/>
                      </a:endParaRPr>
                    </a:p>
                  </a:txBody>
                  <a:tcPr marL="0" marR="0" marT="44574" marB="0">
                    <a:lnL w="12700">
                      <a:solidFill>
                        <a:srgbClr val="010101"/>
                      </a:solidFill>
                      <a:prstDash val="solid"/>
                    </a:lnL>
                    <a:lnR w="28575">
                      <a:solidFill>
                        <a:srgbClr val="010101"/>
                      </a:solidFill>
                      <a:prstDash val="solid"/>
                    </a:lnR>
                    <a:lnT w="19050">
                      <a:solidFill>
                        <a:srgbClr val="010101"/>
                      </a:solidFill>
                      <a:prstDash val="solid"/>
                    </a:lnT>
                    <a:lnB w="28575">
                      <a:solidFill>
                        <a:srgbClr val="010101"/>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268412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9865" y="596911"/>
            <a:ext cx="5679341"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5" dirty="0"/>
              <a:t>Intermediate</a:t>
            </a:r>
            <a:r>
              <a:rPr spc="-85" dirty="0"/>
              <a:t> </a:t>
            </a:r>
            <a:r>
              <a:rPr spc="-5" dirty="0"/>
              <a:t>COCOMO</a:t>
            </a:r>
          </a:p>
        </p:txBody>
      </p:sp>
      <p:sp>
        <p:nvSpPr>
          <p:cNvPr id="3" name="object 3"/>
          <p:cNvSpPr txBox="1"/>
          <p:nvPr/>
        </p:nvSpPr>
        <p:spPr>
          <a:xfrm>
            <a:off x="1252906" y="3998601"/>
            <a:ext cx="5435458" cy="2125523"/>
          </a:xfrm>
          <a:prstGeom prst="rect">
            <a:avLst/>
          </a:prstGeom>
        </p:spPr>
        <p:txBody>
          <a:bodyPr vert="horz" wrap="square" lIns="0" tIns="51578" rIns="0" bIns="0" rtlCol="0">
            <a:spAutoFit/>
          </a:bodyPr>
          <a:lstStyle/>
          <a:p>
            <a:pPr marL="356596" indent="-343860">
              <a:spcBef>
                <a:spcPts val="406"/>
              </a:spcBef>
              <a:buClr>
                <a:srgbClr val="ECEAAC"/>
              </a:buClr>
              <a:buSzPct val="60714"/>
              <a:buFont typeface="Wingdings"/>
              <a:buChar char=""/>
              <a:tabLst>
                <a:tab pos="356596" algn="l"/>
              </a:tabLst>
            </a:pPr>
            <a:r>
              <a:rPr sz="2808" spc="-5" dirty="0">
                <a:latin typeface="Tahoma"/>
                <a:cs typeface="Tahoma"/>
              </a:rPr>
              <a:t>Where</a:t>
            </a:r>
            <a:endParaRPr sz="2808" dirty="0">
              <a:latin typeface="Tahoma"/>
              <a:cs typeface="Tahoma"/>
            </a:endParaRPr>
          </a:p>
          <a:p>
            <a:pPr marL="757766" lvl="1" indent="-286550">
              <a:spcBef>
                <a:spcPts val="266"/>
              </a:spcBef>
              <a:buClr>
                <a:srgbClr val="91AFBF"/>
              </a:buClr>
              <a:buSzPct val="54166"/>
              <a:buFont typeface="Wingdings"/>
              <a:buChar char=""/>
              <a:tabLst>
                <a:tab pos="757766" algn="l"/>
              </a:tabLst>
            </a:pPr>
            <a:r>
              <a:rPr sz="2407" dirty="0">
                <a:latin typeface="Tahoma"/>
                <a:cs typeface="Tahoma"/>
              </a:rPr>
              <a:t>E is </a:t>
            </a:r>
            <a:r>
              <a:rPr sz="2407" spc="-5" dirty="0">
                <a:latin typeface="Tahoma"/>
                <a:cs typeface="Tahoma"/>
              </a:rPr>
              <a:t>the effort</a:t>
            </a:r>
            <a:endParaRPr sz="2407" dirty="0">
              <a:latin typeface="Tahoma"/>
              <a:cs typeface="Tahoma"/>
            </a:endParaRPr>
          </a:p>
          <a:p>
            <a:pPr marL="757766" lvl="1" indent="-286550">
              <a:spcBef>
                <a:spcPts val="281"/>
              </a:spcBef>
              <a:buClr>
                <a:srgbClr val="91AFBF"/>
              </a:buClr>
              <a:buSzPct val="54166"/>
              <a:buFont typeface="Wingdings"/>
              <a:buChar char=""/>
              <a:tabLst>
                <a:tab pos="757766" algn="l"/>
              </a:tabLst>
            </a:pPr>
            <a:r>
              <a:rPr sz="2407" dirty="0">
                <a:latin typeface="Tahoma"/>
                <a:cs typeface="Tahoma"/>
              </a:rPr>
              <a:t>a </a:t>
            </a:r>
            <a:r>
              <a:rPr sz="2407" spc="-5" dirty="0">
                <a:latin typeface="Tahoma"/>
                <a:cs typeface="Tahoma"/>
              </a:rPr>
              <a:t>and b </a:t>
            </a:r>
            <a:r>
              <a:rPr sz="2407" dirty="0">
                <a:latin typeface="Tahoma"/>
                <a:cs typeface="Tahoma"/>
              </a:rPr>
              <a:t>are </a:t>
            </a:r>
            <a:r>
              <a:rPr sz="2407" spc="-5" dirty="0">
                <a:latin typeface="Tahoma"/>
                <a:cs typeface="Tahoma"/>
              </a:rPr>
              <a:t>constants </a:t>
            </a:r>
            <a:r>
              <a:rPr sz="2407" dirty="0">
                <a:latin typeface="Tahoma"/>
                <a:cs typeface="Tahoma"/>
              </a:rPr>
              <a:t>(as</a:t>
            </a:r>
            <a:r>
              <a:rPr sz="2407" spc="-45" dirty="0">
                <a:latin typeface="Tahoma"/>
                <a:cs typeface="Tahoma"/>
              </a:rPr>
              <a:t> </a:t>
            </a:r>
            <a:r>
              <a:rPr sz="2407" dirty="0">
                <a:latin typeface="Tahoma"/>
                <a:cs typeface="Tahoma"/>
              </a:rPr>
              <a:t>before)</a:t>
            </a:r>
          </a:p>
          <a:p>
            <a:pPr marL="757766" lvl="1" indent="-286550">
              <a:spcBef>
                <a:spcPts val="281"/>
              </a:spcBef>
              <a:buClr>
                <a:srgbClr val="91AFBF"/>
              </a:buClr>
              <a:buSzPct val="54166"/>
              <a:buFont typeface="Wingdings"/>
              <a:buChar char=""/>
              <a:tabLst>
                <a:tab pos="757766" algn="l"/>
              </a:tabLst>
            </a:pPr>
            <a:r>
              <a:rPr sz="2407" spc="-5" dirty="0">
                <a:latin typeface="Tahoma"/>
                <a:cs typeface="Tahoma"/>
              </a:rPr>
              <a:t>KLOC </a:t>
            </a:r>
            <a:r>
              <a:rPr sz="2407" dirty="0">
                <a:latin typeface="Tahoma"/>
                <a:cs typeface="Tahoma"/>
              </a:rPr>
              <a:t>is </a:t>
            </a:r>
            <a:r>
              <a:rPr sz="2407" spc="-5" dirty="0">
                <a:latin typeface="Tahoma"/>
                <a:cs typeface="Tahoma"/>
              </a:rPr>
              <a:t>thousands </a:t>
            </a:r>
            <a:r>
              <a:rPr sz="2407" dirty="0">
                <a:latin typeface="Tahoma"/>
                <a:cs typeface="Tahoma"/>
              </a:rPr>
              <a:t>of </a:t>
            </a:r>
            <a:r>
              <a:rPr sz="2407" spc="-5" dirty="0">
                <a:latin typeface="Tahoma"/>
                <a:cs typeface="Tahoma"/>
              </a:rPr>
              <a:t>lines </a:t>
            </a:r>
            <a:r>
              <a:rPr sz="2407" dirty="0">
                <a:latin typeface="Tahoma"/>
                <a:cs typeface="Tahoma"/>
              </a:rPr>
              <a:t>of</a:t>
            </a:r>
            <a:r>
              <a:rPr sz="2407" spc="-40" dirty="0">
                <a:latin typeface="Tahoma"/>
                <a:cs typeface="Tahoma"/>
              </a:rPr>
              <a:t> </a:t>
            </a:r>
            <a:r>
              <a:rPr sz="2407" spc="-5" dirty="0">
                <a:latin typeface="Tahoma"/>
                <a:cs typeface="Tahoma"/>
              </a:rPr>
              <a:t>code</a:t>
            </a:r>
            <a:endParaRPr sz="2407" dirty="0">
              <a:latin typeface="Tahoma"/>
              <a:cs typeface="Tahoma"/>
            </a:endParaRPr>
          </a:p>
          <a:p>
            <a:pPr marL="757766" lvl="1" indent="-286550">
              <a:spcBef>
                <a:spcPts val="286"/>
              </a:spcBef>
              <a:buClr>
                <a:srgbClr val="91AFBF"/>
              </a:buClr>
              <a:buSzPct val="54166"/>
              <a:buFont typeface="Wingdings"/>
              <a:buChar char=""/>
              <a:tabLst>
                <a:tab pos="757766" algn="l"/>
              </a:tabLst>
            </a:pPr>
            <a:r>
              <a:rPr sz="2407" spc="-5" dirty="0">
                <a:latin typeface="Tahoma"/>
                <a:cs typeface="Tahoma"/>
              </a:rPr>
              <a:t>C </a:t>
            </a:r>
            <a:r>
              <a:rPr sz="2407" dirty="0">
                <a:latin typeface="Tahoma"/>
                <a:cs typeface="Tahoma"/>
              </a:rPr>
              <a:t>is </a:t>
            </a:r>
            <a:r>
              <a:rPr sz="2407" spc="-5" dirty="0">
                <a:latin typeface="Tahoma"/>
                <a:cs typeface="Tahoma"/>
              </a:rPr>
              <a:t>the effort </a:t>
            </a:r>
            <a:r>
              <a:rPr sz="2407" dirty="0">
                <a:latin typeface="Tahoma"/>
                <a:cs typeface="Tahoma"/>
              </a:rPr>
              <a:t>adjustment</a:t>
            </a:r>
            <a:r>
              <a:rPr sz="2407" spc="-35" dirty="0">
                <a:latin typeface="Tahoma"/>
                <a:cs typeface="Tahoma"/>
              </a:rPr>
              <a:t> </a:t>
            </a:r>
            <a:r>
              <a:rPr sz="2407" spc="-5" dirty="0">
                <a:latin typeface="Tahoma"/>
                <a:cs typeface="Tahoma"/>
              </a:rPr>
              <a:t>factor</a:t>
            </a:r>
            <a:endParaRPr sz="2407" dirty="0">
              <a:latin typeface="Tahoma"/>
              <a:cs typeface="Tahoma"/>
            </a:endParaRPr>
          </a:p>
        </p:txBody>
      </p:sp>
      <p:sp>
        <p:nvSpPr>
          <p:cNvPr id="4" name="object 4"/>
          <p:cNvSpPr txBox="1"/>
          <p:nvPr/>
        </p:nvSpPr>
        <p:spPr>
          <a:xfrm>
            <a:off x="5666478" y="2472067"/>
            <a:ext cx="485218" cy="695988"/>
          </a:xfrm>
          <a:prstGeom prst="rect">
            <a:avLst/>
          </a:prstGeom>
        </p:spPr>
        <p:txBody>
          <a:bodyPr vert="horz" wrap="square" lIns="0" tIns="16556" rIns="0" bIns="0" rtlCol="0">
            <a:spAutoFit/>
          </a:bodyPr>
          <a:lstStyle/>
          <a:p>
            <a:pPr marL="12736">
              <a:spcBef>
                <a:spcPts val="130"/>
              </a:spcBef>
            </a:pPr>
            <a:r>
              <a:rPr sz="6543" spc="15" baseline="-24904" dirty="0">
                <a:latin typeface="Times New Roman"/>
                <a:cs typeface="Times New Roman"/>
              </a:rPr>
              <a:t>)</a:t>
            </a:r>
            <a:r>
              <a:rPr sz="6543" spc="-458" baseline="-24904" dirty="0">
                <a:latin typeface="Times New Roman"/>
                <a:cs typeface="Times New Roman"/>
              </a:rPr>
              <a:t> </a:t>
            </a:r>
            <a:r>
              <a:rPr sz="2557" i="1" dirty="0">
                <a:latin typeface="Times New Roman"/>
                <a:cs typeface="Times New Roman"/>
              </a:rPr>
              <a:t>b</a:t>
            </a:r>
            <a:endParaRPr sz="2557">
              <a:latin typeface="Times New Roman"/>
              <a:cs typeface="Times New Roman"/>
            </a:endParaRPr>
          </a:p>
        </p:txBody>
      </p:sp>
      <p:sp>
        <p:nvSpPr>
          <p:cNvPr id="5" name="object 5"/>
          <p:cNvSpPr txBox="1"/>
          <p:nvPr/>
        </p:nvSpPr>
        <p:spPr>
          <a:xfrm>
            <a:off x="1379014" y="2722698"/>
            <a:ext cx="5927044" cy="687992"/>
          </a:xfrm>
          <a:prstGeom prst="rect">
            <a:avLst/>
          </a:prstGeom>
        </p:spPr>
        <p:txBody>
          <a:bodyPr vert="horz" wrap="square" lIns="0" tIns="16556" rIns="0" bIns="0" rtlCol="0">
            <a:spAutoFit/>
          </a:bodyPr>
          <a:lstStyle/>
          <a:p>
            <a:pPr marL="12736">
              <a:spcBef>
                <a:spcPts val="130"/>
              </a:spcBef>
              <a:tabLst>
                <a:tab pos="735479" algn="l"/>
                <a:tab pos="1369709" algn="l"/>
                <a:tab pos="5008259" algn="l"/>
                <a:tab pos="5541879" algn="l"/>
              </a:tabLst>
            </a:pPr>
            <a:r>
              <a:rPr sz="4362" i="1" spc="20" dirty="0">
                <a:latin typeface="Times New Roman"/>
                <a:cs typeface="Times New Roman"/>
              </a:rPr>
              <a:t>E	</a:t>
            </a:r>
            <a:r>
              <a:rPr sz="4362" spc="15" dirty="0">
                <a:latin typeface="Symbol"/>
                <a:cs typeface="Symbol"/>
              </a:rPr>
              <a:t></a:t>
            </a:r>
            <a:r>
              <a:rPr sz="4362" spc="15" dirty="0">
                <a:latin typeface="Times New Roman"/>
                <a:cs typeface="Times New Roman"/>
              </a:rPr>
              <a:t>	</a:t>
            </a:r>
            <a:r>
              <a:rPr sz="4362" i="1" spc="15" dirty="0">
                <a:latin typeface="Times New Roman"/>
                <a:cs typeface="Times New Roman"/>
              </a:rPr>
              <a:t>a</a:t>
            </a:r>
            <a:r>
              <a:rPr sz="4362" i="1" spc="110" dirty="0">
                <a:latin typeface="Times New Roman"/>
                <a:cs typeface="Times New Roman"/>
              </a:rPr>
              <a:t> </a:t>
            </a:r>
            <a:r>
              <a:rPr sz="4362" spc="10" dirty="0">
                <a:latin typeface="Times New Roman"/>
                <a:cs typeface="Times New Roman"/>
              </a:rPr>
              <a:t>(</a:t>
            </a:r>
            <a:r>
              <a:rPr sz="4362" spc="-60" dirty="0">
                <a:latin typeface="Times New Roman"/>
                <a:cs typeface="Times New Roman"/>
              </a:rPr>
              <a:t> </a:t>
            </a:r>
            <a:r>
              <a:rPr sz="4362" i="1" spc="20" dirty="0" smtClean="0">
                <a:latin typeface="Times New Roman"/>
                <a:cs typeface="Times New Roman"/>
              </a:rPr>
              <a:t>KLOC</a:t>
            </a:r>
            <a:r>
              <a:rPr sz="4362" i="1" dirty="0" smtClean="0">
                <a:latin typeface="Times New Roman"/>
                <a:cs typeface="Times New Roman"/>
              </a:rPr>
              <a:t>	</a:t>
            </a:r>
            <a:r>
              <a:rPr sz="4362" spc="15" dirty="0" smtClean="0">
                <a:latin typeface="Symbol"/>
                <a:cs typeface="Symbol"/>
              </a:rPr>
              <a:t></a:t>
            </a:r>
            <a:r>
              <a:rPr sz="4362" dirty="0">
                <a:latin typeface="Times New Roman"/>
                <a:cs typeface="Times New Roman"/>
              </a:rPr>
              <a:t>	</a:t>
            </a:r>
            <a:r>
              <a:rPr sz="4362" i="1" spc="20" dirty="0">
                <a:latin typeface="Times New Roman"/>
                <a:cs typeface="Times New Roman"/>
              </a:rPr>
              <a:t>C</a:t>
            </a:r>
            <a:endParaRPr sz="4362" dirty="0">
              <a:latin typeface="Times New Roman"/>
              <a:cs typeface="Times New Roman"/>
            </a:endParaRPr>
          </a:p>
        </p:txBody>
      </p:sp>
      <p:sp>
        <p:nvSpPr>
          <p:cNvPr id="6" name="object 6"/>
          <p:cNvSpPr/>
          <p:nvPr/>
        </p:nvSpPr>
        <p:spPr>
          <a:xfrm>
            <a:off x="6409206" y="3378568"/>
            <a:ext cx="1002272" cy="430455"/>
          </a:xfrm>
          <a:custGeom>
            <a:avLst/>
            <a:gdLst/>
            <a:ahLst/>
            <a:cxnLst/>
            <a:rect l="l" t="t" r="r" b="b"/>
            <a:pathLst>
              <a:path w="1562100" h="429260">
                <a:moveTo>
                  <a:pt x="0" y="0"/>
                </a:moveTo>
                <a:lnTo>
                  <a:pt x="4925" y="48123"/>
                </a:lnTo>
                <a:lnTo>
                  <a:pt x="20180" y="92381"/>
                </a:lnTo>
                <a:lnTo>
                  <a:pt x="44527" y="131521"/>
                </a:lnTo>
                <a:lnTo>
                  <a:pt x="76724" y="164289"/>
                </a:lnTo>
                <a:lnTo>
                  <a:pt x="115532" y="189433"/>
                </a:lnTo>
                <a:lnTo>
                  <a:pt x="159713" y="205700"/>
                </a:lnTo>
                <a:lnTo>
                  <a:pt x="208026" y="211836"/>
                </a:lnTo>
                <a:lnTo>
                  <a:pt x="622554" y="216407"/>
                </a:lnTo>
                <a:lnTo>
                  <a:pt x="670868" y="222586"/>
                </a:lnTo>
                <a:lnTo>
                  <a:pt x="715064" y="238961"/>
                </a:lnTo>
                <a:lnTo>
                  <a:pt x="753915" y="264254"/>
                </a:lnTo>
                <a:lnTo>
                  <a:pt x="786195" y="297184"/>
                </a:lnTo>
                <a:lnTo>
                  <a:pt x="810676" y="336472"/>
                </a:lnTo>
                <a:lnTo>
                  <a:pt x="826134" y="380840"/>
                </a:lnTo>
                <a:lnTo>
                  <a:pt x="831341" y="429005"/>
                </a:lnTo>
                <a:lnTo>
                  <a:pt x="837282" y="380975"/>
                </a:lnTo>
                <a:lnTo>
                  <a:pt x="853579" y="336997"/>
                </a:lnTo>
                <a:lnTo>
                  <a:pt x="878928" y="298324"/>
                </a:lnTo>
                <a:lnTo>
                  <a:pt x="912020" y="266209"/>
                </a:lnTo>
                <a:lnTo>
                  <a:pt x="951551" y="241905"/>
                </a:lnTo>
                <a:lnTo>
                  <a:pt x="996213" y="226665"/>
                </a:lnTo>
                <a:lnTo>
                  <a:pt x="1044702" y="221741"/>
                </a:lnTo>
                <a:lnTo>
                  <a:pt x="1347978" y="225551"/>
                </a:lnTo>
                <a:lnTo>
                  <a:pt x="1396468" y="220389"/>
                </a:lnTo>
                <a:lnTo>
                  <a:pt x="1441146" y="205055"/>
                </a:lnTo>
                <a:lnTo>
                  <a:pt x="1480719" y="180765"/>
                </a:lnTo>
                <a:lnTo>
                  <a:pt x="1513894" y="148729"/>
                </a:lnTo>
                <a:lnTo>
                  <a:pt x="1539377" y="110163"/>
                </a:lnTo>
                <a:lnTo>
                  <a:pt x="1555877" y="66278"/>
                </a:lnTo>
                <a:lnTo>
                  <a:pt x="1562100" y="18287"/>
                </a:lnTo>
              </a:path>
            </a:pathLst>
          </a:custGeom>
          <a:ln w="50800">
            <a:solidFill>
              <a:srgbClr val="010101"/>
            </a:solidFill>
          </a:ln>
        </p:spPr>
        <p:txBody>
          <a:bodyPr wrap="square" lIns="0" tIns="0" rIns="0" bIns="0" rtlCol="0"/>
          <a:lstStyle/>
          <a:p>
            <a:endParaRPr sz="1805"/>
          </a:p>
        </p:txBody>
      </p:sp>
      <p:sp>
        <p:nvSpPr>
          <p:cNvPr id="7" name="object 7"/>
          <p:cNvSpPr txBox="1"/>
          <p:nvPr/>
        </p:nvSpPr>
        <p:spPr>
          <a:xfrm>
            <a:off x="6688364" y="4029823"/>
            <a:ext cx="469299" cy="300555"/>
          </a:xfrm>
          <a:prstGeom prst="rect">
            <a:avLst/>
          </a:prstGeom>
        </p:spPr>
        <p:txBody>
          <a:bodyPr vert="horz" wrap="square" lIns="0" tIns="12735" rIns="0" bIns="0" rtlCol="0">
            <a:spAutoFit/>
          </a:bodyPr>
          <a:lstStyle/>
          <a:p>
            <a:pPr marL="12736">
              <a:spcBef>
                <a:spcPts val="100"/>
              </a:spcBef>
            </a:pPr>
            <a:r>
              <a:rPr sz="1805" spc="-5" dirty="0">
                <a:latin typeface="Tahoma"/>
                <a:cs typeface="Tahoma"/>
              </a:rPr>
              <a:t>New</a:t>
            </a:r>
            <a:endParaRPr sz="1805" dirty="0">
              <a:latin typeface="Tahoma"/>
              <a:cs typeface="Tahoma"/>
            </a:endParaRPr>
          </a:p>
        </p:txBody>
      </p:sp>
    </p:spTree>
    <p:extLst>
      <p:ext uri="{BB962C8B-B14F-4D97-AF65-F5344CB8AC3E}">
        <p14:creationId xmlns:p14="http://schemas.microsoft.com/office/powerpoint/2010/main" val="10673677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814" y="613960"/>
            <a:ext cx="3015100"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5" dirty="0"/>
              <a:t>Cost</a:t>
            </a:r>
            <a:r>
              <a:rPr spc="-65" dirty="0"/>
              <a:t> </a:t>
            </a:r>
            <a:r>
              <a:rPr spc="-5" dirty="0"/>
              <a:t>Drivers</a:t>
            </a:r>
          </a:p>
        </p:txBody>
      </p:sp>
      <p:sp>
        <p:nvSpPr>
          <p:cNvPr id="3" name="object 3"/>
          <p:cNvSpPr txBox="1"/>
          <p:nvPr/>
        </p:nvSpPr>
        <p:spPr>
          <a:xfrm>
            <a:off x="1252906" y="2044665"/>
            <a:ext cx="7397343" cy="3534758"/>
          </a:xfrm>
          <a:prstGeom prst="rect">
            <a:avLst/>
          </a:prstGeom>
        </p:spPr>
        <p:txBody>
          <a:bodyPr vert="horz" wrap="square" lIns="0" tIns="12099" rIns="0" bIns="0" rtlCol="0">
            <a:spAutoFit/>
          </a:bodyPr>
          <a:lstStyle/>
          <a:p>
            <a:pPr marL="356596" marR="5094" indent="-343860">
              <a:spcBef>
                <a:spcPts val="95"/>
              </a:spcBef>
              <a:buClr>
                <a:srgbClr val="ECEAAC"/>
              </a:buClr>
              <a:buSzPct val="59375"/>
              <a:buFont typeface="Wingdings"/>
              <a:buChar char=""/>
              <a:tabLst>
                <a:tab pos="356596" algn="l"/>
              </a:tabLst>
            </a:pPr>
            <a:r>
              <a:rPr sz="3209" spc="-5" dirty="0">
                <a:latin typeface="Tahoma"/>
                <a:cs typeface="Tahoma"/>
              </a:rPr>
              <a:t>Intermediate </a:t>
            </a:r>
            <a:r>
              <a:rPr sz="3209" dirty="0">
                <a:latin typeface="Tahoma"/>
                <a:cs typeface="Tahoma"/>
              </a:rPr>
              <a:t>COCOMO introduces Cost  </a:t>
            </a:r>
            <a:r>
              <a:rPr sz="3209" spc="-5" dirty="0">
                <a:latin typeface="Tahoma"/>
                <a:cs typeface="Tahoma"/>
              </a:rPr>
              <a:t>Drivers</a:t>
            </a:r>
            <a:endParaRPr sz="3209" dirty="0">
              <a:latin typeface="Tahoma"/>
              <a:cs typeface="Tahoma"/>
            </a:endParaRPr>
          </a:p>
          <a:p>
            <a:pPr marL="356596" indent="-343860">
              <a:spcBef>
                <a:spcPts val="762"/>
              </a:spcBef>
              <a:buClr>
                <a:srgbClr val="ECEAAC"/>
              </a:buClr>
              <a:buSzPct val="59375"/>
              <a:buFont typeface="Wingdings"/>
              <a:buChar char=""/>
              <a:tabLst>
                <a:tab pos="356596" algn="l"/>
              </a:tabLst>
            </a:pPr>
            <a:r>
              <a:rPr sz="3209" spc="-5" dirty="0">
                <a:latin typeface="Tahoma"/>
                <a:cs typeface="Tahoma"/>
              </a:rPr>
              <a:t>They </a:t>
            </a:r>
            <a:r>
              <a:rPr sz="3209" dirty="0">
                <a:latin typeface="Tahoma"/>
                <a:cs typeface="Tahoma"/>
              </a:rPr>
              <a:t>are used</a:t>
            </a:r>
            <a:r>
              <a:rPr sz="3209" spc="25" dirty="0">
                <a:latin typeface="Tahoma"/>
                <a:cs typeface="Tahoma"/>
              </a:rPr>
              <a:t> </a:t>
            </a:r>
            <a:r>
              <a:rPr sz="3209" spc="-5" dirty="0">
                <a:latin typeface="Tahoma"/>
                <a:cs typeface="Tahoma"/>
              </a:rPr>
              <a:t>because</a:t>
            </a:r>
            <a:endParaRPr sz="3209" dirty="0">
              <a:latin typeface="Tahoma"/>
              <a:cs typeface="Tahoma"/>
            </a:endParaRPr>
          </a:p>
          <a:p>
            <a:pPr marL="757766" marR="23561" lvl="1" indent="-286550">
              <a:spcBef>
                <a:spcPts val="682"/>
              </a:spcBef>
              <a:buClr>
                <a:srgbClr val="91AFBF"/>
              </a:buClr>
              <a:buSzPct val="53571"/>
              <a:buFont typeface="Wingdings"/>
              <a:buChar char=""/>
              <a:tabLst>
                <a:tab pos="757766" algn="l"/>
              </a:tabLst>
            </a:pPr>
            <a:r>
              <a:rPr sz="2808" spc="-5" dirty="0">
                <a:latin typeface="Tahoma"/>
                <a:cs typeface="Tahoma"/>
              </a:rPr>
              <a:t>they </a:t>
            </a:r>
            <a:r>
              <a:rPr sz="2808" dirty="0">
                <a:latin typeface="Tahoma"/>
                <a:cs typeface="Tahoma"/>
              </a:rPr>
              <a:t>are </a:t>
            </a:r>
            <a:r>
              <a:rPr sz="2808" spc="-5" dirty="0">
                <a:latin typeface="Tahoma"/>
                <a:cs typeface="Tahoma"/>
              </a:rPr>
              <a:t>statistically significant to the cost  </a:t>
            </a:r>
            <a:r>
              <a:rPr sz="2808" dirty="0">
                <a:latin typeface="Tahoma"/>
                <a:cs typeface="Tahoma"/>
              </a:rPr>
              <a:t>of </a:t>
            </a:r>
            <a:r>
              <a:rPr sz="2808" spc="-5" dirty="0">
                <a:latin typeface="Tahoma"/>
                <a:cs typeface="Tahoma"/>
              </a:rPr>
              <a:t>the </a:t>
            </a:r>
            <a:r>
              <a:rPr sz="2808" dirty="0">
                <a:latin typeface="Tahoma"/>
                <a:cs typeface="Tahoma"/>
              </a:rPr>
              <a:t>project; and</a:t>
            </a:r>
          </a:p>
          <a:p>
            <a:pPr marL="757766" marR="76413" lvl="1" indent="-286550">
              <a:lnSpc>
                <a:spcPts val="3379"/>
              </a:lnSpc>
              <a:spcBef>
                <a:spcPts val="782"/>
              </a:spcBef>
              <a:buClr>
                <a:srgbClr val="91AFBF"/>
              </a:buClr>
              <a:buSzPct val="53571"/>
              <a:buFont typeface="Wingdings"/>
              <a:buChar char=""/>
              <a:tabLst>
                <a:tab pos="757766" algn="l"/>
              </a:tabLst>
            </a:pPr>
            <a:r>
              <a:rPr sz="2808" spc="-5" dirty="0">
                <a:latin typeface="Tahoma"/>
                <a:cs typeface="Tahoma"/>
              </a:rPr>
              <a:t>they </a:t>
            </a:r>
            <a:r>
              <a:rPr sz="2808" dirty="0">
                <a:latin typeface="Tahoma"/>
                <a:cs typeface="Tahoma"/>
              </a:rPr>
              <a:t>are </a:t>
            </a:r>
            <a:r>
              <a:rPr sz="2958" i="1" spc="-75" dirty="0">
                <a:latin typeface="Tahoma"/>
                <a:cs typeface="Tahoma"/>
              </a:rPr>
              <a:t>not </a:t>
            </a:r>
            <a:r>
              <a:rPr sz="2808" spc="-5" dirty="0">
                <a:latin typeface="Tahoma"/>
                <a:cs typeface="Tahoma"/>
              </a:rPr>
              <a:t>correlated to the </a:t>
            </a:r>
            <a:r>
              <a:rPr sz="2808" dirty="0">
                <a:latin typeface="Tahoma"/>
                <a:cs typeface="Tahoma"/>
              </a:rPr>
              <a:t>project </a:t>
            </a:r>
            <a:r>
              <a:rPr sz="2808" spc="-5" dirty="0">
                <a:latin typeface="Tahoma"/>
                <a:cs typeface="Tahoma"/>
              </a:rPr>
              <a:t>size  </a:t>
            </a:r>
            <a:r>
              <a:rPr sz="2808" dirty="0">
                <a:latin typeface="Tahoma"/>
                <a:cs typeface="Tahoma"/>
              </a:rPr>
              <a:t>(KLOC).</a:t>
            </a:r>
          </a:p>
        </p:txBody>
      </p:sp>
    </p:spTree>
    <p:extLst>
      <p:ext uri="{BB962C8B-B14F-4D97-AF65-F5344CB8AC3E}">
        <p14:creationId xmlns:p14="http://schemas.microsoft.com/office/powerpoint/2010/main" val="29536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813" y="713296"/>
            <a:ext cx="2628582"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5" dirty="0"/>
              <a:t>Categories</a:t>
            </a:r>
          </a:p>
        </p:txBody>
      </p:sp>
      <p:sp>
        <p:nvSpPr>
          <p:cNvPr id="3" name="object 3"/>
          <p:cNvSpPr txBox="1"/>
          <p:nvPr/>
        </p:nvSpPr>
        <p:spPr>
          <a:xfrm>
            <a:off x="1252906" y="1947315"/>
            <a:ext cx="4705721" cy="2400143"/>
          </a:xfrm>
          <a:prstGeom prst="rect">
            <a:avLst/>
          </a:prstGeom>
        </p:spPr>
        <p:txBody>
          <a:bodyPr vert="horz" wrap="square" lIns="0" tIns="109524" rIns="0" bIns="0" rtlCol="0">
            <a:spAutoFit/>
          </a:bodyPr>
          <a:lstStyle/>
          <a:p>
            <a:pPr marL="356596" indent="-343860">
              <a:spcBef>
                <a:spcPts val="862"/>
              </a:spcBef>
              <a:buClr>
                <a:srgbClr val="ECEAAC"/>
              </a:buClr>
              <a:buSzPct val="59375"/>
              <a:buFont typeface="Wingdings"/>
              <a:buChar char=""/>
              <a:tabLst>
                <a:tab pos="356596" algn="l"/>
              </a:tabLst>
            </a:pPr>
            <a:r>
              <a:rPr sz="3209" spc="-5" dirty="0">
                <a:latin typeface="Tahoma"/>
                <a:cs typeface="Tahoma"/>
              </a:rPr>
              <a:t>I. </a:t>
            </a:r>
            <a:r>
              <a:rPr sz="3209" spc="-5" dirty="0">
                <a:latin typeface="Tahoma"/>
                <a:cs typeface="Tahoma"/>
              </a:rPr>
              <a:t>Product</a:t>
            </a:r>
            <a:r>
              <a:rPr sz="3209" spc="15" dirty="0">
                <a:latin typeface="Tahoma"/>
                <a:cs typeface="Tahoma"/>
              </a:rPr>
              <a:t> </a:t>
            </a:r>
            <a:r>
              <a:rPr sz="3209" spc="-5" dirty="0">
                <a:latin typeface="Tahoma"/>
                <a:cs typeface="Tahoma"/>
              </a:rPr>
              <a:t>Attributes</a:t>
            </a:r>
            <a:endParaRPr sz="3209" dirty="0">
              <a:latin typeface="Tahoma"/>
              <a:cs typeface="Tahoma"/>
            </a:endParaRPr>
          </a:p>
          <a:p>
            <a:pPr marL="356596" indent="-343860">
              <a:spcBef>
                <a:spcPts val="767"/>
              </a:spcBef>
              <a:buClr>
                <a:srgbClr val="ECEAAC"/>
              </a:buClr>
              <a:buSzPct val="59375"/>
              <a:buFont typeface="Wingdings"/>
              <a:buChar char=""/>
              <a:tabLst>
                <a:tab pos="356596" algn="l"/>
              </a:tabLst>
            </a:pPr>
            <a:r>
              <a:rPr sz="3209" spc="-5" dirty="0">
                <a:latin typeface="Tahoma"/>
                <a:cs typeface="Tahoma"/>
              </a:rPr>
              <a:t>II. </a:t>
            </a:r>
            <a:r>
              <a:rPr sz="3209" dirty="0">
                <a:latin typeface="Tahoma"/>
                <a:cs typeface="Tahoma"/>
              </a:rPr>
              <a:t>Computer</a:t>
            </a:r>
            <a:r>
              <a:rPr sz="3209" spc="5" dirty="0">
                <a:latin typeface="Tahoma"/>
                <a:cs typeface="Tahoma"/>
              </a:rPr>
              <a:t> </a:t>
            </a:r>
            <a:r>
              <a:rPr sz="3209" spc="-5" dirty="0">
                <a:latin typeface="Tahoma"/>
                <a:cs typeface="Tahoma"/>
              </a:rPr>
              <a:t>Attributes</a:t>
            </a:r>
            <a:endParaRPr sz="3209" dirty="0">
              <a:latin typeface="Tahoma"/>
              <a:cs typeface="Tahoma"/>
            </a:endParaRPr>
          </a:p>
          <a:p>
            <a:pPr marL="356596" indent="-343860">
              <a:spcBef>
                <a:spcPts val="757"/>
              </a:spcBef>
              <a:buClr>
                <a:srgbClr val="ECEAAC"/>
              </a:buClr>
              <a:buSzPct val="59375"/>
              <a:buFont typeface="Wingdings"/>
              <a:buChar char=""/>
              <a:tabLst>
                <a:tab pos="356596" algn="l"/>
              </a:tabLst>
            </a:pPr>
            <a:r>
              <a:rPr sz="3209" spc="-5" dirty="0">
                <a:latin typeface="Tahoma"/>
                <a:cs typeface="Tahoma"/>
              </a:rPr>
              <a:t>III. </a:t>
            </a:r>
            <a:r>
              <a:rPr sz="3209" spc="-5" dirty="0">
                <a:latin typeface="Tahoma"/>
                <a:cs typeface="Tahoma"/>
              </a:rPr>
              <a:t>Personnel</a:t>
            </a:r>
            <a:r>
              <a:rPr sz="3209" spc="20" dirty="0">
                <a:latin typeface="Tahoma"/>
                <a:cs typeface="Tahoma"/>
              </a:rPr>
              <a:t> </a:t>
            </a:r>
            <a:r>
              <a:rPr sz="3209" spc="-5" dirty="0">
                <a:latin typeface="Tahoma"/>
                <a:cs typeface="Tahoma"/>
              </a:rPr>
              <a:t>Attributes</a:t>
            </a:r>
            <a:endParaRPr sz="3209" dirty="0">
              <a:latin typeface="Tahoma"/>
              <a:cs typeface="Tahoma"/>
            </a:endParaRPr>
          </a:p>
          <a:p>
            <a:pPr marL="356596" indent="-343860">
              <a:spcBef>
                <a:spcPts val="762"/>
              </a:spcBef>
              <a:buClr>
                <a:srgbClr val="ECEAAC"/>
              </a:buClr>
              <a:buSzPct val="59375"/>
              <a:buFont typeface="Wingdings"/>
              <a:buChar char=""/>
              <a:tabLst>
                <a:tab pos="356596" algn="l"/>
              </a:tabLst>
            </a:pPr>
            <a:r>
              <a:rPr sz="3209" spc="-5" dirty="0">
                <a:latin typeface="Tahoma"/>
                <a:cs typeface="Tahoma"/>
              </a:rPr>
              <a:t>IV. </a:t>
            </a:r>
            <a:r>
              <a:rPr sz="3209" dirty="0">
                <a:latin typeface="Tahoma"/>
                <a:cs typeface="Tahoma"/>
              </a:rPr>
              <a:t>Project</a:t>
            </a:r>
            <a:r>
              <a:rPr sz="3209" spc="10" dirty="0">
                <a:latin typeface="Tahoma"/>
                <a:cs typeface="Tahoma"/>
              </a:rPr>
              <a:t> </a:t>
            </a:r>
            <a:r>
              <a:rPr sz="3209" spc="-5" dirty="0">
                <a:latin typeface="Tahoma"/>
                <a:cs typeface="Tahoma"/>
              </a:rPr>
              <a:t>Attributes</a:t>
            </a:r>
            <a:endParaRPr sz="3209" dirty="0">
              <a:latin typeface="Tahoma"/>
              <a:cs typeface="Tahoma"/>
            </a:endParaRPr>
          </a:p>
        </p:txBody>
      </p:sp>
    </p:spTree>
    <p:extLst>
      <p:ext uri="{BB962C8B-B14F-4D97-AF65-F5344CB8AC3E}">
        <p14:creationId xmlns:p14="http://schemas.microsoft.com/office/powerpoint/2010/main" val="1332836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813" y="771202"/>
            <a:ext cx="5035568"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5" dirty="0"/>
              <a:t>I. Product</a:t>
            </a:r>
            <a:r>
              <a:rPr spc="-30" dirty="0"/>
              <a:t> </a:t>
            </a:r>
            <a:r>
              <a:rPr spc="-5" dirty="0"/>
              <a:t>Attributes</a:t>
            </a:r>
          </a:p>
        </p:txBody>
      </p:sp>
      <p:sp>
        <p:nvSpPr>
          <p:cNvPr id="3" name="object 3"/>
          <p:cNvSpPr txBox="1"/>
          <p:nvPr/>
        </p:nvSpPr>
        <p:spPr>
          <a:xfrm>
            <a:off x="1252905" y="1947315"/>
            <a:ext cx="7063192" cy="1797337"/>
          </a:xfrm>
          <a:prstGeom prst="rect">
            <a:avLst/>
          </a:prstGeom>
        </p:spPr>
        <p:txBody>
          <a:bodyPr vert="horz" wrap="square" lIns="0" tIns="109524" rIns="0" bIns="0" rtlCol="0">
            <a:spAutoFit/>
          </a:bodyPr>
          <a:lstStyle/>
          <a:p>
            <a:pPr marL="356596" indent="-343860">
              <a:spcBef>
                <a:spcPts val="862"/>
              </a:spcBef>
              <a:buClr>
                <a:srgbClr val="ECEAAC"/>
              </a:buClr>
              <a:buSzPct val="59375"/>
              <a:buFont typeface="Wingdings"/>
              <a:buChar char=""/>
              <a:tabLst>
                <a:tab pos="356596" algn="l"/>
              </a:tabLst>
            </a:pPr>
            <a:r>
              <a:rPr sz="3209" spc="-5" dirty="0">
                <a:solidFill>
                  <a:srgbClr val="002060"/>
                </a:solidFill>
                <a:latin typeface="Tahoma"/>
                <a:cs typeface="Tahoma"/>
              </a:rPr>
              <a:t>RELY</a:t>
            </a:r>
            <a:r>
              <a:rPr sz="3209" spc="-5" dirty="0">
                <a:solidFill>
                  <a:srgbClr val="91AFBF"/>
                </a:solidFill>
                <a:latin typeface="Tahoma"/>
                <a:cs typeface="Tahoma"/>
              </a:rPr>
              <a:t> </a:t>
            </a:r>
            <a:r>
              <a:rPr lang="en-US" sz="3209" spc="-5" dirty="0" smtClean="0">
                <a:solidFill>
                  <a:srgbClr val="91AFBF"/>
                </a:solidFill>
                <a:latin typeface="Tahoma"/>
                <a:cs typeface="Tahoma"/>
              </a:rPr>
              <a:t>- </a:t>
            </a:r>
            <a:r>
              <a:rPr sz="3209" dirty="0" smtClean="0">
                <a:latin typeface="Tahoma"/>
                <a:cs typeface="Tahoma"/>
              </a:rPr>
              <a:t>Required </a:t>
            </a:r>
            <a:r>
              <a:rPr sz="3209" spc="-5" dirty="0">
                <a:latin typeface="Tahoma"/>
                <a:cs typeface="Tahoma"/>
              </a:rPr>
              <a:t>Software</a:t>
            </a:r>
            <a:r>
              <a:rPr sz="3209" spc="25" dirty="0">
                <a:latin typeface="Tahoma"/>
                <a:cs typeface="Tahoma"/>
              </a:rPr>
              <a:t> </a:t>
            </a:r>
            <a:r>
              <a:rPr sz="3209" dirty="0">
                <a:latin typeface="Tahoma"/>
                <a:cs typeface="Tahoma"/>
              </a:rPr>
              <a:t>Reliability</a:t>
            </a:r>
          </a:p>
          <a:p>
            <a:pPr marL="356596" indent="-343860">
              <a:spcBef>
                <a:spcPts val="767"/>
              </a:spcBef>
              <a:buClr>
                <a:srgbClr val="ECEAAC"/>
              </a:buClr>
              <a:buSzPct val="59375"/>
              <a:buFont typeface="Wingdings"/>
              <a:buChar char=""/>
              <a:tabLst>
                <a:tab pos="356596" algn="l"/>
              </a:tabLst>
            </a:pPr>
            <a:r>
              <a:rPr sz="3209" dirty="0" smtClean="0">
                <a:solidFill>
                  <a:srgbClr val="002060"/>
                </a:solidFill>
                <a:latin typeface="Tahoma"/>
                <a:cs typeface="Tahoma"/>
              </a:rPr>
              <a:t>DATA</a:t>
            </a:r>
            <a:r>
              <a:rPr lang="en-US" sz="3209" dirty="0" smtClean="0">
                <a:solidFill>
                  <a:srgbClr val="002060"/>
                </a:solidFill>
                <a:latin typeface="Tahoma"/>
                <a:cs typeface="Tahoma"/>
              </a:rPr>
              <a:t> -</a:t>
            </a:r>
            <a:r>
              <a:rPr sz="3209" dirty="0" smtClean="0">
                <a:solidFill>
                  <a:srgbClr val="91AFBF"/>
                </a:solidFill>
                <a:latin typeface="Tahoma"/>
                <a:cs typeface="Tahoma"/>
              </a:rPr>
              <a:t> </a:t>
            </a:r>
            <a:r>
              <a:rPr sz="3209" spc="-5" dirty="0">
                <a:latin typeface="Tahoma"/>
                <a:cs typeface="Tahoma"/>
              </a:rPr>
              <a:t>Data Base</a:t>
            </a:r>
            <a:r>
              <a:rPr sz="3209" spc="5" dirty="0">
                <a:latin typeface="Tahoma"/>
                <a:cs typeface="Tahoma"/>
              </a:rPr>
              <a:t> </a:t>
            </a:r>
            <a:r>
              <a:rPr sz="3209" spc="-5" dirty="0">
                <a:latin typeface="Tahoma"/>
                <a:cs typeface="Tahoma"/>
              </a:rPr>
              <a:t>Size</a:t>
            </a:r>
            <a:endParaRPr sz="3209" dirty="0">
              <a:latin typeface="Tahoma"/>
              <a:cs typeface="Tahoma"/>
            </a:endParaRPr>
          </a:p>
          <a:p>
            <a:pPr marL="356596" indent="-343860">
              <a:spcBef>
                <a:spcPts val="757"/>
              </a:spcBef>
              <a:buClr>
                <a:srgbClr val="ECEAAC"/>
              </a:buClr>
              <a:buSzPct val="59375"/>
              <a:buFont typeface="Wingdings"/>
              <a:buChar char=""/>
              <a:tabLst>
                <a:tab pos="356596" algn="l"/>
              </a:tabLst>
            </a:pPr>
            <a:r>
              <a:rPr sz="3209" spc="-5" dirty="0" smtClean="0">
                <a:solidFill>
                  <a:srgbClr val="002060"/>
                </a:solidFill>
                <a:latin typeface="Tahoma"/>
                <a:cs typeface="Tahoma"/>
              </a:rPr>
              <a:t>CPLX</a:t>
            </a:r>
            <a:r>
              <a:rPr lang="en-US" sz="3209" spc="-5" dirty="0" smtClean="0">
                <a:solidFill>
                  <a:srgbClr val="002060"/>
                </a:solidFill>
                <a:latin typeface="Tahoma"/>
                <a:cs typeface="Tahoma"/>
              </a:rPr>
              <a:t> - </a:t>
            </a:r>
            <a:r>
              <a:rPr sz="3209" spc="-5" dirty="0" smtClean="0">
                <a:latin typeface="Tahoma"/>
                <a:cs typeface="Tahoma"/>
              </a:rPr>
              <a:t>Product</a:t>
            </a:r>
            <a:r>
              <a:rPr sz="3209" spc="5" dirty="0" smtClean="0">
                <a:latin typeface="Tahoma"/>
                <a:cs typeface="Tahoma"/>
              </a:rPr>
              <a:t> </a:t>
            </a:r>
            <a:r>
              <a:rPr sz="3209" spc="-5" dirty="0">
                <a:latin typeface="Tahoma"/>
                <a:cs typeface="Tahoma"/>
              </a:rPr>
              <a:t>Complexity</a:t>
            </a:r>
            <a:endParaRPr sz="3209" dirty="0">
              <a:latin typeface="Tahoma"/>
              <a:cs typeface="Tahoma"/>
            </a:endParaRPr>
          </a:p>
        </p:txBody>
      </p:sp>
    </p:spTree>
    <p:extLst>
      <p:ext uri="{BB962C8B-B14F-4D97-AF65-F5344CB8AC3E}">
        <p14:creationId xmlns:p14="http://schemas.microsoft.com/office/powerpoint/2010/main" val="36620327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4301" y="713296"/>
            <a:ext cx="5785045"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5" dirty="0"/>
              <a:t>II. </a:t>
            </a:r>
            <a:r>
              <a:rPr dirty="0"/>
              <a:t>Computer </a:t>
            </a:r>
            <a:r>
              <a:rPr spc="-5" dirty="0"/>
              <a:t>Attributes</a:t>
            </a:r>
          </a:p>
        </p:txBody>
      </p:sp>
      <p:sp>
        <p:nvSpPr>
          <p:cNvPr id="3" name="object 3"/>
          <p:cNvSpPr txBox="1"/>
          <p:nvPr/>
        </p:nvSpPr>
        <p:spPr>
          <a:xfrm>
            <a:off x="1044301" y="1947315"/>
            <a:ext cx="6802240" cy="2393783"/>
          </a:xfrm>
          <a:prstGeom prst="rect">
            <a:avLst/>
          </a:prstGeom>
        </p:spPr>
        <p:txBody>
          <a:bodyPr vert="horz" wrap="square" lIns="0" tIns="109524" rIns="0" bIns="0" rtlCol="0">
            <a:spAutoFit/>
          </a:bodyPr>
          <a:lstStyle/>
          <a:p>
            <a:pPr marL="356596" indent="-343860">
              <a:spcBef>
                <a:spcPts val="862"/>
              </a:spcBef>
              <a:buClr>
                <a:srgbClr val="ECEAAC"/>
              </a:buClr>
              <a:buSzPct val="59375"/>
              <a:buFont typeface="Wingdings"/>
              <a:buChar char=""/>
              <a:tabLst>
                <a:tab pos="356596" algn="l"/>
              </a:tabLst>
            </a:pPr>
            <a:r>
              <a:rPr sz="3209" dirty="0">
                <a:solidFill>
                  <a:srgbClr val="002060"/>
                </a:solidFill>
                <a:latin typeface="Tahoma"/>
                <a:cs typeface="Tahoma"/>
              </a:rPr>
              <a:t>TIME</a:t>
            </a:r>
            <a:r>
              <a:rPr sz="3209" dirty="0">
                <a:solidFill>
                  <a:srgbClr val="91AFBF"/>
                </a:solidFill>
                <a:latin typeface="Tahoma"/>
                <a:cs typeface="Tahoma"/>
              </a:rPr>
              <a:t> </a:t>
            </a:r>
            <a:r>
              <a:rPr lang="en-US" sz="3209" dirty="0" smtClean="0">
                <a:solidFill>
                  <a:srgbClr val="91AFBF"/>
                </a:solidFill>
                <a:latin typeface="Tahoma"/>
                <a:cs typeface="Tahoma"/>
              </a:rPr>
              <a:t>- </a:t>
            </a:r>
            <a:r>
              <a:rPr sz="3209" spc="-5" dirty="0" smtClean="0">
                <a:latin typeface="Tahoma"/>
                <a:cs typeface="Tahoma"/>
              </a:rPr>
              <a:t>Execution </a:t>
            </a:r>
            <a:r>
              <a:rPr sz="3209" spc="-5" dirty="0">
                <a:latin typeface="Tahoma"/>
                <a:cs typeface="Tahoma"/>
              </a:rPr>
              <a:t>Time</a:t>
            </a:r>
            <a:r>
              <a:rPr sz="3209" spc="30" dirty="0">
                <a:latin typeface="Tahoma"/>
                <a:cs typeface="Tahoma"/>
              </a:rPr>
              <a:t> </a:t>
            </a:r>
            <a:r>
              <a:rPr sz="3209" spc="-5" dirty="0">
                <a:latin typeface="Tahoma"/>
                <a:cs typeface="Tahoma"/>
              </a:rPr>
              <a:t>Constraint</a:t>
            </a:r>
            <a:endParaRPr sz="3209" dirty="0">
              <a:latin typeface="Tahoma"/>
              <a:cs typeface="Tahoma"/>
            </a:endParaRPr>
          </a:p>
          <a:p>
            <a:pPr marL="356596" indent="-343860">
              <a:spcBef>
                <a:spcPts val="767"/>
              </a:spcBef>
              <a:buClr>
                <a:srgbClr val="ECEAAC"/>
              </a:buClr>
              <a:buSzPct val="59375"/>
              <a:buFont typeface="Wingdings"/>
              <a:buChar char=""/>
              <a:tabLst>
                <a:tab pos="356596" algn="l"/>
              </a:tabLst>
            </a:pPr>
            <a:r>
              <a:rPr sz="3209" dirty="0" smtClean="0">
                <a:solidFill>
                  <a:srgbClr val="002060"/>
                </a:solidFill>
                <a:latin typeface="Tahoma"/>
                <a:cs typeface="Tahoma"/>
              </a:rPr>
              <a:t>STOR</a:t>
            </a:r>
            <a:r>
              <a:rPr lang="en-US" sz="3209" dirty="0" smtClean="0">
                <a:solidFill>
                  <a:srgbClr val="002060"/>
                </a:solidFill>
                <a:latin typeface="Tahoma"/>
                <a:cs typeface="Tahoma"/>
              </a:rPr>
              <a:t> - </a:t>
            </a:r>
            <a:r>
              <a:rPr sz="3209" spc="-5" dirty="0" smtClean="0">
                <a:latin typeface="Tahoma"/>
                <a:cs typeface="Tahoma"/>
              </a:rPr>
              <a:t>Main </a:t>
            </a:r>
            <a:r>
              <a:rPr sz="3209" spc="-5" dirty="0">
                <a:latin typeface="Tahoma"/>
                <a:cs typeface="Tahoma"/>
              </a:rPr>
              <a:t>Storage</a:t>
            </a:r>
            <a:r>
              <a:rPr sz="3209" spc="20" dirty="0">
                <a:latin typeface="Tahoma"/>
                <a:cs typeface="Tahoma"/>
              </a:rPr>
              <a:t> </a:t>
            </a:r>
            <a:r>
              <a:rPr sz="3209" spc="-5" dirty="0">
                <a:latin typeface="Tahoma"/>
                <a:cs typeface="Tahoma"/>
              </a:rPr>
              <a:t>Constraint</a:t>
            </a:r>
            <a:endParaRPr sz="3209" dirty="0">
              <a:latin typeface="Tahoma"/>
              <a:cs typeface="Tahoma"/>
            </a:endParaRPr>
          </a:p>
          <a:p>
            <a:pPr marL="356596" indent="-343860">
              <a:spcBef>
                <a:spcPts val="757"/>
              </a:spcBef>
              <a:buClr>
                <a:srgbClr val="ECEAAC"/>
              </a:buClr>
              <a:buSzPct val="59375"/>
              <a:buFont typeface="Wingdings"/>
              <a:buChar char=""/>
              <a:tabLst>
                <a:tab pos="356596" algn="l"/>
              </a:tabLst>
            </a:pPr>
            <a:r>
              <a:rPr sz="3209" dirty="0" smtClean="0">
                <a:solidFill>
                  <a:srgbClr val="002060"/>
                </a:solidFill>
                <a:latin typeface="Tahoma"/>
                <a:cs typeface="Tahoma"/>
              </a:rPr>
              <a:t>VIRT</a:t>
            </a:r>
            <a:r>
              <a:rPr lang="en-US" sz="3209" dirty="0" smtClean="0">
                <a:solidFill>
                  <a:srgbClr val="002060"/>
                </a:solidFill>
                <a:latin typeface="Tahoma"/>
                <a:cs typeface="Tahoma"/>
              </a:rPr>
              <a:t> -</a:t>
            </a:r>
            <a:r>
              <a:rPr sz="3209" dirty="0" smtClean="0">
                <a:solidFill>
                  <a:srgbClr val="91AFBF"/>
                </a:solidFill>
                <a:latin typeface="Tahoma"/>
                <a:cs typeface="Tahoma"/>
              </a:rPr>
              <a:t> </a:t>
            </a:r>
            <a:r>
              <a:rPr sz="3209" dirty="0">
                <a:latin typeface="Tahoma"/>
                <a:cs typeface="Tahoma"/>
              </a:rPr>
              <a:t>Virtual Machine</a:t>
            </a:r>
            <a:r>
              <a:rPr sz="3209" spc="20" dirty="0">
                <a:latin typeface="Tahoma"/>
                <a:cs typeface="Tahoma"/>
              </a:rPr>
              <a:t> </a:t>
            </a:r>
            <a:r>
              <a:rPr sz="3209" spc="-10" dirty="0">
                <a:latin typeface="Tahoma"/>
                <a:cs typeface="Tahoma"/>
              </a:rPr>
              <a:t>Volatility</a:t>
            </a:r>
            <a:r>
              <a:rPr sz="3159" spc="-15" baseline="26455" dirty="0">
                <a:latin typeface="Tahoma"/>
                <a:cs typeface="Tahoma"/>
              </a:rPr>
              <a:t>1</a:t>
            </a:r>
            <a:endParaRPr sz="3159" baseline="26455" dirty="0">
              <a:latin typeface="Tahoma"/>
              <a:cs typeface="Tahoma"/>
            </a:endParaRPr>
          </a:p>
          <a:p>
            <a:pPr marL="356596" indent="-343860">
              <a:spcBef>
                <a:spcPts val="762"/>
              </a:spcBef>
              <a:buClr>
                <a:srgbClr val="ECEAAC"/>
              </a:buClr>
              <a:buSzPct val="59375"/>
              <a:buFont typeface="Wingdings"/>
              <a:buChar char=""/>
              <a:tabLst>
                <a:tab pos="356596" algn="l"/>
              </a:tabLst>
            </a:pPr>
            <a:r>
              <a:rPr sz="3209" dirty="0">
                <a:solidFill>
                  <a:srgbClr val="002060"/>
                </a:solidFill>
                <a:latin typeface="Tahoma"/>
                <a:cs typeface="Tahoma"/>
              </a:rPr>
              <a:t>TURN </a:t>
            </a:r>
            <a:r>
              <a:rPr lang="en-US" sz="3209" dirty="0" smtClean="0">
                <a:solidFill>
                  <a:srgbClr val="002060"/>
                </a:solidFill>
                <a:latin typeface="Tahoma"/>
                <a:cs typeface="Tahoma"/>
              </a:rPr>
              <a:t>- </a:t>
            </a:r>
            <a:r>
              <a:rPr sz="3209" dirty="0" smtClean="0">
                <a:latin typeface="Tahoma"/>
                <a:cs typeface="Tahoma"/>
              </a:rPr>
              <a:t>Computer </a:t>
            </a:r>
            <a:r>
              <a:rPr sz="3209" spc="-5" dirty="0">
                <a:latin typeface="Tahoma"/>
                <a:cs typeface="Tahoma"/>
              </a:rPr>
              <a:t>Turnaround</a:t>
            </a:r>
            <a:r>
              <a:rPr sz="3209" dirty="0">
                <a:latin typeface="Tahoma"/>
                <a:cs typeface="Tahoma"/>
              </a:rPr>
              <a:t> </a:t>
            </a:r>
            <a:r>
              <a:rPr sz="3209" spc="-5" dirty="0">
                <a:latin typeface="Tahoma"/>
                <a:cs typeface="Tahoma"/>
              </a:rPr>
              <a:t>Time</a:t>
            </a:r>
            <a:endParaRPr sz="3209" dirty="0">
              <a:latin typeface="Tahoma"/>
              <a:cs typeface="Tahoma"/>
            </a:endParaRPr>
          </a:p>
        </p:txBody>
      </p:sp>
      <p:sp>
        <p:nvSpPr>
          <p:cNvPr id="4" name="object 4"/>
          <p:cNvSpPr txBox="1"/>
          <p:nvPr/>
        </p:nvSpPr>
        <p:spPr>
          <a:xfrm>
            <a:off x="1044301" y="5479395"/>
            <a:ext cx="4529973" cy="300555"/>
          </a:xfrm>
          <a:prstGeom prst="rect">
            <a:avLst/>
          </a:prstGeom>
        </p:spPr>
        <p:txBody>
          <a:bodyPr vert="horz" wrap="square" lIns="0" tIns="12735" rIns="0" bIns="0" rtlCol="0">
            <a:spAutoFit/>
          </a:bodyPr>
          <a:lstStyle/>
          <a:p>
            <a:pPr marL="12736">
              <a:spcBef>
                <a:spcPts val="100"/>
              </a:spcBef>
            </a:pPr>
            <a:r>
              <a:rPr sz="1805" spc="-7" baseline="23148" dirty="0">
                <a:latin typeface="Tahoma"/>
                <a:cs typeface="Tahoma"/>
              </a:rPr>
              <a:t>1</a:t>
            </a:r>
            <a:r>
              <a:rPr sz="1805" spc="-5" dirty="0">
                <a:latin typeface="Tahoma"/>
                <a:cs typeface="Tahoma"/>
              </a:rPr>
              <a:t>The </a:t>
            </a:r>
            <a:r>
              <a:rPr sz="1805" dirty="0">
                <a:latin typeface="Tahoma"/>
                <a:cs typeface="Tahoma"/>
              </a:rPr>
              <a:t>hardware </a:t>
            </a:r>
            <a:r>
              <a:rPr sz="1805" spc="-5" dirty="0">
                <a:latin typeface="Tahoma"/>
                <a:cs typeface="Tahoma"/>
              </a:rPr>
              <a:t>and software in</a:t>
            </a:r>
            <a:r>
              <a:rPr sz="1805" spc="-15" dirty="0">
                <a:latin typeface="Tahoma"/>
                <a:cs typeface="Tahoma"/>
              </a:rPr>
              <a:t> </a:t>
            </a:r>
            <a:r>
              <a:rPr sz="1805" spc="-5" dirty="0">
                <a:latin typeface="Tahoma"/>
                <a:cs typeface="Tahoma"/>
              </a:rPr>
              <a:t>combination.</a:t>
            </a:r>
            <a:endParaRPr sz="1805">
              <a:latin typeface="Tahoma"/>
              <a:cs typeface="Tahoma"/>
            </a:endParaRPr>
          </a:p>
        </p:txBody>
      </p:sp>
    </p:spTree>
    <p:extLst>
      <p:ext uri="{BB962C8B-B14F-4D97-AF65-F5344CB8AC3E}">
        <p14:creationId xmlns:p14="http://schemas.microsoft.com/office/powerpoint/2010/main" val="38671188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813" y="713296"/>
            <a:ext cx="6149913"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tabLst>
                <a:tab pos="1159573" algn="l"/>
              </a:tabLst>
            </a:pPr>
            <a:r>
              <a:rPr spc="-5" dirty="0"/>
              <a:t>III.	Personnel</a:t>
            </a:r>
            <a:r>
              <a:rPr spc="-50" dirty="0"/>
              <a:t> </a:t>
            </a:r>
            <a:r>
              <a:rPr spc="-5" dirty="0"/>
              <a:t>Attributes</a:t>
            </a:r>
          </a:p>
        </p:txBody>
      </p:sp>
      <p:sp>
        <p:nvSpPr>
          <p:cNvPr id="3" name="object 3"/>
          <p:cNvSpPr txBox="1"/>
          <p:nvPr/>
        </p:nvSpPr>
        <p:spPr>
          <a:xfrm>
            <a:off x="1252906" y="1947315"/>
            <a:ext cx="6976694" cy="3493478"/>
          </a:xfrm>
          <a:prstGeom prst="rect">
            <a:avLst/>
          </a:prstGeom>
        </p:spPr>
        <p:txBody>
          <a:bodyPr vert="horz" wrap="square" lIns="0" tIns="109524" rIns="0" bIns="0" rtlCol="0">
            <a:spAutoFit/>
          </a:bodyPr>
          <a:lstStyle/>
          <a:p>
            <a:pPr marL="356596" indent="-343860">
              <a:spcBef>
                <a:spcPts val="862"/>
              </a:spcBef>
              <a:buClr>
                <a:srgbClr val="ECEAAC"/>
              </a:buClr>
              <a:buSzPct val="59375"/>
              <a:buFont typeface="Wingdings"/>
              <a:buChar char=""/>
              <a:tabLst>
                <a:tab pos="356596" algn="l"/>
              </a:tabLst>
            </a:pPr>
            <a:r>
              <a:rPr sz="3209" dirty="0" smtClean="0">
                <a:solidFill>
                  <a:srgbClr val="002060"/>
                </a:solidFill>
                <a:latin typeface="Tahoma"/>
                <a:cs typeface="Tahoma"/>
              </a:rPr>
              <a:t>ACAP</a:t>
            </a:r>
            <a:r>
              <a:rPr lang="en-US" sz="3209" dirty="0" smtClean="0">
                <a:solidFill>
                  <a:srgbClr val="002060"/>
                </a:solidFill>
                <a:latin typeface="Tahoma"/>
                <a:cs typeface="Tahoma"/>
              </a:rPr>
              <a:t> -</a:t>
            </a:r>
            <a:r>
              <a:rPr sz="3209" dirty="0" smtClean="0">
                <a:solidFill>
                  <a:srgbClr val="91AFBF"/>
                </a:solidFill>
                <a:latin typeface="Tahoma"/>
                <a:cs typeface="Tahoma"/>
              </a:rPr>
              <a:t> </a:t>
            </a:r>
            <a:r>
              <a:rPr sz="3209" dirty="0">
                <a:latin typeface="Tahoma"/>
                <a:cs typeface="Tahoma"/>
              </a:rPr>
              <a:t>Analyst</a:t>
            </a:r>
            <a:r>
              <a:rPr sz="3209" spc="5" dirty="0">
                <a:latin typeface="Tahoma"/>
                <a:cs typeface="Tahoma"/>
              </a:rPr>
              <a:t> </a:t>
            </a:r>
            <a:r>
              <a:rPr sz="3209" spc="-5" dirty="0">
                <a:latin typeface="Tahoma"/>
                <a:cs typeface="Tahoma"/>
              </a:rPr>
              <a:t>Capability</a:t>
            </a:r>
            <a:endParaRPr sz="3209" dirty="0">
              <a:latin typeface="Tahoma"/>
              <a:cs typeface="Tahoma"/>
            </a:endParaRPr>
          </a:p>
          <a:p>
            <a:pPr marL="356596" indent="-343860">
              <a:spcBef>
                <a:spcPts val="767"/>
              </a:spcBef>
              <a:buClr>
                <a:srgbClr val="ECEAAC"/>
              </a:buClr>
              <a:buSzPct val="59375"/>
              <a:buFont typeface="Wingdings"/>
              <a:buChar char=""/>
              <a:tabLst>
                <a:tab pos="356596" algn="l"/>
              </a:tabLst>
            </a:pPr>
            <a:r>
              <a:rPr sz="3209" dirty="0">
                <a:solidFill>
                  <a:srgbClr val="002060"/>
                </a:solidFill>
                <a:latin typeface="Tahoma"/>
                <a:cs typeface="Tahoma"/>
              </a:rPr>
              <a:t>AEXP</a:t>
            </a:r>
            <a:r>
              <a:rPr sz="3209" dirty="0">
                <a:solidFill>
                  <a:srgbClr val="91AFBF"/>
                </a:solidFill>
                <a:latin typeface="Tahoma"/>
                <a:cs typeface="Tahoma"/>
              </a:rPr>
              <a:t> </a:t>
            </a:r>
            <a:r>
              <a:rPr lang="en-US" sz="3209" dirty="0" smtClean="0">
                <a:solidFill>
                  <a:srgbClr val="91AFBF"/>
                </a:solidFill>
                <a:latin typeface="Tahoma"/>
                <a:cs typeface="Tahoma"/>
              </a:rPr>
              <a:t>- </a:t>
            </a:r>
            <a:r>
              <a:rPr sz="3209" dirty="0" smtClean="0">
                <a:latin typeface="Tahoma"/>
                <a:cs typeface="Tahoma"/>
              </a:rPr>
              <a:t>Application</a:t>
            </a:r>
            <a:r>
              <a:rPr sz="3209" spc="5" dirty="0" smtClean="0">
                <a:latin typeface="Tahoma"/>
                <a:cs typeface="Tahoma"/>
              </a:rPr>
              <a:t> </a:t>
            </a:r>
            <a:r>
              <a:rPr sz="3209" spc="-5" dirty="0">
                <a:latin typeface="Tahoma"/>
                <a:cs typeface="Tahoma"/>
              </a:rPr>
              <a:t>Experience</a:t>
            </a:r>
            <a:endParaRPr sz="3209" dirty="0">
              <a:latin typeface="Tahoma"/>
              <a:cs typeface="Tahoma"/>
            </a:endParaRPr>
          </a:p>
          <a:p>
            <a:pPr marL="356596" indent="-343860">
              <a:spcBef>
                <a:spcPts val="757"/>
              </a:spcBef>
              <a:buClr>
                <a:srgbClr val="ECEAAC"/>
              </a:buClr>
              <a:buSzPct val="59375"/>
              <a:buFont typeface="Wingdings"/>
              <a:buChar char=""/>
              <a:tabLst>
                <a:tab pos="356596" algn="l"/>
              </a:tabLst>
            </a:pPr>
            <a:r>
              <a:rPr sz="3209" spc="-5" dirty="0">
                <a:solidFill>
                  <a:srgbClr val="002060"/>
                </a:solidFill>
                <a:latin typeface="Tahoma"/>
                <a:cs typeface="Tahoma"/>
              </a:rPr>
              <a:t>PCAP </a:t>
            </a:r>
            <a:r>
              <a:rPr lang="en-US" sz="3209" spc="-5" dirty="0" smtClean="0">
                <a:solidFill>
                  <a:srgbClr val="002060"/>
                </a:solidFill>
                <a:latin typeface="Tahoma"/>
                <a:cs typeface="Tahoma"/>
              </a:rPr>
              <a:t>- </a:t>
            </a:r>
            <a:r>
              <a:rPr sz="3209" spc="-5" dirty="0" smtClean="0">
                <a:latin typeface="Tahoma"/>
                <a:cs typeface="Tahoma"/>
              </a:rPr>
              <a:t>Programming</a:t>
            </a:r>
            <a:r>
              <a:rPr sz="3209" spc="5" dirty="0" smtClean="0">
                <a:latin typeface="Tahoma"/>
                <a:cs typeface="Tahoma"/>
              </a:rPr>
              <a:t> </a:t>
            </a:r>
            <a:r>
              <a:rPr sz="3209" spc="-5" dirty="0">
                <a:latin typeface="Tahoma"/>
                <a:cs typeface="Tahoma"/>
              </a:rPr>
              <a:t>Capability</a:t>
            </a:r>
            <a:endParaRPr sz="3209" dirty="0">
              <a:latin typeface="Tahoma"/>
              <a:cs typeface="Tahoma"/>
            </a:endParaRPr>
          </a:p>
          <a:p>
            <a:pPr marL="356596" indent="-343860">
              <a:spcBef>
                <a:spcPts val="762"/>
              </a:spcBef>
              <a:buClr>
                <a:srgbClr val="ECEAAC"/>
              </a:buClr>
              <a:buSzPct val="59375"/>
              <a:buFont typeface="Wingdings"/>
              <a:buChar char=""/>
              <a:tabLst>
                <a:tab pos="356596" algn="l"/>
              </a:tabLst>
            </a:pPr>
            <a:r>
              <a:rPr sz="3209" dirty="0" smtClean="0">
                <a:solidFill>
                  <a:srgbClr val="002060"/>
                </a:solidFill>
                <a:latin typeface="Tahoma"/>
                <a:cs typeface="Tahoma"/>
              </a:rPr>
              <a:t>VEXP</a:t>
            </a:r>
            <a:r>
              <a:rPr lang="en-US" sz="3209" dirty="0" smtClean="0">
                <a:solidFill>
                  <a:srgbClr val="002060"/>
                </a:solidFill>
                <a:latin typeface="Tahoma"/>
                <a:cs typeface="Tahoma"/>
              </a:rPr>
              <a:t> - </a:t>
            </a:r>
            <a:r>
              <a:rPr sz="3209" spc="-5" dirty="0" smtClean="0">
                <a:latin typeface="Tahoma"/>
                <a:cs typeface="Tahoma"/>
              </a:rPr>
              <a:t>Virtual </a:t>
            </a:r>
            <a:r>
              <a:rPr sz="3209" dirty="0">
                <a:latin typeface="Tahoma"/>
                <a:cs typeface="Tahoma"/>
              </a:rPr>
              <a:t>Machine</a:t>
            </a:r>
            <a:r>
              <a:rPr sz="3209" spc="-5" dirty="0">
                <a:latin typeface="Tahoma"/>
                <a:cs typeface="Tahoma"/>
              </a:rPr>
              <a:t> Experience</a:t>
            </a:r>
            <a:r>
              <a:rPr sz="3159" spc="-7" baseline="26455" dirty="0">
                <a:latin typeface="Tahoma"/>
                <a:cs typeface="Tahoma"/>
              </a:rPr>
              <a:t>1</a:t>
            </a:r>
            <a:endParaRPr sz="3159" baseline="26455" dirty="0">
              <a:latin typeface="Tahoma"/>
              <a:cs typeface="Tahoma"/>
            </a:endParaRPr>
          </a:p>
          <a:p>
            <a:pPr marL="356596" marR="750761" indent="-343860">
              <a:spcBef>
                <a:spcPts val="767"/>
              </a:spcBef>
              <a:buClr>
                <a:srgbClr val="ECEAAC"/>
              </a:buClr>
              <a:buSzPct val="59375"/>
              <a:buFont typeface="Wingdings"/>
              <a:buChar char=""/>
              <a:tabLst>
                <a:tab pos="356596" algn="l"/>
              </a:tabLst>
            </a:pPr>
            <a:r>
              <a:rPr sz="3209" spc="-5" dirty="0" smtClean="0">
                <a:solidFill>
                  <a:srgbClr val="002060"/>
                </a:solidFill>
                <a:latin typeface="Tahoma"/>
                <a:cs typeface="Tahoma"/>
              </a:rPr>
              <a:t>LEXP</a:t>
            </a:r>
            <a:r>
              <a:rPr lang="en-US" sz="3209" spc="-5" dirty="0" smtClean="0">
                <a:solidFill>
                  <a:srgbClr val="002060"/>
                </a:solidFill>
                <a:latin typeface="Tahoma"/>
                <a:cs typeface="Tahoma"/>
              </a:rPr>
              <a:t> -</a:t>
            </a:r>
            <a:r>
              <a:rPr sz="3209" spc="-5" dirty="0" smtClean="0">
                <a:solidFill>
                  <a:srgbClr val="91AFBF"/>
                </a:solidFill>
                <a:latin typeface="Tahoma"/>
                <a:cs typeface="Tahoma"/>
              </a:rPr>
              <a:t> </a:t>
            </a:r>
            <a:r>
              <a:rPr sz="3209" spc="-10" dirty="0">
                <a:latin typeface="Tahoma"/>
                <a:cs typeface="Tahoma"/>
              </a:rPr>
              <a:t>Programming </a:t>
            </a:r>
            <a:r>
              <a:rPr sz="3209" spc="-5" dirty="0">
                <a:latin typeface="Tahoma"/>
                <a:cs typeface="Tahoma"/>
              </a:rPr>
              <a:t>Language  Experience</a:t>
            </a:r>
            <a:endParaRPr sz="3209" dirty="0">
              <a:latin typeface="Tahoma"/>
              <a:cs typeface="Tahoma"/>
            </a:endParaRPr>
          </a:p>
        </p:txBody>
      </p:sp>
      <p:sp>
        <p:nvSpPr>
          <p:cNvPr id="4" name="object 4"/>
          <p:cNvSpPr txBox="1"/>
          <p:nvPr/>
        </p:nvSpPr>
        <p:spPr>
          <a:xfrm>
            <a:off x="1442409" y="5829364"/>
            <a:ext cx="4529973" cy="300555"/>
          </a:xfrm>
          <a:prstGeom prst="rect">
            <a:avLst/>
          </a:prstGeom>
        </p:spPr>
        <p:txBody>
          <a:bodyPr vert="horz" wrap="square" lIns="0" tIns="12735" rIns="0" bIns="0" rtlCol="0">
            <a:spAutoFit/>
          </a:bodyPr>
          <a:lstStyle/>
          <a:p>
            <a:pPr marL="12736">
              <a:spcBef>
                <a:spcPts val="100"/>
              </a:spcBef>
            </a:pPr>
            <a:r>
              <a:rPr sz="1805" spc="-7" baseline="23148" dirty="0">
                <a:latin typeface="Tahoma"/>
                <a:cs typeface="Tahoma"/>
              </a:rPr>
              <a:t>1</a:t>
            </a:r>
            <a:r>
              <a:rPr sz="1805" spc="-5" dirty="0">
                <a:latin typeface="Tahoma"/>
                <a:cs typeface="Tahoma"/>
              </a:rPr>
              <a:t>The </a:t>
            </a:r>
            <a:r>
              <a:rPr sz="1805" dirty="0">
                <a:latin typeface="Tahoma"/>
                <a:cs typeface="Tahoma"/>
              </a:rPr>
              <a:t>hardware </a:t>
            </a:r>
            <a:r>
              <a:rPr sz="1805" spc="-5" dirty="0">
                <a:latin typeface="Tahoma"/>
                <a:cs typeface="Tahoma"/>
              </a:rPr>
              <a:t>and software in</a:t>
            </a:r>
            <a:r>
              <a:rPr sz="1805" spc="-15" dirty="0">
                <a:latin typeface="Tahoma"/>
                <a:cs typeface="Tahoma"/>
              </a:rPr>
              <a:t> </a:t>
            </a:r>
            <a:r>
              <a:rPr sz="1805" spc="-5" dirty="0">
                <a:latin typeface="Tahoma"/>
                <a:cs typeface="Tahoma"/>
              </a:rPr>
              <a:t>combination.</a:t>
            </a:r>
            <a:endParaRPr sz="1805">
              <a:latin typeface="Tahoma"/>
              <a:cs typeface="Tahoma"/>
            </a:endParaRPr>
          </a:p>
        </p:txBody>
      </p:sp>
    </p:spTree>
    <p:extLst>
      <p:ext uri="{BB962C8B-B14F-4D97-AF65-F5344CB8AC3E}">
        <p14:creationId xmlns:p14="http://schemas.microsoft.com/office/powerpoint/2010/main" val="33059612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814" y="713296"/>
            <a:ext cx="5200491"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5" dirty="0"/>
              <a:t>IV. Project</a:t>
            </a:r>
            <a:r>
              <a:rPr spc="-25" dirty="0"/>
              <a:t> </a:t>
            </a:r>
            <a:r>
              <a:rPr spc="-5" dirty="0"/>
              <a:t>Attributes</a:t>
            </a:r>
          </a:p>
        </p:txBody>
      </p:sp>
      <p:sp>
        <p:nvSpPr>
          <p:cNvPr id="3" name="object 3"/>
          <p:cNvSpPr txBox="1">
            <a:spLocks noGrp="1"/>
          </p:cNvSpPr>
          <p:nvPr>
            <p:ph type="body" idx="1"/>
          </p:nvPr>
        </p:nvSpPr>
        <p:spPr>
          <a:xfrm>
            <a:off x="458473" y="1607842"/>
            <a:ext cx="8252524" cy="1581749"/>
          </a:xfrm>
          <a:prstGeom prst="rect">
            <a:avLst/>
          </a:prstGeom>
        </p:spPr>
        <p:txBody>
          <a:bodyPr vert="horz" wrap="square" lIns="0" tIns="109524" rIns="0" bIns="0" rtlCol="0">
            <a:spAutoFit/>
          </a:bodyPr>
          <a:lstStyle/>
          <a:p>
            <a:pPr marL="1044953" indent="-343860">
              <a:spcBef>
                <a:spcPts val="862"/>
              </a:spcBef>
              <a:buClr>
                <a:srgbClr val="ECEAAC"/>
              </a:buClr>
              <a:buSzPct val="59375"/>
              <a:buFont typeface="Wingdings"/>
              <a:buChar char=""/>
              <a:tabLst>
                <a:tab pos="1044953" algn="l"/>
              </a:tabLst>
            </a:pPr>
            <a:r>
              <a:rPr spc="-5" dirty="0">
                <a:solidFill>
                  <a:srgbClr val="002060"/>
                </a:solidFill>
              </a:rPr>
              <a:t>MODP</a:t>
            </a:r>
            <a:r>
              <a:rPr spc="-5" dirty="0">
                <a:solidFill>
                  <a:srgbClr val="91AFBF"/>
                </a:solidFill>
              </a:rPr>
              <a:t> </a:t>
            </a:r>
            <a:r>
              <a:rPr lang="en-US" spc="-5" dirty="0" smtClean="0">
                <a:solidFill>
                  <a:srgbClr val="91AFBF"/>
                </a:solidFill>
              </a:rPr>
              <a:t>- </a:t>
            </a:r>
            <a:r>
              <a:rPr spc="-5" dirty="0" smtClean="0"/>
              <a:t>Modern </a:t>
            </a:r>
            <a:r>
              <a:rPr spc="-10" dirty="0"/>
              <a:t>Programming</a:t>
            </a:r>
            <a:r>
              <a:rPr spc="15" dirty="0"/>
              <a:t> </a:t>
            </a:r>
            <a:r>
              <a:rPr dirty="0"/>
              <a:t>Practices</a:t>
            </a:r>
          </a:p>
          <a:p>
            <a:pPr marL="1044953" indent="-343860">
              <a:spcBef>
                <a:spcPts val="767"/>
              </a:spcBef>
              <a:buClr>
                <a:srgbClr val="ECEAAC"/>
              </a:buClr>
              <a:buSzPct val="59375"/>
              <a:buFont typeface="Wingdings"/>
              <a:buChar char=""/>
              <a:tabLst>
                <a:tab pos="1044953" algn="l"/>
              </a:tabLst>
            </a:pPr>
            <a:r>
              <a:rPr spc="-5" dirty="0">
                <a:solidFill>
                  <a:srgbClr val="002060"/>
                </a:solidFill>
              </a:rPr>
              <a:t>TOOL</a:t>
            </a:r>
            <a:r>
              <a:rPr spc="-5" dirty="0">
                <a:solidFill>
                  <a:srgbClr val="91AFBF"/>
                </a:solidFill>
              </a:rPr>
              <a:t> </a:t>
            </a:r>
            <a:r>
              <a:rPr lang="en-US" spc="-5" dirty="0" smtClean="0">
                <a:solidFill>
                  <a:srgbClr val="91AFBF"/>
                </a:solidFill>
              </a:rPr>
              <a:t>- </a:t>
            </a:r>
            <a:r>
              <a:rPr dirty="0" smtClean="0"/>
              <a:t>Use </a:t>
            </a:r>
            <a:r>
              <a:rPr dirty="0"/>
              <a:t>of </a:t>
            </a:r>
            <a:r>
              <a:rPr spc="-5" dirty="0"/>
              <a:t>Software</a:t>
            </a:r>
            <a:r>
              <a:rPr spc="10" dirty="0"/>
              <a:t> </a:t>
            </a:r>
            <a:r>
              <a:rPr spc="-5" dirty="0"/>
              <a:t>Tools</a:t>
            </a:r>
          </a:p>
          <a:p>
            <a:pPr marL="1044953" indent="-343860">
              <a:spcBef>
                <a:spcPts val="757"/>
              </a:spcBef>
              <a:buClr>
                <a:srgbClr val="ECEAAC"/>
              </a:buClr>
              <a:buSzPct val="59375"/>
              <a:buFont typeface="Wingdings"/>
              <a:buChar char=""/>
              <a:tabLst>
                <a:tab pos="1044953" algn="l"/>
              </a:tabLst>
            </a:pPr>
            <a:r>
              <a:rPr dirty="0" smtClean="0">
                <a:solidFill>
                  <a:srgbClr val="002060"/>
                </a:solidFill>
              </a:rPr>
              <a:t>SCED</a:t>
            </a:r>
            <a:r>
              <a:rPr lang="en-US" dirty="0" smtClean="0">
                <a:solidFill>
                  <a:srgbClr val="002060"/>
                </a:solidFill>
              </a:rPr>
              <a:t> - </a:t>
            </a:r>
            <a:r>
              <a:rPr dirty="0" smtClean="0">
                <a:solidFill>
                  <a:srgbClr val="91AFBF"/>
                </a:solidFill>
              </a:rPr>
              <a:t> </a:t>
            </a:r>
            <a:r>
              <a:rPr dirty="0"/>
              <a:t>Required </a:t>
            </a:r>
            <a:r>
              <a:rPr spc="-5" dirty="0"/>
              <a:t>Development</a:t>
            </a:r>
            <a:r>
              <a:rPr spc="25" dirty="0"/>
              <a:t> </a:t>
            </a:r>
            <a:r>
              <a:rPr spc="-5" dirty="0"/>
              <a:t>Schedule</a:t>
            </a:r>
          </a:p>
        </p:txBody>
      </p:sp>
    </p:spTree>
    <p:extLst>
      <p:ext uri="{BB962C8B-B14F-4D97-AF65-F5344CB8AC3E}">
        <p14:creationId xmlns:p14="http://schemas.microsoft.com/office/powerpoint/2010/main" val="33711451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9118" y="713296"/>
            <a:ext cx="2114709"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5" dirty="0"/>
              <a:t>Example</a:t>
            </a:r>
          </a:p>
        </p:txBody>
      </p:sp>
      <p:sp>
        <p:nvSpPr>
          <p:cNvPr id="3" name="object 3"/>
          <p:cNvSpPr/>
          <p:nvPr/>
        </p:nvSpPr>
        <p:spPr>
          <a:xfrm>
            <a:off x="2206473" y="3392704"/>
            <a:ext cx="5098990" cy="3465296"/>
          </a:xfrm>
          <a:prstGeom prst="rect">
            <a:avLst/>
          </a:prstGeom>
          <a:blipFill>
            <a:blip r:embed="rId2" cstate="print"/>
            <a:stretch>
              <a:fillRect/>
            </a:stretch>
          </a:blipFill>
        </p:spPr>
        <p:txBody>
          <a:bodyPr wrap="square" lIns="0" tIns="0" rIns="0" bIns="0" rtlCol="0"/>
          <a:lstStyle/>
          <a:p>
            <a:endParaRPr sz="1805"/>
          </a:p>
        </p:txBody>
      </p:sp>
      <p:sp>
        <p:nvSpPr>
          <p:cNvPr id="4" name="object 4"/>
          <p:cNvSpPr txBox="1"/>
          <p:nvPr/>
        </p:nvSpPr>
        <p:spPr>
          <a:xfrm>
            <a:off x="750430" y="1927639"/>
            <a:ext cx="7399889" cy="1003548"/>
          </a:xfrm>
          <a:prstGeom prst="rect">
            <a:avLst/>
          </a:prstGeom>
        </p:spPr>
        <p:txBody>
          <a:bodyPr vert="horz" wrap="square" lIns="0" tIns="12099" rIns="0" bIns="0" rtlCol="0">
            <a:spAutoFit/>
          </a:bodyPr>
          <a:lstStyle/>
          <a:p>
            <a:pPr marL="356596" marR="5094" indent="-343860">
              <a:spcBef>
                <a:spcPts val="95"/>
              </a:spcBef>
              <a:buClr>
                <a:srgbClr val="ECEAAC"/>
              </a:buClr>
              <a:buSzPct val="59375"/>
              <a:buFont typeface="Wingdings"/>
              <a:buChar char=""/>
              <a:tabLst>
                <a:tab pos="356596" algn="l"/>
              </a:tabLst>
            </a:pPr>
            <a:r>
              <a:rPr sz="3209" spc="-5" dirty="0">
                <a:solidFill>
                  <a:srgbClr val="808080"/>
                </a:solidFill>
                <a:latin typeface="Tahoma"/>
                <a:cs typeface="Tahoma"/>
              </a:rPr>
              <a:t>Suppose the following assumptions </a:t>
            </a:r>
            <a:r>
              <a:rPr sz="3209" dirty="0">
                <a:solidFill>
                  <a:srgbClr val="808080"/>
                </a:solidFill>
                <a:latin typeface="Tahoma"/>
                <a:cs typeface="Tahoma"/>
              </a:rPr>
              <a:t>are  </a:t>
            </a:r>
            <a:r>
              <a:rPr sz="3209" spc="-5" dirty="0">
                <a:solidFill>
                  <a:srgbClr val="808080"/>
                </a:solidFill>
                <a:latin typeface="Tahoma"/>
                <a:cs typeface="Tahoma"/>
              </a:rPr>
              <a:t>made:</a:t>
            </a:r>
            <a:endParaRPr sz="3209" dirty="0">
              <a:latin typeface="Tahoma"/>
              <a:cs typeface="Tahoma"/>
            </a:endParaRPr>
          </a:p>
        </p:txBody>
      </p:sp>
      <p:sp>
        <p:nvSpPr>
          <p:cNvPr id="5" name="object 5"/>
          <p:cNvSpPr/>
          <p:nvPr/>
        </p:nvSpPr>
        <p:spPr>
          <a:xfrm>
            <a:off x="7934139" y="4804421"/>
            <a:ext cx="1209861" cy="735468"/>
          </a:xfrm>
          <a:custGeom>
            <a:avLst/>
            <a:gdLst/>
            <a:ahLst/>
            <a:cxnLst/>
            <a:rect l="l" t="t" r="r" b="b"/>
            <a:pathLst>
              <a:path w="1206500" h="733425">
                <a:moveTo>
                  <a:pt x="123444" y="733044"/>
                </a:moveTo>
                <a:lnTo>
                  <a:pt x="86518" y="692026"/>
                </a:lnTo>
                <a:lnTo>
                  <a:pt x="55879" y="648490"/>
                </a:lnTo>
                <a:lnTo>
                  <a:pt x="31718" y="602837"/>
                </a:lnTo>
                <a:lnTo>
                  <a:pt x="14224" y="555469"/>
                </a:lnTo>
                <a:lnTo>
                  <a:pt x="3587" y="506789"/>
                </a:lnTo>
                <a:lnTo>
                  <a:pt x="0" y="457200"/>
                </a:lnTo>
                <a:lnTo>
                  <a:pt x="2490" y="415627"/>
                </a:lnTo>
                <a:lnTo>
                  <a:pt x="9817" y="375092"/>
                </a:lnTo>
                <a:lnTo>
                  <a:pt x="21766" y="335756"/>
                </a:lnTo>
                <a:lnTo>
                  <a:pt x="38122" y="297782"/>
                </a:lnTo>
                <a:lnTo>
                  <a:pt x="58672" y="261331"/>
                </a:lnTo>
                <a:lnTo>
                  <a:pt x="83199" y="226568"/>
                </a:lnTo>
                <a:lnTo>
                  <a:pt x="111489" y="193652"/>
                </a:lnTo>
                <a:lnTo>
                  <a:pt x="143327" y="162748"/>
                </a:lnTo>
                <a:lnTo>
                  <a:pt x="178498" y="134016"/>
                </a:lnTo>
                <a:lnTo>
                  <a:pt x="216788" y="107620"/>
                </a:lnTo>
                <a:lnTo>
                  <a:pt x="257982" y="83722"/>
                </a:lnTo>
                <a:lnTo>
                  <a:pt x="301864" y="62484"/>
                </a:lnTo>
                <a:lnTo>
                  <a:pt x="348221" y="44067"/>
                </a:lnTo>
                <a:lnTo>
                  <a:pt x="396837" y="28636"/>
                </a:lnTo>
                <a:lnTo>
                  <a:pt x="447498" y="16351"/>
                </a:lnTo>
                <a:lnTo>
                  <a:pt x="499989" y="7375"/>
                </a:lnTo>
                <a:lnTo>
                  <a:pt x="554094" y="1870"/>
                </a:lnTo>
                <a:lnTo>
                  <a:pt x="609600" y="0"/>
                </a:lnTo>
                <a:lnTo>
                  <a:pt x="665105" y="1870"/>
                </a:lnTo>
                <a:lnTo>
                  <a:pt x="719210" y="7375"/>
                </a:lnTo>
                <a:lnTo>
                  <a:pt x="771701" y="16351"/>
                </a:lnTo>
                <a:lnTo>
                  <a:pt x="822362" y="28636"/>
                </a:lnTo>
                <a:lnTo>
                  <a:pt x="870978" y="44067"/>
                </a:lnTo>
                <a:lnTo>
                  <a:pt x="917335" y="62484"/>
                </a:lnTo>
                <a:lnTo>
                  <a:pt x="961217" y="83722"/>
                </a:lnTo>
                <a:lnTo>
                  <a:pt x="1002411" y="107620"/>
                </a:lnTo>
                <a:lnTo>
                  <a:pt x="1040701" y="134016"/>
                </a:lnTo>
                <a:lnTo>
                  <a:pt x="1075872" y="162748"/>
                </a:lnTo>
                <a:lnTo>
                  <a:pt x="1107710" y="193652"/>
                </a:lnTo>
                <a:lnTo>
                  <a:pt x="1136000" y="226567"/>
                </a:lnTo>
                <a:lnTo>
                  <a:pt x="1160527" y="261331"/>
                </a:lnTo>
                <a:lnTo>
                  <a:pt x="1181077" y="297782"/>
                </a:lnTo>
                <a:lnTo>
                  <a:pt x="1197433" y="335756"/>
                </a:lnTo>
                <a:lnTo>
                  <a:pt x="1206500" y="365602"/>
                </a:lnTo>
              </a:path>
            </a:pathLst>
          </a:custGeom>
          <a:ln w="9525">
            <a:solidFill>
              <a:srgbClr val="010101"/>
            </a:solidFill>
          </a:ln>
        </p:spPr>
        <p:txBody>
          <a:bodyPr wrap="square" lIns="0" tIns="0" rIns="0" bIns="0" rtlCol="0"/>
          <a:lstStyle/>
          <a:p>
            <a:endParaRPr sz="1805"/>
          </a:p>
        </p:txBody>
      </p:sp>
      <p:sp>
        <p:nvSpPr>
          <p:cNvPr id="6" name="object 6"/>
          <p:cNvSpPr/>
          <p:nvPr/>
        </p:nvSpPr>
        <p:spPr>
          <a:xfrm>
            <a:off x="7709487" y="5354747"/>
            <a:ext cx="1434640" cy="607477"/>
          </a:xfrm>
          <a:custGeom>
            <a:avLst/>
            <a:gdLst/>
            <a:ahLst/>
            <a:cxnLst/>
            <a:rect l="l" t="t" r="r" b="b"/>
            <a:pathLst>
              <a:path w="1430654" h="605789">
                <a:moveTo>
                  <a:pt x="1430527" y="0"/>
                </a:moveTo>
                <a:lnTo>
                  <a:pt x="1405105" y="67819"/>
                </a:lnTo>
                <a:lnTo>
                  <a:pt x="1384555" y="104270"/>
                </a:lnTo>
                <a:lnTo>
                  <a:pt x="1360028" y="139034"/>
                </a:lnTo>
                <a:lnTo>
                  <a:pt x="1331738" y="171949"/>
                </a:lnTo>
                <a:lnTo>
                  <a:pt x="1299900" y="202853"/>
                </a:lnTo>
                <a:lnTo>
                  <a:pt x="1264729" y="231585"/>
                </a:lnTo>
                <a:lnTo>
                  <a:pt x="1226439" y="257981"/>
                </a:lnTo>
                <a:lnTo>
                  <a:pt x="1185245" y="281879"/>
                </a:lnTo>
                <a:lnTo>
                  <a:pt x="1141363" y="303118"/>
                </a:lnTo>
                <a:lnTo>
                  <a:pt x="1095006" y="321534"/>
                </a:lnTo>
                <a:lnTo>
                  <a:pt x="1046390" y="336965"/>
                </a:lnTo>
                <a:lnTo>
                  <a:pt x="995729" y="349250"/>
                </a:lnTo>
                <a:lnTo>
                  <a:pt x="943238" y="358226"/>
                </a:lnTo>
                <a:lnTo>
                  <a:pt x="889133" y="363731"/>
                </a:lnTo>
                <a:lnTo>
                  <a:pt x="833627" y="365602"/>
                </a:lnTo>
                <a:lnTo>
                  <a:pt x="778626" y="363767"/>
                </a:lnTo>
                <a:lnTo>
                  <a:pt x="724323" y="358292"/>
                </a:lnTo>
                <a:lnTo>
                  <a:pt x="671036" y="349219"/>
                </a:lnTo>
                <a:lnTo>
                  <a:pt x="619082" y="336589"/>
                </a:lnTo>
                <a:lnTo>
                  <a:pt x="568780" y="320446"/>
                </a:lnTo>
                <a:lnTo>
                  <a:pt x="520446" y="300832"/>
                </a:lnTo>
                <a:lnTo>
                  <a:pt x="0" y="605632"/>
                </a:lnTo>
                <a:lnTo>
                  <a:pt x="347472" y="184246"/>
                </a:lnTo>
              </a:path>
            </a:pathLst>
          </a:custGeom>
          <a:ln w="9525">
            <a:solidFill>
              <a:srgbClr val="010101"/>
            </a:solidFill>
          </a:ln>
        </p:spPr>
        <p:txBody>
          <a:bodyPr wrap="square" lIns="0" tIns="0" rIns="0" bIns="0" rtlCol="0"/>
          <a:lstStyle/>
          <a:p>
            <a:endParaRPr sz="1805"/>
          </a:p>
        </p:txBody>
      </p:sp>
      <p:sp>
        <p:nvSpPr>
          <p:cNvPr id="7" name="object 7"/>
          <p:cNvSpPr txBox="1"/>
          <p:nvPr/>
        </p:nvSpPr>
        <p:spPr>
          <a:xfrm>
            <a:off x="8277485" y="5235639"/>
            <a:ext cx="537433" cy="300555"/>
          </a:xfrm>
          <a:prstGeom prst="rect">
            <a:avLst/>
          </a:prstGeom>
        </p:spPr>
        <p:txBody>
          <a:bodyPr vert="horz" wrap="square" lIns="0" tIns="12735" rIns="0" bIns="0" rtlCol="0">
            <a:spAutoFit/>
          </a:bodyPr>
          <a:lstStyle/>
          <a:p>
            <a:pPr marL="12736">
              <a:spcBef>
                <a:spcPts val="100"/>
              </a:spcBef>
            </a:pPr>
            <a:r>
              <a:rPr sz="1805" b="1" dirty="0">
                <a:latin typeface="Tahoma"/>
                <a:cs typeface="Tahoma"/>
              </a:rPr>
              <a:t>1.17</a:t>
            </a:r>
            <a:endParaRPr sz="1805">
              <a:latin typeface="Tahoma"/>
              <a:cs typeface="Tahoma"/>
            </a:endParaRPr>
          </a:p>
        </p:txBody>
      </p:sp>
    </p:spTree>
    <p:extLst>
      <p:ext uri="{BB962C8B-B14F-4D97-AF65-F5344CB8AC3E}">
        <p14:creationId xmlns:p14="http://schemas.microsoft.com/office/powerpoint/2010/main" val="1695393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smtClean="0"/>
              <a:t>Software pricing</a:t>
            </a:r>
            <a:endParaRPr lang="en-GB" dirty="0"/>
          </a:p>
        </p:txBody>
      </p:sp>
      <p:sp>
        <p:nvSpPr>
          <p:cNvPr id="12291" name="Rectangle 3"/>
          <p:cNvSpPr>
            <a:spLocks noGrp="1" noChangeArrowheads="1"/>
          </p:cNvSpPr>
          <p:nvPr>
            <p:ph type="body" idx="1"/>
          </p:nvPr>
        </p:nvSpPr>
        <p:spPr>
          <a:noFill/>
          <a:ln/>
        </p:spPr>
        <p:txBody>
          <a:bodyPr lIns="90840" tIns="44623" rIns="90840" bIns="44623"/>
          <a:lstStyle/>
          <a:p>
            <a:r>
              <a:rPr lang="en-GB" dirty="0"/>
              <a:t>Estimates are made to </a:t>
            </a:r>
            <a:r>
              <a:rPr lang="en-GB" dirty="0">
                <a:solidFill>
                  <a:srgbClr val="FF0000"/>
                </a:solidFill>
              </a:rPr>
              <a:t>discover the cost</a:t>
            </a:r>
            <a:r>
              <a:rPr lang="en-GB" dirty="0"/>
              <a:t>, to the developer, of producing a software system</a:t>
            </a:r>
            <a:r>
              <a:rPr lang="en-GB" dirty="0" smtClean="0"/>
              <a:t>.</a:t>
            </a:r>
          </a:p>
          <a:p>
            <a:pPr lvl="1"/>
            <a:r>
              <a:rPr lang="en-GB" dirty="0" smtClean="0"/>
              <a:t>You take into account, hardware, software, travel, training and effort costs.</a:t>
            </a:r>
          </a:p>
          <a:p>
            <a:r>
              <a:rPr lang="en-GB" dirty="0"/>
              <a:t>There is </a:t>
            </a:r>
            <a:r>
              <a:rPr lang="en-GB" dirty="0">
                <a:solidFill>
                  <a:srgbClr val="FF0000"/>
                </a:solidFill>
              </a:rPr>
              <a:t>not a</a:t>
            </a:r>
            <a:r>
              <a:rPr lang="en-GB" dirty="0"/>
              <a:t> simple relationship between the </a:t>
            </a:r>
            <a:r>
              <a:rPr lang="en-GB" dirty="0">
                <a:solidFill>
                  <a:srgbClr val="FF0000"/>
                </a:solidFill>
              </a:rPr>
              <a:t>development cost </a:t>
            </a:r>
            <a:r>
              <a:rPr lang="en-GB" dirty="0"/>
              <a:t>and the </a:t>
            </a:r>
            <a:r>
              <a:rPr lang="en-GB" dirty="0">
                <a:solidFill>
                  <a:srgbClr val="FF0000"/>
                </a:solidFill>
              </a:rPr>
              <a:t>price charged </a:t>
            </a:r>
            <a:r>
              <a:rPr lang="en-GB" dirty="0"/>
              <a:t>to the customer.</a:t>
            </a:r>
          </a:p>
          <a:p>
            <a:r>
              <a:rPr lang="en-GB" dirty="0"/>
              <a:t>Broader organisational, economic, political and business considerations </a:t>
            </a:r>
            <a:r>
              <a:rPr lang="en-GB" dirty="0">
                <a:solidFill>
                  <a:srgbClr val="FF0000"/>
                </a:solidFill>
              </a:rPr>
              <a:t>influence </a:t>
            </a:r>
            <a:r>
              <a:rPr lang="en-GB" dirty="0"/>
              <a:t>the price charged.</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813" y="697062"/>
            <a:ext cx="3111252"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tabLst>
                <a:tab pos="2452232" algn="l"/>
              </a:tabLst>
            </a:pPr>
            <a:r>
              <a:rPr spc="-5" dirty="0"/>
              <a:t>Example	..2</a:t>
            </a:r>
          </a:p>
        </p:txBody>
      </p:sp>
      <p:sp>
        <p:nvSpPr>
          <p:cNvPr id="3" name="object 3"/>
          <p:cNvSpPr txBox="1"/>
          <p:nvPr/>
        </p:nvSpPr>
        <p:spPr>
          <a:xfrm>
            <a:off x="1252906" y="2011042"/>
            <a:ext cx="7294187" cy="3740380"/>
          </a:xfrm>
          <a:prstGeom prst="rect">
            <a:avLst/>
          </a:prstGeom>
        </p:spPr>
        <p:txBody>
          <a:bodyPr vert="horz" wrap="square" lIns="0" tIns="61766" rIns="0" bIns="0" rtlCol="0">
            <a:spAutoFit/>
          </a:bodyPr>
          <a:lstStyle/>
          <a:p>
            <a:pPr marL="356596" marR="5094" indent="-343860">
              <a:lnSpc>
                <a:spcPts val="3028"/>
              </a:lnSpc>
              <a:spcBef>
                <a:spcPts val="485"/>
              </a:spcBef>
              <a:buClr>
                <a:srgbClr val="ECEAAC"/>
              </a:buClr>
              <a:buSzPct val="60714"/>
              <a:buFont typeface="Wingdings"/>
              <a:buChar char=""/>
              <a:tabLst>
                <a:tab pos="356596" algn="l"/>
              </a:tabLst>
            </a:pPr>
            <a:r>
              <a:rPr sz="2808" spc="-5" dirty="0">
                <a:latin typeface="Tahoma"/>
                <a:cs typeface="Tahoma"/>
              </a:rPr>
              <a:t>So, the </a:t>
            </a:r>
            <a:r>
              <a:rPr sz="2808" dirty="0">
                <a:latin typeface="Tahoma"/>
                <a:cs typeface="Tahoma"/>
              </a:rPr>
              <a:t>nominal amount of </a:t>
            </a:r>
            <a:r>
              <a:rPr sz="2808" spc="-5" dirty="0">
                <a:latin typeface="Tahoma"/>
                <a:cs typeface="Tahoma"/>
              </a:rPr>
              <a:t>staff-months </a:t>
            </a:r>
            <a:r>
              <a:rPr sz="2808" spc="-10" dirty="0">
                <a:latin typeface="Tahoma"/>
                <a:cs typeface="Tahoma"/>
              </a:rPr>
              <a:t>will  </a:t>
            </a:r>
            <a:r>
              <a:rPr sz="2808" dirty="0">
                <a:latin typeface="Tahoma"/>
                <a:cs typeface="Tahoma"/>
              </a:rPr>
              <a:t>be increased by 17% </a:t>
            </a:r>
            <a:r>
              <a:rPr sz="2808" spc="-5" dirty="0">
                <a:latin typeface="Tahoma"/>
                <a:cs typeface="Tahoma"/>
              </a:rPr>
              <a:t>for </a:t>
            </a:r>
            <a:r>
              <a:rPr sz="2808" dirty="0">
                <a:latin typeface="Tahoma"/>
                <a:cs typeface="Tahoma"/>
              </a:rPr>
              <a:t>organic, </a:t>
            </a:r>
            <a:r>
              <a:rPr sz="2808" spc="-5" dirty="0">
                <a:latin typeface="Tahoma"/>
                <a:cs typeface="Tahoma"/>
              </a:rPr>
              <a:t>semi-  </a:t>
            </a:r>
            <a:r>
              <a:rPr sz="2808" dirty="0">
                <a:latin typeface="Tahoma"/>
                <a:cs typeface="Tahoma"/>
              </a:rPr>
              <a:t>detached, </a:t>
            </a:r>
            <a:r>
              <a:rPr sz="2808" spc="-5" dirty="0">
                <a:latin typeface="Tahoma"/>
                <a:cs typeface="Tahoma"/>
              </a:rPr>
              <a:t>or embedded</a:t>
            </a:r>
            <a:r>
              <a:rPr sz="2808" spc="5" dirty="0">
                <a:latin typeface="Tahoma"/>
                <a:cs typeface="Tahoma"/>
              </a:rPr>
              <a:t> </a:t>
            </a:r>
            <a:r>
              <a:rPr sz="2808" dirty="0">
                <a:latin typeface="Tahoma"/>
                <a:cs typeface="Tahoma"/>
              </a:rPr>
              <a:t>projects.</a:t>
            </a:r>
            <a:endParaRPr sz="2808">
              <a:latin typeface="Tahoma"/>
              <a:cs typeface="Tahoma"/>
            </a:endParaRPr>
          </a:p>
          <a:p>
            <a:pPr marL="356596" marR="422184" indent="-343860" algn="just">
              <a:lnSpc>
                <a:spcPts val="3028"/>
              </a:lnSpc>
              <a:spcBef>
                <a:spcPts val="692"/>
              </a:spcBef>
              <a:buClr>
                <a:srgbClr val="ECEAAC"/>
              </a:buClr>
              <a:buSzPct val="60714"/>
              <a:buFont typeface="Wingdings"/>
              <a:buChar char=""/>
              <a:tabLst>
                <a:tab pos="356596" algn="l"/>
              </a:tabLst>
            </a:pPr>
            <a:r>
              <a:rPr sz="2808" spc="-5" dirty="0">
                <a:latin typeface="Tahoma"/>
                <a:cs typeface="Tahoma"/>
              </a:rPr>
              <a:t>Suppose </a:t>
            </a:r>
            <a:r>
              <a:rPr sz="2808" dirty="0">
                <a:latin typeface="Tahoma"/>
                <a:cs typeface="Tahoma"/>
              </a:rPr>
              <a:t>it is </a:t>
            </a:r>
            <a:r>
              <a:rPr sz="2808" spc="-5" dirty="0">
                <a:latin typeface="Tahoma"/>
                <a:cs typeface="Tahoma"/>
              </a:rPr>
              <a:t>estimated that </a:t>
            </a:r>
            <a:r>
              <a:rPr sz="2808" dirty="0">
                <a:latin typeface="Tahoma"/>
                <a:cs typeface="Tahoma"/>
              </a:rPr>
              <a:t>a project </a:t>
            </a:r>
            <a:r>
              <a:rPr sz="2808" spc="-10" dirty="0">
                <a:latin typeface="Tahoma"/>
                <a:cs typeface="Tahoma"/>
              </a:rPr>
              <a:t>will  </a:t>
            </a:r>
            <a:r>
              <a:rPr sz="2808" spc="-5" dirty="0">
                <a:latin typeface="Tahoma"/>
                <a:cs typeface="Tahoma"/>
              </a:rPr>
              <a:t>take 51 </a:t>
            </a:r>
            <a:r>
              <a:rPr sz="2808" dirty="0">
                <a:latin typeface="Tahoma"/>
                <a:cs typeface="Tahoma"/>
              </a:rPr>
              <a:t>nominal </a:t>
            </a:r>
            <a:r>
              <a:rPr sz="2808" spc="-5" dirty="0">
                <a:latin typeface="Tahoma"/>
                <a:cs typeface="Tahoma"/>
              </a:rPr>
              <a:t>staff-months at $5,000 </a:t>
            </a:r>
            <a:r>
              <a:rPr sz="2808" dirty="0">
                <a:latin typeface="Tahoma"/>
                <a:cs typeface="Tahoma"/>
              </a:rPr>
              <a:t>/  </a:t>
            </a:r>
            <a:r>
              <a:rPr sz="2808" spc="-5" dirty="0">
                <a:latin typeface="Tahoma"/>
                <a:cs typeface="Tahoma"/>
              </a:rPr>
              <a:t>staff-month.</a:t>
            </a:r>
            <a:endParaRPr sz="2808">
              <a:latin typeface="Tahoma"/>
              <a:cs typeface="Tahoma"/>
            </a:endParaRPr>
          </a:p>
          <a:p>
            <a:pPr marL="356596" indent="-343860">
              <a:spcBef>
                <a:spcPts val="306"/>
              </a:spcBef>
              <a:buClr>
                <a:srgbClr val="ECEAAC"/>
              </a:buClr>
              <a:buSzPct val="60714"/>
              <a:buFont typeface="Wingdings"/>
              <a:buChar char=""/>
              <a:tabLst>
                <a:tab pos="356596" algn="l"/>
              </a:tabLst>
            </a:pPr>
            <a:r>
              <a:rPr sz="2808" spc="-5" dirty="0">
                <a:latin typeface="Tahoma"/>
                <a:cs typeface="Tahoma"/>
              </a:rPr>
              <a:t>The cost:</a:t>
            </a:r>
            <a:endParaRPr sz="2808">
              <a:latin typeface="Tahoma"/>
              <a:cs typeface="Tahoma"/>
            </a:endParaRPr>
          </a:p>
          <a:p>
            <a:pPr marL="757766" lvl="1" indent="-286550">
              <a:spcBef>
                <a:spcPts val="266"/>
              </a:spcBef>
              <a:buClr>
                <a:srgbClr val="91AFBF"/>
              </a:buClr>
              <a:buSzPct val="54166"/>
              <a:buFont typeface="Wingdings"/>
              <a:buChar char=""/>
              <a:tabLst>
                <a:tab pos="757766" algn="l"/>
              </a:tabLst>
            </a:pPr>
            <a:r>
              <a:rPr sz="2407" spc="-5" dirty="0">
                <a:latin typeface="Tahoma"/>
                <a:cs typeface="Tahoma"/>
              </a:rPr>
              <a:t>Nominally, $255,000 </a:t>
            </a:r>
            <a:r>
              <a:rPr sz="2407" dirty="0">
                <a:latin typeface="Tahoma"/>
                <a:cs typeface="Tahoma"/>
              </a:rPr>
              <a:t>(51 </a:t>
            </a:r>
            <a:r>
              <a:rPr sz="2407" spc="-5" dirty="0">
                <a:latin typeface="Tahoma"/>
                <a:cs typeface="Tahoma"/>
              </a:rPr>
              <a:t>X</a:t>
            </a:r>
            <a:r>
              <a:rPr sz="2407" spc="30" dirty="0">
                <a:latin typeface="Tahoma"/>
                <a:cs typeface="Tahoma"/>
              </a:rPr>
              <a:t> </a:t>
            </a:r>
            <a:r>
              <a:rPr sz="2407" spc="-5" dirty="0">
                <a:latin typeface="Tahoma"/>
                <a:cs typeface="Tahoma"/>
              </a:rPr>
              <a:t>$5,000)</a:t>
            </a:r>
            <a:endParaRPr sz="2407">
              <a:latin typeface="Tahoma"/>
              <a:cs typeface="Tahoma"/>
            </a:endParaRPr>
          </a:p>
          <a:p>
            <a:pPr marL="757766" lvl="1" indent="-286550">
              <a:spcBef>
                <a:spcPts val="281"/>
              </a:spcBef>
              <a:buClr>
                <a:srgbClr val="91AFBF"/>
              </a:buClr>
              <a:buSzPct val="54166"/>
              <a:buFont typeface="Wingdings"/>
              <a:buChar char=""/>
              <a:tabLst>
                <a:tab pos="757766" algn="l"/>
              </a:tabLst>
            </a:pPr>
            <a:r>
              <a:rPr sz="2407" spc="-5" dirty="0">
                <a:latin typeface="Tahoma"/>
                <a:cs typeface="Tahoma"/>
              </a:rPr>
              <a:t>Adjusted, $298,350 </a:t>
            </a:r>
            <a:r>
              <a:rPr sz="2407" dirty="0">
                <a:latin typeface="Tahoma"/>
                <a:cs typeface="Tahoma"/>
              </a:rPr>
              <a:t>(51 </a:t>
            </a:r>
            <a:r>
              <a:rPr sz="2407" spc="-5" dirty="0">
                <a:latin typeface="Tahoma"/>
                <a:cs typeface="Tahoma"/>
              </a:rPr>
              <a:t>X $5,000 X</a:t>
            </a:r>
            <a:r>
              <a:rPr sz="2407" spc="30" dirty="0">
                <a:latin typeface="Tahoma"/>
                <a:cs typeface="Tahoma"/>
              </a:rPr>
              <a:t> </a:t>
            </a:r>
            <a:r>
              <a:rPr sz="2407" spc="-5" dirty="0">
                <a:latin typeface="Tahoma"/>
                <a:cs typeface="Tahoma"/>
              </a:rPr>
              <a:t>1.17)</a:t>
            </a:r>
            <a:endParaRPr sz="2407">
              <a:latin typeface="Tahoma"/>
              <a:cs typeface="Tahoma"/>
            </a:endParaRPr>
          </a:p>
        </p:txBody>
      </p:sp>
    </p:spTree>
    <p:extLst>
      <p:ext uri="{BB962C8B-B14F-4D97-AF65-F5344CB8AC3E}">
        <p14:creationId xmlns:p14="http://schemas.microsoft.com/office/powerpoint/2010/main" val="11045267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COCOMO</a:t>
            </a:r>
            <a:r>
              <a:rPr lang="en-US" b="0" dirty="0"/>
              <a:t> </a:t>
            </a:r>
            <a:endParaRPr lang="en-US" dirty="0"/>
          </a:p>
        </p:txBody>
      </p:sp>
      <p:sp>
        <p:nvSpPr>
          <p:cNvPr id="3" name="Content Placeholder 2"/>
          <p:cNvSpPr>
            <a:spLocks noGrp="1"/>
          </p:cNvSpPr>
          <p:nvPr>
            <p:ph idx="1"/>
          </p:nvPr>
        </p:nvSpPr>
        <p:spPr/>
        <p:txBody>
          <a:bodyPr/>
          <a:lstStyle/>
          <a:p>
            <a:r>
              <a:rPr lang="en-US" dirty="0"/>
              <a:t>additionally accounts for the influence of individual project phases, </a:t>
            </a:r>
            <a:r>
              <a:rPr lang="en-US" dirty="0" err="1"/>
              <a:t>i.e</a:t>
            </a:r>
            <a:r>
              <a:rPr lang="en-US" dirty="0"/>
              <a:t> in case of Detailed it accounts for both these cost drivers and also calculations are performed </a:t>
            </a:r>
            <a:r>
              <a:rPr lang="en-US" dirty="0" smtClean="0"/>
              <a:t>phase</a:t>
            </a:r>
          </a:p>
          <a:p>
            <a:pPr marL="0" indent="0">
              <a:buNone/>
            </a:pPr>
            <a:r>
              <a:rPr lang="en-US" dirty="0"/>
              <a:t>The Six phases of detailed COCOMO are:</a:t>
            </a:r>
          </a:p>
          <a:p>
            <a:pPr lvl="1"/>
            <a:r>
              <a:rPr lang="en-US" dirty="0"/>
              <a:t>Planning and requirements</a:t>
            </a:r>
          </a:p>
          <a:p>
            <a:pPr lvl="1"/>
            <a:r>
              <a:rPr lang="en-US" dirty="0"/>
              <a:t>System design</a:t>
            </a:r>
          </a:p>
          <a:p>
            <a:pPr lvl="1"/>
            <a:r>
              <a:rPr lang="en-US" dirty="0"/>
              <a:t>Detailed design</a:t>
            </a:r>
          </a:p>
          <a:p>
            <a:pPr lvl="1"/>
            <a:r>
              <a:rPr lang="en-US" dirty="0"/>
              <a:t>Module code and test</a:t>
            </a:r>
          </a:p>
          <a:p>
            <a:pPr lvl="1"/>
            <a:r>
              <a:rPr lang="en-US" dirty="0"/>
              <a:t>Integration and test</a:t>
            </a:r>
          </a:p>
          <a:p>
            <a:pPr lvl="1"/>
            <a:r>
              <a:rPr lang="en-US" dirty="0"/>
              <a:t>Cost Constructive model</a:t>
            </a:r>
          </a:p>
          <a:p>
            <a:endParaRPr lang="en-US" dirty="0"/>
          </a:p>
        </p:txBody>
      </p:sp>
    </p:spTree>
    <p:extLst>
      <p:ext uri="{BB962C8B-B14F-4D97-AF65-F5344CB8AC3E}">
        <p14:creationId xmlns:p14="http://schemas.microsoft.com/office/powerpoint/2010/main" val="23857991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814" y="722290"/>
            <a:ext cx="4389154" cy="381549"/>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lang="en-US" spc="-5" dirty="0" smtClean="0"/>
              <a:t>COCOMO - </a:t>
            </a:r>
            <a:r>
              <a:rPr spc="-5" dirty="0" smtClean="0"/>
              <a:t>Advantages</a:t>
            </a:r>
            <a:endParaRPr spc="-5" dirty="0"/>
          </a:p>
        </p:txBody>
      </p:sp>
      <p:sp>
        <p:nvSpPr>
          <p:cNvPr id="3" name="object 3"/>
          <p:cNvSpPr txBox="1"/>
          <p:nvPr/>
        </p:nvSpPr>
        <p:spPr>
          <a:xfrm>
            <a:off x="1252905" y="1959388"/>
            <a:ext cx="5075047" cy="4196263"/>
          </a:xfrm>
          <a:prstGeom prst="rect">
            <a:avLst/>
          </a:prstGeom>
        </p:spPr>
        <p:txBody>
          <a:bodyPr vert="horz" wrap="square" lIns="0" tIns="98699" rIns="0" bIns="0" rtlCol="0">
            <a:spAutoFit/>
          </a:bodyPr>
          <a:lstStyle/>
          <a:p>
            <a:pPr marL="356596" indent="-343860">
              <a:spcBef>
                <a:spcPts val="777"/>
              </a:spcBef>
              <a:buClr>
                <a:srgbClr val="ECEAAC"/>
              </a:buClr>
              <a:buSzPct val="60714"/>
              <a:buFont typeface="Wingdings"/>
              <a:buChar char=""/>
              <a:tabLst>
                <a:tab pos="356596" algn="l"/>
              </a:tabLst>
            </a:pPr>
            <a:r>
              <a:rPr sz="2808" spc="-5" dirty="0">
                <a:latin typeface="Tahoma"/>
                <a:cs typeface="Tahoma"/>
              </a:rPr>
              <a:t>Based </a:t>
            </a:r>
            <a:r>
              <a:rPr sz="2808" dirty="0">
                <a:latin typeface="Tahoma"/>
                <a:cs typeface="Tahoma"/>
              </a:rPr>
              <a:t>on</a:t>
            </a:r>
            <a:r>
              <a:rPr sz="2808" spc="-5" dirty="0">
                <a:latin typeface="Tahoma"/>
                <a:cs typeface="Tahoma"/>
              </a:rPr>
              <a:t> </a:t>
            </a:r>
            <a:r>
              <a:rPr sz="2808" dirty="0">
                <a:latin typeface="Tahoma"/>
                <a:cs typeface="Tahoma"/>
              </a:rPr>
              <a:t>history</a:t>
            </a:r>
          </a:p>
          <a:p>
            <a:pPr marL="356596" indent="-343860">
              <a:spcBef>
                <a:spcPts val="682"/>
              </a:spcBef>
              <a:buClr>
                <a:srgbClr val="ECEAAC"/>
              </a:buClr>
              <a:buSzPct val="60714"/>
              <a:buFont typeface="Wingdings"/>
              <a:buChar char=""/>
              <a:tabLst>
                <a:tab pos="356596" algn="l"/>
              </a:tabLst>
            </a:pPr>
            <a:r>
              <a:rPr sz="2808" dirty="0">
                <a:latin typeface="Tahoma"/>
                <a:cs typeface="Tahoma"/>
              </a:rPr>
              <a:t>Repeatable</a:t>
            </a:r>
          </a:p>
          <a:p>
            <a:pPr marL="356596" indent="-343860">
              <a:spcBef>
                <a:spcPts val="677"/>
              </a:spcBef>
              <a:buClr>
                <a:srgbClr val="ECEAAC"/>
              </a:buClr>
              <a:buSzPct val="60714"/>
              <a:buFont typeface="Wingdings"/>
              <a:buChar char=""/>
              <a:tabLst>
                <a:tab pos="356596" algn="l"/>
              </a:tabLst>
            </a:pPr>
            <a:r>
              <a:rPr sz="2808" dirty="0">
                <a:latin typeface="Tahoma"/>
                <a:cs typeface="Tahoma"/>
              </a:rPr>
              <a:t>Unique adjustment</a:t>
            </a:r>
            <a:r>
              <a:rPr sz="2808" spc="-20" dirty="0">
                <a:latin typeface="Tahoma"/>
                <a:cs typeface="Tahoma"/>
              </a:rPr>
              <a:t> </a:t>
            </a:r>
            <a:r>
              <a:rPr sz="2808" spc="-5" dirty="0">
                <a:latin typeface="Tahoma"/>
                <a:cs typeface="Tahoma"/>
              </a:rPr>
              <a:t>factors</a:t>
            </a:r>
            <a:endParaRPr sz="2808" dirty="0">
              <a:latin typeface="Tahoma"/>
              <a:cs typeface="Tahoma"/>
            </a:endParaRPr>
          </a:p>
          <a:p>
            <a:pPr marL="356596" indent="-343860">
              <a:spcBef>
                <a:spcPts val="682"/>
              </a:spcBef>
              <a:buClr>
                <a:srgbClr val="ECEAAC"/>
              </a:buClr>
              <a:buSzPct val="60714"/>
              <a:buFont typeface="Wingdings"/>
              <a:buChar char=""/>
              <a:tabLst>
                <a:tab pos="356596" algn="l"/>
              </a:tabLst>
            </a:pPr>
            <a:r>
              <a:rPr sz="2808" spc="-5" dirty="0">
                <a:latin typeface="Tahoma"/>
                <a:cs typeface="Tahoma"/>
              </a:rPr>
              <a:t>Has </a:t>
            </a:r>
            <a:r>
              <a:rPr sz="2808" dirty="0">
                <a:latin typeface="Tahoma"/>
                <a:cs typeface="Tahoma"/>
              </a:rPr>
              <a:t>different</a:t>
            </a:r>
            <a:r>
              <a:rPr sz="2808" spc="10" dirty="0">
                <a:latin typeface="Tahoma"/>
                <a:cs typeface="Tahoma"/>
              </a:rPr>
              <a:t> </a:t>
            </a:r>
            <a:r>
              <a:rPr sz="2808" spc="-5" dirty="0">
                <a:latin typeface="Tahoma"/>
                <a:cs typeface="Tahoma"/>
              </a:rPr>
              <a:t>modes</a:t>
            </a:r>
            <a:endParaRPr sz="2808" dirty="0">
              <a:latin typeface="Tahoma"/>
              <a:cs typeface="Tahoma"/>
            </a:endParaRPr>
          </a:p>
          <a:p>
            <a:pPr marL="356596" indent="-343860">
              <a:spcBef>
                <a:spcPts val="672"/>
              </a:spcBef>
              <a:buClr>
                <a:srgbClr val="ECEAAC"/>
              </a:buClr>
              <a:buSzPct val="60714"/>
              <a:buFont typeface="Wingdings"/>
              <a:buChar char=""/>
              <a:tabLst>
                <a:tab pos="356596" algn="l"/>
              </a:tabLst>
            </a:pPr>
            <a:r>
              <a:rPr sz="2808" dirty="0">
                <a:latin typeface="Tahoma"/>
                <a:cs typeface="Tahoma"/>
              </a:rPr>
              <a:t>Works </a:t>
            </a:r>
            <a:r>
              <a:rPr sz="2808" spc="-5" dirty="0">
                <a:latin typeface="Tahoma"/>
                <a:cs typeface="Tahoma"/>
              </a:rPr>
              <a:t>well on similar</a:t>
            </a:r>
            <a:r>
              <a:rPr sz="2808" spc="-50" dirty="0">
                <a:latin typeface="Tahoma"/>
                <a:cs typeface="Tahoma"/>
              </a:rPr>
              <a:t> </a:t>
            </a:r>
            <a:r>
              <a:rPr sz="2808" dirty="0">
                <a:latin typeface="Tahoma"/>
                <a:cs typeface="Tahoma"/>
              </a:rPr>
              <a:t>projects</a:t>
            </a:r>
          </a:p>
          <a:p>
            <a:pPr marL="356596" indent="-343860">
              <a:spcBef>
                <a:spcPts val="682"/>
              </a:spcBef>
              <a:buClr>
                <a:srgbClr val="ECEAAC"/>
              </a:buClr>
              <a:buSzPct val="60714"/>
              <a:buFont typeface="Wingdings"/>
              <a:buChar char=""/>
              <a:tabLst>
                <a:tab pos="356596" algn="l"/>
              </a:tabLst>
            </a:pPr>
            <a:r>
              <a:rPr sz="2808" spc="-5" dirty="0">
                <a:latin typeface="Tahoma"/>
                <a:cs typeface="Tahoma"/>
              </a:rPr>
              <a:t>Highly calibrated</a:t>
            </a:r>
            <a:endParaRPr sz="2808" dirty="0">
              <a:latin typeface="Tahoma"/>
              <a:cs typeface="Tahoma"/>
            </a:endParaRPr>
          </a:p>
          <a:p>
            <a:pPr marL="356596" indent="-343860">
              <a:spcBef>
                <a:spcPts val="682"/>
              </a:spcBef>
              <a:buClr>
                <a:srgbClr val="ECEAAC"/>
              </a:buClr>
              <a:buSzPct val="60714"/>
              <a:buFont typeface="Wingdings"/>
              <a:buChar char=""/>
              <a:tabLst>
                <a:tab pos="356596" algn="l"/>
              </a:tabLst>
            </a:pPr>
            <a:r>
              <a:rPr sz="2808" spc="-5" dirty="0">
                <a:latin typeface="Tahoma"/>
                <a:cs typeface="Tahoma"/>
              </a:rPr>
              <a:t>Well-documented</a:t>
            </a:r>
            <a:endParaRPr sz="2808" dirty="0">
              <a:latin typeface="Tahoma"/>
              <a:cs typeface="Tahoma"/>
            </a:endParaRPr>
          </a:p>
          <a:p>
            <a:pPr marL="356596" indent="-343860">
              <a:spcBef>
                <a:spcPts val="677"/>
              </a:spcBef>
              <a:buClr>
                <a:srgbClr val="ECEAAC"/>
              </a:buClr>
              <a:buSzPct val="60714"/>
              <a:buFont typeface="Wingdings"/>
              <a:buChar char=""/>
              <a:tabLst>
                <a:tab pos="356596" algn="l"/>
              </a:tabLst>
            </a:pPr>
            <a:r>
              <a:rPr sz="2808" dirty="0">
                <a:latin typeface="Tahoma"/>
                <a:cs typeface="Tahoma"/>
              </a:rPr>
              <a:t>Easy </a:t>
            </a:r>
            <a:r>
              <a:rPr sz="2808" spc="-5" dirty="0">
                <a:latin typeface="Tahoma"/>
                <a:cs typeface="Tahoma"/>
              </a:rPr>
              <a:t>to</a:t>
            </a:r>
            <a:r>
              <a:rPr sz="2808" spc="-10" dirty="0">
                <a:latin typeface="Tahoma"/>
                <a:cs typeface="Tahoma"/>
              </a:rPr>
              <a:t> </a:t>
            </a:r>
            <a:r>
              <a:rPr sz="2808" dirty="0">
                <a:latin typeface="Tahoma"/>
                <a:cs typeface="Tahoma"/>
              </a:rPr>
              <a:t>use</a:t>
            </a:r>
          </a:p>
        </p:txBody>
      </p:sp>
    </p:spTree>
    <p:extLst>
      <p:ext uri="{BB962C8B-B14F-4D97-AF65-F5344CB8AC3E}">
        <p14:creationId xmlns:p14="http://schemas.microsoft.com/office/powerpoint/2010/main" val="33593261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813" y="784074"/>
            <a:ext cx="3894884" cy="381549"/>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lang="en-US" spc="-5" dirty="0" smtClean="0"/>
              <a:t>COCOMO - </a:t>
            </a:r>
            <a:r>
              <a:rPr spc="-5" dirty="0" smtClean="0"/>
              <a:t>Limitations</a:t>
            </a:r>
            <a:endParaRPr spc="-5" dirty="0"/>
          </a:p>
        </p:txBody>
      </p:sp>
      <p:sp>
        <p:nvSpPr>
          <p:cNvPr id="3" name="object 3"/>
          <p:cNvSpPr txBox="1"/>
          <p:nvPr/>
        </p:nvSpPr>
        <p:spPr>
          <a:xfrm>
            <a:off x="1252906" y="1659638"/>
            <a:ext cx="6417993" cy="4737560"/>
          </a:xfrm>
          <a:prstGeom prst="rect">
            <a:avLst/>
          </a:prstGeom>
        </p:spPr>
        <p:txBody>
          <a:bodyPr vert="horz" wrap="square" lIns="0" tIns="55398" rIns="0" bIns="0" rtlCol="0">
            <a:spAutoFit/>
          </a:bodyPr>
          <a:lstStyle/>
          <a:p>
            <a:pPr marL="356596" indent="-343860">
              <a:spcBef>
                <a:spcPts val="435"/>
              </a:spcBef>
              <a:buClr>
                <a:srgbClr val="ECEAAC"/>
              </a:buClr>
              <a:buSzPct val="60714"/>
              <a:buFont typeface="Wingdings"/>
              <a:buChar char=""/>
              <a:tabLst>
                <a:tab pos="356596" algn="l"/>
              </a:tabLst>
            </a:pPr>
            <a:r>
              <a:rPr sz="2808" dirty="0">
                <a:latin typeface="Tahoma"/>
                <a:cs typeface="Tahoma"/>
              </a:rPr>
              <a:t>Ignores </a:t>
            </a:r>
            <a:r>
              <a:rPr sz="2808" spc="-5" dirty="0">
                <a:latin typeface="Tahoma"/>
                <a:cs typeface="Tahoma"/>
              </a:rPr>
              <a:t>requirements</a:t>
            </a:r>
            <a:r>
              <a:rPr sz="2808" spc="5" dirty="0">
                <a:latin typeface="Tahoma"/>
                <a:cs typeface="Tahoma"/>
              </a:rPr>
              <a:t> </a:t>
            </a:r>
            <a:r>
              <a:rPr sz="2808" dirty="0">
                <a:latin typeface="Tahoma"/>
                <a:cs typeface="Tahoma"/>
              </a:rPr>
              <a:t>volatility</a:t>
            </a:r>
          </a:p>
          <a:p>
            <a:pPr marL="356596" indent="-343860">
              <a:spcBef>
                <a:spcPts val="336"/>
              </a:spcBef>
              <a:buClr>
                <a:srgbClr val="ECEAAC"/>
              </a:buClr>
              <a:buSzPct val="60714"/>
              <a:buFont typeface="Wingdings"/>
              <a:buChar char=""/>
              <a:tabLst>
                <a:tab pos="356596" algn="l"/>
              </a:tabLst>
            </a:pPr>
            <a:r>
              <a:rPr sz="2808" dirty="0">
                <a:latin typeface="Tahoma"/>
                <a:cs typeface="Tahoma"/>
              </a:rPr>
              <a:t>Ignores</a:t>
            </a:r>
            <a:r>
              <a:rPr sz="2808" spc="5" dirty="0">
                <a:latin typeface="Tahoma"/>
                <a:cs typeface="Tahoma"/>
              </a:rPr>
              <a:t> </a:t>
            </a:r>
            <a:r>
              <a:rPr sz="2808" dirty="0">
                <a:latin typeface="Tahoma"/>
                <a:cs typeface="Tahoma"/>
              </a:rPr>
              <a:t>documentation</a:t>
            </a:r>
          </a:p>
          <a:p>
            <a:pPr marL="356596" indent="-343860">
              <a:spcBef>
                <a:spcPts val="341"/>
              </a:spcBef>
              <a:buClr>
                <a:srgbClr val="ECEAAC"/>
              </a:buClr>
              <a:buSzPct val="60714"/>
              <a:buFont typeface="Wingdings"/>
              <a:buChar char=""/>
              <a:tabLst>
                <a:tab pos="356596" algn="l"/>
              </a:tabLst>
            </a:pPr>
            <a:r>
              <a:rPr sz="2808" spc="-5" dirty="0">
                <a:latin typeface="Tahoma"/>
                <a:cs typeface="Tahoma"/>
              </a:rPr>
              <a:t>Ignores customer’s “skill”</a:t>
            </a:r>
            <a:endParaRPr sz="2808" dirty="0">
              <a:latin typeface="Tahoma"/>
              <a:cs typeface="Tahoma"/>
            </a:endParaRPr>
          </a:p>
          <a:p>
            <a:pPr marL="356596" indent="-343860">
              <a:spcBef>
                <a:spcPts val="346"/>
              </a:spcBef>
              <a:buClr>
                <a:srgbClr val="ECEAAC"/>
              </a:buClr>
              <a:buSzPct val="60714"/>
              <a:buFont typeface="Wingdings"/>
              <a:buChar char=""/>
              <a:tabLst>
                <a:tab pos="356596" algn="l"/>
              </a:tabLst>
            </a:pPr>
            <a:r>
              <a:rPr sz="2808" dirty="0">
                <a:latin typeface="Tahoma"/>
                <a:cs typeface="Tahoma"/>
              </a:rPr>
              <a:t>Oversimplifies </a:t>
            </a:r>
            <a:r>
              <a:rPr sz="2808" spc="-5" dirty="0">
                <a:latin typeface="Tahoma"/>
                <a:cs typeface="Tahoma"/>
              </a:rPr>
              <a:t>security</a:t>
            </a:r>
            <a:endParaRPr sz="2808" dirty="0">
              <a:latin typeface="Tahoma"/>
              <a:cs typeface="Tahoma"/>
            </a:endParaRPr>
          </a:p>
          <a:p>
            <a:pPr marL="356596" indent="-343860">
              <a:spcBef>
                <a:spcPts val="336"/>
              </a:spcBef>
              <a:buClr>
                <a:srgbClr val="ECEAAC"/>
              </a:buClr>
              <a:buSzPct val="60714"/>
              <a:buFont typeface="Wingdings"/>
              <a:buChar char=""/>
              <a:tabLst>
                <a:tab pos="356596" algn="l"/>
              </a:tabLst>
            </a:pPr>
            <a:r>
              <a:rPr sz="2808" dirty="0">
                <a:latin typeface="Tahoma"/>
                <a:cs typeface="Tahoma"/>
              </a:rPr>
              <a:t>Ignores </a:t>
            </a:r>
            <a:r>
              <a:rPr sz="2808" spc="-5" dirty="0">
                <a:latin typeface="Tahoma"/>
                <a:cs typeface="Tahoma"/>
              </a:rPr>
              <a:t>software</a:t>
            </a:r>
            <a:r>
              <a:rPr sz="2808" spc="-10" dirty="0">
                <a:latin typeface="Tahoma"/>
                <a:cs typeface="Tahoma"/>
              </a:rPr>
              <a:t> </a:t>
            </a:r>
            <a:r>
              <a:rPr sz="2808" spc="-5" dirty="0">
                <a:latin typeface="Tahoma"/>
                <a:cs typeface="Tahoma"/>
              </a:rPr>
              <a:t>safety</a:t>
            </a:r>
            <a:endParaRPr sz="2808" dirty="0">
              <a:latin typeface="Tahoma"/>
              <a:cs typeface="Tahoma"/>
            </a:endParaRPr>
          </a:p>
          <a:p>
            <a:pPr marL="356596" indent="-343860">
              <a:spcBef>
                <a:spcPts val="341"/>
              </a:spcBef>
              <a:buClr>
                <a:srgbClr val="ECEAAC"/>
              </a:buClr>
              <a:buSzPct val="60714"/>
              <a:buFont typeface="Wingdings"/>
              <a:buChar char=""/>
              <a:tabLst>
                <a:tab pos="356596" algn="l"/>
              </a:tabLst>
            </a:pPr>
            <a:r>
              <a:rPr sz="2808" dirty="0">
                <a:latin typeface="Tahoma"/>
                <a:cs typeface="Tahoma"/>
              </a:rPr>
              <a:t>Ignores personnel </a:t>
            </a:r>
            <a:r>
              <a:rPr sz="2808" spc="-5" dirty="0">
                <a:latin typeface="Tahoma"/>
                <a:cs typeface="Tahoma"/>
              </a:rPr>
              <a:t>turnover</a:t>
            </a:r>
            <a:endParaRPr sz="2808" dirty="0">
              <a:latin typeface="Tahoma"/>
              <a:cs typeface="Tahoma"/>
            </a:endParaRPr>
          </a:p>
          <a:p>
            <a:pPr marL="356596" indent="-343860">
              <a:spcBef>
                <a:spcPts val="346"/>
              </a:spcBef>
              <a:buClr>
                <a:srgbClr val="ECEAAC"/>
              </a:buClr>
              <a:buSzPct val="60714"/>
              <a:buFont typeface="Wingdings"/>
              <a:buChar char=""/>
              <a:tabLst>
                <a:tab pos="356596" algn="l"/>
              </a:tabLst>
            </a:pPr>
            <a:r>
              <a:rPr sz="2808" dirty="0">
                <a:latin typeface="Tahoma"/>
                <a:cs typeface="Tahoma"/>
              </a:rPr>
              <a:t>Ignores many hardware</a:t>
            </a:r>
            <a:r>
              <a:rPr sz="2808" spc="-5" dirty="0">
                <a:latin typeface="Tahoma"/>
                <a:cs typeface="Tahoma"/>
              </a:rPr>
              <a:t> </a:t>
            </a:r>
            <a:r>
              <a:rPr sz="2808" dirty="0">
                <a:latin typeface="Tahoma"/>
                <a:cs typeface="Tahoma"/>
              </a:rPr>
              <a:t>issues</a:t>
            </a:r>
          </a:p>
          <a:p>
            <a:pPr marL="356596" indent="-343860">
              <a:spcBef>
                <a:spcPts val="336"/>
              </a:spcBef>
              <a:buClr>
                <a:srgbClr val="ECEAAC"/>
              </a:buClr>
              <a:buSzPct val="60714"/>
              <a:buFont typeface="Wingdings"/>
              <a:buChar char=""/>
              <a:tabLst>
                <a:tab pos="356596" algn="l"/>
              </a:tabLst>
            </a:pPr>
            <a:r>
              <a:rPr sz="2808" spc="-5" dirty="0">
                <a:latin typeface="Tahoma"/>
                <a:cs typeface="Tahoma"/>
              </a:rPr>
              <a:t>Personnel experience </a:t>
            </a:r>
            <a:r>
              <a:rPr sz="2808" dirty="0">
                <a:latin typeface="Tahoma"/>
                <a:cs typeface="Tahoma"/>
              </a:rPr>
              <a:t>may be</a:t>
            </a:r>
            <a:r>
              <a:rPr sz="2808" spc="-30" dirty="0">
                <a:latin typeface="Tahoma"/>
                <a:cs typeface="Tahoma"/>
              </a:rPr>
              <a:t> </a:t>
            </a:r>
            <a:r>
              <a:rPr sz="2808" dirty="0">
                <a:latin typeface="Tahoma"/>
                <a:cs typeface="Tahoma"/>
              </a:rPr>
              <a:t>obsolete</a:t>
            </a:r>
          </a:p>
          <a:p>
            <a:pPr marL="356596" indent="-343860">
              <a:spcBef>
                <a:spcPts val="341"/>
              </a:spcBef>
              <a:buClr>
                <a:srgbClr val="ECEAAC"/>
              </a:buClr>
              <a:buSzPct val="60714"/>
              <a:buFont typeface="Wingdings"/>
              <a:buChar char=""/>
              <a:tabLst>
                <a:tab pos="356596" algn="l"/>
              </a:tabLst>
            </a:pPr>
            <a:r>
              <a:rPr sz="2808" dirty="0">
                <a:latin typeface="Tahoma"/>
                <a:cs typeface="Tahoma"/>
              </a:rPr>
              <a:t>Must know </a:t>
            </a:r>
            <a:r>
              <a:rPr sz="2808" spc="-5" dirty="0">
                <a:latin typeface="Tahoma"/>
                <a:cs typeface="Tahoma"/>
              </a:rPr>
              <a:t>the cost </a:t>
            </a:r>
            <a:r>
              <a:rPr sz="2808" dirty="0">
                <a:latin typeface="Tahoma"/>
                <a:cs typeface="Tahoma"/>
              </a:rPr>
              <a:t>drivers</a:t>
            </a:r>
          </a:p>
          <a:p>
            <a:pPr marL="356596" indent="-343860">
              <a:spcBef>
                <a:spcPts val="346"/>
              </a:spcBef>
              <a:buClr>
                <a:srgbClr val="ECEAAC"/>
              </a:buClr>
              <a:buSzPct val="60714"/>
              <a:buFont typeface="Wingdings"/>
              <a:buChar char=""/>
              <a:tabLst>
                <a:tab pos="356596" algn="l"/>
              </a:tabLst>
            </a:pPr>
            <a:r>
              <a:rPr sz="2808" dirty="0">
                <a:latin typeface="Tahoma"/>
                <a:cs typeface="Tahoma"/>
              </a:rPr>
              <a:t>Must be able </a:t>
            </a:r>
            <a:r>
              <a:rPr sz="2808" spc="-5" dirty="0">
                <a:latin typeface="Tahoma"/>
                <a:cs typeface="Tahoma"/>
              </a:rPr>
              <a:t>to </a:t>
            </a:r>
            <a:r>
              <a:rPr sz="2808" dirty="0">
                <a:latin typeface="Tahoma"/>
                <a:cs typeface="Tahoma"/>
              </a:rPr>
              <a:t>predict project</a:t>
            </a:r>
            <a:r>
              <a:rPr sz="2808" spc="-10" dirty="0">
                <a:latin typeface="Tahoma"/>
                <a:cs typeface="Tahoma"/>
              </a:rPr>
              <a:t> </a:t>
            </a:r>
            <a:r>
              <a:rPr sz="2808" spc="-5" dirty="0">
                <a:latin typeface="Tahoma"/>
                <a:cs typeface="Tahoma"/>
              </a:rPr>
              <a:t>size</a:t>
            </a:r>
            <a:endParaRPr sz="2808" dirty="0">
              <a:latin typeface="Tahoma"/>
              <a:cs typeface="Tahoma"/>
            </a:endParaRPr>
          </a:p>
        </p:txBody>
      </p:sp>
    </p:spTree>
    <p:extLst>
      <p:ext uri="{BB962C8B-B14F-4D97-AF65-F5344CB8AC3E}">
        <p14:creationId xmlns:p14="http://schemas.microsoft.com/office/powerpoint/2010/main" val="13206911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814" y="904585"/>
            <a:ext cx="2673792"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10" dirty="0"/>
              <a:t>Final</a:t>
            </a:r>
            <a:r>
              <a:rPr spc="-70" dirty="0"/>
              <a:t> </a:t>
            </a:r>
            <a:r>
              <a:rPr spc="-5" dirty="0"/>
              <a:t>Word</a:t>
            </a:r>
          </a:p>
        </p:txBody>
      </p:sp>
      <p:sp>
        <p:nvSpPr>
          <p:cNvPr id="3" name="object 3"/>
          <p:cNvSpPr txBox="1"/>
          <p:nvPr/>
        </p:nvSpPr>
        <p:spPr>
          <a:xfrm>
            <a:off x="1252905" y="2044665"/>
            <a:ext cx="7406257" cy="1980988"/>
          </a:xfrm>
          <a:prstGeom prst="rect">
            <a:avLst/>
          </a:prstGeom>
        </p:spPr>
        <p:txBody>
          <a:bodyPr vert="horz" wrap="square" lIns="0" tIns="12099" rIns="0" bIns="0" rtlCol="0">
            <a:spAutoFit/>
          </a:bodyPr>
          <a:lstStyle/>
          <a:p>
            <a:pPr marL="356596" marR="5094" indent="-343860" algn="just">
              <a:spcBef>
                <a:spcPts val="95"/>
              </a:spcBef>
              <a:buClr>
                <a:srgbClr val="ECEAAC"/>
              </a:buClr>
              <a:buSzPct val="59375"/>
              <a:buFont typeface="Wingdings"/>
              <a:buChar char=""/>
              <a:tabLst>
                <a:tab pos="356596" algn="l"/>
              </a:tabLst>
            </a:pPr>
            <a:r>
              <a:rPr sz="3209" spc="-5" dirty="0">
                <a:latin typeface="Tahoma"/>
                <a:cs typeface="Tahoma"/>
              </a:rPr>
              <a:t>“The models </a:t>
            </a:r>
            <a:r>
              <a:rPr sz="3209" dirty="0">
                <a:latin typeface="Tahoma"/>
                <a:cs typeface="Tahoma"/>
              </a:rPr>
              <a:t>are </a:t>
            </a:r>
            <a:r>
              <a:rPr sz="3209" spc="-5" dirty="0">
                <a:latin typeface="Tahoma"/>
                <a:cs typeface="Tahoma"/>
              </a:rPr>
              <a:t>just there to </a:t>
            </a:r>
            <a:r>
              <a:rPr sz="3209" dirty="0">
                <a:latin typeface="Tahoma"/>
                <a:cs typeface="Tahoma"/>
              </a:rPr>
              <a:t>help, not  </a:t>
            </a:r>
            <a:r>
              <a:rPr sz="3209" spc="-5" dirty="0">
                <a:latin typeface="Tahoma"/>
                <a:cs typeface="Tahoma"/>
              </a:rPr>
              <a:t>to make the management decisions for  </a:t>
            </a:r>
            <a:r>
              <a:rPr sz="3209" dirty="0">
                <a:latin typeface="Tahoma"/>
                <a:cs typeface="Tahoma"/>
              </a:rPr>
              <a:t>you.”</a:t>
            </a:r>
            <a:endParaRPr sz="3209">
              <a:latin typeface="Tahoma"/>
              <a:cs typeface="Tahoma"/>
            </a:endParaRPr>
          </a:p>
          <a:p>
            <a:pPr marL="1846018">
              <a:lnSpc>
                <a:spcPts val="3846"/>
              </a:lnSpc>
            </a:pPr>
            <a:r>
              <a:rPr sz="3209" dirty="0">
                <a:latin typeface="Tahoma"/>
                <a:cs typeface="Tahoma"/>
              </a:rPr>
              <a:t>-- </a:t>
            </a:r>
            <a:r>
              <a:rPr sz="3209" spc="-5" dirty="0">
                <a:latin typeface="Tahoma"/>
                <a:cs typeface="Tahoma"/>
              </a:rPr>
              <a:t>Barry</a:t>
            </a:r>
            <a:r>
              <a:rPr sz="3209" spc="-10" dirty="0">
                <a:latin typeface="Tahoma"/>
                <a:cs typeface="Tahoma"/>
              </a:rPr>
              <a:t> </a:t>
            </a:r>
            <a:r>
              <a:rPr sz="3209" spc="-5" dirty="0">
                <a:latin typeface="Tahoma"/>
                <a:cs typeface="Tahoma"/>
              </a:rPr>
              <a:t>Boehm</a:t>
            </a:r>
            <a:endParaRPr sz="3209">
              <a:latin typeface="Tahoma"/>
              <a:cs typeface="Tahoma"/>
            </a:endParaRPr>
          </a:p>
        </p:txBody>
      </p:sp>
    </p:spTree>
    <p:extLst>
      <p:ext uri="{BB962C8B-B14F-4D97-AF65-F5344CB8AC3E}">
        <p14:creationId xmlns:p14="http://schemas.microsoft.com/office/powerpoint/2010/main" val="42829769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Estimation techniques for software may be experience-based, where managers judge the effort required, or algorithmic, where the effort required is computed from other estimated project parameters.</a:t>
            </a:r>
            <a:endParaRPr lang="en-GB" dirty="0" smtClean="0"/>
          </a:p>
          <a:p>
            <a:r>
              <a:rPr lang="en-US" dirty="0" smtClean="0"/>
              <a:t>The COCOMO  costing model is an algorithmic cost model that uses project, product, hardware and personnel attributes as well as product size and complexity attributes to derive a cost estimate.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0019560"/>
              </p:ext>
            </p:extLst>
          </p:nvPr>
        </p:nvGraphicFramePr>
        <p:xfrm>
          <a:off x="457200" y="1823846"/>
          <a:ext cx="7784898" cy="3840480"/>
        </p:xfrm>
        <a:graphic>
          <a:graphicData uri="http://schemas.openxmlformats.org/drawingml/2006/table">
            <a:tbl>
              <a:tblPr firstRow="1" bandRow="1">
                <a:tableStyleId>{5C22544A-7EE6-4342-B048-85BDC9FD1C3A}</a:tableStyleId>
              </a:tblPr>
              <a:tblGrid>
                <a:gridCol w="2289968">
                  <a:extLst>
                    <a:ext uri="{9D8B030D-6E8A-4147-A177-3AD203B41FA5}">
                      <a16:colId xmlns:a16="http://schemas.microsoft.com/office/drawing/2014/main" val="20000"/>
                    </a:ext>
                  </a:extLst>
                </a:gridCol>
                <a:gridCol w="5494930">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smtClean="0">
                          <a:solidFill>
                            <a:srgbClr val="000000"/>
                          </a:solidFill>
                          <a:latin typeface="Arial"/>
                          <a:ea typeface="Times New Roman"/>
                          <a:cs typeface="Arial"/>
                        </a:rPr>
                        <a:t>Market </a:t>
                      </a:r>
                      <a:r>
                        <a:rPr lang="en-US" sz="1600" dirty="0">
                          <a:solidFill>
                            <a:srgbClr val="000000"/>
                          </a:solidFill>
                          <a:latin typeface="Arial"/>
                          <a:ea typeface="Times New Roman"/>
                          <a:cs typeface="Arial"/>
                        </a:rPr>
                        <a:t>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development organization may quote a </a:t>
                      </a:r>
                      <a:r>
                        <a:rPr lang="en-US" sz="1600" dirty="0">
                          <a:solidFill>
                            <a:srgbClr val="FF0000"/>
                          </a:solidFill>
                          <a:latin typeface="Arial"/>
                          <a:ea typeface="Times New Roman"/>
                          <a:cs typeface="Arial"/>
                        </a:rPr>
                        <a:t>low price </a:t>
                      </a:r>
                      <a:r>
                        <a:rPr lang="en-US" sz="1600" dirty="0">
                          <a:solidFill>
                            <a:srgbClr val="000000"/>
                          </a:solidFill>
                          <a:latin typeface="Arial"/>
                          <a:ea typeface="Times New Roman"/>
                          <a:cs typeface="Arial"/>
                        </a:rPr>
                        <a:t>because it wishes to move into a new segment of the software market. Accepting a low profit on one project may give the organization the opportunity to make a greater profit later. The experience gained may also help it develop new products.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dirty="0">
                          <a:solidFill>
                            <a:srgbClr val="000000"/>
                          </a:solidFill>
                          <a:latin typeface="Arial"/>
                          <a:ea typeface="Times New Roman"/>
                          <a:cs typeface="Arial"/>
                        </a:rPr>
                        <a:t>Cost estimate uncertainty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an organization is unsure of its cost estimate, it may </a:t>
                      </a:r>
                      <a:r>
                        <a:rPr lang="en-US" sz="1600" dirty="0">
                          <a:solidFill>
                            <a:srgbClr val="FF0000"/>
                          </a:solidFill>
                          <a:latin typeface="Arial"/>
                          <a:ea typeface="Times New Roman"/>
                          <a:cs typeface="Arial"/>
                        </a:rPr>
                        <a:t>increase its price </a:t>
                      </a:r>
                      <a:r>
                        <a:rPr lang="en-US" sz="1600" dirty="0">
                          <a:solidFill>
                            <a:srgbClr val="000000"/>
                          </a:solidFill>
                          <a:latin typeface="Arial"/>
                          <a:ea typeface="Times New Roman"/>
                          <a:cs typeface="Arial"/>
                        </a:rPr>
                        <a:t>by a contingency over and above its normal profit.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a:t>
                      </a:r>
                      <a:r>
                        <a:rPr lang="en-US" sz="1600" dirty="0">
                          <a:solidFill>
                            <a:srgbClr val="FF0000"/>
                          </a:solidFill>
                          <a:latin typeface="Arial"/>
                          <a:ea typeface="Times New Roman"/>
                          <a:cs typeface="Arial"/>
                        </a:rPr>
                        <a:t>reuse it in other projects. </a:t>
                      </a:r>
                      <a:r>
                        <a:rPr lang="en-US" sz="1600" dirty="0">
                          <a:solidFill>
                            <a:srgbClr val="000000"/>
                          </a:solidFill>
                          <a:latin typeface="Arial"/>
                          <a:ea typeface="Times New Roman"/>
                          <a:cs typeface="Arial"/>
                        </a:rPr>
                        <a:t>The </a:t>
                      </a:r>
                      <a:r>
                        <a:rPr lang="en-US" sz="1600" dirty="0">
                          <a:solidFill>
                            <a:srgbClr val="FF0000"/>
                          </a:solidFill>
                          <a:latin typeface="Arial"/>
                          <a:ea typeface="Times New Roman"/>
                          <a:cs typeface="Arial"/>
                        </a:rPr>
                        <a:t>price charged </a:t>
                      </a:r>
                      <a:r>
                        <a:rPr lang="en-US" sz="1600" dirty="0">
                          <a:solidFill>
                            <a:srgbClr val="000000"/>
                          </a:solidFill>
                          <a:latin typeface="Arial"/>
                          <a:ea typeface="Times New Roman"/>
                          <a:cs typeface="Arial"/>
                        </a:rPr>
                        <a:t>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3426471"/>
              </p:ext>
            </p:extLst>
          </p:nvPr>
        </p:nvGraphicFramePr>
        <p:xfrm>
          <a:off x="457200" y="2134576"/>
          <a:ext cx="7772400" cy="2529840"/>
        </p:xfrm>
        <a:graphic>
          <a:graphicData uri="http://schemas.openxmlformats.org/drawingml/2006/table">
            <a:tbl>
              <a:tblPr firstRow="1" bandRow="1">
                <a:tableStyleId>{5C22544A-7EE6-4342-B048-85BDC9FD1C3A}</a:tableStyleId>
              </a:tblPr>
              <a:tblGrid>
                <a:gridCol w="2339709">
                  <a:extLst>
                    <a:ext uri="{9D8B030D-6E8A-4147-A177-3AD203B41FA5}">
                      <a16:colId xmlns:a16="http://schemas.microsoft.com/office/drawing/2014/main" val="20000"/>
                    </a:ext>
                  </a:extLst>
                </a:gridCol>
                <a:gridCol w="5432691">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the </a:t>
                      </a:r>
                      <a:r>
                        <a:rPr lang="en-US" sz="1600" dirty="0">
                          <a:solidFill>
                            <a:srgbClr val="FF0000"/>
                          </a:solidFill>
                          <a:latin typeface="Arial"/>
                          <a:ea typeface="Times New Roman"/>
                          <a:cs typeface="Arial"/>
                        </a:rPr>
                        <a:t>requirements are likely to change</a:t>
                      </a:r>
                      <a:r>
                        <a:rPr lang="en-US" sz="1600" dirty="0">
                          <a:solidFill>
                            <a:srgbClr val="000000"/>
                          </a:solidFill>
                          <a:latin typeface="Arial"/>
                          <a:ea typeface="Times New Roman"/>
                          <a:cs typeface="Arial"/>
                        </a:rPr>
                        <a:t>, an organization may </a:t>
                      </a:r>
                      <a:r>
                        <a:rPr lang="en-US" sz="1600" dirty="0">
                          <a:solidFill>
                            <a:srgbClr val="FF0000"/>
                          </a:solidFill>
                          <a:latin typeface="Arial"/>
                          <a:ea typeface="Times New Roman"/>
                          <a:cs typeface="Arial"/>
                        </a:rPr>
                        <a:t>lower its price to win a contract</a:t>
                      </a:r>
                      <a:r>
                        <a:rPr lang="en-US" sz="1600" dirty="0">
                          <a:solidFill>
                            <a:srgbClr val="000000"/>
                          </a:solidFill>
                          <a:latin typeface="Arial"/>
                          <a:ea typeface="Times New Roman"/>
                          <a:cs typeface="Arial"/>
                        </a:rPr>
                        <a:t>. After the contract is awarded, high prices can be charged for changes to the requirements.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dirty="0">
                          <a:solidFill>
                            <a:srgbClr val="000000"/>
                          </a:solidFill>
                          <a:latin typeface="Arial"/>
                          <a:ea typeface="Times New Roman"/>
                          <a:cs typeface="Arial"/>
                        </a:rPr>
                        <a:t>Financial health</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FF0000"/>
                          </a:solidFill>
                          <a:latin typeface="Arial"/>
                          <a:ea typeface="Times New Roman"/>
                          <a:cs typeface="Arial"/>
                        </a:rPr>
                        <a:t>Developers in financial difficulty may lower their price </a:t>
                      </a:r>
                      <a:r>
                        <a:rPr lang="en-US" sz="1600" dirty="0">
                          <a:solidFill>
                            <a:srgbClr val="000000"/>
                          </a:solidFill>
                          <a:latin typeface="Arial"/>
                          <a:ea typeface="Times New Roman"/>
                          <a:cs typeface="Arial"/>
                        </a:rPr>
                        <a:t>to gain a contract. It is better to make a smaller than normal profit or break even than to go out of business. Cash flow is more important than profit in difficult economic times</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a:t>
            </a:r>
            <a:endParaRPr lang="en-US" dirty="0"/>
          </a:p>
        </p:txBody>
      </p:sp>
      <p:sp>
        <p:nvSpPr>
          <p:cNvPr id="3" name="Content Placeholder 2"/>
          <p:cNvSpPr>
            <a:spLocks noGrp="1"/>
          </p:cNvSpPr>
          <p:nvPr>
            <p:ph idx="1"/>
          </p:nvPr>
        </p:nvSpPr>
        <p:spPr/>
        <p:txBody>
          <a:bodyPr/>
          <a:lstStyle/>
          <a:p>
            <a:r>
              <a:rPr lang="en-US" dirty="0" smtClean="0"/>
              <a:t>Plan-driven or plan-based development is an approach to software engineering where the </a:t>
            </a:r>
            <a:r>
              <a:rPr lang="en-US" dirty="0" smtClean="0">
                <a:solidFill>
                  <a:srgbClr val="FF0000"/>
                </a:solidFill>
              </a:rPr>
              <a:t>development process is planned in detail. </a:t>
            </a:r>
          </a:p>
          <a:p>
            <a:pPr lvl="1"/>
            <a:r>
              <a:rPr lang="en-US" dirty="0" smtClean="0"/>
              <a:t>Plan-driven development is based on engineering project management  techniques and is the ‘</a:t>
            </a:r>
            <a:r>
              <a:rPr lang="en-US" dirty="0" smtClean="0">
                <a:solidFill>
                  <a:srgbClr val="FF0000"/>
                </a:solidFill>
              </a:rPr>
              <a:t>traditional</a:t>
            </a:r>
            <a:r>
              <a:rPr lang="en-US" dirty="0" smtClean="0"/>
              <a:t>’ way of managing large software development projects. </a:t>
            </a:r>
          </a:p>
          <a:p>
            <a:r>
              <a:rPr lang="en-US" dirty="0" smtClean="0"/>
              <a:t>A </a:t>
            </a:r>
            <a:r>
              <a:rPr lang="en-US" dirty="0" smtClean="0">
                <a:solidFill>
                  <a:srgbClr val="FF0000"/>
                </a:solidFill>
              </a:rPr>
              <a:t>project plan is created </a:t>
            </a:r>
            <a:r>
              <a:rPr lang="en-US" dirty="0" smtClean="0"/>
              <a:t>that records the work to be done, who will do it, the development schedule and the work products. </a:t>
            </a:r>
          </a:p>
          <a:p>
            <a:r>
              <a:rPr lang="en-US" dirty="0" smtClean="0">
                <a:solidFill>
                  <a:srgbClr val="FF0000"/>
                </a:solidFill>
              </a:rPr>
              <a:t>Managers use the plan </a:t>
            </a:r>
            <a:r>
              <a:rPr lang="en-US" dirty="0" smtClean="0"/>
              <a:t>to support project decision making and as a way of measuring progress. </a:t>
            </a:r>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473</TotalTime>
  <Words>2801</Words>
  <Application>Microsoft Office PowerPoint</Application>
  <PresentationFormat>On-screen Show (4:3)</PresentationFormat>
  <Paragraphs>409</Paragraphs>
  <Slides>65</Slides>
  <Notes>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65</vt:i4>
      </vt:variant>
    </vt:vector>
  </HeadingPairs>
  <TitlesOfParts>
    <vt:vector size="78" baseType="lpstr">
      <vt:lpstr>ＭＳ Ｐゴシック</vt:lpstr>
      <vt:lpstr>Arial</vt:lpstr>
      <vt:lpstr>Calibri</vt:lpstr>
      <vt:lpstr>Franklin Gothic Book</vt:lpstr>
      <vt:lpstr>Helvetica</vt:lpstr>
      <vt:lpstr>Perpetua</vt:lpstr>
      <vt:lpstr>Symbol</vt:lpstr>
      <vt:lpstr>Tahoma</vt:lpstr>
      <vt:lpstr>Times New Roman</vt:lpstr>
      <vt:lpstr>Wingdings</vt:lpstr>
      <vt:lpstr>Wingdings 2</vt:lpstr>
      <vt:lpstr>SE9</vt:lpstr>
      <vt:lpstr>Equity</vt:lpstr>
      <vt:lpstr>CSE 319        Software Engineering   </vt:lpstr>
      <vt:lpstr>Topics covered</vt:lpstr>
      <vt:lpstr>Project planning</vt:lpstr>
      <vt:lpstr>Planning stages</vt:lpstr>
      <vt:lpstr>Proposal planning</vt:lpstr>
      <vt:lpstr>Software pricing</vt:lpstr>
      <vt:lpstr>Factors affecting software pricing </vt:lpstr>
      <vt:lpstr>Factors affecting software pricing </vt:lpstr>
      <vt:lpstr>Plan-driven development</vt:lpstr>
      <vt:lpstr>Plan-driven development – pros and cons</vt:lpstr>
      <vt:lpstr>Project plans</vt:lpstr>
      <vt:lpstr>Project plan supplements </vt:lpstr>
      <vt:lpstr>The planning process</vt:lpstr>
      <vt:lpstr>The project planning process </vt:lpstr>
      <vt:lpstr>Project scheduling</vt:lpstr>
      <vt:lpstr>Project scheduling activities</vt:lpstr>
      <vt:lpstr>Milestones and deliverables</vt:lpstr>
      <vt:lpstr>The project scheduling process </vt:lpstr>
      <vt:lpstr>Scheduling problems</vt:lpstr>
      <vt:lpstr>Schedule representation</vt:lpstr>
      <vt:lpstr>Tasks, durations, and dependencies </vt:lpstr>
      <vt:lpstr>Activity bar chart </vt:lpstr>
      <vt:lpstr>Staff allocation chart </vt:lpstr>
      <vt:lpstr>Agile planning</vt:lpstr>
      <vt:lpstr>Agile planning stages</vt:lpstr>
      <vt:lpstr>Planning in XP </vt:lpstr>
      <vt:lpstr>Story-based planning</vt:lpstr>
      <vt:lpstr>Key points</vt:lpstr>
      <vt:lpstr>Chapter 23 – Project planning</vt:lpstr>
      <vt:lpstr>Estimation techniques</vt:lpstr>
      <vt:lpstr>Experience-based approaches</vt:lpstr>
      <vt:lpstr>Algorithmic cost modelling</vt:lpstr>
      <vt:lpstr>Estimation accuracy</vt:lpstr>
      <vt:lpstr>Estimate uncertainty </vt:lpstr>
      <vt:lpstr>Key parameters – COCOMO Model</vt:lpstr>
      <vt:lpstr>Types of software projects</vt:lpstr>
      <vt:lpstr>Types of software projects</vt:lpstr>
      <vt:lpstr>Types of software projects</vt:lpstr>
      <vt:lpstr>Types of software projects</vt:lpstr>
      <vt:lpstr>Types of Models</vt:lpstr>
      <vt:lpstr>Basic COCOMO</vt:lpstr>
      <vt:lpstr>The Modes</vt:lpstr>
      <vt:lpstr>Example</vt:lpstr>
      <vt:lpstr>Project Duration</vt:lpstr>
      <vt:lpstr>Constants for TDEV</vt:lpstr>
      <vt:lpstr>Example</vt:lpstr>
      <vt:lpstr>Average Staff Size</vt:lpstr>
      <vt:lpstr>Productivity</vt:lpstr>
      <vt:lpstr>Complete Example, Organic</vt:lpstr>
      <vt:lpstr>Complete Example, Embedded</vt:lpstr>
      <vt:lpstr>Comparison for 50 KLOC</vt:lpstr>
      <vt:lpstr>Intermediate COCOMO</vt:lpstr>
      <vt:lpstr>Cost Drivers</vt:lpstr>
      <vt:lpstr>Categories</vt:lpstr>
      <vt:lpstr>I. Product Attributes</vt:lpstr>
      <vt:lpstr>II. Computer Attributes</vt:lpstr>
      <vt:lpstr>III. Personnel Attributes</vt:lpstr>
      <vt:lpstr>IV. Project Attributes</vt:lpstr>
      <vt:lpstr>Example</vt:lpstr>
      <vt:lpstr>Example ..2</vt:lpstr>
      <vt:lpstr>Detailed COCOMO </vt:lpstr>
      <vt:lpstr>COCOMO - Advantages</vt:lpstr>
      <vt:lpstr>COCOMO - Limitations</vt:lpstr>
      <vt:lpstr>Final Word</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23</dc:title>
  <dc:creator>Ian Sommerville</dc:creator>
  <cp:lastModifiedBy>Anisur Rahman</cp:lastModifiedBy>
  <cp:revision>40</cp:revision>
  <dcterms:created xsi:type="dcterms:W3CDTF">2010-02-15T19:53:37Z</dcterms:created>
  <dcterms:modified xsi:type="dcterms:W3CDTF">2019-10-15T06:47:17Z</dcterms:modified>
</cp:coreProperties>
</file>