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6"/>
  </p:notesMasterIdLst>
  <p:handoutMasterIdLst>
    <p:handoutMasterId r:id="rId57"/>
  </p:handoutMasterIdLst>
  <p:sldIdLst>
    <p:sldId id="318" r:id="rId3"/>
    <p:sldId id="274" r:id="rId4"/>
    <p:sldId id="275" r:id="rId5"/>
    <p:sldId id="257" r:id="rId6"/>
    <p:sldId id="276" r:id="rId7"/>
    <p:sldId id="277" r:id="rId8"/>
    <p:sldId id="278" r:id="rId9"/>
    <p:sldId id="266" r:id="rId10"/>
    <p:sldId id="267" r:id="rId11"/>
    <p:sldId id="279" r:id="rId12"/>
    <p:sldId id="268" r:id="rId13"/>
    <p:sldId id="269" r:id="rId14"/>
    <p:sldId id="258" r:id="rId15"/>
    <p:sldId id="271" r:id="rId16"/>
    <p:sldId id="272" r:id="rId17"/>
    <p:sldId id="273" r:id="rId18"/>
    <p:sldId id="259" r:id="rId19"/>
    <p:sldId id="280" r:id="rId20"/>
    <p:sldId id="281" r:id="rId21"/>
    <p:sldId id="282" r:id="rId22"/>
    <p:sldId id="283" r:id="rId23"/>
    <p:sldId id="260" r:id="rId24"/>
    <p:sldId id="284" r:id="rId25"/>
    <p:sldId id="285" r:id="rId26"/>
    <p:sldId id="261" r:id="rId27"/>
    <p:sldId id="286" r:id="rId28"/>
    <p:sldId id="287" r:id="rId29"/>
    <p:sldId id="288" r:id="rId30"/>
    <p:sldId id="289" r:id="rId31"/>
    <p:sldId id="290" r:id="rId32"/>
    <p:sldId id="291" r:id="rId33"/>
    <p:sldId id="262" r:id="rId34"/>
    <p:sldId id="293" r:id="rId35"/>
    <p:sldId id="294" r:id="rId36"/>
    <p:sldId id="295" r:id="rId37"/>
    <p:sldId id="297" r:id="rId38"/>
    <p:sldId id="263" r:id="rId39"/>
    <p:sldId id="298" r:id="rId40"/>
    <p:sldId id="301" r:id="rId41"/>
    <p:sldId id="304" r:id="rId42"/>
    <p:sldId id="264" r:id="rId43"/>
    <p:sldId id="305" r:id="rId44"/>
    <p:sldId id="306" r:id="rId45"/>
    <p:sldId id="307" r:id="rId46"/>
    <p:sldId id="317" r:id="rId47"/>
    <p:sldId id="310" r:id="rId48"/>
    <p:sldId id="311" r:id="rId49"/>
    <p:sldId id="314" r:id="rId50"/>
    <p:sldId id="265" r:id="rId51"/>
    <p:sldId id="315" r:id="rId52"/>
    <p:sldId id="308" r:id="rId53"/>
    <p:sldId id="316" r:id="rId54"/>
    <p:sldId id="313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F7500-61A6-1B46-BFE9-84A47FCBACF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18564-EF0D-A042-BC27-1B3545FB1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EE0B-1B05-7749-B899-6F74DDE1A0E0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F9A70-B2D4-284A-8EC0-58F351ADC0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9100" y="781050"/>
            <a:ext cx="3454400" cy="25908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B181D-F970-9D40-A3F3-6428C2D2CD08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7BA0CB-B185-3348-A952-9596148E0C87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1F9F2-40BC-4247-AF52-E916F8277F54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47AE5D-D129-4C11-B4B7-F624B5032E7E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C7F54-7958-41A1-B7F5-173A04976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360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F5BC5A-69D4-4E80-891B-FA4360690456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2D5BD-8F4F-4459-BDCA-8E7052386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7575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1411B8-6769-4A46-9217-303A7C5B92E6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29371E68-1F9E-4BCD-A538-1863F7FC25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688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E1039AA-0FCE-4122-A5F8-AEEF03B102C4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1F2B4-E1C3-41B3-A6E3-2731DFFC3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53210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F3D660-DC9B-4DA8-9A45-C2C776321453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1C867-7AC3-4792-8308-45AB6B421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07040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0C07DA-1209-45EF-952B-E3418B7C094B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5439F-351E-4AFF-9F30-C31E6431D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18164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92B71C-D893-412B-81CE-CD21BC20DF20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9E9BF-961A-4DE5-BD71-49A006E6B7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3252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6085A3-BF36-4143-AF6F-04A6668FEFF5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15877-A7CE-46AE-8827-36A12E774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6067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E18FDE-8B89-014D-9E09-88E92608C990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934CF2E-3CC7-4C00-BB64-8570A9756593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1241D72-D1FB-4F42-9F75-A2F2BE619C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995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B18D93-3A70-433F-BFB9-B5657FC43AC7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ADBFF-3698-40BD-A8EB-9F6BADF7D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091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186368-284C-4C79-9C7E-0F4241B9A9B5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B95F2-F3DA-4593-90C9-21A9C259BA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6232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6A322E-3A69-E449-863C-825BB5529FBC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25FDE-49A6-6141-A76E-F8B36E527AD5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F1A864-9692-7C48-86A8-471BE38BE38A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317AE-5266-2949-A00D-90DF6FB87874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D6EA3-265E-7C47-9585-BCB935633734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D07D67-A850-8140-9E78-FE9A45C87BCD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C63841-3D9E-874D-85D4-3E5933E9A537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1FEC4F5-3058-8B45-89B8-657A80A248D4}" type="datetime1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86F8904-DFC0-E240-BFF8-1216C9CAE3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1F497D"/>
                </a:solidFill>
                <a:latin typeface="Perpetua"/>
              </a:defRPr>
            </a:lvl1pPr>
          </a:lstStyle>
          <a:p>
            <a:pPr>
              <a:defRPr/>
            </a:pPr>
            <a:fld id="{B05A8A84-DA41-490B-8DCE-B86D78006E92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1F497D"/>
                </a:solidFill>
                <a:latin typeface="Perpetu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BA22B205-6E20-425D-89B2-F6E484F0DB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8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ubtitle 2"/>
          <p:cNvSpPr>
            <a:spLocks noGrp="1"/>
          </p:cNvSpPr>
          <p:nvPr>
            <p:ph type="subTitle" idx="1"/>
          </p:nvPr>
        </p:nvSpPr>
        <p:spPr>
          <a:xfrm>
            <a:off x="1454150" y="5029200"/>
            <a:ext cx="6400800" cy="16002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Anisur Rahman</a:t>
            </a:r>
          </a:p>
        </p:txBody>
      </p:sp>
      <p:sp>
        <p:nvSpPr>
          <p:cNvPr id="78851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 dirty="0" smtClean="0"/>
              <a:t>CSE 319</a:t>
            </a:r>
            <a:br>
              <a:rPr altLang="en-US" dirty="0" smtClean="0"/>
            </a:br>
            <a:r>
              <a:rPr altLang="en-US" sz="3200" dirty="0" smtClean="0"/>
              <a:t>       Software Engineering   </a:t>
            </a:r>
            <a:endParaRPr altLang="en-US" dirty="0" smtClean="0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1166083" y="3657600"/>
            <a:ext cx="68118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t>Lecture : </a:t>
            </a:r>
            <a:r>
              <a:rPr lang="en-US" dirty="0"/>
              <a:t>Sociotechnical Systems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charset="-128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charset="-128"/>
                <a:cs typeface="+mn-cs"/>
              </a:rPr>
              <a:t>           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charset="-128"/>
              <a:cs typeface="+mn-cs"/>
            </a:endParaRPr>
          </a:p>
        </p:txBody>
      </p:sp>
      <p:sp>
        <p:nvSpPr>
          <p:cNvPr id="78853" name="Rectangle 3"/>
          <p:cNvSpPr>
            <a:spLocks noChangeArrowheads="1"/>
          </p:cNvSpPr>
          <p:nvPr/>
        </p:nvSpPr>
        <p:spPr bwMode="auto">
          <a:xfrm>
            <a:off x="1797050" y="5638800"/>
            <a:ext cx="584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4F81BD"/>
              </a:buClr>
              <a:buSzPct val="85000"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Perpetua" panose="02020502060401020303" pitchFamily="18" charset="0"/>
                <a:ea typeface="ＭＳ Ｐゴシック" charset="-128"/>
                <a:cs typeface="+mn-cs"/>
              </a:rPr>
              <a:t>Military Institute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583310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affects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 changes</a:t>
            </a:r>
          </a:p>
          <a:p>
            <a:pPr lvl="1"/>
            <a:r>
              <a:rPr lang="en-US" dirty="0" smtClean="0"/>
              <a:t>Systems may require changes to business processes so training may be required. Significant changes may be resisted by users.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Job changes</a:t>
            </a:r>
          </a:p>
          <a:p>
            <a:pPr lvl="1"/>
            <a:r>
              <a:rPr lang="en-US" dirty="0" smtClean="0"/>
              <a:t>Systems may de-skill users or cause changes to the way they work. The status of individuals in an organization may be affected by the introduction of a new system.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Organizational changes</a:t>
            </a:r>
          </a:p>
          <a:p>
            <a:pPr lvl="1"/>
            <a:r>
              <a:rPr lang="en-US" dirty="0" smtClean="0"/>
              <a:t>Systems may change the political power structure in an organization. If an organization depends on a system then those that control the system have more power.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6"/>
            <a:ext cx="8475785" cy="1108075"/>
          </a:xfrm>
          <a:noFill/>
          <a:ln/>
        </p:spPr>
        <p:txBody>
          <a:bodyPr/>
          <a:lstStyle/>
          <a:p>
            <a:r>
              <a:rPr lang="en-GB"/>
              <a:t>Socio-technical system characteristics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Emergent properties</a:t>
            </a:r>
          </a:p>
          <a:p>
            <a:pPr lvl="1"/>
            <a:r>
              <a:rPr lang="en-GB" sz="2000" dirty="0"/>
              <a:t>Properties of the system of a whole that depend on the system components and their relationships.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Non-deterministic</a:t>
            </a:r>
          </a:p>
          <a:p>
            <a:pPr lvl="1"/>
            <a:r>
              <a:rPr lang="en-GB" sz="2000" dirty="0"/>
              <a:t>They do not always produce the same output when presented with the same input because the </a:t>
            </a:r>
            <a:r>
              <a:rPr lang="en-GB" sz="2000" dirty="0" smtClean="0"/>
              <a:t>systems' </a:t>
            </a:r>
            <a:r>
              <a:rPr lang="en-GB" sz="2000" dirty="0"/>
              <a:t>behaviour is partially dependent on human operators.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Complex relationships with organisational objectives</a:t>
            </a:r>
          </a:p>
          <a:p>
            <a:pPr lvl="1"/>
            <a:r>
              <a:rPr lang="en-GB" sz="2000" dirty="0"/>
              <a:t>The extent to which the system supports organisational objectives does not just depend on the system itself.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Emergent properties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Properties of </a:t>
            </a:r>
            <a:r>
              <a:rPr lang="en-GB" dirty="0">
                <a:solidFill>
                  <a:srgbClr val="FF0000"/>
                </a:solidFill>
              </a:rPr>
              <a:t>the system as a whole </a:t>
            </a:r>
            <a:r>
              <a:rPr lang="en-GB" dirty="0"/>
              <a:t>rather than properties that can be derived from the properties of components of a system</a:t>
            </a:r>
          </a:p>
          <a:p>
            <a:r>
              <a:rPr lang="en-GB" dirty="0"/>
              <a:t>Emergent properties are a </a:t>
            </a:r>
            <a:r>
              <a:rPr lang="en-GB" dirty="0">
                <a:solidFill>
                  <a:srgbClr val="FF0000"/>
                </a:solidFill>
              </a:rPr>
              <a:t>consequence of the relationships</a:t>
            </a:r>
            <a:r>
              <a:rPr lang="en-GB" dirty="0"/>
              <a:t> between system components</a:t>
            </a:r>
          </a:p>
          <a:p>
            <a:r>
              <a:rPr lang="en-GB" dirty="0"/>
              <a:t>They can therefore </a:t>
            </a:r>
            <a:r>
              <a:rPr lang="en-GB" dirty="0">
                <a:solidFill>
                  <a:srgbClr val="FF0000"/>
                </a:solidFill>
              </a:rPr>
              <a:t>only be assessed </a:t>
            </a:r>
            <a:r>
              <a:rPr lang="en-GB" dirty="0"/>
              <a:t>and measured once the components have </a:t>
            </a:r>
            <a:r>
              <a:rPr lang="en-GB" dirty="0">
                <a:solidFill>
                  <a:srgbClr val="FF0000"/>
                </a:solidFill>
              </a:rPr>
              <a:t>been integrated </a:t>
            </a:r>
            <a:r>
              <a:rPr lang="en-GB" dirty="0"/>
              <a:t>into a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128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r>
              <a:rPr lang="en-US" b="1" dirty="0" smtClean="0"/>
              <a:t>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emergent properties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50866"/>
          <a:ext cx="8229600" cy="392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3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Property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Volume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volume of a system (the total space occupied) varies depending on how the component assemblies are arranged and connected.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Reliability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System reliability depends on component reliability but unexpected interactions can cause new types of failures and therefore affect the reliability of the system.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Security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security of the system (its ability to resist attack) is a complex property that cannot be easily measured. Attacks may be devised that were not anticipated by the system designers and so may defeat built-in safeguards.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Repairability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property reflects how easy it is to fix a problem with the system once it has been discovered. It depends on being able to diagnose the problem, access the components that are faulty, and modify or replace these components.</a:t>
                      </a: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Usability</a:t>
                      </a: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property reflects how easy it is to use the system. It depends on the technical system components, its operators, and its operating environment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emergent property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625"/>
              </a:spcBef>
              <a:spcAft>
                <a:spcPts val="625"/>
              </a:spcAft>
            </a:pPr>
            <a:r>
              <a:rPr lang="en-GB" sz="2400" dirty="0">
                <a:solidFill>
                  <a:srgbClr val="FF0000"/>
                </a:solidFill>
              </a:rPr>
              <a:t>Functional properties</a:t>
            </a:r>
            <a:r>
              <a:rPr lang="en-GB" sz="2400" dirty="0"/>
              <a:t> </a:t>
            </a:r>
          </a:p>
          <a:p>
            <a:pPr lvl="1" algn="just">
              <a:spcBef>
                <a:spcPts val="625"/>
              </a:spcBef>
              <a:spcAft>
                <a:spcPts val="625"/>
              </a:spcAft>
            </a:pPr>
            <a:r>
              <a:rPr lang="en-GB" sz="2000" dirty="0"/>
              <a:t>These appear when all the parts of a system work together to achieve some objective. For example, a bicycle has the functional property of being a transportation device once it has been assembled from its components.</a:t>
            </a:r>
          </a:p>
          <a:p>
            <a:pPr algn="just"/>
            <a:r>
              <a:rPr lang="en-GB" sz="2400" dirty="0">
                <a:solidFill>
                  <a:srgbClr val="FF0000"/>
                </a:solidFill>
              </a:rPr>
              <a:t>Non-functional emergent properties</a:t>
            </a:r>
          </a:p>
          <a:p>
            <a:pPr lvl="1" algn="just"/>
            <a:r>
              <a:rPr lang="en-GB" sz="2000" dirty="0"/>
              <a:t>Examples are reliability, performance, safety, and security. These relate to the behaviour of the system in its operational environment. They are often critical for computer-based systems as failure to achieve some minimal defined level in these properties may make the system unusable.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Because of </a:t>
            </a:r>
            <a:r>
              <a:rPr lang="en-GB" dirty="0">
                <a:solidFill>
                  <a:srgbClr val="FF0000"/>
                </a:solidFill>
              </a:rPr>
              <a:t>component inter-dependencies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faults can be propagated through the system.</a:t>
            </a:r>
          </a:p>
          <a:p>
            <a:pPr>
              <a:lnSpc>
                <a:spcPct val="90000"/>
              </a:lnSpc>
            </a:pPr>
            <a:r>
              <a:rPr lang="en-GB" dirty="0"/>
              <a:t>System failures often occur because of </a:t>
            </a:r>
            <a:br>
              <a:rPr lang="en-GB" dirty="0"/>
            </a:br>
            <a:r>
              <a:rPr lang="en-GB" dirty="0"/>
              <a:t>unforeseen </a:t>
            </a:r>
            <a:r>
              <a:rPr lang="en-GB" dirty="0">
                <a:solidFill>
                  <a:srgbClr val="FF0000"/>
                </a:solidFill>
              </a:rPr>
              <a:t>inter-relationships</a:t>
            </a:r>
            <a:r>
              <a:rPr lang="en-GB" dirty="0"/>
              <a:t> between </a:t>
            </a:r>
            <a:br>
              <a:rPr lang="en-GB" dirty="0"/>
            </a:br>
            <a:r>
              <a:rPr lang="en-GB" dirty="0"/>
              <a:t>components.</a:t>
            </a:r>
          </a:p>
          <a:p>
            <a:pPr>
              <a:lnSpc>
                <a:spcPct val="90000"/>
              </a:lnSpc>
            </a:pPr>
            <a:r>
              <a:rPr lang="en-GB" dirty="0"/>
              <a:t>It is</a:t>
            </a:r>
            <a:r>
              <a:rPr lang="en-GB" dirty="0" smtClean="0"/>
              <a:t> practically </a:t>
            </a:r>
            <a:r>
              <a:rPr lang="en-GB" dirty="0" smtClean="0">
                <a:solidFill>
                  <a:srgbClr val="FF0000"/>
                </a:solidFill>
              </a:rPr>
              <a:t>impossible</a:t>
            </a:r>
            <a:r>
              <a:rPr lang="en-GB" dirty="0" smtClean="0"/>
              <a:t> </a:t>
            </a:r>
            <a:r>
              <a:rPr lang="en-GB" dirty="0"/>
              <a:t>to anticipate all </a:t>
            </a:r>
            <a:br>
              <a:rPr lang="en-GB" dirty="0"/>
            </a:br>
            <a:r>
              <a:rPr lang="en-GB" dirty="0"/>
              <a:t>possible </a:t>
            </a:r>
            <a:r>
              <a:rPr lang="en-GB" dirty="0">
                <a:solidFill>
                  <a:srgbClr val="FF0000"/>
                </a:solidFill>
              </a:rPr>
              <a:t>component relationships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Software reliability </a:t>
            </a:r>
            <a:r>
              <a:rPr lang="en-GB" dirty="0"/>
              <a:t>measures may give a </a:t>
            </a:r>
            <a:r>
              <a:rPr lang="en-GB" dirty="0">
                <a:solidFill>
                  <a:srgbClr val="FF0000"/>
                </a:solidFill>
              </a:rPr>
              <a:t>false 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picture</a:t>
            </a:r>
            <a:r>
              <a:rPr lang="en-GB" dirty="0"/>
              <a:t> of the</a:t>
            </a:r>
            <a:r>
              <a:rPr lang="en-GB" dirty="0" smtClean="0"/>
              <a:t> overall system </a:t>
            </a:r>
            <a:r>
              <a:rPr lang="en-GB" dirty="0"/>
              <a:t>reliability.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Reliability as an emergent property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spcBef>
                <a:spcPts val="625"/>
              </a:spcBef>
              <a:spcAft>
                <a:spcPts val="625"/>
              </a:spcAft>
            </a:pPr>
            <a:r>
              <a:rPr lang="en-GB" sz="2400" i="1" dirty="0">
                <a:solidFill>
                  <a:srgbClr val="FF0000"/>
                </a:solidFill>
              </a:rPr>
              <a:t>Hardware reliability </a:t>
            </a:r>
          </a:p>
          <a:p>
            <a:pPr lvl="1" algn="just">
              <a:spcBef>
                <a:spcPts val="625"/>
              </a:spcBef>
              <a:spcAft>
                <a:spcPts val="625"/>
              </a:spcAft>
            </a:pPr>
            <a:r>
              <a:rPr lang="en-GB" sz="2000" dirty="0"/>
              <a:t>What is the probability of a hardware component failing and how long does it take to repair that component?</a:t>
            </a:r>
          </a:p>
          <a:p>
            <a:pPr algn="just">
              <a:spcAft>
                <a:spcPts val="625"/>
              </a:spcAft>
            </a:pPr>
            <a:r>
              <a:rPr lang="en-GB" sz="2400" i="1" dirty="0">
                <a:solidFill>
                  <a:srgbClr val="FF0000"/>
                </a:solidFill>
              </a:rPr>
              <a:t>Software reliability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</a:p>
          <a:p>
            <a:pPr lvl="1" algn="just">
              <a:spcAft>
                <a:spcPts val="625"/>
              </a:spcAft>
            </a:pPr>
            <a:r>
              <a:rPr lang="en-GB" sz="2000" dirty="0"/>
              <a:t>How likely is it that a software component will produce an incorrect output. Software failure is usually distinct from hardware failure in that software does not wear out.  </a:t>
            </a:r>
          </a:p>
          <a:p>
            <a:pPr algn="just">
              <a:spcAft>
                <a:spcPts val="625"/>
              </a:spcAft>
            </a:pPr>
            <a:r>
              <a:rPr lang="en-GB" sz="2400" i="1" dirty="0">
                <a:solidFill>
                  <a:srgbClr val="FF0000"/>
                </a:solidFill>
              </a:rPr>
              <a:t>Operator reliability </a:t>
            </a:r>
          </a:p>
          <a:p>
            <a:pPr lvl="1" algn="just">
              <a:spcAft>
                <a:spcPts val="625"/>
              </a:spcAft>
            </a:pPr>
            <a:r>
              <a:rPr lang="en-GB" sz="2000" dirty="0"/>
              <a:t>How likely is it that the operator of a system will make an error</a:t>
            </a:r>
            <a:r>
              <a:rPr lang="en-GB" sz="2000" dirty="0" smtClean="0"/>
              <a:t>?</a:t>
            </a:r>
          </a:p>
          <a:p>
            <a:pPr algn="just">
              <a:spcAft>
                <a:spcPts val="625"/>
              </a:spcAft>
            </a:pPr>
            <a:r>
              <a:rPr lang="en-GB" sz="2400" dirty="0" smtClean="0">
                <a:solidFill>
                  <a:srgbClr val="FF0000"/>
                </a:solidFill>
              </a:rPr>
              <a:t>Failures are not independent </a:t>
            </a:r>
            <a:r>
              <a:rPr lang="en-GB" sz="2400" dirty="0" smtClean="0"/>
              <a:t>and they propagate from one level to another.</a:t>
            </a:r>
            <a:endParaRPr lang="en-GB" sz="24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Influences on reliability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</a:t>
            </a:r>
            <a:r>
              <a:rPr lang="en-US" dirty="0"/>
              <a:t>propagation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pic>
        <p:nvPicPr>
          <p:cNvPr id="2050" name="Picture 2" descr="http://csis.pace.edu/~marchese/SE616_New/L10/L10_new_files/image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32" y="1867693"/>
            <a:ext cx="60579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deterministic system is one where a given sequence of inputs will always produce the same sequence of outputs.</a:t>
            </a:r>
          </a:p>
          <a:p>
            <a:r>
              <a:rPr lang="en-US" dirty="0" smtClean="0"/>
              <a:t>Software systems are deterministic; systems that include humans are non-deterministic</a:t>
            </a:r>
          </a:p>
          <a:p>
            <a:pPr lvl="1"/>
            <a:r>
              <a:rPr lang="en-US" dirty="0" smtClean="0"/>
              <a:t>A socio-technical system will not always produce the same sequence of outputs from the same input sequence</a:t>
            </a:r>
          </a:p>
          <a:p>
            <a:pPr lvl="1"/>
            <a:r>
              <a:rPr lang="en-US" dirty="0" smtClean="0"/>
              <a:t>Human elements</a:t>
            </a:r>
          </a:p>
          <a:p>
            <a:pPr lvl="2"/>
            <a:r>
              <a:rPr lang="en-US" dirty="0" smtClean="0"/>
              <a:t>People do not always behave in the same way</a:t>
            </a:r>
          </a:p>
          <a:p>
            <a:pPr lvl="1"/>
            <a:r>
              <a:rPr lang="en-US" dirty="0" smtClean="0"/>
              <a:t>System changes</a:t>
            </a:r>
          </a:p>
          <a:p>
            <a:pPr lvl="2"/>
            <a:r>
              <a:rPr lang="en-US" dirty="0" smtClean="0"/>
              <a:t>System </a:t>
            </a:r>
            <a:r>
              <a:rPr lang="en-US" dirty="0" err="1" smtClean="0"/>
              <a:t>behaviour</a:t>
            </a:r>
            <a:r>
              <a:rPr lang="en-US" dirty="0" smtClean="0"/>
              <a:t> is unpredictable because of frequent changes to hardware, software and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/>
              <a:t>Complex systems are developed to address ‘wicked problems’ – problems where there cannot be a complete specification.</a:t>
            </a:r>
          </a:p>
          <a:p>
            <a:r>
              <a:rPr lang="en-US" dirty="0" smtClean="0"/>
              <a:t>Different stakeholders see the problem in different ways and each has a partial understanding of the issues affecting the system.</a:t>
            </a:r>
          </a:p>
          <a:p>
            <a:r>
              <a:rPr lang="en-US" dirty="0" smtClean="0"/>
              <a:t>Consequently, different stakeholders have their own views about whether or not a system is ‘successful’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Success is a judgment </a:t>
            </a:r>
            <a:r>
              <a:rPr lang="en-US" dirty="0" smtClean="0"/>
              <a:t>and cannot be objectively measured.</a:t>
            </a:r>
          </a:p>
          <a:p>
            <a:pPr lvl="1"/>
            <a:r>
              <a:rPr lang="en-US" dirty="0" smtClean="0"/>
              <a:t>Success is judged using the effectiveness of the system when deployed rather than judged against the original reasons for procurement.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systems</a:t>
            </a:r>
          </a:p>
          <a:p>
            <a:r>
              <a:rPr lang="en-US" dirty="0" smtClean="0"/>
              <a:t>Systems engineering</a:t>
            </a:r>
          </a:p>
          <a:p>
            <a:r>
              <a:rPr lang="en-US" dirty="0" smtClean="0"/>
              <a:t>Systems procurement</a:t>
            </a:r>
          </a:p>
          <a:p>
            <a:r>
              <a:rPr lang="en-US" dirty="0" smtClean="0"/>
              <a:t>System development</a:t>
            </a:r>
          </a:p>
          <a:p>
            <a:r>
              <a:rPr lang="en-US" dirty="0" smtClean="0"/>
              <a:t>System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views of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MHC-PMS designed to support multiple, conflicting goals</a:t>
            </a:r>
          </a:p>
          <a:p>
            <a:pPr lvl="1"/>
            <a:r>
              <a:rPr lang="en-US" dirty="0" smtClean="0"/>
              <a:t>Improve quality of care.</a:t>
            </a:r>
          </a:p>
          <a:p>
            <a:pPr lvl="1"/>
            <a:r>
              <a:rPr lang="en-US" dirty="0" smtClean="0"/>
              <a:t>Provide better information and care costs and so increase revenue.</a:t>
            </a:r>
          </a:p>
          <a:p>
            <a:r>
              <a:rPr lang="en-US" dirty="0" smtClean="0"/>
              <a:t>Fundamental conflict</a:t>
            </a:r>
          </a:p>
          <a:p>
            <a:pPr lvl="1"/>
            <a:r>
              <a:rPr lang="en-US" dirty="0" smtClean="0"/>
              <a:t>To satisfy reporting goal, doctors and nurses had to provide additional information over and above that required for clinical purposes.</a:t>
            </a:r>
          </a:p>
          <a:p>
            <a:pPr lvl="1"/>
            <a:r>
              <a:rPr lang="en-US" dirty="0" smtClean="0"/>
              <a:t>They had less time to interact with patients, so quality of care reduced. System was not a success.</a:t>
            </a:r>
          </a:p>
          <a:p>
            <a:r>
              <a:rPr lang="en-US" dirty="0" smtClean="0"/>
              <a:t>However, managers had better reports</a:t>
            </a:r>
          </a:p>
          <a:p>
            <a:pPr lvl="1"/>
            <a:r>
              <a:rPr lang="en-US" dirty="0" smtClean="0"/>
              <a:t>System was a success from a managerial perspective.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9508"/>
          </a:xfrm>
        </p:spPr>
        <p:txBody>
          <a:bodyPr/>
          <a:lstStyle/>
          <a:p>
            <a:r>
              <a:rPr lang="en-US" dirty="0" smtClean="0"/>
              <a:t>Procuring, specifying, designing, implementing, validating, deploying and maintaining socio-technical systems.</a:t>
            </a:r>
          </a:p>
          <a:p>
            <a:r>
              <a:rPr lang="en-US" dirty="0" smtClean="0"/>
              <a:t>Concerned with the services provided by the system, constraints on its construction and operation and the ways in which it is used to fulfil its purpose or purposes.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</a:t>
            </a:r>
            <a:r>
              <a:rPr lang="en-US" dirty="0"/>
              <a:t>of systems engineering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pic>
        <p:nvPicPr>
          <p:cNvPr id="3074" name="Picture 2" descr="http://csis.pace.edu/~marchese/SE616_New/L10/L10_new_files/image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91506"/>
            <a:ext cx="65532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Procurement (acquisition)</a:t>
            </a:r>
          </a:p>
          <a:p>
            <a:pPr lvl="1"/>
            <a:r>
              <a:rPr lang="en-US" dirty="0" smtClean="0"/>
              <a:t>The purpose of the system is established, high-level system requirements are defined, decisions are made on how functionality is distributed and the system components are purchased.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Development</a:t>
            </a:r>
          </a:p>
          <a:p>
            <a:pPr lvl="1"/>
            <a:r>
              <a:rPr lang="en-US" dirty="0" smtClean="0"/>
              <a:t>The system is developed – requirements are defined in detail, the system is implemented and tested and operational processes are defined.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Operation</a:t>
            </a:r>
          </a:p>
          <a:p>
            <a:pPr lvl="1"/>
            <a:r>
              <a:rPr lang="en-US" dirty="0" smtClean="0"/>
              <a:t>The system is deployed and put into use. Changes are made as new requirements emerge. Eventually, the system is decommissioned.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dependability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options limited by </a:t>
            </a:r>
            <a:r>
              <a:rPr lang="en-US" dirty="0" smtClean="0">
                <a:solidFill>
                  <a:srgbClr val="FF0000"/>
                </a:solidFill>
              </a:rPr>
              <a:t>procurement decisions</a:t>
            </a:r>
          </a:p>
          <a:p>
            <a:pPr lvl="1"/>
            <a:r>
              <a:rPr lang="en-US" dirty="0" smtClean="0"/>
              <a:t>Purchased components may make some safeguards impossible to implement.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Human errors </a:t>
            </a:r>
            <a:r>
              <a:rPr lang="en-US" dirty="0" smtClean="0"/>
              <a:t>made </a:t>
            </a:r>
            <a:r>
              <a:rPr lang="en-US" dirty="0" smtClean="0">
                <a:solidFill>
                  <a:srgbClr val="FF0000"/>
                </a:solidFill>
              </a:rPr>
              <a:t>during development </a:t>
            </a:r>
            <a:r>
              <a:rPr lang="en-US" dirty="0" smtClean="0"/>
              <a:t>may introduce faults into the system.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Inadequate testing </a:t>
            </a:r>
            <a:r>
              <a:rPr lang="en-US" dirty="0" smtClean="0"/>
              <a:t>may mean faults are not discovered before deployment.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Configuration errors </a:t>
            </a:r>
            <a:r>
              <a:rPr lang="en-US" dirty="0" smtClean="0"/>
              <a:t>during deployment may introduce vulnerabilities.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Assumptions made during procurement </a:t>
            </a:r>
            <a:r>
              <a:rPr lang="en-US" dirty="0" smtClean="0"/>
              <a:t>may be forgotten when system changes are made.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</a:t>
            </a:r>
            <a:r>
              <a:rPr lang="en-US" dirty="0"/>
              <a:t>disciplines involved in systems engineering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pic>
        <p:nvPicPr>
          <p:cNvPr id="4098" name="Picture 2" descr="http://csis.pace.edu/~marchese/SE616_New/L10/L10_new_files/image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24" y="2136817"/>
            <a:ext cx="61436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Inter-disciplinary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Communication difficulties</a:t>
            </a:r>
          </a:p>
          <a:p>
            <a:pPr lvl="1"/>
            <a:r>
              <a:rPr lang="en-US" dirty="0" smtClean="0"/>
              <a:t>Different disciplines use the same terminology to mean different things. This can lead to misunderstandings about what will be implemented.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Differing assumptions</a:t>
            </a:r>
          </a:p>
          <a:p>
            <a:pPr lvl="1"/>
            <a:r>
              <a:rPr lang="en-US" dirty="0" smtClean="0"/>
              <a:t>Each discipline makes assumptions about what can and can’t be done by other disciplines.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Professional boundaries</a:t>
            </a:r>
          </a:p>
          <a:p>
            <a:pPr lvl="1"/>
            <a:r>
              <a:rPr lang="en-US" dirty="0" smtClean="0"/>
              <a:t>Each discipline tries to protect their professional boundaries and expertise and this affects their judgments on the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Socio-technical systems include computer hardware, software and people and are designed to meet some business goal.</a:t>
            </a:r>
          </a:p>
          <a:p>
            <a:r>
              <a:rPr lang="en-GB" dirty="0" smtClean="0"/>
              <a:t>Human and organizational factors, such as the organizational structure, have a significant effect on the operation of socio-technical systems.</a:t>
            </a:r>
          </a:p>
          <a:p>
            <a:r>
              <a:rPr lang="en-GB" dirty="0" smtClean="0"/>
              <a:t>Emergent properties are properties that are characteristic of the system as a whole and not its component parts. </a:t>
            </a:r>
          </a:p>
          <a:p>
            <a:r>
              <a:rPr lang="en-GB" dirty="0" smtClean="0"/>
              <a:t>The fundamental stages of systems engineering are procurement, development and operation.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10 – </a:t>
            </a:r>
            <a:r>
              <a:rPr lang="en-US" dirty="0" err="1" smtClean="0"/>
              <a:t>Sociotechnical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procurement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Acquiring a system (or systems) to meet some </a:t>
            </a:r>
            <a:r>
              <a:rPr lang="en-US" dirty="0" smtClean="0">
                <a:solidFill>
                  <a:srgbClr val="FF0000"/>
                </a:solidFill>
              </a:rPr>
              <a:t>identified organizational need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Before procurement</a:t>
            </a:r>
            <a:r>
              <a:rPr lang="en-US" dirty="0" smtClean="0"/>
              <a:t>, decisions are made on: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Scope </a:t>
            </a:r>
            <a:r>
              <a:rPr lang="en-US" dirty="0" smtClean="0"/>
              <a:t>of the system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>
                <a:solidFill>
                  <a:srgbClr val="7030A0"/>
                </a:solidFill>
              </a:rPr>
              <a:t>budgets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timescales</a:t>
            </a:r>
          </a:p>
          <a:p>
            <a:pPr lvl="1"/>
            <a:r>
              <a:rPr lang="en-US" dirty="0" smtClean="0"/>
              <a:t>High-level </a:t>
            </a:r>
            <a:r>
              <a:rPr lang="en-US" dirty="0" smtClean="0">
                <a:solidFill>
                  <a:srgbClr val="7030A0"/>
                </a:solidFill>
              </a:rPr>
              <a:t>system requirements</a:t>
            </a:r>
          </a:p>
          <a:p>
            <a:r>
              <a:rPr lang="en-US" dirty="0" smtClean="0"/>
              <a:t>Based on this information, </a:t>
            </a:r>
            <a:r>
              <a:rPr lang="en-US" dirty="0" smtClean="0">
                <a:solidFill>
                  <a:srgbClr val="FF0000"/>
                </a:solidFill>
              </a:rPr>
              <a:t>decisions </a:t>
            </a:r>
            <a:r>
              <a:rPr lang="en-US" dirty="0" smtClean="0"/>
              <a:t>are made on whether to </a:t>
            </a:r>
            <a:r>
              <a:rPr lang="en-US" dirty="0" smtClean="0">
                <a:solidFill>
                  <a:srgbClr val="7030A0"/>
                </a:solidFill>
              </a:rPr>
              <a:t>procure</a:t>
            </a:r>
            <a:r>
              <a:rPr lang="en-US" dirty="0" smtClean="0"/>
              <a:t> a system, the </a:t>
            </a:r>
            <a:r>
              <a:rPr lang="en-US" dirty="0" smtClean="0">
                <a:solidFill>
                  <a:srgbClr val="7030A0"/>
                </a:solidFill>
              </a:rPr>
              <a:t>type of system </a:t>
            </a:r>
            <a:r>
              <a:rPr lang="en-US" dirty="0" smtClean="0"/>
              <a:t>and the potential system </a:t>
            </a:r>
            <a:r>
              <a:rPr lang="en-US" dirty="0" smtClean="0">
                <a:solidFill>
                  <a:srgbClr val="7030A0"/>
                </a:solidFill>
              </a:rPr>
              <a:t>suppliers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 is </a:t>
            </a:r>
            <a:r>
              <a:rPr lang="en-US" dirty="0" smtClean="0">
                <a:solidFill>
                  <a:srgbClr val="FF0000"/>
                </a:solidFill>
              </a:rPr>
              <a:t>not an isolated activity </a:t>
            </a:r>
            <a:r>
              <a:rPr lang="en-US" dirty="0" smtClean="0"/>
              <a:t>but is part of a broader systems engineering process.</a:t>
            </a:r>
          </a:p>
          <a:p>
            <a:r>
              <a:rPr lang="en-US" dirty="0" smtClean="0"/>
              <a:t>Software systems are therefore not isolated systems but are essential components of </a:t>
            </a:r>
            <a:r>
              <a:rPr lang="en-US" dirty="0" smtClean="0">
                <a:solidFill>
                  <a:srgbClr val="FF0000"/>
                </a:solidFill>
              </a:rPr>
              <a:t>broader systems </a:t>
            </a:r>
            <a:r>
              <a:rPr lang="en-US" dirty="0" smtClean="0"/>
              <a:t>that have </a:t>
            </a:r>
            <a:r>
              <a:rPr lang="en-US" dirty="0" smtClean="0">
                <a:solidFill>
                  <a:srgbClr val="FF0000"/>
                </a:solidFill>
              </a:rPr>
              <a:t>a human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social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organizational </a:t>
            </a:r>
            <a:r>
              <a:rPr lang="en-US" dirty="0" smtClean="0"/>
              <a:t>purpose.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Wilderness weather system is part of broader weather recording and forecasting systems</a:t>
            </a:r>
          </a:p>
          <a:p>
            <a:pPr lvl="1"/>
            <a:r>
              <a:rPr lang="en-US" dirty="0" smtClean="0"/>
              <a:t>These include hardware and software, forecasting processes, system users, the organizations that depend on weather forecasts,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state of </a:t>
            </a:r>
            <a:r>
              <a:rPr lang="en-US" dirty="0" smtClean="0">
                <a:solidFill>
                  <a:srgbClr val="FF0000"/>
                </a:solidFill>
              </a:rPr>
              <a:t>other organizational systems</a:t>
            </a:r>
          </a:p>
          <a:p>
            <a:r>
              <a:rPr lang="en-US" dirty="0" smtClean="0"/>
              <a:t>The need to </a:t>
            </a:r>
            <a:r>
              <a:rPr lang="en-US" dirty="0" smtClean="0">
                <a:solidFill>
                  <a:srgbClr val="FF0000"/>
                </a:solidFill>
              </a:rPr>
              <a:t>comply with external regulations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External competition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Business re-organization</a:t>
            </a:r>
          </a:p>
          <a:p>
            <a:r>
              <a:rPr lang="en-US" dirty="0" smtClean="0"/>
              <a:t>Available </a:t>
            </a:r>
            <a:r>
              <a:rPr lang="en-US" dirty="0" smtClean="0">
                <a:solidFill>
                  <a:srgbClr val="FF0000"/>
                </a:solidFill>
              </a:rPr>
              <a:t>budget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Procurement and development</a:t>
            </a:r>
            <a:endParaRPr lang="en-GB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81319" cy="45259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Some </a:t>
            </a:r>
            <a:r>
              <a:rPr lang="en-GB" sz="2400" dirty="0"/>
              <a:t>system </a:t>
            </a:r>
            <a:r>
              <a:rPr lang="en-GB" sz="2400" dirty="0">
                <a:solidFill>
                  <a:srgbClr val="FF0000"/>
                </a:solidFill>
              </a:rPr>
              <a:t>specification </a:t>
            </a:r>
            <a:r>
              <a:rPr lang="en-GB" sz="2400" dirty="0"/>
              <a:t>and </a:t>
            </a:r>
            <a:r>
              <a:rPr lang="en-GB" sz="2400" dirty="0">
                <a:solidFill>
                  <a:srgbClr val="FF0000"/>
                </a:solidFill>
              </a:rPr>
              <a:t>architectural design</a:t>
            </a:r>
            <a:r>
              <a:rPr lang="en-GB" sz="2400" dirty="0"/>
              <a:t> is usually necessary before procurement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You need a </a:t>
            </a:r>
            <a:r>
              <a:rPr lang="en-GB" sz="2000" dirty="0">
                <a:solidFill>
                  <a:srgbClr val="7030A0"/>
                </a:solidFill>
              </a:rPr>
              <a:t>specification to </a:t>
            </a:r>
            <a:r>
              <a:rPr lang="en-GB" sz="2000" dirty="0"/>
              <a:t>let a contract for system development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The </a:t>
            </a:r>
            <a:r>
              <a:rPr lang="en-GB" sz="2000" dirty="0">
                <a:solidFill>
                  <a:srgbClr val="7030A0"/>
                </a:solidFill>
              </a:rPr>
              <a:t>specification may allow you to buy a commercial off-the-shelf (COTS) system</a:t>
            </a:r>
            <a:r>
              <a:rPr lang="en-GB" sz="2000" dirty="0"/>
              <a:t>. Almost always cheaper than developing a system from scratch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Large complex systems usually consist of a </a:t>
            </a:r>
            <a:r>
              <a:rPr lang="en-US" sz="2400" dirty="0">
                <a:solidFill>
                  <a:srgbClr val="FF0000"/>
                </a:solidFill>
              </a:rPr>
              <a:t>mix of </a:t>
            </a:r>
            <a:r>
              <a:rPr lang="en-US" sz="2400" dirty="0"/>
              <a:t>off the shelf and specially designed components. </a:t>
            </a:r>
            <a:r>
              <a:rPr lang="en-US" sz="2400" dirty="0" smtClean="0"/>
              <a:t>The procurement </a:t>
            </a:r>
            <a:r>
              <a:rPr lang="en-US" sz="2400" dirty="0"/>
              <a:t>processes for these different types of component are usually different.</a:t>
            </a:r>
            <a:endParaRPr lang="en-GB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procurement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pic>
        <p:nvPicPr>
          <p:cNvPr id="5122" name="Picture 2" descr="http://csis.pace.edu/~marchese/SE616_New/L10/L10_new_files/image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382043"/>
            <a:ext cx="86010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Procurement issues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Requirements may have to be </a:t>
            </a:r>
            <a:r>
              <a:rPr lang="en-GB" dirty="0">
                <a:solidFill>
                  <a:srgbClr val="FF0000"/>
                </a:solidFill>
              </a:rPr>
              <a:t>modified</a:t>
            </a:r>
            <a:r>
              <a:rPr lang="en-GB" dirty="0"/>
              <a:t> to match the capabilities of off-the-shelf components.</a:t>
            </a:r>
          </a:p>
          <a:p>
            <a:r>
              <a:rPr lang="en-GB" dirty="0"/>
              <a:t>The requirements </a:t>
            </a:r>
            <a:r>
              <a:rPr lang="en-GB" dirty="0">
                <a:solidFill>
                  <a:srgbClr val="FF0000"/>
                </a:solidFill>
              </a:rPr>
              <a:t>specification may be part </a:t>
            </a:r>
            <a:r>
              <a:rPr lang="en-GB" dirty="0"/>
              <a:t>of the contract for the development of the system.</a:t>
            </a:r>
          </a:p>
          <a:p>
            <a:r>
              <a:rPr lang="en-GB" dirty="0"/>
              <a:t>There is usually a </a:t>
            </a:r>
            <a:r>
              <a:rPr lang="en-GB" dirty="0">
                <a:solidFill>
                  <a:srgbClr val="FF0000"/>
                </a:solidFill>
              </a:rPr>
              <a:t>contract negotiation period </a:t>
            </a:r>
            <a:r>
              <a:rPr lang="en-GB" dirty="0"/>
              <a:t>to agree changes after the contractor to build a system has been selected.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Contractors and sub-contractors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  <a:ln/>
        </p:spPr>
        <p:txBody>
          <a:bodyPr/>
          <a:lstStyle/>
          <a:p>
            <a:r>
              <a:rPr lang="en-GB" dirty="0"/>
              <a:t>The procurement of large hardware/software systems is usually based around some </a:t>
            </a:r>
            <a:r>
              <a:rPr lang="en-GB" dirty="0">
                <a:solidFill>
                  <a:srgbClr val="FF0000"/>
                </a:solidFill>
              </a:rPr>
              <a:t>principal contractor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Sub-contracts</a:t>
            </a:r>
            <a:r>
              <a:rPr lang="en-GB" dirty="0"/>
              <a:t> are issued to other suppliers to supply parts of the system.</a:t>
            </a:r>
          </a:p>
          <a:p>
            <a:r>
              <a:rPr lang="en-GB" dirty="0"/>
              <a:t>Customer 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liaison </a:t>
            </a:r>
            <a:r>
              <a:rPr lang="en-GB" dirty="0">
                <a:solidFill>
                  <a:srgbClr val="FF0000"/>
                </a:solidFill>
              </a:rPr>
              <a:t>with the principal contractor </a:t>
            </a:r>
            <a:r>
              <a:rPr lang="en-GB" dirty="0"/>
              <a:t>and does not deal directly with sub-contractors.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Procurement and dependability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</a:t>
            </a:r>
            <a:r>
              <a:rPr lang="en-US" dirty="0" smtClean="0">
                <a:solidFill>
                  <a:srgbClr val="FF0000"/>
                </a:solidFill>
              </a:rPr>
              <a:t>decisions </a:t>
            </a:r>
            <a:r>
              <a:rPr lang="en-US" dirty="0" smtClean="0"/>
              <a:t>have profound effects on </a:t>
            </a:r>
            <a:r>
              <a:rPr lang="en-US" dirty="0" smtClean="0">
                <a:solidFill>
                  <a:srgbClr val="FF0000"/>
                </a:solidFill>
              </a:rPr>
              <a:t>system dependability</a:t>
            </a:r>
            <a:r>
              <a:rPr lang="en-US" dirty="0" smtClean="0"/>
              <a:t> as these decisions limit the scope of dependability requirements.</a:t>
            </a:r>
          </a:p>
          <a:p>
            <a:r>
              <a:rPr lang="en-US" dirty="0" smtClean="0"/>
              <a:t>For an off-the-shelf system, the procurer has </a:t>
            </a:r>
            <a:r>
              <a:rPr lang="en-US" dirty="0" smtClean="0">
                <a:solidFill>
                  <a:srgbClr val="FF0000"/>
                </a:solidFill>
              </a:rPr>
              <a:t>very limited influence on the security and dependability</a:t>
            </a:r>
            <a:r>
              <a:rPr lang="en-US" dirty="0" smtClean="0"/>
              <a:t> requirements of the system.</a:t>
            </a:r>
          </a:p>
          <a:p>
            <a:r>
              <a:rPr lang="en-US" dirty="0" smtClean="0"/>
              <a:t>For a custom system, considerable </a:t>
            </a:r>
            <a:r>
              <a:rPr lang="en-US" dirty="0" smtClean="0">
                <a:solidFill>
                  <a:srgbClr val="FF0000"/>
                </a:solidFill>
              </a:rPr>
              <a:t>effort has to be expended </a:t>
            </a:r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dirty="0" smtClean="0"/>
              <a:t>n defining security and dependability requirements.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System development</a:t>
            </a: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2400" dirty="0"/>
              <a:t>Usually follows a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FF0000"/>
                </a:solidFill>
              </a:rPr>
              <a:t>plan-driven approach </a:t>
            </a:r>
            <a:r>
              <a:rPr lang="en-GB" sz="2400" dirty="0" smtClean="0"/>
              <a:t>because </a:t>
            </a:r>
            <a:r>
              <a:rPr lang="en-GB" sz="2400" dirty="0"/>
              <a:t>of the need for parallel development of different parts of the system</a:t>
            </a:r>
          </a:p>
          <a:p>
            <a:pPr lvl="1"/>
            <a:r>
              <a:rPr lang="en-GB" sz="2000" dirty="0"/>
              <a:t>Little scope for iteration between phases because </a:t>
            </a:r>
            <a:r>
              <a:rPr lang="en-GB" sz="2000" dirty="0">
                <a:solidFill>
                  <a:srgbClr val="FF0000"/>
                </a:solidFill>
              </a:rPr>
              <a:t>hardware changes are very expensive</a:t>
            </a:r>
            <a:r>
              <a:rPr lang="en-GB" sz="2000" dirty="0"/>
              <a:t>. Software may have to compensate for hardware problems.</a:t>
            </a:r>
          </a:p>
          <a:p>
            <a:r>
              <a:rPr lang="en-GB" sz="2400" dirty="0"/>
              <a:t>Inevitably involves engineers from different disciplines </a:t>
            </a:r>
            <a:r>
              <a:rPr lang="en-GB" sz="2400" dirty="0">
                <a:solidFill>
                  <a:srgbClr val="FF0000"/>
                </a:solidFill>
              </a:rPr>
              <a:t>who must work together</a:t>
            </a:r>
          </a:p>
          <a:p>
            <a:pPr lvl="1"/>
            <a:r>
              <a:rPr lang="en-GB" sz="2000" dirty="0"/>
              <a:t>Much scope for misunderstanding here.</a:t>
            </a:r>
            <a:r>
              <a:rPr lang="en-GB" sz="2000" dirty="0" smtClean="0"/>
              <a:t> </a:t>
            </a:r>
          </a:p>
          <a:p>
            <a:pPr lvl="1"/>
            <a:r>
              <a:rPr lang="en-GB" dirty="0" smtClean="0"/>
              <a:t>As explained, d</a:t>
            </a:r>
            <a:r>
              <a:rPr lang="en-GB" sz="2000" dirty="0" smtClean="0"/>
              <a:t>ifferent </a:t>
            </a:r>
            <a:r>
              <a:rPr lang="en-GB" sz="2000" dirty="0"/>
              <a:t>disciplines use a different vocabulary and much negotiation is required. Engineers may have personal agendas to fulfil.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</a:t>
            </a:r>
            <a:r>
              <a:rPr lang="en-US" dirty="0"/>
              <a:t>development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pic>
        <p:nvPicPr>
          <p:cNvPr id="6146" name="Picture 2" descr="http://csis.pace.edu/~marchese/SE616_New/L10/L10_new_files/image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40" y="2396331"/>
            <a:ext cx="68103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System requirements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Three types of requirement defined at this stage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Abstract functional requirements</a:t>
            </a:r>
            <a:r>
              <a:rPr lang="en-GB" dirty="0"/>
              <a:t>. System functions are defined in an abstract way;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System properties</a:t>
            </a:r>
            <a:r>
              <a:rPr lang="en-GB" dirty="0"/>
              <a:t>. Non-functional requirements for the system in general are defined;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Undesirable characteristics</a:t>
            </a:r>
            <a:r>
              <a:rPr lang="en-GB" dirty="0"/>
              <a:t>. Unacceptable system behaviour is specified.</a:t>
            </a:r>
          </a:p>
          <a:p>
            <a:r>
              <a:rPr lang="en-GB" dirty="0"/>
              <a:t>Should also define overall organisational objectives for the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The system design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Partition requirements</a:t>
            </a:r>
          </a:p>
          <a:p>
            <a:pPr lvl="1"/>
            <a:r>
              <a:rPr lang="en-GB" sz="2000" dirty="0"/>
              <a:t>Organise requirements into related groups. 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Identify sub-systems</a:t>
            </a:r>
          </a:p>
          <a:p>
            <a:pPr lvl="1"/>
            <a:r>
              <a:rPr lang="en-GB" sz="2000" dirty="0"/>
              <a:t>Identify a set of sub-systems which collectively can meet the system requirements.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Assign requirements to sub-systems</a:t>
            </a:r>
          </a:p>
          <a:p>
            <a:pPr lvl="1"/>
            <a:r>
              <a:rPr lang="en-GB" sz="2000" dirty="0"/>
              <a:t>Causes particular problems when COTS are integrated.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Specify sub-system functionality</a:t>
            </a:r>
            <a:r>
              <a:rPr lang="en-GB" sz="2400" dirty="0"/>
              <a:t>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Define sub-system interfaces</a:t>
            </a:r>
          </a:p>
          <a:p>
            <a:pPr lvl="1"/>
            <a:r>
              <a:rPr lang="en-GB" sz="2000" dirty="0"/>
              <a:t>Critical activity for parallel sub-system development.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sociotechnical </a:t>
            </a:r>
            <a:r>
              <a:rPr lang="en-US" dirty="0" smtClean="0"/>
              <a:t>systems (STS) </a:t>
            </a:r>
            <a:r>
              <a:rPr lang="en-US" dirty="0"/>
              <a:t>stack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95" y="1696518"/>
            <a:ext cx="7723809" cy="43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and design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Requirements engineering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system design </a:t>
            </a:r>
            <a:r>
              <a:rPr lang="en-US" dirty="0"/>
              <a:t>are inextricably linked.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Constraints </a:t>
            </a:r>
            <a:r>
              <a:rPr lang="en-US" dirty="0"/>
              <a:t>posed by the system’s environment and other systems limit design choices so the actual design to be used may be a requirement.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Initial design </a:t>
            </a:r>
            <a:r>
              <a:rPr lang="en-US" dirty="0"/>
              <a:t>may be necessary to structure the requirements.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As you do design</a:t>
            </a:r>
            <a:r>
              <a:rPr lang="en-US" dirty="0"/>
              <a:t>, you learn more about the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r>
              <a:rPr lang="en-US" dirty="0"/>
              <a:t>and design spiral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pic>
        <p:nvPicPr>
          <p:cNvPr id="7170" name="Picture 2" descr="http://csis.pace.edu/~marchese/SE616_New/L10/L10_new_files/image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774825"/>
            <a:ext cx="64484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Sub-system development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2400" dirty="0"/>
              <a:t>Typically </a:t>
            </a:r>
            <a:r>
              <a:rPr lang="en-GB" sz="2400" dirty="0">
                <a:solidFill>
                  <a:srgbClr val="FF0000"/>
                </a:solidFill>
              </a:rPr>
              <a:t>parallel projects developing </a:t>
            </a:r>
            <a:r>
              <a:rPr lang="en-GB" sz="2400" dirty="0"/>
              <a:t>the</a:t>
            </a:r>
            <a:r>
              <a:rPr lang="en-GB" sz="2400" dirty="0" smtClean="0"/>
              <a:t> hardware</a:t>
            </a:r>
            <a:r>
              <a:rPr lang="en-GB" sz="2400" dirty="0"/>
              <a:t>, software and communications.</a:t>
            </a:r>
          </a:p>
          <a:p>
            <a:r>
              <a:rPr lang="en-GB" sz="2400" dirty="0"/>
              <a:t>May </a:t>
            </a:r>
            <a:r>
              <a:rPr lang="en-GB" sz="2400" dirty="0">
                <a:solidFill>
                  <a:srgbClr val="FF0000"/>
                </a:solidFill>
              </a:rPr>
              <a:t>involve some COTS  </a:t>
            </a:r>
            <a:r>
              <a:rPr lang="en-GB" sz="2400" dirty="0"/>
              <a:t>(Commercial Off-the-Shelf) systems procurement.</a:t>
            </a:r>
          </a:p>
          <a:p>
            <a:r>
              <a:rPr lang="en-GB" sz="2400" dirty="0">
                <a:solidFill>
                  <a:srgbClr val="FF0000"/>
                </a:solidFill>
              </a:rPr>
              <a:t>Lack of communication </a:t>
            </a:r>
            <a:r>
              <a:rPr lang="en-GB" sz="2400" dirty="0"/>
              <a:t>across implementation</a:t>
            </a:r>
            <a:r>
              <a:rPr lang="en-GB" sz="2400" dirty="0" smtClean="0"/>
              <a:t> teams can cause problems.</a:t>
            </a:r>
          </a:p>
          <a:p>
            <a:r>
              <a:rPr lang="en-GB" sz="2400" dirty="0" smtClean="0"/>
              <a:t>There may </a:t>
            </a:r>
            <a:r>
              <a:rPr lang="en-GB" dirty="0" smtClean="0"/>
              <a:t>be a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sz="2400" dirty="0" smtClean="0">
                <a:solidFill>
                  <a:srgbClr val="FF0000"/>
                </a:solidFill>
              </a:rPr>
              <a:t>ureaucratic</a:t>
            </a:r>
            <a:r>
              <a:rPr lang="en-GB" sz="2400" dirty="0" smtClean="0"/>
              <a:t> </a:t>
            </a:r>
            <a:r>
              <a:rPr lang="en-GB" sz="2400" dirty="0"/>
              <a:t>and </a:t>
            </a:r>
            <a:r>
              <a:rPr lang="en-GB" sz="2400" dirty="0">
                <a:solidFill>
                  <a:srgbClr val="FF0000"/>
                </a:solidFill>
              </a:rPr>
              <a:t>slow mechanism </a:t>
            </a:r>
            <a:r>
              <a:rPr lang="en-GB" sz="2400" dirty="0"/>
              <a:t>for </a:t>
            </a:r>
            <a:br>
              <a:rPr lang="en-GB" sz="2400" dirty="0"/>
            </a:br>
            <a:r>
              <a:rPr lang="en-GB" sz="2400" dirty="0"/>
              <a:t>proposing system </a:t>
            </a:r>
            <a:r>
              <a:rPr lang="en-GB" sz="2400" dirty="0" smtClean="0"/>
              <a:t>changes, which </a:t>
            </a:r>
            <a:r>
              <a:rPr lang="en-GB" sz="2400" dirty="0"/>
              <a:t>means that the development schedule may be extended because of the need for rework.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process of putting hardware, software and </a:t>
            </a:r>
            <a:br>
              <a:rPr lang="en-GB" dirty="0"/>
            </a:br>
            <a:r>
              <a:rPr lang="en-GB" dirty="0"/>
              <a:t>people </a:t>
            </a:r>
            <a:r>
              <a:rPr lang="en-GB" dirty="0">
                <a:solidFill>
                  <a:srgbClr val="FF0000"/>
                </a:solidFill>
              </a:rPr>
              <a:t>together</a:t>
            </a:r>
            <a:r>
              <a:rPr lang="en-GB" dirty="0"/>
              <a:t> to make a system.</a:t>
            </a:r>
          </a:p>
          <a:p>
            <a:r>
              <a:rPr lang="en-GB" dirty="0"/>
              <a:t>Should</a:t>
            </a:r>
            <a:r>
              <a:rPr lang="en-GB" dirty="0" smtClean="0"/>
              <a:t> ideally be </a:t>
            </a:r>
            <a:r>
              <a:rPr lang="en-GB" dirty="0">
                <a:solidFill>
                  <a:srgbClr val="FF0000"/>
                </a:solidFill>
              </a:rPr>
              <a:t>tackled incrementally </a:t>
            </a:r>
            <a:r>
              <a:rPr lang="en-GB" dirty="0"/>
              <a:t>so that sub-systems are integrated one at a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system is tested as it is </a:t>
            </a:r>
            <a:r>
              <a:rPr lang="en-GB" dirty="0" smtClean="0">
                <a:solidFill>
                  <a:srgbClr val="FF0000"/>
                </a:solidFill>
              </a:rPr>
              <a:t>integrated</a:t>
            </a:r>
            <a:r>
              <a:rPr lang="en-GB" dirty="0" smtClean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Interface problems </a:t>
            </a:r>
            <a:r>
              <a:rPr lang="en-GB" dirty="0"/>
              <a:t>between sub-systems are usually found at this stage.</a:t>
            </a:r>
          </a:p>
          <a:p>
            <a:r>
              <a:rPr lang="en-GB" dirty="0">
                <a:solidFill>
                  <a:srgbClr val="FF0000"/>
                </a:solidFill>
              </a:rPr>
              <a:t>May be problems </a:t>
            </a:r>
            <a:r>
              <a:rPr lang="en-GB" dirty="0"/>
              <a:t>with </a:t>
            </a:r>
            <a:r>
              <a:rPr lang="en-GB" dirty="0">
                <a:solidFill>
                  <a:srgbClr val="FF0000"/>
                </a:solidFill>
              </a:rPr>
              <a:t>uncoordinated deliveries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of system components.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System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7613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After completion, the system has to be installed in the customer’s environment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Environmental</a:t>
            </a:r>
            <a:r>
              <a:rPr lang="en-GB" dirty="0"/>
              <a:t> assumptions may </a:t>
            </a:r>
            <a:r>
              <a:rPr lang="en-GB" dirty="0">
                <a:solidFill>
                  <a:srgbClr val="FF0000"/>
                </a:solidFill>
              </a:rPr>
              <a:t>be incorrect</a:t>
            </a:r>
            <a:r>
              <a:rPr lang="en-GB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May be </a:t>
            </a:r>
            <a:r>
              <a:rPr lang="en-GB" dirty="0">
                <a:solidFill>
                  <a:srgbClr val="FF0000"/>
                </a:solidFill>
              </a:rPr>
              <a:t>human resistance </a:t>
            </a:r>
            <a:r>
              <a:rPr lang="en-GB" dirty="0"/>
              <a:t>to the introduction of</a:t>
            </a:r>
            <a:r>
              <a:rPr lang="en-GB" dirty="0" smtClean="0"/>
              <a:t> a </a:t>
            </a:r>
            <a:r>
              <a:rPr lang="en-GB" dirty="0"/>
              <a:t>new system;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System may have to </a:t>
            </a:r>
            <a:r>
              <a:rPr lang="en-GB" dirty="0">
                <a:solidFill>
                  <a:srgbClr val="FF0000"/>
                </a:solidFill>
              </a:rPr>
              <a:t>coexist with alternative</a:t>
            </a:r>
            <a:r>
              <a:rPr lang="en-GB" dirty="0" smtClean="0">
                <a:solidFill>
                  <a:srgbClr val="FF0000"/>
                </a:solidFill>
              </a:rPr>
              <a:t> systems </a:t>
            </a:r>
            <a:r>
              <a:rPr lang="en-GB" dirty="0"/>
              <a:t>for some time;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May be physical </a:t>
            </a:r>
            <a:r>
              <a:rPr lang="en-GB" dirty="0">
                <a:solidFill>
                  <a:srgbClr val="FF0000"/>
                </a:solidFill>
              </a:rPr>
              <a:t>installation problems </a:t>
            </a:r>
            <a:r>
              <a:rPr lang="en-GB" dirty="0"/>
              <a:t>(e.g.</a:t>
            </a:r>
            <a:r>
              <a:rPr lang="en-GB" dirty="0" smtClean="0"/>
              <a:t> cabling </a:t>
            </a:r>
            <a:r>
              <a:rPr lang="en-GB" dirty="0"/>
              <a:t>problems)</a:t>
            </a:r>
            <a:r>
              <a:rPr lang="en-GB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</a:rPr>
              <a:t>Data cleanup </a:t>
            </a:r>
            <a:r>
              <a:rPr lang="en-GB" dirty="0" smtClean="0"/>
              <a:t>may be required;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Operator training </a:t>
            </a:r>
            <a:r>
              <a:rPr lang="en-GB" dirty="0"/>
              <a:t>has to be identified.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System</a:t>
            </a:r>
            <a:r>
              <a:rPr lang="en-GB" dirty="0" smtClean="0"/>
              <a:t> delivery and deployment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dependability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Decisions are made on </a:t>
            </a:r>
            <a:r>
              <a:rPr lang="en-US" dirty="0" smtClean="0">
                <a:solidFill>
                  <a:srgbClr val="FF0000"/>
                </a:solidFill>
              </a:rPr>
              <a:t>dependability and security requirements </a:t>
            </a:r>
            <a:r>
              <a:rPr lang="en-US" dirty="0" smtClean="0"/>
              <a:t>and trade-offs made between costs, schedule, performance and dependability.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Human errors</a:t>
            </a:r>
            <a:r>
              <a:rPr lang="en-US" dirty="0" smtClean="0"/>
              <a:t> may lead to the introduction of faults into the system.</a:t>
            </a:r>
          </a:p>
          <a:p>
            <a:r>
              <a:rPr lang="en-US" dirty="0" smtClean="0"/>
              <a:t>Testing and validation processes may be limited because of </a:t>
            </a:r>
            <a:r>
              <a:rPr lang="en-US" dirty="0" smtClean="0">
                <a:solidFill>
                  <a:srgbClr val="FF0000"/>
                </a:solidFill>
              </a:rPr>
              <a:t>limited budgets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Problems in deployment </a:t>
            </a:r>
            <a:r>
              <a:rPr lang="en-US" dirty="0" smtClean="0"/>
              <a:t>mean there may be a mismatch between the system and its operational environment.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processes are the processes involved in using the system for its </a:t>
            </a:r>
            <a:r>
              <a:rPr lang="en-US" dirty="0" smtClean="0">
                <a:solidFill>
                  <a:srgbClr val="FF0000"/>
                </a:solidFill>
              </a:rPr>
              <a:t>defined purpose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new systems</a:t>
            </a:r>
            <a:r>
              <a:rPr lang="en-US" dirty="0" smtClean="0"/>
              <a:t>, these processes may have to be </a:t>
            </a:r>
            <a:r>
              <a:rPr lang="en-US" dirty="0" smtClean="0">
                <a:solidFill>
                  <a:srgbClr val="FF0000"/>
                </a:solidFill>
              </a:rPr>
              <a:t>designed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tested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operators trained </a:t>
            </a:r>
            <a:r>
              <a:rPr lang="en-US" dirty="0" smtClean="0"/>
              <a:t>in the use of the system.</a:t>
            </a:r>
          </a:p>
          <a:p>
            <a:r>
              <a:rPr lang="en-US" dirty="0" smtClean="0"/>
              <a:t>Operational processes should be flexible to allow </a:t>
            </a:r>
            <a:r>
              <a:rPr lang="en-US" dirty="0" smtClean="0">
                <a:solidFill>
                  <a:srgbClr val="FF0000"/>
                </a:solidFill>
              </a:rPr>
              <a:t>operators to cope with problems </a:t>
            </a:r>
            <a:r>
              <a:rPr lang="en-US" dirty="0" smtClean="0"/>
              <a:t>and periods of fluctuating workload.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errors occur in operational processes that influence the </a:t>
            </a:r>
            <a:r>
              <a:rPr lang="en-US" dirty="0" smtClean="0">
                <a:solidFill>
                  <a:srgbClr val="FF0000"/>
                </a:solidFill>
              </a:rPr>
              <a:t>overall dependability </a:t>
            </a:r>
            <a:r>
              <a:rPr lang="en-US" dirty="0" smtClean="0"/>
              <a:t>of the system.</a:t>
            </a:r>
          </a:p>
          <a:p>
            <a:r>
              <a:rPr lang="en-US" dirty="0" smtClean="0"/>
              <a:t>Viewing human errors: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person approach </a:t>
            </a:r>
            <a:r>
              <a:rPr lang="en-US" dirty="0" smtClean="0"/>
              <a:t>makes errors the responsibility of the individual and places the blame for error on the operator concerned. </a:t>
            </a:r>
            <a:r>
              <a:rPr lang="en-US" dirty="0" smtClean="0">
                <a:solidFill>
                  <a:schemeClr val="tx1"/>
                </a:solidFill>
              </a:rPr>
              <a:t>Actions to reduce error include threats of punishment, better training, more stringent procedures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systems approach </a:t>
            </a:r>
            <a:r>
              <a:rPr lang="en-US" dirty="0" smtClean="0"/>
              <a:t>assumes that people are fallible and will make mistakes. The system is designed to detect these mistakes before they lead to system failure. When a failure occurs, the aim is not to blame an individual but to understand why the system defenses did not trap the error.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security and dependability, designers should think about the </a:t>
            </a:r>
            <a:r>
              <a:rPr lang="en-US" dirty="0" smtClean="0">
                <a:solidFill>
                  <a:srgbClr val="FF0000"/>
                </a:solidFill>
              </a:rPr>
              <a:t>checks for human error </a:t>
            </a:r>
            <a:r>
              <a:rPr lang="en-US" dirty="0" smtClean="0"/>
              <a:t>that should be included in a system.</a:t>
            </a:r>
          </a:p>
          <a:p>
            <a:r>
              <a:rPr lang="en-US" dirty="0" smtClean="0"/>
              <a:t>As I discuss in later lectures, there should be multiple (redundant) barriers which should be different (diverse)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single barrier </a:t>
            </a:r>
            <a:r>
              <a:rPr lang="en-US" dirty="0" smtClean="0"/>
              <a:t>can be perfect. </a:t>
            </a:r>
          </a:p>
          <a:p>
            <a:pPr lvl="1"/>
            <a:r>
              <a:rPr lang="en-US" dirty="0" smtClean="0"/>
              <a:t>There will be latent conditions in the system that may lead to failure.</a:t>
            </a:r>
          </a:p>
          <a:p>
            <a:r>
              <a:rPr lang="en-US" dirty="0" smtClean="0"/>
              <a:t>However, with </a:t>
            </a:r>
            <a:r>
              <a:rPr lang="en-US" dirty="0" smtClean="0">
                <a:solidFill>
                  <a:srgbClr val="FF0000"/>
                </a:solidFill>
              </a:rPr>
              <a:t>multiple barriers</a:t>
            </a:r>
            <a:r>
              <a:rPr lang="en-US" dirty="0" smtClean="0"/>
              <a:t>, all have to fail for a system failure to occur.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Reason’s </a:t>
            </a:r>
            <a:r>
              <a:rPr lang="en-US" dirty="0"/>
              <a:t>Swiss cheese model of system failure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pic>
        <p:nvPicPr>
          <p:cNvPr id="8194" name="Picture 2" descr="http://csis.pace.edu/~marchese/SE616_New/L10/L10_new_files/image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32" y="2262981"/>
            <a:ext cx="68961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the STS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Equipment</a:t>
            </a:r>
          </a:p>
          <a:p>
            <a:pPr lvl="1"/>
            <a:r>
              <a:rPr lang="en-US" dirty="0" smtClean="0"/>
              <a:t>Hardware devices, some of which may be computers. Most devices will include an embedded system of some kind.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Operating system</a:t>
            </a:r>
          </a:p>
          <a:p>
            <a:pPr lvl="1"/>
            <a:r>
              <a:rPr lang="en-US" dirty="0" smtClean="0"/>
              <a:t>Provides a set of common facilities for higher levels in the system.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Communications and data management</a:t>
            </a:r>
          </a:p>
          <a:p>
            <a:pPr lvl="1"/>
            <a:r>
              <a:rPr lang="en-US" dirty="0" smtClean="0"/>
              <a:t>Middleware that provides access to remote systems and databases.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Application systems</a:t>
            </a:r>
          </a:p>
          <a:p>
            <a:pPr lvl="1"/>
            <a:r>
              <a:rPr lang="en-US" dirty="0" smtClean="0"/>
              <a:t>Specific functionality to meet some organization requirements.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 in an ATC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Conflict alert system</a:t>
            </a:r>
          </a:p>
          <a:p>
            <a:pPr lvl="1"/>
            <a:r>
              <a:rPr lang="en-US" dirty="0" smtClean="0"/>
              <a:t>Raises an audible alarm when aircraft are on conflicting paths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Recording of instructions</a:t>
            </a:r>
          </a:p>
          <a:p>
            <a:pPr lvl="1"/>
            <a:r>
              <a:rPr lang="en-US" dirty="0" smtClean="0"/>
              <a:t>Allows instructions issues to be reviewed and checked.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Sharing of information</a:t>
            </a:r>
          </a:p>
          <a:p>
            <a:pPr lvl="1"/>
            <a:r>
              <a:rPr lang="en-US" dirty="0" smtClean="0"/>
              <a:t>The team of controllers cross-check each other’s 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10 Sociotechnical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System evolution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Large systems </a:t>
            </a:r>
            <a:r>
              <a:rPr lang="en-GB" sz="2400" dirty="0"/>
              <a:t>have a long lifetime. They must evolve to meet changing requirements.</a:t>
            </a:r>
          </a:p>
          <a:p>
            <a:r>
              <a:rPr lang="en-GB" sz="2400" dirty="0"/>
              <a:t>Evolution is inherently costly</a:t>
            </a:r>
          </a:p>
          <a:p>
            <a:pPr lvl="1"/>
            <a:r>
              <a:rPr lang="en-GB" sz="2000" dirty="0"/>
              <a:t>Changes must be analysed from a technical and business perspective;</a:t>
            </a:r>
          </a:p>
          <a:p>
            <a:pPr lvl="1"/>
            <a:r>
              <a:rPr lang="en-GB" sz="2000" dirty="0"/>
              <a:t>Sub-systems interact so unanticipated problems can arise;</a:t>
            </a:r>
          </a:p>
          <a:p>
            <a:pPr lvl="1"/>
            <a:r>
              <a:rPr lang="en-GB" sz="2000" dirty="0"/>
              <a:t>There is rarely a rationale for original design decisions;</a:t>
            </a:r>
          </a:p>
          <a:p>
            <a:pPr lvl="1"/>
            <a:r>
              <a:rPr lang="en-GB" sz="2000" dirty="0"/>
              <a:t>System structure is corrupted as changes are made to it.</a:t>
            </a:r>
          </a:p>
          <a:p>
            <a:r>
              <a:rPr lang="en-GB" sz="2400" dirty="0"/>
              <a:t>Existing systems which must be maintained are </a:t>
            </a:r>
            <a:r>
              <a:rPr lang="en-GB" sz="2400" dirty="0" smtClean="0"/>
              <a:t>sometimes called </a:t>
            </a:r>
            <a:r>
              <a:rPr lang="en-GB" sz="2400" dirty="0" smtClean="0">
                <a:solidFill>
                  <a:srgbClr val="FF0000"/>
                </a:solidFill>
              </a:rPr>
              <a:t>legacy systems</a:t>
            </a:r>
            <a:r>
              <a:rPr lang="en-GB" sz="2400" dirty="0" smtClean="0"/>
              <a:t>.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and dependability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Changes to a system </a:t>
            </a:r>
            <a:r>
              <a:rPr lang="en-US" dirty="0" smtClean="0"/>
              <a:t>are often a source of problems and vulnerabilities.</a:t>
            </a:r>
          </a:p>
          <a:p>
            <a:r>
              <a:rPr lang="en-US" dirty="0" smtClean="0"/>
              <a:t>Changes may be made </a:t>
            </a:r>
            <a:r>
              <a:rPr lang="en-US" dirty="0" smtClean="0">
                <a:solidFill>
                  <a:srgbClr val="FF0000"/>
                </a:solidFill>
              </a:rPr>
              <a:t>without knowledge of previous design decisions </a:t>
            </a:r>
            <a:r>
              <a:rPr lang="en-US" dirty="0" smtClean="0"/>
              <a:t>made for security and dependability reasons. </a:t>
            </a:r>
          </a:p>
          <a:p>
            <a:pPr lvl="1"/>
            <a:r>
              <a:rPr lang="en-US" dirty="0" smtClean="0"/>
              <a:t>Built-in safeguards may stop working.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New faults </a:t>
            </a:r>
            <a:r>
              <a:rPr lang="en-US" dirty="0" smtClean="0"/>
              <a:t>may be introduced or latent faults exposed by changes. </a:t>
            </a:r>
          </a:p>
          <a:p>
            <a:pPr lvl="1"/>
            <a:r>
              <a:rPr lang="en-US" dirty="0" smtClean="0"/>
              <a:t>These may not be discovered because complete system retesting is too expensive.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6566" cy="4525963"/>
          </a:xfrm>
        </p:spPr>
        <p:txBody>
          <a:bodyPr/>
          <a:lstStyle/>
          <a:p>
            <a:r>
              <a:rPr lang="en-GB" dirty="0" smtClean="0"/>
              <a:t>System procurement covers all of the activities involved in deciding what system to buy and who should supply that system. </a:t>
            </a:r>
          </a:p>
          <a:p>
            <a:r>
              <a:rPr lang="en-GB" dirty="0" smtClean="0"/>
              <a:t>System development includes requirements specification, design, construction, integration and testing. </a:t>
            </a:r>
          </a:p>
          <a:p>
            <a:r>
              <a:rPr lang="en-GB" dirty="0" smtClean="0"/>
              <a:t>When a system is put into use, the operational processes and the system itself have to change to reflect changing business requirements. </a:t>
            </a:r>
          </a:p>
          <a:p>
            <a:r>
              <a:rPr lang="en-GB" dirty="0" smtClean="0"/>
              <a:t>Human errors are inevitable and systems should include barriers to detect these errors before they lead to system failure.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the STS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Business processes</a:t>
            </a:r>
          </a:p>
          <a:p>
            <a:pPr lvl="1"/>
            <a:r>
              <a:rPr lang="en-US" dirty="0" smtClean="0"/>
              <a:t>A set of processes involving people and computer systems that support the activities of the business.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Organizations</a:t>
            </a:r>
          </a:p>
          <a:p>
            <a:pPr lvl="1"/>
            <a:r>
              <a:rPr lang="en-US" dirty="0" smtClean="0"/>
              <a:t>Higher level strategic business activities that affect the operation of the system.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Society</a:t>
            </a:r>
          </a:p>
          <a:p>
            <a:pPr lvl="1"/>
            <a:r>
              <a:rPr lang="en-US" dirty="0" smtClean="0"/>
              <a:t>Laws, regulation and culture that affect the operation of the system.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Holistic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interactions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dependencies</a:t>
            </a:r>
            <a:r>
              <a:rPr lang="en-US" dirty="0" smtClean="0"/>
              <a:t> between the layers in a system and changes at one level ripple through the other levels</a:t>
            </a:r>
          </a:p>
          <a:p>
            <a:pPr lvl="1"/>
            <a:r>
              <a:rPr lang="en-US" dirty="0" smtClean="0"/>
              <a:t>Example: Change in regulations (society) leads to changes in business processes and application software.</a:t>
            </a:r>
          </a:p>
          <a:p>
            <a:r>
              <a:rPr lang="en-US" dirty="0" smtClean="0"/>
              <a:t>For dependability, a </a:t>
            </a:r>
            <a:r>
              <a:rPr lang="en-US" dirty="0" smtClean="0">
                <a:solidFill>
                  <a:srgbClr val="FF0000"/>
                </a:solidFill>
              </a:rPr>
              <a:t>systems perspective </a:t>
            </a:r>
            <a:r>
              <a:rPr lang="en-US" dirty="0" smtClean="0"/>
              <a:t>is essential</a:t>
            </a:r>
          </a:p>
          <a:p>
            <a:pPr lvl="1"/>
            <a:r>
              <a:rPr lang="en-US" dirty="0" smtClean="0"/>
              <a:t>Contain software failures within the enclosing layers of the STS stack.</a:t>
            </a:r>
          </a:p>
          <a:p>
            <a:pPr lvl="1"/>
            <a:r>
              <a:rPr lang="en-US" dirty="0" smtClean="0"/>
              <a:t>Understand how faults and failures in </a:t>
            </a:r>
            <a:r>
              <a:rPr lang="en-US" dirty="0" smtClean="0">
                <a:solidFill>
                  <a:srgbClr val="FF0000"/>
                </a:solidFill>
              </a:rPr>
              <a:t>adjacent layers</a:t>
            </a:r>
            <a:r>
              <a:rPr lang="en-US" dirty="0" smtClean="0"/>
              <a:t> may affect the software in a system.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10 Sociotechnical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F8904-DFC0-E240-BFF8-1216C9CAE3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Complex systems</a:t>
            </a: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530" y="1606550"/>
            <a:ext cx="7938345" cy="4129088"/>
          </a:xfrm>
          <a:noFill/>
          <a:ln/>
        </p:spPr>
        <p:txBody>
          <a:bodyPr/>
          <a:lstStyle/>
          <a:p>
            <a:r>
              <a:rPr lang="en-GB" sz="2400" dirty="0"/>
              <a:t>A</a:t>
            </a:r>
            <a:r>
              <a:rPr lang="en-GB" sz="2400" dirty="0" smtClean="0"/>
              <a:t> system is a purposeful </a:t>
            </a:r>
            <a:r>
              <a:rPr lang="en-GB" sz="2400" dirty="0">
                <a:solidFill>
                  <a:srgbClr val="FF0000"/>
                </a:solidFill>
              </a:rPr>
              <a:t>collection of inter-related components</a:t>
            </a:r>
            <a:r>
              <a:rPr lang="en-GB" sz="2400" dirty="0"/>
              <a:t> working together to achieve some </a:t>
            </a:r>
            <a:r>
              <a:rPr lang="en-GB" sz="2400" dirty="0">
                <a:solidFill>
                  <a:srgbClr val="FF0000"/>
                </a:solidFill>
              </a:rPr>
              <a:t>common objective</a:t>
            </a:r>
            <a:r>
              <a:rPr lang="en-GB" sz="2400" dirty="0"/>
              <a:t>. </a:t>
            </a:r>
          </a:p>
          <a:p>
            <a:r>
              <a:rPr lang="en-GB" sz="2400" dirty="0"/>
              <a:t>A system may include </a:t>
            </a:r>
            <a:r>
              <a:rPr lang="en-GB" sz="2400" dirty="0">
                <a:solidFill>
                  <a:srgbClr val="FF0000"/>
                </a:solidFill>
              </a:rPr>
              <a:t>software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mechanical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electrical and electronic hardware</a:t>
            </a:r>
            <a:r>
              <a:rPr lang="en-GB" sz="2400" dirty="0"/>
              <a:t> and be </a:t>
            </a:r>
            <a:r>
              <a:rPr lang="en-GB" sz="2400" dirty="0">
                <a:solidFill>
                  <a:srgbClr val="FF0000"/>
                </a:solidFill>
              </a:rPr>
              <a:t>operated by people</a:t>
            </a:r>
            <a:r>
              <a:rPr lang="en-GB" sz="2400" dirty="0"/>
              <a:t>.</a:t>
            </a:r>
          </a:p>
          <a:p>
            <a:r>
              <a:rPr lang="en-GB" sz="2400" dirty="0"/>
              <a:t>System components are </a:t>
            </a:r>
            <a:r>
              <a:rPr lang="en-GB" sz="2400" dirty="0">
                <a:solidFill>
                  <a:srgbClr val="FF0000"/>
                </a:solidFill>
              </a:rPr>
              <a:t>dependent </a:t>
            </a:r>
            <a:r>
              <a:rPr lang="en-GB" sz="2400" dirty="0"/>
              <a:t>on other </a:t>
            </a:r>
            <a:br>
              <a:rPr lang="en-GB" sz="2400" dirty="0"/>
            </a:br>
            <a:r>
              <a:rPr lang="en-GB" sz="2400" dirty="0"/>
              <a:t>system </a:t>
            </a:r>
            <a:r>
              <a:rPr lang="en-GB" sz="2400" dirty="0" smtClean="0"/>
              <a:t>components.</a:t>
            </a:r>
          </a:p>
          <a:p>
            <a:r>
              <a:rPr lang="en-GB" sz="2400" dirty="0"/>
              <a:t>The properties and behaviour of system components </a:t>
            </a:r>
            <a:r>
              <a:rPr lang="en-GB" sz="2400" dirty="0">
                <a:solidFill>
                  <a:srgbClr val="FF0000"/>
                </a:solidFill>
              </a:rPr>
              <a:t>are inextricably inter-</a:t>
            </a:r>
            <a:r>
              <a:rPr lang="en-GB" sz="2400" dirty="0" smtClean="0">
                <a:solidFill>
                  <a:srgbClr val="FF0000"/>
                </a:solidFill>
              </a:rPr>
              <a:t>mingled</a:t>
            </a:r>
            <a:r>
              <a:rPr lang="en-GB" sz="2400" dirty="0" smtClean="0"/>
              <a:t>. This leads to complexity.</a:t>
            </a:r>
            <a:endParaRPr lang="en-GB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System categories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Technical computer-based systems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Systems that include hardware and software but where the </a:t>
            </a:r>
            <a:r>
              <a:rPr lang="en-GB" dirty="0">
                <a:solidFill>
                  <a:srgbClr val="7030A0"/>
                </a:solidFill>
              </a:rPr>
              <a:t>operators and operational processes are not normally considered to be part of the system</a:t>
            </a:r>
            <a:r>
              <a:rPr lang="en-GB" dirty="0"/>
              <a:t>. The system is not self-aware</a:t>
            </a:r>
            <a:r>
              <a:rPr lang="en-GB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Example: A word processor used to write a book.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FF0000"/>
                </a:solidFill>
              </a:rPr>
              <a:t>Socio-technical systems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Systems that include </a:t>
            </a:r>
            <a:r>
              <a:rPr lang="en-GB" dirty="0">
                <a:solidFill>
                  <a:srgbClr val="7030A0"/>
                </a:solidFill>
              </a:rPr>
              <a:t>technical systems but also operational processes </a:t>
            </a:r>
            <a:r>
              <a:rPr lang="en-GB" dirty="0"/>
              <a:t>and </a:t>
            </a:r>
            <a:r>
              <a:rPr lang="en-GB" dirty="0">
                <a:solidFill>
                  <a:srgbClr val="7030A0"/>
                </a:solidFill>
              </a:rPr>
              <a:t>people </a:t>
            </a:r>
            <a:r>
              <a:rPr lang="en-GB" dirty="0"/>
              <a:t>who use and interact with the technical system. Socio-technical systems are governed by organisational policies and rules</a:t>
            </a:r>
            <a:r>
              <a:rPr lang="en-GB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Example: A publishing system to produce a book.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1489</TotalTime>
  <Words>3082</Words>
  <Application>Microsoft Office PowerPoint</Application>
  <PresentationFormat>On-screen Show (4:3)</PresentationFormat>
  <Paragraphs>352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SE9</vt:lpstr>
      <vt:lpstr>Equity</vt:lpstr>
      <vt:lpstr>CSE 319        Software Engineering   </vt:lpstr>
      <vt:lpstr>Topics covered</vt:lpstr>
      <vt:lpstr>Systems</vt:lpstr>
      <vt:lpstr>The sociotechnical systems (STS) stack </vt:lpstr>
      <vt:lpstr>Layers in the STS stack</vt:lpstr>
      <vt:lpstr>Layers in the STS stack</vt:lpstr>
      <vt:lpstr>Holistic system design</vt:lpstr>
      <vt:lpstr>Complex systems</vt:lpstr>
      <vt:lpstr>System categories</vt:lpstr>
      <vt:lpstr>Organizational affects</vt:lpstr>
      <vt:lpstr>Socio-technical system characteristics</vt:lpstr>
      <vt:lpstr>Emergent properties</vt:lpstr>
      <vt:lpstr>Examples of emergent properties </vt:lpstr>
      <vt:lpstr>Types of emergent property</vt:lpstr>
      <vt:lpstr>Reliability as an emergent property</vt:lpstr>
      <vt:lpstr>Influences on reliability</vt:lpstr>
      <vt:lpstr>Failure propagation </vt:lpstr>
      <vt:lpstr>Non-determinism</vt:lpstr>
      <vt:lpstr>Success criteria</vt:lpstr>
      <vt:lpstr>Conflicting views of success</vt:lpstr>
      <vt:lpstr>Systems engineering</vt:lpstr>
      <vt:lpstr>Stages of systems engineering </vt:lpstr>
      <vt:lpstr>Systems engineering stages</vt:lpstr>
      <vt:lpstr>Security and dependability considerations</vt:lpstr>
      <vt:lpstr>Professional disciplines involved in systems engineering </vt:lpstr>
      <vt:lpstr>Inter-disciplinary working</vt:lpstr>
      <vt:lpstr>Key points</vt:lpstr>
      <vt:lpstr>Chapter 10 – Sociotechnical Systems</vt:lpstr>
      <vt:lpstr>System procurement</vt:lpstr>
      <vt:lpstr>Decision drivers</vt:lpstr>
      <vt:lpstr>Procurement and development</vt:lpstr>
      <vt:lpstr>System procurement processes</vt:lpstr>
      <vt:lpstr>Procurement issues</vt:lpstr>
      <vt:lpstr>Contractors and sub-contractors</vt:lpstr>
      <vt:lpstr>Procurement and dependability</vt:lpstr>
      <vt:lpstr>System development</vt:lpstr>
      <vt:lpstr>Systems development </vt:lpstr>
      <vt:lpstr>System requirements definition</vt:lpstr>
      <vt:lpstr>The system design process</vt:lpstr>
      <vt:lpstr>Requirements and design</vt:lpstr>
      <vt:lpstr>Requirements and design spiral </vt:lpstr>
      <vt:lpstr>Sub-system development</vt:lpstr>
      <vt:lpstr>System integration</vt:lpstr>
      <vt:lpstr>System delivery and deployment</vt:lpstr>
      <vt:lpstr>Development and dependability</vt:lpstr>
      <vt:lpstr>System operation</vt:lpstr>
      <vt:lpstr>Human error</vt:lpstr>
      <vt:lpstr>System defenses</vt:lpstr>
      <vt:lpstr>Reason’s Swiss cheese model of system failure </vt:lpstr>
      <vt:lpstr>Defenses in an ATC system</vt:lpstr>
      <vt:lpstr>System evolution</vt:lpstr>
      <vt:lpstr>Evolution and dependability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10</dc:title>
  <dc:creator>Ian Sommerville</dc:creator>
  <cp:lastModifiedBy>ICT-01</cp:lastModifiedBy>
  <cp:revision>48</cp:revision>
  <dcterms:created xsi:type="dcterms:W3CDTF">2009-12-28T09:42:28Z</dcterms:created>
  <dcterms:modified xsi:type="dcterms:W3CDTF">2019-09-23T00:27:10Z</dcterms:modified>
</cp:coreProperties>
</file>