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59"/>
  </p:notesMasterIdLst>
  <p:handoutMasterIdLst>
    <p:handoutMasterId r:id="rId60"/>
  </p:handoutMasterIdLst>
  <p:sldIdLst>
    <p:sldId id="339" r:id="rId3"/>
    <p:sldId id="271" r:id="rId4"/>
    <p:sldId id="272" r:id="rId5"/>
    <p:sldId id="273" r:id="rId6"/>
    <p:sldId id="274" r:id="rId7"/>
    <p:sldId id="257" r:id="rId8"/>
    <p:sldId id="331" r:id="rId9"/>
    <p:sldId id="330" r:id="rId10"/>
    <p:sldId id="276" r:id="rId11"/>
    <p:sldId id="277" r:id="rId12"/>
    <p:sldId id="278" r:id="rId13"/>
    <p:sldId id="258" r:id="rId14"/>
    <p:sldId id="280" r:id="rId15"/>
    <p:sldId id="281" r:id="rId16"/>
    <p:sldId id="259" r:id="rId17"/>
    <p:sldId id="283" r:id="rId18"/>
    <p:sldId id="284" r:id="rId19"/>
    <p:sldId id="338" r:id="rId20"/>
    <p:sldId id="260" r:id="rId21"/>
    <p:sldId id="332" r:id="rId22"/>
    <p:sldId id="286" r:id="rId23"/>
    <p:sldId id="287" r:id="rId24"/>
    <p:sldId id="288" r:id="rId25"/>
    <p:sldId id="261" r:id="rId26"/>
    <p:sldId id="335" r:id="rId27"/>
    <p:sldId id="336" r:id="rId28"/>
    <p:sldId id="301" r:id="rId29"/>
    <p:sldId id="333" r:id="rId30"/>
    <p:sldId id="262" r:id="rId31"/>
    <p:sldId id="304" r:id="rId32"/>
    <p:sldId id="306" r:id="rId33"/>
    <p:sldId id="307" r:id="rId34"/>
    <p:sldId id="309" r:id="rId35"/>
    <p:sldId id="263" r:id="rId36"/>
    <p:sldId id="311" r:id="rId37"/>
    <p:sldId id="310" r:id="rId38"/>
    <p:sldId id="313" r:id="rId39"/>
    <p:sldId id="312" r:id="rId40"/>
    <p:sldId id="337" r:id="rId41"/>
    <p:sldId id="264" r:id="rId42"/>
    <p:sldId id="325" r:id="rId43"/>
    <p:sldId id="299" r:id="rId44"/>
    <p:sldId id="265" r:id="rId45"/>
    <p:sldId id="328" r:id="rId46"/>
    <p:sldId id="329" r:id="rId47"/>
    <p:sldId id="266" r:id="rId48"/>
    <p:sldId id="267" r:id="rId49"/>
    <p:sldId id="326" r:id="rId50"/>
    <p:sldId id="327" r:id="rId51"/>
    <p:sldId id="320" r:id="rId52"/>
    <p:sldId id="322" r:id="rId53"/>
    <p:sldId id="323" r:id="rId54"/>
    <p:sldId id="268" r:id="rId55"/>
    <p:sldId id="324" r:id="rId56"/>
    <p:sldId id="321"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6BE10C-4F61-F347-9B34-3A746A896DC5}" type="datetimeFigureOut">
              <a:rPr lang="en-US" smtClean="0"/>
              <a:pPr/>
              <a:t>9/29/2019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65435-68CE-D241-A727-0CA763A2080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76CBB-6AF2-A649-823D-BC4BA84876DB}" type="datetimeFigureOut">
              <a:rPr lang="en-US" smtClean="0"/>
              <a:pPr/>
              <a:t>9/29/2019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CC7EA-E528-AD4D-90C5-40199BFED73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8483"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AD3340F-AE50-F94B-B5A5-C1D63144F520}" type="datetime1">
              <a:rPr lang="en-US" smtClean="0"/>
              <a:pPr/>
              <a:t>9/29/2019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54AE81C-A75E-D140-853E-B95C00E6E576}" type="datetime1">
              <a:rPr lang="en-US" smtClean="0"/>
              <a:pPr/>
              <a:t>9/29/2019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840E7CC-2151-B44D-A344-A1243214FB24}" type="datetime1">
              <a:rPr lang="en-US" smtClean="0"/>
              <a:pPr/>
              <a:t>9/29/2019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9/29/2019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629196485"/>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9/29/2019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23753911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9/29/2019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826730174"/>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9/29/2019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9898144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9/29/2019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19532677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9/29/2019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4029215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9/29/2019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54967909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9/29/2019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8331409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BF757815-6135-F045-9660-D35FB9A13D44}" type="datetime1">
              <a:rPr lang="en-US" smtClean="0"/>
              <a:pPr/>
              <a:t>9/29/2019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9/29/2019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9576405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9/29/2019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924666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9/29/2019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27361495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68F41B-F531-1044-9873-1C8DCF90F6FB}" type="datetime1">
              <a:rPr lang="en-US" smtClean="0"/>
              <a:pPr/>
              <a:t>9/29/2019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F5E4A189-03F8-7846-AF7A-404E046B8858}" type="datetime1">
              <a:rPr lang="en-US" smtClean="0"/>
              <a:pPr/>
              <a:t>9/29/2019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EA9962A3-2450-8040-9965-7334D77CBDD6}" type="datetime1">
              <a:rPr lang="en-US" smtClean="0"/>
              <a:pPr/>
              <a:t>9/29/2019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9"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D749379-708F-4247-AA46-79C266297683}" type="datetime1">
              <a:rPr lang="en-US" smtClean="0"/>
              <a:pPr/>
              <a:t>9/29/2019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5"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91D4D3B-F98A-C34E-94C8-9BB3C67EDEF1}" type="datetime1">
              <a:rPr lang="en-US" smtClean="0"/>
              <a:pPr/>
              <a:t>9/29/2019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4"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1755FC5-D915-CA4E-BBFF-BF8BD84CD647}" type="datetime1">
              <a:rPr lang="en-US" smtClean="0"/>
              <a:pPr/>
              <a:t>9/29/2019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67B6EA2-BB04-8740-A08D-703C2024436A}" type="datetime1">
              <a:rPr lang="en-US" smtClean="0"/>
              <a:pPr/>
              <a:t>9/29/2019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C6B12E0-2C02-E845-B991-70F08997010B}" type="datetime1">
              <a:rPr lang="en-US" smtClean="0"/>
              <a:pPr/>
              <a:t>9/29/2019</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12 Dependability and Security Specification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8D88E4-469E-644E-9952-CB69E8EF64CD}"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9/29/2019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1682387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457199" y="3657600"/>
            <a:ext cx="853851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2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rPr>
              <a:t>Lecture : </a:t>
            </a:r>
            <a:r>
              <a:rPr lang="en-US" sz="3200" dirty="0">
                <a:solidFill>
                  <a:prstClr val="black"/>
                </a:solidFill>
                <a:latin typeface="Times New Roman" panose="02020603050405020304" pitchFamily="18" charset="0"/>
                <a:ea typeface="ＭＳ Ｐゴシック" charset="-128"/>
              </a:rPr>
              <a:t>Dependability and Security Specification</a:t>
            </a:r>
            <a:endParaRPr lang="en-US" altLang="en-US" sz="3200" dirty="0">
              <a:solidFill>
                <a:prstClr val="black"/>
              </a:solidFill>
              <a:latin typeface="Times New Roman" panose="02020603050405020304" pitchFamily="18" charset="0"/>
              <a:ea typeface="ＭＳ Ｐゴシック"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solidFill>
                  <a:prstClr val="black"/>
                </a:solidFill>
                <a:latin typeface="Times New Roman" panose="02020603050405020304" pitchFamily="18" charset="0"/>
                <a:ea typeface="ＭＳ Ｐゴシック" charset="-128"/>
              </a:rPr>
              <a:t>           </a:t>
            </a: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12577074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Insulin pump risks</a:t>
            </a:r>
          </a:p>
        </p:txBody>
      </p:sp>
      <p:sp>
        <p:nvSpPr>
          <p:cNvPr id="158723" name="Rectangle 3"/>
          <p:cNvSpPr>
            <a:spLocks noGrp="1" noChangeArrowheads="1"/>
          </p:cNvSpPr>
          <p:nvPr>
            <p:ph idx="1"/>
          </p:nvPr>
        </p:nvSpPr>
        <p:spPr/>
        <p:txBody>
          <a:bodyPr/>
          <a:lstStyle/>
          <a:p>
            <a:pPr>
              <a:lnSpc>
                <a:spcPct val="90000"/>
              </a:lnSpc>
            </a:pPr>
            <a:r>
              <a:rPr lang="en-US" sz="2400" dirty="0"/>
              <a:t>Insulin overdose (service failure).</a:t>
            </a:r>
          </a:p>
          <a:p>
            <a:pPr>
              <a:lnSpc>
                <a:spcPct val="90000"/>
              </a:lnSpc>
            </a:pPr>
            <a:r>
              <a:rPr lang="en-US" sz="2400" dirty="0"/>
              <a:t>Insulin </a:t>
            </a:r>
            <a:r>
              <a:rPr lang="en-US" sz="2400" dirty="0" err="1"/>
              <a:t>underdose</a:t>
            </a:r>
            <a:r>
              <a:rPr lang="en-US" sz="2400" dirty="0"/>
              <a:t> (service failure).</a:t>
            </a:r>
          </a:p>
          <a:p>
            <a:pPr>
              <a:lnSpc>
                <a:spcPct val="90000"/>
              </a:lnSpc>
            </a:pPr>
            <a:r>
              <a:rPr lang="en-US" sz="2400" dirty="0"/>
              <a:t>Power failure due to exhausted battery (electrical).</a:t>
            </a:r>
          </a:p>
          <a:p>
            <a:pPr>
              <a:lnSpc>
                <a:spcPct val="90000"/>
              </a:lnSpc>
            </a:pPr>
            <a:r>
              <a:rPr lang="en-US" sz="2400" dirty="0"/>
              <a:t>Electrical interference with other medical equipment (electrical).</a:t>
            </a:r>
          </a:p>
          <a:p>
            <a:pPr>
              <a:lnSpc>
                <a:spcPct val="90000"/>
              </a:lnSpc>
            </a:pPr>
            <a:r>
              <a:rPr lang="en-US" sz="2400" dirty="0"/>
              <a:t>Poor sensor and actuator contact (physical).</a:t>
            </a:r>
          </a:p>
          <a:p>
            <a:pPr>
              <a:lnSpc>
                <a:spcPct val="90000"/>
              </a:lnSpc>
            </a:pPr>
            <a:r>
              <a:rPr lang="en-US" sz="2400" dirty="0"/>
              <a:t>Parts of machine break off in body (physical).</a:t>
            </a:r>
          </a:p>
          <a:p>
            <a:pPr>
              <a:lnSpc>
                <a:spcPct val="90000"/>
              </a:lnSpc>
            </a:pPr>
            <a:r>
              <a:rPr lang="en-US" sz="2400" dirty="0"/>
              <a:t>Infection caused by introduction of machine (biological).</a:t>
            </a:r>
          </a:p>
          <a:p>
            <a:pPr>
              <a:lnSpc>
                <a:spcPct val="90000"/>
              </a:lnSpc>
            </a:pPr>
            <a:r>
              <a:rPr lang="en-US" sz="2400" dirty="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dirty="0"/>
              <a:t>The process is concerned with understanding the likelihood that a risk will arise and the potential consequences if an accident or incident should occur.</a:t>
            </a:r>
          </a:p>
          <a:p>
            <a:pPr>
              <a:lnSpc>
                <a:spcPct val="90000"/>
              </a:lnSpc>
            </a:pPr>
            <a:r>
              <a:rPr lang="en-US" dirty="0"/>
              <a:t>Risks may be </a:t>
            </a:r>
            <a:r>
              <a:rPr lang="en-US" dirty="0" smtClean="0"/>
              <a:t>categorized </a:t>
            </a:r>
            <a:r>
              <a:rPr lang="en-US" dirty="0"/>
              <a:t>as:</a:t>
            </a:r>
          </a:p>
          <a:p>
            <a:pPr lvl="1">
              <a:lnSpc>
                <a:spcPct val="90000"/>
              </a:lnSpc>
            </a:pPr>
            <a:r>
              <a:rPr lang="en-GB" sz="2000" dirty="0">
                <a:solidFill>
                  <a:srgbClr val="FF0000"/>
                </a:solidFill>
              </a:rPr>
              <a:t>Intolerable. </a:t>
            </a:r>
            <a:r>
              <a:rPr lang="en-GB" sz="2000" dirty="0"/>
              <a:t>Must never arise or result in an accident</a:t>
            </a:r>
          </a:p>
          <a:p>
            <a:pPr lvl="1">
              <a:lnSpc>
                <a:spcPct val="90000"/>
              </a:lnSpc>
            </a:pPr>
            <a:r>
              <a:rPr lang="en-GB" sz="2000" dirty="0">
                <a:solidFill>
                  <a:srgbClr val="FF0000"/>
                </a:solidFill>
              </a:rPr>
              <a:t>As low as reasonably practical(ALARP). </a:t>
            </a:r>
            <a:r>
              <a:rPr lang="en-GB" sz="2000" dirty="0"/>
              <a:t>Must minimise the possibility of risk given cost and schedule constraints</a:t>
            </a:r>
          </a:p>
          <a:p>
            <a:pPr lvl="1">
              <a:lnSpc>
                <a:spcPct val="90000"/>
              </a:lnSpc>
            </a:pPr>
            <a:r>
              <a:rPr lang="en-GB" sz="2000" dirty="0">
                <a:solidFill>
                  <a:srgbClr val="FF0000"/>
                </a:solidFill>
              </a:rPr>
              <a:t>Acceptable. </a:t>
            </a:r>
            <a:r>
              <a:rPr lang="en-GB" sz="2000" dirty="0"/>
              <a:t>The consequences of the risk are acceptable and no extra costs should be incurred to reduce hazard probability</a:t>
            </a:r>
            <a:endParaRPr lang="en-US"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pic>
        <p:nvPicPr>
          <p:cNvPr id="2050" name="Picture 2" descr="http://csis.pace.edu/~marchese/SE616_New/Sum_12/Sum_12_files/image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50853"/>
            <a:ext cx="510540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dirty="0"/>
              <a:t>The acceptability of a risk is </a:t>
            </a:r>
            <a:r>
              <a:rPr lang="en-GB" sz="2400" dirty="0">
                <a:solidFill>
                  <a:srgbClr val="FF0000"/>
                </a:solidFill>
              </a:rPr>
              <a:t>determined by </a:t>
            </a:r>
            <a:r>
              <a:rPr lang="en-GB" sz="2400" dirty="0"/>
              <a:t>human, social and political considerations.</a:t>
            </a:r>
          </a:p>
          <a:p>
            <a:pPr>
              <a:lnSpc>
                <a:spcPct val="90000"/>
              </a:lnSpc>
            </a:pPr>
            <a:r>
              <a:rPr lang="en-GB" sz="2400" dirty="0"/>
              <a:t>In most societies, the boundaries between the regions are pushed upwards with time i.e. </a:t>
            </a:r>
            <a:r>
              <a:rPr lang="en-GB" sz="2400" dirty="0">
                <a:solidFill>
                  <a:srgbClr val="FF0000"/>
                </a:solidFill>
              </a:rPr>
              <a:t>society is less willing to accept risk</a:t>
            </a:r>
          </a:p>
          <a:p>
            <a:pPr lvl="1">
              <a:lnSpc>
                <a:spcPct val="90000"/>
              </a:lnSpc>
            </a:pPr>
            <a:r>
              <a:rPr lang="en-GB" sz="2000" dirty="0"/>
              <a:t>For example, the costs of cleaning up pollution may be less than the costs of preventing it but this may not be socially acceptable.</a:t>
            </a:r>
          </a:p>
          <a:p>
            <a:pPr>
              <a:lnSpc>
                <a:spcPct val="90000"/>
              </a:lnSpc>
            </a:pPr>
            <a:r>
              <a:rPr lang="en-GB" sz="2400" dirty="0"/>
              <a:t>Risk assessment is subjective</a:t>
            </a:r>
          </a:p>
          <a:p>
            <a:pPr lvl="1">
              <a:lnSpc>
                <a:spcPct val="90000"/>
              </a:lnSpc>
            </a:pPr>
            <a:r>
              <a:rPr lang="en-GB" sz="2000" dirty="0"/>
              <a:t>Risks are identified as probable, unlikely, etc. This depends on who is making the assessment.</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dirty="0">
                <a:solidFill>
                  <a:srgbClr val="FF0000"/>
                </a:solidFill>
              </a:rPr>
              <a:t>Estimate</a:t>
            </a:r>
            <a:r>
              <a:rPr lang="en-US" dirty="0"/>
              <a:t> the risk probability and the risk severity.</a:t>
            </a:r>
          </a:p>
          <a:p>
            <a:r>
              <a:rPr lang="en-US" dirty="0"/>
              <a:t>It is not normally possible to do this precisely so relative values are used such as ‘unlikely’, ‘rare’, ‘very high’, etc.</a:t>
            </a:r>
          </a:p>
          <a:p>
            <a:r>
              <a:rPr lang="en-US" dirty="0"/>
              <a:t>The aim </a:t>
            </a:r>
            <a:r>
              <a:rPr lang="en-US" dirty="0">
                <a:solidFill>
                  <a:srgbClr val="FF0000"/>
                </a:solidFill>
              </a:rPr>
              <a:t>must be to exclude risks </a:t>
            </a:r>
            <a:r>
              <a:rPr lang="en-US" dirty="0"/>
              <a:t>that are likely to arise or that </a:t>
            </a:r>
            <a:r>
              <a:rPr lang="en-US" dirty="0">
                <a:solidFill>
                  <a:srgbClr val="FF0000"/>
                </a:solidFill>
              </a:rPr>
              <a:t>have high severity</a:t>
            </a:r>
            <a:r>
              <a:rPr lang="en-US" dirty="0"/>
              <a:t>.</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94177"/>
          <a:ext cx="8229600" cy="4734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just">
                        <a:spcAft>
                          <a:spcPts val="0"/>
                        </a:spcAft>
                      </a:pPr>
                      <a:r>
                        <a:rPr lang="en-GB" sz="1300" b="1" dirty="0" smtClean="0">
                          <a:solidFill>
                            <a:srgbClr val="000000"/>
                          </a:solidFill>
                          <a:latin typeface="Arial"/>
                          <a:ea typeface="Times New Roman"/>
                          <a:cs typeface="Arial"/>
                        </a:rPr>
                        <a:t>Identified </a:t>
                      </a:r>
                      <a:r>
                        <a:rPr lang="en-GB" sz="1300" b="1" dirty="0">
                          <a:solidFill>
                            <a:srgbClr val="000000"/>
                          </a:solidFill>
                          <a:latin typeface="Arial"/>
                          <a:ea typeface="Times New Roman"/>
                          <a:cs typeface="Arial"/>
                        </a:rPr>
                        <a:t>hazard</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Hazard probability</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a:solidFill>
                            <a:srgbClr val="000000"/>
                          </a:solidFill>
                          <a:latin typeface="Arial"/>
                          <a:ea typeface="Times New Roman"/>
                          <a:cs typeface="Arial"/>
                        </a:rPr>
                        <a:t>Accident severity</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Estimated risk</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smtClean="0">
                          <a:solidFill>
                            <a:srgbClr val="000000"/>
                          </a:solidFill>
                          <a:latin typeface="Arial"/>
                          <a:ea typeface="Times New Roman"/>
                          <a:cs typeface="Arial"/>
                        </a:rPr>
                        <a:t>Acceptability</a:t>
                      </a:r>
                      <a:endParaRPr lang="en-GB" sz="13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GB" sz="1300" dirty="0" smtClean="0">
                          <a:solidFill>
                            <a:srgbClr val="000000"/>
                          </a:solidFill>
                          <a:latin typeface="Arial"/>
                          <a:ea typeface="Times New Roman"/>
                          <a:cs typeface="Arial"/>
                        </a:rPr>
                        <a:t>1</a:t>
                      </a:r>
                      <a:r>
                        <a:rPr lang="en-GB" sz="1300" dirty="0">
                          <a:solidFill>
                            <a:srgbClr val="000000"/>
                          </a:solidFill>
                          <a:latin typeface="Arial"/>
                          <a:ea typeface="Times New Roman"/>
                          <a:cs typeface="Arial"/>
                        </a:rPr>
                        <a:t>.Insulin overdose computation</a:t>
                      </a:r>
                    </a:p>
                  </a:txBody>
                  <a:tcPr marL="54610" marR="54610" marT="0" marB="91440"/>
                </a:tc>
                <a:tc>
                  <a:txBody>
                    <a:bodyPr/>
                    <a:lstStyle/>
                    <a:p>
                      <a:pPr algn="just">
                        <a:spcAft>
                          <a:spcPts val="0"/>
                        </a:spcAft>
                      </a:pPr>
                      <a:r>
                        <a:rPr lang="en-GB" sz="1300" dirty="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GB" sz="1300">
                          <a:solidFill>
                            <a:srgbClr val="000000"/>
                          </a:solidFill>
                          <a:latin typeface="Arial"/>
                          <a:ea typeface="Times New Roman"/>
                          <a:cs typeface="Arial"/>
                        </a:rPr>
                        <a:t>2. Insulin underdose computation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GB" sz="1300">
                          <a:solidFill>
                            <a:srgbClr val="000000"/>
                          </a:solidFill>
                          <a:latin typeface="Arial"/>
                          <a:ea typeface="Times New Roman"/>
                          <a:cs typeface="Arial"/>
                        </a:rPr>
                        <a:t>3. Failure of hardware monitoring system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GB" sz="1300">
                          <a:solidFill>
                            <a:srgbClr val="000000"/>
                          </a:solidFill>
                          <a:latin typeface="Arial"/>
                          <a:ea typeface="Times New Roman"/>
                          <a:cs typeface="Arial"/>
                        </a:rPr>
                        <a:t>4. Power failure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GB" sz="1300">
                          <a:solidFill>
                            <a:srgbClr val="000000"/>
                          </a:solidFill>
                          <a:latin typeface="Arial"/>
                          <a:ea typeface="Times New Roman"/>
                          <a:cs typeface="Arial"/>
                        </a:rPr>
                        <a:t>5. Machine incorrectly fitted</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extLst>
                  <a:ext uri="{0D108BD9-81ED-4DB2-BD59-A6C34878D82A}">
                    <a16:rowId xmlns:a16="http://schemas.microsoft.com/office/drawing/2014/main" val="10005"/>
                  </a:ext>
                </a:extLst>
              </a:tr>
              <a:tr h="370840">
                <a:tc>
                  <a:txBody>
                    <a:bodyPr/>
                    <a:lstStyle/>
                    <a:p>
                      <a:pPr algn="l">
                        <a:spcAft>
                          <a:spcPts val="0"/>
                        </a:spcAft>
                      </a:pPr>
                      <a:r>
                        <a:rPr lang="en-GB" sz="1300">
                          <a:solidFill>
                            <a:srgbClr val="000000"/>
                          </a:solidFill>
                          <a:latin typeface="Arial"/>
                          <a:ea typeface="Times New Roman"/>
                          <a:cs typeface="Arial"/>
                        </a:rPr>
                        <a:t>6. Machine breaks in patient</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6"/>
                  </a:ext>
                </a:extLst>
              </a:tr>
              <a:tr h="370840">
                <a:tc>
                  <a:txBody>
                    <a:bodyPr/>
                    <a:lstStyle/>
                    <a:p>
                      <a:pPr algn="l">
                        <a:spcAft>
                          <a:spcPts val="0"/>
                        </a:spcAft>
                      </a:pPr>
                      <a:r>
                        <a:rPr lang="en-GB" sz="1300">
                          <a:solidFill>
                            <a:srgbClr val="000000"/>
                          </a:solidFill>
                          <a:latin typeface="Arial"/>
                          <a:ea typeface="Times New Roman"/>
                          <a:cs typeface="Arial"/>
                        </a:rPr>
                        <a:t>7. Machine causes infection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7"/>
                  </a:ext>
                </a:extLst>
              </a:tr>
              <a:tr h="370840">
                <a:tc>
                  <a:txBody>
                    <a:bodyPr/>
                    <a:lstStyle/>
                    <a:p>
                      <a:pPr algn="l">
                        <a:spcAft>
                          <a:spcPts val="0"/>
                        </a:spcAft>
                      </a:pPr>
                      <a:r>
                        <a:rPr lang="en-GB" sz="1300">
                          <a:solidFill>
                            <a:srgbClr val="000000"/>
                          </a:solidFill>
                          <a:latin typeface="Arial"/>
                          <a:ea typeface="Times New Roman"/>
                          <a:cs typeface="Arial"/>
                        </a:rPr>
                        <a:t>8. Electrical interference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8"/>
                  </a:ext>
                </a:extLst>
              </a:tr>
              <a:tr h="370840">
                <a:tc>
                  <a:txBody>
                    <a:bodyPr/>
                    <a:lstStyle/>
                    <a:p>
                      <a:pPr algn="l">
                        <a:spcAft>
                          <a:spcPts val="0"/>
                        </a:spcAft>
                      </a:pPr>
                      <a:r>
                        <a:rPr lang="en-GB" sz="1300">
                          <a:solidFill>
                            <a:srgbClr val="000000"/>
                          </a:solidFill>
                          <a:latin typeface="Arial"/>
                          <a:ea typeface="Times New Roman"/>
                          <a:cs typeface="Arial"/>
                        </a:rPr>
                        <a:t>9. Allergic reaction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dirty="0" smtClean="0">
                          <a:solidFill>
                            <a:srgbClr val="000000"/>
                          </a:solidFill>
                          <a:latin typeface="Arial"/>
                          <a:ea typeface="Times New Roman"/>
                          <a:cs typeface="Arial"/>
                        </a:rPr>
                        <a:t>Acceptable</a:t>
                      </a:r>
                      <a:endParaRPr lang="en-GB" sz="13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 </a:t>
            </a:r>
            <a:r>
              <a:rPr lang="en-US" dirty="0"/>
              <a:t>software fault tree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12 Dependability and Security Specification</a:t>
            </a:r>
            <a:endParaRPr lang="en-US"/>
          </a:p>
        </p:txBody>
      </p:sp>
      <p:sp>
        <p:nvSpPr>
          <p:cNvPr id="5" name="Slide Number Placeholder 4"/>
          <p:cNvSpPr>
            <a:spLocks noGrp="1"/>
          </p:cNvSpPr>
          <p:nvPr>
            <p:ph type="sldNum" sz="quarter" idx="12"/>
          </p:nvPr>
        </p:nvSpPr>
        <p:spPr/>
        <p:txBody>
          <a:bodyPr/>
          <a:lstStyle/>
          <a:p>
            <a:fld id="{348D88E4-469E-644E-9952-CB69E8EF64CD}" type="slidenum">
              <a:rPr lang="en-US" smtClean="0"/>
              <a:pPr/>
              <a:t>18</a:t>
            </a:fld>
            <a:endParaRPr lang="en-US"/>
          </a:p>
        </p:txBody>
      </p:sp>
      <p:pic>
        <p:nvPicPr>
          <p:cNvPr id="2050" name="Picture 2" descr="https://www.conceptdraw.com/How-To-Guide/picture/fault-tree-analysis-example/Fault-Tree-Analysis-Diagram-Templat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6196" y="1926451"/>
            <a:ext cx="637380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78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pic>
        <p:nvPicPr>
          <p:cNvPr id="1028" name="Picture 4" descr="An example of a software fault tree এর ছবির ফলাফ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722" y="1694464"/>
            <a:ext cx="5466769" cy="4661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Topics covered</a:t>
            </a:r>
          </a:p>
        </p:txBody>
      </p:sp>
      <p:sp>
        <p:nvSpPr>
          <p:cNvPr id="122883" name="Rectangle 3"/>
          <p:cNvSpPr>
            <a:spLocks noGrp="1" noChangeArrowheads="1"/>
          </p:cNvSpPr>
          <p:nvPr>
            <p:ph idx="1"/>
          </p:nvPr>
        </p:nvSpPr>
        <p:spPr/>
        <p:txBody>
          <a:bodyPr/>
          <a:lstStyle/>
          <a:p>
            <a:r>
              <a:rPr lang="en-US"/>
              <a:t>Risk-driven specification</a:t>
            </a:r>
          </a:p>
          <a:p>
            <a:r>
              <a:rPr lang="en-US"/>
              <a:t>Safety specification</a:t>
            </a:r>
          </a:p>
          <a:p>
            <a:r>
              <a:rPr lang="en-US"/>
              <a:t>Security specification</a:t>
            </a:r>
          </a:p>
          <a:p>
            <a:r>
              <a:rPr lang="en-US"/>
              <a:t>Software reliability specification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dirty="0"/>
              <a:t>The aim of this process is </a:t>
            </a:r>
            <a:r>
              <a:rPr lang="en-US" dirty="0">
                <a:solidFill>
                  <a:srgbClr val="FF0000"/>
                </a:solidFill>
              </a:rPr>
              <a:t>to identify dependability requirements </a:t>
            </a:r>
            <a:r>
              <a:rPr lang="en-US" dirty="0"/>
              <a:t>that specify how the risks should be managed </a:t>
            </a:r>
            <a:r>
              <a:rPr lang="en-US" dirty="0">
                <a:solidFill>
                  <a:srgbClr val="FF0000"/>
                </a:solidFill>
              </a:rPr>
              <a:t>and ensure that accidents/incidents do not arise.</a:t>
            </a:r>
          </a:p>
          <a:p>
            <a:r>
              <a:rPr lang="en-US" dirty="0">
                <a:solidFill>
                  <a:srgbClr val="FF0000"/>
                </a:solidFill>
              </a:rPr>
              <a:t>Risk reduction strategies</a:t>
            </a:r>
          </a:p>
          <a:p>
            <a:pPr lvl="1"/>
            <a:r>
              <a:rPr lang="en-US" dirty="0"/>
              <a:t>Risk avoidance;</a:t>
            </a:r>
          </a:p>
          <a:p>
            <a:pPr lvl="1"/>
            <a:r>
              <a:rPr lang="en-US" dirty="0"/>
              <a:t>Risk detection and removal;</a:t>
            </a:r>
          </a:p>
          <a:p>
            <a:pPr lvl="1"/>
            <a:r>
              <a:rPr lang="en-US" dirty="0"/>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dirty="0"/>
              <a:t>Normally, in critical systems, a mix of risk reduction strategies are used.</a:t>
            </a:r>
          </a:p>
          <a:p>
            <a:r>
              <a:rPr lang="en-US" dirty="0"/>
              <a:t>In a chemical plant control system, the system will </a:t>
            </a:r>
            <a:r>
              <a:rPr lang="en-US" dirty="0">
                <a:solidFill>
                  <a:srgbClr val="FF0000"/>
                </a:solidFill>
              </a:rPr>
              <a:t>include sensors to detect and correct excess pressure in the reactor</a:t>
            </a:r>
            <a:r>
              <a:rPr lang="en-US" dirty="0"/>
              <a:t>.</a:t>
            </a:r>
          </a:p>
          <a:p>
            <a:r>
              <a:rPr lang="en-US" dirty="0"/>
              <a:t>However, it will also include an independent protection system that </a:t>
            </a:r>
            <a:r>
              <a:rPr lang="en-US" dirty="0">
                <a:solidFill>
                  <a:srgbClr val="FF0000"/>
                </a:solidFill>
              </a:rPr>
              <a:t>opens a relief valve </a:t>
            </a:r>
            <a:r>
              <a:rPr lang="en-US" dirty="0"/>
              <a:t>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safety requirements</a:t>
            </a:r>
            <a:r>
              <a:rPr lang="en-GB" dirty="0" smtClean="0"/>
              <a:t> </a:t>
            </a:r>
            <a:endParaRPr lang="en-US" dirty="0"/>
          </a:p>
        </p:txBody>
      </p:sp>
      <p:sp>
        <p:nvSpPr>
          <p:cNvPr id="4" name="TextBox 3"/>
          <p:cNvSpPr txBox="1"/>
          <p:nvPr/>
        </p:nvSpPr>
        <p:spPr>
          <a:xfrm>
            <a:off x="624660" y="1898119"/>
            <a:ext cx="7713962" cy="4431983"/>
          </a:xfrm>
          <a:prstGeom prst="rect">
            <a:avLst/>
          </a:prstGeom>
          <a:solidFill>
            <a:srgbClr val="FFFF00">
              <a:alpha val="35000"/>
            </a:srgbClr>
          </a:solidFill>
        </p:spPr>
        <p:txBody>
          <a:bodyPr wrap="square" rtlCol="0">
            <a:spAutoFit/>
          </a:bodyPr>
          <a:lstStyle/>
          <a:p>
            <a:pPr>
              <a:spcAft>
                <a:spcPts val="600"/>
              </a:spcAft>
            </a:pPr>
            <a:r>
              <a:rPr lang="en-GB" b="1" dirty="0" smtClean="0"/>
              <a:t>SR1</a:t>
            </a:r>
            <a:r>
              <a:rPr lang="en-GB" dirty="0"/>
              <a:t>: The system </a:t>
            </a:r>
            <a:r>
              <a:rPr lang="en-GB" dirty="0">
                <a:solidFill>
                  <a:srgbClr val="FF0000"/>
                </a:solidFill>
              </a:rPr>
              <a:t>shall not deliver a single dose </a:t>
            </a:r>
            <a:r>
              <a:rPr lang="en-GB" dirty="0"/>
              <a:t>of insulin that is greater than a specified maximum dose for a system user.</a:t>
            </a:r>
          </a:p>
          <a:p>
            <a:pPr>
              <a:spcAft>
                <a:spcPts val="600"/>
              </a:spcAft>
            </a:pPr>
            <a:r>
              <a:rPr lang="en-GB" b="1" dirty="0"/>
              <a:t>SR2</a:t>
            </a:r>
            <a:r>
              <a:rPr lang="en-GB" dirty="0"/>
              <a:t>: The </a:t>
            </a:r>
            <a:r>
              <a:rPr lang="en-GB" dirty="0">
                <a:solidFill>
                  <a:srgbClr val="FF0000"/>
                </a:solidFill>
              </a:rPr>
              <a:t>system shall not deliver a daily cumulative dose </a:t>
            </a:r>
            <a:r>
              <a:rPr lang="en-GB" dirty="0"/>
              <a:t>of insulin that is greater than a specified maximum daily dose for a system user.</a:t>
            </a:r>
          </a:p>
          <a:p>
            <a:pPr>
              <a:spcAft>
                <a:spcPts val="600"/>
              </a:spcAft>
            </a:pPr>
            <a:r>
              <a:rPr lang="en-GB" b="1" dirty="0"/>
              <a:t>SR3</a:t>
            </a:r>
            <a:r>
              <a:rPr lang="en-GB" dirty="0"/>
              <a:t>: The </a:t>
            </a:r>
            <a:r>
              <a:rPr lang="en-GB" dirty="0">
                <a:solidFill>
                  <a:srgbClr val="FF0000"/>
                </a:solidFill>
              </a:rPr>
              <a:t>system shall include a hardware diagnostic faci</a:t>
            </a:r>
            <a:r>
              <a:rPr lang="en-GB" dirty="0"/>
              <a:t>lity that shall be executed at least four times per hour.</a:t>
            </a:r>
          </a:p>
          <a:p>
            <a:pPr>
              <a:spcAft>
                <a:spcPts val="600"/>
              </a:spcAft>
            </a:pPr>
            <a:r>
              <a:rPr lang="en-GB" b="1" dirty="0"/>
              <a:t>SR4</a:t>
            </a:r>
            <a:r>
              <a:rPr lang="en-GB" dirty="0"/>
              <a:t>: The system </a:t>
            </a:r>
            <a:r>
              <a:rPr lang="en-GB" dirty="0">
                <a:solidFill>
                  <a:srgbClr val="FF0000"/>
                </a:solidFill>
              </a:rPr>
              <a:t>shall include an exception handler </a:t>
            </a:r>
            <a:r>
              <a:rPr lang="en-GB" dirty="0"/>
              <a:t>for all of the exceptions that are identified in Table 3.</a:t>
            </a:r>
          </a:p>
          <a:p>
            <a:pPr>
              <a:spcAft>
                <a:spcPts val="600"/>
              </a:spcAft>
            </a:pPr>
            <a:r>
              <a:rPr lang="en-GB" b="1" dirty="0"/>
              <a:t>SR5</a:t>
            </a:r>
            <a:r>
              <a:rPr lang="en-GB" dirty="0"/>
              <a:t>: The </a:t>
            </a:r>
            <a:r>
              <a:rPr lang="en-GB" dirty="0">
                <a:solidFill>
                  <a:srgbClr val="FF0000"/>
                </a:solidFill>
              </a:rPr>
              <a:t>audible alarm shall be sounded </a:t>
            </a:r>
            <a:r>
              <a:rPr lang="en-GB" dirty="0"/>
              <a:t>when any hardware or software anomaly is discovered and a diagnostic message, as defined in Table 4, shall be displayed.</a:t>
            </a:r>
          </a:p>
          <a:p>
            <a:pPr>
              <a:spcAft>
                <a:spcPts val="600"/>
              </a:spcAft>
            </a:pPr>
            <a:r>
              <a:rPr lang="en-GB" b="1" dirty="0"/>
              <a:t>SR6</a:t>
            </a:r>
            <a:r>
              <a:rPr lang="en-GB" dirty="0"/>
              <a:t>: In the </a:t>
            </a:r>
            <a:r>
              <a:rPr lang="en-GB" dirty="0">
                <a:solidFill>
                  <a:srgbClr val="FF0000"/>
                </a:solidFill>
              </a:rPr>
              <a:t>event of an alarm, insulin delivery shall be suspended </a:t>
            </a:r>
            <a:r>
              <a:rPr lang="en-GB" dirty="0"/>
              <a:t>until the user has reset the system and cleared the alarm.</a:t>
            </a:r>
          </a:p>
          <a:p>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lvl="0"/>
            <a:r>
              <a:rPr lang="en-US" dirty="0" smtClean="0"/>
              <a:t>Risk analysis is an important activity in the specification of security and dependability requirements. It involves identifying risks that can result in accidents or incidents. </a:t>
            </a:r>
            <a:endParaRPr lang="en-GB" dirty="0" smtClean="0"/>
          </a:p>
          <a:p>
            <a:pPr lvl="0"/>
            <a:r>
              <a:rPr lang="en-US" dirty="0" smtClean="0"/>
              <a:t>A hazard-driven approach may be used to understand the safety requirements for a system. You identify potential hazards and decompose these (using methods such as fault tree analysis) to discover their root causes.</a:t>
            </a:r>
          </a:p>
          <a:p>
            <a:pPr lvl="0"/>
            <a:r>
              <a:rPr lang="en-US" dirty="0" smtClean="0"/>
              <a:t>Safety requirements should be included to ensure that hazards and accidents do not arise or, if this is impossible, to limit the damage caused by system failure.</a:t>
            </a:r>
            <a:endParaRPr lang="en-GB" dirty="0" smtClean="0"/>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 – Dependability and Security Specification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smtClean="0"/>
              <a:t>System reliability specification</a:t>
            </a:r>
            <a:endParaRPr lang="en-GB"/>
          </a:p>
        </p:txBody>
      </p:sp>
      <p:sp>
        <p:nvSpPr>
          <p:cNvPr id="131075" name="Rectangle 3"/>
          <p:cNvSpPr>
            <a:spLocks noGrp="1" noChangeArrowheads="1"/>
          </p:cNvSpPr>
          <p:nvPr>
            <p:ph idx="1"/>
          </p:nvPr>
        </p:nvSpPr>
        <p:spPr/>
        <p:txBody>
          <a:bodyPr/>
          <a:lstStyle/>
          <a:p>
            <a:pPr marL="342900" lvl="1" indent="-342900">
              <a:spcBef>
                <a:spcPts val="600"/>
              </a:spcBef>
              <a:spcAft>
                <a:spcPts val="600"/>
              </a:spcAft>
              <a:buFont typeface="Wingdings" charset="2"/>
              <a:buChar char="²"/>
            </a:pPr>
            <a:r>
              <a:rPr lang="en-GB" sz="2400" dirty="0" smtClean="0"/>
              <a:t>Reliability is a measurable system attribute so non-functional reliability requirements may be specified quantitatively. These define the number of failures that are acceptable during normal use of the system or the time in which the system must be available. </a:t>
            </a:r>
          </a:p>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specification process</a:t>
            </a:r>
            <a:endParaRPr lang="en-US" dirty="0"/>
          </a:p>
        </p:txBody>
      </p:sp>
      <p:sp>
        <p:nvSpPr>
          <p:cNvPr id="3" name="Content Placeholder 2"/>
          <p:cNvSpPr>
            <a:spLocks noGrp="1"/>
          </p:cNvSpPr>
          <p:nvPr>
            <p:ph idx="1"/>
          </p:nvPr>
        </p:nvSpPr>
        <p:spPr/>
        <p:txBody>
          <a:bodyPr/>
          <a:lstStyle/>
          <a:p>
            <a:r>
              <a:rPr lang="en-US" dirty="0" smtClean="0"/>
              <a:t>Risk identification</a:t>
            </a:r>
          </a:p>
          <a:p>
            <a:pPr lvl="1"/>
            <a:r>
              <a:rPr lang="en-US" dirty="0" smtClean="0"/>
              <a:t>Identify the types of system failure that may lead to economic losses.</a:t>
            </a:r>
          </a:p>
          <a:p>
            <a:r>
              <a:rPr lang="en-US" dirty="0" smtClean="0"/>
              <a:t>Risk analysis</a:t>
            </a:r>
          </a:p>
          <a:p>
            <a:pPr lvl="1"/>
            <a:r>
              <a:rPr lang="en-US" dirty="0" smtClean="0"/>
              <a:t>Estimate the costs and consequences of the different types of software failure.</a:t>
            </a:r>
          </a:p>
          <a:p>
            <a:r>
              <a:rPr lang="en-US" dirty="0" smtClean="0"/>
              <a:t>Risk decomposition</a:t>
            </a:r>
          </a:p>
          <a:p>
            <a:pPr lvl="1"/>
            <a:r>
              <a:rPr lang="en-US" dirty="0" smtClean="0"/>
              <a:t>Identify the root causes of system failure.</a:t>
            </a:r>
          </a:p>
          <a:p>
            <a:r>
              <a:rPr lang="en-US" dirty="0" smtClean="0"/>
              <a:t>Risk reduction</a:t>
            </a:r>
          </a:p>
          <a:p>
            <a:pPr lvl="1"/>
            <a:r>
              <a:rPr lang="en-US" dirty="0" smtClean="0"/>
              <a:t>Generate reliability specifications, including quantitative requirements defining the acceptable levels of failure.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system failure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77886"/>
          <a:ext cx="8229600" cy="3257800"/>
        </p:xfrm>
        <a:graphic>
          <a:graphicData uri="http://schemas.openxmlformats.org/drawingml/2006/table">
            <a:tbl>
              <a:tblPr firstRow="1" bandRow="1">
                <a:tableStyleId>{5C22544A-7EE6-4342-B048-85BDC9FD1C3A}</a:tableStyleId>
              </a:tblPr>
              <a:tblGrid>
                <a:gridCol w="3042314">
                  <a:extLst>
                    <a:ext uri="{9D8B030D-6E8A-4147-A177-3AD203B41FA5}">
                      <a16:colId xmlns:a16="http://schemas.microsoft.com/office/drawing/2014/main" val="20000"/>
                    </a:ext>
                  </a:extLst>
                </a:gridCol>
                <a:gridCol w="5187286">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Failure </a:t>
                      </a:r>
                      <a:r>
                        <a:rPr lang="en-GB" sz="1400" b="1" dirty="0">
                          <a:solidFill>
                            <a:srgbClr val="000000"/>
                          </a:solidFill>
                          <a:latin typeface="Arial"/>
                          <a:ea typeface="Times New Roman"/>
                          <a:cs typeface="Arial"/>
                        </a:rPr>
                        <a:t>type</a:t>
                      </a:r>
                    </a:p>
                  </a:txBody>
                  <a:tcPr marL="68580" marR="68580" marT="0" marB="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Loss </a:t>
                      </a:r>
                      <a:r>
                        <a:rPr lang="en-GB" sz="1400" dirty="0">
                          <a:solidFill>
                            <a:srgbClr val="000000"/>
                          </a:solidFill>
                          <a:latin typeface="Arial"/>
                          <a:ea typeface="Times New Roman"/>
                          <a:cs typeface="Arial"/>
                        </a:rPr>
                        <a:t>of service</a:t>
                      </a:r>
                    </a:p>
                  </a:txBody>
                  <a:tcPr marL="68580" marR="68580" marT="72000" marB="108000"/>
                </a:tc>
                <a:tc>
                  <a:txBody>
                    <a:bodyPr/>
                    <a:lstStyle/>
                    <a:p>
                      <a:pPr algn="just">
                        <a:spcAft>
                          <a:spcPts val="600"/>
                        </a:spcAft>
                      </a:pPr>
                      <a:r>
                        <a:rPr lang="en-GB" sz="1400" dirty="0">
                          <a:solidFill>
                            <a:srgbClr val="000000"/>
                          </a:solidFill>
                          <a:latin typeface="Arial"/>
                          <a:ea typeface="Times New Roman"/>
                          <a:cs typeface="Arial"/>
                        </a:rPr>
                        <a:t>The system is unavailable and cannot deliver its services to users. You may separate this into loss of critical services and loss of non-critical services, where the consequences of a failure in non-critical services are less than the consequences of critical service failure.</a:t>
                      </a:r>
                    </a:p>
                  </a:txBody>
                  <a:tcPr marL="68580" marR="68580" marT="72000" marB="10800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Incorrect service delivery</a:t>
                      </a:r>
                    </a:p>
                  </a:txBody>
                  <a:tcPr marL="68580" marR="68580" marT="72000" marB="108000"/>
                </a:tc>
                <a:tc>
                  <a:txBody>
                    <a:bodyPr/>
                    <a:lstStyle/>
                    <a:p>
                      <a:pPr algn="just">
                        <a:spcAft>
                          <a:spcPts val="0"/>
                        </a:spcAft>
                      </a:pPr>
                      <a:r>
                        <a:rPr lang="en-GB" sz="1400" dirty="0">
                          <a:solidFill>
                            <a:srgbClr val="000000"/>
                          </a:solidFill>
                          <a:latin typeface="Arial"/>
                          <a:ea typeface="Times New Roman"/>
                          <a:cs typeface="Arial"/>
                        </a:rPr>
                        <a:t>The system does not deliver a service correctly to users. Again, this may be specified in terms of minor and major errors or errors in the delivery of critical and non-critical services.</a:t>
                      </a:r>
                    </a:p>
                  </a:txBody>
                  <a:tcPr marL="68580" marR="68580" marT="72000" marB="10800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System/data corruption</a:t>
                      </a:r>
                    </a:p>
                  </a:txBody>
                  <a:tcPr marL="68580" marR="68580" marT="72000" marB="108000"/>
                </a:tc>
                <a:tc>
                  <a:txBody>
                    <a:bodyPr/>
                    <a:lstStyle/>
                    <a:p>
                      <a:pPr algn="just">
                        <a:spcAft>
                          <a:spcPts val="0"/>
                        </a:spcAft>
                      </a:pPr>
                      <a:r>
                        <a:rPr lang="en-GB" sz="1400" dirty="0">
                          <a:solidFill>
                            <a:srgbClr val="000000"/>
                          </a:solidFill>
                          <a:latin typeface="Arial"/>
                          <a:ea typeface="Times New Roman"/>
                          <a:cs typeface="Arial"/>
                        </a:rPr>
                        <a:t>The failure of the system causes damage to the system itself or its data. This will usually but not necessarily be in conjunction with other types of failures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Dependability requirements</a:t>
            </a:r>
          </a:p>
        </p:txBody>
      </p:sp>
      <p:sp>
        <p:nvSpPr>
          <p:cNvPr id="160771" name="Rectangle 3"/>
          <p:cNvSpPr>
            <a:spLocks noGrp="1" noChangeArrowheads="1"/>
          </p:cNvSpPr>
          <p:nvPr>
            <p:ph idx="1"/>
          </p:nvPr>
        </p:nvSpPr>
        <p:spPr/>
        <p:txBody>
          <a:bodyPr/>
          <a:lstStyle/>
          <a:p>
            <a:r>
              <a:rPr lang="en-US" dirty="0">
                <a:solidFill>
                  <a:srgbClr val="FF0000"/>
                </a:solidFill>
              </a:rPr>
              <a:t>Functional requirements </a:t>
            </a:r>
            <a:r>
              <a:rPr lang="en-US" dirty="0"/>
              <a:t>to define error checking and recovery facilities and protection against system failures.</a:t>
            </a:r>
          </a:p>
          <a:p>
            <a:r>
              <a:rPr lang="en-US" dirty="0">
                <a:solidFill>
                  <a:srgbClr val="FF0000"/>
                </a:solidFill>
              </a:rPr>
              <a:t>Non-functional requirements </a:t>
            </a:r>
            <a:r>
              <a:rPr lang="en-US" dirty="0"/>
              <a:t>defining the required reliability and availability of the system.</a:t>
            </a:r>
          </a:p>
          <a:p>
            <a:r>
              <a:rPr lang="en-US" dirty="0">
                <a:solidFill>
                  <a:srgbClr val="FF0000"/>
                </a:solidFill>
              </a:rPr>
              <a:t>Excluding requirements </a:t>
            </a:r>
            <a:r>
              <a:rPr lang="en-US" dirty="0"/>
              <a:t>that define states and conditions that must not arise.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a:t>This is the probability that the system will fail when a service request is made. Useful when demands for service are intermittent and relatively infrequent.</a:t>
            </a:r>
          </a:p>
          <a:p>
            <a:r>
              <a:rPr lang="en-GB" sz="2400"/>
              <a:t>Appropriate for protection systems where services are demanded occasionally and where there are serious consequence if the service is not delivered.</a:t>
            </a:r>
          </a:p>
          <a:p>
            <a:r>
              <a:rPr lang="en-GB" sz="2400"/>
              <a:t>Relevant for many safety-critical systems with exception management components</a:t>
            </a:r>
          </a:p>
          <a:p>
            <a:pPr lvl="1"/>
            <a:r>
              <a:rPr lang="en-GB" sz="2000"/>
              <a:t>Emergency shutdown system in a chemical plant.</a:t>
            </a:r>
            <a:endParaRPr lang="en-GB" sz="1800"/>
          </a:p>
          <a:p>
            <a:endParaRPr lang="en-GB"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a:t>Measure of the fraction of the time that the system is available for use.</a:t>
            </a:r>
          </a:p>
          <a:p>
            <a:pPr>
              <a:lnSpc>
                <a:spcPct val="90000"/>
              </a:lnSpc>
            </a:pPr>
            <a:r>
              <a:rPr lang="en-GB"/>
              <a:t>Takes repair and restart time into account</a:t>
            </a:r>
          </a:p>
          <a:p>
            <a:pPr>
              <a:lnSpc>
                <a:spcPct val="90000"/>
              </a:lnSpc>
            </a:pPr>
            <a:r>
              <a:rPr lang="en-GB"/>
              <a:t>Availability of 0.998 means software is available for 998 out of 1000 time units.</a:t>
            </a:r>
          </a:p>
          <a:p>
            <a:pPr>
              <a:lnSpc>
                <a:spcPct val="90000"/>
              </a:lnSpc>
            </a:pPr>
            <a:r>
              <a:rPr lang="en-GB"/>
              <a:t>Relevant for non-stop, continuously running systems </a:t>
            </a:r>
          </a:p>
          <a:p>
            <a:pPr lvl="1">
              <a:lnSpc>
                <a:spcPct val="90000"/>
              </a:lnSpc>
            </a:pPr>
            <a:r>
              <a:rPr lang="en-GB"/>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543520"/>
        </p:xfrm>
        <a:graphic>
          <a:graphicData uri="http://schemas.openxmlformats.org/drawingml/2006/table">
            <a:tbl>
              <a:tblPr firstRow="1" bandRow="1">
                <a:tableStyleId>{5C22544A-7EE6-4342-B048-85BDC9FD1C3A}</a:tableStyleId>
              </a:tblPr>
              <a:tblGrid>
                <a:gridCol w="2920709">
                  <a:extLst>
                    <a:ext uri="{9D8B030D-6E8A-4147-A177-3AD203B41FA5}">
                      <a16:colId xmlns:a16="http://schemas.microsoft.com/office/drawing/2014/main" val="20000"/>
                    </a:ext>
                  </a:extLst>
                </a:gridCol>
                <a:gridCol w="5308891">
                  <a:extLst>
                    <a:ext uri="{9D8B030D-6E8A-4147-A177-3AD203B41FA5}">
                      <a16:colId xmlns:a16="http://schemas.microsoft.com/office/drawing/2014/main" val="20001"/>
                    </a:ext>
                  </a:extLst>
                </a:gridCol>
              </a:tblGrid>
              <a:tr h="370840">
                <a:tc>
                  <a:txBody>
                    <a:bodyPr/>
                    <a:lstStyle/>
                    <a:p>
                      <a:pPr algn="l">
                        <a:spcAft>
                          <a:spcPts val="0"/>
                        </a:spcAft>
                      </a:pPr>
                      <a:r>
                        <a:rPr lang="en-GB" sz="1400" b="1" dirty="0" smtClean="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indent="630555" algn="l">
                        <a:spcBef>
                          <a:spcPts val="600"/>
                        </a:spcBef>
                        <a:spcAft>
                          <a:spcPts val="0"/>
                        </a:spcAft>
                      </a:pPr>
                      <a:r>
                        <a:rPr lang="en-GB" sz="1400" dirty="0" smtClean="0">
                          <a:solidFill>
                            <a:srgbClr val="000000"/>
                          </a:solidFill>
                          <a:latin typeface="Arial"/>
                          <a:ea typeface="Times New Roman"/>
                          <a:cs typeface="Arial"/>
                        </a:rPr>
                        <a:t>0.9</a:t>
                      </a:r>
                      <a:endParaRPr lang="en-GB" sz="1400" dirty="0">
                        <a:solidFill>
                          <a:srgbClr val="000000"/>
                        </a:solidFill>
                        <a:latin typeface="Arial"/>
                        <a:ea typeface="Times New Roman"/>
                        <a:cs typeface="Arial"/>
                      </a:endParaRP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extLst>
                  <a:ext uri="{0D108BD9-81ED-4DB2-BD59-A6C34878D82A}">
                    <a16:rowId xmlns:a16="http://schemas.microsoft.com/office/drawing/2014/main" val="10001"/>
                  </a:ext>
                </a:extLst>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In a 24-hour period, the system is unavailable for 14.4 minutes. </a:t>
                      </a:r>
                    </a:p>
                  </a:txBody>
                  <a:tcPr marL="54610" marR="54610" marT="72000" marB="91440"/>
                </a:tc>
                <a:extLst>
                  <a:ext uri="{0D108BD9-81ED-4DB2-BD59-A6C34878D82A}">
                    <a16:rowId xmlns:a16="http://schemas.microsoft.com/office/drawing/2014/main" val="10002"/>
                  </a:ext>
                </a:extLst>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The system is unavailable for 84 seconds in a 24-hour period.</a:t>
                      </a:r>
                    </a:p>
                  </a:txBody>
                  <a:tcPr marL="54610" marR="54610" marT="72000" marB="91440"/>
                </a:tc>
                <a:extLst>
                  <a:ext uri="{0D108BD9-81ED-4DB2-BD59-A6C34878D82A}">
                    <a16:rowId xmlns:a16="http://schemas.microsoft.com/office/drawing/2014/main" val="10003"/>
                  </a:ext>
                </a:extLst>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7200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a:t>Failure consequences</a:t>
            </a:r>
          </a:p>
        </p:txBody>
      </p:sp>
      <p:sp>
        <p:nvSpPr>
          <p:cNvPr id="144387" name="Rectangle 3"/>
          <p:cNvSpPr>
            <a:spLocks noGrp="1" noChangeArrowheads="1"/>
          </p:cNvSpPr>
          <p:nvPr>
            <p:ph idx="1"/>
          </p:nvPr>
        </p:nvSpPr>
        <p:spPr/>
        <p:txBody>
          <a:bodyPr>
            <a:normAutofit/>
          </a:bodyPr>
          <a:lstStyle/>
          <a:p>
            <a:r>
              <a:rPr lang="en-GB"/>
              <a:t>When specifying reliability, it is not just the number of system failures that matter but the consequences of these failures.</a:t>
            </a:r>
          </a:p>
          <a:p>
            <a:r>
              <a:rPr lang="en-GB"/>
              <a:t>Failures that have serious consequences are clearly more damaging than those where repair and recovery is straightforward.</a:t>
            </a:r>
          </a:p>
          <a:p>
            <a:r>
              <a:rPr lang="en-GB"/>
              <a:t>In some cases, therefore, different reliability specifications for different types of failure may be defined.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69925" y="306388"/>
            <a:ext cx="8169275" cy="917575"/>
          </a:xfrm>
          <a:noFill/>
          <a:ln/>
        </p:spPr>
        <p:txBody>
          <a:bodyPr lIns="90840" tIns="44623" rIns="90840" bIns="44623"/>
          <a:lstStyle/>
          <a:p>
            <a:r>
              <a:rPr lang="en-GB" dirty="0" smtClean="0"/>
              <a:t>Over-specification of reliability</a:t>
            </a:r>
            <a:endParaRPr lang="en-GB" dirty="0"/>
          </a:p>
        </p:txBody>
      </p:sp>
      <p:sp>
        <p:nvSpPr>
          <p:cNvPr id="143363" name="Rectangle 3"/>
          <p:cNvSpPr>
            <a:spLocks noGrp="1" noChangeArrowheads="1"/>
          </p:cNvSpPr>
          <p:nvPr>
            <p:ph idx="1"/>
          </p:nvPr>
        </p:nvSpPr>
        <p:spPr>
          <a:noFill/>
          <a:ln/>
        </p:spPr>
        <p:txBody>
          <a:bodyPr lIns="90840" tIns="44623" rIns="90840" bIns="44623"/>
          <a:lstStyle/>
          <a:p>
            <a:pPr>
              <a:lnSpc>
                <a:spcPct val="90000"/>
              </a:lnSpc>
            </a:pPr>
            <a:r>
              <a:rPr lang="en-GB" dirty="0" smtClean="0"/>
              <a:t>Over-specification of reliability is a situation where a high-level of reliability is specified but it is not cost-effective to achieve this.</a:t>
            </a:r>
          </a:p>
          <a:p>
            <a:pPr>
              <a:lnSpc>
                <a:spcPct val="90000"/>
              </a:lnSpc>
            </a:pPr>
            <a:r>
              <a:rPr lang="en-GB" dirty="0" smtClean="0"/>
              <a:t>In many cases, it is cheaper to accept and deal with failures rather than avoid them occurring.</a:t>
            </a:r>
          </a:p>
          <a:p>
            <a:pPr>
              <a:lnSpc>
                <a:spcPct val="90000"/>
              </a:lnSpc>
            </a:pPr>
            <a:r>
              <a:rPr lang="en-GB" dirty="0" smtClean="0"/>
              <a:t>To avoid over-specification</a:t>
            </a:r>
          </a:p>
          <a:p>
            <a:pPr lvl="1">
              <a:lnSpc>
                <a:spcPct val="90000"/>
              </a:lnSpc>
            </a:pPr>
            <a:r>
              <a:rPr lang="en-GB" dirty="0" smtClean="0"/>
              <a:t>Specify reliability requirements for different types of failure. Minor failures may be acceptable.</a:t>
            </a:r>
          </a:p>
          <a:p>
            <a:pPr lvl="1">
              <a:lnSpc>
                <a:spcPct val="90000"/>
              </a:lnSpc>
            </a:pPr>
            <a:r>
              <a:rPr lang="en-GB" dirty="0" smtClean="0"/>
              <a:t>Specify requirements for different services separately. Critical services should have the highest reliability requirements.</a:t>
            </a:r>
          </a:p>
          <a:p>
            <a:pPr lvl="1">
              <a:lnSpc>
                <a:spcPct val="90000"/>
              </a:lnSpc>
            </a:pPr>
            <a:r>
              <a:rPr lang="en-GB" dirty="0" smtClean="0"/>
              <a:t>Decide whether or not high reliability is really required or if dependability goals can be achieved in some other way.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a:noFill/>
          <a:ln/>
        </p:spPr>
        <p:txBody>
          <a:bodyPr lIns="90840" tIns="44623" rIns="90840" bIns="44623"/>
          <a:lstStyle/>
          <a:p>
            <a:r>
              <a:rPr lang="en-GB"/>
              <a:t>Steps to a reliability specification</a:t>
            </a:r>
          </a:p>
        </p:txBody>
      </p:sp>
      <p:sp>
        <p:nvSpPr>
          <p:cNvPr id="147458" name="Rectangle 2"/>
          <p:cNvSpPr>
            <a:spLocks noGrp="1" noChangeArrowheads="1"/>
          </p:cNvSpPr>
          <p:nvPr>
            <p:ph idx="1"/>
          </p:nvPr>
        </p:nvSpPr>
        <p:spPr>
          <a:xfrm>
            <a:off x="609600" y="1600200"/>
            <a:ext cx="8001000" cy="4495800"/>
          </a:xfrm>
          <a:noFill/>
          <a:ln/>
        </p:spPr>
        <p:txBody>
          <a:bodyPr lIns="90840" tIns="44623" rIns="90840" bIns="44623">
            <a:normAutofit/>
          </a:bodyPr>
          <a:lstStyle/>
          <a:p>
            <a:pPr>
              <a:lnSpc>
                <a:spcPct val="90000"/>
              </a:lnSpc>
            </a:pPr>
            <a:r>
              <a:rPr lang="en-GB"/>
              <a:t>For each sub-system, analyse the consequences of possible system failures.</a:t>
            </a:r>
          </a:p>
          <a:p>
            <a:pPr>
              <a:lnSpc>
                <a:spcPct val="90000"/>
              </a:lnSpc>
            </a:pPr>
            <a:r>
              <a:rPr lang="en-GB"/>
              <a:t>From the system failure analysis, partition failures into appropriate classes.</a:t>
            </a:r>
          </a:p>
          <a:p>
            <a:pPr>
              <a:lnSpc>
                <a:spcPct val="90000"/>
              </a:lnSpc>
            </a:pPr>
            <a:r>
              <a:rPr lang="en-GB"/>
              <a:t>For each failure class identified, set out the reliability using an appropriate metric. Different metrics may be used for different reliability requirements.</a:t>
            </a:r>
          </a:p>
          <a:p>
            <a:pPr>
              <a:lnSpc>
                <a:spcPct val="90000"/>
              </a:lnSpc>
            </a:pPr>
            <a:r>
              <a:rPr lang="en-GB"/>
              <a:t>Identify functional reliability requirements to reduce the chances of critical failures.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Risk-driven specification</a:t>
            </a:r>
          </a:p>
        </p:txBody>
      </p:sp>
      <p:sp>
        <p:nvSpPr>
          <p:cNvPr id="123907" name="Rectangle 3"/>
          <p:cNvSpPr>
            <a:spLocks noGrp="1" noChangeArrowheads="1"/>
          </p:cNvSpPr>
          <p:nvPr>
            <p:ph idx="1"/>
          </p:nvPr>
        </p:nvSpPr>
        <p:spPr/>
        <p:txBody>
          <a:bodyPr/>
          <a:lstStyle/>
          <a:p>
            <a:r>
              <a:rPr lang="en-US" dirty="0">
                <a:solidFill>
                  <a:srgbClr val="FF0000"/>
                </a:solidFill>
              </a:rPr>
              <a:t>Critical systems specification </a:t>
            </a:r>
            <a:r>
              <a:rPr lang="en-US" dirty="0"/>
              <a:t>should be risk-driven.</a:t>
            </a:r>
          </a:p>
          <a:p>
            <a:r>
              <a:rPr lang="en-US" dirty="0"/>
              <a:t>This approach has been widely used in safety and security-critical systems.</a:t>
            </a:r>
          </a:p>
          <a:p>
            <a:r>
              <a:rPr lang="en-US" dirty="0"/>
              <a:t>The aim of the specification process should be to understand the risks (safety, security, etc.) faced by the system and to define requirements that reduce these risks.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 for MHC-PMS</a:t>
            </a:r>
            <a:r>
              <a:rPr lang="en-GB" dirty="0" smtClean="0"/>
              <a:t> </a:t>
            </a:r>
            <a:endParaRPr lang="en-US" dirty="0"/>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smtClean="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t>
            </a:r>
            <a:r>
              <a:rPr lang="en-GB" dirty="0" err="1"/>
              <a:t>Ada</a:t>
            </a:r>
            <a:r>
              <a:rPr lang="en-GB" dirty="0"/>
              <a:t>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pic>
        <p:nvPicPr>
          <p:cNvPr id="4098" name="Picture 2" descr="http://csis.pace.edu/~marchese/SE616_New/Sum_12/Sum_12_files/image0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2" y="1813054"/>
            <a:ext cx="6619875" cy="3876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MHC-</a:t>
            </a:r>
            <a:r>
              <a:rPr lang="en-US" dirty="0" smtClean="0"/>
              <a:t>PMS</a:t>
            </a:r>
            <a:endParaRPr lang="en-US" dirty="0"/>
          </a:p>
        </p:txBody>
      </p:sp>
      <p:graphicFrame>
        <p:nvGraphicFramePr>
          <p:cNvPr id="4" name="Content Placeholder 3"/>
          <p:cNvGraphicFramePr>
            <a:graphicFrameLocks noGrp="1"/>
          </p:cNvGraphicFramePr>
          <p:nvPr>
            <p:ph idx="1"/>
          </p:nvPr>
        </p:nvGraphicFramePr>
        <p:xfrm>
          <a:off x="457200" y="2040006"/>
          <a:ext cx="8229600" cy="3707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19732"/>
          <a:ext cx="7940292" cy="3389880"/>
        </p:xfrm>
        <a:graphic>
          <a:graphicData uri="http://schemas.openxmlformats.org/drawingml/2006/table">
            <a:tbl>
              <a:tblPr firstRow="1" bandRow="1">
                <a:tableStyleId>{5C22544A-7EE6-4342-B048-85BDC9FD1C3A}</a:tableStyleId>
              </a:tblPr>
              <a:tblGrid>
                <a:gridCol w="1985073">
                  <a:extLst>
                    <a:ext uri="{9D8B030D-6E8A-4147-A177-3AD203B41FA5}">
                      <a16:colId xmlns:a16="http://schemas.microsoft.com/office/drawing/2014/main" val="20000"/>
                    </a:ext>
                  </a:extLst>
                </a:gridCol>
                <a:gridCol w="1115793">
                  <a:extLst>
                    <a:ext uri="{9D8B030D-6E8A-4147-A177-3AD203B41FA5}">
                      <a16:colId xmlns:a16="http://schemas.microsoft.com/office/drawing/2014/main" val="20001"/>
                    </a:ext>
                  </a:extLst>
                </a:gridCol>
                <a:gridCol w="2142851">
                  <a:extLst>
                    <a:ext uri="{9D8B030D-6E8A-4147-A177-3AD203B41FA5}">
                      <a16:colId xmlns:a16="http://schemas.microsoft.com/office/drawing/2014/main" val="20002"/>
                    </a:ext>
                  </a:extLst>
                </a:gridCol>
                <a:gridCol w="2696575">
                  <a:extLst>
                    <a:ext uri="{9D8B030D-6E8A-4147-A177-3AD203B41FA5}">
                      <a16:colId xmlns:a16="http://schemas.microsoft.com/office/drawing/2014/main" val="20003"/>
                    </a:ext>
                  </a:extLst>
                </a:gridCol>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extLst>
                  <a:ext uri="{0D108BD9-81ED-4DB2-BD59-A6C34878D82A}">
                    <a16:rowId xmlns:a16="http://schemas.microsoft.com/office/drawing/2014/main" val="10001"/>
                  </a:ext>
                </a:extLst>
              </a:tr>
              <a:tr h="370840">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Unauthorized 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a:t>
            </a:r>
            <a:endParaRPr lang="en-US" dirty="0"/>
          </a:p>
        </p:txBody>
      </p:sp>
      <p:sp>
        <p:nvSpPr>
          <p:cNvPr id="3" name="Content Placeholder 2"/>
          <p:cNvSpPr>
            <a:spLocks noGrp="1"/>
          </p:cNvSpPr>
          <p:nvPr>
            <p:ph idx="1"/>
          </p:nvPr>
        </p:nvSpPr>
        <p:spPr/>
        <p:txBody>
          <a:bodyPr/>
          <a:lstStyle/>
          <a:p>
            <a:r>
              <a:rPr lang="en-US" dirty="0" smtClean="0"/>
              <a:t>An organizational security policy applies to all systems and sets out what should and should not be allowed.</a:t>
            </a:r>
          </a:p>
          <a:p>
            <a:r>
              <a:rPr lang="en-US" dirty="0" smtClean="0"/>
              <a:t>For example, a military policy might be:</a:t>
            </a:r>
          </a:p>
          <a:p>
            <a:pPr lvl="1"/>
            <a:r>
              <a:rPr lang="en-US" dirty="0" smtClean="0"/>
              <a:t>Readers may only examine documents whose classification is the same as or below the readers vetting level.</a:t>
            </a:r>
          </a:p>
          <a:p>
            <a:r>
              <a:rPr lang="en-US" dirty="0" smtClean="0"/>
              <a:t>A security policy sets out the conditions that must be maintained by a security system and so helps identify system security requirements.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MHC-PMS</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0525" y="368300"/>
            <a:ext cx="7942263" cy="687388"/>
          </a:xfrm>
          <a:noFill/>
          <a:ln/>
        </p:spPr>
        <p:txBody>
          <a:bodyPr lIns="86362" tIns="42424" rIns="86362" bIns="42424"/>
          <a:lstStyle/>
          <a:p>
            <a:r>
              <a:rPr lang="en-GB"/>
              <a:t>Stages of risk-based analysis</a:t>
            </a:r>
          </a:p>
        </p:txBody>
      </p:sp>
      <p:sp>
        <p:nvSpPr>
          <p:cNvPr id="126979" name="Rectangle 3"/>
          <p:cNvSpPr>
            <a:spLocks noGrp="1" noChangeArrowheads="1"/>
          </p:cNvSpPr>
          <p:nvPr>
            <p:ph idx="1"/>
          </p:nvPr>
        </p:nvSpPr>
        <p:spPr>
          <a:noFill/>
          <a:ln/>
        </p:spPr>
        <p:txBody>
          <a:bodyPr lIns="86362" tIns="42424" rIns="86362" bIns="42424"/>
          <a:lstStyle/>
          <a:p>
            <a:r>
              <a:rPr lang="en-GB" sz="2400" dirty="0">
                <a:solidFill>
                  <a:srgbClr val="FF0000"/>
                </a:solidFill>
              </a:rPr>
              <a:t>Risk identification</a:t>
            </a:r>
          </a:p>
          <a:p>
            <a:pPr lvl="1"/>
            <a:r>
              <a:rPr lang="en-GB" sz="2000" dirty="0"/>
              <a:t>Identify potential risks that may arise.</a:t>
            </a:r>
          </a:p>
          <a:p>
            <a:r>
              <a:rPr lang="en-GB" sz="2400" dirty="0">
                <a:solidFill>
                  <a:srgbClr val="FF0000"/>
                </a:solidFill>
              </a:rPr>
              <a:t>Risk analysis and classification</a:t>
            </a:r>
          </a:p>
          <a:p>
            <a:pPr lvl="1"/>
            <a:r>
              <a:rPr lang="en-GB" sz="2000" dirty="0"/>
              <a:t>Assess the seriousness of each risk.</a:t>
            </a:r>
          </a:p>
          <a:p>
            <a:r>
              <a:rPr lang="en-GB" sz="2400" dirty="0">
                <a:solidFill>
                  <a:srgbClr val="FF0000"/>
                </a:solidFill>
              </a:rPr>
              <a:t>Risk decomposition</a:t>
            </a:r>
          </a:p>
          <a:p>
            <a:pPr lvl="1"/>
            <a:r>
              <a:rPr lang="en-GB" sz="2000" dirty="0"/>
              <a:t>Decompose risks to discover their potential root causes.</a:t>
            </a:r>
          </a:p>
          <a:p>
            <a:r>
              <a:rPr lang="en-GB" sz="2400" dirty="0">
                <a:solidFill>
                  <a:srgbClr val="FF0000"/>
                </a:solidFill>
              </a:rPr>
              <a:t>Risk reduction assessment</a:t>
            </a:r>
          </a:p>
          <a:p>
            <a:pPr lvl="1"/>
            <a:r>
              <a:rPr lang="en-GB" sz="2000" dirty="0"/>
              <a:t>Define how each risk must be taken into eliminated or reduced when the system is designed.</a:t>
            </a:r>
            <a:endParaRPr lang="en-GB" sz="16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a:t>Formal specification is part of a more general collection of techniques that are known as ‘formal methods’.</a:t>
            </a:r>
          </a:p>
          <a:p>
            <a:r>
              <a:rPr lang="en-GB" sz="2400"/>
              <a:t>These are all based on mathematical representation and analysis of software.</a:t>
            </a:r>
          </a:p>
          <a:p>
            <a:r>
              <a:rPr lang="en-GB" sz="2400"/>
              <a:t>Formal methods include</a:t>
            </a:r>
          </a:p>
          <a:p>
            <a:pPr lvl="1"/>
            <a:r>
              <a:rPr lang="en-GB" sz="2000"/>
              <a:t>Formal specification;</a:t>
            </a:r>
          </a:p>
          <a:p>
            <a:pPr lvl="1"/>
            <a:r>
              <a:rPr lang="en-GB" sz="2000"/>
              <a:t>Specification analysis and proof;</a:t>
            </a:r>
          </a:p>
          <a:p>
            <a:pPr lvl="1"/>
            <a:r>
              <a:rPr lang="en-GB" sz="2000"/>
              <a:t>Transformational development;</a:t>
            </a:r>
          </a:p>
          <a:p>
            <a:pPr lvl="1"/>
            <a:r>
              <a:rPr lang="en-GB" sz="2000"/>
              <a:t>Program verification.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a:t>The principal benefits of formal methods are in reducing the number of faults in systems.</a:t>
            </a:r>
          </a:p>
          <a:p>
            <a:r>
              <a:rPr lang="en-GB"/>
              <a:t>Consequently, their main area of applicability is in critical systems engineering. There have been several successful projects where formal methods have been used in this area.</a:t>
            </a:r>
          </a:p>
          <a:p>
            <a:r>
              <a:rPr lang="en-GB"/>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3525"/>
            <a:ext cx="8551863" cy="1108075"/>
          </a:xfrm>
          <a:noFill/>
          <a:ln/>
        </p:spPr>
        <p:txBody>
          <a:bodyPr lIns="90840" tIns="44623" rIns="90840" bIns="44623"/>
          <a:lstStyle/>
          <a:p>
            <a:r>
              <a:rPr lang="en-GB"/>
              <a:t>Specification in the software process</a:t>
            </a:r>
          </a:p>
        </p:txBody>
      </p:sp>
      <p:sp>
        <p:nvSpPr>
          <p:cNvPr id="8195" name="Rectangle 3"/>
          <p:cNvSpPr>
            <a:spLocks noGrp="1" noChangeArrowheads="1"/>
          </p:cNvSpPr>
          <p:nvPr>
            <p:ph idx="1"/>
          </p:nvPr>
        </p:nvSpPr>
        <p:spPr>
          <a:noFill/>
          <a:ln/>
        </p:spPr>
        <p:txBody>
          <a:bodyPr lIns="90840" tIns="44623" rIns="90840" bIns="44623"/>
          <a:lstStyle/>
          <a:p>
            <a:r>
              <a:rPr lang="en-GB"/>
              <a:t>Specification and design are inextricably </a:t>
            </a:r>
            <a:br>
              <a:rPr lang="en-GB"/>
            </a:br>
            <a:r>
              <a:rPr lang="en-GB"/>
              <a:t>intermingled.</a:t>
            </a:r>
          </a:p>
          <a:p>
            <a:r>
              <a:rPr lang="en-GB"/>
              <a:t>Architectural design is essential to structure a specification and the specification process.</a:t>
            </a:r>
          </a:p>
          <a:p>
            <a:r>
              <a:rPr lang="en-GB"/>
              <a:t>Formal specifications are expressed in a </a:t>
            </a:r>
            <a:br>
              <a:rPr lang="en-GB"/>
            </a:br>
            <a:r>
              <a:rPr lang="en-GB"/>
              <a:t>mathematical notation with precisely defined </a:t>
            </a:r>
            <a:br>
              <a:rPr lang="en-GB"/>
            </a:br>
            <a:r>
              <a:rPr lang="en-GB"/>
              <a:t>vocabulary, syntax and semantics.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a:t>specification in a plan-based software </a:t>
            </a:r>
            <a:r>
              <a:rPr lang="en-US" dirty="0" smtClean="0"/>
              <a:t>process</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pic>
        <p:nvPicPr>
          <p:cNvPr id="5122" name="Picture 2" descr="http://csis.pace.edu/~marchese/SE616_New/Sum_12/Sum_12_files/image0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38350"/>
            <a:ext cx="81534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t>Key points</a:t>
            </a:r>
          </a:p>
        </p:txBody>
      </p:sp>
      <p:sp>
        <p:nvSpPr>
          <p:cNvPr id="153605" name="Rectangle 5"/>
          <p:cNvSpPr>
            <a:spLocks noGrp="1" noChangeArrowheads="1"/>
          </p:cNvSpPr>
          <p:nvPr>
            <p:ph idx="1"/>
          </p:nvPr>
        </p:nvSpPr>
        <p:spPr/>
        <p:txBody>
          <a:bodyPr/>
          <a:lstStyle/>
          <a:p>
            <a:pPr lvl="0"/>
            <a:r>
              <a:rPr lang="en-US" sz="2000" dirty="0" smtClean="0"/>
              <a:t>Reliability requirements can be defined quantitatively. They include probability of failure on demand (POFOD), rate of occurrence of failure (ROCOF) and availability (AVAIL). </a:t>
            </a:r>
            <a:endParaRPr lang="en-GB" sz="2000" dirty="0" smtClean="0"/>
          </a:p>
          <a:p>
            <a:pPr lvl="0"/>
            <a:r>
              <a:rPr lang="en-US" sz="2000" dirty="0" smtClean="0"/>
              <a:t>Security requirements are more difficult to identify than safety requirements because a system attacker can use knowledge of system vulnerabilities to plan a system attack, and can learn about vulnerabilities from unsuccessful attacks.</a:t>
            </a:r>
            <a:endParaRPr lang="en-GB" sz="2000" dirty="0" smtClean="0"/>
          </a:p>
          <a:p>
            <a:pPr lvl="0"/>
            <a:r>
              <a:rPr lang="en-US" sz="2000" dirty="0" smtClean="0"/>
              <a:t>To specify security requirements, you should identify the assets that are to be protected and define how security techniques and technology should be used to protect these assets.</a:t>
            </a:r>
            <a:endParaRPr lang="en-GB" sz="2000" dirty="0" smtClean="0"/>
          </a:p>
          <a:p>
            <a:pPr lvl="0"/>
            <a:r>
              <a:rPr lang="en-US" sz="2000" dirty="0" smtClean="0"/>
              <a:t>Formal methods of software development rely on a system specification that is expressed as a mathematical model. The use of formal methods avoids ambiguity in a critical systems specification.</a:t>
            </a:r>
            <a:endParaRPr lang="en-GB" sz="2000" dirty="0" smtClean="0"/>
          </a:p>
          <a:p>
            <a:pPr>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r>
              <a:rPr lang="en-US" dirty="0"/>
              <a:t>-driven specification</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pic>
        <p:nvPicPr>
          <p:cNvPr id="1026" name="Picture 2" descr="http://csis.pace.edu/~marchese/SE616_New/Sum_12/Sum_12_files/image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7" y="2298357"/>
            <a:ext cx="8613183" cy="2757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risk analysis</a:t>
            </a:r>
            <a:endParaRPr lang="en-US" dirty="0"/>
          </a:p>
        </p:txBody>
      </p:sp>
      <p:sp>
        <p:nvSpPr>
          <p:cNvPr id="3" name="Content Placeholder 2"/>
          <p:cNvSpPr>
            <a:spLocks noGrp="1"/>
          </p:cNvSpPr>
          <p:nvPr>
            <p:ph idx="1"/>
          </p:nvPr>
        </p:nvSpPr>
        <p:spPr>
          <a:xfrm>
            <a:off x="457200" y="1637271"/>
            <a:ext cx="8229600" cy="4525963"/>
          </a:xfrm>
        </p:spPr>
        <p:txBody>
          <a:bodyPr/>
          <a:lstStyle/>
          <a:p>
            <a:r>
              <a:rPr lang="en-US" dirty="0" smtClean="0">
                <a:solidFill>
                  <a:srgbClr val="FF0000"/>
                </a:solidFill>
              </a:rPr>
              <a:t>Preliminary risk analysis</a:t>
            </a:r>
          </a:p>
          <a:p>
            <a:pPr lvl="1"/>
            <a:r>
              <a:rPr lang="en-US" dirty="0" smtClean="0"/>
              <a:t>Identifies risks from the systems environment. Aim is to develop an initial set of system security and dependability requirements.</a:t>
            </a:r>
          </a:p>
          <a:p>
            <a:r>
              <a:rPr lang="en-US" dirty="0" smtClean="0">
                <a:solidFill>
                  <a:srgbClr val="FF0000"/>
                </a:solidFill>
              </a:rPr>
              <a:t>Life cycle risk analysis</a:t>
            </a:r>
          </a:p>
          <a:p>
            <a:pPr lvl="1"/>
            <a:r>
              <a:rPr lang="en-US" dirty="0" smtClean="0"/>
              <a:t>Identifies risks that emerge during design and development e.g. risks that are associated with the technologies used for system construction. Requirements are extended to protect against these risks.</a:t>
            </a:r>
          </a:p>
          <a:p>
            <a:r>
              <a:rPr lang="en-US" dirty="0" smtClean="0">
                <a:solidFill>
                  <a:srgbClr val="FF0000"/>
                </a:solidFill>
              </a:rPr>
              <a:t>Operational risk analysis</a:t>
            </a:r>
          </a:p>
          <a:p>
            <a:pPr lvl="1"/>
            <a:r>
              <a:rPr lang="en-US" dirty="0" smtClean="0"/>
              <a:t>Risks associated with the system user interface and operator errors. Further protection requirements may be added to cope with these.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Goal</a:t>
            </a:r>
            <a:r>
              <a:rPr lang="en-US" dirty="0" smtClean="0"/>
              <a:t> is to identify protection requirements that ensure that system failures do not cause injury or death or environmental damage.</a:t>
            </a:r>
          </a:p>
          <a:p>
            <a:r>
              <a:rPr lang="en-US" dirty="0" smtClean="0">
                <a:solidFill>
                  <a:srgbClr val="FF0000"/>
                </a:solidFill>
              </a:rPr>
              <a:t>Risk identification </a:t>
            </a:r>
            <a:r>
              <a:rPr lang="en-US" dirty="0" smtClean="0"/>
              <a:t>= Hazard identification</a:t>
            </a:r>
          </a:p>
          <a:p>
            <a:r>
              <a:rPr lang="en-US" dirty="0" smtClean="0">
                <a:solidFill>
                  <a:srgbClr val="FF0000"/>
                </a:solidFill>
              </a:rPr>
              <a:t>Risk analysis </a:t>
            </a:r>
            <a:r>
              <a:rPr lang="en-US" dirty="0" smtClean="0"/>
              <a:t>= Hazard assessment</a:t>
            </a:r>
          </a:p>
          <a:p>
            <a:r>
              <a:rPr lang="en-US" dirty="0" smtClean="0">
                <a:solidFill>
                  <a:srgbClr val="FF0000"/>
                </a:solidFill>
              </a:rPr>
              <a:t>Risk decomposition </a:t>
            </a:r>
            <a:r>
              <a:rPr lang="en-US" dirty="0" smtClean="0"/>
              <a:t>= Hazard analysis</a:t>
            </a:r>
          </a:p>
          <a:p>
            <a:r>
              <a:rPr lang="en-US" dirty="0" smtClean="0">
                <a:solidFill>
                  <a:srgbClr val="FF0000"/>
                </a:solidFill>
              </a:rPr>
              <a:t>Risk reduction </a:t>
            </a:r>
            <a:r>
              <a:rPr lang="en-US" dirty="0" smtClean="0"/>
              <a:t>= safety requirements specification</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a:t>
            </a:r>
            <a:r>
              <a:rPr lang="en-US" dirty="0" smtClean="0">
                <a:solidFill>
                  <a:srgbClr val="FF0000"/>
                </a:solidFill>
              </a:rPr>
              <a:t>that may threaten the system</a:t>
            </a:r>
            <a:r>
              <a:rPr lang="en-US" dirty="0" smtClean="0"/>
              <a:t>.</a:t>
            </a:r>
          </a:p>
          <a:p>
            <a:r>
              <a:rPr lang="en-US" dirty="0" smtClean="0"/>
              <a:t>Hazard identification may be based on </a:t>
            </a:r>
            <a:r>
              <a:rPr lang="en-US" dirty="0" smtClean="0">
                <a:solidFill>
                  <a:srgbClr val="FF0000"/>
                </a:solidFill>
              </a:rPr>
              <a:t>different types </a:t>
            </a:r>
            <a:r>
              <a:rPr lang="en-US" dirty="0" smtClean="0"/>
              <a:t>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10472</TotalTime>
  <Words>3957</Words>
  <Application>Microsoft Office PowerPoint</Application>
  <PresentationFormat>On-screen Show (4:3)</PresentationFormat>
  <Paragraphs>483</Paragraphs>
  <Slides>56</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ＭＳ Ｐゴシック</vt:lpstr>
      <vt:lpstr>Arial</vt:lpstr>
      <vt:lpstr>Calibri</vt:lpstr>
      <vt:lpstr>Franklin Gothic Book</vt:lpstr>
      <vt:lpstr>Perpetua</vt:lpstr>
      <vt:lpstr>Times New Roman</vt:lpstr>
      <vt:lpstr>Wingdings</vt:lpstr>
      <vt:lpstr>Wingdings 2</vt:lpstr>
      <vt:lpstr>SE9</vt:lpstr>
      <vt:lpstr>Equity</vt:lpstr>
      <vt:lpstr>CSE 319        Software Engineering   </vt:lpstr>
      <vt:lpstr>Topics covered</vt:lpstr>
      <vt:lpstr>Dependability requirements</vt:lpstr>
      <vt:lpstr>Risk-driven specification</vt:lpstr>
      <vt:lpstr>Stages of risk-based analysis</vt:lpstr>
      <vt:lpstr>Risk-driven specification </vt:lpstr>
      <vt:lpstr>Phased risk analysis</vt:lpstr>
      <vt:lpstr>Safety specification</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Symbols - software fault tree </vt:lpstr>
      <vt:lpstr>An example of a software fault tree </vt:lpstr>
      <vt:lpstr>Fault tree analysis</vt:lpstr>
      <vt:lpstr>Risk reduction</vt:lpstr>
      <vt:lpstr>Strategy use</vt:lpstr>
      <vt:lpstr>Insulin pump - software risks</vt:lpstr>
      <vt:lpstr>Examples of safety requirements </vt:lpstr>
      <vt:lpstr>Key points</vt:lpstr>
      <vt:lpstr>Chapter 12 – Dependability and Security Specification</vt:lpstr>
      <vt:lpstr>System reliability specification</vt:lpstr>
      <vt:lpstr>Reliability specification process</vt:lpstr>
      <vt:lpstr>Types of system failure </vt:lpstr>
      <vt:lpstr>Reliability metrics</vt:lpstr>
      <vt:lpstr>Probability of failure on demand (POFOD)</vt:lpstr>
      <vt:lpstr>Rate of fault occurrence (ROCOF)</vt:lpstr>
      <vt:lpstr>Availability</vt:lpstr>
      <vt:lpstr>Availability specification </vt:lpstr>
      <vt:lpstr>Failure consequences</vt:lpstr>
      <vt:lpstr>Over-specification of reliability</vt:lpstr>
      <vt:lpstr>Steps to a reliability specification</vt:lpstr>
      <vt:lpstr>Insulin pump specification</vt:lpstr>
      <vt:lpstr>Functional reliability requirements</vt:lpstr>
      <vt:lpstr>Examples of functional reliability requirements for MHC-PMS </vt:lpstr>
      <vt:lpstr>Security specification</vt:lpstr>
      <vt:lpstr>Types of security requirement</vt:lpstr>
      <vt:lpstr>The preliminary risk assessment process for security requirements </vt:lpstr>
      <vt:lpstr>Security risk assessment</vt:lpstr>
      <vt:lpstr>Security risk assessment</vt:lpstr>
      <vt:lpstr>Asset analysis in a preliminary risk assessment report for the MHC-PMS</vt:lpstr>
      <vt:lpstr>Threat and control analysis in a preliminary risk assessment report </vt:lpstr>
      <vt:lpstr>Security policy</vt:lpstr>
      <vt:lpstr>Security requirements for the MHC-PMS</vt:lpstr>
      <vt:lpstr>Formal specification</vt:lpstr>
      <vt:lpstr>Use of formal methods</vt:lpstr>
      <vt:lpstr>Specification in the software process</vt:lpstr>
      <vt:lpstr>Formal specification in a plan-based software process </vt:lpstr>
      <vt:lpstr>Benefits of formal specification</vt:lpstr>
      <vt:lpstr>Acceptance of formal methods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12</dc:title>
  <dc:creator>Ian Sommerville</dc:creator>
  <cp:lastModifiedBy>Anisur Rahman</cp:lastModifiedBy>
  <cp:revision>27</cp:revision>
  <cp:lastPrinted>2009-12-04T15:20:14Z</cp:lastPrinted>
  <dcterms:created xsi:type="dcterms:W3CDTF">2009-12-09T14:52:21Z</dcterms:created>
  <dcterms:modified xsi:type="dcterms:W3CDTF">2019-09-29T08:12:09Z</dcterms:modified>
</cp:coreProperties>
</file>