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4"/>
  </p:notesMasterIdLst>
  <p:handoutMasterIdLst>
    <p:handoutMasterId r:id="rId35"/>
  </p:handoutMasterIdLst>
  <p:sldIdLst>
    <p:sldId id="336" r:id="rId2"/>
    <p:sldId id="295" r:id="rId3"/>
    <p:sldId id="267" r:id="rId4"/>
    <p:sldId id="268" r:id="rId5"/>
    <p:sldId id="329" r:id="rId6"/>
    <p:sldId id="328" r:id="rId7"/>
    <p:sldId id="257" r:id="rId8"/>
    <p:sldId id="296" r:id="rId9"/>
    <p:sldId id="297" r:id="rId10"/>
    <p:sldId id="298" r:id="rId11"/>
    <p:sldId id="258" r:id="rId12"/>
    <p:sldId id="299" r:id="rId13"/>
    <p:sldId id="303" r:id="rId14"/>
    <p:sldId id="305" r:id="rId15"/>
    <p:sldId id="330" r:id="rId16"/>
    <p:sldId id="300" r:id="rId17"/>
    <p:sldId id="306" r:id="rId18"/>
    <p:sldId id="307" r:id="rId19"/>
    <p:sldId id="308" r:id="rId20"/>
    <p:sldId id="309" r:id="rId21"/>
    <p:sldId id="301" r:id="rId22"/>
    <p:sldId id="311" r:id="rId23"/>
    <p:sldId id="310" r:id="rId24"/>
    <p:sldId id="331" r:id="rId25"/>
    <p:sldId id="335" r:id="rId26"/>
    <p:sldId id="284" r:id="rId27"/>
    <p:sldId id="285" r:id="rId28"/>
    <p:sldId id="286" r:id="rId29"/>
    <p:sldId id="287" r:id="rId30"/>
    <p:sldId id="315" r:id="rId31"/>
    <p:sldId id="259" r:id="rId32"/>
    <p:sldId id="316"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546" y="53"/>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07-Sep-19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07-Sep-19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383786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b="1" dirty="0" smtClean="0"/>
              <a:t>Gross national product</a:t>
            </a:r>
            <a:r>
              <a:rPr lang="en-US" dirty="0" smtClean="0"/>
              <a:t> (</a:t>
            </a:r>
            <a:r>
              <a:rPr lang="en-US" b="1" dirty="0" smtClean="0"/>
              <a:t>GNP</a:t>
            </a:r>
            <a:r>
              <a:rPr lang="en-US" dirty="0" smtClean="0"/>
              <a:t>) is a broad measure of a nation's total economic activity. </a:t>
            </a:r>
            <a:r>
              <a:rPr lang="en-US" b="1" dirty="0" smtClean="0"/>
              <a:t>GNP</a:t>
            </a:r>
            <a:r>
              <a:rPr lang="en-US" dirty="0" smtClean="0"/>
              <a:t> is the value of all finished goods and services produced in a country in one year by its nationals.</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ctr" eaLnBrk="1" hangingPunct="1"/>
            <a:r>
              <a:rPr lang="en-US" dirty="0" smtClean="0">
                <a:solidFill>
                  <a:srgbClr val="0000CC"/>
                </a:solidFill>
              </a:rPr>
              <a:t>Professional SW Development &amp;</a:t>
            </a:r>
            <a:br>
              <a:rPr lang="en-US" dirty="0" smtClean="0">
                <a:solidFill>
                  <a:srgbClr val="0000CC"/>
                </a:solidFill>
              </a:rPr>
            </a:br>
            <a:r>
              <a:rPr lang="en-US" dirty="0" smtClean="0">
                <a:solidFill>
                  <a:srgbClr val="0000CC"/>
                </a:solidFill>
              </a:rPr>
              <a:t>SW Engineering Ethics</a:t>
            </a:r>
          </a:p>
        </p:txBody>
      </p:sp>
      <p:sp>
        <p:nvSpPr>
          <p:cNvPr id="3" name="Subtitle 2"/>
          <p:cNvSpPr>
            <a:spLocks noGrp="1"/>
          </p:cNvSpPr>
          <p:nvPr>
            <p:ph type="subTitle" idx="1"/>
          </p:nvPr>
        </p:nvSpPr>
        <p:spPr>
          <a:xfrm>
            <a:off x="1371600" y="4724400"/>
            <a:ext cx="6400800" cy="914400"/>
          </a:xfrm>
        </p:spPr>
        <p:txBody>
          <a:bodyPr/>
          <a:lstStyle/>
          <a:p>
            <a:pPr eaLnBrk="1" fontAlgn="auto" hangingPunct="1">
              <a:spcAft>
                <a:spcPts val="0"/>
              </a:spcAft>
              <a:buFont typeface="Arial"/>
              <a:buNone/>
              <a:defRPr/>
            </a:pPr>
            <a:r>
              <a:rPr lang="en-US" dirty="0" smtClean="0">
                <a:ea typeface="+mn-ea"/>
                <a:cs typeface="+mn-cs"/>
              </a:rPr>
              <a:t>Lt Col Muhammad Nazrul Islam, PhD</a:t>
            </a:r>
            <a:endParaRPr lang="en-US" dirty="0">
              <a:ea typeface="+mn-ea"/>
              <a:cs typeface="+mn-cs"/>
            </a:endParaRPr>
          </a:p>
        </p:txBody>
      </p:sp>
      <p:sp>
        <p:nvSpPr>
          <p:cNvPr id="5" name="Slide Number Placeholder 4"/>
          <p:cNvSpPr>
            <a:spLocks noGrp="1"/>
          </p:cNvSpPr>
          <p:nvPr>
            <p:ph type="sldNum" sz="quarter" idx="4294967295"/>
          </p:nvPr>
        </p:nvSpPr>
        <p:spPr>
          <a:xfrm>
            <a:off x="6553200" y="6356350"/>
            <a:ext cx="2133600" cy="365125"/>
          </a:xfrm>
        </p:spPr>
        <p:txBody>
          <a:bodyPr/>
          <a:lstStyle/>
          <a:p>
            <a:fld id="{1D5CD492-2BC6-F348-9965-EC1D86DF57A8}" type="slidenum">
              <a:rPr lang="en-US" smtClean="0"/>
              <a:pPr/>
              <a:t>1</a:t>
            </a:fld>
            <a:endParaRPr lang="en-US"/>
          </a:p>
        </p:txBody>
      </p:sp>
    </p:spTree>
    <p:extLst>
      <p:ext uri="{BB962C8B-B14F-4D97-AF65-F5344CB8AC3E}">
        <p14:creationId xmlns:p14="http://schemas.microsoft.com/office/powerpoint/2010/main" val="2163880860"/>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a:p>
            <a:pPr lvl="1"/>
            <a:endParaRPr lang="en-US" dirty="0"/>
          </a:p>
          <a:p>
            <a:pPr marL="342900" lvl="1" indent="-342900" algn="just"/>
            <a:r>
              <a:rPr lang="en-US" dirty="0" smtClean="0"/>
              <a:t>Many systems are now being built with a generic product as a base, which is then adapted to suit the requirements of a customer. E.g., Enterprise Resource Planning (ERP) – e.g., Systems Applications Products (SAP)</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372068781"/>
              </p:ext>
            </p:extLst>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a:t>
                      </a:r>
                      <a:r>
                        <a:rPr lang="en-GB" sz="1400" dirty="0" smtClean="0">
                          <a:latin typeface="Arial"/>
                          <a:cs typeface="Arial"/>
                        </a:rPr>
                        <a:t>usable, </a:t>
                      </a:r>
                      <a:r>
                        <a:rPr lang="en-GB" sz="1400" dirty="0">
                          <a:latin typeface="Arial"/>
                          <a:cs typeface="Arial"/>
                        </a:rPr>
                        <a:t>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8" name="Slide Number Placeholder 7"/>
          <p:cNvSpPr>
            <a:spLocks noGrp="1"/>
          </p:cNvSpPr>
          <p:nvPr>
            <p:ph type="sldNum" sz="quarter" idx="12"/>
          </p:nvPr>
        </p:nvSpPr>
        <p:spPr/>
        <p:txBody>
          <a:bodyPr/>
          <a:lstStyle/>
          <a:p>
            <a:fld id="{1D5CD492-2BC6-F348-9965-EC1D86DF57A8}" type="slidenum">
              <a:rPr lang="en-US" smtClean="0"/>
              <a:pPr/>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a:t>
            </a:r>
            <a:r>
              <a:rPr lang="en-GB" dirty="0" smtClean="0">
                <a:solidFill>
                  <a:srgbClr val="FF0000"/>
                </a:solidFill>
              </a:rPr>
              <a:t>reliable and trustworthy systems </a:t>
            </a:r>
            <a:r>
              <a:rPr lang="en-GB" dirty="0" smtClean="0"/>
              <a:t>economically and quickly.</a:t>
            </a:r>
          </a:p>
          <a:p>
            <a:r>
              <a:rPr lang="en-GB" dirty="0" smtClean="0">
                <a:solidFill>
                  <a:srgbClr val="FF0000"/>
                </a:solidFill>
              </a:rPr>
              <a:t>It is usually cheaper, in the long run</a:t>
            </a:r>
            <a:r>
              <a:rPr lang="en-GB" dirty="0" smtClean="0"/>
              <a:t>,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15</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lgn="just"/>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lgn="just"/>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lgn="just"/>
            <a:r>
              <a:rPr lang="en-GB" dirty="0" smtClean="0"/>
              <a:t>These are software control systems that control and manage hardware devices. Numerically, there are probably more embedded systems than any other type of system. E.g., SW in a microwave oven to control the cooking process.</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modelling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 covered</a:t>
            </a:r>
            <a:endParaRPr lang="en-US" dirty="0"/>
          </a:p>
        </p:txBody>
      </p:sp>
      <p:sp>
        <p:nvSpPr>
          <p:cNvPr id="3" name="Content Placeholder 2"/>
          <p:cNvSpPr>
            <a:spLocks noGrp="1"/>
          </p:cNvSpPr>
          <p:nvPr>
            <p:ph idx="1"/>
          </p:nvPr>
        </p:nvSpPr>
        <p:spPr/>
        <p:txBody>
          <a:bodyPr/>
          <a:lstStyle/>
          <a:p>
            <a:endParaRPr lang="en-US" dirty="0" smtClean="0"/>
          </a:p>
          <a:p>
            <a:r>
              <a:rPr lang="en-US" dirty="0" smtClean="0"/>
              <a:t>Professional software development</a:t>
            </a:r>
          </a:p>
          <a:p>
            <a:pPr lvl="1"/>
            <a:r>
              <a:rPr lang="en-US" dirty="0" smtClean="0"/>
              <a:t>What is meant by software engineering.</a:t>
            </a:r>
          </a:p>
          <a:p>
            <a:pPr lvl="1"/>
            <a:endParaRPr lang="en-US" dirty="0" smtClean="0"/>
          </a:p>
          <a:p>
            <a:r>
              <a:rPr lang="en-US" dirty="0" smtClean="0"/>
              <a:t>Software engineering ethics</a:t>
            </a:r>
          </a:p>
          <a:p>
            <a:pPr lvl="1"/>
            <a:r>
              <a:rPr lang="en-US" dirty="0" smtClean="0"/>
              <a:t>A brief introduction to ethical issues that affect software engineering.</a:t>
            </a:r>
          </a:p>
        </p:txBody>
      </p:sp>
      <p:sp>
        <p:nvSpPr>
          <p:cNvPr id="9" name="Slide Number Placeholder 8"/>
          <p:cNvSpPr>
            <a:spLocks noGrp="1"/>
          </p:cNvSpPr>
          <p:nvPr>
            <p:ph type="sldNum" sz="quarter" idx="12"/>
          </p:nvPr>
        </p:nvSpPr>
        <p:spPr/>
        <p:txBody>
          <a:bodyPr/>
          <a:lstStyle/>
          <a:p>
            <a:fld id="{1D5CD492-2BC6-F348-9965-EC1D86DF57A8}" type="slidenum">
              <a:rPr lang="en-US" smtClean="0"/>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pPr algn="just"/>
            <a:r>
              <a:rPr lang="en-US" dirty="0" smtClean="0"/>
              <a:t>The Web is now a platform for running application and organizations are increasingly developing web-based systems rather than local systems.</a:t>
            </a:r>
          </a:p>
          <a:p>
            <a:pPr algn="just"/>
            <a:r>
              <a:rPr lang="en-US" dirty="0" smtClean="0"/>
              <a:t>Web services allow application functionality to be accessed over the web.</a:t>
            </a:r>
          </a:p>
          <a:p>
            <a:pPr algn="just"/>
            <a:r>
              <a:rPr lang="en-US" dirty="0" smtClean="0"/>
              <a:t>Cloud computing is an approach to the provision of computer services where applications run remotely on the ‘cloud’. </a:t>
            </a:r>
          </a:p>
          <a:p>
            <a:pPr lvl="1"/>
            <a:r>
              <a:rPr lang="en-US" dirty="0" smtClean="0"/>
              <a:t>Users do not buy software but pay according to use.</a:t>
            </a:r>
          </a:p>
        </p:txBody>
      </p:sp>
      <p:sp>
        <p:nvSpPr>
          <p:cNvPr id="9" name="Slide Number Placeholder 8"/>
          <p:cNvSpPr>
            <a:spLocks noGrp="1"/>
          </p:cNvSpPr>
          <p:nvPr>
            <p:ph type="sldNum" sz="quarter" idx="12"/>
          </p:nvPr>
        </p:nvSpPr>
        <p:spPr/>
        <p:txBody>
          <a:bodyPr/>
          <a:lstStyle/>
          <a:p>
            <a:fld id="{1D5CD492-2BC6-F348-9965-EC1D86DF57A8}" type="slidenum">
              <a:rPr lang="en-US" smtClean="0"/>
              <a:pPr/>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pPr marL="0" indent="0">
              <a:buNone/>
            </a:pPr>
            <a:r>
              <a:rPr lang="en-GB" dirty="0">
                <a:solidFill>
                  <a:srgbClr val="0000CC"/>
                </a:solidFill>
              </a:rPr>
              <a:t>F</a:t>
            </a:r>
            <a:r>
              <a:rPr lang="en-GB" dirty="0" smtClean="0">
                <a:solidFill>
                  <a:srgbClr val="0000CC"/>
                </a:solidFill>
              </a:rPr>
              <a:t>eatures that mostly apply in web software engineering:</a:t>
            </a:r>
          </a:p>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24</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solidFill>
                  <a:srgbClr val="0000CC"/>
                </a:solidFill>
              </a:rPr>
              <a:t>Software engineering ethics</a:t>
            </a:r>
            <a:endParaRPr lang="en-US" dirty="0">
              <a:solidFill>
                <a:srgbClr val="0000CC"/>
              </a:solidFill>
            </a:endParaRPr>
          </a:p>
        </p:txBody>
      </p:sp>
      <p:sp>
        <p:nvSpPr>
          <p:cNvPr id="8" name="Slide Number Placeholder 7"/>
          <p:cNvSpPr>
            <a:spLocks noGrp="1"/>
          </p:cNvSpPr>
          <p:nvPr>
            <p:ph type="sldNum" sz="quarter" idx="12"/>
          </p:nvPr>
        </p:nvSpPr>
        <p:spPr/>
        <p:txBody>
          <a:bodyPr/>
          <a:lstStyle/>
          <a:p>
            <a:fld id="{1D5CD492-2BC6-F348-9965-EC1D86DF57A8}" type="slidenum">
              <a:rPr lang="en-US" smtClean="0"/>
              <a:pPr/>
              <a:t>25</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7" name="Slide Number Placeholder 6"/>
          <p:cNvSpPr>
            <a:spLocks noGrp="1"/>
          </p:cNvSpPr>
          <p:nvPr>
            <p:ph type="sldNum" sz="quarter" idx="12"/>
          </p:nvPr>
        </p:nvSpPr>
        <p:spPr/>
        <p:txBody>
          <a:bodyPr/>
          <a:lstStyle/>
          <a:p>
            <a:fld id="{1D5CD492-2BC6-F348-9965-EC1D86DF57A8}" type="slidenum">
              <a:rPr lang="en-US" smtClean="0"/>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smtClean="0"/>
              <a:t>outside </a:t>
            </a:r>
            <a:r>
              <a:rPr lang="en-GB" dirty="0"/>
              <a:t>their competence.</a:t>
            </a:r>
          </a:p>
          <a:p>
            <a:pPr>
              <a:lnSpc>
                <a:spcPct val="90000"/>
              </a:lnSpc>
            </a:pPr>
            <a:endParaRPr lang="en-GB" dirty="0"/>
          </a:p>
        </p:txBody>
      </p:sp>
      <p:sp>
        <p:nvSpPr>
          <p:cNvPr id="7" name="Slide Number Placeholder 6"/>
          <p:cNvSpPr>
            <a:spLocks noGrp="1"/>
          </p:cNvSpPr>
          <p:nvPr>
            <p:ph type="sldNum" sz="quarter" idx="12"/>
          </p:nvPr>
        </p:nvSpPr>
        <p:spPr/>
        <p:txBody>
          <a:bodyPr/>
          <a:lstStyle/>
          <a:p>
            <a:fld id="{1D5CD492-2BC6-F348-9965-EC1D86DF57A8}" type="slidenum">
              <a:rPr lang="en-US" smtClean="0"/>
              <a:pPr/>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7" name="Slide Number Placeholder 6"/>
          <p:cNvSpPr>
            <a:spLocks noGrp="1"/>
          </p:cNvSpPr>
          <p:nvPr>
            <p:ph type="sldNum" sz="quarter" idx="12"/>
          </p:nvPr>
        </p:nvSpPr>
        <p:spPr/>
        <p:txBody>
          <a:bodyPr/>
          <a:lstStyle/>
          <a:p>
            <a:fld id="{1D5CD492-2BC6-F348-9965-EC1D86DF57A8}" type="slidenum">
              <a:rPr lang="en-US" smtClean="0"/>
              <a:pPr/>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7" name="Slide Number Placeholder 6"/>
          <p:cNvSpPr>
            <a:spLocks noGrp="1"/>
          </p:cNvSpPr>
          <p:nvPr>
            <p:ph type="sldNum" sz="quarter" idx="12"/>
          </p:nvPr>
        </p:nvSpPr>
        <p:spPr/>
        <p:txBody>
          <a:bodyPr/>
          <a:lstStyle/>
          <a:p>
            <a:fld id="{1D5CD492-2BC6-F348-9965-EC1D86DF57A8}" type="slidenum">
              <a:rPr lang="en-US" smtClean="0"/>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
        <p:nvSpPr>
          <p:cNvPr id="7" name="Slide Number Placeholder 6"/>
          <p:cNvSpPr>
            <a:spLocks noGrp="1"/>
          </p:cNvSpPr>
          <p:nvPr>
            <p:ph type="sldNum" sz="quarter" idx="12"/>
          </p:nvPr>
        </p:nvSpPr>
        <p:spPr/>
        <p:txBody>
          <a:bodyPr/>
          <a:lstStyle/>
          <a:p>
            <a:fld id="{1D5CD492-2BC6-F348-9965-EC1D86DF57A8}" type="slidenum">
              <a:rPr lang="en-US" smtClean="0"/>
              <a:pPr/>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a:t>
            </a:r>
            <a:r>
              <a:rPr lang="en-GB" i="1" dirty="0" smtClean="0">
                <a:solidFill>
                  <a:srgbClr val="FF0000"/>
                </a:solidFill>
              </a:rPr>
              <a:t>direct participation or by teaching, to the analysis, specification, design, development, certification, maintenance and testing </a:t>
            </a:r>
            <a:r>
              <a:rPr lang="en-GB" i="1" dirty="0" smtClean="0"/>
              <a:t>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8" name="Slide Number Placeholder 7"/>
          <p:cNvSpPr>
            <a:spLocks noGrp="1"/>
          </p:cNvSpPr>
          <p:nvPr>
            <p:ph type="sldNum" sz="quarter" idx="12"/>
          </p:nvPr>
        </p:nvSpPr>
        <p:spPr/>
        <p:txBody>
          <a:bodyPr/>
          <a:lstStyle/>
          <a:p>
            <a:fld id="{1D5CD492-2BC6-F348-9965-EC1D86DF57A8}" type="slidenum">
              <a:rPr lang="en-US" smtClean="0"/>
              <a:pPr/>
              <a:t>31</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8" name="Slide Number Placeholder 7"/>
          <p:cNvSpPr>
            <a:spLocks noGrp="1"/>
          </p:cNvSpPr>
          <p:nvPr>
            <p:ph type="sldNum" sz="quarter" idx="12"/>
          </p:nvPr>
        </p:nvSpPr>
        <p:spPr/>
        <p:txBody>
          <a:bodyPr/>
          <a:lstStyle/>
          <a:p>
            <a:fld id="{1D5CD492-2BC6-F348-9965-EC1D86DF57A8}" type="slidenum">
              <a:rPr lang="en-US" smtClean="0"/>
              <a:pPr/>
              <a:t>32</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7" name="Slide Number Placeholder 6"/>
          <p:cNvSpPr>
            <a:spLocks noGrp="1"/>
          </p:cNvSpPr>
          <p:nvPr>
            <p:ph type="sldNum" sz="quarter" idx="12"/>
          </p:nvPr>
        </p:nvSpPr>
        <p:spPr/>
        <p:txBody>
          <a:bodyPr/>
          <a:lstStyle/>
          <a:p>
            <a:fld id="{1D5CD492-2BC6-F348-9965-EC1D86DF57A8}" type="slidenum">
              <a:rPr lang="en-US" smtClean="0"/>
              <a:pPr/>
              <a:t>4</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pPr marL="0" indent="0">
              <a:buNone/>
            </a:pPr>
            <a:r>
              <a:rPr lang="en-GB" b="1" dirty="0" smtClean="0">
                <a:solidFill>
                  <a:srgbClr val="0000CC"/>
                </a:solidFill>
              </a:rPr>
              <a:t>Software Failures are a consequence of two factors:</a:t>
            </a:r>
          </a:p>
          <a:p>
            <a:r>
              <a:rPr lang="en-GB" sz="2000" b="1" i="1" dirty="0" smtClean="0"/>
              <a:t>Increasing </a:t>
            </a:r>
            <a:r>
              <a:rPr lang="en-GB" sz="2000" b="1" i="1" dirty="0"/>
              <a:t>system complexity</a:t>
            </a:r>
            <a:r>
              <a:rPr lang="en-GB" sz="2000" b="1" dirty="0"/>
              <a:t> </a:t>
            </a:r>
            <a:endParaRPr lang="en-GB" sz="2000" b="1"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sz="2000" b="1" i="1" dirty="0" smtClean="0"/>
              <a:t>Failure </a:t>
            </a:r>
            <a:r>
              <a:rPr lang="en-GB" sz="2000" b="1" i="1" dirty="0"/>
              <a:t>to use software engineering methods</a:t>
            </a:r>
            <a:r>
              <a:rPr lang="en-GB" sz="2000" b="1" dirty="0"/>
              <a:t> </a:t>
            </a:r>
            <a:endParaRPr lang="en-GB" sz="2000" b="1" dirty="0" smtClean="0"/>
          </a:p>
          <a:p>
            <a:pPr lvl="1" algn="just"/>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a:t>
            </a:r>
            <a:r>
              <a:rPr lang="en-GB" dirty="0">
                <a:solidFill>
                  <a:srgbClr val="FF0000"/>
                </a:solidFill>
              </a:rPr>
              <a:t>more expensive and less reliable </a:t>
            </a:r>
            <a:r>
              <a:rPr lang="en-GB" dirty="0"/>
              <a:t>than it should be.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solidFill>
                  <a:srgbClr val="0000CC"/>
                </a:solidFill>
              </a:rPr>
              <a:t>Professional software development</a:t>
            </a:r>
            <a:endParaRPr lang="en-US" dirty="0">
              <a:solidFill>
                <a:srgbClr val="0000CC"/>
              </a:solidFill>
            </a:endParaRPr>
          </a:p>
        </p:txBody>
      </p:sp>
      <p:sp>
        <p:nvSpPr>
          <p:cNvPr id="8" name="Slide Number Placeholder 7"/>
          <p:cNvSpPr>
            <a:spLocks noGrp="1"/>
          </p:cNvSpPr>
          <p:nvPr>
            <p:ph type="sldNum" sz="quarter" idx="12"/>
          </p:nvPr>
        </p:nvSpPr>
        <p:spPr/>
        <p:txBody>
          <a:bodyPr/>
          <a:lstStyle/>
          <a:p>
            <a:fld id="{1D5CD492-2BC6-F348-9965-EC1D86DF57A8}" type="slidenum">
              <a:rPr lang="en-US" smtClean="0"/>
              <a:pPr/>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415099956"/>
              </p:ext>
            </p:extLst>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a:t>
                      </a:r>
                      <a:r>
                        <a:rPr lang="en-GB" sz="1400" dirty="0" smtClean="0">
                          <a:latin typeface="Arial"/>
                          <a:cs typeface="Arial"/>
                        </a:rPr>
                        <a:t>user,</a:t>
                      </a:r>
                      <a:r>
                        <a:rPr lang="en-GB" sz="1400" baseline="0" dirty="0" smtClean="0">
                          <a:latin typeface="Arial"/>
                          <a:cs typeface="Arial"/>
                        </a:rPr>
                        <a:t> </a:t>
                      </a:r>
                      <a:r>
                        <a:rPr lang="en-GB" sz="1400" dirty="0" smtClean="0">
                          <a:latin typeface="Arial"/>
                          <a:cs typeface="Arial"/>
                        </a:rPr>
                        <a:t>should </a:t>
                      </a:r>
                      <a:r>
                        <a:rPr lang="en-GB" sz="1400" dirty="0">
                          <a:latin typeface="Arial"/>
                          <a:cs typeface="Arial"/>
                        </a:rPr>
                        <a:t>be maintainable, dependable and </a:t>
                      </a:r>
                      <a:r>
                        <a:rPr lang="en-GB" sz="1400" dirty="0" smtClean="0">
                          <a:latin typeface="Arial"/>
                          <a:cs typeface="Arial"/>
                        </a:rPr>
                        <a:t>usable</a:t>
                      </a:r>
                      <a:r>
                        <a:rPr lang="en-GB" sz="1400" baseline="0" dirty="0" smtClean="0">
                          <a:latin typeface="Arial"/>
                          <a:cs typeface="Arial"/>
                        </a:rPr>
                        <a:t> and ease of use should be high.</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8" name="Slide Number Placeholder 7"/>
          <p:cNvSpPr>
            <a:spLocks noGrp="1"/>
          </p:cNvSpPr>
          <p:nvPr>
            <p:ph type="sldNum" sz="quarter" idx="12"/>
          </p:nvPr>
        </p:nvSpPr>
        <p:spPr/>
        <p:txBody>
          <a:bodyPr/>
          <a:lstStyle/>
          <a:p>
            <a:fld id="{1D5CD492-2BC6-F348-9965-EC1D86DF57A8}" type="slidenum">
              <a:rPr lang="en-US" smtClean="0"/>
              <a:pPr/>
              <a:t>7</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04164285"/>
              </p:ext>
            </p:extLst>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a:t>
                      </a:r>
                      <a:r>
                        <a:rPr lang="en-GB" sz="1400" dirty="0">
                          <a:solidFill>
                            <a:srgbClr val="FF0000"/>
                          </a:solidFill>
                          <a:latin typeface="Arial"/>
                          <a:cs typeface="Arial"/>
                        </a:rPr>
                        <a:t>games</a:t>
                      </a:r>
                      <a:r>
                        <a:rPr lang="en-GB" sz="1400" dirty="0">
                          <a:latin typeface="Arial"/>
                          <a:cs typeface="Arial"/>
                        </a:rPr>
                        <a:t> should always be developed using a series of prototypes whereas </a:t>
                      </a:r>
                      <a:r>
                        <a:rPr lang="en-GB" sz="1400" dirty="0">
                          <a:solidFill>
                            <a:srgbClr val="FF0000"/>
                          </a:solidFill>
                          <a:latin typeface="Arial"/>
                          <a:cs typeface="Arial"/>
                        </a:rPr>
                        <a:t>safety critical control systems </a:t>
                      </a:r>
                      <a:r>
                        <a:rPr lang="en-GB" sz="1400" dirty="0">
                          <a:latin typeface="Arial"/>
                          <a:cs typeface="Arial"/>
                        </a:rPr>
                        <a:t>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t>
                      </a:r>
                      <a:r>
                        <a:rPr lang="en-GB" sz="1400" dirty="0">
                          <a:solidFill>
                            <a:srgbClr val="FF0000"/>
                          </a:solidFill>
                          <a:latin typeface="Arial"/>
                          <a:cs typeface="Arial"/>
                        </a:rPr>
                        <a:t>availability </a:t>
                      </a:r>
                      <a:r>
                        <a:rPr lang="en-GB" sz="1400" dirty="0">
                          <a:latin typeface="Arial"/>
                          <a:cs typeface="Arial"/>
                        </a:rPr>
                        <a:t>of software services and the possibility of developing highly </a:t>
                      </a:r>
                      <a:r>
                        <a:rPr lang="en-GB" sz="1400" dirty="0">
                          <a:solidFill>
                            <a:srgbClr val="FF0000"/>
                          </a:solidFill>
                          <a:latin typeface="Arial"/>
                          <a:cs typeface="Arial"/>
                        </a:rPr>
                        <a:t>distributed</a:t>
                      </a:r>
                      <a:r>
                        <a:rPr lang="en-GB" sz="1400" dirty="0">
                          <a:latin typeface="Arial"/>
                          <a:cs typeface="Arial"/>
                        </a:rPr>
                        <a:t> service-based systems. Web-based systems development has led to important </a:t>
                      </a:r>
                      <a:r>
                        <a:rPr lang="en-GB" sz="1400" dirty="0">
                          <a:solidFill>
                            <a:srgbClr val="FF0000"/>
                          </a:solidFill>
                          <a:latin typeface="Arial"/>
                          <a:cs typeface="Arial"/>
                        </a:rPr>
                        <a:t>advances in programming languages </a:t>
                      </a:r>
                      <a:r>
                        <a:rPr lang="en-GB" sz="1400" dirty="0">
                          <a:latin typeface="Arial"/>
                          <a:cs typeface="Arial"/>
                        </a:rPr>
                        <a:t>and </a:t>
                      </a:r>
                      <a:r>
                        <a:rPr lang="en-GB" sz="1400" dirty="0">
                          <a:solidFill>
                            <a:srgbClr val="FF0000"/>
                          </a:solidFill>
                          <a:latin typeface="Arial"/>
                          <a:cs typeface="Arial"/>
                        </a:rPr>
                        <a:t>software reuse</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9" name="Slide Number Placeholder 8"/>
          <p:cNvSpPr>
            <a:spLocks noGrp="1"/>
          </p:cNvSpPr>
          <p:nvPr>
            <p:ph type="sldNum" sz="quarter" idx="12"/>
          </p:nvPr>
        </p:nvSpPr>
        <p:spPr/>
        <p:txBody>
          <a:bodyPr/>
          <a:lstStyle/>
          <a:p>
            <a:fld id="{1D5CD492-2BC6-F348-9965-EC1D86DF57A8}" type="slidenum">
              <a:rPr lang="en-US" smtClean="0"/>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00CC"/>
                </a:solidFill>
              </a:rPr>
              <a:t>Two kinds of SW products (SW which can be sold to a customer)</a:t>
            </a:r>
          </a:p>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9" name="Slide Number Placeholder 8"/>
          <p:cNvSpPr>
            <a:spLocks noGrp="1"/>
          </p:cNvSpPr>
          <p:nvPr>
            <p:ph type="sldNum" sz="quarter" idx="12"/>
          </p:nvPr>
        </p:nvSpPr>
        <p:spPr/>
        <p:txBody>
          <a:bodyPr/>
          <a:lstStyle/>
          <a:p>
            <a:fld id="{1D5CD492-2BC6-F348-9965-EC1D86DF57A8}" type="slidenum">
              <a:rPr lang="en-US" smtClean="0"/>
              <a:pPr/>
              <a:t>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2268</TotalTime>
  <Words>2455</Words>
  <Application>Microsoft Office PowerPoint</Application>
  <PresentationFormat>On-screen Show (4:3)</PresentationFormat>
  <Paragraphs>218</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ＭＳ Ｐゴシック</vt:lpstr>
      <vt:lpstr>Arial</vt:lpstr>
      <vt:lpstr>Calibri</vt:lpstr>
      <vt:lpstr>Times New Roman</vt:lpstr>
      <vt:lpstr>Wingdings</vt:lpstr>
      <vt:lpstr>SE10 slides</vt:lpstr>
      <vt:lpstr>Professional SW Development &amp; SW Engineering Ethics</vt:lpstr>
      <vt:lpstr>Today’s 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Software Products</vt:lpstr>
      <vt:lpstr>Essential attributes of good software</vt:lpstr>
      <vt:lpstr>Software engineering</vt:lpstr>
      <vt:lpstr>Importance of software engineering</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Tamzid Islam</cp:lastModifiedBy>
  <cp:revision>47</cp:revision>
  <dcterms:created xsi:type="dcterms:W3CDTF">2009-12-29T10:39:27Z</dcterms:created>
  <dcterms:modified xsi:type="dcterms:W3CDTF">2019-09-07T17:00:36Z</dcterms:modified>
</cp:coreProperties>
</file>