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85"/>
  </p:notesMasterIdLst>
  <p:handoutMasterIdLst>
    <p:handoutMasterId r:id="rId86"/>
  </p:handoutMasterIdLst>
  <p:sldIdLst>
    <p:sldId id="256" r:id="rId2"/>
    <p:sldId id="276" r:id="rId3"/>
    <p:sldId id="402" r:id="rId4"/>
    <p:sldId id="277" r:id="rId5"/>
    <p:sldId id="401" r:id="rId6"/>
    <p:sldId id="278" r:id="rId7"/>
    <p:sldId id="279" r:id="rId8"/>
    <p:sldId id="280" r:id="rId9"/>
    <p:sldId id="257" r:id="rId10"/>
    <p:sldId id="258" r:id="rId11"/>
    <p:sldId id="378" r:id="rId12"/>
    <p:sldId id="379" r:id="rId13"/>
    <p:sldId id="380" r:id="rId14"/>
    <p:sldId id="381" r:id="rId15"/>
    <p:sldId id="351" r:id="rId16"/>
    <p:sldId id="281" r:id="rId17"/>
    <p:sldId id="282" r:id="rId18"/>
    <p:sldId id="283" r:id="rId19"/>
    <p:sldId id="285" r:id="rId20"/>
    <p:sldId id="286" r:id="rId21"/>
    <p:sldId id="287" r:id="rId22"/>
    <p:sldId id="259" r:id="rId23"/>
    <p:sldId id="310" r:id="rId24"/>
    <p:sldId id="288" r:id="rId25"/>
    <p:sldId id="260" r:id="rId26"/>
    <p:sldId id="289" r:id="rId27"/>
    <p:sldId id="311" r:id="rId28"/>
    <p:sldId id="261" r:id="rId29"/>
    <p:sldId id="403" r:id="rId30"/>
    <p:sldId id="404" r:id="rId31"/>
    <p:sldId id="405" r:id="rId32"/>
    <p:sldId id="406" r:id="rId33"/>
    <p:sldId id="407" r:id="rId34"/>
    <p:sldId id="408" r:id="rId35"/>
    <p:sldId id="409" r:id="rId36"/>
    <p:sldId id="410" r:id="rId37"/>
    <p:sldId id="411" r:id="rId38"/>
    <p:sldId id="412" r:id="rId39"/>
    <p:sldId id="413" r:id="rId40"/>
    <p:sldId id="414" r:id="rId41"/>
    <p:sldId id="415" r:id="rId42"/>
    <p:sldId id="416" r:id="rId43"/>
    <p:sldId id="417" r:id="rId44"/>
    <p:sldId id="418" r:id="rId45"/>
    <p:sldId id="419" r:id="rId46"/>
    <p:sldId id="420" r:id="rId47"/>
    <p:sldId id="421" r:id="rId48"/>
    <p:sldId id="422" r:id="rId49"/>
    <p:sldId id="423" r:id="rId50"/>
    <p:sldId id="424" r:id="rId51"/>
    <p:sldId id="425" r:id="rId52"/>
    <p:sldId id="426" r:id="rId53"/>
    <p:sldId id="427" r:id="rId54"/>
    <p:sldId id="428" r:id="rId55"/>
    <p:sldId id="429" r:id="rId56"/>
    <p:sldId id="430" r:id="rId57"/>
    <p:sldId id="431" r:id="rId58"/>
    <p:sldId id="432" r:id="rId59"/>
    <p:sldId id="433" r:id="rId60"/>
    <p:sldId id="434" r:id="rId61"/>
    <p:sldId id="435" r:id="rId62"/>
    <p:sldId id="436" r:id="rId63"/>
    <p:sldId id="437" r:id="rId64"/>
    <p:sldId id="438" r:id="rId65"/>
    <p:sldId id="439" r:id="rId66"/>
    <p:sldId id="440" r:id="rId67"/>
    <p:sldId id="441" r:id="rId68"/>
    <p:sldId id="442" r:id="rId69"/>
    <p:sldId id="443" r:id="rId70"/>
    <p:sldId id="446" r:id="rId71"/>
    <p:sldId id="447" r:id="rId72"/>
    <p:sldId id="448" r:id="rId73"/>
    <p:sldId id="449" r:id="rId74"/>
    <p:sldId id="450" r:id="rId75"/>
    <p:sldId id="451" r:id="rId76"/>
    <p:sldId id="452" r:id="rId77"/>
    <p:sldId id="453" r:id="rId78"/>
    <p:sldId id="454" r:id="rId79"/>
    <p:sldId id="455" r:id="rId80"/>
    <p:sldId id="456" r:id="rId81"/>
    <p:sldId id="457" r:id="rId82"/>
    <p:sldId id="458" r:id="rId83"/>
    <p:sldId id="459" r:id="rId84"/>
  </p:sldIdLst>
  <p:sldSz cx="9144000" cy="6858000" type="screen4x3"/>
  <p:notesSz cx="6735763" cy="9866313"/>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sorterViewPr>
    <p:cViewPr>
      <p:scale>
        <a:sx n="70" d="100"/>
        <a:sy n="70" d="100"/>
      </p:scale>
      <p:origin x="0" y="570"/>
    </p:cViewPr>
  </p:sorterViewPr>
  <p:notesViewPr>
    <p:cSldViewPr snapToObjects="1">
      <p:cViewPr varScale="1">
        <p:scale>
          <a:sx n="56" d="100"/>
          <a:sy n="56" d="100"/>
        </p:scale>
        <p:origin x="-2826" y="-84"/>
      </p:cViewPr>
      <p:guideLst>
        <p:guide orient="horz" pos="3108"/>
        <p:guide pos="212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15373" y="0"/>
            <a:ext cx="2918831" cy="493316"/>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7/22/2019</a:t>
            </a:fld>
            <a:endParaRPr lang="en-US"/>
          </a:p>
        </p:txBody>
      </p:sp>
      <p:sp>
        <p:nvSpPr>
          <p:cNvPr id="4" name="Footer Placeholder 3"/>
          <p:cNvSpPr>
            <a:spLocks noGrp="1"/>
          </p:cNvSpPr>
          <p:nvPr>
            <p:ph type="ftr" sz="quarter" idx="2"/>
          </p:nvPr>
        </p:nvSpPr>
        <p:spPr>
          <a:xfrm>
            <a:off x="0" y="9371285"/>
            <a:ext cx="2918831" cy="493316"/>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15373" y="9371285"/>
            <a:ext cx="2918831" cy="493316"/>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251210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7/22/2019</a:t>
            </a:fld>
            <a:endParaRPr lang="en-US"/>
          </a:p>
        </p:txBody>
      </p:sp>
      <p:sp>
        <p:nvSpPr>
          <p:cNvPr id="4" name="Slide Image Placeholder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73577" y="4686499"/>
            <a:ext cx="5388610" cy="4439841"/>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val="55735035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www.smashingmagazine.com</a:t>
            </a:r>
            <a:r>
              <a:rPr lang="en-US" dirty="0" smtClean="0"/>
              <a:t>/2010/04/26/designing-for-a-hierarchy-of-needs/</a:t>
            </a:r>
            <a:endParaRPr lang="en-US" dirty="0"/>
          </a:p>
        </p:txBody>
      </p:sp>
      <p:sp>
        <p:nvSpPr>
          <p:cNvPr id="4" name="Slide Number Placeholder 3"/>
          <p:cNvSpPr>
            <a:spLocks noGrp="1"/>
          </p:cNvSpPr>
          <p:nvPr>
            <p:ph type="sldNum" sz="quarter" idx="10"/>
          </p:nvPr>
        </p:nvSpPr>
        <p:spPr/>
        <p:txBody>
          <a:bodyPr/>
          <a:lstStyle/>
          <a:p>
            <a:fld id="{45316B10-E750-764B-9B20-8794D42E8EDA}" type="slidenum">
              <a:rPr lang="en-US" smtClean="0"/>
              <a:pPr/>
              <a:t>3</a:t>
            </a:fld>
            <a:endParaRPr lang="en-US"/>
          </a:p>
        </p:txBody>
      </p:sp>
    </p:spTree>
    <p:extLst>
      <p:ext uri="{BB962C8B-B14F-4D97-AF65-F5344CB8AC3E}">
        <p14:creationId xmlns:p14="http://schemas.microsoft.com/office/powerpoint/2010/main" val="1148678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to gaining insights from observing people, it is valuable</a:t>
            </a:r>
            <a:r>
              <a:rPr lang="en-US" baseline="0" dirty="0" smtClean="0"/>
              <a:t> to interview them and ask them about their experiences directly</a:t>
            </a:r>
          </a:p>
          <a:p>
            <a:r>
              <a:rPr lang="en-US" baseline="0" dirty="0" smtClean="0"/>
              <a:t>Non-users: learn about their barriers and goals</a:t>
            </a:r>
          </a:p>
          <a:p>
            <a:r>
              <a:rPr lang="en-US" b="1" baseline="0" dirty="0" smtClean="0"/>
              <a:t>Bus companion system</a:t>
            </a:r>
            <a:r>
              <a:rPr lang="en-US" baseline="0" dirty="0" smtClean="0"/>
              <a:t>: cannot talk to all, major users with broad and diverse perspectives. Reaching through social media and social peers</a:t>
            </a:r>
          </a:p>
          <a:p>
            <a:r>
              <a:rPr lang="en-US" baseline="0" dirty="0" smtClean="0"/>
              <a:t>How to reach them: Approximate users better than nothing (hard to get actual). Incentives and motivation</a:t>
            </a:r>
          </a:p>
          <a:p>
            <a:endParaRPr lang="en-US" dirty="0"/>
          </a:p>
        </p:txBody>
      </p:sp>
      <p:sp>
        <p:nvSpPr>
          <p:cNvPr id="4" name="Slide Number Placeholder 3"/>
          <p:cNvSpPr>
            <a:spLocks noGrp="1"/>
          </p:cNvSpPr>
          <p:nvPr>
            <p:ph type="sldNum" sz="quarter" idx="10"/>
          </p:nvPr>
        </p:nvSpPr>
        <p:spPr/>
        <p:txBody>
          <a:bodyPr/>
          <a:lstStyle/>
          <a:p>
            <a:fld id="{45316B10-E750-764B-9B20-8794D42E8EDA}" type="slidenum">
              <a:rPr lang="en-US" smtClean="0"/>
              <a:pPr/>
              <a:t>46</a:t>
            </a:fld>
            <a:endParaRPr lang="en-US"/>
          </a:p>
        </p:txBody>
      </p:sp>
    </p:spTree>
    <p:extLst>
      <p:ext uri="{BB962C8B-B14F-4D97-AF65-F5344CB8AC3E}">
        <p14:creationId xmlns:p14="http://schemas.microsoft.com/office/powerpoint/2010/main" val="1236386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to gaining insights from observing people, it is valuable</a:t>
            </a:r>
            <a:r>
              <a:rPr lang="en-US" baseline="0" dirty="0" smtClean="0"/>
              <a:t> to interview them and ask them about their experiences directly</a:t>
            </a:r>
          </a:p>
          <a:p>
            <a:r>
              <a:rPr lang="en-US" baseline="0" dirty="0" smtClean="0"/>
              <a:t>Non-users: learn about their barriers and goals</a:t>
            </a:r>
          </a:p>
          <a:p>
            <a:r>
              <a:rPr lang="en-US" b="1" baseline="0" dirty="0" smtClean="0"/>
              <a:t>Bus companion system</a:t>
            </a:r>
            <a:r>
              <a:rPr lang="en-US" baseline="0" dirty="0" smtClean="0"/>
              <a:t>: cannot talk to all, major users with broad and diverse perspectives. Reaching through social media and social peers</a:t>
            </a:r>
          </a:p>
          <a:p>
            <a:r>
              <a:rPr lang="en-US" baseline="0" dirty="0" smtClean="0"/>
              <a:t>How to reach them: Approximate users better than nothing (hard to get actual). Incentives and motivation</a:t>
            </a:r>
          </a:p>
          <a:p>
            <a:endParaRPr lang="en-US" dirty="0"/>
          </a:p>
        </p:txBody>
      </p:sp>
      <p:sp>
        <p:nvSpPr>
          <p:cNvPr id="4" name="Slide Number Placeholder 3"/>
          <p:cNvSpPr>
            <a:spLocks noGrp="1"/>
          </p:cNvSpPr>
          <p:nvPr>
            <p:ph type="sldNum" sz="quarter" idx="10"/>
          </p:nvPr>
        </p:nvSpPr>
        <p:spPr/>
        <p:txBody>
          <a:bodyPr/>
          <a:lstStyle/>
          <a:p>
            <a:fld id="{45316B10-E750-764B-9B20-8794D42E8EDA}" type="slidenum">
              <a:rPr lang="en-US" smtClean="0"/>
              <a:pPr/>
              <a:t>47</a:t>
            </a:fld>
            <a:endParaRPr lang="en-US"/>
          </a:p>
        </p:txBody>
      </p:sp>
    </p:spTree>
    <p:extLst>
      <p:ext uri="{BB962C8B-B14F-4D97-AF65-F5344CB8AC3E}">
        <p14:creationId xmlns:p14="http://schemas.microsoft.com/office/powerpoint/2010/main" val="1236386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to gaining insights from observing people, it is valuable</a:t>
            </a:r>
            <a:r>
              <a:rPr lang="en-US" baseline="0" dirty="0" smtClean="0"/>
              <a:t> to interview them and ask them about their experiences directly</a:t>
            </a:r>
          </a:p>
          <a:p>
            <a:r>
              <a:rPr lang="en-US" baseline="0" dirty="0" smtClean="0"/>
              <a:t>Non-users: learn about their barriers and goals</a:t>
            </a:r>
          </a:p>
          <a:p>
            <a:r>
              <a:rPr lang="en-US" b="1" baseline="0" dirty="0" smtClean="0"/>
              <a:t>Bus companion system</a:t>
            </a:r>
            <a:r>
              <a:rPr lang="en-US" baseline="0" dirty="0" smtClean="0"/>
              <a:t>: cannot talk to all, major users with broad and diverse perspectives. Reaching through social media and social peers</a:t>
            </a:r>
          </a:p>
          <a:p>
            <a:r>
              <a:rPr lang="en-US" baseline="0" dirty="0" smtClean="0"/>
              <a:t>How to reach them: Approximate users better than nothing (hard to get actual). Incentives and motivation</a:t>
            </a:r>
          </a:p>
          <a:p>
            <a:endParaRPr lang="en-US" dirty="0"/>
          </a:p>
        </p:txBody>
      </p:sp>
      <p:sp>
        <p:nvSpPr>
          <p:cNvPr id="4" name="Slide Number Placeholder 3"/>
          <p:cNvSpPr>
            <a:spLocks noGrp="1"/>
          </p:cNvSpPr>
          <p:nvPr>
            <p:ph type="sldNum" sz="quarter" idx="10"/>
          </p:nvPr>
        </p:nvSpPr>
        <p:spPr/>
        <p:txBody>
          <a:bodyPr/>
          <a:lstStyle/>
          <a:p>
            <a:fld id="{45316B10-E750-764B-9B20-8794D42E8EDA}" type="slidenum">
              <a:rPr lang="en-US" smtClean="0"/>
              <a:pPr/>
              <a:t>48</a:t>
            </a:fld>
            <a:endParaRPr lang="en-US"/>
          </a:p>
        </p:txBody>
      </p:sp>
    </p:spTree>
    <p:extLst>
      <p:ext uri="{BB962C8B-B14F-4D97-AF65-F5344CB8AC3E}">
        <p14:creationId xmlns:p14="http://schemas.microsoft.com/office/powerpoint/2010/main" val="1236386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US"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US"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US" smtClean="0"/>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US" smtClean="0"/>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smtClean="0"/>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4 Requirements Engineering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wipe dir="r"/>
  </p:transition>
  <p:timing>
    <p:tnLst>
      <p:par>
        <p:cTn id="1" dur="indefinite" restart="never" nodeType="tmRoot"/>
      </p:par>
    </p:tnLst>
  </p:timing>
  <p:hf hdr="0" ft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png"/></Relationships>
</file>

<file path=ppt/slides/_rels/slide65.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algn="ctr" eaLnBrk="1" hangingPunct="1"/>
            <a:r>
              <a:rPr lang="en-US" sz="3600" dirty="0" smtClean="0">
                <a:solidFill>
                  <a:srgbClr val="0000CC"/>
                </a:solidFill>
              </a:rPr>
              <a:t>Requirements Engineering</a:t>
            </a:r>
          </a:p>
        </p:txBody>
      </p:sp>
      <p:sp>
        <p:nvSpPr>
          <p:cNvPr id="3" name="Subtitle 2"/>
          <p:cNvSpPr>
            <a:spLocks noGrp="1"/>
          </p:cNvSpPr>
          <p:nvPr>
            <p:ph type="subTitle" idx="1"/>
          </p:nvPr>
        </p:nvSpPr>
        <p:spPr>
          <a:xfrm>
            <a:off x="2050473" y="4653136"/>
            <a:ext cx="6400800" cy="766936"/>
          </a:xfrm>
        </p:spPr>
        <p:txBody>
          <a:bodyPr/>
          <a:lstStyle/>
          <a:p>
            <a:pPr algn="r" eaLnBrk="1" fontAlgn="auto" hangingPunct="1">
              <a:spcAft>
                <a:spcPts val="0"/>
              </a:spcAft>
              <a:buFont typeface="Arial"/>
              <a:buNone/>
              <a:defRPr/>
            </a:pPr>
            <a:r>
              <a:rPr lang="en-US" sz="2400" dirty="0" smtClean="0">
                <a:ea typeface="+mn-ea"/>
                <a:cs typeface="+mn-cs"/>
              </a:rPr>
              <a:t>Lt Col</a:t>
            </a:r>
            <a:r>
              <a:rPr lang="en-US" sz="2400" dirty="0" smtClean="0">
                <a:ea typeface="+mn-ea"/>
                <a:cs typeface="+mn-cs"/>
              </a:rPr>
              <a:t> </a:t>
            </a:r>
            <a:r>
              <a:rPr lang="en-US" sz="2400" dirty="0" smtClean="0">
                <a:ea typeface="+mn-ea"/>
                <a:cs typeface="+mn-cs"/>
              </a:rPr>
              <a:t>Muhammad Nazrul Islam, PhD</a:t>
            </a:r>
          </a:p>
          <a:p>
            <a:pPr algn="r" eaLnBrk="1" fontAlgn="auto" hangingPunct="1">
              <a:spcAft>
                <a:spcPts val="0"/>
              </a:spcAft>
              <a:buFont typeface="Arial"/>
              <a:buNone/>
              <a:defRPr/>
            </a:pPr>
            <a:r>
              <a:rPr lang="en-US" sz="2400" dirty="0" smtClean="0">
                <a:ea typeface="+mn-ea"/>
                <a:cs typeface="+mn-cs"/>
              </a:rPr>
              <a:t>CSE Dept., MIST</a:t>
            </a:r>
            <a:endParaRPr lang="en-US" sz="2400"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smtClean="0"/>
              <a:t>Readers of different types of requirements specification</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pic>
        <p:nvPicPr>
          <p:cNvPr id="4" name="Picture 3" descr="4.2 ReqReaders.eps"/>
          <p:cNvPicPr>
            <a:picLocks noChangeAspect="1"/>
          </p:cNvPicPr>
          <p:nvPr/>
        </p:nvPicPr>
        <p:blipFill>
          <a:blip r:embed="rId2"/>
          <a:stretch>
            <a:fillRect/>
          </a:stretch>
        </p:blipFill>
        <p:spPr>
          <a:xfrm>
            <a:off x="1219200" y="2057400"/>
            <a:ext cx="6531232" cy="3651553"/>
          </a:xfrm>
          <a:prstGeom prst="rect">
            <a:avLst/>
          </a:prstGeom>
        </p:spPr>
      </p:pic>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stakeholders</a:t>
            </a:r>
            <a:endParaRPr lang="en-US" dirty="0"/>
          </a:p>
        </p:txBody>
      </p:sp>
      <p:sp>
        <p:nvSpPr>
          <p:cNvPr id="3" name="Content Placeholder 2"/>
          <p:cNvSpPr>
            <a:spLocks noGrp="1"/>
          </p:cNvSpPr>
          <p:nvPr>
            <p:ph idx="1"/>
          </p:nvPr>
        </p:nvSpPr>
        <p:spPr/>
        <p:txBody>
          <a:bodyPr/>
          <a:lstStyle/>
          <a:p>
            <a:pPr algn="just"/>
            <a:r>
              <a:rPr lang="en-US" dirty="0" smtClean="0">
                <a:solidFill>
                  <a:schemeClr val="tx1"/>
                </a:solidFill>
              </a:rPr>
              <a:t>Any person or organization who is affected by the system in some way and so who has a legitimate interest</a:t>
            </a:r>
          </a:p>
          <a:p>
            <a:pPr algn="just"/>
            <a:endParaRPr lang="en-US" dirty="0" smtClean="0">
              <a:solidFill>
                <a:schemeClr val="tx1"/>
              </a:solidFill>
            </a:endParaRPr>
          </a:p>
          <a:p>
            <a:pPr algn="just"/>
            <a:r>
              <a:rPr lang="en-US" dirty="0" smtClean="0">
                <a:solidFill>
                  <a:schemeClr val="tx1"/>
                </a:solidFill>
              </a:rPr>
              <a:t>Stakeholder types</a:t>
            </a:r>
          </a:p>
          <a:p>
            <a:pPr lvl="1" algn="just"/>
            <a:r>
              <a:rPr lang="en-US" dirty="0" smtClean="0">
                <a:solidFill>
                  <a:schemeClr val="tx1"/>
                </a:solidFill>
              </a:rPr>
              <a:t>End users</a:t>
            </a:r>
          </a:p>
          <a:p>
            <a:pPr lvl="1" algn="just"/>
            <a:r>
              <a:rPr lang="en-US" dirty="0" smtClean="0">
                <a:solidFill>
                  <a:schemeClr val="tx1"/>
                </a:solidFill>
              </a:rPr>
              <a:t>System managers</a:t>
            </a:r>
          </a:p>
          <a:p>
            <a:pPr lvl="1" algn="just"/>
            <a:r>
              <a:rPr lang="en-US" dirty="0" smtClean="0">
                <a:solidFill>
                  <a:schemeClr val="tx1"/>
                </a:solidFill>
              </a:rPr>
              <a:t>System owners</a:t>
            </a:r>
          </a:p>
          <a:p>
            <a:pPr lvl="1" algn="just"/>
            <a:r>
              <a:rPr lang="en-US" dirty="0" smtClean="0">
                <a:solidFill>
                  <a:schemeClr val="tx1"/>
                </a:solidFill>
              </a:rPr>
              <a:t>External stakeholders</a:t>
            </a:r>
            <a:endParaRPr lang="en-US" dirty="0">
              <a:solidFill>
                <a:schemeClr val="tx1"/>
              </a:solidFill>
            </a:endParaRP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Tree>
    <p:extLst>
      <p:ext uri="{BB962C8B-B14F-4D97-AF65-F5344CB8AC3E}">
        <p14:creationId xmlns:p14="http://schemas.microsoft.com/office/powerpoint/2010/main" val="1670292469"/>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Mentcare system</a:t>
            </a:r>
            <a:endParaRPr lang="en-US" dirty="0"/>
          </a:p>
        </p:txBody>
      </p:sp>
      <p:sp>
        <p:nvSpPr>
          <p:cNvPr id="3" name="Content Placeholder 2"/>
          <p:cNvSpPr>
            <a:spLocks noGrp="1"/>
          </p:cNvSpPr>
          <p:nvPr>
            <p:ph idx="1"/>
          </p:nvPr>
        </p:nvSpPr>
        <p:spPr/>
        <p:txBody>
          <a:bodyPr/>
          <a:lstStyle/>
          <a:p>
            <a:r>
              <a:rPr lang="en-US" dirty="0" smtClean="0">
                <a:solidFill>
                  <a:schemeClr val="tx1"/>
                </a:solidFill>
              </a:rPr>
              <a:t>Patients</a:t>
            </a:r>
            <a:r>
              <a:rPr lang="en-US" i="1" dirty="0" smtClean="0">
                <a:solidFill>
                  <a:schemeClr val="tx1"/>
                </a:solidFill>
              </a:rPr>
              <a:t> </a:t>
            </a:r>
            <a:r>
              <a:rPr lang="en-US" dirty="0" smtClean="0">
                <a:solidFill>
                  <a:schemeClr val="tx1"/>
                </a:solidFill>
              </a:rPr>
              <a:t>whose information is recorded in the system.</a:t>
            </a:r>
            <a:endParaRPr lang="en-GB" dirty="0" smtClean="0">
              <a:solidFill>
                <a:schemeClr val="tx1"/>
              </a:solidFill>
            </a:endParaRPr>
          </a:p>
          <a:p>
            <a:r>
              <a:rPr lang="en-US" dirty="0" smtClean="0">
                <a:solidFill>
                  <a:schemeClr val="tx1"/>
                </a:solidFill>
              </a:rPr>
              <a:t>Doctors</a:t>
            </a:r>
            <a:r>
              <a:rPr lang="en-US" i="1" dirty="0" smtClean="0">
                <a:solidFill>
                  <a:schemeClr val="tx1"/>
                </a:solidFill>
              </a:rPr>
              <a:t> </a:t>
            </a:r>
            <a:r>
              <a:rPr lang="en-US" dirty="0" smtClean="0">
                <a:solidFill>
                  <a:schemeClr val="tx1"/>
                </a:solidFill>
              </a:rPr>
              <a:t>who are responsible for assessing and treating patients.</a:t>
            </a:r>
            <a:endParaRPr lang="en-GB" dirty="0" smtClean="0">
              <a:solidFill>
                <a:schemeClr val="tx1"/>
              </a:solidFill>
            </a:endParaRPr>
          </a:p>
          <a:p>
            <a:r>
              <a:rPr lang="en-US" dirty="0" smtClean="0">
                <a:solidFill>
                  <a:schemeClr val="tx1"/>
                </a:solidFill>
              </a:rPr>
              <a:t>Nurses who coordinate the consultations with doctors and administer some treatments.</a:t>
            </a:r>
            <a:endParaRPr lang="en-GB" dirty="0" smtClean="0">
              <a:solidFill>
                <a:schemeClr val="tx1"/>
              </a:solidFill>
            </a:endParaRPr>
          </a:p>
          <a:p>
            <a:r>
              <a:rPr lang="en-US" dirty="0" smtClean="0">
                <a:solidFill>
                  <a:schemeClr val="tx1"/>
                </a:solidFill>
              </a:rPr>
              <a:t>Medical receptionists</a:t>
            </a:r>
            <a:r>
              <a:rPr lang="en-US" i="1" dirty="0" smtClean="0">
                <a:solidFill>
                  <a:schemeClr val="tx1"/>
                </a:solidFill>
              </a:rPr>
              <a:t> </a:t>
            </a:r>
            <a:r>
              <a:rPr lang="en-US" dirty="0" smtClean="0">
                <a:solidFill>
                  <a:schemeClr val="tx1"/>
                </a:solidFill>
              </a:rPr>
              <a:t>who manage patients’ appointments.</a:t>
            </a:r>
            <a:endParaRPr lang="en-GB" dirty="0" smtClean="0">
              <a:solidFill>
                <a:schemeClr val="tx1"/>
              </a:solidFill>
            </a:endParaRPr>
          </a:p>
          <a:p>
            <a:r>
              <a:rPr lang="en-US" dirty="0" smtClean="0">
                <a:solidFill>
                  <a:schemeClr val="tx1"/>
                </a:solidFill>
              </a:rPr>
              <a:t>IT staff who are responsible for installing and maintaining the system.</a:t>
            </a:r>
            <a:endParaRPr lang="en-GB" dirty="0" smtClean="0">
              <a:solidFill>
                <a:schemeClr val="tx1"/>
              </a:solidFill>
            </a:endParaRPr>
          </a:p>
          <a:p>
            <a:pPr>
              <a:buNone/>
            </a:pPr>
            <a:r>
              <a:rPr lang="en-US" dirty="0" smtClean="0"/>
              <a:t>	</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Tree>
    <p:extLst>
      <p:ext uri="{BB962C8B-B14F-4D97-AF65-F5344CB8AC3E}">
        <p14:creationId xmlns:p14="http://schemas.microsoft.com/office/powerpoint/2010/main" val="2453475377"/>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Mentcare system</a:t>
            </a:r>
            <a:endParaRPr lang="en-US" dirty="0"/>
          </a:p>
        </p:txBody>
      </p:sp>
      <p:sp>
        <p:nvSpPr>
          <p:cNvPr id="3" name="Content Placeholder 2"/>
          <p:cNvSpPr>
            <a:spLocks noGrp="1"/>
          </p:cNvSpPr>
          <p:nvPr>
            <p:ph idx="1"/>
          </p:nvPr>
        </p:nvSpPr>
        <p:spPr/>
        <p:txBody>
          <a:bodyPr/>
          <a:lstStyle/>
          <a:p>
            <a:pPr algn="just"/>
            <a:r>
              <a:rPr lang="en-US" dirty="0" smtClean="0">
                <a:solidFill>
                  <a:schemeClr val="tx1"/>
                </a:solidFill>
              </a:rPr>
              <a:t>A medical ethics manager who must ensure that the system meets current ethical guidelines for patient care.</a:t>
            </a:r>
          </a:p>
          <a:p>
            <a:pPr algn="just"/>
            <a:endParaRPr lang="en-GB" dirty="0" smtClean="0">
              <a:solidFill>
                <a:schemeClr val="tx1"/>
              </a:solidFill>
            </a:endParaRPr>
          </a:p>
          <a:p>
            <a:pPr algn="just"/>
            <a:r>
              <a:rPr lang="en-US" dirty="0" smtClean="0">
                <a:solidFill>
                  <a:schemeClr val="tx1"/>
                </a:solidFill>
              </a:rPr>
              <a:t>Health care managers</a:t>
            </a:r>
            <a:r>
              <a:rPr lang="en-US" i="1" dirty="0" smtClean="0">
                <a:solidFill>
                  <a:schemeClr val="tx1"/>
                </a:solidFill>
              </a:rPr>
              <a:t> </a:t>
            </a:r>
            <a:r>
              <a:rPr lang="en-US" dirty="0" smtClean="0">
                <a:solidFill>
                  <a:schemeClr val="tx1"/>
                </a:solidFill>
              </a:rPr>
              <a:t>who obtain management information from the system.</a:t>
            </a:r>
          </a:p>
          <a:p>
            <a:pPr algn="just"/>
            <a:endParaRPr lang="en-GB" dirty="0" smtClean="0">
              <a:solidFill>
                <a:schemeClr val="tx1"/>
              </a:solidFill>
            </a:endParaRPr>
          </a:p>
          <a:p>
            <a:pPr algn="just"/>
            <a:r>
              <a:rPr lang="en-US" dirty="0" smtClean="0">
                <a:solidFill>
                  <a:schemeClr val="tx1"/>
                </a:solidFill>
              </a:rPr>
              <a:t>Medical records staff</a:t>
            </a:r>
            <a:r>
              <a:rPr lang="en-US" i="1" dirty="0" smtClean="0">
                <a:solidFill>
                  <a:schemeClr val="tx1"/>
                </a:solidFill>
              </a:rPr>
              <a:t> </a:t>
            </a:r>
            <a:r>
              <a:rPr lang="en-US" dirty="0" smtClean="0">
                <a:solidFill>
                  <a:schemeClr val="tx1"/>
                </a:solidFill>
              </a:rPr>
              <a:t>who are responsible for ensuring that system information can be maintained and preserved, and that record keeping procedures have been properly implemented.</a:t>
            </a:r>
            <a:endParaRPr lang="en-GB" dirty="0" smtClean="0">
              <a:solidFill>
                <a:schemeClr val="tx1"/>
              </a:solidFill>
            </a:endParaRPr>
          </a:p>
          <a:p>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Tree>
    <p:extLst>
      <p:ext uri="{BB962C8B-B14F-4D97-AF65-F5344CB8AC3E}">
        <p14:creationId xmlns:p14="http://schemas.microsoft.com/office/powerpoint/2010/main" val="3743196010"/>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requirements</a:t>
            </a:r>
            <a:endParaRPr lang="en-US" dirty="0"/>
          </a:p>
        </p:txBody>
      </p:sp>
      <p:sp>
        <p:nvSpPr>
          <p:cNvPr id="3" name="Content Placeholder 2"/>
          <p:cNvSpPr>
            <a:spLocks noGrp="1"/>
          </p:cNvSpPr>
          <p:nvPr>
            <p:ph idx="1"/>
          </p:nvPr>
        </p:nvSpPr>
        <p:spPr/>
        <p:txBody>
          <a:bodyPr/>
          <a:lstStyle/>
          <a:p>
            <a:pPr algn="just"/>
            <a:r>
              <a:rPr lang="en-US" dirty="0" smtClean="0">
                <a:solidFill>
                  <a:schemeClr val="tx1"/>
                </a:solidFill>
              </a:rPr>
              <a:t>Many agile methods argue that producing detailed system requirements is a waste of time as requirements change so quickly.</a:t>
            </a:r>
          </a:p>
          <a:p>
            <a:pPr algn="just"/>
            <a:r>
              <a:rPr lang="en-US" dirty="0" smtClean="0">
                <a:solidFill>
                  <a:schemeClr val="tx1"/>
                </a:solidFill>
              </a:rPr>
              <a:t>The requirements document is therefore always out of date.</a:t>
            </a:r>
          </a:p>
          <a:p>
            <a:pPr algn="just"/>
            <a:r>
              <a:rPr lang="en-US" dirty="0" smtClean="0">
                <a:solidFill>
                  <a:schemeClr val="tx1"/>
                </a:solidFill>
              </a:rPr>
              <a:t>Agile methods usually use incremental requirements engineering and may express requirements as ‘user stories’.</a:t>
            </a:r>
          </a:p>
          <a:p>
            <a:pPr algn="just"/>
            <a:r>
              <a:rPr lang="en-US" dirty="0" smtClean="0">
                <a:solidFill>
                  <a:schemeClr val="tx1"/>
                </a:solidFill>
              </a:rPr>
              <a:t>This is practical for business systems but problematic for systems that require pre-delivery analysis (e.g. critical systems) or systems developed by several teams.</a:t>
            </a:r>
            <a:endParaRPr lang="en-US" dirty="0">
              <a:solidFill>
                <a:schemeClr val="tx1"/>
              </a:solidFill>
            </a:endParaRP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Tree>
    <p:extLst>
      <p:ext uri="{BB962C8B-B14F-4D97-AF65-F5344CB8AC3E}">
        <p14:creationId xmlns:p14="http://schemas.microsoft.com/office/powerpoint/2010/main" val="3036408685"/>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sz="3600" dirty="0" smtClean="0">
                <a:solidFill>
                  <a:srgbClr val="0000CC"/>
                </a:solidFill>
                <a:latin typeface="Times New Roman" pitchFamily="18" charset="0"/>
                <a:cs typeface="Times New Roman" pitchFamily="18" charset="0"/>
              </a:rPr>
              <a:t>Functional and non-functional requirements</a:t>
            </a:r>
            <a:endParaRPr lang="en-US" sz="3600" dirty="0">
              <a:solidFill>
                <a:srgbClr val="0000CC"/>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Tree>
    <p:extLst>
      <p:ext uri="{BB962C8B-B14F-4D97-AF65-F5344CB8AC3E}">
        <p14:creationId xmlns:p14="http://schemas.microsoft.com/office/powerpoint/2010/main" val="2304085576"/>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393010" y="1628800"/>
            <a:ext cx="8229600" cy="4525963"/>
          </a:xfrm>
        </p:spPr>
        <p:txBody>
          <a:bodyPr/>
          <a:lstStyle/>
          <a:p>
            <a:pPr marL="0" indent="0">
              <a:lnSpc>
                <a:spcPct val="90000"/>
              </a:lnSpc>
              <a:buNone/>
            </a:pPr>
            <a:r>
              <a:rPr lang="en-GB" sz="2400" dirty="0" smtClean="0">
                <a:solidFill>
                  <a:srgbClr val="0000CC"/>
                </a:solidFill>
              </a:rPr>
              <a:t>SW system requirements are often classified as :</a:t>
            </a:r>
          </a:p>
          <a:p>
            <a:pPr algn="just">
              <a:lnSpc>
                <a:spcPct val="90000"/>
              </a:lnSpc>
            </a:pPr>
            <a:r>
              <a:rPr lang="en-GB" sz="2000" b="1" dirty="0" smtClean="0">
                <a:solidFill>
                  <a:schemeClr val="tx1"/>
                </a:solidFill>
              </a:rPr>
              <a:t>Functional </a:t>
            </a:r>
            <a:r>
              <a:rPr lang="en-GB" sz="2000" b="1" dirty="0">
                <a:solidFill>
                  <a:schemeClr val="tx1"/>
                </a:solidFill>
              </a:rPr>
              <a:t>requirements</a:t>
            </a:r>
          </a:p>
          <a:p>
            <a:pPr lvl="1" algn="just">
              <a:lnSpc>
                <a:spcPct val="90000"/>
              </a:lnSpc>
            </a:pPr>
            <a:r>
              <a:rPr lang="en-GB" dirty="0">
                <a:solidFill>
                  <a:schemeClr val="tx1"/>
                </a:solidFill>
              </a:rPr>
              <a:t>Statements of services the system should provide, how the system should react to particular inputs and how the system should behave in particular situations</a:t>
            </a:r>
            <a:r>
              <a:rPr lang="en-GB" dirty="0" smtClean="0">
                <a:solidFill>
                  <a:schemeClr val="tx1"/>
                </a:solidFill>
              </a:rPr>
              <a:t>.</a:t>
            </a:r>
          </a:p>
          <a:p>
            <a:pPr lvl="1" algn="just">
              <a:lnSpc>
                <a:spcPct val="90000"/>
              </a:lnSpc>
            </a:pPr>
            <a:r>
              <a:rPr lang="en-GB" dirty="0" smtClean="0">
                <a:solidFill>
                  <a:schemeClr val="tx1"/>
                </a:solidFill>
              </a:rPr>
              <a:t>May state what the system should not do.</a:t>
            </a:r>
          </a:p>
          <a:p>
            <a:pPr algn="just">
              <a:lnSpc>
                <a:spcPct val="90000"/>
              </a:lnSpc>
            </a:pPr>
            <a:r>
              <a:rPr lang="en-GB" sz="2000" b="1" dirty="0">
                <a:solidFill>
                  <a:schemeClr val="tx1"/>
                </a:solidFill>
              </a:rPr>
              <a:t>Non-functional requirements</a:t>
            </a:r>
            <a:endParaRPr lang="en-GB" sz="2000" b="1" dirty="0" smtClean="0">
              <a:solidFill>
                <a:schemeClr val="tx1"/>
              </a:solidFill>
            </a:endParaRPr>
          </a:p>
          <a:p>
            <a:pPr lvl="1" algn="just">
              <a:lnSpc>
                <a:spcPct val="90000"/>
              </a:lnSpc>
            </a:pPr>
            <a:r>
              <a:rPr lang="en-GB" dirty="0">
                <a:solidFill>
                  <a:schemeClr val="tx1"/>
                </a:solidFill>
              </a:rPr>
              <a:t>C</a:t>
            </a:r>
            <a:r>
              <a:rPr lang="en-GB" dirty="0" smtClean="0">
                <a:solidFill>
                  <a:schemeClr val="tx1"/>
                </a:solidFill>
              </a:rPr>
              <a:t>onstraints </a:t>
            </a:r>
            <a:r>
              <a:rPr lang="en-GB" dirty="0">
                <a:solidFill>
                  <a:schemeClr val="tx1"/>
                </a:solidFill>
              </a:rPr>
              <a:t>on the services or functions offered by the system such as timing constraints, constraints on the development process, standards, etc</a:t>
            </a:r>
            <a:r>
              <a:rPr lang="en-GB" dirty="0" smtClean="0">
                <a:solidFill>
                  <a:schemeClr val="tx1"/>
                </a:solidFill>
              </a:rPr>
              <a:t>.</a:t>
            </a:r>
          </a:p>
          <a:p>
            <a:pPr lvl="1" algn="just">
              <a:lnSpc>
                <a:spcPct val="90000"/>
              </a:lnSpc>
            </a:pPr>
            <a:r>
              <a:rPr lang="en-GB" dirty="0" smtClean="0">
                <a:solidFill>
                  <a:schemeClr val="tx1"/>
                </a:solidFill>
              </a:rPr>
              <a:t>Often apply to the system as a whole rather than individual features or services.</a:t>
            </a:r>
          </a:p>
          <a:p>
            <a:pPr marL="457200" lvl="1" indent="0" algn="just">
              <a:lnSpc>
                <a:spcPct val="90000"/>
              </a:lnSpc>
              <a:buNone/>
            </a:pPr>
            <a:endParaRPr lang="en-GB" sz="1600" b="1" dirty="0">
              <a:solidFill>
                <a:schemeClr val="tx1"/>
              </a:solidFill>
            </a:endParaRPr>
          </a:p>
          <a:p>
            <a:pPr marL="0" lvl="1" indent="0" algn="just">
              <a:lnSpc>
                <a:spcPct val="90000"/>
              </a:lnSpc>
              <a:buNone/>
            </a:pPr>
            <a:r>
              <a:rPr lang="en-GB" sz="1600" b="1" dirty="0" smtClean="0">
                <a:solidFill>
                  <a:srgbClr val="FF0000"/>
                </a:solidFill>
              </a:rPr>
              <a:t>In reality, the distinction between these types of requirements is not as clear-cut!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dirty="0"/>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dirty="0">
                <a:solidFill>
                  <a:schemeClr val="tx1"/>
                </a:solidFill>
              </a:rPr>
              <a:t>Functional requirements</a:t>
            </a:r>
          </a:p>
        </p:txBody>
      </p:sp>
      <p:sp>
        <p:nvSpPr>
          <p:cNvPr id="39939" name="Rectangle 3"/>
          <p:cNvSpPr>
            <a:spLocks noGrp="1" noChangeArrowheads="1"/>
          </p:cNvSpPr>
          <p:nvPr>
            <p:ph idx="1"/>
          </p:nvPr>
        </p:nvSpPr>
        <p:spPr/>
        <p:txBody>
          <a:bodyPr/>
          <a:lstStyle/>
          <a:p>
            <a:pPr algn="just"/>
            <a:r>
              <a:rPr lang="en-GB" dirty="0">
                <a:solidFill>
                  <a:schemeClr val="tx1"/>
                </a:solidFill>
              </a:rPr>
              <a:t>Describe functionality or system services.</a:t>
            </a:r>
          </a:p>
          <a:p>
            <a:pPr algn="just"/>
            <a:r>
              <a:rPr lang="en-GB" dirty="0">
                <a:solidFill>
                  <a:schemeClr val="tx1"/>
                </a:solidFill>
              </a:rPr>
              <a:t>Depend on the type of software, expected users and the type of </a:t>
            </a:r>
            <a:r>
              <a:rPr lang="en-GB" dirty="0" smtClean="0">
                <a:solidFill>
                  <a:schemeClr val="tx1"/>
                </a:solidFill>
              </a:rPr>
              <a:t>organization </a:t>
            </a:r>
            <a:r>
              <a:rPr lang="en-GB" dirty="0">
                <a:solidFill>
                  <a:schemeClr val="tx1"/>
                </a:solidFill>
              </a:rPr>
              <a:t>where the software is used.</a:t>
            </a:r>
          </a:p>
          <a:p>
            <a:pPr algn="just"/>
            <a:r>
              <a:rPr lang="en-GB" dirty="0" smtClean="0">
                <a:solidFill>
                  <a:schemeClr val="tx1"/>
                </a:solidFill>
              </a:rPr>
              <a:t>In general, functional </a:t>
            </a:r>
            <a:r>
              <a:rPr lang="en-GB" dirty="0">
                <a:solidFill>
                  <a:schemeClr val="tx1"/>
                </a:solidFill>
              </a:rPr>
              <a:t>user requirements may be high-level statements of what the system should </a:t>
            </a:r>
            <a:r>
              <a:rPr lang="en-GB" dirty="0" smtClean="0">
                <a:solidFill>
                  <a:schemeClr val="tx1"/>
                </a:solidFill>
              </a:rPr>
              <a:t>do.</a:t>
            </a:r>
          </a:p>
          <a:p>
            <a:pPr algn="just"/>
            <a:r>
              <a:rPr lang="en-GB" dirty="0" smtClean="0">
                <a:solidFill>
                  <a:schemeClr val="tx1"/>
                </a:solidFill>
              </a:rPr>
              <a:t>More specific functional </a:t>
            </a:r>
            <a:r>
              <a:rPr lang="en-GB" dirty="0">
                <a:solidFill>
                  <a:schemeClr val="tx1"/>
                </a:solidFill>
              </a:rPr>
              <a:t>system requirements should describe the system services in </a:t>
            </a:r>
            <a:r>
              <a:rPr lang="en-GB" dirty="0" smtClean="0">
                <a:solidFill>
                  <a:schemeClr val="tx1"/>
                </a:solidFill>
              </a:rPr>
              <a:t>detail (e.g., input, output, exceptions, etc.).</a:t>
            </a:r>
            <a:endParaRPr lang="en-GB" dirty="0">
              <a:solidFill>
                <a:schemeClr val="tx1"/>
              </a:solidFill>
            </a:endParaRP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smtClean="0">
                <a:solidFill>
                  <a:schemeClr val="tx1"/>
                </a:solidFill>
              </a:rPr>
              <a:t>Mentcare system: functional requirements</a:t>
            </a:r>
            <a:endParaRPr lang="en-US" dirty="0">
              <a:solidFill>
                <a:schemeClr val="tx1"/>
              </a:solidFill>
            </a:endParaRPr>
          </a:p>
        </p:txBody>
      </p:sp>
      <p:sp>
        <p:nvSpPr>
          <p:cNvPr id="77827" name="Rectangle 3"/>
          <p:cNvSpPr>
            <a:spLocks noGrp="1" noChangeArrowheads="1"/>
          </p:cNvSpPr>
          <p:nvPr>
            <p:ph idx="1"/>
          </p:nvPr>
        </p:nvSpPr>
        <p:spPr/>
        <p:txBody>
          <a:bodyPr/>
          <a:lstStyle/>
          <a:p>
            <a:pPr algn="just"/>
            <a:r>
              <a:rPr lang="en-US" dirty="0" smtClean="0">
                <a:solidFill>
                  <a:schemeClr val="tx1"/>
                </a:solidFill>
              </a:rPr>
              <a:t>A user shall be able to search the appointments lists for all clinics.</a:t>
            </a:r>
            <a:endParaRPr lang="en-GB" dirty="0" smtClean="0">
              <a:solidFill>
                <a:schemeClr val="tx1"/>
              </a:solidFill>
            </a:endParaRPr>
          </a:p>
          <a:p>
            <a:pPr algn="just"/>
            <a:r>
              <a:rPr lang="en-US" dirty="0" smtClean="0">
                <a:solidFill>
                  <a:schemeClr val="tx1"/>
                </a:solidFill>
              </a:rPr>
              <a:t>The system shall generate each day, for each clinic, a list of patients who are expected to attend appointments that day. </a:t>
            </a:r>
            <a:endParaRPr lang="en-GB" dirty="0" smtClean="0">
              <a:solidFill>
                <a:schemeClr val="tx1"/>
              </a:solidFill>
            </a:endParaRPr>
          </a:p>
          <a:p>
            <a:pPr algn="just"/>
            <a:r>
              <a:rPr lang="en-US" dirty="0" smtClean="0">
                <a:solidFill>
                  <a:schemeClr val="tx1"/>
                </a:solidFill>
              </a:rPr>
              <a:t>Each staff member using the system shall be uniquely identified by his or her 8-digit employee number.</a:t>
            </a:r>
            <a:r>
              <a:rPr lang="en-GB" dirty="0" smtClean="0">
                <a:solidFill>
                  <a:schemeClr val="tx1"/>
                </a:solidFill>
              </a:rPr>
              <a:t> </a:t>
            </a:r>
            <a:endParaRPr lang="en-US" dirty="0">
              <a:solidFill>
                <a:schemeClr val="tx1"/>
              </a:solidFill>
            </a:endParaRP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a:t>
            </a:r>
            <a:r>
              <a:rPr lang="en-GB" dirty="0" smtClean="0"/>
              <a:t>imprecision</a:t>
            </a:r>
            <a:endParaRPr lang="en-GB" dirty="0"/>
          </a:p>
        </p:txBody>
      </p:sp>
      <p:sp>
        <p:nvSpPr>
          <p:cNvPr id="41987" name="Rectangle 3"/>
          <p:cNvSpPr>
            <a:spLocks noGrp="1" noChangeArrowheads="1"/>
          </p:cNvSpPr>
          <p:nvPr>
            <p:ph idx="1"/>
          </p:nvPr>
        </p:nvSpPr>
        <p:spPr/>
        <p:txBody>
          <a:bodyPr/>
          <a:lstStyle/>
          <a:p>
            <a:pPr algn="just"/>
            <a:r>
              <a:rPr lang="en-GB" dirty="0">
                <a:solidFill>
                  <a:schemeClr val="tx1"/>
                </a:solidFill>
              </a:rPr>
              <a:t>Problems arise when </a:t>
            </a:r>
            <a:r>
              <a:rPr lang="en-GB" dirty="0" smtClean="0">
                <a:solidFill>
                  <a:schemeClr val="tx1"/>
                </a:solidFill>
              </a:rPr>
              <a:t>functional requirements </a:t>
            </a:r>
            <a:r>
              <a:rPr lang="en-GB" dirty="0">
                <a:solidFill>
                  <a:schemeClr val="tx1"/>
                </a:solidFill>
              </a:rPr>
              <a:t>are not precisely stated.</a:t>
            </a:r>
          </a:p>
          <a:p>
            <a:pPr algn="just"/>
            <a:r>
              <a:rPr lang="en-GB" dirty="0">
                <a:solidFill>
                  <a:schemeClr val="tx1"/>
                </a:solidFill>
              </a:rPr>
              <a:t>Ambiguous requirements may be interpreted in different ways by developers and users.</a:t>
            </a:r>
          </a:p>
          <a:p>
            <a:pPr algn="just"/>
            <a:r>
              <a:rPr lang="en-GB" dirty="0">
                <a:solidFill>
                  <a:schemeClr val="tx1"/>
                </a:solidFill>
              </a:rPr>
              <a:t>Consider the term </a:t>
            </a:r>
            <a:r>
              <a:rPr lang="en-GB" dirty="0" smtClean="0">
                <a:solidFill>
                  <a:schemeClr val="tx1"/>
                </a:solidFill>
              </a:rPr>
              <a:t>‘search’ in requirement 1</a:t>
            </a:r>
          </a:p>
          <a:p>
            <a:pPr lvl="1" algn="just"/>
            <a:r>
              <a:rPr lang="en-GB" dirty="0">
                <a:solidFill>
                  <a:schemeClr val="tx1"/>
                </a:solidFill>
              </a:rPr>
              <a:t>User intention</a:t>
            </a:r>
            <a:r>
              <a:rPr lang="en-GB" dirty="0" smtClean="0">
                <a:solidFill>
                  <a:schemeClr val="tx1"/>
                </a:solidFill>
              </a:rPr>
              <a:t> – search for a patient name across all appointments in all clinics;</a:t>
            </a:r>
            <a:endParaRPr lang="en-GB" dirty="0">
              <a:solidFill>
                <a:schemeClr val="tx1"/>
              </a:solidFill>
            </a:endParaRPr>
          </a:p>
          <a:p>
            <a:pPr lvl="1" algn="just"/>
            <a:r>
              <a:rPr lang="en-GB" dirty="0">
                <a:solidFill>
                  <a:schemeClr val="tx1"/>
                </a:solidFill>
              </a:rPr>
              <a:t>Developer interpretation</a:t>
            </a:r>
            <a:r>
              <a:rPr lang="en-GB" dirty="0" smtClean="0">
                <a:solidFill>
                  <a:schemeClr val="tx1"/>
                </a:solidFill>
              </a:rPr>
              <a:t> – search for a patient name in an individual clinic. User chooses clinic then search.</a:t>
            </a:r>
            <a:endParaRPr lang="en-GB" dirty="0">
              <a:solidFill>
                <a:schemeClr val="tx1"/>
              </a:solidFill>
            </a:endParaRP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solidFill>
                  <a:schemeClr val="tx1"/>
                </a:solidFill>
              </a:rPr>
              <a:t>Basic concepts on Requirements engineering</a:t>
            </a:r>
          </a:p>
          <a:p>
            <a:r>
              <a:rPr lang="en-US" dirty="0" smtClean="0">
                <a:solidFill>
                  <a:schemeClr val="tx1"/>
                </a:solidFill>
              </a:rPr>
              <a:t>Functional and non-functional requirements</a:t>
            </a:r>
            <a:endParaRPr lang="en-GB" dirty="0" smtClean="0">
              <a:solidFill>
                <a:schemeClr val="tx1"/>
              </a:solidFill>
            </a:endParaRPr>
          </a:p>
          <a:p>
            <a:r>
              <a:rPr lang="en-US" dirty="0" smtClean="0">
                <a:solidFill>
                  <a:schemeClr val="tx1"/>
                </a:solidFill>
              </a:rPr>
              <a:t>Requirements engineering processes</a:t>
            </a:r>
          </a:p>
          <a:p>
            <a:r>
              <a:rPr lang="en-US" dirty="0" smtClean="0">
                <a:solidFill>
                  <a:schemeClr val="tx1"/>
                </a:solidFill>
              </a:rPr>
              <a:t>Requirements elicitation</a:t>
            </a:r>
            <a:endParaRPr lang="en-GB" dirty="0" smtClean="0">
              <a:solidFill>
                <a:schemeClr val="tx1"/>
              </a:solidFill>
            </a:endParaRPr>
          </a:p>
          <a:p>
            <a:r>
              <a:rPr lang="en-US" dirty="0" smtClean="0">
                <a:solidFill>
                  <a:schemeClr val="tx1"/>
                </a:solidFill>
              </a:rPr>
              <a:t>Requirements </a:t>
            </a:r>
            <a:r>
              <a:rPr lang="en-GB" dirty="0" smtClean="0">
                <a:solidFill>
                  <a:schemeClr val="tx1"/>
                </a:solidFill>
              </a:rPr>
              <a:t>specification</a:t>
            </a:r>
          </a:p>
          <a:p>
            <a:r>
              <a:rPr lang="en-US" dirty="0" smtClean="0">
                <a:solidFill>
                  <a:schemeClr val="tx1"/>
                </a:solidFill>
              </a:rPr>
              <a:t>Requirements validation</a:t>
            </a:r>
            <a:endParaRPr lang="en-GB" dirty="0" smtClean="0">
              <a:solidFill>
                <a:schemeClr val="tx1"/>
              </a:solidFill>
            </a:endParaRPr>
          </a:p>
          <a:p>
            <a:r>
              <a:rPr lang="en-US" dirty="0" smtClean="0">
                <a:solidFill>
                  <a:schemeClr val="tx1"/>
                </a:solidFill>
              </a:rPr>
              <a:t>Requirements change</a:t>
            </a:r>
            <a:endParaRPr lang="en-GB" dirty="0" smtClean="0">
              <a:solidFill>
                <a:schemeClr val="tx1"/>
              </a:solidFill>
            </a:endParaRPr>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solidFill>
                  <a:schemeClr val="tx1"/>
                </a:solidFill>
              </a:rPr>
              <a:t>Requirements completeness and consistency</a:t>
            </a:r>
          </a:p>
        </p:txBody>
      </p:sp>
      <p:sp>
        <p:nvSpPr>
          <p:cNvPr id="43011" name="Rectangle 3"/>
          <p:cNvSpPr>
            <a:spLocks noGrp="1" noChangeArrowheads="1"/>
          </p:cNvSpPr>
          <p:nvPr>
            <p:ph idx="1"/>
          </p:nvPr>
        </p:nvSpPr>
        <p:spPr/>
        <p:txBody>
          <a:bodyPr/>
          <a:lstStyle/>
          <a:p>
            <a:r>
              <a:rPr lang="en-GB" sz="2400" dirty="0">
                <a:solidFill>
                  <a:schemeClr val="tx1"/>
                </a:solidFill>
              </a:rPr>
              <a:t>In principle, requirements should be both complete and consistent.</a:t>
            </a:r>
          </a:p>
          <a:p>
            <a:r>
              <a:rPr lang="en-GB" sz="2400" dirty="0">
                <a:solidFill>
                  <a:schemeClr val="tx1"/>
                </a:solidFill>
              </a:rPr>
              <a:t>Complete</a:t>
            </a:r>
          </a:p>
          <a:p>
            <a:pPr lvl="1"/>
            <a:r>
              <a:rPr lang="en-GB" dirty="0">
                <a:solidFill>
                  <a:schemeClr val="tx1"/>
                </a:solidFill>
              </a:rPr>
              <a:t>They should include descriptions of all facilities required.</a:t>
            </a:r>
          </a:p>
          <a:p>
            <a:r>
              <a:rPr lang="en-GB" sz="2400" dirty="0">
                <a:solidFill>
                  <a:schemeClr val="tx1"/>
                </a:solidFill>
              </a:rPr>
              <a:t>Consistent</a:t>
            </a:r>
          </a:p>
          <a:p>
            <a:pPr lvl="1"/>
            <a:r>
              <a:rPr lang="en-GB" dirty="0">
                <a:solidFill>
                  <a:schemeClr val="tx1"/>
                </a:solidFill>
              </a:rPr>
              <a:t>There should be no conflicts or contradictions in the descriptions of the system facilities.</a:t>
            </a:r>
          </a:p>
          <a:p>
            <a:pPr marL="0" indent="0">
              <a:buNone/>
            </a:pPr>
            <a:endParaRPr lang="en-GB" sz="2000" dirty="0" smtClean="0">
              <a:solidFill>
                <a:schemeClr val="tx1"/>
              </a:solidFill>
            </a:endParaRPr>
          </a:p>
          <a:p>
            <a:pPr marL="0" indent="0" algn="just">
              <a:buNone/>
            </a:pPr>
            <a:r>
              <a:rPr lang="en-GB" sz="2000" dirty="0" smtClean="0">
                <a:solidFill>
                  <a:srgbClr val="FF0000"/>
                </a:solidFill>
              </a:rPr>
              <a:t>In </a:t>
            </a:r>
            <a:r>
              <a:rPr lang="en-GB" sz="2000" dirty="0">
                <a:solidFill>
                  <a:srgbClr val="FF0000"/>
                </a:solidFill>
              </a:rPr>
              <a:t>practice, </a:t>
            </a:r>
            <a:r>
              <a:rPr lang="en-GB" sz="2000" dirty="0" smtClean="0">
                <a:solidFill>
                  <a:srgbClr val="FF0000"/>
                </a:solidFill>
              </a:rPr>
              <a:t>because of system and environmental complexity, it </a:t>
            </a:r>
            <a:r>
              <a:rPr lang="en-GB" sz="2000" dirty="0">
                <a:solidFill>
                  <a:srgbClr val="FF0000"/>
                </a:solidFill>
              </a:rPr>
              <a:t>is impossible to produce a complete and consistent requirements document</a:t>
            </a:r>
            <a:r>
              <a:rPr lang="en-GB" sz="2000" dirty="0" smtClean="0">
                <a:solidFill>
                  <a:srgbClr val="FF0000"/>
                </a:solidFill>
              </a:rPr>
              <a:t>. E.g., due to mistakes/omissions, different stakeholders interests, etc.) </a:t>
            </a:r>
            <a:endParaRPr lang="en-GB" sz="2000" dirty="0">
              <a:solidFill>
                <a:srgbClr val="FF0000"/>
              </a:solidFill>
            </a:endParaRP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dirty="0"/>
              <a:t>Non-functional requirements</a:t>
            </a:r>
          </a:p>
        </p:txBody>
      </p:sp>
      <p:sp>
        <p:nvSpPr>
          <p:cNvPr id="35843" name="Rectangle 3"/>
          <p:cNvSpPr>
            <a:spLocks noGrp="1" noChangeArrowheads="1"/>
          </p:cNvSpPr>
          <p:nvPr>
            <p:ph idx="1"/>
          </p:nvPr>
        </p:nvSpPr>
        <p:spPr>
          <a:noFill/>
          <a:ln/>
        </p:spPr>
        <p:txBody>
          <a:bodyPr lIns="90487" tIns="44450" rIns="90487" bIns="44450"/>
          <a:lstStyle/>
          <a:p>
            <a:pPr algn="just">
              <a:lnSpc>
                <a:spcPct val="90000"/>
              </a:lnSpc>
            </a:pPr>
            <a:r>
              <a:rPr lang="en-GB" dirty="0">
                <a:solidFill>
                  <a:schemeClr val="tx1"/>
                </a:solidFill>
              </a:rPr>
              <a:t>These define system properties and constraints e.g. reliability, response time and storage requirements. Constraints are I/O device capability, system representations, etc.</a:t>
            </a:r>
          </a:p>
          <a:p>
            <a:pPr algn="just">
              <a:lnSpc>
                <a:spcPct val="90000"/>
              </a:lnSpc>
            </a:pPr>
            <a:r>
              <a:rPr lang="en-GB" dirty="0">
                <a:solidFill>
                  <a:schemeClr val="tx1"/>
                </a:solidFill>
              </a:rPr>
              <a:t>Process requirements may also be specified mandating a particular</a:t>
            </a:r>
            <a:r>
              <a:rPr lang="en-GB" dirty="0" smtClean="0">
                <a:solidFill>
                  <a:schemeClr val="tx1"/>
                </a:solidFill>
              </a:rPr>
              <a:t> IDE, </a:t>
            </a:r>
            <a:r>
              <a:rPr lang="en-GB" dirty="0">
                <a:solidFill>
                  <a:schemeClr val="tx1"/>
                </a:solidFill>
              </a:rPr>
              <a:t>programming language or development method.</a:t>
            </a:r>
          </a:p>
          <a:p>
            <a:pPr algn="just">
              <a:lnSpc>
                <a:spcPct val="90000"/>
              </a:lnSpc>
            </a:pPr>
            <a:r>
              <a:rPr lang="en-GB" dirty="0">
                <a:solidFill>
                  <a:schemeClr val="tx1"/>
                </a:solidFill>
              </a:rPr>
              <a:t>Non-functional requirements may be more critical than functional requirements. </a:t>
            </a:r>
            <a:r>
              <a:rPr lang="en-GB" dirty="0">
                <a:solidFill>
                  <a:srgbClr val="FF0000"/>
                </a:solidFill>
              </a:rPr>
              <a:t>If these are not met, the system</a:t>
            </a:r>
            <a:r>
              <a:rPr lang="en-GB" dirty="0" smtClean="0">
                <a:solidFill>
                  <a:srgbClr val="FF0000"/>
                </a:solidFill>
              </a:rPr>
              <a:t> may be useless</a:t>
            </a:r>
            <a:r>
              <a:rPr lang="en-GB" dirty="0">
                <a:solidFill>
                  <a:schemeClr val="tx1"/>
                </a:solidFill>
              </a:rPr>
              <a: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smtClean="0"/>
              <a:t>Types of nonfunctional requirement</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pic>
        <p:nvPicPr>
          <p:cNvPr id="4" name="Picture 3" descr="4.3 Non-functionalReq.eps"/>
          <p:cNvPicPr>
            <a:picLocks noChangeAspect="1"/>
          </p:cNvPicPr>
          <p:nvPr/>
        </p:nvPicPr>
        <p:blipFill>
          <a:blip r:embed="rId2"/>
          <a:stretch>
            <a:fillRect/>
          </a:stretch>
        </p:blipFill>
        <p:spPr>
          <a:xfrm>
            <a:off x="990600" y="1911350"/>
            <a:ext cx="6915549" cy="3879850"/>
          </a:xfrm>
          <a:prstGeom prst="rect">
            <a:avLst/>
          </a:prstGeom>
        </p:spPr>
      </p:pic>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 implementation</a:t>
            </a:r>
            <a:endParaRPr lang="en-US" dirty="0"/>
          </a:p>
        </p:txBody>
      </p:sp>
      <p:sp>
        <p:nvSpPr>
          <p:cNvPr id="3" name="Content Placeholder 2"/>
          <p:cNvSpPr>
            <a:spLocks noGrp="1"/>
          </p:cNvSpPr>
          <p:nvPr>
            <p:ph idx="1"/>
          </p:nvPr>
        </p:nvSpPr>
        <p:spPr/>
        <p:txBody>
          <a:bodyPr/>
          <a:lstStyle/>
          <a:p>
            <a:r>
              <a:rPr lang="en-US" dirty="0" smtClean="0">
                <a:solidFill>
                  <a:schemeClr val="tx1"/>
                </a:solidFill>
              </a:rPr>
              <a:t>Non-functional requirements may affect the overall architecture of a system rather than the individual components. </a:t>
            </a:r>
          </a:p>
          <a:p>
            <a:pPr lvl="1"/>
            <a:r>
              <a:rPr lang="en-US" dirty="0" smtClean="0">
                <a:solidFill>
                  <a:schemeClr val="tx1"/>
                </a:solidFill>
              </a:rPr>
              <a:t>For example, to ensure that performance requirements are met, you may have to organize the system to minimize communications between components.</a:t>
            </a:r>
            <a:endParaRPr lang="en-GB" dirty="0" smtClean="0">
              <a:solidFill>
                <a:schemeClr val="tx1"/>
              </a:solidFill>
            </a:endParaRPr>
          </a:p>
          <a:p>
            <a:r>
              <a:rPr lang="en-US" dirty="0" smtClean="0">
                <a:solidFill>
                  <a:schemeClr val="tx1"/>
                </a:solidFill>
              </a:rPr>
              <a:t>A single non-functional requirement, such as a security requirement, may generate a number of related functional requirements that define system services that are required. </a:t>
            </a:r>
          </a:p>
          <a:p>
            <a:pPr lvl="1"/>
            <a:r>
              <a:rPr lang="en-US" dirty="0" smtClean="0">
                <a:solidFill>
                  <a:schemeClr val="tx1"/>
                </a:solidFill>
              </a:rPr>
              <a:t>It may also generate requirements that restrict existing requirements. </a:t>
            </a:r>
            <a:endParaRPr lang="en-US" dirty="0">
              <a:solidFill>
                <a:schemeClr val="tx1"/>
              </a:solidFill>
            </a:endParaRP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dirty="0"/>
              <a:t>Non-functional </a:t>
            </a:r>
            <a:r>
              <a:rPr lang="en-GB" dirty="0" smtClean="0"/>
              <a:t>requirements classifications</a:t>
            </a:r>
            <a:endParaRPr lang="en-GB" dirty="0"/>
          </a:p>
        </p:txBody>
      </p:sp>
      <p:sp>
        <p:nvSpPr>
          <p:cNvPr id="36867" name="Rectangle 3"/>
          <p:cNvSpPr>
            <a:spLocks noGrp="1" noChangeArrowheads="1"/>
          </p:cNvSpPr>
          <p:nvPr>
            <p:ph idx="1"/>
          </p:nvPr>
        </p:nvSpPr>
        <p:spPr>
          <a:noFill/>
          <a:ln/>
        </p:spPr>
        <p:txBody>
          <a:bodyPr lIns="90487" tIns="44450" rIns="90487" bIns="44450"/>
          <a:lstStyle/>
          <a:p>
            <a:r>
              <a:rPr lang="en-GB" sz="2400" dirty="0">
                <a:solidFill>
                  <a:schemeClr val="tx1"/>
                </a:solidFill>
              </a:rPr>
              <a:t>Product requirements</a:t>
            </a:r>
          </a:p>
          <a:p>
            <a:pPr lvl="1"/>
            <a:r>
              <a:rPr lang="en-GB" sz="2000" dirty="0">
                <a:solidFill>
                  <a:schemeClr val="tx1"/>
                </a:solidFill>
              </a:rPr>
              <a:t>Requirements which specify that the delivered product must behave in a particular way e.g. execution speed, reliability, etc.</a:t>
            </a:r>
          </a:p>
          <a:p>
            <a:r>
              <a:rPr lang="en-GB" sz="2400" dirty="0">
                <a:solidFill>
                  <a:schemeClr val="tx1"/>
                </a:solidFill>
              </a:rPr>
              <a:t>Organisational requirements</a:t>
            </a:r>
          </a:p>
          <a:p>
            <a:pPr lvl="1"/>
            <a:r>
              <a:rPr lang="en-GB" sz="2000" dirty="0">
                <a:solidFill>
                  <a:schemeClr val="tx1"/>
                </a:solidFill>
              </a:rPr>
              <a:t>Requirements which are a consequence of organisational policies and procedures e.g. process standards used, implementation requirements, etc.</a:t>
            </a:r>
          </a:p>
          <a:p>
            <a:r>
              <a:rPr lang="en-GB" sz="2400" dirty="0">
                <a:solidFill>
                  <a:schemeClr val="tx1"/>
                </a:solidFill>
              </a:rPr>
              <a:t>External requirements</a:t>
            </a:r>
          </a:p>
          <a:p>
            <a:pPr lvl="1"/>
            <a:r>
              <a:rPr lang="en-GB" sz="2000" dirty="0">
                <a:solidFill>
                  <a:schemeClr val="tx1"/>
                </a:solidFill>
              </a:rPr>
              <a:t>Requirements which arise from factors which are external to the system and its development process e.g. interoperability requirements, legislative requirements, etc.</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smtClean="0"/>
              <a:t>Examples of nonfunctional requirements in the </a:t>
            </a:r>
            <a:r>
              <a:rPr lang="en-GB" dirty="0" smtClean="0"/>
              <a:t>Mentcare system</a:t>
            </a:r>
            <a:endParaRPr lang="en-US" dirty="0" smtClean="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608666529"/>
              </p:ext>
            </p:extLst>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tblGrid>
              <a:tr h="4495800">
                <a:tc>
                  <a:txBody>
                    <a:bodyPr/>
                    <a:lstStyle/>
                    <a:p>
                      <a:r>
                        <a:rPr lang="en-GB" sz="1800" b="1" kern="1200" dirty="0" smtClean="0"/>
                        <a:t>Product requirement</a:t>
                      </a:r>
                    </a:p>
                    <a:p>
                      <a:r>
                        <a:rPr lang="en-GB" sz="1800" b="0" kern="1200" dirty="0" smtClean="0"/>
                        <a:t>The Mentcare system shall be available to all clinics during normal working hours (Mon–Fri, 0830–17.30). Downtime within normal working hours shall not exceed five seconds in any one day.</a:t>
                      </a:r>
                    </a:p>
                    <a:p>
                      <a:endParaRPr lang="en-GB" sz="1800" b="0" kern="1200" dirty="0" smtClean="0"/>
                    </a:p>
                    <a:p>
                      <a:r>
                        <a:rPr lang="en-GB" sz="1800" b="1" kern="1200" dirty="0" smtClean="0"/>
                        <a:t>Organizational requirement</a:t>
                      </a:r>
                      <a:r>
                        <a:rPr lang="en-GB" sz="1800" b="0" kern="1200" dirty="0" smtClean="0"/>
                        <a:t/>
                      </a:r>
                      <a:br>
                        <a:rPr lang="en-GB" sz="1800" b="0" kern="1200" dirty="0" smtClean="0"/>
                      </a:br>
                      <a:r>
                        <a:rPr lang="en-GB" sz="1800" b="0" kern="1200" dirty="0" smtClean="0"/>
                        <a:t>Users of the Mentcare system shall authenticate themselves using their health authority identity card.</a:t>
                      </a:r>
                    </a:p>
                    <a:p>
                      <a:endParaRPr lang="en-GB" sz="1800" b="0" kern="1200" dirty="0" smtClean="0"/>
                    </a:p>
                    <a:p>
                      <a:r>
                        <a:rPr lang="en-GB" sz="1800" b="1" kern="1200" dirty="0" smtClean="0"/>
                        <a:t>External requirement</a:t>
                      </a:r>
                      <a:r>
                        <a:rPr lang="en-GB" sz="1800" b="0" kern="1200" dirty="0" smtClean="0"/>
                        <a:t/>
                      </a:r>
                      <a:br>
                        <a:rPr lang="en-GB" sz="1800" b="0" kern="1200" dirty="0" smtClean="0"/>
                      </a:br>
                      <a:r>
                        <a:rPr lang="en-GB" sz="1800" b="0" kern="1200" dirty="0" smtClean="0"/>
                        <a:t>The system shall implement patient privacy provisions as set out in HStan-03-2006-priv. </a:t>
                      </a:r>
                    </a:p>
                    <a:p>
                      <a:endParaRPr lang="en-US" b="0" dirty="0"/>
                    </a:p>
                  </a:txBody>
                  <a:tcPr/>
                </a:tc>
              </a:tr>
            </a:tbl>
          </a:graphicData>
        </a:graphic>
      </p:graphicFrame>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Goals and requirements</a:t>
            </a:r>
          </a:p>
        </p:txBody>
      </p:sp>
      <p:sp>
        <p:nvSpPr>
          <p:cNvPr id="44035" name="Rectangle 3"/>
          <p:cNvSpPr>
            <a:spLocks noGrp="1" noChangeArrowheads="1"/>
          </p:cNvSpPr>
          <p:nvPr>
            <p:ph idx="1"/>
          </p:nvPr>
        </p:nvSpPr>
        <p:spPr/>
        <p:txBody>
          <a:bodyPr/>
          <a:lstStyle/>
          <a:p>
            <a:pPr algn="just"/>
            <a:r>
              <a:rPr lang="en-GB" sz="2400" dirty="0">
                <a:solidFill>
                  <a:schemeClr val="tx1"/>
                </a:solidFill>
              </a:rPr>
              <a:t>Non-functional requirements may be very difficult to state precisely and imprecise requirements may be difficult to verify. </a:t>
            </a:r>
          </a:p>
          <a:p>
            <a:pPr algn="just"/>
            <a:r>
              <a:rPr lang="en-GB" sz="2400" dirty="0">
                <a:solidFill>
                  <a:schemeClr val="tx1"/>
                </a:solidFill>
              </a:rPr>
              <a:t>Goal</a:t>
            </a:r>
          </a:p>
          <a:p>
            <a:pPr lvl="1" algn="just"/>
            <a:r>
              <a:rPr lang="en-GB" sz="2000" dirty="0">
                <a:solidFill>
                  <a:schemeClr val="tx1"/>
                </a:solidFill>
              </a:rPr>
              <a:t>A general intention of the user such as ease of use.</a:t>
            </a:r>
          </a:p>
          <a:p>
            <a:pPr algn="just"/>
            <a:r>
              <a:rPr lang="en-GB" sz="2400" dirty="0">
                <a:solidFill>
                  <a:schemeClr val="tx1"/>
                </a:solidFill>
              </a:rPr>
              <a:t>Verifiable non-functional requirement</a:t>
            </a:r>
          </a:p>
          <a:p>
            <a:pPr lvl="1" algn="just"/>
            <a:r>
              <a:rPr lang="en-GB" sz="2000" dirty="0">
                <a:solidFill>
                  <a:schemeClr val="tx1"/>
                </a:solidFill>
              </a:rPr>
              <a:t>A statement using some measure that can be objectively tested.</a:t>
            </a:r>
          </a:p>
          <a:p>
            <a:pPr algn="just"/>
            <a:r>
              <a:rPr lang="en-GB" sz="2400" dirty="0">
                <a:solidFill>
                  <a:schemeClr val="tx1"/>
                </a:solidFill>
              </a:rPr>
              <a:t>Goals are helpful to developers as they convey the intentions of the system users.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requirements</a:t>
            </a:r>
            <a:endParaRPr lang="en-US" dirty="0"/>
          </a:p>
        </p:txBody>
      </p:sp>
      <p:sp>
        <p:nvSpPr>
          <p:cNvPr id="3" name="Content Placeholder 2"/>
          <p:cNvSpPr>
            <a:spLocks noGrp="1"/>
          </p:cNvSpPr>
          <p:nvPr>
            <p:ph idx="1"/>
          </p:nvPr>
        </p:nvSpPr>
        <p:spPr/>
        <p:txBody>
          <a:bodyPr/>
          <a:lstStyle/>
          <a:p>
            <a:pPr algn="just"/>
            <a:r>
              <a:rPr lang="en-US" dirty="0" smtClean="0">
                <a:solidFill>
                  <a:schemeClr val="tx1"/>
                </a:solidFill>
              </a:rPr>
              <a:t>The system should be easy to use by medical staff and should be organized in such a way that user errors are minimized. (Goal)</a:t>
            </a:r>
          </a:p>
          <a:p>
            <a:pPr algn="just"/>
            <a:r>
              <a:rPr lang="en-US" dirty="0" smtClean="0">
                <a:solidFill>
                  <a:schemeClr val="tx1"/>
                </a:solidFill>
              </a:rPr>
              <a:t>Medical staff shall be able to use all the system functions after four hours of training. After this training, the average number of errors made by experienced users shall not exceed two per hour of system use. (Testable non-functional requirement)</a:t>
            </a:r>
            <a:endParaRPr lang="en-GB" dirty="0" smtClean="0">
              <a:solidFill>
                <a:schemeClr val="tx1"/>
              </a:solidFill>
            </a:endParaRPr>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smtClean="0"/>
              <a:t>Metrics for specifying nonfunctional requirements</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gridCol w="4667250"/>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sz="3600" dirty="0" smtClean="0">
                <a:solidFill>
                  <a:srgbClr val="0000CC"/>
                </a:solidFill>
              </a:rPr>
              <a:t>Software Requirements Document</a:t>
            </a:r>
            <a:endParaRPr lang="en-US" sz="3600" dirty="0">
              <a:solidFill>
                <a:srgbClr val="0000CC"/>
              </a:solidFill>
            </a:endParaRPr>
          </a:p>
        </p:txBody>
      </p:sp>
    </p:spTree>
    <p:extLst>
      <p:ext uri="{BB962C8B-B14F-4D97-AF65-F5344CB8AC3E}">
        <p14:creationId xmlns:p14="http://schemas.microsoft.com/office/powerpoint/2010/main" val="4146016483"/>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needs?</a:t>
            </a:r>
            <a:endParaRPr lang="en-US" dirty="0"/>
          </a:p>
        </p:txBody>
      </p:sp>
      <p:pic>
        <p:nvPicPr>
          <p:cNvPr id="3" name="Picture 2"/>
          <p:cNvPicPr>
            <a:picLocks noChangeAspect="1"/>
          </p:cNvPicPr>
          <p:nvPr/>
        </p:nvPicPr>
        <p:blipFill>
          <a:blip r:embed="rId3"/>
          <a:stretch>
            <a:fillRect/>
          </a:stretch>
        </p:blipFill>
        <p:spPr>
          <a:xfrm>
            <a:off x="102498" y="2284317"/>
            <a:ext cx="4560000" cy="3420000"/>
          </a:xfrm>
          <a:prstGeom prst="rect">
            <a:avLst/>
          </a:prstGeom>
        </p:spPr>
      </p:pic>
      <p:pic>
        <p:nvPicPr>
          <p:cNvPr id="4" name="Picture 3"/>
          <p:cNvPicPr>
            <a:picLocks noChangeAspect="1"/>
          </p:cNvPicPr>
          <p:nvPr/>
        </p:nvPicPr>
        <p:blipFill>
          <a:blip r:embed="rId4"/>
          <a:stretch>
            <a:fillRect/>
          </a:stretch>
        </p:blipFill>
        <p:spPr>
          <a:xfrm>
            <a:off x="4583109" y="2232703"/>
            <a:ext cx="4560000" cy="3420000"/>
          </a:xfrm>
          <a:prstGeom prst="rect">
            <a:avLst/>
          </a:prstGeom>
        </p:spPr>
      </p:pic>
      <p:sp>
        <p:nvSpPr>
          <p:cNvPr id="5" name="TextBox 4"/>
          <p:cNvSpPr txBox="1"/>
          <p:nvPr/>
        </p:nvSpPr>
        <p:spPr>
          <a:xfrm>
            <a:off x="7687727" y="6138090"/>
            <a:ext cx="1456273" cy="276999"/>
          </a:xfrm>
          <a:prstGeom prst="rect">
            <a:avLst/>
          </a:prstGeom>
          <a:noFill/>
        </p:spPr>
        <p:txBody>
          <a:bodyPr wrap="none" rtlCol="0">
            <a:spAutoFit/>
          </a:bodyPr>
          <a:lstStyle/>
          <a:p>
            <a:r>
              <a:rPr lang="en-US" sz="1200" dirty="0" smtClean="0">
                <a:solidFill>
                  <a:srgbClr val="808080"/>
                </a:solidFill>
              </a:rPr>
              <a:t>Steven Bradley, 2010</a:t>
            </a:r>
            <a:endParaRPr lang="en-US" sz="1200" dirty="0">
              <a:solidFill>
                <a:srgbClr val="808080"/>
              </a:solidFill>
            </a:endParaRPr>
          </a:p>
        </p:txBody>
      </p:sp>
    </p:spTree>
    <p:extLst>
      <p:ext uri="{BB962C8B-B14F-4D97-AF65-F5344CB8AC3E}">
        <p14:creationId xmlns:p14="http://schemas.microsoft.com/office/powerpoint/2010/main" val="162819193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a:t>
            </a:r>
            <a:r>
              <a:rPr lang="en-GB" dirty="0" smtClean="0"/>
              <a:t> software requirements </a:t>
            </a:r>
            <a:r>
              <a:rPr lang="en-GB" dirty="0"/>
              <a:t>document</a:t>
            </a:r>
          </a:p>
        </p:txBody>
      </p:sp>
      <p:sp>
        <p:nvSpPr>
          <p:cNvPr id="16387" name="Rectangle 3"/>
          <p:cNvSpPr>
            <a:spLocks noGrp="1" noChangeArrowheads="1"/>
          </p:cNvSpPr>
          <p:nvPr>
            <p:ph idx="1"/>
          </p:nvPr>
        </p:nvSpPr>
        <p:spPr>
          <a:noFill/>
          <a:ln/>
        </p:spPr>
        <p:txBody>
          <a:bodyPr lIns="90487" tIns="44450" rIns="90487" bIns="44450"/>
          <a:lstStyle/>
          <a:p>
            <a:pPr algn="just"/>
            <a:r>
              <a:rPr lang="en-GB" dirty="0">
                <a:solidFill>
                  <a:schemeClr val="tx1"/>
                </a:solidFill>
              </a:rPr>
              <a:t>The</a:t>
            </a:r>
            <a:r>
              <a:rPr lang="en-GB" dirty="0" smtClean="0">
                <a:solidFill>
                  <a:schemeClr val="tx1"/>
                </a:solidFill>
              </a:rPr>
              <a:t> software requirements </a:t>
            </a:r>
            <a:r>
              <a:rPr lang="en-GB" dirty="0">
                <a:solidFill>
                  <a:schemeClr val="tx1"/>
                </a:solidFill>
              </a:rPr>
              <a:t>document is the </a:t>
            </a:r>
            <a:r>
              <a:rPr lang="en-GB" dirty="0">
                <a:solidFill>
                  <a:srgbClr val="FF0000"/>
                </a:solidFill>
              </a:rPr>
              <a:t>official statement </a:t>
            </a:r>
            <a:r>
              <a:rPr lang="en-GB" dirty="0">
                <a:solidFill>
                  <a:schemeClr val="tx1"/>
                </a:solidFill>
              </a:rPr>
              <a:t>of what is required of the system developers.</a:t>
            </a:r>
          </a:p>
          <a:p>
            <a:pPr algn="just"/>
            <a:r>
              <a:rPr lang="en-GB" dirty="0">
                <a:solidFill>
                  <a:schemeClr val="tx1"/>
                </a:solidFill>
              </a:rPr>
              <a:t>Should include both a definition of </a:t>
            </a:r>
            <a:r>
              <a:rPr lang="en-GB" dirty="0">
                <a:solidFill>
                  <a:srgbClr val="FF0000"/>
                </a:solidFill>
              </a:rPr>
              <a:t>user requirements </a:t>
            </a:r>
            <a:r>
              <a:rPr lang="en-GB" dirty="0">
                <a:solidFill>
                  <a:schemeClr val="tx1"/>
                </a:solidFill>
              </a:rPr>
              <a:t>and a specification of the </a:t>
            </a:r>
            <a:r>
              <a:rPr lang="en-GB" dirty="0">
                <a:solidFill>
                  <a:srgbClr val="FF0000"/>
                </a:solidFill>
              </a:rPr>
              <a:t>system requirements</a:t>
            </a:r>
            <a:r>
              <a:rPr lang="en-GB" dirty="0">
                <a:solidFill>
                  <a:schemeClr val="tx1"/>
                </a:solidFill>
              </a:rPr>
              <a:t>.</a:t>
            </a:r>
          </a:p>
          <a:p>
            <a:pPr algn="just"/>
            <a:r>
              <a:rPr lang="en-GB" dirty="0">
                <a:solidFill>
                  <a:schemeClr val="tx1"/>
                </a:solidFill>
              </a:rPr>
              <a:t>It is NOT a design document. As far as possible, it should set of </a:t>
            </a:r>
            <a:r>
              <a:rPr lang="en-GB" b="1" dirty="0">
                <a:solidFill>
                  <a:srgbClr val="0000CC"/>
                </a:solidFill>
              </a:rPr>
              <a:t>WHAT the system should do </a:t>
            </a:r>
            <a:r>
              <a:rPr lang="en-GB" dirty="0">
                <a:solidFill>
                  <a:schemeClr val="tx1"/>
                </a:solidFill>
              </a:rPr>
              <a:t>rather than </a:t>
            </a:r>
            <a:r>
              <a:rPr lang="en-GB" dirty="0">
                <a:solidFill>
                  <a:srgbClr val="FF0000"/>
                </a:solidFill>
              </a:rPr>
              <a:t>HOW it should do </a:t>
            </a:r>
            <a:r>
              <a:rPr lang="en-GB" dirty="0" smtClean="0">
                <a:solidFill>
                  <a:srgbClr val="FF0000"/>
                </a:solidFill>
              </a:rPr>
              <a:t>it</a:t>
            </a:r>
            <a:r>
              <a:rPr lang="en-GB" dirty="0" smtClean="0">
                <a:solidFill>
                  <a:schemeClr val="tx1"/>
                </a:solidFill>
              </a:rPr>
              <a:t>.</a:t>
            </a:r>
            <a:endParaRPr lang="en-GB" dirty="0">
              <a:solidFill>
                <a:schemeClr val="tx1"/>
              </a:solidFill>
            </a:endParaRPr>
          </a:p>
        </p:txBody>
      </p:sp>
    </p:spTree>
    <p:extLst>
      <p:ext uri="{BB962C8B-B14F-4D97-AF65-F5344CB8AC3E}">
        <p14:creationId xmlns:p14="http://schemas.microsoft.com/office/powerpoint/2010/main" val="251291386"/>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smtClean="0"/>
              <a:t>Users of a requirements document</a:t>
            </a:r>
            <a:r>
              <a:rPr lang="en-GB" dirty="0" smtClean="0"/>
              <a:t> </a:t>
            </a:r>
            <a:endParaRPr lang="en-US" dirty="0" smtClean="0"/>
          </a:p>
        </p:txBody>
      </p:sp>
      <p:pic>
        <p:nvPicPr>
          <p:cNvPr id="4" name="Picture 3" descr="4.6 ReqDocUsers.eps"/>
          <p:cNvPicPr>
            <a:picLocks noChangeAspect="1"/>
          </p:cNvPicPr>
          <p:nvPr/>
        </p:nvPicPr>
        <p:blipFill>
          <a:blip r:embed="rId2"/>
          <a:stretch>
            <a:fillRect/>
          </a:stretch>
        </p:blipFill>
        <p:spPr>
          <a:xfrm>
            <a:off x="2514600" y="1486176"/>
            <a:ext cx="3810000" cy="4870174"/>
          </a:xfrm>
          <a:prstGeom prst="rect">
            <a:avLst/>
          </a:prstGeom>
        </p:spPr>
      </p:pic>
    </p:spTree>
    <p:extLst>
      <p:ext uri="{BB962C8B-B14F-4D97-AF65-F5344CB8AC3E}">
        <p14:creationId xmlns:p14="http://schemas.microsoft.com/office/powerpoint/2010/main" val="3783639112"/>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 variability</a:t>
            </a:r>
            <a:endParaRPr lang="en-US" dirty="0"/>
          </a:p>
        </p:txBody>
      </p:sp>
      <p:sp>
        <p:nvSpPr>
          <p:cNvPr id="3" name="Content Placeholder 2"/>
          <p:cNvSpPr>
            <a:spLocks noGrp="1"/>
          </p:cNvSpPr>
          <p:nvPr>
            <p:ph idx="1"/>
          </p:nvPr>
        </p:nvSpPr>
        <p:spPr/>
        <p:txBody>
          <a:bodyPr/>
          <a:lstStyle/>
          <a:p>
            <a:pPr algn="just"/>
            <a:r>
              <a:rPr lang="en-US" dirty="0" smtClean="0">
                <a:solidFill>
                  <a:schemeClr val="tx1"/>
                </a:solidFill>
              </a:rPr>
              <a:t>Information in requirements document depends on type of system and the approach to development used.</a:t>
            </a:r>
          </a:p>
          <a:p>
            <a:pPr algn="just"/>
            <a:r>
              <a:rPr lang="en-US" dirty="0" smtClean="0">
                <a:solidFill>
                  <a:schemeClr val="tx1"/>
                </a:solidFill>
              </a:rPr>
              <a:t>Systems developed incrementally will, typically, have less detail in the requirements document.</a:t>
            </a:r>
          </a:p>
          <a:p>
            <a:pPr algn="just"/>
            <a:r>
              <a:rPr lang="en-US" dirty="0" smtClean="0">
                <a:solidFill>
                  <a:schemeClr val="tx1"/>
                </a:solidFill>
              </a:rPr>
              <a:t>Requirements documents standards have been designed e.g. IEEE standard. These are mostly applicable to the requirements for large systems engineering projects.</a:t>
            </a:r>
          </a:p>
        </p:txBody>
      </p:sp>
    </p:spTree>
    <p:extLst>
      <p:ext uri="{BB962C8B-B14F-4D97-AF65-F5344CB8AC3E}">
        <p14:creationId xmlns:p14="http://schemas.microsoft.com/office/powerpoint/2010/main" val="2649579595"/>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smtClean="0"/>
              <a:t>The structure of a requirements</a:t>
            </a:r>
            <a:r>
              <a:rPr lang="en-US" b="1" dirty="0" smtClean="0"/>
              <a:t> </a:t>
            </a:r>
            <a:r>
              <a:rPr lang="en-US" dirty="0" smtClean="0"/>
              <a:t>document</a:t>
            </a:r>
            <a:r>
              <a:rPr lang="en-GB" dirty="0" smtClean="0"/>
              <a:t> </a:t>
            </a:r>
            <a:endParaRPr lang="en-US" dirty="0" smtClean="0"/>
          </a:p>
        </p:txBody>
      </p:sp>
      <p:graphicFrame>
        <p:nvGraphicFramePr>
          <p:cNvPr id="4" name="Table 3"/>
          <p:cNvGraphicFramePr>
            <a:graphicFrameLocks noGrp="1"/>
          </p:cNvGraphicFramePr>
          <p:nvPr/>
        </p:nvGraphicFramePr>
        <p:xfrm>
          <a:off x="762000" y="1828800"/>
          <a:ext cx="7924800" cy="4480560"/>
        </p:xfrm>
        <a:graphic>
          <a:graphicData uri="http://schemas.openxmlformats.org/drawingml/2006/table">
            <a:tbl>
              <a:tblPr/>
              <a:tblGrid>
                <a:gridCol w="1905000"/>
                <a:gridCol w="6019800"/>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extLst>
      <p:ext uri="{BB962C8B-B14F-4D97-AF65-F5344CB8AC3E}">
        <p14:creationId xmlns:p14="http://schemas.microsoft.com/office/powerpoint/2010/main" val="898624466"/>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a requirements document</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76400"/>
          <a:ext cx="8229600" cy="4680813"/>
        </p:xfrm>
        <a:graphic>
          <a:graphicData uri="http://schemas.openxmlformats.org/drawingml/2006/table">
            <a:tbl>
              <a:tblPr firstRow="1" bandRow="1">
                <a:tableStyleId>{5C22544A-7EE6-4342-B048-85BDC9FD1C3A}</a:tableStyleId>
              </a:tblPr>
              <a:tblGrid>
                <a:gridCol w="1676400"/>
                <a:gridCol w="6553200"/>
              </a:tblGrid>
              <a:tr h="319976">
                <a:tc>
                  <a:txBody>
                    <a:bodyPr/>
                    <a:lstStyle/>
                    <a:p>
                      <a:r>
                        <a:rPr lang="en-US" sz="1400" dirty="0" smtClean="0">
                          <a:solidFill>
                            <a:schemeClr val="tx1"/>
                          </a:solidFill>
                          <a:latin typeface="Arial"/>
                          <a:cs typeface="Arial"/>
                        </a:rPr>
                        <a:t>Chapter</a:t>
                      </a:r>
                      <a:endParaRPr lang="en-US" sz="1400" dirty="0">
                        <a:solidFill>
                          <a:schemeClr val="tx1"/>
                        </a:solidFill>
                        <a:latin typeface="Arial"/>
                        <a:cs typeface="Arial"/>
                      </a:endParaRPr>
                    </a:p>
                  </a:txBody>
                  <a:tcPr/>
                </a:tc>
                <a:tc>
                  <a:txBody>
                    <a:bodyPr/>
                    <a:lstStyle/>
                    <a:p>
                      <a:r>
                        <a:rPr lang="en-US" sz="1400" dirty="0" smtClean="0">
                          <a:solidFill>
                            <a:schemeClr val="tx1"/>
                          </a:solidFill>
                          <a:latin typeface="Arial"/>
                          <a:cs typeface="Arial"/>
                        </a:rPr>
                        <a:t>Description</a:t>
                      </a:r>
                      <a:endParaRPr lang="en-US" sz="1400" dirty="0">
                        <a:solidFill>
                          <a:schemeClr val="tx1"/>
                        </a:solidFill>
                        <a:latin typeface="Arial"/>
                        <a:cs typeface="Arial"/>
                      </a:endParaRPr>
                    </a:p>
                  </a:txBody>
                  <a:tcPr/>
                </a:tc>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r>
            </a:tbl>
          </a:graphicData>
        </a:graphic>
      </p:graphicFrame>
    </p:spTree>
    <p:extLst>
      <p:ext uri="{BB962C8B-B14F-4D97-AF65-F5344CB8AC3E}">
        <p14:creationId xmlns:p14="http://schemas.microsoft.com/office/powerpoint/2010/main" val="1036985348"/>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sz="3600" dirty="0" smtClean="0">
                <a:solidFill>
                  <a:srgbClr val="0000CC"/>
                </a:solidFill>
              </a:rPr>
              <a:t>Requirements engineering processes</a:t>
            </a:r>
            <a:endParaRPr lang="en-US" sz="3600" dirty="0">
              <a:solidFill>
                <a:srgbClr val="0000CC"/>
              </a:solidFill>
            </a:endParaRPr>
          </a:p>
        </p:txBody>
      </p:sp>
    </p:spTree>
    <p:extLst>
      <p:ext uri="{BB962C8B-B14F-4D97-AF65-F5344CB8AC3E}">
        <p14:creationId xmlns:p14="http://schemas.microsoft.com/office/powerpoint/2010/main" val="2668724760"/>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idx="1"/>
          </p:nvPr>
        </p:nvSpPr>
        <p:spPr/>
        <p:txBody>
          <a:bodyPr/>
          <a:lstStyle/>
          <a:p>
            <a:pPr algn="just">
              <a:lnSpc>
                <a:spcPct val="90000"/>
              </a:lnSpc>
            </a:pPr>
            <a:r>
              <a:rPr lang="en-GB" dirty="0">
                <a:solidFill>
                  <a:schemeClr val="tx1"/>
                </a:solidFill>
              </a:rPr>
              <a:t>The processes used for RE vary widely depending on the application domain, the people involved and the organisation developing the requirements.</a:t>
            </a:r>
          </a:p>
          <a:p>
            <a:pPr algn="just">
              <a:lnSpc>
                <a:spcPct val="90000"/>
              </a:lnSpc>
            </a:pPr>
            <a:r>
              <a:rPr lang="en-GB" dirty="0">
                <a:solidFill>
                  <a:schemeClr val="tx1"/>
                </a:solidFill>
              </a:rPr>
              <a:t>However, there are a number of generic activities common to all processes</a:t>
            </a:r>
          </a:p>
          <a:p>
            <a:pPr lvl="1" algn="just">
              <a:lnSpc>
                <a:spcPct val="90000"/>
              </a:lnSpc>
            </a:pPr>
            <a:r>
              <a:rPr lang="en-GB" dirty="0">
                <a:solidFill>
                  <a:srgbClr val="0000CC"/>
                </a:solidFill>
              </a:rPr>
              <a:t>Requirements elicitation;</a:t>
            </a:r>
          </a:p>
          <a:p>
            <a:pPr lvl="1" algn="just">
              <a:lnSpc>
                <a:spcPct val="90000"/>
              </a:lnSpc>
            </a:pPr>
            <a:r>
              <a:rPr lang="en-GB" dirty="0">
                <a:solidFill>
                  <a:srgbClr val="0000CC"/>
                </a:solidFill>
              </a:rPr>
              <a:t>Requirements analysis;</a:t>
            </a:r>
          </a:p>
          <a:p>
            <a:pPr lvl="1" algn="just">
              <a:lnSpc>
                <a:spcPct val="90000"/>
              </a:lnSpc>
            </a:pPr>
            <a:r>
              <a:rPr lang="en-GB" dirty="0">
                <a:solidFill>
                  <a:srgbClr val="0000CC"/>
                </a:solidFill>
              </a:rPr>
              <a:t>Requirements validation;</a:t>
            </a:r>
          </a:p>
          <a:p>
            <a:pPr lvl="1" algn="just">
              <a:lnSpc>
                <a:spcPct val="90000"/>
              </a:lnSpc>
            </a:pPr>
            <a:r>
              <a:rPr lang="en-GB" dirty="0">
                <a:solidFill>
                  <a:srgbClr val="0000CC"/>
                </a:solidFill>
              </a:rPr>
              <a:t>Requirements management</a:t>
            </a:r>
            <a:r>
              <a:rPr lang="en-GB" dirty="0" smtClean="0">
                <a:solidFill>
                  <a:srgbClr val="0000CC"/>
                </a:solidFill>
              </a:rPr>
              <a:t>.</a:t>
            </a:r>
          </a:p>
          <a:p>
            <a:pPr algn="just">
              <a:lnSpc>
                <a:spcPct val="90000"/>
              </a:lnSpc>
            </a:pPr>
            <a:r>
              <a:rPr lang="en-GB" dirty="0" smtClean="0">
                <a:solidFill>
                  <a:schemeClr val="tx1"/>
                </a:solidFill>
              </a:rPr>
              <a:t>In practice, RE is an iterative activity in which these processes are interleaved.</a:t>
            </a:r>
            <a:endParaRPr lang="en-GB" dirty="0">
              <a:solidFill>
                <a:schemeClr val="tx1"/>
              </a:solidFill>
            </a:endParaRPr>
          </a:p>
        </p:txBody>
      </p:sp>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smtClean="0"/>
              <a:t>A spiral view of the requirements engineering process</a:t>
            </a:r>
            <a:r>
              <a:rPr lang="en-GB" dirty="0" smtClean="0"/>
              <a:t> </a:t>
            </a:r>
            <a:endParaRPr lang="en-US" dirty="0" smtClean="0"/>
          </a:p>
        </p:txBody>
      </p:sp>
      <p:pic>
        <p:nvPicPr>
          <p:cNvPr id="4" name="Picture 3" descr="4.12 ReqEngSpiral.eps"/>
          <p:cNvPicPr>
            <a:picLocks noChangeAspect="1"/>
          </p:cNvPicPr>
          <p:nvPr/>
        </p:nvPicPr>
        <p:blipFill>
          <a:blip r:embed="rId2"/>
          <a:stretch>
            <a:fillRect/>
          </a:stretch>
        </p:blipFill>
        <p:spPr>
          <a:xfrm>
            <a:off x="1974849" y="1417638"/>
            <a:ext cx="5510667" cy="4756150"/>
          </a:xfrm>
          <a:prstGeom prst="rect">
            <a:avLst/>
          </a:prstGeom>
        </p:spPr>
      </p:pic>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elicitation</a:t>
            </a:r>
            <a:endParaRPr lang="en-US" dirty="0"/>
          </a:p>
        </p:txBody>
      </p:sp>
    </p:spTree>
    <p:extLst>
      <p:ext uri="{BB962C8B-B14F-4D97-AF65-F5344CB8AC3E}">
        <p14:creationId xmlns:p14="http://schemas.microsoft.com/office/powerpoint/2010/main" val="1007080811"/>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Requirements elicitation </a:t>
            </a:r>
            <a:r>
              <a:rPr lang="en-GB" dirty="0"/>
              <a:t>and analysis</a:t>
            </a:r>
          </a:p>
        </p:txBody>
      </p:sp>
      <p:sp>
        <p:nvSpPr>
          <p:cNvPr id="7171" name="Rectangle 3"/>
          <p:cNvSpPr>
            <a:spLocks noGrp="1" noChangeArrowheads="1"/>
          </p:cNvSpPr>
          <p:nvPr>
            <p:ph idx="1"/>
          </p:nvPr>
        </p:nvSpPr>
        <p:spPr>
          <a:noFill/>
          <a:ln/>
        </p:spPr>
        <p:txBody>
          <a:bodyPr lIns="90487" tIns="44450" rIns="90487" bIns="44450"/>
          <a:lstStyle/>
          <a:p>
            <a:pPr algn="just"/>
            <a:r>
              <a:rPr lang="en-GB" sz="2400" dirty="0">
                <a:solidFill>
                  <a:schemeClr val="tx1"/>
                </a:solidFill>
              </a:rPr>
              <a:t>Sometimes called requirements elicitation or requirements discovery.</a:t>
            </a:r>
          </a:p>
          <a:p>
            <a:pPr algn="just"/>
            <a:r>
              <a:rPr lang="en-GB" sz="2400" dirty="0">
                <a:solidFill>
                  <a:schemeClr val="tx1"/>
                </a:solidFill>
              </a:rPr>
              <a:t>Involves </a:t>
            </a:r>
            <a:r>
              <a:rPr lang="en-GB" sz="2400" dirty="0">
                <a:solidFill>
                  <a:srgbClr val="0000CC"/>
                </a:solidFill>
              </a:rPr>
              <a:t>technical staff </a:t>
            </a:r>
            <a:r>
              <a:rPr lang="en-GB" sz="2400" dirty="0">
                <a:solidFill>
                  <a:schemeClr val="tx1"/>
                </a:solidFill>
              </a:rPr>
              <a:t>working with </a:t>
            </a:r>
            <a:r>
              <a:rPr lang="en-GB" sz="2400" dirty="0">
                <a:solidFill>
                  <a:srgbClr val="0000CC"/>
                </a:solidFill>
              </a:rPr>
              <a:t>customers</a:t>
            </a:r>
            <a:r>
              <a:rPr lang="en-GB" sz="2400" dirty="0">
                <a:solidFill>
                  <a:schemeClr val="tx1"/>
                </a:solidFill>
              </a:rPr>
              <a:t> to find out about the application domain, the services that the system should provide and the system’s operational constraints.</a:t>
            </a:r>
          </a:p>
          <a:p>
            <a:pPr algn="just"/>
            <a:r>
              <a:rPr lang="en-GB" sz="2400" dirty="0">
                <a:solidFill>
                  <a:schemeClr val="tx1"/>
                </a:solidFill>
              </a:rPr>
              <a:t>May involve end-users, managers, engineers involved in maintenance, domain experts, trade unions, etc. These are called </a:t>
            </a:r>
            <a:r>
              <a:rPr lang="en-GB" sz="2400" i="1" dirty="0">
                <a:solidFill>
                  <a:srgbClr val="0000CC"/>
                </a:solidFill>
              </a:rPr>
              <a:t>stakeholders</a:t>
            </a:r>
            <a:r>
              <a:rPr lang="en-GB" sz="2400" i="1" dirty="0">
                <a:solidFill>
                  <a:schemeClr val="tx1"/>
                </a:solidFill>
              </a:rPr>
              <a:t>.</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solidFill>
                  <a:schemeClr val="tx1"/>
                </a:solidFill>
              </a:rPr>
              <a:t>Requirements engineering</a:t>
            </a:r>
          </a:p>
        </p:txBody>
      </p:sp>
      <p:sp>
        <p:nvSpPr>
          <p:cNvPr id="7171" name="Rectangle 3"/>
          <p:cNvSpPr>
            <a:spLocks noGrp="1" noChangeArrowheads="1"/>
          </p:cNvSpPr>
          <p:nvPr>
            <p:ph idx="1"/>
          </p:nvPr>
        </p:nvSpPr>
        <p:spPr>
          <a:xfrm>
            <a:off x="457200" y="2708920"/>
            <a:ext cx="8229600" cy="2547740"/>
          </a:xfrm>
          <a:noFill/>
          <a:ln/>
        </p:spPr>
        <p:txBody>
          <a:bodyPr lIns="90487" tIns="44450" rIns="90487" bIns="44450"/>
          <a:lstStyle/>
          <a:p>
            <a:pPr marL="0" indent="0" algn="ctr">
              <a:buNone/>
            </a:pPr>
            <a:r>
              <a:rPr lang="en-GB" sz="3600" b="1" dirty="0" smtClean="0">
                <a:solidFill>
                  <a:srgbClr val="0000CC"/>
                </a:solidFill>
                <a:latin typeface="Times New Roman" pitchFamily="18" charset="0"/>
                <a:cs typeface="Times New Roman" pitchFamily="18" charset="0"/>
              </a:rPr>
              <a:t>Establishing</a:t>
            </a:r>
            <a:r>
              <a:rPr lang="en-GB" sz="3600" dirty="0" smtClean="0">
                <a:solidFill>
                  <a:srgbClr val="0000CC"/>
                </a:solidFill>
                <a:latin typeface="Times New Roman" pitchFamily="18" charset="0"/>
                <a:cs typeface="Times New Roman" pitchFamily="18" charset="0"/>
              </a:rPr>
              <a:t> what the customer requires (NEEDS) from a software system</a:t>
            </a:r>
          </a:p>
          <a:p>
            <a:pPr marL="0" indent="0" algn="ctr">
              <a:buNone/>
            </a:pPr>
            <a:endParaRPr lang="en-GB" sz="3600" dirty="0">
              <a:solidFill>
                <a:srgbClr val="0000CC"/>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elicitation</a:t>
            </a:r>
            <a:endParaRPr lang="en-US" dirty="0"/>
          </a:p>
        </p:txBody>
      </p:sp>
      <p:sp>
        <p:nvSpPr>
          <p:cNvPr id="3" name="Content Placeholder 2"/>
          <p:cNvSpPr>
            <a:spLocks noGrp="1"/>
          </p:cNvSpPr>
          <p:nvPr>
            <p:ph idx="1"/>
          </p:nvPr>
        </p:nvSpPr>
        <p:spPr>
          <a:xfrm>
            <a:off x="457200" y="1600200"/>
            <a:ext cx="8458200" cy="4525963"/>
          </a:xfrm>
        </p:spPr>
        <p:txBody>
          <a:bodyPr/>
          <a:lstStyle/>
          <a:p>
            <a:pPr algn="just"/>
            <a:r>
              <a:rPr lang="en-US" dirty="0" smtClean="0">
                <a:solidFill>
                  <a:schemeClr val="tx1"/>
                </a:solidFill>
              </a:rPr>
              <a:t>Software engineers work with a range of system stakeholders to find out about the application domain, the services that the system should provide, the required system performance, hardware constraints, other systems, etc.</a:t>
            </a:r>
          </a:p>
          <a:p>
            <a:r>
              <a:rPr lang="en-US" dirty="0" smtClean="0">
                <a:solidFill>
                  <a:schemeClr val="tx1"/>
                </a:solidFill>
              </a:rPr>
              <a:t>Stages include:</a:t>
            </a:r>
          </a:p>
          <a:p>
            <a:pPr lvl="1"/>
            <a:r>
              <a:rPr lang="en-US" dirty="0" smtClean="0">
                <a:solidFill>
                  <a:schemeClr val="tx1"/>
                </a:solidFill>
              </a:rPr>
              <a:t>Requirements discovery,</a:t>
            </a:r>
          </a:p>
          <a:p>
            <a:pPr lvl="1"/>
            <a:r>
              <a:rPr lang="en-US" dirty="0" smtClean="0">
                <a:solidFill>
                  <a:schemeClr val="tx1"/>
                </a:solidFill>
              </a:rPr>
              <a:t>Requirements classification and organization,</a:t>
            </a:r>
          </a:p>
          <a:p>
            <a:pPr lvl="1"/>
            <a:r>
              <a:rPr lang="en-US" dirty="0" smtClean="0">
                <a:solidFill>
                  <a:schemeClr val="tx1"/>
                </a:solidFill>
              </a:rPr>
              <a:t>Requirements prioritization and negotiation,</a:t>
            </a:r>
          </a:p>
          <a:p>
            <a:pPr lvl="1"/>
            <a:r>
              <a:rPr lang="en-US" dirty="0" smtClean="0">
                <a:solidFill>
                  <a:schemeClr val="tx1"/>
                </a:solidFill>
              </a:rPr>
              <a:t>Requirements specification.</a:t>
            </a:r>
          </a:p>
          <a:p>
            <a:endParaRPr lang="en-US" dirty="0"/>
          </a:p>
        </p:txBody>
      </p:sp>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 </a:t>
            </a:r>
            <a:r>
              <a:rPr lang="en-GB" dirty="0" smtClean="0"/>
              <a:t>elicitation</a:t>
            </a:r>
            <a:endParaRPr lang="en-GB" dirty="0"/>
          </a:p>
        </p:txBody>
      </p:sp>
      <p:sp>
        <p:nvSpPr>
          <p:cNvPr id="8195" name="Rectangle 3"/>
          <p:cNvSpPr>
            <a:spLocks noGrp="1" noChangeArrowheads="1"/>
          </p:cNvSpPr>
          <p:nvPr>
            <p:ph idx="1"/>
          </p:nvPr>
        </p:nvSpPr>
        <p:spPr>
          <a:xfrm>
            <a:off x="457200" y="1600200"/>
            <a:ext cx="8458200" cy="4525963"/>
          </a:xfrm>
          <a:noFill/>
          <a:ln/>
        </p:spPr>
        <p:txBody>
          <a:bodyPr lIns="90487" tIns="44450" rIns="90487" bIns="44450"/>
          <a:lstStyle/>
          <a:p>
            <a:pPr algn="just"/>
            <a:r>
              <a:rPr lang="en-GB" sz="2400" dirty="0">
                <a:solidFill>
                  <a:schemeClr val="tx1"/>
                </a:solidFill>
              </a:rPr>
              <a:t>Stakeholders don’t know what they really want.</a:t>
            </a:r>
          </a:p>
          <a:p>
            <a:pPr algn="just"/>
            <a:r>
              <a:rPr lang="en-GB" sz="2400" dirty="0">
                <a:solidFill>
                  <a:schemeClr val="tx1"/>
                </a:solidFill>
              </a:rPr>
              <a:t>Stakeholders express requirements in their own terms.</a:t>
            </a:r>
          </a:p>
          <a:p>
            <a:pPr algn="just"/>
            <a:r>
              <a:rPr lang="en-GB" sz="2400" dirty="0">
                <a:solidFill>
                  <a:schemeClr val="tx1"/>
                </a:solidFill>
              </a:rPr>
              <a:t>Different stakeholders may have conflicting requirements.</a:t>
            </a:r>
          </a:p>
          <a:p>
            <a:pPr algn="just"/>
            <a:r>
              <a:rPr lang="en-GB" sz="2400" dirty="0">
                <a:solidFill>
                  <a:schemeClr val="tx1"/>
                </a:solidFill>
              </a:rPr>
              <a:t>Organisational and political factors may influence the system requirements.</a:t>
            </a:r>
          </a:p>
          <a:p>
            <a:pPr algn="just"/>
            <a:r>
              <a:rPr lang="en-GB" sz="2400" dirty="0">
                <a:solidFill>
                  <a:schemeClr val="tx1"/>
                </a:solidFill>
              </a:rPr>
              <a:t>The requirements change during the analysis process. New stakeholders may emerge and the business environment</a:t>
            </a:r>
            <a:r>
              <a:rPr lang="en-GB" sz="2400" dirty="0" smtClean="0">
                <a:solidFill>
                  <a:schemeClr val="tx1"/>
                </a:solidFill>
              </a:rPr>
              <a:t> may change</a:t>
            </a:r>
            <a:r>
              <a:rPr lang="en-GB" sz="2400" dirty="0">
                <a:solidFill>
                  <a:schemeClr val="tx1"/>
                </a:solidFill>
              </a:rPr>
              <a:t>.</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smtClean="0"/>
              <a:t>The</a:t>
            </a:r>
            <a:r>
              <a:rPr lang="en-US" b="1" dirty="0" smtClean="0"/>
              <a:t> </a:t>
            </a:r>
            <a:r>
              <a:rPr lang="en-US" dirty="0" smtClean="0"/>
              <a:t>requirements elicitation and analysis process</a:t>
            </a:r>
            <a:r>
              <a:rPr lang="en-GB" dirty="0" smtClean="0"/>
              <a:t> </a:t>
            </a:r>
            <a:endParaRPr lang="en-US" dirty="0" smtClean="0"/>
          </a:p>
        </p:txBody>
      </p:sp>
      <p:pic>
        <p:nvPicPr>
          <p:cNvPr id="4" name="Picture 3" descr="4.13 RequirementsElicitation.eps"/>
          <p:cNvPicPr>
            <a:picLocks noChangeAspect="1"/>
          </p:cNvPicPr>
          <p:nvPr/>
        </p:nvPicPr>
        <p:blipFill>
          <a:blip r:embed="rId2"/>
          <a:stretch>
            <a:fillRect/>
          </a:stretch>
        </p:blipFill>
        <p:spPr>
          <a:xfrm>
            <a:off x="1547664" y="1916832"/>
            <a:ext cx="5950107" cy="3908648"/>
          </a:xfrm>
          <a:prstGeom prst="rect">
            <a:avLst/>
          </a:prstGeom>
        </p:spPr>
      </p:pic>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idx="1"/>
          </p:nvPr>
        </p:nvSpPr>
        <p:spPr>
          <a:noFill/>
          <a:ln/>
        </p:spPr>
        <p:txBody>
          <a:bodyPr lIns="90487" tIns="44450" rIns="90487" bIns="44450"/>
          <a:lstStyle/>
          <a:p>
            <a:pPr>
              <a:lnSpc>
                <a:spcPct val="90000"/>
              </a:lnSpc>
            </a:pPr>
            <a:r>
              <a:rPr lang="en-GB" sz="2400" dirty="0">
                <a:solidFill>
                  <a:srgbClr val="0000CC"/>
                </a:solidFill>
              </a:rPr>
              <a:t>Requirements discovery</a:t>
            </a:r>
          </a:p>
          <a:p>
            <a:pPr lvl="1">
              <a:lnSpc>
                <a:spcPct val="90000"/>
              </a:lnSpc>
            </a:pPr>
            <a:r>
              <a:rPr lang="en-GB" sz="2000" dirty="0">
                <a:solidFill>
                  <a:schemeClr val="tx1"/>
                </a:solidFill>
              </a:rPr>
              <a:t>Interacting with stakeholders to discover their requirements. Domain </a:t>
            </a:r>
            <a:r>
              <a:rPr lang="en-GB" sz="2000" dirty="0" smtClean="0">
                <a:solidFill>
                  <a:schemeClr val="tx1"/>
                </a:solidFill>
              </a:rPr>
              <a:t>requirements (constraints on the system from the domain of operation) </a:t>
            </a:r>
            <a:r>
              <a:rPr lang="en-GB" sz="2000" dirty="0">
                <a:solidFill>
                  <a:schemeClr val="tx1"/>
                </a:solidFill>
              </a:rPr>
              <a:t>are also discovered at this stage.</a:t>
            </a:r>
          </a:p>
          <a:p>
            <a:pPr>
              <a:lnSpc>
                <a:spcPct val="90000"/>
              </a:lnSpc>
            </a:pPr>
            <a:r>
              <a:rPr lang="en-GB" sz="2400" dirty="0">
                <a:solidFill>
                  <a:srgbClr val="0000CC"/>
                </a:solidFill>
              </a:rPr>
              <a:t>Requirements classification and organisation</a:t>
            </a:r>
          </a:p>
          <a:p>
            <a:pPr lvl="1">
              <a:lnSpc>
                <a:spcPct val="90000"/>
              </a:lnSpc>
            </a:pPr>
            <a:r>
              <a:rPr lang="en-GB" sz="2000" dirty="0">
                <a:solidFill>
                  <a:schemeClr val="tx1"/>
                </a:solidFill>
              </a:rPr>
              <a:t>Groups related requirements and organises them into coherent clusters.</a:t>
            </a:r>
          </a:p>
          <a:p>
            <a:pPr>
              <a:lnSpc>
                <a:spcPct val="90000"/>
              </a:lnSpc>
            </a:pPr>
            <a:r>
              <a:rPr lang="en-GB" sz="2400" dirty="0">
                <a:solidFill>
                  <a:srgbClr val="0000CC"/>
                </a:solidFill>
              </a:rPr>
              <a:t>Prioritisation and negotiation</a:t>
            </a:r>
          </a:p>
          <a:p>
            <a:pPr lvl="1">
              <a:lnSpc>
                <a:spcPct val="90000"/>
              </a:lnSpc>
            </a:pPr>
            <a:r>
              <a:rPr lang="en-GB" sz="2000" dirty="0">
                <a:solidFill>
                  <a:schemeClr val="tx1"/>
                </a:solidFill>
              </a:rPr>
              <a:t>Prioritising requirements and resolving requirements conflicts.</a:t>
            </a:r>
          </a:p>
          <a:p>
            <a:pPr>
              <a:lnSpc>
                <a:spcPct val="90000"/>
              </a:lnSpc>
            </a:pPr>
            <a:r>
              <a:rPr lang="en-GB" sz="2400" dirty="0">
                <a:solidFill>
                  <a:srgbClr val="0000CC"/>
                </a:solidFill>
              </a:rPr>
              <a:t>Requirements</a:t>
            </a:r>
            <a:r>
              <a:rPr lang="en-GB" sz="2400" dirty="0" smtClean="0">
                <a:solidFill>
                  <a:srgbClr val="0000CC"/>
                </a:solidFill>
              </a:rPr>
              <a:t> specification</a:t>
            </a:r>
          </a:p>
          <a:p>
            <a:pPr lvl="1">
              <a:lnSpc>
                <a:spcPct val="90000"/>
              </a:lnSpc>
            </a:pPr>
            <a:r>
              <a:rPr lang="en-GB" sz="2000" dirty="0">
                <a:solidFill>
                  <a:schemeClr val="tx1"/>
                </a:solidFill>
              </a:rPr>
              <a:t>Requirements are documented and input into the next round of the spiral.</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discovery</a:t>
            </a:r>
            <a:endParaRPr lang="en-US" dirty="0"/>
          </a:p>
        </p:txBody>
      </p:sp>
      <p:sp>
        <p:nvSpPr>
          <p:cNvPr id="3" name="Content Placeholder 2"/>
          <p:cNvSpPr>
            <a:spLocks noGrp="1"/>
          </p:cNvSpPr>
          <p:nvPr>
            <p:ph idx="1"/>
          </p:nvPr>
        </p:nvSpPr>
        <p:spPr/>
        <p:txBody>
          <a:bodyPr/>
          <a:lstStyle/>
          <a:p>
            <a:r>
              <a:rPr lang="en-US" dirty="0" smtClean="0">
                <a:solidFill>
                  <a:schemeClr val="tx1"/>
                </a:solidFill>
              </a:rPr>
              <a:t>The process of gathering information about the required and existing systems and distilling the user and system requirements from this information.</a:t>
            </a:r>
          </a:p>
          <a:p>
            <a:r>
              <a:rPr lang="en-US" dirty="0" smtClean="0">
                <a:solidFill>
                  <a:schemeClr val="tx1"/>
                </a:solidFill>
              </a:rPr>
              <a:t>Interaction is with system stakeholders from managers to external regulators.</a:t>
            </a:r>
          </a:p>
          <a:p>
            <a:r>
              <a:rPr lang="en-US" dirty="0" smtClean="0">
                <a:solidFill>
                  <a:schemeClr val="tx1"/>
                </a:solidFill>
              </a:rPr>
              <a:t>Systems normally have a range of stakeholders.</a:t>
            </a:r>
            <a:endParaRPr lang="en-US" dirty="0">
              <a:solidFill>
                <a:schemeClr val="tx1"/>
              </a:solidFill>
            </a:endParaRPr>
          </a:p>
        </p:txBody>
      </p:sp>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Interviewing</a:t>
            </a:r>
            <a:endParaRPr lang="en-US" dirty="0"/>
          </a:p>
        </p:txBody>
      </p:sp>
      <p:sp>
        <p:nvSpPr>
          <p:cNvPr id="3" name="Content Placeholder 2"/>
          <p:cNvSpPr>
            <a:spLocks noGrp="1"/>
          </p:cNvSpPr>
          <p:nvPr>
            <p:ph idx="1"/>
          </p:nvPr>
        </p:nvSpPr>
        <p:spPr/>
        <p:txBody>
          <a:bodyPr/>
          <a:lstStyle/>
          <a:p>
            <a:pPr algn="just"/>
            <a:r>
              <a:rPr lang="en-US" dirty="0" smtClean="0">
                <a:solidFill>
                  <a:schemeClr val="tx1"/>
                </a:solidFill>
              </a:rPr>
              <a:t>Formal or informal interviews with stakeholders are part of most RE processes.</a:t>
            </a:r>
          </a:p>
          <a:p>
            <a:pPr algn="just"/>
            <a:r>
              <a:rPr lang="en-US" dirty="0" smtClean="0">
                <a:solidFill>
                  <a:schemeClr val="tx1"/>
                </a:solidFill>
              </a:rPr>
              <a:t>Types of interview</a:t>
            </a:r>
          </a:p>
          <a:p>
            <a:pPr lvl="1" algn="just"/>
            <a:r>
              <a:rPr lang="en-US" dirty="0" smtClean="0">
                <a:solidFill>
                  <a:schemeClr val="tx1"/>
                </a:solidFill>
              </a:rPr>
              <a:t>Closed interviews based on pre-determined list of questions</a:t>
            </a:r>
          </a:p>
          <a:p>
            <a:pPr lvl="1" algn="just"/>
            <a:r>
              <a:rPr lang="en-US" dirty="0" smtClean="0">
                <a:solidFill>
                  <a:schemeClr val="tx1"/>
                </a:solidFill>
              </a:rPr>
              <a:t>Open interviews where various issues are explored with stakeholders.</a:t>
            </a:r>
          </a:p>
          <a:p>
            <a:pPr algn="just"/>
            <a:r>
              <a:rPr lang="en-US" dirty="0" smtClean="0">
                <a:solidFill>
                  <a:schemeClr val="tx1"/>
                </a:solidFill>
              </a:rPr>
              <a:t>Effective interviewing</a:t>
            </a:r>
          </a:p>
          <a:p>
            <a:pPr lvl="1" algn="just"/>
            <a:r>
              <a:rPr lang="en-US" dirty="0" smtClean="0">
                <a:solidFill>
                  <a:schemeClr val="tx1"/>
                </a:solidFill>
              </a:rPr>
              <a:t>Be open-minded, avoid pre-conceived ideas about the requirements and are willing to listen to stakeholders. </a:t>
            </a:r>
            <a:endParaRPr lang="en-GB" dirty="0" smtClean="0">
              <a:solidFill>
                <a:schemeClr val="tx1"/>
              </a:solidFill>
            </a:endParaRPr>
          </a:p>
          <a:p>
            <a:pPr lvl="1" algn="just"/>
            <a:r>
              <a:rPr lang="en-US" dirty="0" smtClean="0">
                <a:solidFill>
                  <a:schemeClr val="tx1"/>
                </a:solidFill>
              </a:rPr>
              <a:t>Prompt the interviewee to get discussions going using a requirements proposal, or by working together on a prototype system. </a:t>
            </a:r>
          </a:p>
        </p:txBody>
      </p: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Interviews</a:t>
            </a:r>
            <a:endParaRPr lang="en-US" dirty="0"/>
          </a:p>
        </p:txBody>
      </p:sp>
      <p:sp>
        <p:nvSpPr>
          <p:cNvPr id="3" name="Content Placeholder 2"/>
          <p:cNvSpPr>
            <a:spLocks noGrp="1"/>
          </p:cNvSpPr>
          <p:nvPr>
            <p:ph idx="1"/>
          </p:nvPr>
        </p:nvSpPr>
        <p:spPr/>
        <p:txBody>
          <a:bodyPr/>
          <a:lstStyle/>
          <a:p>
            <a:r>
              <a:rPr lang="en-US" dirty="0" smtClean="0">
                <a:solidFill>
                  <a:schemeClr val="tx1"/>
                </a:solidFill>
              </a:rPr>
              <a:t>Most important: representative target users</a:t>
            </a:r>
          </a:p>
          <a:p>
            <a:pPr lvl="1"/>
            <a:r>
              <a:rPr lang="en-US" dirty="0" smtClean="0">
                <a:solidFill>
                  <a:schemeClr val="tx1"/>
                </a:solidFill>
              </a:rPr>
              <a:t>May be current users of similar system</a:t>
            </a:r>
          </a:p>
          <a:p>
            <a:pPr lvl="1"/>
            <a:r>
              <a:rPr lang="en-US" dirty="0" smtClean="0">
                <a:solidFill>
                  <a:schemeClr val="tx1"/>
                </a:solidFill>
              </a:rPr>
              <a:t>Might be non-users</a:t>
            </a:r>
          </a:p>
          <a:p>
            <a:pPr lvl="1"/>
            <a:r>
              <a:rPr lang="en-US" dirty="0" smtClean="0">
                <a:solidFill>
                  <a:schemeClr val="tx1"/>
                </a:solidFill>
              </a:rPr>
              <a:t>Lead users</a:t>
            </a:r>
          </a:p>
          <a:p>
            <a:pPr lvl="1"/>
            <a:r>
              <a:rPr lang="en-US" dirty="0" smtClean="0">
                <a:solidFill>
                  <a:schemeClr val="tx1"/>
                </a:solidFill>
              </a:rPr>
              <a:t>Group interview</a:t>
            </a:r>
          </a:p>
          <a:p>
            <a:r>
              <a:rPr lang="en-US" dirty="0" smtClean="0">
                <a:solidFill>
                  <a:schemeClr val="tx1"/>
                </a:solidFill>
              </a:rPr>
              <a:t>E.g. design a bus companion system</a:t>
            </a:r>
          </a:p>
          <a:p>
            <a:pPr lvl="1"/>
            <a:r>
              <a:rPr lang="en-US" dirty="0" smtClean="0">
                <a:solidFill>
                  <a:schemeClr val="tx1"/>
                </a:solidFill>
              </a:rPr>
              <a:t>Who would you interview?</a:t>
            </a:r>
          </a:p>
          <a:p>
            <a:pPr lvl="1"/>
            <a:r>
              <a:rPr lang="en-US" dirty="0" smtClean="0">
                <a:solidFill>
                  <a:schemeClr val="tx1"/>
                </a:solidFill>
              </a:rPr>
              <a:t>How would you reach to them?</a:t>
            </a:r>
          </a:p>
          <a:p>
            <a:pPr marL="0" indent="0">
              <a:buNone/>
            </a:pPr>
            <a:endParaRPr lang="en-US" dirty="0" smtClean="0"/>
          </a:p>
        </p:txBody>
      </p:sp>
      <p:sp>
        <p:nvSpPr>
          <p:cNvPr id="6" name="TextBox 5"/>
          <p:cNvSpPr txBox="1"/>
          <p:nvPr/>
        </p:nvSpPr>
        <p:spPr>
          <a:xfrm>
            <a:off x="7723719" y="6180846"/>
            <a:ext cx="1133644" cy="276999"/>
          </a:xfrm>
          <a:prstGeom prst="rect">
            <a:avLst/>
          </a:prstGeom>
          <a:noFill/>
          <a:ln>
            <a:solidFill>
              <a:srgbClr val="FFFFFF"/>
            </a:solidFill>
          </a:ln>
          <a:effectLst/>
        </p:spPr>
        <p:txBody>
          <a:bodyPr wrap="none" rtlCol="0">
            <a:spAutoFit/>
          </a:bodyPr>
          <a:lstStyle/>
          <a:p>
            <a:r>
              <a:rPr lang="en-US" sz="1200" dirty="0" smtClean="0">
                <a:solidFill>
                  <a:srgbClr val="7F7F7F"/>
                </a:solidFill>
              </a:rPr>
              <a:t>Scott </a:t>
            </a:r>
            <a:r>
              <a:rPr lang="en-US" sz="1200" dirty="0" err="1" smtClean="0">
                <a:solidFill>
                  <a:srgbClr val="7F7F7F"/>
                </a:solidFill>
              </a:rPr>
              <a:t>Klemmer</a:t>
            </a:r>
            <a:endParaRPr lang="en-US" sz="1200" dirty="0">
              <a:solidFill>
                <a:srgbClr val="7F7F7F"/>
              </a:solidFill>
            </a:endParaRPr>
          </a:p>
        </p:txBody>
      </p:sp>
    </p:spTree>
    <p:extLst>
      <p:ext uri="{BB962C8B-B14F-4D97-AF65-F5344CB8AC3E}">
        <p14:creationId xmlns:p14="http://schemas.microsoft.com/office/powerpoint/2010/main" val="1880614839"/>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912" y="476250"/>
            <a:ext cx="7272337" cy="720725"/>
          </a:xfrm>
        </p:spPr>
        <p:txBody>
          <a:bodyPr/>
          <a:lstStyle/>
          <a:p>
            <a:r>
              <a:rPr lang="en-US" dirty="0" smtClean="0"/>
              <a:t>Interview questions to AVOID</a:t>
            </a:r>
            <a:endParaRPr lang="en-US" dirty="0"/>
          </a:p>
        </p:txBody>
      </p:sp>
      <p:sp>
        <p:nvSpPr>
          <p:cNvPr id="3" name="Content Placeholder 2"/>
          <p:cNvSpPr>
            <a:spLocks noGrp="1"/>
          </p:cNvSpPr>
          <p:nvPr>
            <p:ph idx="1"/>
          </p:nvPr>
        </p:nvSpPr>
        <p:spPr>
          <a:xfrm>
            <a:off x="1331913" y="1772816"/>
            <a:ext cx="7272337" cy="4685029"/>
          </a:xfrm>
        </p:spPr>
        <p:txBody>
          <a:bodyPr>
            <a:normAutofit fontScale="92500" lnSpcReduction="20000"/>
          </a:bodyPr>
          <a:lstStyle/>
          <a:p>
            <a:r>
              <a:rPr lang="en-US" dirty="0" smtClean="0">
                <a:solidFill>
                  <a:schemeClr val="tx1"/>
                </a:solidFill>
              </a:rPr>
              <a:t>Leading questions</a:t>
            </a:r>
          </a:p>
          <a:p>
            <a:pPr lvl="1"/>
            <a:r>
              <a:rPr lang="en-US" dirty="0" smtClean="0">
                <a:solidFill>
                  <a:schemeClr val="tx1"/>
                </a:solidFill>
              </a:rPr>
              <a:t>E.g. do you think this is a good idea?</a:t>
            </a:r>
          </a:p>
          <a:p>
            <a:r>
              <a:rPr lang="en-US" dirty="0" smtClean="0">
                <a:solidFill>
                  <a:schemeClr val="tx1"/>
                </a:solidFill>
              </a:rPr>
              <a:t>People are experts in their own life, not design</a:t>
            </a:r>
          </a:p>
          <a:p>
            <a:pPr lvl="1"/>
            <a:r>
              <a:rPr lang="en-US" dirty="0" smtClean="0">
                <a:solidFill>
                  <a:schemeClr val="tx1"/>
                </a:solidFill>
              </a:rPr>
              <a:t>E.g. what would you like in a tool?</a:t>
            </a:r>
          </a:p>
          <a:p>
            <a:r>
              <a:rPr lang="en-US" dirty="0" smtClean="0">
                <a:solidFill>
                  <a:schemeClr val="tx1"/>
                </a:solidFill>
              </a:rPr>
              <a:t>Hypothetical scenarios</a:t>
            </a:r>
          </a:p>
          <a:p>
            <a:pPr lvl="1"/>
            <a:r>
              <a:rPr lang="en-US" dirty="0" smtClean="0">
                <a:solidFill>
                  <a:schemeClr val="tx1"/>
                </a:solidFill>
              </a:rPr>
              <a:t>E.g. what would you do/like/want if …</a:t>
            </a:r>
          </a:p>
          <a:p>
            <a:r>
              <a:rPr lang="en-US" dirty="0" smtClean="0">
                <a:solidFill>
                  <a:schemeClr val="tx1"/>
                </a:solidFill>
              </a:rPr>
              <a:t>Frequency questions</a:t>
            </a:r>
          </a:p>
          <a:p>
            <a:pPr lvl="1"/>
            <a:r>
              <a:rPr lang="en-US" dirty="0" smtClean="0">
                <a:solidFill>
                  <a:schemeClr val="tx1"/>
                </a:solidFill>
              </a:rPr>
              <a:t>E.g. how often do you exercise?</a:t>
            </a:r>
          </a:p>
          <a:p>
            <a:r>
              <a:rPr lang="en-US" dirty="0" smtClean="0">
                <a:solidFill>
                  <a:schemeClr val="tx1"/>
                </a:solidFill>
              </a:rPr>
              <a:t>Scale rating questions</a:t>
            </a:r>
          </a:p>
          <a:p>
            <a:pPr lvl="1"/>
            <a:r>
              <a:rPr lang="en-US" dirty="0" smtClean="0">
                <a:solidFill>
                  <a:schemeClr val="tx1"/>
                </a:solidFill>
              </a:rPr>
              <a:t>E.g. rate how much you like to do exercise</a:t>
            </a:r>
          </a:p>
          <a:p>
            <a:r>
              <a:rPr lang="en-US" dirty="0" smtClean="0">
                <a:solidFill>
                  <a:schemeClr val="tx1"/>
                </a:solidFill>
              </a:rPr>
              <a:t>Binary questions</a:t>
            </a:r>
          </a:p>
          <a:p>
            <a:pPr lvl="1"/>
            <a:r>
              <a:rPr lang="en-US" dirty="0" smtClean="0">
                <a:solidFill>
                  <a:schemeClr val="tx1"/>
                </a:solidFill>
              </a:rPr>
              <a:t>E.g. do you like to exercise?</a:t>
            </a:r>
          </a:p>
          <a:p>
            <a:pPr lvl="1"/>
            <a:endParaRPr lang="en-US" dirty="0" smtClean="0"/>
          </a:p>
          <a:p>
            <a:endParaRPr lang="en-US" dirty="0"/>
          </a:p>
          <a:p>
            <a:pPr marL="0" indent="0">
              <a:buNone/>
            </a:pPr>
            <a:endParaRPr lang="en-US" dirty="0" smtClean="0"/>
          </a:p>
        </p:txBody>
      </p:sp>
      <p:sp>
        <p:nvSpPr>
          <p:cNvPr id="6" name="TextBox 5"/>
          <p:cNvSpPr txBox="1"/>
          <p:nvPr/>
        </p:nvSpPr>
        <p:spPr>
          <a:xfrm>
            <a:off x="7723719" y="6180846"/>
            <a:ext cx="1133644" cy="276999"/>
          </a:xfrm>
          <a:prstGeom prst="rect">
            <a:avLst/>
          </a:prstGeom>
          <a:noFill/>
          <a:ln>
            <a:solidFill>
              <a:srgbClr val="FFFFFF"/>
            </a:solidFill>
          </a:ln>
          <a:effectLst/>
        </p:spPr>
        <p:txBody>
          <a:bodyPr wrap="none" rtlCol="0">
            <a:spAutoFit/>
          </a:bodyPr>
          <a:lstStyle/>
          <a:p>
            <a:r>
              <a:rPr lang="en-US" sz="1200" dirty="0" smtClean="0">
                <a:solidFill>
                  <a:srgbClr val="7F7F7F"/>
                </a:solidFill>
              </a:rPr>
              <a:t>Scott </a:t>
            </a:r>
            <a:r>
              <a:rPr lang="en-US" sz="1200" dirty="0" err="1" smtClean="0">
                <a:solidFill>
                  <a:srgbClr val="7F7F7F"/>
                </a:solidFill>
              </a:rPr>
              <a:t>Klemmer</a:t>
            </a:r>
            <a:endParaRPr lang="en-US" sz="1200" dirty="0">
              <a:solidFill>
                <a:srgbClr val="7F7F7F"/>
              </a:solidFill>
            </a:endParaRPr>
          </a:p>
        </p:txBody>
      </p:sp>
    </p:spTree>
    <p:extLst>
      <p:ext uri="{BB962C8B-B14F-4D97-AF65-F5344CB8AC3E}">
        <p14:creationId xmlns:p14="http://schemas.microsoft.com/office/powerpoint/2010/main" val="4254890764"/>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questions</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The more open the question, the more interesting the answers you get</a:t>
            </a:r>
          </a:p>
          <a:p>
            <a:pPr lvl="1"/>
            <a:r>
              <a:rPr lang="en-US" dirty="0" smtClean="0">
                <a:solidFill>
                  <a:schemeClr val="tx1"/>
                </a:solidFill>
              </a:rPr>
              <a:t>E.g. I see that you haven’t used the login. Why is that?, how do you like the…, what are you trying to do…, what are the reasons you prefer x over y?</a:t>
            </a:r>
          </a:p>
          <a:p>
            <a:pPr marL="342900" lvl="1" indent="-342900">
              <a:buFont typeface="Wingdings" pitchFamily="1" charset="2"/>
              <a:buChar char="§"/>
            </a:pPr>
            <a:r>
              <a:rPr lang="en-US" dirty="0">
                <a:solidFill>
                  <a:schemeClr val="tx1"/>
                </a:solidFill>
              </a:rPr>
              <a:t>Be curious, needs are not </a:t>
            </a:r>
            <a:r>
              <a:rPr lang="en-US" dirty="0" smtClean="0">
                <a:solidFill>
                  <a:schemeClr val="tx1"/>
                </a:solidFill>
              </a:rPr>
              <a:t>obvious</a:t>
            </a:r>
          </a:p>
          <a:p>
            <a:pPr marL="742950" lvl="2" indent="-342900">
              <a:buFont typeface="Wingdings" pitchFamily="1" charset="2"/>
              <a:buChar char="§"/>
            </a:pPr>
            <a:r>
              <a:rPr lang="en-US" dirty="0" smtClean="0">
                <a:solidFill>
                  <a:schemeClr val="tx1"/>
                </a:solidFill>
              </a:rPr>
              <a:t>Insights emerge from the expression</a:t>
            </a:r>
          </a:p>
          <a:p>
            <a:r>
              <a:rPr lang="en-US" dirty="0" smtClean="0">
                <a:solidFill>
                  <a:schemeClr val="tx1"/>
                </a:solidFill>
              </a:rPr>
              <a:t>A little bit of silence is golden</a:t>
            </a:r>
            <a:endParaRPr lang="en-US" dirty="0">
              <a:solidFill>
                <a:schemeClr val="tx1"/>
              </a:solidFill>
            </a:endParaRPr>
          </a:p>
          <a:p>
            <a:pPr marL="0" indent="0">
              <a:buNone/>
            </a:pPr>
            <a:endParaRPr lang="en-US" dirty="0" smtClean="0"/>
          </a:p>
        </p:txBody>
      </p:sp>
      <p:sp>
        <p:nvSpPr>
          <p:cNvPr id="6" name="TextBox 5"/>
          <p:cNvSpPr txBox="1"/>
          <p:nvPr/>
        </p:nvSpPr>
        <p:spPr>
          <a:xfrm>
            <a:off x="7723719" y="6180846"/>
            <a:ext cx="1133644" cy="276999"/>
          </a:xfrm>
          <a:prstGeom prst="rect">
            <a:avLst/>
          </a:prstGeom>
          <a:noFill/>
          <a:ln>
            <a:solidFill>
              <a:srgbClr val="FFFFFF"/>
            </a:solidFill>
          </a:ln>
          <a:effectLst/>
        </p:spPr>
        <p:txBody>
          <a:bodyPr wrap="none" rtlCol="0">
            <a:spAutoFit/>
          </a:bodyPr>
          <a:lstStyle/>
          <a:p>
            <a:r>
              <a:rPr lang="en-US" sz="1200" dirty="0" smtClean="0">
                <a:solidFill>
                  <a:srgbClr val="7F7F7F"/>
                </a:solidFill>
              </a:rPr>
              <a:t>Scott </a:t>
            </a:r>
            <a:r>
              <a:rPr lang="en-US" sz="1200" dirty="0" err="1" smtClean="0">
                <a:solidFill>
                  <a:srgbClr val="7F7F7F"/>
                </a:solidFill>
              </a:rPr>
              <a:t>Klemmer</a:t>
            </a:r>
            <a:endParaRPr lang="en-US" sz="1200" dirty="0">
              <a:solidFill>
                <a:srgbClr val="7F7F7F"/>
              </a:solidFill>
            </a:endParaRPr>
          </a:p>
        </p:txBody>
      </p:sp>
    </p:spTree>
    <p:extLst>
      <p:ext uri="{BB962C8B-B14F-4D97-AF65-F5344CB8AC3E}">
        <p14:creationId xmlns:p14="http://schemas.microsoft.com/office/powerpoint/2010/main" val="525801426"/>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questions</a:t>
            </a:r>
            <a:endParaRPr lang="en-US" dirty="0"/>
          </a:p>
        </p:txBody>
      </p:sp>
      <p:sp>
        <p:nvSpPr>
          <p:cNvPr id="3" name="Content Placeholder 2"/>
          <p:cNvSpPr>
            <a:spLocks noGrp="1"/>
          </p:cNvSpPr>
          <p:nvPr>
            <p:ph idx="1"/>
          </p:nvPr>
        </p:nvSpPr>
        <p:spPr>
          <a:xfrm>
            <a:off x="664615" y="1772816"/>
            <a:ext cx="4316241" cy="4105051"/>
          </a:xfrm>
        </p:spPr>
        <p:txBody>
          <a:bodyPr/>
          <a:lstStyle/>
          <a:p>
            <a:r>
              <a:rPr lang="en-US" dirty="0">
                <a:solidFill>
                  <a:schemeClr val="tx1"/>
                </a:solidFill>
              </a:rPr>
              <a:t>Five whys? </a:t>
            </a:r>
            <a:endParaRPr lang="en-US" sz="2200" dirty="0">
              <a:solidFill>
                <a:schemeClr val="tx1"/>
              </a:solidFill>
            </a:endParaRPr>
          </a:p>
          <a:p>
            <a:pPr lvl="1"/>
            <a:r>
              <a:rPr lang="en-US" dirty="0">
                <a:solidFill>
                  <a:schemeClr val="tx1"/>
                </a:solidFill>
              </a:rPr>
              <a:t>Ask ‘why?’ questions in response to five consecutive answers</a:t>
            </a:r>
          </a:p>
          <a:p>
            <a:pPr lvl="1"/>
            <a:r>
              <a:rPr lang="en-US" dirty="0">
                <a:solidFill>
                  <a:schemeClr val="tx1"/>
                </a:solidFill>
              </a:rPr>
              <a:t>Force people to examine and express the underlying reasons for their </a:t>
            </a:r>
            <a:r>
              <a:rPr lang="en-US" dirty="0" smtClean="0">
                <a:solidFill>
                  <a:schemeClr val="tx1"/>
                </a:solidFill>
              </a:rPr>
              <a:t>behavior</a:t>
            </a:r>
            <a:endParaRPr lang="en-US" dirty="0">
              <a:solidFill>
                <a:schemeClr val="tx1"/>
              </a:solidFill>
            </a:endParaRPr>
          </a:p>
        </p:txBody>
      </p:sp>
      <p:pic>
        <p:nvPicPr>
          <p:cNvPr id="4" name="Picture 3" descr="Screen Shot 2015-01-09 at 11.28.0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1015" y="797166"/>
            <a:ext cx="3495845" cy="5660679"/>
          </a:xfrm>
          <a:prstGeom prst="rect">
            <a:avLst/>
          </a:prstGeom>
        </p:spPr>
      </p:pic>
      <p:sp>
        <p:nvSpPr>
          <p:cNvPr id="5" name="TextBox 4"/>
          <p:cNvSpPr txBox="1"/>
          <p:nvPr/>
        </p:nvSpPr>
        <p:spPr>
          <a:xfrm>
            <a:off x="4600696" y="6457845"/>
            <a:ext cx="760319" cy="276999"/>
          </a:xfrm>
          <a:prstGeom prst="rect">
            <a:avLst/>
          </a:prstGeom>
          <a:noFill/>
          <a:ln>
            <a:solidFill>
              <a:srgbClr val="FFFFFF"/>
            </a:solidFill>
          </a:ln>
          <a:effectLst/>
        </p:spPr>
        <p:txBody>
          <a:bodyPr wrap="none" rtlCol="0">
            <a:spAutoFit/>
          </a:bodyPr>
          <a:lstStyle/>
          <a:p>
            <a:r>
              <a:rPr lang="en-US" sz="1200" dirty="0" err="1" smtClean="0">
                <a:solidFill>
                  <a:srgbClr val="7F7F7F"/>
                </a:solidFill>
              </a:rPr>
              <a:t>Ideo.com</a:t>
            </a:r>
            <a:endParaRPr lang="en-US" sz="1200" dirty="0">
              <a:solidFill>
                <a:srgbClr val="7F7F7F"/>
              </a:solidFill>
            </a:endParaRPr>
          </a:p>
        </p:txBody>
      </p:sp>
    </p:spTree>
    <p:extLst>
      <p:ext uri="{BB962C8B-B14F-4D97-AF65-F5344CB8AC3E}">
        <p14:creationId xmlns:p14="http://schemas.microsoft.com/office/powerpoint/2010/main" val="2325971402"/>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pPr marL="0" indent="0" algn="just">
              <a:buNone/>
            </a:pPr>
            <a:r>
              <a:rPr lang="en-GB" b="1" dirty="0" smtClean="0">
                <a:solidFill>
                  <a:schemeClr val="tx1"/>
                </a:solidFill>
              </a:rPr>
              <a:t>RE: </a:t>
            </a:r>
            <a:r>
              <a:rPr lang="en-GB" dirty="0" smtClean="0">
                <a:solidFill>
                  <a:schemeClr val="tx1"/>
                </a:solidFill>
              </a:rPr>
              <a:t>The </a:t>
            </a:r>
            <a:r>
              <a:rPr lang="en-GB" dirty="0">
                <a:solidFill>
                  <a:srgbClr val="FF0000"/>
                </a:solidFill>
              </a:rPr>
              <a:t>process of </a:t>
            </a:r>
            <a:r>
              <a:rPr lang="en-GB" i="1" dirty="0" smtClean="0">
                <a:solidFill>
                  <a:srgbClr val="00B050"/>
                </a:solidFill>
              </a:rPr>
              <a:t>finding out, </a:t>
            </a:r>
            <a:r>
              <a:rPr lang="en-GB" i="1" dirty="0" err="1" smtClean="0">
                <a:solidFill>
                  <a:srgbClr val="00B050"/>
                </a:solidFill>
              </a:rPr>
              <a:t>analyzing</a:t>
            </a:r>
            <a:r>
              <a:rPr lang="en-GB" i="1" dirty="0" smtClean="0">
                <a:solidFill>
                  <a:srgbClr val="00B050"/>
                </a:solidFill>
              </a:rPr>
              <a:t>, documenting, and checking</a:t>
            </a:r>
            <a:r>
              <a:rPr lang="en-GB" dirty="0" smtClean="0">
                <a:solidFill>
                  <a:schemeClr val="tx1"/>
                </a:solidFill>
              </a:rPr>
              <a:t> </a:t>
            </a:r>
            <a:r>
              <a:rPr lang="en-GB" dirty="0">
                <a:solidFill>
                  <a:srgbClr val="0000CC"/>
                </a:solidFill>
              </a:rPr>
              <a:t>the services </a:t>
            </a:r>
            <a:r>
              <a:rPr lang="en-GB" dirty="0">
                <a:solidFill>
                  <a:schemeClr val="tx1"/>
                </a:solidFill>
              </a:rPr>
              <a:t>that </a:t>
            </a:r>
            <a:r>
              <a:rPr lang="en-GB" dirty="0" smtClean="0">
                <a:solidFill>
                  <a:schemeClr val="tx1"/>
                </a:solidFill>
              </a:rPr>
              <a:t>a customer </a:t>
            </a:r>
            <a:r>
              <a:rPr lang="en-GB" dirty="0">
                <a:solidFill>
                  <a:schemeClr val="tx1"/>
                </a:solidFill>
              </a:rPr>
              <a:t>requires from a system and </a:t>
            </a:r>
            <a:r>
              <a:rPr lang="en-GB" dirty="0">
                <a:solidFill>
                  <a:srgbClr val="0000CC"/>
                </a:solidFill>
              </a:rPr>
              <a:t>the constraints </a:t>
            </a:r>
            <a:r>
              <a:rPr lang="en-GB" dirty="0">
                <a:solidFill>
                  <a:schemeClr val="tx1"/>
                </a:solidFill>
              </a:rPr>
              <a:t>under which it </a:t>
            </a:r>
            <a:r>
              <a:rPr lang="en-GB" dirty="0" smtClean="0">
                <a:solidFill>
                  <a:schemeClr val="tx1"/>
                </a:solidFill>
              </a:rPr>
              <a:t>operates.</a:t>
            </a:r>
          </a:p>
          <a:p>
            <a:pPr algn="just"/>
            <a:endParaRPr lang="en-GB" dirty="0">
              <a:solidFill>
                <a:schemeClr val="tx1"/>
              </a:solidFill>
            </a:endParaRPr>
          </a:p>
          <a:p>
            <a:pPr marL="0" indent="0" algn="just">
              <a:buNone/>
            </a:pPr>
            <a:r>
              <a:rPr lang="en-GB" dirty="0">
                <a:solidFill>
                  <a:schemeClr val="tx1"/>
                </a:solidFill>
              </a:rPr>
              <a:t>The </a:t>
            </a:r>
            <a:r>
              <a:rPr lang="en-GB" b="1" dirty="0" smtClean="0">
                <a:solidFill>
                  <a:schemeClr val="tx1"/>
                </a:solidFill>
              </a:rPr>
              <a:t>system requirements </a:t>
            </a:r>
            <a:r>
              <a:rPr lang="en-GB" dirty="0" smtClean="0">
                <a:solidFill>
                  <a:schemeClr val="tx1"/>
                </a:solidFill>
              </a:rPr>
              <a:t>are </a:t>
            </a:r>
            <a:r>
              <a:rPr lang="en-GB" dirty="0">
                <a:solidFill>
                  <a:schemeClr val="tx1"/>
                </a:solidFill>
              </a:rPr>
              <a:t>the </a:t>
            </a:r>
            <a:r>
              <a:rPr lang="en-GB" dirty="0">
                <a:solidFill>
                  <a:srgbClr val="FF0000"/>
                </a:solidFill>
              </a:rPr>
              <a:t>descriptions of </a:t>
            </a:r>
            <a:r>
              <a:rPr lang="en-GB" dirty="0">
                <a:solidFill>
                  <a:schemeClr val="tx1"/>
                </a:solidFill>
              </a:rPr>
              <a:t>the </a:t>
            </a:r>
            <a:r>
              <a:rPr lang="en-GB" dirty="0">
                <a:solidFill>
                  <a:srgbClr val="0000CC"/>
                </a:solidFill>
              </a:rPr>
              <a:t>system services and constraints </a:t>
            </a:r>
            <a:r>
              <a:rPr lang="en-GB" dirty="0">
                <a:solidFill>
                  <a:schemeClr val="tx1"/>
                </a:solidFill>
              </a:rPr>
              <a:t>that are generated during the </a:t>
            </a:r>
            <a:r>
              <a:rPr lang="en-GB" dirty="0" smtClean="0">
                <a:solidFill>
                  <a:schemeClr val="tx1"/>
                </a:solidFill>
              </a:rPr>
              <a:t>RE process.</a:t>
            </a:r>
          </a:p>
          <a:p>
            <a:endParaRPr lang="en-GB" dirty="0" smtClean="0">
              <a:solidFill>
                <a:schemeClr val="tx1"/>
              </a:solidFill>
            </a:endParaRPr>
          </a:p>
          <a:p>
            <a:endParaRPr lang="en-GB" dirty="0">
              <a:solidFill>
                <a:schemeClr val="tx1"/>
              </a:solidFill>
            </a:endParaRPr>
          </a:p>
          <a:p>
            <a:pPr marL="0" indent="0">
              <a:buNone/>
            </a:pPr>
            <a:r>
              <a:rPr lang="en-GB" dirty="0" smtClean="0">
                <a:solidFill>
                  <a:schemeClr val="tx1"/>
                </a:solidFill>
              </a:rPr>
              <a:t>Here, </a:t>
            </a:r>
            <a:r>
              <a:rPr lang="en-GB" i="1" dirty="0" smtClean="0">
                <a:solidFill>
                  <a:schemeClr val="tx1"/>
                </a:solidFill>
              </a:rPr>
              <a:t>SYSTEM </a:t>
            </a:r>
            <a:r>
              <a:rPr lang="en-GB" i="1" dirty="0" smtClean="0">
                <a:solidFill>
                  <a:schemeClr val="tx1"/>
                </a:solidFill>
                <a:sym typeface="Wingdings" pitchFamily="2" charset="2"/>
              </a:rPr>
              <a:t> SOFTWARE SYSTEMS</a:t>
            </a:r>
            <a:endParaRPr lang="en-GB" i="1" dirty="0">
              <a:solidFill>
                <a:schemeClr val="tx1"/>
              </a:solidFill>
            </a:endParaRP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Tree>
    <p:extLst>
      <p:ext uri="{BB962C8B-B14F-4D97-AF65-F5344CB8AC3E}">
        <p14:creationId xmlns:p14="http://schemas.microsoft.com/office/powerpoint/2010/main" val="625882921"/>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process</a:t>
            </a:r>
            <a:endParaRPr lang="en-US" dirty="0"/>
          </a:p>
        </p:txBody>
      </p:sp>
      <p:pic>
        <p:nvPicPr>
          <p:cNvPr id="5" name="Picture 4" descr="Screen Shot 2015-01-09 at 12.54.2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907" y="1657033"/>
            <a:ext cx="8432800" cy="4089400"/>
          </a:xfrm>
          <a:prstGeom prst="rect">
            <a:avLst/>
          </a:prstGeom>
        </p:spPr>
      </p:pic>
      <p:sp>
        <p:nvSpPr>
          <p:cNvPr id="6" name="TextBox 5"/>
          <p:cNvSpPr txBox="1"/>
          <p:nvPr/>
        </p:nvSpPr>
        <p:spPr>
          <a:xfrm>
            <a:off x="7463536" y="6166325"/>
            <a:ext cx="1454244" cy="276999"/>
          </a:xfrm>
          <a:prstGeom prst="rect">
            <a:avLst/>
          </a:prstGeom>
          <a:noFill/>
        </p:spPr>
        <p:txBody>
          <a:bodyPr wrap="none" rtlCol="0">
            <a:spAutoFit/>
          </a:bodyPr>
          <a:lstStyle/>
          <a:p>
            <a:r>
              <a:rPr lang="en-US" sz="1200" dirty="0" err="1" smtClean="0">
                <a:solidFill>
                  <a:srgbClr val="808080"/>
                </a:solidFill>
              </a:rPr>
              <a:t>Hasso</a:t>
            </a:r>
            <a:r>
              <a:rPr lang="en-US" sz="1200" dirty="0" smtClean="0">
                <a:solidFill>
                  <a:srgbClr val="808080"/>
                </a:solidFill>
              </a:rPr>
              <a:t> </a:t>
            </a:r>
            <a:r>
              <a:rPr lang="en-US" sz="1200" dirty="0" err="1" smtClean="0">
                <a:solidFill>
                  <a:srgbClr val="808080"/>
                </a:solidFill>
              </a:rPr>
              <a:t>Plattner</a:t>
            </a:r>
            <a:r>
              <a:rPr lang="en-US" sz="1200" dirty="0" smtClean="0">
                <a:solidFill>
                  <a:srgbClr val="808080"/>
                </a:solidFill>
              </a:rPr>
              <a:t>, 2007</a:t>
            </a:r>
            <a:endParaRPr lang="en-US" sz="1200" dirty="0">
              <a:solidFill>
                <a:srgbClr val="808080"/>
              </a:solidFill>
            </a:endParaRPr>
          </a:p>
        </p:txBody>
      </p:sp>
    </p:spTree>
    <p:extLst>
      <p:ext uri="{BB962C8B-B14F-4D97-AF65-F5344CB8AC3E}">
        <p14:creationId xmlns:p14="http://schemas.microsoft.com/office/powerpoint/2010/main" val="92126094"/>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process</a:t>
            </a:r>
            <a:endParaRPr lang="en-US" dirty="0"/>
          </a:p>
        </p:txBody>
      </p:sp>
      <p:sp>
        <p:nvSpPr>
          <p:cNvPr id="3" name="Content Placeholder 2"/>
          <p:cNvSpPr>
            <a:spLocks noGrp="1"/>
          </p:cNvSpPr>
          <p:nvPr>
            <p:ph idx="1"/>
          </p:nvPr>
        </p:nvSpPr>
        <p:spPr>
          <a:xfrm>
            <a:off x="251520" y="1647607"/>
            <a:ext cx="7920409" cy="4673854"/>
          </a:xfrm>
        </p:spPr>
        <p:txBody>
          <a:bodyPr>
            <a:normAutofit fontScale="85000" lnSpcReduction="20000"/>
          </a:bodyPr>
          <a:lstStyle/>
          <a:p>
            <a:r>
              <a:rPr lang="en-US" dirty="0" smtClean="0">
                <a:solidFill>
                  <a:schemeClr val="tx1"/>
                </a:solidFill>
              </a:rPr>
              <a:t>Introduction </a:t>
            </a:r>
          </a:p>
          <a:p>
            <a:pPr lvl="1"/>
            <a:r>
              <a:rPr lang="en-US" dirty="0" smtClean="0">
                <a:solidFill>
                  <a:schemeClr val="tx1"/>
                </a:solidFill>
              </a:rPr>
              <a:t>“</a:t>
            </a:r>
            <a:r>
              <a:rPr lang="en-US" dirty="0">
                <a:solidFill>
                  <a:schemeClr val="tx1"/>
                </a:solidFill>
              </a:rPr>
              <a:t>Hi, I’m a </a:t>
            </a:r>
            <a:r>
              <a:rPr lang="en-US" dirty="0" smtClean="0">
                <a:solidFill>
                  <a:schemeClr val="tx1"/>
                </a:solidFill>
              </a:rPr>
              <a:t>student </a:t>
            </a:r>
            <a:r>
              <a:rPr lang="en-US" dirty="0">
                <a:solidFill>
                  <a:schemeClr val="tx1"/>
                </a:solidFill>
              </a:rPr>
              <a:t>studying </a:t>
            </a:r>
            <a:r>
              <a:rPr lang="en-US" dirty="0" smtClean="0">
                <a:solidFill>
                  <a:schemeClr val="tx1"/>
                </a:solidFill>
              </a:rPr>
              <a:t>wellbeing of people. </a:t>
            </a:r>
            <a:r>
              <a:rPr lang="en-US" dirty="0">
                <a:solidFill>
                  <a:schemeClr val="tx1"/>
                </a:solidFill>
              </a:rPr>
              <a:t>I’m interested </a:t>
            </a:r>
            <a:r>
              <a:rPr lang="en-US" dirty="0" smtClean="0">
                <a:solidFill>
                  <a:schemeClr val="tx1"/>
                </a:solidFill>
              </a:rPr>
              <a:t>in hearing about your daily life and activities. </a:t>
            </a:r>
            <a:r>
              <a:rPr lang="en-US" dirty="0">
                <a:solidFill>
                  <a:schemeClr val="tx1"/>
                </a:solidFill>
              </a:rPr>
              <a:t>There are no right or </a:t>
            </a:r>
            <a:r>
              <a:rPr lang="en-US" dirty="0" smtClean="0">
                <a:solidFill>
                  <a:schemeClr val="tx1"/>
                </a:solidFill>
              </a:rPr>
              <a:t>wrong answers</a:t>
            </a:r>
            <a:r>
              <a:rPr lang="en-US" dirty="0">
                <a:solidFill>
                  <a:schemeClr val="tx1"/>
                </a:solidFill>
              </a:rPr>
              <a:t>, I just want to hear what you have to say.”</a:t>
            </a:r>
          </a:p>
          <a:p>
            <a:r>
              <a:rPr lang="en-US" dirty="0" smtClean="0">
                <a:solidFill>
                  <a:schemeClr val="tx1"/>
                </a:solidFill>
              </a:rPr>
              <a:t>Kick</a:t>
            </a:r>
            <a:r>
              <a:rPr lang="en-US" dirty="0">
                <a:solidFill>
                  <a:schemeClr val="tx1"/>
                </a:solidFill>
              </a:rPr>
              <a:t>-</a:t>
            </a:r>
            <a:r>
              <a:rPr lang="en-US" dirty="0" smtClean="0">
                <a:solidFill>
                  <a:schemeClr val="tx1"/>
                </a:solidFill>
              </a:rPr>
              <a:t>off</a:t>
            </a:r>
            <a:endParaRPr lang="en-US" dirty="0">
              <a:solidFill>
                <a:schemeClr val="tx1"/>
              </a:solidFill>
            </a:endParaRPr>
          </a:p>
          <a:p>
            <a:pPr lvl="1"/>
            <a:r>
              <a:rPr lang="en-US" dirty="0" smtClean="0">
                <a:solidFill>
                  <a:schemeClr val="tx1"/>
                </a:solidFill>
              </a:rPr>
              <a:t>“How do you feel today?</a:t>
            </a:r>
            <a:r>
              <a:rPr lang="en-US" dirty="0">
                <a:solidFill>
                  <a:schemeClr val="tx1"/>
                </a:solidFill>
              </a:rPr>
              <a:t>”</a:t>
            </a:r>
          </a:p>
          <a:p>
            <a:r>
              <a:rPr lang="en-US" dirty="0" smtClean="0">
                <a:solidFill>
                  <a:schemeClr val="tx1"/>
                </a:solidFill>
              </a:rPr>
              <a:t>Build rapport</a:t>
            </a:r>
            <a:endParaRPr lang="en-US" dirty="0">
              <a:solidFill>
                <a:schemeClr val="tx1"/>
              </a:solidFill>
            </a:endParaRPr>
          </a:p>
          <a:p>
            <a:pPr lvl="1"/>
            <a:r>
              <a:rPr lang="en-US" dirty="0" smtClean="0">
                <a:solidFill>
                  <a:schemeClr val="tx1"/>
                </a:solidFill>
              </a:rPr>
              <a:t>“What did you do today before coming here? </a:t>
            </a:r>
            <a:r>
              <a:rPr lang="en-US" dirty="0">
                <a:solidFill>
                  <a:schemeClr val="tx1"/>
                </a:solidFill>
              </a:rPr>
              <a:t>How was it? Do you have </a:t>
            </a:r>
            <a:r>
              <a:rPr lang="en-US" dirty="0" smtClean="0">
                <a:solidFill>
                  <a:schemeClr val="tx1"/>
                </a:solidFill>
              </a:rPr>
              <a:t>a favorite daily activity?</a:t>
            </a:r>
            <a:r>
              <a:rPr lang="en-US" dirty="0">
                <a:solidFill>
                  <a:schemeClr val="tx1"/>
                </a:solidFill>
              </a:rPr>
              <a:t>”</a:t>
            </a:r>
          </a:p>
          <a:p>
            <a:r>
              <a:rPr lang="en-US" dirty="0" smtClean="0">
                <a:solidFill>
                  <a:schemeClr val="tx1"/>
                </a:solidFill>
              </a:rPr>
              <a:t>Grand Tour</a:t>
            </a:r>
            <a:endParaRPr lang="en-US" dirty="0">
              <a:solidFill>
                <a:schemeClr val="tx1"/>
              </a:solidFill>
            </a:endParaRPr>
          </a:p>
          <a:p>
            <a:pPr lvl="1"/>
            <a:r>
              <a:rPr lang="en-US" dirty="0" smtClean="0">
                <a:solidFill>
                  <a:schemeClr val="tx1"/>
                </a:solidFill>
              </a:rPr>
              <a:t>“</a:t>
            </a:r>
            <a:r>
              <a:rPr lang="en-US" dirty="0">
                <a:solidFill>
                  <a:schemeClr val="tx1"/>
                </a:solidFill>
              </a:rPr>
              <a:t>Can you describe your most </a:t>
            </a:r>
            <a:r>
              <a:rPr lang="en-US" dirty="0" smtClean="0">
                <a:solidFill>
                  <a:schemeClr val="tx1"/>
                </a:solidFill>
              </a:rPr>
              <a:t>memorable activity experience</a:t>
            </a:r>
            <a:r>
              <a:rPr lang="en-US" dirty="0">
                <a:solidFill>
                  <a:schemeClr val="tx1"/>
                </a:solidFill>
              </a:rPr>
              <a:t>? </a:t>
            </a:r>
            <a:r>
              <a:rPr lang="en-US" dirty="0" smtClean="0">
                <a:solidFill>
                  <a:schemeClr val="tx1"/>
                </a:solidFill>
              </a:rPr>
              <a:t>Why was </a:t>
            </a:r>
            <a:r>
              <a:rPr lang="en-US" dirty="0">
                <a:solidFill>
                  <a:schemeClr val="tx1"/>
                </a:solidFill>
              </a:rPr>
              <a:t>it so unique? What happened?”</a:t>
            </a:r>
          </a:p>
          <a:p>
            <a:r>
              <a:rPr lang="en-US" dirty="0" smtClean="0">
                <a:solidFill>
                  <a:schemeClr val="tx1"/>
                </a:solidFill>
              </a:rPr>
              <a:t>Reflection</a:t>
            </a:r>
          </a:p>
          <a:p>
            <a:pPr lvl="1"/>
            <a:r>
              <a:rPr lang="en-US" dirty="0" smtClean="0">
                <a:solidFill>
                  <a:schemeClr val="tx1"/>
                </a:solidFill>
              </a:rPr>
              <a:t>“</a:t>
            </a:r>
            <a:r>
              <a:rPr lang="en-US" dirty="0">
                <a:solidFill>
                  <a:schemeClr val="tx1"/>
                </a:solidFill>
              </a:rPr>
              <a:t>If you were designing the </a:t>
            </a:r>
            <a:r>
              <a:rPr lang="en-US" dirty="0" smtClean="0">
                <a:solidFill>
                  <a:schemeClr val="tx1"/>
                </a:solidFill>
              </a:rPr>
              <a:t>ultimate device to support your daily activity based </a:t>
            </a:r>
            <a:r>
              <a:rPr lang="en-US" dirty="0">
                <a:solidFill>
                  <a:schemeClr val="tx1"/>
                </a:solidFill>
              </a:rPr>
              <a:t>on </a:t>
            </a:r>
            <a:r>
              <a:rPr lang="en-US" dirty="0" smtClean="0">
                <a:solidFill>
                  <a:schemeClr val="tx1"/>
                </a:solidFill>
              </a:rPr>
              <a:t>your ideal </a:t>
            </a:r>
            <a:r>
              <a:rPr lang="en-US" dirty="0">
                <a:solidFill>
                  <a:schemeClr val="tx1"/>
                </a:solidFill>
              </a:rPr>
              <a:t>experience. . .”</a:t>
            </a:r>
          </a:p>
        </p:txBody>
      </p:sp>
      <p:sp>
        <p:nvSpPr>
          <p:cNvPr id="4" name="TextBox 3"/>
          <p:cNvSpPr txBox="1"/>
          <p:nvPr/>
        </p:nvSpPr>
        <p:spPr>
          <a:xfrm>
            <a:off x="6372200" y="6325860"/>
            <a:ext cx="2364750" cy="276999"/>
          </a:xfrm>
          <a:prstGeom prst="rect">
            <a:avLst/>
          </a:prstGeom>
          <a:noFill/>
        </p:spPr>
        <p:txBody>
          <a:bodyPr wrap="none" rtlCol="0">
            <a:spAutoFit/>
          </a:bodyPr>
          <a:lstStyle/>
          <a:p>
            <a:r>
              <a:rPr lang="en-US" sz="1200" dirty="0" smtClean="0">
                <a:solidFill>
                  <a:srgbClr val="808080"/>
                </a:solidFill>
              </a:rPr>
              <a:t>Adapted from </a:t>
            </a:r>
            <a:r>
              <a:rPr lang="en-US" sz="1200" dirty="0" err="1" smtClean="0">
                <a:solidFill>
                  <a:srgbClr val="808080"/>
                </a:solidFill>
              </a:rPr>
              <a:t>Hasso</a:t>
            </a:r>
            <a:r>
              <a:rPr lang="en-US" sz="1200" dirty="0" smtClean="0">
                <a:solidFill>
                  <a:srgbClr val="808080"/>
                </a:solidFill>
              </a:rPr>
              <a:t> </a:t>
            </a:r>
            <a:r>
              <a:rPr lang="en-US" sz="1200" dirty="0" err="1" smtClean="0">
                <a:solidFill>
                  <a:srgbClr val="808080"/>
                </a:solidFill>
              </a:rPr>
              <a:t>Plattner</a:t>
            </a:r>
            <a:r>
              <a:rPr lang="en-US" sz="1200" dirty="0" smtClean="0">
                <a:solidFill>
                  <a:srgbClr val="808080"/>
                </a:solidFill>
              </a:rPr>
              <a:t>, 2007</a:t>
            </a:r>
            <a:endParaRPr lang="en-US" sz="1200" dirty="0">
              <a:solidFill>
                <a:srgbClr val="808080"/>
              </a:solidFill>
            </a:endParaRPr>
          </a:p>
        </p:txBody>
      </p:sp>
    </p:spTree>
    <p:extLst>
      <p:ext uri="{BB962C8B-B14F-4D97-AF65-F5344CB8AC3E}">
        <p14:creationId xmlns:p14="http://schemas.microsoft.com/office/powerpoint/2010/main" val="1647087705"/>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idx="1"/>
          </p:nvPr>
        </p:nvSpPr>
        <p:spPr/>
        <p:txBody>
          <a:bodyPr/>
          <a:lstStyle/>
          <a:p>
            <a:pPr>
              <a:lnSpc>
                <a:spcPct val="90000"/>
              </a:lnSpc>
            </a:pPr>
            <a:r>
              <a:rPr lang="en-US" sz="2400" dirty="0">
                <a:solidFill>
                  <a:schemeClr val="tx1"/>
                </a:solidFill>
              </a:rPr>
              <a:t>Normally a mix of closed and open-ended interviewing.</a:t>
            </a:r>
          </a:p>
          <a:p>
            <a:pPr>
              <a:lnSpc>
                <a:spcPct val="90000"/>
              </a:lnSpc>
            </a:pPr>
            <a:r>
              <a:rPr lang="en-US" sz="2400" dirty="0">
                <a:solidFill>
                  <a:schemeClr val="tx1"/>
                </a:solidFill>
              </a:rPr>
              <a:t>Interviews are good for getting an overall understanding of what stakeholders do and how they might interact with the system</a:t>
            </a:r>
            <a:r>
              <a:rPr lang="en-US" sz="2400" dirty="0" smtClean="0">
                <a:solidFill>
                  <a:schemeClr val="tx1"/>
                </a:solidFill>
              </a:rPr>
              <a:t>.</a:t>
            </a:r>
          </a:p>
          <a:p>
            <a:pPr>
              <a:lnSpc>
                <a:spcPct val="90000"/>
              </a:lnSpc>
            </a:pPr>
            <a:r>
              <a:rPr lang="en-US" dirty="0" smtClean="0">
                <a:solidFill>
                  <a:schemeClr val="tx1"/>
                </a:solidFill>
              </a:rPr>
              <a:t>Interviewers need to be open-minded without pre-conceived ideas of what the system should do</a:t>
            </a:r>
          </a:p>
          <a:p>
            <a:pPr>
              <a:lnSpc>
                <a:spcPct val="90000"/>
              </a:lnSpc>
            </a:pPr>
            <a:r>
              <a:rPr lang="en-US" sz="2400" dirty="0" smtClean="0">
                <a:solidFill>
                  <a:schemeClr val="tx1"/>
                </a:solidFill>
              </a:rPr>
              <a:t>You need to prompt the use to talk about the system by suggesting requirements rather than simply asking them what they want.</a:t>
            </a:r>
            <a:endParaRPr lang="en-US" sz="2400" dirty="0">
              <a:solidFill>
                <a:schemeClr val="tx1"/>
              </a:solidFill>
            </a:endParaRPr>
          </a:p>
        </p:txBody>
      </p:sp>
    </p:spTree>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interviews</a:t>
            </a:r>
            <a:endParaRPr lang="en-US" dirty="0"/>
          </a:p>
        </p:txBody>
      </p:sp>
      <p:sp>
        <p:nvSpPr>
          <p:cNvPr id="3" name="Content Placeholder 2"/>
          <p:cNvSpPr>
            <a:spLocks noGrp="1"/>
          </p:cNvSpPr>
          <p:nvPr>
            <p:ph idx="1"/>
          </p:nvPr>
        </p:nvSpPr>
        <p:spPr/>
        <p:txBody>
          <a:bodyPr/>
          <a:lstStyle/>
          <a:p>
            <a:pPr>
              <a:lnSpc>
                <a:spcPct val="90000"/>
              </a:lnSpc>
            </a:pPr>
            <a:r>
              <a:rPr lang="en-US" dirty="0" smtClean="0">
                <a:solidFill>
                  <a:schemeClr val="tx1"/>
                </a:solidFill>
              </a:rPr>
              <a:t>Application specialists may use language to describe their work that isn’t easy for the requirements engineer to understand.</a:t>
            </a:r>
          </a:p>
          <a:p>
            <a:pPr>
              <a:lnSpc>
                <a:spcPct val="90000"/>
              </a:lnSpc>
            </a:pPr>
            <a:r>
              <a:rPr lang="en-US" dirty="0" smtClean="0">
                <a:solidFill>
                  <a:schemeClr val="tx1"/>
                </a:solidFill>
              </a:rPr>
              <a:t>Interviews </a:t>
            </a:r>
            <a:r>
              <a:rPr lang="en-US" dirty="0">
                <a:solidFill>
                  <a:schemeClr val="tx1"/>
                </a:solidFill>
              </a:rPr>
              <a:t>are not good for understanding domain requirements</a:t>
            </a:r>
          </a:p>
          <a:p>
            <a:pPr lvl="1">
              <a:lnSpc>
                <a:spcPct val="90000"/>
              </a:lnSpc>
            </a:pPr>
            <a:r>
              <a:rPr lang="en-US" dirty="0">
                <a:solidFill>
                  <a:schemeClr val="tx1"/>
                </a:solidFill>
              </a:rPr>
              <a:t>Requirements engineers cannot understand specific domain terminology;</a:t>
            </a:r>
          </a:p>
          <a:p>
            <a:pPr lvl="1">
              <a:lnSpc>
                <a:spcPct val="90000"/>
              </a:lnSpc>
            </a:pPr>
            <a:r>
              <a:rPr lang="en-US" dirty="0">
                <a:solidFill>
                  <a:schemeClr val="tx1"/>
                </a:solidFill>
              </a:rPr>
              <a:t>Some domain knowledge is so familiar that people find it hard to articulate or think that it isn’t worth articulating.</a:t>
            </a:r>
          </a:p>
          <a:p>
            <a:endParaRPr lang="en-US" dirty="0"/>
          </a:p>
        </p:txBody>
      </p:sp>
    </p:spTree>
    <p:extLst>
      <p:ext uri="{BB962C8B-B14F-4D97-AF65-F5344CB8AC3E}">
        <p14:creationId xmlns:p14="http://schemas.microsoft.com/office/powerpoint/2010/main" val="501127493"/>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specification</a:t>
            </a:r>
            <a:endParaRPr lang="en-US" dirty="0"/>
          </a:p>
        </p:txBody>
      </p:sp>
    </p:spTree>
    <p:extLst>
      <p:ext uri="{BB962C8B-B14F-4D97-AF65-F5344CB8AC3E}">
        <p14:creationId xmlns:p14="http://schemas.microsoft.com/office/powerpoint/2010/main" val="706827661"/>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specification</a:t>
            </a:r>
            <a:endParaRPr lang="en-US" dirty="0"/>
          </a:p>
        </p:txBody>
      </p:sp>
      <p:sp>
        <p:nvSpPr>
          <p:cNvPr id="3" name="Content Placeholder 2"/>
          <p:cNvSpPr>
            <a:spLocks noGrp="1"/>
          </p:cNvSpPr>
          <p:nvPr>
            <p:ph idx="1"/>
          </p:nvPr>
        </p:nvSpPr>
        <p:spPr/>
        <p:txBody>
          <a:bodyPr/>
          <a:lstStyle/>
          <a:p>
            <a:r>
              <a:rPr lang="en-US" dirty="0" smtClean="0"/>
              <a:t>The process of writing down the user and system requirements in a requirements document.</a:t>
            </a:r>
          </a:p>
          <a:p>
            <a:r>
              <a:rPr lang="en-US" dirty="0" smtClean="0"/>
              <a:t>User requirements have to be understandable by end-users and customers who do not have a technical background.</a:t>
            </a:r>
          </a:p>
          <a:p>
            <a:r>
              <a:rPr lang="en-US" dirty="0" smtClean="0"/>
              <a:t>System requirements are more detailed requirements and may include more technical information.</a:t>
            </a:r>
          </a:p>
          <a:p>
            <a:r>
              <a:rPr lang="en-US" dirty="0" smtClean="0"/>
              <a:t>The requirements may be part of a contract for the system development</a:t>
            </a:r>
          </a:p>
          <a:p>
            <a:pPr lvl="1"/>
            <a:r>
              <a:rPr lang="en-US" dirty="0" smtClean="0"/>
              <a:t>It is therefore important that these are as complete as possible.</a:t>
            </a:r>
            <a:endParaRPr lang="en-US" dirty="0"/>
          </a:p>
        </p:txBody>
      </p:sp>
    </p:spTree>
    <p:extLst>
      <p:ext uri="{BB962C8B-B14F-4D97-AF65-F5344CB8AC3E}">
        <p14:creationId xmlns:p14="http://schemas.microsoft.com/office/powerpoint/2010/main" val="2566453208"/>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smtClean="0"/>
              <a:t>Ways of writing a system requirements specification </a:t>
            </a:r>
          </a:p>
        </p:txBody>
      </p:sp>
      <p:graphicFrame>
        <p:nvGraphicFramePr>
          <p:cNvPr id="5" name="Table 4"/>
          <p:cNvGraphicFramePr>
            <a:graphicFrameLocks noGrp="1"/>
          </p:cNvGraphicFramePr>
          <p:nvPr/>
        </p:nvGraphicFramePr>
        <p:xfrm>
          <a:off x="685800" y="1595479"/>
          <a:ext cx="7924800" cy="4805322"/>
        </p:xfrm>
        <a:graphic>
          <a:graphicData uri="http://schemas.openxmlformats.org/drawingml/2006/table">
            <a:tbl>
              <a:tblPr/>
              <a:tblGrid>
                <a:gridCol w="1733550"/>
                <a:gridCol w="6191250"/>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Notation</a:t>
                      </a:r>
                      <a:endParaRPr kumimoji="0" lang="en-US" sz="1400" b="1" i="0" u="none" strike="noStrike" cap="none" normalizeH="0" baseline="0" dirty="0" smtClean="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extLst>
      <p:ext uri="{BB962C8B-B14F-4D97-AF65-F5344CB8AC3E}">
        <p14:creationId xmlns:p14="http://schemas.microsoft.com/office/powerpoint/2010/main" val="4051288703"/>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idx="1"/>
          </p:nvPr>
        </p:nvSpPr>
        <p:spPr/>
        <p:txBody>
          <a:bodyPr/>
          <a:lstStyle/>
          <a:p>
            <a:pPr>
              <a:lnSpc>
                <a:spcPct val="90000"/>
              </a:lnSpc>
            </a:pPr>
            <a:r>
              <a:rPr lang="en-GB" dirty="0">
                <a:solidFill>
                  <a:schemeClr val="tx1"/>
                </a:solidFill>
              </a:rPr>
              <a:t>In principle, requirements should state what the system should do and the design should describe how it does this.</a:t>
            </a:r>
          </a:p>
          <a:p>
            <a:pPr>
              <a:lnSpc>
                <a:spcPct val="90000"/>
              </a:lnSpc>
            </a:pPr>
            <a:r>
              <a:rPr lang="en-GB" dirty="0">
                <a:solidFill>
                  <a:schemeClr val="tx1"/>
                </a:solidFill>
              </a:rPr>
              <a:t>In practice, requirements and design are </a:t>
            </a:r>
            <a:r>
              <a:rPr lang="en-GB" dirty="0" smtClean="0">
                <a:solidFill>
                  <a:schemeClr val="tx1"/>
                </a:solidFill>
              </a:rPr>
              <a:t>inseparable</a:t>
            </a:r>
            <a:endParaRPr lang="en-GB" dirty="0">
              <a:solidFill>
                <a:schemeClr val="tx1"/>
              </a:solidFill>
            </a:endParaRPr>
          </a:p>
        </p:txBody>
      </p:sp>
    </p:spTree>
    <p:extLst>
      <p:ext uri="{BB962C8B-B14F-4D97-AF65-F5344CB8AC3E}">
        <p14:creationId xmlns:p14="http://schemas.microsoft.com/office/powerpoint/2010/main" val="799843054"/>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specification</a:t>
            </a:r>
            <a:endParaRPr lang="en-US" dirty="0"/>
          </a:p>
        </p:txBody>
      </p:sp>
      <p:sp>
        <p:nvSpPr>
          <p:cNvPr id="3" name="Content Placeholder 2"/>
          <p:cNvSpPr>
            <a:spLocks noGrp="1"/>
          </p:cNvSpPr>
          <p:nvPr>
            <p:ph idx="1"/>
          </p:nvPr>
        </p:nvSpPr>
        <p:spPr/>
        <p:txBody>
          <a:bodyPr/>
          <a:lstStyle/>
          <a:p>
            <a:r>
              <a:rPr lang="en-US" dirty="0" smtClean="0">
                <a:solidFill>
                  <a:schemeClr val="tx1"/>
                </a:solidFill>
              </a:rPr>
              <a:t>Requirements are written as natural language sentences supplemented by diagrams and tables.</a:t>
            </a:r>
          </a:p>
          <a:p>
            <a:r>
              <a:rPr lang="en-US" dirty="0" smtClean="0">
                <a:solidFill>
                  <a:schemeClr val="tx1"/>
                </a:solidFill>
              </a:rPr>
              <a:t>Used for writing requirements because it is expressive, intuitive and universal. This means that the requirements  can be understood by users and customers.</a:t>
            </a:r>
            <a:endParaRPr lang="en-US" dirty="0">
              <a:solidFill>
                <a:schemeClr val="tx1"/>
              </a:solidFill>
            </a:endParaRPr>
          </a:p>
        </p:txBody>
      </p:sp>
    </p:spTree>
    <p:extLst>
      <p:ext uri="{BB962C8B-B14F-4D97-AF65-F5344CB8AC3E}">
        <p14:creationId xmlns:p14="http://schemas.microsoft.com/office/powerpoint/2010/main" val="2647806040"/>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idx="1"/>
          </p:nvPr>
        </p:nvSpPr>
        <p:spPr/>
        <p:txBody>
          <a:bodyPr/>
          <a:lstStyle/>
          <a:p>
            <a:r>
              <a:rPr lang="en-GB" dirty="0">
                <a:solidFill>
                  <a:schemeClr val="tx1"/>
                </a:solidFill>
              </a:rPr>
              <a:t>Invent a standard format and use it for all requirements.</a:t>
            </a:r>
          </a:p>
          <a:p>
            <a:r>
              <a:rPr lang="en-GB" dirty="0">
                <a:solidFill>
                  <a:schemeClr val="tx1"/>
                </a:solidFill>
              </a:rPr>
              <a:t>Use language in a consistent way. Use shall for mandatory requirements, should for desirable requirements.</a:t>
            </a:r>
          </a:p>
          <a:p>
            <a:r>
              <a:rPr lang="en-GB" dirty="0">
                <a:solidFill>
                  <a:schemeClr val="tx1"/>
                </a:solidFill>
              </a:rPr>
              <a:t>Use text highlighting to identify key parts of the requirement.</a:t>
            </a:r>
          </a:p>
          <a:p>
            <a:r>
              <a:rPr lang="en-GB" dirty="0">
                <a:solidFill>
                  <a:schemeClr val="tx1"/>
                </a:solidFill>
              </a:rPr>
              <a:t>Avoid the use of computer jargon</a:t>
            </a:r>
            <a:r>
              <a:rPr lang="en-GB" dirty="0" smtClean="0">
                <a:solidFill>
                  <a:schemeClr val="tx1"/>
                </a:solidFill>
              </a:rPr>
              <a:t>.</a:t>
            </a:r>
          </a:p>
          <a:p>
            <a:r>
              <a:rPr lang="en-GB" dirty="0" smtClean="0">
                <a:solidFill>
                  <a:schemeClr val="tx1"/>
                </a:solidFill>
              </a:rPr>
              <a:t>Include an explanation (rationale) of why a requirement is necessary.</a:t>
            </a:r>
            <a:endParaRPr lang="en-GB" dirty="0">
              <a:solidFill>
                <a:schemeClr val="tx1"/>
              </a:solidFill>
            </a:endParaRPr>
          </a:p>
        </p:txBody>
      </p:sp>
    </p:spTree>
    <p:extLst>
      <p:ext uri="{BB962C8B-B14F-4D97-AF65-F5344CB8AC3E}">
        <p14:creationId xmlns:p14="http://schemas.microsoft.com/office/powerpoint/2010/main" val="2644945649"/>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xfrm>
            <a:off x="457200" y="1600200"/>
            <a:ext cx="8229600" cy="4756150"/>
          </a:xfrm>
          <a:noFill/>
          <a:ln/>
        </p:spPr>
        <p:txBody>
          <a:bodyPr lIns="90487" tIns="44450" rIns="90487" bIns="44450"/>
          <a:lstStyle/>
          <a:p>
            <a:pPr algn="just">
              <a:lnSpc>
                <a:spcPct val="90000"/>
              </a:lnSpc>
            </a:pPr>
            <a:r>
              <a:rPr lang="en-GB" dirty="0" smtClean="0">
                <a:solidFill>
                  <a:schemeClr val="tx1"/>
                </a:solidFill>
                <a:latin typeface="Times New Roman" pitchFamily="18" charset="0"/>
                <a:cs typeface="Times New Roman" pitchFamily="18" charset="0"/>
              </a:rPr>
              <a:t>Term ‘requirement’ is not used consistently in the SW industry.</a:t>
            </a:r>
          </a:p>
          <a:p>
            <a:pPr algn="just">
              <a:lnSpc>
                <a:spcPct val="90000"/>
              </a:lnSpc>
            </a:pPr>
            <a:endParaRPr lang="en-GB" dirty="0" smtClean="0">
              <a:solidFill>
                <a:schemeClr val="tx1"/>
              </a:solidFill>
              <a:latin typeface="Times New Roman" pitchFamily="18" charset="0"/>
              <a:cs typeface="Times New Roman" pitchFamily="18" charset="0"/>
            </a:endParaRPr>
          </a:p>
          <a:p>
            <a:pPr algn="just">
              <a:lnSpc>
                <a:spcPct val="90000"/>
              </a:lnSpc>
            </a:pPr>
            <a:r>
              <a:rPr lang="en-GB" dirty="0" smtClean="0">
                <a:solidFill>
                  <a:schemeClr val="tx1"/>
                </a:solidFill>
                <a:latin typeface="Times New Roman" pitchFamily="18" charset="0"/>
                <a:cs typeface="Times New Roman" pitchFamily="18" charset="0"/>
              </a:rPr>
              <a:t>It </a:t>
            </a:r>
            <a:r>
              <a:rPr lang="en-GB" dirty="0">
                <a:solidFill>
                  <a:schemeClr val="tx1"/>
                </a:solidFill>
                <a:latin typeface="Times New Roman" pitchFamily="18" charset="0"/>
                <a:cs typeface="Times New Roman" pitchFamily="18" charset="0"/>
              </a:rPr>
              <a:t>may range from a </a:t>
            </a:r>
            <a:r>
              <a:rPr lang="en-GB" dirty="0">
                <a:solidFill>
                  <a:srgbClr val="0000CC"/>
                </a:solidFill>
                <a:latin typeface="Times New Roman" pitchFamily="18" charset="0"/>
                <a:cs typeface="Times New Roman" pitchFamily="18" charset="0"/>
              </a:rPr>
              <a:t>high-level abstract statement </a:t>
            </a:r>
            <a:r>
              <a:rPr lang="en-GB" dirty="0">
                <a:solidFill>
                  <a:schemeClr val="tx1"/>
                </a:solidFill>
                <a:latin typeface="Times New Roman" pitchFamily="18" charset="0"/>
                <a:cs typeface="Times New Roman" pitchFamily="18" charset="0"/>
              </a:rPr>
              <a:t>of a service or of a system constraint to a </a:t>
            </a:r>
            <a:r>
              <a:rPr lang="en-GB" dirty="0">
                <a:solidFill>
                  <a:srgbClr val="0000CC"/>
                </a:solidFill>
                <a:latin typeface="Times New Roman" pitchFamily="18" charset="0"/>
                <a:cs typeface="Times New Roman" pitchFamily="18" charset="0"/>
              </a:rPr>
              <a:t>detailed </a:t>
            </a:r>
            <a:r>
              <a:rPr lang="en-GB" dirty="0" smtClean="0">
                <a:solidFill>
                  <a:srgbClr val="0000CC"/>
                </a:solidFill>
                <a:latin typeface="Times New Roman" pitchFamily="18" charset="0"/>
                <a:cs typeface="Times New Roman" pitchFamily="18" charset="0"/>
              </a:rPr>
              <a:t>definition </a:t>
            </a:r>
            <a:r>
              <a:rPr lang="en-GB" dirty="0" smtClean="0">
                <a:solidFill>
                  <a:schemeClr val="tx1"/>
                </a:solidFill>
                <a:latin typeface="Times New Roman" pitchFamily="18" charset="0"/>
                <a:cs typeface="Times New Roman" pitchFamily="18" charset="0"/>
              </a:rPr>
              <a:t>of a system function.</a:t>
            </a:r>
          </a:p>
          <a:p>
            <a:pPr algn="just">
              <a:lnSpc>
                <a:spcPct val="90000"/>
              </a:lnSpc>
            </a:pPr>
            <a:endParaRPr lang="en-GB" dirty="0">
              <a:solidFill>
                <a:schemeClr val="tx1"/>
              </a:solidFill>
              <a:latin typeface="Times New Roman" pitchFamily="18" charset="0"/>
              <a:cs typeface="Times New Roman" pitchFamily="18" charset="0"/>
            </a:endParaRPr>
          </a:p>
          <a:p>
            <a:pPr algn="just">
              <a:lnSpc>
                <a:spcPct val="90000"/>
              </a:lnSpc>
            </a:pPr>
            <a:r>
              <a:rPr lang="en-GB" dirty="0">
                <a:solidFill>
                  <a:schemeClr val="tx1"/>
                </a:solidFill>
                <a:latin typeface="Times New Roman" pitchFamily="18" charset="0"/>
                <a:cs typeface="Times New Roman" pitchFamily="18" charset="0"/>
              </a:rPr>
              <a:t>This is inevitable as requirements may serve a dual function</a:t>
            </a:r>
          </a:p>
          <a:p>
            <a:pPr lvl="1" algn="just">
              <a:lnSpc>
                <a:spcPct val="90000"/>
              </a:lnSpc>
            </a:pPr>
            <a:r>
              <a:rPr lang="en-GB" dirty="0">
                <a:solidFill>
                  <a:schemeClr val="tx1"/>
                </a:solidFill>
                <a:latin typeface="Times New Roman" pitchFamily="18" charset="0"/>
                <a:cs typeface="Times New Roman" pitchFamily="18" charset="0"/>
              </a:rPr>
              <a:t>May be the basis for a bid for a contract - therefore must be open to interpretation;</a:t>
            </a:r>
          </a:p>
          <a:p>
            <a:pPr lvl="1" algn="just">
              <a:lnSpc>
                <a:spcPct val="90000"/>
              </a:lnSpc>
            </a:pPr>
            <a:r>
              <a:rPr lang="en-GB" dirty="0">
                <a:solidFill>
                  <a:schemeClr val="tx1"/>
                </a:solidFill>
                <a:latin typeface="Times New Roman" pitchFamily="18" charset="0"/>
                <a:cs typeface="Times New Roman" pitchFamily="18" charset="0"/>
              </a:rPr>
              <a:t>May be the basis for the contract itself - therefore must be defined in detail;</a:t>
            </a:r>
          </a:p>
          <a:p>
            <a:pPr lvl="1" algn="just">
              <a:lnSpc>
                <a:spcPct val="90000"/>
              </a:lnSpc>
            </a:pPr>
            <a:r>
              <a:rPr lang="en-GB" dirty="0">
                <a:solidFill>
                  <a:schemeClr val="tx1"/>
                </a:solidFill>
                <a:latin typeface="Times New Roman" pitchFamily="18" charset="0"/>
                <a:cs typeface="Times New Roman" pitchFamily="18" charset="0"/>
              </a:rPr>
              <a:t>Both these statements may be called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idx="1"/>
          </p:nvPr>
        </p:nvSpPr>
        <p:spPr/>
        <p:txBody>
          <a:bodyPr/>
          <a:lstStyle/>
          <a:p>
            <a:r>
              <a:rPr lang="en-GB" dirty="0">
                <a:solidFill>
                  <a:schemeClr val="tx1"/>
                </a:solidFill>
              </a:rPr>
              <a:t>Lack of clarity </a:t>
            </a:r>
          </a:p>
          <a:p>
            <a:pPr lvl="1"/>
            <a:r>
              <a:rPr lang="en-GB" dirty="0">
                <a:solidFill>
                  <a:schemeClr val="tx1"/>
                </a:solidFill>
              </a:rPr>
              <a:t>Precision is difficult without making the document difficult to read.</a:t>
            </a:r>
          </a:p>
          <a:p>
            <a:r>
              <a:rPr lang="en-GB" dirty="0">
                <a:solidFill>
                  <a:schemeClr val="tx1"/>
                </a:solidFill>
              </a:rPr>
              <a:t>Requirements confusion</a:t>
            </a:r>
          </a:p>
          <a:p>
            <a:pPr lvl="1"/>
            <a:r>
              <a:rPr lang="en-GB" dirty="0">
                <a:solidFill>
                  <a:schemeClr val="tx1"/>
                </a:solidFill>
              </a:rPr>
              <a:t>Functional and non-functional requirements tend to be mixed-up.</a:t>
            </a:r>
          </a:p>
          <a:p>
            <a:r>
              <a:rPr lang="en-GB" dirty="0">
                <a:solidFill>
                  <a:schemeClr val="tx1"/>
                </a:solidFill>
              </a:rPr>
              <a:t>Requirements amalgamation</a:t>
            </a:r>
          </a:p>
          <a:p>
            <a:pPr lvl="1"/>
            <a:r>
              <a:rPr lang="en-GB" dirty="0">
                <a:solidFill>
                  <a:schemeClr val="tx1"/>
                </a:solidFill>
              </a:rPr>
              <a:t>Several different requirements may be expressed together.</a:t>
            </a:r>
          </a:p>
        </p:txBody>
      </p:sp>
    </p:spTree>
    <p:extLst>
      <p:ext uri="{BB962C8B-B14F-4D97-AF65-F5344CB8AC3E}">
        <p14:creationId xmlns:p14="http://schemas.microsoft.com/office/powerpoint/2010/main" val="2853388947"/>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smtClean="0"/>
              <a:t>Example requirements for the insulin pump software system</a:t>
            </a:r>
            <a:r>
              <a:rPr lang="en-GB" dirty="0" smtClean="0"/>
              <a:t> </a:t>
            </a:r>
            <a:endParaRPr lang="en-US" dirty="0" smtClean="0"/>
          </a:p>
        </p:txBody>
      </p:sp>
      <p:graphicFrame>
        <p:nvGraphicFramePr>
          <p:cNvPr id="4" name="Table 3"/>
          <p:cNvGraphicFramePr>
            <a:graphicFrameLocks noGrp="1"/>
          </p:cNvGraphicFramePr>
          <p:nvPr/>
        </p:nvGraphicFramePr>
        <p:xfrm>
          <a:off x="1524000" y="2209800"/>
          <a:ext cx="6096000" cy="3383280"/>
        </p:xfrm>
        <a:graphic>
          <a:graphicData uri="http://schemas.openxmlformats.org/drawingml/2006/table">
            <a:tbl>
              <a:tblPr firstRow="1" bandRow="1">
                <a:tableStyleId>{69CF1AB2-1976-4502-BF36-3FF5EA218861}</a:tableStyleId>
              </a:tblPr>
              <a:tblGrid>
                <a:gridCol w="6096000"/>
              </a:tblGrid>
              <a:tr h="370840">
                <a:tc>
                  <a:txBody>
                    <a:bodyPr/>
                    <a:lstStyle/>
                    <a:p>
                      <a:r>
                        <a:rPr lang="en-GB" sz="1800" b="0" kern="1200" dirty="0" smtClean="0"/>
                        <a:t>3.2 The system shall measure the blood sugar and deliver insulin, if required, every 10 minutes.</a:t>
                      </a:r>
                      <a:r>
                        <a:rPr lang="en-GB" sz="1800" b="0" i="1" kern="1200" dirty="0" smtClean="0"/>
                        <a:t> (Changes in blood sugar are relatively slow so more frequent measurement is unnecessary; less frequent measurement could lead to unnecessarily high sugar levels.)</a:t>
                      </a:r>
                    </a:p>
                    <a:p>
                      <a:endParaRPr lang="en-GB" sz="1800" b="0" kern="1200" dirty="0" smtClean="0"/>
                    </a:p>
                    <a:p>
                      <a:r>
                        <a:rPr lang="en-GB" sz="1800" b="0" kern="1200" dirty="0" smtClean="0"/>
                        <a:t>3.6 The system shall run a self-test routine every minute with the conditions to be tested and the associated actions defined in Table 1.</a:t>
                      </a:r>
                      <a:r>
                        <a:rPr lang="en-GB" sz="1800" b="0" i="1" kern="1200" dirty="0" smtClean="0"/>
                        <a:t> (A self-test routine can discover hardware and software problems and alert the user to the fact the normal operation may be impossible.)</a:t>
                      </a:r>
                    </a:p>
                    <a:p>
                      <a:endParaRPr lang="en-US" dirty="0"/>
                    </a:p>
                  </a:txBody>
                  <a:tcPr/>
                </a:tc>
              </a:tr>
            </a:tbl>
          </a:graphicData>
        </a:graphic>
      </p:graphicFrame>
    </p:spTree>
    <p:extLst>
      <p:ext uri="{BB962C8B-B14F-4D97-AF65-F5344CB8AC3E}">
        <p14:creationId xmlns:p14="http://schemas.microsoft.com/office/powerpoint/2010/main" val="1942456167"/>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specifications</a:t>
            </a:r>
            <a:endParaRPr lang="en-US" dirty="0"/>
          </a:p>
        </p:txBody>
      </p:sp>
      <p:sp>
        <p:nvSpPr>
          <p:cNvPr id="3" name="Content Placeholder 2"/>
          <p:cNvSpPr>
            <a:spLocks noGrp="1"/>
          </p:cNvSpPr>
          <p:nvPr>
            <p:ph idx="1"/>
          </p:nvPr>
        </p:nvSpPr>
        <p:spPr/>
        <p:txBody>
          <a:bodyPr/>
          <a:lstStyle/>
          <a:p>
            <a:pPr algn="just"/>
            <a:r>
              <a:rPr lang="en-US" dirty="0" smtClean="0">
                <a:solidFill>
                  <a:schemeClr val="tx1"/>
                </a:solidFill>
              </a:rPr>
              <a:t>An approach to writing requirements where the </a:t>
            </a:r>
            <a:r>
              <a:rPr lang="en-US" dirty="0" smtClean="0">
                <a:solidFill>
                  <a:srgbClr val="FF0000"/>
                </a:solidFill>
              </a:rPr>
              <a:t>freedom of the requirements writer is limited and requirements are written in a standard way</a:t>
            </a:r>
            <a:r>
              <a:rPr lang="en-US" dirty="0" smtClean="0">
                <a:solidFill>
                  <a:schemeClr val="tx1"/>
                </a:solidFill>
              </a:rPr>
              <a:t>.</a:t>
            </a:r>
          </a:p>
          <a:p>
            <a:pPr algn="just"/>
            <a:r>
              <a:rPr lang="en-US" dirty="0" smtClean="0">
                <a:solidFill>
                  <a:schemeClr val="tx1"/>
                </a:solidFill>
              </a:rPr>
              <a:t>This works well for some types of requirements e.g. requirements for </a:t>
            </a:r>
            <a:r>
              <a:rPr lang="en-US" dirty="0" smtClean="0">
                <a:solidFill>
                  <a:srgbClr val="FF0000"/>
                </a:solidFill>
              </a:rPr>
              <a:t>embedded control system </a:t>
            </a:r>
            <a:r>
              <a:rPr lang="en-US" dirty="0" smtClean="0">
                <a:solidFill>
                  <a:schemeClr val="tx1"/>
                </a:solidFill>
              </a:rPr>
              <a:t>but is sometimes too rigid for writing business system requirements.</a:t>
            </a:r>
            <a:endParaRPr lang="en-US" dirty="0">
              <a:solidFill>
                <a:schemeClr val="tx1"/>
              </a:solidFill>
            </a:endParaRPr>
          </a:p>
        </p:txBody>
      </p:sp>
    </p:spTree>
    <p:extLst>
      <p:ext uri="{BB962C8B-B14F-4D97-AF65-F5344CB8AC3E}">
        <p14:creationId xmlns:p14="http://schemas.microsoft.com/office/powerpoint/2010/main" val="2422693114"/>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idx="1"/>
          </p:nvPr>
        </p:nvSpPr>
        <p:spPr>
          <a:noFill/>
          <a:ln/>
        </p:spPr>
        <p:txBody>
          <a:bodyPr lIns="90487" tIns="44450" rIns="90487" bIns="44450"/>
          <a:lstStyle/>
          <a:p>
            <a:pPr marL="0" indent="0" algn="just">
              <a:buNone/>
            </a:pPr>
            <a:r>
              <a:rPr lang="en-GB" dirty="0" smtClean="0">
                <a:solidFill>
                  <a:srgbClr val="0000CC"/>
                </a:solidFill>
              </a:rPr>
              <a:t>When a standard form is used for specifying functional requirements, </a:t>
            </a:r>
            <a:r>
              <a:rPr lang="en-GB" dirty="0">
                <a:solidFill>
                  <a:srgbClr val="0000CC"/>
                </a:solidFill>
              </a:rPr>
              <a:t>the following </a:t>
            </a:r>
            <a:r>
              <a:rPr lang="en-GB" dirty="0" smtClean="0">
                <a:solidFill>
                  <a:srgbClr val="0000CC"/>
                </a:solidFill>
              </a:rPr>
              <a:t>information </a:t>
            </a:r>
            <a:r>
              <a:rPr lang="en-GB" dirty="0">
                <a:solidFill>
                  <a:srgbClr val="0000CC"/>
                </a:solidFill>
              </a:rPr>
              <a:t>should be included: </a:t>
            </a:r>
            <a:endParaRPr lang="en-GB" dirty="0" smtClean="0">
              <a:solidFill>
                <a:srgbClr val="0000CC"/>
              </a:solidFill>
            </a:endParaRPr>
          </a:p>
          <a:p>
            <a:pPr algn="just"/>
            <a:r>
              <a:rPr lang="en-GB" dirty="0" smtClean="0">
                <a:solidFill>
                  <a:schemeClr val="tx1"/>
                </a:solidFill>
              </a:rPr>
              <a:t>Definition </a:t>
            </a:r>
            <a:r>
              <a:rPr lang="en-GB" dirty="0">
                <a:solidFill>
                  <a:schemeClr val="tx1"/>
                </a:solidFill>
              </a:rPr>
              <a:t>of the function or entity.</a:t>
            </a:r>
          </a:p>
          <a:p>
            <a:pPr algn="just"/>
            <a:r>
              <a:rPr lang="en-GB" dirty="0">
                <a:solidFill>
                  <a:schemeClr val="tx1"/>
                </a:solidFill>
              </a:rPr>
              <a:t>Description of inputs and where they come from.</a:t>
            </a:r>
          </a:p>
          <a:p>
            <a:pPr algn="just"/>
            <a:r>
              <a:rPr lang="en-GB" dirty="0">
                <a:solidFill>
                  <a:schemeClr val="tx1"/>
                </a:solidFill>
              </a:rPr>
              <a:t>Description of outputs and where they go to.</a:t>
            </a:r>
            <a:endParaRPr lang="en-GB" dirty="0" smtClean="0">
              <a:solidFill>
                <a:schemeClr val="tx1"/>
              </a:solidFill>
            </a:endParaRPr>
          </a:p>
          <a:p>
            <a:pPr algn="just"/>
            <a:r>
              <a:rPr lang="en-GB" dirty="0" smtClean="0">
                <a:solidFill>
                  <a:schemeClr val="tx1"/>
                </a:solidFill>
              </a:rPr>
              <a:t>Information about the information needed for the computation and other entities used.</a:t>
            </a:r>
          </a:p>
          <a:p>
            <a:pPr algn="just"/>
            <a:r>
              <a:rPr lang="en-GB" dirty="0" smtClean="0">
                <a:solidFill>
                  <a:schemeClr val="tx1"/>
                </a:solidFill>
              </a:rPr>
              <a:t>Description of the action to be taken.</a:t>
            </a:r>
          </a:p>
          <a:p>
            <a:pPr algn="just"/>
            <a:r>
              <a:rPr lang="en-GB" dirty="0">
                <a:solidFill>
                  <a:schemeClr val="tx1"/>
                </a:solidFill>
              </a:rPr>
              <a:t>Pre and post conditions (if appropriate).</a:t>
            </a:r>
          </a:p>
          <a:p>
            <a:pPr algn="just"/>
            <a:r>
              <a:rPr lang="en-GB" dirty="0">
                <a:solidFill>
                  <a:schemeClr val="tx1"/>
                </a:solidFill>
              </a:rPr>
              <a:t>The side effects (if any) of the function</a:t>
            </a:r>
            <a:r>
              <a:rPr lang="en-GB" dirty="0"/>
              <a:t>.</a:t>
            </a:r>
          </a:p>
        </p:txBody>
      </p:sp>
    </p:spTree>
    <p:extLst>
      <p:ext uri="{BB962C8B-B14F-4D97-AF65-F5344CB8AC3E}">
        <p14:creationId xmlns:p14="http://schemas.microsoft.com/office/powerpoint/2010/main" val="4125315577"/>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mc:AlternateContent xmlns:mc="http://schemas.openxmlformats.org/markup-compatibility/2006">
              <mc:Choice xmlns:v="urn:schemas-microsoft-com:vml" Requires="v">
                <p:oleObj spid="_x0000_s1031" name="Document" r:id="rId3" imgW="23771429" imgH="13257143" progId="Word.Document.12">
                  <p:embed/>
                </p:oleObj>
              </mc:Choice>
              <mc:Fallback>
                <p:oleObj name="Document" r:id="rId3" imgW="23771429" imgH="13257143" progId="Word.Document.12">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057400"/>
                        <a:ext cx="5943600" cy="331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12207371"/>
      </p:ext>
    </p:extLst>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graphicFrame>
        <p:nvGraphicFramePr>
          <p:cNvPr id="27650" name="Object 2"/>
          <p:cNvGraphicFramePr>
            <a:graphicFrameLocks noChangeAspect="1"/>
          </p:cNvGraphicFramePr>
          <p:nvPr/>
        </p:nvGraphicFramePr>
        <p:xfrm>
          <a:off x="1295400" y="1690688"/>
          <a:ext cx="5943600" cy="4445000"/>
        </p:xfrm>
        <a:graphic>
          <a:graphicData uri="http://schemas.openxmlformats.org/presentationml/2006/ole">
            <mc:AlternateContent xmlns:mc="http://schemas.openxmlformats.org/markup-compatibility/2006">
              <mc:Choice xmlns:v="urn:schemas-microsoft-com:vml" Requires="v">
                <p:oleObj spid="_x0000_s2055" name="Document" r:id="rId3" imgW="23771429" imgH="17777778" progId="Word.Document.12">
                  <p:embed/>
                </p:oleObj>
              </mc:Choice>
              <mc:Fallback>
                <p:oleObj name="Document" r:id="rId3" imgW="23771429" imgH="17777778" progId="Word.Document.12">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690688"/>
                        <a:ext cx="5943600" cy="444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58389418"/>
      </p:ext>
    </p:extLst>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idx="1"/>
          </p:nvPr>
        </p:nvSpPr>
        <p:spPr/>
        <p:txBody>
          <a:bodyPr/>
          <a:lstStyle/>
          <a:p>
            <a:pPr algn="just"/>
            <a:r>
              <a:rPr lang="en-US" dirty="0">
                <a:solidFill>
                  <a:schemeClr val="tx1"/>
                </a:solidFill>
              </a:rPr>
              <a:t>Used to supplement natural language.</a:t>
            </a:r>
          </a:p>
          <a:p>
            <a:pPr algn="just"/>
            <a:r>
              <a:rPr lang="en-US" dirty="0">
                <a:solidFill>
                  <a:schemeClr val="tx1"/>
                </a:solidFill>
              </a:rPr>
              <a:t>Particularly useful when you have to define a number of possible alternative courses of action</a:t>
            </a:r>
            <a:r>
              <a:rPr lang="en-US" dirty="0" smtClean="0">
                <a:solidFill>
                  <a:schemeClr val="tx1"/>
                </a:solidFill>
              </a:rPr>
              <a:t>.</a:t>
            </a:r>
          </a:p>
          <a:p>
            <a:pPr algn="just"/>
            <a:r>
              <a:rPr lang="en-US" dirty="0" smtClean="0">
                <a:solidFill>
                  <a:schemeClr val="tx1"/>
                </a:solidFill>
              </a:rPr>
              <a:t>For example, the insulin pump systems bases its computations on the rate of change of blood sugar level and the tabular specification explains how to calculate the insulin requirement for different scenarios.</a:t>
            </a:r>
            <a:endParaRPr lang="en-US" dirty="0">
              <a:solidFill>
                <a:schemeClr val="tx1"/>
              </a:solidFill>
            </a:endParaRPr>
          </a:p>
        </p:txBody>
      </p:sp>
    </p:spTree>
    <p:extLst>
      <p:ext uri="{BB962C8B-B14F-4D97-AF65-F5344CB8AC3E}">
        <p14:creationId xmlns:p14="http://schemas.microsoft.com/office/powerpoint/2010/main" val="3879175074"/>
      </p:ext>
    </p:extLst>
  </p:cSld>
  <p:clrMapOvr>
    <a:masterClrMapping/>
  </p:clrMapOvr>
  <p:transition spd="med">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smtClean="0"/>
              <a:t>Tabular specification of computation for an insulin pump</a:t>
            </a:r>
            <a:r>
              <a:rPr lang="en-GB" dirty="0" smtClean="0"/>
              <a:t> </a:t>
            </a:r>
            <a:endParaRPr lang="en-US" dirty="0" smtClean="0"/>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gridCol w="2651125"/>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Action</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      round </a:t>
                      </a:r>
                      <a:r>
                        <a:rPr kumimoji="0" lang="en-GB" sz="1600" b="0" i="0" u="none" strike="noStrike" cap="none" normalizeH="0" baseline="0" dirty="0">
                          <a:ln>
                            <a:noFill/>
                          </a:ln>
                          <a:solidFill>
                            <a:srgbClr val="000000"/>
                          </a:solidFill>
                          <a:effectLst/>
                          <a:latin typeface="Arial"/>
                          <a:ea typeface="Times New Roman" charset="0"/>
                          <a:cs typeface="Arial"/>
                        </a:rPr>
                        <a:t>((r2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extLst>
      <p:ext uri="{BB962C8B-B14F-4D97-AF65-F5344CB8AC3E}">
        <p14:creationId xmlns:p14="http://schemas.microsoft.com/office/powerpoint/2010/main" val="3302161246"/>
      </p:ext>
    </p:extLst>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idx="1"/>
          </p:nvPr>
        </p:nvSpPr>
        <p:spPr/>
        <p:txBody>
          <a:bodyPr/>
          <a:lstStyle/>
          <a:p>
            <a:r>
              <a:rPr lang="en-GB" dirty="0"/>
              <a:t>Use-cases are a </a:t>
            </a:r>
            <a:r>
              <a:rPr lang="en-GB" dirty="0" smtClean="0"/>
              <a:t>kind of scenario that are included in </a:t>
            </a:r>
            <a:r>
              <a:rPr lang="en-GB" dirty="0"/>
              <a:t>the </a:t>
            </a:r>
            <a:r>
              <a:rPr lang="en-GB" dirty="0" smtClean="0"/>
              <a:t>UML. </a:t>
            </a:r>
          </a:p>
          <a:p>
            <a:r>
              <a:rPr lang="en-GB" dirty="0" smtClean="0"/>
              <a:t>Use cases identify </a:t>
            </a:r>
            <a:r>
              <a:rPr lang="en-GB" dirty="0"/>
              <a:t>the actors in an interaction and which describe the interaction itself.</a:t>
            </a:r>
          </a:p>
          <a:p>
            <a:r>
              <a:rPr lang="en-GB" dirty="0"/>
              <a:t>A set of use cases should describe all possible interactions with the system</a:t>
            </a:r>
            <a:r>
              <a:rPr lang="en-GB" dirty="0" smtClean="0"/>
              <a:t>.</a:t>
            </a:r>
          </a:p>
          <a:p>
            <a:r>
              <a:rPr lang="en-GB" smtClean="0"/>
              <a:t>UML </a:t>
            </a:r>
            <a:r>
              <a:rPr lang="en-GB" dirty="0" smtClean="0"/>
              <a:t>sequence </a:t>
            </a:r>
            <a:r>
              <a:rPr lang="en-GB" dirty="0"/>
              <a:t>diagrams may be used to add detail to use-cases by showing the sequence of event processing in the system.</a:t>
            </a:r>
          </a:p>
        </p:txBody>
      </p:sp>
    </p:spTree>
    <p:extLst>
      <p:ext uri="{BB962C8B-B14F-4D97-AF65-F5344CB8AC3E}">
        <p14:creationId xmlns:p14="http://schemas.microsoft.com/office/powerpoint/2010/main" val="2834697230"/>
      </p:ext>
    </p:extLst>
  </p:cSld>
  <p:clrMapOvr>
    <a:masterClrMapping/>
  </p:clrMapOvr>
  <p:transition spd="med">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Use cases for the </a:t>
            </a:r>
            <a:r>
              <a:rPr lang="en-GB" dirty="0" smtClean="0"/>
              <a:t>Mentcare system</a:t>
            </a:r>
            <a:endParaRPr lang="en-US" dirty="0" smtClean="0"/>
          </a:p>
        </p:txBody>
      </p:sp>
      <p:pic>
        <p:nvPicPr>
          <p:cNvPr id="4" name="Picture 3" descr="4.15 UseCases.eps"/>
          <p:cNvPicPr>
            <a:picLocks noChangeAspect="1"/>
          </p:cNvPicPr>
          <p:nvPr/>
        </p:nvPicPr>
        <p:blipFill>
          <a:blip r:embed="rId2"/>
          <a:stretch>
            <a:fillRect/>
          </a:stretch>
        </p:blipFill>
        <p:spPr>
          <a:xfrm>
            <a:off x="1447799" y="1828800"/>
            <a:ext cx="6555509" cy="3886200"/>
          </a:xfrm>
          <a:prstGeom prst="rect">
            <a:avLst/>
          </a:prstGeom>
        </p:spPr>
      </p:pic>
    </p:spTree>
    <p:extLst>
      <p:ext uri="{BB962C8B-B14F-4D97-AF65-F5344CB8AC3E}">
        <p14:creationId xmlns:p14="http://schemas.microsoft.com/office/powerpoint/2010/main" val="3187314038"/>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dirty="0"/>
              <a:t>Requirements abstraction (</a:t>
            </a:r>
            <a:r>
              <a:rPr lang="en-GB" dirty="0" smtClean="0"/>
              <a:t>Davis, 1993)</a:t>
            </a:r>
            <a:endParaRPr lang="en-GB" dirty="0"/>
          </a:p>
        </p:txBody>
      </p:sp>
      <p:sp>
        <p:nvSpPr>
          <p:cNvPr id="7" name="Slide Number Placeholder 6"/>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sp>
        <p:nvSpPr>
          <p:cNvPr id="6" name="Rectangle 5"/>
          <p:cNvSpPr/>
          <p:nvPr/>
        </p:nvSpPr>
        <p:spPr>
          <a:xfrm>
            <a:off x="0" y="1628800"/>
            <a:ext cx="9144000" cy="4832092"/>
          </a:xfrm>
          <a:prstGeom prst="rect">
            <a:avLst/>
          </a:prstGeom>
        </p:spPr>
        <p:txBody>
          <a:bodyPr wrap="square">
            <a:spAutoFit/>
          </a:bodyPr>
          <a:lstStyle/>
          <a:p>
            <a:pPr algn="just"/>
            <a:r>
              <a:rPr lang="en-US" b="1" dirty="0" smtClean="0">
                <a:latin typeface="Times New Roman" pitchFamily="18" charset="0"/>
                <a:ea typeface="Times New Roman"/>
                <a:cs typeface="Times New Roman" pitchFamily="18" charset="0"/>
              </a:rPr>
              <a:t>Davis explains why these differences exist:</a:t>
            </a:r>
          </a:p>
          <a:p>
            <a:pPr algn="just"/>
            <a:endParaRPr lang="en-US" dirty="0" smtClean="0">
              <a:solidFill>
                <a:srgbClr val="000000"/>
              </a:solidFill>
              <a:latin typeface="Times New Roman" pitchFamily="18" charset="0"/>
              <a:ea typeface="Times New Roman"/>
              <a:cs typeface="Times New Roman" pitchFamily="18" charset="0"/>
            </a:endParaRPr>
          </a:p>
          <a:p>
            <a:pPr algn="just"/>
            <a:r>
              <a:rPr lang="en-US" dirty="0" smtClean="0">
                <a:solidFill>
                  <a:srgbClr val="000000"/>
                </a:solidFill>
                <a:latin typeface="Times New Roman" pitchFamily="18" charset="0"/>
                <a:ea typeface="Times New Roman"/>
                <a:cs typeface="Times New Roman" pitchFamily="18" charset="0"/>
              </a:rPr>
              <a:t>“If a company wishes to let a contract for a large software development project, it must define </a:t>
            </a:r>
            <a:r>
              <a:rPr lang="en-US" sz="2800" b="1" dirty="0" smtClean="0">
                <a:solidFill>
                  <a:srgbClr val="FF0000"/>
                </a:solidFill>
                <a:latin typeface="Times New Roman" pitchFamily="18" charset="0"/>
                <a:ea typeface="Times New Roman"/>
                <a:cs typeface="Times New Roman" pitchFamily="18" charset="0"/>
              </a:rPr>
              <a:t>its needs </a:t>
            </a:r>
            <a:r>
              <a:rPr lang="en-US" dirty="0" smtClean="0">
                <a:solidFill>
                  <a:srgbClr val="000000"/>
                </a:solidFill>
                <a:latin typeface="Times New Roman" pitchFamily="18" charset="0"/>
                <a:ea typeface="Times New Roman"/>
                <a:cs typeface="Times New Roman" pitchFamily="18" charset="0"/>
              </a:rPr>
              <a:t>in a sufficiently abstract way that a solution is not pre-defined. The requirements must be written so that several contractors can bid for the contract, offering, perhaps, different ways of meeting the client </a:t>
            </a:r>
            <a:r>
              <a:rPr lang="en-US" sz="2800" b="1" dirty="0" smtClean="0">
                <a:solidFill>
                  <a:srgbClr val="FF0000"/>
                </a:solidFill>
                <a:latin typeface="Times New Roman" pitchFamily="18" charset="0"/>
                <a:ea typeface="Times New Roman"/>
                <a:cs typeface="Times New Roman" pitchFamily="18" charset="0"/>
              </a:rPr>
              <a:t>organization’s needs</a:t>
            </a:r>
            <a:r>
              <a:rPr lang="en-US" dirty="0" smtClean="0">
                <a:solidFill>
                  <a:srgbClr val="000000"/>
                </a:solidFill>
                <a:latin typeface="Times New Roman" pitchFamily="18" charset="0"/>
                <a:ea typeface="Times New Roman"/>
                <a:cs typeface="Times New Roman" pitchFamily="18" charset="0"/>
              </a:rPr>
              <a:t>. </a:t>
            </a:r>
          </a:p>
          <a:p>
            <a:pPr algn="just"/>
            <a:r>
              <a:rPr lang="en-US" dirty="0">
                <a:solidFill>
                  <a:srgbClr val="000000"/>
                </a:solidFill>
                <a:latin typeface="Times New Roman" pitchFamily="18" charset="0"/>
                <a:ea typeface="Times New Roman"/>
                <a:cs typeface="Times New Roman" pitchFamily="18" charset="0"/>
              </a:rPr>
              <a:t> </a:t>
            </a:r>
            <a:r>
              <a:rPr lang="en-US" dirty="0" smtClean="0">
                <a:solidFill>
                  <a:srgbClr val="000000"/>
                </a:solidFill>
                <a:latin typeface="Times New Roman" pitchFamily="18" charset="0"/>
                <a:ea typeface="Times New Roman"/>
                <a:cs typeface="Times New Roman" pitchFamily="18" charset="0"/>
              </a:rPr>
              <a:t>    </a:t>
            </a:r>
          </a:p>
          <a:p>
            <a:pPr algn="just"/>
            <a:r>
              <a:rPr lang="en-US" dirty="0" smtClean="0">
                <a:solidFill>
                  <a:srgbClr val="000000"/>
                </a:solidFill>
                <a:latin typeface="Times New Roman" pitchFamily="18" charset="0"/>
                <a:ea typeface="Times New Roman"/>
                <a:cs typeface="Times New Roman" pitchFamily="18" charset="0"/>
              </a:rPr>
              <a:t>Once a contract has been awarded, the contractor must write a </a:t>
            </a:r>
            <a:r>
              <a:rPr lang="en-US" sz="2800" b="1" dirty="0" smtClean="0">
                <a:solidFill>
                  <a:srgbClr val="FF0000"/>
                </a:solidFill>
                <a:latin typeface="Times New Roman" pitchFamily="18" charset="0"/>
                <a:ea typeface="Times New Roman"/>
                <a:cs typeface="Times New Roman" pitchFamily="18" charset="0"/>
              </a:rPr>
              <a:t>system definition </a:t>
            </a:r>
            <a:r>
              <a:rPr lang="en-US" dirty="0" smtClean="0">
                <a:solidFill>
                  <a:srgbClr val="000000"/>
                </a:solidFill>
                <a:latin typeface="Times New Roman" pitchFamily="18" charset="0"/>
                <a:ea typeface="Times New Roman"/>
                <a:cs typeface="Times New Roman" pitchFamily="18" charset="0"/>
              </a:rPr>
              <a:t>for the client in more detail so that the client understands and can validate what the software will do. Both of these documents may be called the </a:t>
            </a:r>
            <a:r>
              <a:rPr lang="en-US" sz="2800" b="1" dirty="0" smtClean="0">
                <a:solidFill>
                  <a:srgbClr val="FF0000"/>
                </a:solidFill>
                <a:latin typeface="Times New Roman" pitchFamily="18" charset="0"/>
                <a:ea typeface="Times New Roman"/>
                <a:cs typeface="Times New Roman" pitchFamily="18" charset="0"/>
              </a:rPr>
              <a:t>requirements document </a:t>
            </a:r>
            <a:r>
              <a:rPr lang="en-US" dirty="0" smtClean="0">
                <a:solidFill>
                  <a:srgbClr val="000000"/>
                </a:solidFill>
                <a:latin typeface="Times New Roman" pitchFamily="18" charset="0"/>
                <a:ea typeface="Times New Roman"/>
                <a:cs typeface="Times New Roman" pitchFamily="18" charset="0"/>
              </a:rPr>
              <a:t>for the system.”</a:t>
            </a:r>
            <a:endParaRPr lang="en-US" dirty="0">
              <a:latin typeface="Times New Roman" pitchFamily="18" charset="0"/>
              <a:cs typeface="Times New Roman" pitchFamily="18" charset="0"/>
            </a:endParaRPr>
          </a:p>
        </p:txBody>
      </p:sp>
    </p:spTree>
  </p:cSld>
  <p:clrMapOvr>
    <a:masterClrMapping/>
  </p:clrMapOvr>
  <p:transition spd="med">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44" y="2348880"/>
            <a:ext cx="8239555" cy="1143000"/>
          </a:xfrm>
        </p:spPr>
        <p:txBody>
          <a:bodyPr/>
          <a:lstStyle/>
          <a:p>
            <a:pPr algn="ctr"/>
            <a:r>
              <a:rPr lang="en-US" dirty="0" smtClean="0"/>
              <a:t>Requirements validation</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70</a:t>
            </a:fld>
            <a:endParaRPr lang="en-US"/>
          </a:p>
        </p:txBody>
      </p:sp>
    </p:spTree>
    <p:extLst>
      <p:ext uri="{BB962C8B-B14F-4D97-AF65-F5344CB8AC3E}">
        <p14:creationId xmlns:p14="http://schemas.microsoft.com/office/powerpoint/2010/main" val="4031186660"/>
      </p:ext>
    </p:extLst>
  </p:cSld>
  <p:clrMapOvr>
    <a:masterClrMapping/>
  </p:clrMapOvr>
  <p:transition spd="med">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71</a:t>
            </a:fld>
            <a:endParaRPr lang="en-US"/>
          </a:p>
        </p:txBody>
      </p:sp>
    </p:spTree>
    <p:extLst>
      <p:ext uri="{BB962C8B-B14F-4D97-AF65-F5344CB8AC3E}">
        <p14:creationId xmlns:p14="http://schemas.microsoft.com/office/powerpoint/2010/main" val="1100818973"/>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idx="1"/>
          </p:nvPr>
        </p:nvSpPr>
        <p:spPr>
          <a:xfrm>
            <a:off x="107504" y="1600200"/>
            <a:ext cx="8928992" cy="4525963"/>
          </a:xfrm>
          <a:noFill/>
          <a:ln/>
        </p:spPr>
        <p:txBody>
          <a:bodyPr lIns="90487" tIns="44450" rIns="90487" bIns="44450"/>
          <a:lstStyle/>
          <a:p>
            <a:pPr marL="0" indent="0">
              <a:buNone/>
            </a:pPr>
            <a:r>
              <a:rPr lang="en-GB" sz="2400" b="1" dirty="0" smtClean="0">
                <a:solidFill>
                  <a:srgbClr val="0000CC"/>
                </a:solidFill>
              </a:rPr>
              <a:t>During the validation process, following checking should be carried out-</a:t>
            </a:r>
          </a:p>
          <a:p>
            <a:r>
              <a:rPr lang="en-GB" sz="2200" dirty="0" smtClean="0">
                <a:solidFill>
                  <a:srgbClr val="000000"/>
                </a:solidFill>
              </a:rPr>
              <a:t>Validity</a:t>
            </a:r>
            <a:r>
              <a:rPr lang="en-GB" sz="2200" dirty="0">
                <a:solidFill>
                  <a:srgbClr val="000000"/>
                </a:solidFill>
              </a:rPr>
              <a:t>.</a:t>
            </a:r>
            <a:r>
              <a:rPr lang="en-GB" sz="2200" dirty="0" smtClean="0">
                <a:solidFill>
                  <a:srgbClr val="000000"/>
                </a:solidFill>
              </a:rPr>
              <a:t> Does </a:t>
            </a:r>
            <a:r>
              <a:rPr lang="en-GB" sz="2200" dirty="0">
                <a:solidFill>
                  <a:srgbClr val="000000"/>
                </a:solidFill>
              </a:rPr>
              <a:t>the system provide the functions which best support the customer’s needs?</a:t>
            </a:r>
          </a:p>
          <a:p>
            <a:r>
              <a:rPr lang="en-GB" sz="2200" dirty="0">
                <a:solidFill>
                  <a:srgbClr val="000000"/>
                </a:solidFill>
              </a:rPr>
              <a:t>Consistency</a:t>
            </a:r>
            <a:r>
              <a:rPr lang="en-GB" sz="2200" dirty="0" smtClean="0">
                <a:solidFill>
                  <a:srgbClr val="000000"/>
                </a:solidFill>
              </a:rPr>
              <a:t>. </a:t>
            </a:r>
            <a:r>
              <a:rPr lang="en-GB" sz="2200" dirty="0">
                <a:solidFill>
                  <a:srgbClr val="000000"/>
                </a:solidFill>
              </a:rPr>
              <a:t>Are there any requirements conflicts?</a:t>
            </a:r>
          </a:p>
          <a:p>
            <a:r>
              <a:rPr lang="en-GB" sz="2200" dirty="0" smtClean="0">
                <a:solidFill>
                  <a:srgbClr val="000000"/>
                </a:solidFill>
              </a:rPr>
              <a:t>Completeness. Are </a:t>
            </a:r>
            <a:r>
              <a:rPr lang="en-GB" sz="2200" dirty="0">
                <a:solidFill>
                  <a:srgbClr val="000000"/>
                </a:solidFill>
              </a:rPr>
              <a:t>all functions required by the customer included?</a:t>
            </a:r>
          </a:p>
          <a:p>
            <a:r>
              <a:rPr lang="en-GB" sz="2200" dirty="0" smtClean="0">
                <a:solidFill>
                  <a:srgbClr val="000000"/>
                </a:solidFill>
              </a:rPr>
              <a:t>Realism. Can </a:t>
            </a:r>
            <a:r>
              <a:rPr lang="en-GB" sz="2200" dirty="0">
                <a:solidFill>
                  <a:srgbClr val="000000"/>
                </a:solidFill>
              </a:rPr>
              <a:t>the requirements be implemented given available budget and technology</a:t>
            </a:r>
          </a:p>
          <a:p>
            <a:r>
              <a:rPr lang="en-GB" sz="2200" dirty="0">
                <a:solidFill>
                  <a:srgbClr val="000000"/>
                </a:solidFill>
              </a:rPr>
              <a:t>Verifiability. Can the requirements be checked?</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72</a:t>
            </a:fld>
            <a:endParaRPr lang="en-US"/>
          </a:p>
        </p:txBody>
      </p:sp>
    </p:spTree>
    <p:extLst>
      <p:ext uri="{BB962C8B-B14F-4D97-AF65-F5344CB8AC3E}">
        <p14:creationId xmlns:p14="http://schemas.microsoft.com/office/powerpoint/2010/main" val="1862433750"/>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a:t>
            </a:r>
            <a:r>
              <a:rPr lang="en-GB" dirty="0" smtClean="0"/>
              <a:t>requirements.</a:t>
            </a:r>
            <a:endParaRPr lang="en-GB" dirty="0"/>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73</a:t>
            </a:fld>
            <a:endParaRPr lang="en-US"/>
          </a:p>
        </p:txBody>
      </p:sp>
    </p:spTree>
    <p:extLst>
      <p:ext uri="{BB962C8B-B14F-4D97-AF65-F5344CB8AC3E}">
        <p14:creationId xmlns:p14="http://schemas.microsoft.com/office/powerpoint/2010/main" val="3515125874"/>
      </p:ext>
    </p:extLst>
  </p:cSld>
  <p:clrMapOvr>
    <a:masterClrMapping/>
  </p:clrMapOvr>
  <p:transition spd="med">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74</a:t>
            </a:fld>
            <a:endParaRPr lang="en-US"/>
          </a:p>
        </p:txBody>
      </p:sp>
    </p:spTree>
    <p:extLst>
      <p:ext uri="{BB962C8B-B14F-4D97-AF65-F5344CB8AC3E}">
        <p14:creationId xmlns:p14="http://schemas.microsoft.com/office/powerpoint/2010/main" val="1183219590"/>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a:t>Review checks</a:t>
            </a:r>
          </a:p>
        </p:txBody>
      </p:sp>
      <p:sp>
        <p:nvSpPr>
          <p:cNvPr id="60419" name="Rectangle 3"/>
          <p:cNvSpPr>
            <a:spLocks noGrp="1" noChangeArrowheads="1"/>
          </p:cNvSpPr>
          <p:nvPr>
            <p:ph idx="1"/>
          </p:nvPr>
        </p:nvSpPr>
        <p:spPr>
          <a:noFill/>
          <a:ln/>
        </p:spPr>
        <p:txBody>
          <a:bodyPr lIns="90487" tIns="44450" rIns="90487" bIns="44450"/>
          <a:lstStyle/>
          <a:p>
            <a:pPr>
              <a:lnSpc>
                <a:spcPct val="90000"/>
              </a:lnSpc>
            </a:pPr>
            <a:r>
              <a:rPr lang="en-GB" dirty="0" smtClean="0">
                <a:solidFill>
                  <a:srgbClr val="FF0000"/>
                </a:solidFill>
              </a:rPr>
              <a:t>Verifiability</a:t>
            </a:r>
            <a:endParaRPr lang="en-GB" dirty="0" smtClean="0"/>
          </a:p>
          <a:p>
            <a:pPr lvl="1">
              <a:lnSpc>
                <a:spcPct val="90000"/>
              </a:lnSpc>
            </a:pPr>
            <a:r>
              <a:rPr lang="en-GB" dirty="0" smtClean="0"/>
              <a:t>Is </a:t>
            </a:r>
            <a:r>
              <a:rPr lang="en-GB" dirty="0"/>
              <a:t>the requirement realistically testable?</a:t>
            </a:r>
          </a:p>
          <a:p>
            <a:pPr>
              <a:lnSpc>
                <a:spcPct val="90000"/>
              </a:lnSpc>
            </a:pPr>
            <a:r>
              <a:rPr lang="en-GB" dirty="0" smtClean="0">
                <a:solidFill>
                  <a:srgbClr val="FF0000"/>
                </a:solidFill>
              </a:rPr>
              <a:t>Comprehensibility</a:t>
            </a:r>
            <a:endParaRPr lang="en-GB" dirty="0" smtClean="0"/>
          </a:p>
          <a:p>
            <a:pPr lvl="1">
              <a:lnSpc>
                <a:spcPct val="90000"/>
              </a:lnSpc>
            </a:pPr>
            <a:r>
              <a:rPr lang="en-GB" dirty="0" smtClean="0"/>
              <a:t>Is </a:t>
            </a:r>
            <a:r>
              <a:rPr lang="en-GB" dirty="0"/>
              <a:t>the requirement properly understood?</a:t>
            </a:r>
          </a:p>
          <a:p>
            <a:pPr>
              <a:lnSpc>
                <a:spcPct val="90000"/>
              </a:lnSpc>
            </a:pPr>
            <a:r>
              <a:rPr lang="en-GB" dirty="0" smtClean="0">
                <a:solidFill>
                  <a:srgbClr val="FF0000"/>
                </a:solidFill>
              </a:rPr>
              <a:t>Traceability</a:t>
            </a:r>
            <a:endParaRPr lang="en-GB" dirty="0" smtClean="0"/>
          </a:p>
          <a:p>
            <a:pPr lvl="1">
              <a:lnSpc>
                <a:spcPct val="90000"/>
              </a:lnSpc>
            </a:pPr>
            <a:r>
              <a:rPr lang="en-GB" dirty="0" smtClean="0"/>
              <a:t>Is </a:t>
            </a:r>
            <a:r>
              <a:rPr lang="en-GB" dirty="0"/>
              <a:t>the origin of the requirement clearly stated?</a:t>
            </a:r>
          </a:p>
          <a:p>
            <a:pPr>
              <a:lnSpc>
                <a:spcPct val="90000"/>
              </a:lnSpc>
            </a:pPr>
            <a:r>
              <a:rPr lang="en-GB" dirty="0" smtClean="0">
                <a:solidFill>
                  <a:srgbClr val="FF0000"/>
                </a:solidFill>
              </a:rPr>
              <a:t>Adaptability</a:t>
            </a:r>
            <a:endParaRPr lang="en-GB" dirty="0" smtClean="0"/>
          </a:p>
          <a:p>
            <a:pPr lvl="1">
              <a:lnSpc>
                <a:spcPct val="90000"/>
              </a:lnSpc>
            </a:pPr>
            <a:r>
              <a:rPr lang="en-GB" dirty="0" smtClean="0"/>
              <a:t>Can </a:t>
            </a:r>
            <a:r>
              <a:rPr lang="en-GB" dirty="0"/>
              <a:t>the requirement be changed without a large impact on other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75</a:t>
            </a:fld>
            <a:endParaRPr lang="en-US"/>
          </a:p>
        </p:txBody>
      </p:sp>
    </p:spTree>
    <p:extLst>
      <p:ext uri="{BB962C8B-B14F-4D97-AF65-F5344CB8AC3E}">
        <p14:creationId xmlns:p14="http://schemas.microsoft.com/office/powerpoint/2010/main" val="1647451629"/>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change</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76</a:t>
            </a:fld>
            <a:endParaRPr lang="en-US"/>
          </a:p>
        </p:txBody>
      </p:sp>
    </p:spTree>
    <p:extLst>
      <p:ext uri="{BB962C8B-B14F-4D97-AF65-F5344CB8AC3E}">
        <p14:creationId xmlns:p14="http://schemas.microsoft.com/office/powerpoint/2010/main" val="947769912"/>
      </p:ext>
    </p:extLst>
  </p:cSld>
  <p:clrMapOvr>
    <a:masterClrMapping/>
  </p:clrMapOvr>
  <p:transition spd="med">
    <p:wipe dir="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The business and technical environment of the system always changes after installation. </a:t>
            </a:r>
          </a:p>
          <a:p>
            <a:pPr lvl="1"/>
            <a:r>
              <a:rPr lang="en-US" dirty="0" smtClean="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smtClean="0"/>
          </a:p>
          <a:p>
            <a:r>
              <a:rPr lang="en-US" dirty="0" smtClean="0"/>
              <a:t>The people who pay for a system and the users of that system are rarely the same people. </a:t>
            </a:r>
          </a:p>
          <a:p>
            <a:pPr lvl="1"/>
            <a:r>
              <a:rPr lang="en-US" dirty="0" smtClean="0"/>
              <a:t>System customers impose requirements because of organizational and budgetary constraints. These may conflict with end-user requirements and, after delivery, new features may have to be added for user support if the system is to meet its goals.</a:t>
            </a:r>
            <a:endParaRPr lang="en-GB" dirty="0" smtClean="0"/>
          </a:p>
          <a:p>
            <a:endParaRPr lang="en-GB" dirty="0" smtClean="0"/>
          </a:p>
          <a:p>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77</a:t>
            </a:fld>
            <a:endParaRPr lang="en-US"/>
          </a:p>
        </p:txBody>
      </p:sp>
    </p:spTree>
    <p:extLst>
      <p:ext uri="{BB962C8B-B14F-4D97-AF65-F5344CB8AC3E}">
        <p14:creationId xmlns:p14="http://schemas.microsoft.com/office/powerpoint/2010/main" val="4076002346"/>
      </p:ext>
    </p:extLst>
  </p:cSld>
  <p:clrMapOvr>
    <a:masterClrMapping/>
  </p:clrMapOvr>
  <p:transition spd="med">
    <p:wipe dir="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Large systems usually have a diverse user community, with many users having different requirements and priorities that may be conflicting or contradictory. </a:t>
            </a:r>
          </a:p>
          <a:p>
            <a:pPr lvl="1"/>
            <a:r>
              <a:rPr lang="en-US" dirty="0" smtClean="0"/>
              <a:t>The final system requirements are inevitably a compromise between them and, with experience, it is often discovered that the balance of support given to different users has to be changed.</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78</a:t>
            </a:fld>
            <a:endParaRPr lang="en-US"/>
          </a:p>
        </p:txBody>
      </p:sp>
    </p:spTree>
    <p:extLst>
      <p:ext uri="{BB962C8B-B14F-4D97-AF65-F5344CB8AC3E}">
        <p14:creationId xmlns:p14="http://schemas.microsoft.com/office/powerpoint/2010/main" val="4054898076"/>
      </p:ext>
    </p:extLst>
  </p:cSld>
  <p:clrMapOvr>
    <a:masterClrMapping/>
  </p:clrMapOvr>
  <p:transition spd="med">
    <p:wipe dir="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smtClean="0"/>
              <a:t>Requirements evolution</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79</a:t>
            </a:fld>
            <a:endParaRPr lang="en-US"/>
          </a:p>
        </p:txBody>
      </p:sp>
      <p:pic>
        <p:nvPicPr>
          <p:cNvPr id="4" name="Picture 3" descr="4.17 ReqEvolution.eps"/>
          <p:cNvPicPr>
            <a:picLocks noChangeAspect="1"/>
          </p:cNvPicPr>
          <p:nvPr/>
        </p:nvPicPr>
        <p:blipFill>
          <a:blip r:embed="rId2"/>
          <a:stretch>
            <a:fillRect/>
          </a:stretch>
        </p:blipFill>
        <p:spPr>
          <a:xfrm>
            <a:off x="2133600" y="2514600"/>
            <a:ext cx="5005917" cy="2514600"/>
          </a:xfrm>
          <a:prstGeom prst="rect">
            <a:avLst/>
          </a:prstGeom>
        </p:spPr>
      </p:pic>
    </p:spTree>
    <p:extLst>
      <p:ext uri="{BB962C8B-B14F-4D97-AF65-F5344CB8AC3E}">
        <p14:creationId xmlns:p14="http://schemas.microsoft.com/office/powerpoint/2010/main" val="646186863"/>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pPr algn="just"/>
            <a:r>
              <a:rPr lang="en-GB" b="1" dirty="0">
                <a:solidFill>
                  <a:schemeClr val="tx1"/>
                </a:solidFill>
              </a:rPr>
              <a:t>User </a:t>
            </a:r>
            <a:r>
              <a:rPr lang="en-GB" b="1" dirty="0" smtClean="0">
                <a:solidFill>
                  <a:schemeClr val="tx1"/>
                </a:solidFill>
              </a:rPr>
              <a:t>requirements</a:t>
            </a:r>
          </a:p>
          <a:p>
            <a:pPr lvl="1" algn="just"/>
            <a:r>
              <a:rPr lang="en-GB" dirty="0" smtClean="0">
                <a:solidFill>
                  <a:schemeClr val="tx1"/>
                </a:solidFill>
              </a:rPr>
              <a:t>To mean the high level abstract requirements</a:t>
            </a:r>
            <a:endParaRPr lang="en-GB" dirty="0">
              <a:solidFill>
                <a:schemeClr val="tx1"/>
              </a:solidFill>
            </a:endParaRPr>
          </a:p>
          <a:p>
            <a:pPr lvl="1" algn="just"/>
            <a:r>
              <a:rPr lang="en-GB" dirty="0">
                <a:solidFill>
                  <a:schemeClr val="tx1"/>
                </a:solidFill>
              </a:rPr>
              <a:t>Statements in natural language plus diagrams of the services the system provides and its operational constraints. Written for customers</a:t>
            </a:r>
            <a:r>
              <a:rPr lang="en-GB" dirty="0" smtClean="0">
                <a:solidFill>
                  <a:schemeClr val="tx1"/>
                </a:solidFill>
              </a:rPr>
              <a:t>.</a:t>
            </a:r>
          </a:p>
          <a:p>
            <a:pPr lvl="1" algn="just"/>
            <a:endParaRPr lang="en-GB" dirty="0">
              <a:solidFill>
                <a:schemeClr val="tx1"/>
              </a:solidFill>
            </a:endParaRPr>
          </a:p>
          <a:p>
            <a:pPr algn="just"/>
            <a:r>
              <a:rPr lang="en-GB" b="1" dirty="0">
                <a:solidFill>
                  <a:schemeClr val="tx1"/>
                </a:solidFill>
              </a:rPr>
              <a:t>System </a:t>
            </a:r>
            <a:r>
              <a:rPr lang="en-GB" b="1" dirty="0" smtClean="0">
                <a:solidFill>
                  <a:schemeClr val="tx1"/>
                </a:solidFill>
              </a:rPr>
              <a:t>requirements</a:t>
            </a:r>
          </a:p>
          <a:p>
            <a:pPr lvl="1" algn="just"/>
            <a:r>
              <a:rPr lang="en-GB" dirty="0" smtClean="0">
                <a:solidFill>
                  <a:schemeClr val="tx1"/>
                </a:solidFill>
              </a:rPr>
              <a:t>To mean the detailed description of what the system should do.</a:t>
            </a:r>
            <a:endParaRPr lang="en-GB" dirty="0">
              <a:solidFill>
                <a:schemeClr val="tx1"/>
              </a:solidFill>
            </a:endParaRPr>
          </a:p>
          <a:p>
            <a:pPr lvl="1" algn="just"/>
            <a:r>
              <a:rPr lang="en-GB" dirty="0">
                <a:solidFill>
                  <a:schemeClr val="tx1"/>
                </a:solidFill>
              </a:rPr>
              <a:t>A structured document setting out detailed descriptions of the system’s functions, services and operational constraints. Defines </a:t>
            </a:r>
            <a:r>
              <a:rPr lang="en-GB" dirty="0" smtClean="0">
                <a:solidFill>
                  <a:schemeClr val="tx1"/>
                </a:solidFill>
              </a:rPr>
              <a:t>exactly what is to </a:t>
            </a:r>
            <a:r>
              <a:rPr lang="en-GB" dirty="0">
                <a:solidFill>
                  <a:schemeClr val="tx1"/>
                </a:solidFill>
              </a:rPr>
              <a:t>be </a:t>
            </a:r>
            <a:r>
              <a:rPr lang="en-GB" dirty="0" smtClean="0">
                <a:solidFill>
                  <a:schemeClr val="tx1"/>
                </a:solidFill>
              </a:rPr>
              <a:t>implemented. It may be part of contract between the system buyer and the software developers.  </a:t>
            </a:r>
            <a:endParaRPr lang="en-GB" dirty="0">
              <a:solidFill>
                <a:schemeClr val="tx1"/>
              </a:solidFill>
            </a:endParaRP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idx="1"/>
          </p:nvPr>
        </p:nvSpPr>
        <p:spPr/>
        <p:txBody>
          <a:bodyPr/>
          <a:lstStyle/>
          <a:p>
            <a:pPr algn="just"/>
            <a:r>
              <a:rPr lang="en-GB" sz="2400" dirty="0"/>
              <a:t>Requirements management is the process of managing changing requirements </a:t>
            </a:r>
            <a:r>
              <a:rPr lang="en-GB" sz="2400" dirty="0">
                <a:solidFill>
                  <a:srgbClr val="0000CC"/>
                </a:solidFill>
              </a:rPr>
              <a:t>during the requirements engineering process and system development</a:t>
            </a:r>
            <a:r>
              <a:rPr lang="en-GB" sz="2400" dirty="0" smtClean="0"/>
              <a:t>.</a:t>
            </a:r>
          </a:p>
          <a:p>
            <a:pPr algn="just"/>
            <a:r>
              <a:rPr lang="en-GB" dirty="0" smtClean="0"/>
              <a:t>New requirements emerge as a </a:t>
            </a:r>
            <a:r>
              <a:rPr lang="en-GB" dirty="0" smtClean="0">
                <a:solidFill>
                  <a:srgbClr val="0000CC"/>
                </a:solidFill>
              </a:rPr>
              <a:t>system is being developed and after it has gone into use</a:t>
            </a:r>
            <a:r>
              <a:rPr lang="en-GB" dirty="0" smtClean="0"/>
              <a:t>.</a:t>
            </a:r>
          </a:p>
          <a:p>
            <a:pPr algn="just"/>
            <a:r>
              <a:rPr lang="en-US" dirty="0" smtClean="0"/>
              <a:t>You need to keep track of individual requirements and </a:t>
            </a:r>
            <a:r>
              <a:rPr lang="en-US" dirty="0" smtClean="0">
                <a:solidFill>
                  <a:srgbClr val="0000CC"/>
                </a:solidFill>
              </a:rPr>
              <a:t>maintain links between dependent requirements </a:t>
            </a:r>
            <a:r>
              <a:rPr lang="en-US" dirty="0" smtClean="0"/>
              <a:t>so that you can assess the impact of requirements changes. You need to establish a formal process for making change proposals and linking these to system requirements.</a:t>
            </a:r>
            <a:r>
              <a:rPr lang="en-GB" dirty="0" smtClean="0"/>
              <a:t> </a:t>
            </a:r>
            <a:endParaRPr lang="en-GB" sz="2400"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80</a:t>
            </a:fld>
            <a:endParaRPr lang="en-US"/>
          </a:p>
        </p:txBody>
      </p:sp>
    </p:spTree>
    <p:extLst>
      <p:ext uri="{BB962C8B-B14F-4D97-AF65-F5344CB8AC3E}">
        <p14:creationId xmlns:p14="http://schemas.microsoft.com/office/powerpoint/2010/main" val="703799642"/>
      </p:ext>
    </p:extLst>
  </p:cSld>
  <p:clrMapOvr>
    <a:masterClrMapping/>
  </p:clrMapOvr>
  <p:transition spd="med">
    <p:wipe dir="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management planning</a:t>
            </a:r>
            <a:endParaRPr lang="en-US" dirty="0"/>
          </a:p>
        </p:txBody>
      </p:sp>
      <p:sp>
        <p:nvSpPr>
          <p:cNvPr id="3" name="Content Placeholder 2"/>
          <p:cNvSpPr>
            <a:spLocks noGrp="1"/>
          </p:cNvSpPr>
          <p:nvPr>
            <p:ph idx="1"/>
          </p:nvPr>
        </p:nvSpPr>
        <p:spPr>
          <a:xfrm>
            <a:off x="304800" y="1524000"/>
            <a:ext cx="8686800" cy="4525963"/>
          </a:xfrm>
        </p:spPr>
        <p:txBody>
          <a:bodyPr/>
          <a:lstStyle/>
          <a:p>
            <a:r>
              <a:rPr lang="en-US" dirty="0" smtClean="0"/>
              <a:t>Establishes the level of requirements management detail that is required.</a:t>
            </a:r>
          </a:p>
          <a:p>
            <a:r>
              <a:rPr lang="en-US" dirty="0" smtClean="0"/>
              <a:t>During the Requirements management stage, you have to decide on:</a:t>
            </a:r>
          </a:p>
          <a:p>
            <a:pPr lvl="1"/>
            <a:r>
              <a:rPr lang="en-US" i="1" dirty="0" smtClean="0">
                <a:solidFill>
                  <a:schemeClr val="tx1"/>
                </a:solidFill>
              </a:rPr>
              <a:t>Requirements identificati</a:t>
            </a:r>
            <a:r>
              <a:rPr lang="en-US" i="1" dirty="0" smtClean="0">
                <a:solidFill>
                  <a:srgbClr val="000000"/>
                </a:solidFill>
              </a:rPr>
              <a:t>on</a:t>
            </a:r>
            <a:r>
              <a:rPr lang="en-US" dirty="0" smtClean="0">
                <a:solidFill>
                  <a:srgbClr val="FF0000"/>
                </a:solidFill>
              </a:rPr>
              <a:t> </a:t>
            </a:r>
            <a:r>
              <a:rPr lang="en-US" dirty="0" smtClean="0"/>
              <a:t>Each requirement must be uniquely identified so that it can be cross-referenced with other requirements. </a:t>
            </a:r>
            <a:endParaRPr lang="en-GB" dirty="0" smtClean="0"/>
          </a:p>
          <a:p>
            <a:pPr lvl="1"/>
            <a:r>
              <a:rPr lang="en-US" i="1" dirty="0" smtClean="0">
                <a:solidFill>
                  <a:srgbClr val="000000"/>
                </a:solidFill>
              </a:rPr>
              <a:t>A change management process</a:t>
            </a:r>
            <a:r>
              <a:rPr lang="en-US" dirty="0" smtClean="0">
                <a:solidFill>
                  <a:srgbClr val="000000"/>
                </a:solidFill>
              </a:rPr>
              <a:t> </a:t>
            </a:r>
            <a:r>
              <a:rPr lang="en-US" dirty="0" smtClean="0"/>
              <a:t>This is the set of activities that assess the impact and cost of changes. </a:t>
            </a:r>
            <a:endParaRPr lang="en-GB" dirty="0" smtClean="0"/>
          </a:p>
          <a:p>
            <a:pPr lvl="1"/>
            <a:r>
              <a:rPr lang="en-US" i="1" dirty="0" smtClean="0">
                <a:solidFill>
                  <a:srgbClr val="000000"/>
                </a:solidFill>
              </a:rPr>
              <a:t>Traceability policies</a:t>
            </a:r>
            <a:r>
              <a:rPr lang="en-US" dirty="0" smtClean="0">
                <a:solidFill>
                  <a:srgbClr val="000000"/>
                </a:solidFill>
              </a:rPr>
              <a:t> </a:t>
            </a:r>
            <a:r>
              <a:rPr lang="en-US" dirty="0" smtClean="0"/>
              <a:t>These policies define the relationships between each requirement and between the requirements and the system design that should be recorded. </a:t>
            </a:r>
            <a:endParaRPr lang="en-GB" dirty="0" smtClean="0"/>
          </a:p>
          <a:p>
            <a:pPr lvl="1"/>
            <a:r>
              <a:rPr lang="en-US" i="1" dirty="0" smtClean="0">
                <a:solidFill>
                  <a:srgbClr val="000000"/>
                </a:solidFill>
              </a:rPr>
              <a:t>Tool support</a:t>
            </a:r>
            <a:r>
              <a:rPr lang="en-US" dirty="0" smtClean="0">
                <a:solidFill>
                  <a:srgbClr val="000000"/>
                </a:solidFill>
              </a:rPr>
              <a:t> </a:t>
            </a:r>
            <a:r>
              <a:rPr lang="en-US" dirty="0" smtClean="0"/>
              <a:t>Tools that may be used range from specialist requirements management systems to spreadsheets and simple database systems.</a:t>
            </a:r>
            <a:endParaRPr lang="en-GB" dirty="0" smtClean="0"/>
          </a:p>
          <a:p>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81</a:t>
            </a:fld>
            <a:endParaRPr lang="en-US" dirty="0"/>
          </a:p>
        </p:txBody>
      </p:sp>
    </p:spTree>
    <p:extLst>
      <p:ext uri="{BB962C8B-B14F-4D97-AF65-F5344CB8AC3E}">
        <p14:creationId xmlns:p14="http://schemas.microsoft.com/office/powerpoint/2010/main" val="3685629554"/>
      </p:ext>
    </p:extLst>
  </p:cSld>
  <p:clrMapOvr>
    <a:masterClrMapping/>
  </p:clrMapOvr>
  <p:transition spd="med">
    <p:wipe dir="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change management</a:t>
            </a:r>
            <a:endParaRPr lang="en-US" dirty="0"/>
          </a:p>
        </p:txBody>
      </p:sp>
      <p:sp>
        <p:nvSpPr>
          <p:cNvPr id="3" name="Content Placeholder 2"/>
          <p:cNvSpPr>
            <a:spLocks noGrp="1"/>
          </p:cNvSpPr>
          <p:nvPr>
            <p:ph idx="1"/>
          </p:nvPr>
        </p:nvSpPr>
        <p:spPr/>
        <p:txBody>
          <a:bodyPr/>
          <a:lstStyle/>
          <a:p>
            <a:r>
              <a:rPr lang="en-US" dirty="0" smtClean="0">
                <a:solidFill>
                  <a:srgbClr val="000000"/>
                </a:solidFill>
              </a:rPr>
              <a:t>Deciding if a requirements change should be accepted</a:t>
            </a:r>
          </a:p>
          <a:p>
            <a:pPr lvl="1"/>
            <a:r>
              <a:rPr lang="en-US" i="1" dirty="0" smtClean="0">
                <a:solidFill>
                  <a:srgbClr val="000000"/>
                </a:solidFill>
              </a:rPr>
              <a:t>Problem analysis and change specification</a:t>
            </a:r>
            <a:r>
              <a:rPr lang="en-US" dirty="0" smtClean="0">
                <a:solidFill>
                  <a:srgbClr val="000000"/>
                </a:solidFill>
              </a:rPr>
              <a:t> </a:t>
            </a:r>
          </a:p>
          <a:p>
            <a:pPr lvl="2"/>
            <a:r>
              <a:rPr lang="en-US" dirty="0" smtClean="0">
                <a:solidFill>
                  <a:srgbClr val="000000"/>
                </a:solidFill>
              </a:rPr>
              <a:t>During this stage, the problem or the change proposal is analyzed to check that it is valid. This analysis is fed back to the change requestor who may respond with a more specific requirements change proposal, or decide to withdraw the request.</a:t>
            </a:r>
            <a:endParaRPr lang="en-GB" dirty="0" smtClean="0">
              <a:solidFill>
                <a:srgbClr val="000000"/>
              </a:solidFill>
            </a:endParaRPr>
          </a:p>
          <a:p>
            <a:pPr lvl="1"/>
            <a:r>
              <a:rPr lang="en-US" i="1" dirty="0" smtClean="0">
                <a:solidFill>
                  <a:srgbClr val="000000"/>
                </a:solidFill>
              </a:rPr>
              <a:t>Change analysis and costing</a:t>
            </a:r>
            <a:r>
              <a:rPr lang="en-US" dirty="0" smtClean="0">
                <a:solidFill>
                  <a:srgbClr val="000000"/>
                </a:solidFill>
              </a:rPr>
              <a:t> </a:t>
            </a:r>
          </a:p>
          <a:p>
            <a:pPr lvl="2"/>
            <a:r>
              <a:rPr lang="en-US" dirty="0" smtClean="0">
                <a:solidFill>
                  <a:srgbClr val="000000"/>
                </a:solidFill>
              </a:rPr>
              <a:t>The effect of the proposed change is assessed using traceability information and general knowledge of the system requirements. Once this analysis is completed, a decision is made whether or not to proceed with the requirements change.</a:t>
            </a:r>
            <a:endParaRPr lang="en-GB" dirty="0" smtClean="0">
              <a:solidFill>
                <a:srgbClr val="000000"/>
              </a:solidFill>
            </a:endParaRPr>
          </a:p>
          <a:p>
            <a:pPr lvl="1"/>
            <a:r>
              <a:rPr lang="en-US" dirty="0" smtClean="0">
                <a:solidFill>
                  <a:srgbClr val="000000"/>
                </a:solidFill>
              </a:rPr>
              <a:t>Change implementation </a:t>
            </a:r>
          </a:p>
          <a:p>
            <a:pPr lvl="2"/>
            <a:r>
              <a:rPr lang="en-US" dirty="0" smtClean="0">
                <a:solidFill>
                  <a:srgbClr val="000000"/>
                </a:solidFill>
              </a:rPr>
              <a:t>The requirements document and, where necessary, the system design and implementation, are modified. Ideally, the document should be organized so that changes can be easily implemented.</a:t>
            </a:r>
            <a:endParaRPr lang="en-US" dirty="0">
              <a:solidFill>
                <a:srgbClr val="000000"/>
              </a:solidFill>
            </a:endParaRP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82</a:t>
            </a:fld>
            <a:endParaRPr lang="en-US"/>
          </a:p>
        </p:txBody>
      </p:sp>
    </p:spTree>
    <p:extLst>
      <p:ext uri="{BB962C8B-B14F-4D97-AF65-F5344CB8AC3E}">
        <p14:creationId xmlns:p14="http://schemas.microsoft.com/office/powerpoint/2010/main" val="3668004040"/>
      </p:ext>
    </p:extLst>
  </p:cSld>
  <p:clrMapOvr>
    <a:masterClrMapping/>
  </p:clrMapOvr>
  <p:transition spd="med">
    <p:wipe dir="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smtClean="0"/>
              <a:t>Requirements change management</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83</a:t>
            </a:fld>
            <a:endParaRPr lang="en-US"/>
          </a:p>
        </p:txBody>
      </p:sp>
      <p:pic>
        <p:nvPicPr>
          <p:cNvPr id="4" name="Picture 3" descr="4.18 ReqChangeMan.eps"/>
          <p:cNvPicPr>
            <a:picLocks noChangeAspect="1"/>
          </p:cNvPicPr>
          <p:nvPr/>
        </p:nvPicPr>
        <p:blipFill>
          <a:blip r:embed="rId2"/>
          <a:stretch>
            <a:fillRect/>
          </a:stretch>
        </p:blipFill>
        <p:spPr>
          <a:xfrm>
            <a:off x="228600" y="3136900"/>
            <a:ext cx="8661952" cy="1054100"/>
          </a:xfrm>
          <a:prstGeom prst="rect">
            <a:avLst/>
          </a:prstGeom>
        </p:spPr>
      </p:pic>
    </p:spTree>
    <p:extLst>
      <p:ext uri="{BB962C8B-B14F-4D97-AF65-F5344CB8AC3E}">
        <p14:creationId xmlns:p14="http://schemas.microsoft.com/office/powerpoint/2010/main" val="2159362363"/>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solidFill>
                  <a:schemeClr val="tx1"/>
                </a:solidFill>
              </a:rPr>
              <a:t>User and system requirements</a:t>
            </a:r>
            <a:r>
              <a:rPr lang="en-GB" dirty="0" smtClean="0">
                <a:solidFill>
                  <a:schemeClr val="tx1"/>
                </a:solidFill>
              </a:rPr>
              <a:t> </a:t>
            </a:r>
            <a:endParaRPr lang="en-US" dirty="0" smtClean="0">
              <a:solidFill>
                <a:schemeClr val="tx1"/>
              </a:solidFill>
            </a:endParaRP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pic>
        <p:nvPicPr>
          <p:cNvPr id="2" name="Picture 1" descr="4.1 UserSysReq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393" y="1982531"/>
            <a:ext cx="7222039" cy="4830845"/>
          </a:xfrm>
          <a:prstGeom prst="rect">
            <a:avLst/>
          </a:prstGeom>
        </p:spPr>
      </p:pic>
      <p:sp>
        <p:nvSpPr>
          <p:cNvPr id="3" name="TextBox 2"/>
          <p:cNvSpPr txBox="1"/>
          <p:nvPr/>
        </p:nvSpPr>
        <p:spPr>
          <a:xfrm>
            <a:off x="0" y="1412776"/>
            <a:ext cx="9144000" cy="400110"/>
          </a:xfrm>
          <a:prstGeom prst="rect">
            <a:avLst/>
          </a:prstGeom>
          <a:noFill/>
        </p:spPr>
        <p:txBody>
          <a:bodyPr wrap="square" rtlCol="0">
            <a:spAutoFit/>
          </a:bodyPr>
          <a:lstStyle/>
          <a:p>
            <a:r>
              <a:rPr lang="en-US" sz="2000" b="1" dirty="0" smtClean="0">
                <a:solidFill>
                  <a:srgbClr val="0000CC"/>
                </a:solidFill>
              </a:rPr>
              <a:t>Example from a mental health care patient management system</a:t>
            </a:r>
            <a:endParaRPr lang="en-US" sz="2000" b="1" dirty="0">
              <a:solidFill>
                <a:srgbClr val="0000CC"/>
              </a:solidFill>
            </a:endParaRPr>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4711</TotalTime>
  <Words>4953</Words>
  <Application>Microsoft Office PowerPoint</Application>
  <PresentationFormat>On-screen Show (4:3)</PresentationFormat>
  <Paragraphs>514</Paragraphs>
  <Slides>83</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83</vt:i4>
      </vt:variant>
    </vt:vector>
  </HeadingPairs>
  <TitlesOfParts>
    <vt:vector size="85" baseType="lpstr">
      <vt:lpstr>SE10 slides</vt:lpstr>
      <vt:lpstr>Document</vt:lpstr>
      <vt:lpstr>Requirements Engineering</vt:lpstr>
      <vt:lpstr>Topics covered</vt:lpstr>
      <vt:lpstr>What are needs?</vt:lpstr>
      <vt:lpstr>Requirements engineering</vt:lpstr>
      <vt:lpstr>Requirements engineering</vt:lpstr>
      <vt:lpstr>What is a requirement?</vt:lpstr>
      <vt:lpstr>Requirements abstraction (Davis, 1993)</vt:lpstr>
      <vt:lpstr>Types of requirement</vt:lpstr>
      <vt:lpstr>User and system requirements </vt:lpstr>
      <vt:lpstr>Readers of different types of requirements specification </vt:lpstr>
      <vt:lpstr>System stakeholders</vt:lpstr>
      <vt:lpstr>Stakeholders in the Mentcare system</vt:lpstr>
      <vt:lpstr>Stakeholders in the Mentcare system</vt:lpstr>
      <vt:lpstr>Agile methods and requirements</vt:lpstr>
      <vt:lpstr>Functional and non-functional requirements</vt:lpstr>
      <vt:lpstr>Functional and non-functional requirements</vt:lpstr>
      <vt:lpstr>Functional requirements</vt:lpstr>
      <vt:lpstr>Mentcare system: functional requirements</vt:lpstr>
      <vt:lpstr>Requirements imprecision</vt:lpstr>
      <vt:lpstr>Requirements completeness and consistency</vt:lpstr>
      <vt:lpstr>Non-functional requirements</vt:lpstr>
      <vt:lpstr>Types of nonfunctional requirement </vt:lpstr>
      <vt:lpstr>Non-functional requirements implementation</vt:lpstr>
      <vt:lpstr>Non-functional requirements classifications</vt:lpstr>
      <vt:lpstr>Examples of nonfunctional requirements in the Mentcare system</vt:lpstr>
      <vt:lpstr>Goals and requirements</vt:lpstr>
      <vt:lpstr>Usability requirements</vt:lpstr>
      <vt:lpstr>Metrics for specifying nonfunctional requirements</vt:lpstr>
      <vt:lpstr>Software Requirements Document</vt:lpstr>
      <vt:lpstr>The software requirements document</vt:lpstr>
      <vt:lpstr>Users of a requirements document </vt:lpstr>
      <vt:lpstr>Requirements document variability</vt:lpstr>
      <vt:lpstr>The structure of a requirements document </vt:lpstr>
      <vt:lpstr>The structure of a requirements document </vt:lpstr>
      <vt:lpstr>Requirements engineering processes</vt:lpstr>
      <vt:lpstr>Requirements engineering processes</vt:lpstr>
      <vt:lpstr>A spiral view of the requirements engineering process </vt:lpstr>
      <vt:lpstr>Requirements elicitation</vt:lpstr>
      <vt:lpstr>Requirements elicitation and analysis</vt:lpstr>
      <vt:lpstr>Requirements elicitation</vt:lpstr>
      <vt:lpstr>Problems of requirements elicitation</vt:lpstr>
      <vt:lpstr>The requirements elicitation and analysis process </vt:lpstr>
      <vt:lpstr>Process activities</vt:lpstr>
      <vt:lpstr>Requirements discovery</vt:lpstr>
      <vt:lpstr>Interviewing</vt:lpstr>
      <vt:lpstr>Interviews</vt:lpstr>
      <vt:lpstr>Interview questions to AVOID</vt:lpstr>
      <vt:lpstr>Interview questions</vt:lpstr>
      <vt:lpstr>Interview questions</vt:lpstr>
      <vt:lpstr>Interview process</vt:lpstr>
      <vt:lpstr>Interview process</vt:lpstr>
      <vt:lpstr>Interviews in practice</vt:lpstr>
      <vt:lpstr>Problems with interviews</vt:lpstr>
      <vt:lpstr>Requirements specification</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Example requirements for the insulin pump software system </vt:lpstr>
      <vt:lpstr>Structured specifications</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Use cases</vt:lpstr>
      <vt:lpstr>Use cases for the Mentcare system</vt:lpstr>
      <vt:lpstr>Requirements validation</vt:lpstr>
      <vt:lpstr>Requirements validation</vt:lpstr>
      <vt:lpstr>Requirements checking</vt:lpstr>
      <vt:lpstr>Requirements validation techniques</vt:lpstr>
      <vt:lpstr>Requirements reviews</vt:lpstr>
      <vt:lpstr>Review checks</vt:lpstr>
      <vt:lpstr>Requirements change</vt:lpstr>
      <vt:lpstr>Changing requirements</vt:lpstr>
      <vt:lpstr>Changing requirements</vt:lpstr>
      <vt:lpstr>Requirements evolution </vt:lpstr>
      <vt:lpstr>Requirements management</vt:lpstr>
      <vt:lpstr>Requirements management planning</vt:lpstr>
      <vt:lpstr>Requirements change management</vt:lpstr>
      <vt:lpstr>Requirements change management </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Moli</cp:lastModifiedBy>
  <cp:revision>53</cp:revision>
  <cp:lastPrinted>2010-01-11T10:54:43Z</cp:lastPrinted>
  <dcterms:created xsi:type="dcterms:W3CDTF">2010-01-08T19:43:52Z</dcterms:created>
  <dcterms:modified xsi:type="dcterms:W3CDTF">2019-07-22T00:41:25Z</dcterms:modified>
</cp:coreProperties>
</file>