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Source Sans Pr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6" roundtripDataSignature="AMtx7mj384XVzqM0CduzB6erpTZ9ujA4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SourceSansPro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64" Type="http://schemas.openxmlformats.org/officeDocument/2006/relationships/font" Target="fonts/SourceSansPro-italic.fntdata"/><Relationship Id="rId63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66" Type="http://customschemas.google.com/relationships/presentationmetadata" Target="metadata"/><Relationship Id="rId21" Type="http://schemas.openxmlformats.org/officeDocument/2006/relationships/slide" Target="slides/slide17.xml"/><Relationship Id="rId65" Type="http://schemas.openxmlformats.org/officeDocument/2006/relationships/font" Target="fonts/SourceSansPr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aleway-bold.fntdata"/><Relationship Id="rId14" Type="http://schemas.openxmlformats.org/officeDocument/2006/relationships/slide" Target="slides/slide10.xml"/><Relationship Id="rId58" Type="http://schemas.openxmlformats.org/officeDocument/2006/relationships/font" Target="fonts/Ralew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5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5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5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5"/>
          <p:cNvSpPr txBox="1"/>
          <p:nvPr>
            <p:ph type="title"/>
          </p:nvPr>
        </p:nvSpPr>
        <p:spPr>
          <a:xfrm>
            <a:off x="311700" y="990667"/>
            <a:ext cx="8520600" cy="267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65"/>
          <p:cNvSpPr txBox="1"/>
          <p:nvPr>
            <p:ph idx="1" type="body"/>
          </p:nvPr>
        </p:nvSpPr>
        <p:spPr>
          <a:xfrm>
            <a:off x="311700" y="3793575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6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  <a:defRPr b="0" i="0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7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3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6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6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3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311700" y="59336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4800">
                <a:solidFill>
                  <a:srgbClr val="2B048C"/>
                </a:solidFill>
              </a:rPr>
              <a:t>Software Processes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Waterfall model problems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Inflexible partitioning of the project into distinct stages makes it difficult to respond to changing customer requirements.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Therefore, this model is only appropriate when the requirements are well-understood and changes will be fairly limited during the design process.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Few business systems have stable requirements.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waterfall model is mostly used for large systems engineering projects where a system is developed at several sites.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In those circumstances, the plan-driven nature of the waterfall model helps coordinate the work. </a:t>
            </a:r>
            <a:endParaRPr/>
          </a:p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development </a:t>
            </a:r>
            <a:br>
              <a:rPr lang="en-US"/>
            </a:b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2 Incremental-dev.eps"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92460"/>
            <a:ext cx="7517700" cy="4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development benefits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57200" y="1123600"/>
            <a:ext cx="8229600" cy="5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cost of accommodating changing customer requirements is reduced.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amount of analysis and documentation that has to be redone is much less than is required with the waterfall model.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It is easier to get customer feedback on the development work that has been done.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Customers can comment on demonstrations of the software and see how much has been implemented.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More rapid delivery and deployment of useful software to the customer is possible.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Customers are able to use and gain value from the software earlier than is possible with a waterfall process. </a:t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development problems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process is not visible.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Managers need regular deliverables to measure progress. If systems are developed quickly, it is not cost-effective to produce documents that reflect every version of the system.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structure tends to degrade as new increments are added</a:t>
            </a:r>
            <a:r>
              <a:rPr i="1" lang="en-US"/>
              <a:t>. 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Unless time and money is spent on refactoring to improve the software, regular change tends to corrupt its structure. Incorporating further software changes becomes increasingly difficult and costly. </a:t>
            </a:r>
            <a:endParaRPr/>
          </a:p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Integration and configuration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Based on software reuse where systems are integrated from existing components or application systems (sometimes called COTS -Commercial-off-the-shelf) systems).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Reused elements may be configured to adapt their behaviour and functionality to a user’s requirements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Reuse is now the standard approach for building many types of business system</a:t>
            </a:r>
            <a:endParaRPr/>
          </a:p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Types of reusable software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Stand-alone application systems (sometimes called COTS) that are configured for use in a particular environment.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Collections of objects that are developed as a package to be integrated with a component framework such as .NET or J2EE.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Web services that are developed according to service standards and which are available for remote invocation.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Reuse-oriented software engineering</a:t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3 Reuse oriented SE.eps"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50" y="2326733"/>
            <a:ext cx="8793600" cy="36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Key process stages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specification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Software discovery and evaluation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refinement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Application system configuration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Component adaptation and integration</a:t>
            </a:r>
            <a:endParaRPr/>
          </a:p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Advantages and disadvantages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Reduced costs and risks as less software is developed from scratch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Faster delivery and deployment of system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But requirements compromises are inevitable so system may not meet real needs of users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Loss of control over evolution of reused system elements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457200" y="2243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activities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Topics covered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Software process models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Process activities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Coping with change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Process improvement</a:t>
            </a:r>
            <a:endParaRPr/>
          </a:p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activities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Real software processes are inter-leaved sequences of </a:t>
            </a:r>
            <a:r>
              <a:rPr lang="en-US">
                <a:solidFill>
                  <a:srgbClr val="2B048C"/>
                </a:solidFill>
              </a:rPr>
              <a:t>technical, collaborative and managerial </a:t>
            </a:r>
            <a:r>
              <a:rPr lang="en-US"/>
              <a:t>activities with the overall goal of specifying, designing, implementing and testing a software system.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four basic process activities of specification, development, validation and evolution are </a:t>
            </a:r>
            <a:r>
              <a:rPr lang="en-US">
                <a:solidFill>
                  <a:srgbClr val="2B048C"/>
                </a:solidFill>
              </a:rPr>
              <a:t>organized differently in different development processes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For example, in the waterfall model, they are organized in sequence, whereas in incremental development they are interleaved. </a:t>
            </a:r>
            <a:endParaRPr/>
          </a:p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The requirements engineering process</a:t>
            </a:r>
            <a:br>
              <a:rPr lang="en-US"/>
            </a:b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4 RE-process.eps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762" y="1720552"/>
            <a:ext cx="6339300" cy="43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specification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416663" y="1600200"/>
            <a:ext cx="8460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process of establishing what services are required and the constraints on the system’s operation and development.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Requirements engineering process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Requirements elicitation and analysis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ts val="1800"/>
              <a:buChar char="•"/>
            </a:pPr>
            <a:r>
              <a:rPr lang="en-US"/>
              <a:t>What do the system stakeholders require or expect from the system?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Requirements specification	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ts val="1800"/>
              <a:buChar char="•"/>
            </a:pPr>
            <a:r>
              <a:rPr lang="en-US"/>
              <a:t>Defining the requirements in detail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Requirements validation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46424D"/>
              </a:buClr>
              <a:buSzPts val="1800"/>
              <a:buChar char="•"/>
            </a:pPr>
            <a:r>
              <a:rPr lang="en-US"/>
              <a:t>Checking the validity of the requirements</a:t>
            </a:r>
            <a:endParaRPr/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design and implementation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process of converting the system specification into an executable system.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Software design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Design a software structure that realises the specification;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Implementation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Translate this structure into an executable program;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activities of design and implementation are closely related and may be inter-leaved.</a:t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A general model of the design process </a:t>
            </a:r>
            <a:br>
              <a:rPr lang="en-US"/>
            </a:br>
            <a:endParaRPr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5 Design-process.eps"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243" y="1638390"/>
            <a:ext cx="6211800" cy="46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457200" y="35800"/>
            <a:ext cx="72933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Design activities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457200" y="1066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Architectural design,</a:t>
            </a:r>
            <a:r>
              <a:rPr lang="en-US"/>
              <a:t> where you identify the overall </a:t>
            </a:r>
            <a:r>
              <a:rPr lang="en-US">
                <a:solidFill>
                  <a:srgbClr val="2B048C"/>
                </a:solidFill>
              </a:rPr>
              <a:t>structure of the system, the principal components (subsystems or modules), their relationships and how they are distributed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Database design, </a:t>
            </a:r>
            <a:r>
              <a:rPr lang="en-US"/>
              <a:t>where you design the </a:t>
            </a:r>
            <a:r>
              <a:rPr lang="en-US">
                <a:solidFill>
                  <a:srgbClr val="2B048C"/>
                </a:solidFill>
              </a:rPr>
              <a:t>system data structures and how these are to be represented </a:t>
            </a:r>
            <a:r>
              <a:rPr lang="en-US"/>
              <a:t>in a database.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Interface design,</a:t>
            </a:r>
            <a:r>
              <a:rPr lang="en-US"/>
              <a:t> where you define the interfaces between system components.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Component selection and design, </a:t>
            </a:r>
            <a:r>
              <a:rPr lang="en-US"/>
              <a:t>where you search for reusable components. If unavailable, you design how it will operate.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System implementation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software is implemented either by developing a program or programs or by configuring an application system.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Design and implementation are interleaved activities for most types of software system.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Programming is an individual activity with no standard process.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Debugging is the activity of finding program faults and correcting these faults.</a:t>
            </a:r>
            <a:endParaRPr/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validation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Verification and validation (V &amp; V) is intended to show that </a:t>
            </a:r>
            <a:r>
              <a:rPr lang="en-US">
                <a:solidFill>
                  <a:srgbClr val="2B048C"/>
                </a:solidFill>
              </a:rPr>
              <a:t>a system conforms to its specification </a:t>
            </a:r>
            <a:r>
              <a:rPr lang="en-US"/>
              <a:t>and </a:t>
            </a:r>
            <a:r>
              <a:rPr lang="en-US">
                <a:solidFill>
                  <a:srgbClr val="2B048C"/>
                </a:solidFill>
              </a:rPr>
              <a:t>meets the requirements of the system customer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Involves checking and review processes and system testing.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testing involves executing the system with test cases that are derived from the specification of the real data to be processed by the system.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Testing is the most commonly used V &amp; V activity.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Stages of testing</a:t>
            </a:r>
            <a:br>
              <a:rPr lang="en-US"/>
            </a:br>
            <a:endParaRPr/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6 Testing-process.eps"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408" y="2829344"/>
            <a:ext cx="6277500" cy="1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Testing stages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Component testing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Individual components are tested independently;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Components may be functions or objects or coherent groupings of these entities.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testing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Testing of the system as a whole. Testing of emergent properties is particularly important.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Customer testing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Testing with customer data to check that the system meets the customer’s needs.</a:t>
            </a:r>
            <a:endParaRPr/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The software process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structured set of activities required to develop a </a:t>
            </a:r>
            <a:br>
              <a:rPr lang="en-US"/>
            </a:br>
            <a:r>
              <a:rPr lang="en-US"/>
              <a:t>software system.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Many different software processes but all involve: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Specification – defining what the system should do;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Design and implementation – defining the organization of the system and implementing the system;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Validation – checking that it does what the customer wants;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Evolution – changing the system in response to changing customer needs.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software process model is an abstract representation of a process. It presents a description of a process from some particular perspective.</a:t>
            </a:r>
            <a:endParaRPr/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Testing phases in a plan-driven software process (V-model)</a:t>
            </a:r>
            <a:endParaRPr/>
          </a:p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7 Testing-phases.eps"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56" y="2186304"/>
            <a:ext cx="8647500" cy="29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evolution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Software is inherently flexible and can change.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As requirements change through changing business circumstances, the software that supports the business must also evolve and change.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Although there has been a demarcation between development and evolution (maintenance) this is increasingly irrelevant as fewer and fewer systems are completely new.</a:t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System evolution </a:t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8 System evolution.eps"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177" y="2563930"/>
            <a:ext cx="7567200" cy="23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57200" y="23807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>
                <a:solidFill>
                  <a:srgbClr val="2B048C"/>
                </a:solidFill>
              </a:rPr>
              <a:t>Coping with change</a:t>
            </a:r>
            <a:endParaRPr/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Coping with change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Change is inevitable in all large software projects.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Business changes lead to new and changed system requirements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New technologies open up new possibilities for improving implementations. Changing platforms require application changes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Change leads to rework, so the costs of change include both rework (e.g. re-analysing requirements) as well as the costs of implementing new functionality</a:t>
            </a:r>
            <a:endParaRPr/>
          </a:p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Reducing the costs of rework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048C"/>
              </a:buClr>
              <a:buSzPts val="2400"/>
              <a:buFont typeface="Noto Sans Symbols"/>
              <a:buChar char="✧"/>
            </a:pPr>
            <a:r>
              <a:rPr lang="en-US">
                <a:solidFill>
                  <a:srgbClr val="2B048C"/>
                </a:solidFill>
              </a:rPr>
              <a:t>Change avoidance/anticipation</a:t>
            </a:r>
            <a:r>
              <a:rPr lang="en-US"/>
              <a:t>, where the software process includes activities that can anticipate possible changes before significant rework is required.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For example, a prototype system may be developed to show some key features of the system to customers.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B048C"/>
              </a:buClr>
              <a:buSzPts val="2400"/>
              <a:buFont typeface="Noto Sans Symbols"/>
              <a:buChar char="✧"/>
            </a:pPr>
            <a:r>
              <a:rPr lang="en-US">
                <a:solidFill>
                  <a:srgbClr val="2B048C"/>
                </a:solidFill>
              </a:rPr>
              <a:t>Change tolerance</a:t>
            </a:r>
            <a:r>
              <a:rPr lang="en-US"/>
              <a:t>, where the process is designed so that changes can be accommodated at relatively low cost.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This normally involves some form of incremental development. Proposed changes may be implemented in increments that have not yet been developed. If this is impossible, then only a single increment (a small part of the system) may be altered to incorporate the change.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Coping with change and changing requirements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System prototyping, where a version of the system or part of the system is developed quickly to check the customer’s requirements and the feasibility of design decisions. This approach supports change anticipation.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Incremental delivery, where system increments are delivered to the customer for comment and experimentation. This supports both change avoidance and change tolerance. </a:t>
            </a:r>
            <a:endParaRPr/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prototyping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prototype is an initial version of a system used to demonstrate concepts and try out design options.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prototype can be used in: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requirements engineering process </a:t>
            </a:r>
            <a:r>
              <a:rPr lang="en-US"/>
              <a:t>to help with requirements elicitation and validation;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In </a:t>
            </a:r>
            <a:r>
              <a:rPr lang="en-US">
                <a:solidFill>
                  <a:srgbClr val="2B048C"/>
                </a:solidFill>
              </a:rPr>
              <a:t>design processes </a:t>
            </a:r>
            <a:r>
              <a:rPr lang="en-US"/>
              <a:t>to explore options and develop a UI design;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In the </a:t>
            </a:r>
            <a:r>
              <a:rPr lang="en-US">
                <a:solidFill>
                  <a:srgbClr val="2B048C"/>
                </a:solidFill>
              </a:rPr>
              <a:t>testing process </a:t>
            </a:r>
            <a:r>
              <a:rPr lang="en-US"/>
              <a:t>to run back-to-back tests.</a:t>
            </a:r>
            <a:endParaRPr/>
          </a:p>
        </p:txBody>
      </p: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Benefits of prototyping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Improved system usability.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A closer match to users’ real needs.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Improved design quality.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Improved maintainability.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Reduced development effort.</a:t>
            </a:r>
            <a:endParaRPr/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The process of prototype development</a:t>
            </a:r>
            <a:br>
              <a:rPr lang="en-US"/>
            </a:b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9 PrototypeProcess.eps"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575" y="2608352"/>
            <a:ext cx="7627200" cy="21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process descriptions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When we describe and discuss processes, we usually talk about the activities in these processes such as specifying a data model, designing a user interface, etc. and the ordering of these activities.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Process descriptions may also include: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Products, which are the outcomes of a process activity;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Roles, which reflect the responsibilities of the people involved in the process;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Pre- and post-conditions, which are statements that are true before and after a process activity has been enacted or a product produced.   </a:t>
            </a:r>
            <a:endParaRPr/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Prototype development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May be based on rapid prototyping languages or tools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May involve leaving out functionality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Prototype should focus on areas of the product that are not well-understood;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Error checking and recovery may not be included in the prototype;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Focus on functional rather than non-functional requirements such as reliability and security</a:t>
            </a:r>
            <a:endParaRPr/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Throw-away prototypes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Prototypes should be discarded after development as they are not a good basis for a production system: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It may be impossible to tune the system to meet non-functional requirements;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Prototypes are normally undocumented;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prototype structure is usually degraded through rapid change;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prototype probably will not meet normal organisational quality standards.</a:t>
            </a:r>
            <a:endParaRPr/>
          </a:p>
        </p:txBody>
      </p:sp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delivery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User requirements are prioritised and the highest priority requirements are included in early increments.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Once the development of an increment is started, the requirements are frozen though requirements for later increments can continue to evolve.</a:t>
            </a:r>
            <a:endParaRPr/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development and delivery</a:t>
            </a:r>
            <a:endParaRPr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Incremental development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Develop the system in increments and evaluate each increment before proceeding to the development of the next increment;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Normal approach used in agile methods;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Evaluation done by user/customer proxy.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Incremental delivery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Deploy an increment for use by end-users;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More realistic evaluation about practical use of software;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Difficult to implement for replacement systems as increments have less functionality than the system being replaced.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delivery </a:t>
            </a:r>
            <a:endParaRPr/>
          </a:p>
        </p:txBody>
      </p:sp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10 Incremental-delivery.eps"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53036"/>
            <a:ext cx="8172000" cy="2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delivery advantages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Customer value can be delivered with each increment so system functionality is available earlier.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Early increments act as a prototype to help elicit requirements for later increments.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Lower risk of overall project failure.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highest priority system services tend to receive the most testing.</a:t>
            </a:r>
            <a:endParaRPr/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Incremental delivery problems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3378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Most systems require a set of basic facilities that are used by different parts of the system.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As requirements are not defined in detail until an increment is to be implemented, it can be hard to </a:t>
            </a:r>
            <a:r>
              <a:rPr lang="en-US">
                <a:solidFill>
                  <a:srgbClr val="2B048C"/>
                </a:solidFill>
              </a:rPr>
              <a:t>identify common facilities </a:t>
            </a:r>
            <a:r>
              <a:rPr lang="en-US"/>
              <a:t>that are needed by all increments.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essence of iterative processes is that the specification is developed in conjunction with the software.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However, this </a:t>
            </a:r>
            <a:r>
              <a:rPr lang="en-US">
                <a:solidFill>
                  <a:srgbClr val="2B048C"/>
                </a:solidFill>
              </a:rPr>
              <a:t>conflicts with the procurement model </a:t>
            </a:r>
            <a:r>
              <a:rPr lang="en-US"/>
              <a:t>of many organizations, where the complete system specification is part of the system development contract.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457200" y="23278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>
                <a:solidFill>
                  <a:srgbClr val="2B048C"/>
                </a:solidFill>
              </a:rPr>
              <a:t>Process improvement</a:t>
            </a:r>
            <a:endParaRPr/>
          </a:p>
        </p:txBody>
      </p: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improvement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Many software companies have turned to software process improvement as a way of </a:t>
            </a:r>
            <a:r>
              <a:rPr lang="en-US">
                <a:solidFill>
                  <a:srgbClr val="2B048C"/>
                </a:solidFill>
              </a:rPr>
              <a:t>enhancing the quality of their software, reducing costs or accelerating their development processes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Process improvement means </a:t>
            </a:r>
            <a:r>
              <a:rPr lang="en-US">
                <a:solidFill>
                  <a:srgbClr val="2B048C"/>
                </a:solidFill>
              </a:rPr>
              <a:t>understanding</a:t>
            </a:r>
            <a:r>
              <a:rPr lang="en-US"/>
              <a:t> existing processes and </a:t>
            </a:r>
            <a:r>
              <a:rPr lang="en-US">
                <a:solidFill>
                  <a:srgbClr val="2B048C"/>
                </a:solidFill>
              </a:rPr>
              <a:t>changing</a:t>
            </a:r>
            <a:r>
              <a:rPr lang="en-US"/>
              <a:t> these processes to increase product quality and/or reduce costs and development time.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Approaches to improvement</a:t>
            </a:r>
            <a:endParaRPr/>
          </a:p>
        </p:txBody>
      </p:sp>
      <p:sp>
        <p:nvSpPr>
          <p:cNvPr id="400" name="Google Shape;400;p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process maturity approach</a:t>
            </a:r>
            <a:r>
              <a:rPr lang="en-US"/>
              <a:t>, which focuses on improving process  and project management and introducing good software engineering practice.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level of process maturity reflects the extent to which good technical and management practice has been adopted in organizational software development processes.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agile approach</a:t>
            </a:r>
            <a:r>
              <a:rPr lang="en-US"/>
              <a:t>, which focuses on iterative development and the reduction of overheads in the software process.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primary characteristics of agile methods are rapid delivery of functionality and responsiveness to changing customer requirements.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Plan-driven and agile processes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Plan-driven processes are processes where all of the process activities are planned in advance and progress is measured against this plan.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 agile processes, planning is incremental and it is easier to change the process to reflect changing customer requirements.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 practice, most practical processes include elements of both plan-driven and agile approaches.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There are no right or wrong software processes.</a:t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The process improvement cycle </a:t>
            </a:r>
            <a:endParaRPr/>
          </a:p>
        </p:txBody>
      </p:sp>
      <p:pic>
        <p:nvPicPr>
          <p:cNvPr descr="26.3 Process improvement.eps" id="407" name="Google Shape;407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228" l="0" r="0" t="-5972"/>
          <a:stretch/>
        </p:blipFill>
        <p:spPr>
          <a:xfrm>
            <a:off x="1760330" y="1698509"/>
            <a:ext cx="4876800" cy="4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improvement activities</a:t>
            </a:r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Process measurement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You </a:t>
            </a:r>
            <a:r>
              <a:rPr lang="en-US">
                <a:solidFill>
                  <a:srgbClr val="2B048C"/>
                </a:solidFill>
              </a:rPr>
              <a:t>measure one or more attributes </a:t>
            </a:r>
            <a:r>
              <a:rPr lang="en-US"/>
              <a:t>of the software process or product. These measurements forms a baseline that helps you decide if process improvements have been effective. 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Process analysis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2B048C"/>
                </a:solidFill>
              </a:rPr>
              <a:t>current process is assessed, and process weaknesses and bottlenecks are identified. </a:t>
            </a:r>
            <a:r>
              <a:rPr lang="en-US"/>
              <a:t>Process models (sometimes called process maps) that describe the process may be developed. 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i="1" lang="en-US"/>
              <a:t>Process change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Process changes are </a:t>
            </a:r>
            <a:r>
              <a:rPr lang="en-US">
                <a:solidFill>
                  <a:srgbClr val="2B048C"/>
                </a:solidFill>
              </a:rPr>
              <a:t>proposed to address some of the identified process weaknesses.</a:t>
            </a:r>
            <a:r>
              <a:rPr lang="en-US"/>
              <a:t> These are introduced and the cycle resumes to collect data about the effectiveness of the changes.</a:t>
            </a:r>
            <a:endParaRPr/>
          </a:p>
        </p:txBody>
      </p:sp>
      <p:sp>
        <p:nvSpPr>
          <p:cNvPr id="415" name="Google Shape;415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measurement</a:t>
            </a:r>
            <a:endParaRPr/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 sz="2400"/>
              <a:t>Wherever possible, quantitative process data </a:t>
            </a:r>
            <a:br>
              <a:rPr lang="en-US" sz="2400"/>
            </a:br>
            <a:r>
              <a:rPr lang="en-US" sz="2400"/>
              <a:t>should be collected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However, where organisations do not have clearly defined process standards this is very difficult as you don’t know what to measure. A process may have to be defined before any measurement is possible.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 sz="2400"/>
              <a:t>Process measurements should be used to </a:t>
            </a:r>
            <a:br>
              <a:rPr lang="en-US" sz="2400"/>
            </a:br>
            <a:r>
              <a:rPr lang="en-US" sz="2400"/>
              <a:t>assess process improvements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 sz="2000"/>
              <a:t>But this does not mean that measurements should drive the improvements. The improvement driver should be the organizational objectives.</a:t>
            </a:r>
            <a:endParaRPr/>
          </a:p>
        </p:txBody>
      </p:sp>
      <p:sp>
        <p:nvSpPr>
          <p:cNvPr id="422" name="Google Shape;422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Process metrics</a:t>
            </a:r>
            <a:endParaRPr/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Time taken for process activities to be </a:t>
            </a:r>
            <a:br>
              <a:rPr lang="en-US"/>
            </a:br>
            <a:r>
              <a:rPr lang="en-US"/>
              <a:t>completed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E.g. Calendar time or effort to complete an activity or process.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Resources required for processes or activities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E.g. Total effort in person-days.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Number of occurrences of a particular event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E.g. Number of defects discovered.</a:t>
            </a:r>
            <a:endParaRPr/>
          </a:p>
        </p:txBody>
      </p:sp>
      <p:sp>
        <p:nvSpPr>
          <p:cNvPr id="429" name="Google Shape;429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0" y="21478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process models</a:t>
            </a:r>
            <a:endParaRPr/>
          </a:p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Software process models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waterfall model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Plan-driven model. Separate and distinct phases of specification and development.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Incremental development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Specification, development and validation are interleaved. May be plan-driven or agile.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Integration and configuration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The system is assembled from existing configurable components. May be plan-driven or agile.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In practice, most large systems are developed using a process that incorporates elements from all of these models.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The waterfall model</a:t>
            </a:r>
            <a:br>
              <a:rPr lang="en-US"/>
            </a:b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2.1.Waterfall-model.eps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52" y="1931942"/>
            <a:ext cx="7183800" cy="4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457200" y="274638"/>
            <a:ext cx="72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r>
              <a:rPr lang="en-US"/>
              <a:t>Waterfall model phases</a:t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There are separate identified phases in the waterfall model: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Requirements analysis and definition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System and software design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Implementation and unit testing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Integration and system testing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Char char="▪"/>
            </a:pPr>
            <a:r>
              <a:rPr lang="en-US"/>
              <a:t>Operation and maintenance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lang="en-US"/>
              <a:t>The main drawback of the waterfall model is the difficulty of accommodating change after the process is underway. In principle, a phase has to be complete before moving onto the next phase.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