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80" r:id="rId2"/>
  </p:sldMasterIdLst>
  <p:notesMasterIdLst>
    <p:notesMasterId r:id="rId49"/>
  </p:notesMasterIdLst>
  <p:handoutMasterIdLst>
    <p:handoutMasterId r:id="rId50"/>
  </p:handoutMasterIdLst>
  <p:sldIdLst>
    <p:sldId id="326" r:id="rId3"/>
    <p:sldId id="303" r:id="rId4"/>
    <p:sldId id="270" r:id="rId5"/>
    <p:sldId id="297" r:id="rId6"/>
    <p:sldId id="305" r:id="rId7"/>
    <p:sldId id="307" r:id="rId8"/>
    <p:sldId id="315" r:id="rId9"/>
    <p:sldId id="301" r:id="rId10"/>
    <p:sldId id="316" r:id="rId11"/>
    <p:sldId id="272" r:id="rId12"/>
    <p:sldId id="290" r:id="rId13"/>
    <p:sldId id="317" r:id="rId14"/>
    <p:sldId id="324" r:id="rId15"/>
    <p:sldId id="318" r:id="rId16"/>
    <p:sldId id="291" r:id="rId17"/>
    <p:sldId id="308" r:id="rId18"/>
    <p:sldId id="264" r:id="rId19"/>
    <p:sldId id="274" r:id="rId20"/>
    <p:sldId id="275" r:id="rId21"/>
    <p:sldId id="282" r:id="rId22"/>
    <p:sldId id="319" r:id="rId23"/>
    <p:sldId id="325" r:id="rId24"/>
    <p:sldId id="259" r:id="rId25"/>
    <p:sldId id="323" r:id="rId26"/>
    <p:sldId id="309" r:id="rId27"/>
    <p:sldId id="277" r:id="rId28"/>
    <p:sldId id="310" r:id="rId29"/>
    <p:sldId id="311" r:id="rId30"/>
    <p:sldId id="287" r:id="rId31"/>
    <p:sldId id="278" r:id="rId32"/>
    <p:sldId id="283" r:id="rId33"/>
    <p:sldId id="265" r:id="rId34"/>
    <p:sldId id="268" r:id="rId35"/>
    <p:sldId id="269" r:id="rId36"/>
    <p:sldId id="312" r:id="rId37"/>
    <p:sldId id="284" r:id="rId38"/>
    <p:sldId id="285" r:id="rId39"/>
    <p:sldId id="320" r:id="rId40"/>
    <p:sldId id="286" r:id="rId41"/>
    <p:sldId id="293" r:id="rId42"/>
    <p:sldId id="313" r:id="rId43"/>
    <p:sldId id="314" r:id="rId44"/>
    <p:sldId id="321" r:id="rId45"/>
    <p:sldId id="281" r:id="rId46"/>
    <p:sldId id="280" r:id="rId47"/>
    <p:sldId id="288" r:id="rId48"/>
  </p:sldIdLst>
  <p:sldSz cx="9144000" cy="6858000" type="screen4x3"/>
  <p:notesSz cx="6642100" cy="9779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Helvetica" charset="0"/>
        <a:ea typeface="+mn-ea"/>
        <a:cs typeface="+mn-cs"/>
      </a:defRPr>
    </a:lvl1pPr>
    <a:lvl2pPr marL="457200" algn="l" rtl="0" eaLnBrk="0" fontAlgn="base" hangingPunct="0">
      <a:spcBef>
        <a:spcPct val="0"/>
      </a:spcBef>
      <a:spcAft>
        <a:spcPct val="0"/>
      </a:spcAft>
      <a:defRPr sz="1400" kern="1200">
        <a:solidFill>
          <a:schemeClr val="tx1"/>
        </a:solidFill>
        <a:latin typeface="Helvetica" charset="0"/>
        <a:ea typeface="+mn-ea"/>
        <a:cs typeface="+mn-cs"/>
      </a:defRPr>
    </a:lvl2pPr>
    <a:lvl3pPr marL="914400" algn="l" rtl="0" eaLnBrk="0" fontAlgn="base" hangingPunct="0">
      <a:spcBef>
        <a:spcPct val="0"/>
      </a:spcBef>
      <a:spcAft>
        <a:spcPct val="0"/>
      </a:spcAft>
      <a:defRPr sz="1400" kern="1200">
        <a:solidFill>
          <a:schemeClr val="tx1"/>
        </a:solidFill>
        <a:latin typeface="Helvetica" charset="0"/>
        <a:ea typeface="+mn-ea"/>
        <a:cs typeface="+mn-cs"/>
      </a:defRPr>
    </a:lvl3pPr>
    <a:lvl4pPr marL="1371600" algn="l" rtl="0" eaLnBrk="0" fontAlgn="base" hangingPunct="0">
      <a:spcBef>
        <a:spcPct val="0"/>
      </a:spcBef>
      <a:spcAft>
        <a:spcPct val="0"/>
      </a:spcAft>
      <a:defRPr sz="1400" kern="1200">
        <a:solidFill>
          <a:schemeClr val="tx1"/>
        </a:solidFill>
        <a:latin typeface="Helvetica" charset="0"/>
        <a:ea typeface="+mn-ea"/>
        <a:cs typeface="+mn-cs"/>
      </a:defRPr>
    </a:lvl4pPr>
    <a:lvl5pPr marL="1828800" algn="l" rtl="0" eaLnBrk="0" fontAlgn="base" hangingPunct="0">
      <a:spcBef>
        <a:spcPct val="0"/>
      </a:spcBef>
      <a:spcAft>
        <a:spcPct val="0"/>
      </a:spcAft>
      <a:defRPr sz="1400" kern="1200">
        <a:solidFill>
          <a:schemeClr val="tx1"/>
        </a:solidFill>
        <a:latin typeface="Helvetica" charset="0"/>
        <a:ea typeface="+mn-ea"/>
        <a:cs typeface="+mn-cs"/>
      </a:defRPr>
    </a:lvl5pPr>
    <a:lvl6pPr marL="2286000" algn="l" defTabSz="457200" rtl="0" eaLnBrk="1" latinLnBrk="0" hangingPunct="1">
      <a:defRPr sz="1400" kern="1200">
        <a:solidFill>
          <a:schemeClr val="tx1"/>
        </a:solidFill>
        <a:latin typeface="Helvetica" charset="0"/>
        <a:ea typeface="+mn-ea"/>
        <a:cs typeface="+mn-cs"/>
      </a:defRPr>
    </a:lvl6pPr>
    <a:lvl7pPr marL="2743200" algn="l" defTabSz="457200" rtl="0" eaLnBrk="1" latinLnBrk="0" hangingPunct="1">
      <a:defRPr sz="1400" kern="1200">
        <a:solidFill>
          <a:schemeClr val="tx1"/>
        </a:solidFill>
        <a:latin typeface="Helvetica" charset="0"/>
        <a:ea typeface="+mn-ea"/>
        <a:cs typeface="+mn-cs"/>
      </a:defRPr>
    </a:lvl7pPr>
    <a:lvl8pPr marL="3200400" algn="l" defTabSz="457200" rtl="0" eaLnBrk="1" latinLnBrk="0" hangingPunct="1">
      <a:defRPr sz="1400" kern="1200">
        <a:solidFill>
          <a:schemeClr val="tx1"/>
        </a:solidFill>
        <a:latin typeface="Helvetica" charset="0"/>
        <a:ea typeface="+mn-ea"/>
        <a:cs typeface="+mn-cs"/>
      </a:defRPr>
    </a:lvl8pPr>
    <a:lvl9pPr marL="3657600" algn="l" defTabSz="457200" rtl="0" eaLnBrk="1" latinLnBrk="0" hangingPunct="1">
      <a:defRPr sz="1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FFF"/>
    <a:srgbClr val="8F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3" d="100"/>
          <a:sy n="63" d="100"/>
        </p:scale>
        <p:origin x="9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104"/>
    </p:cViewPr>
  </p:sorterViewPr>
  <p:notesViewPr>
    <p:cSldViewPr>
      <p:cViewPr varScale="1">
        <p:scale>
          <a:sx n="72" d="100"/>
          <a:sy n="72" d="100"/>
        </p:scale>
        <p:origin x="-1744" y="-104"/>
      </p:cViewPr>
      <p:guideLst>
        <p:guide orient="horz" pos="3080"/>
        <p:guide pos="20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6450" y="46482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035050" y="850900"/>
            <a:ext cx="4572000" cy="34290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885825" y="4648200"/>
            <a:ext cx="4870450" cy="4119563"/>
          </a:xfrm>
          <a:ln/>
        </p:spPr>
        <p:txBody>
          <a:bodyPr/>
          <a:lstStyle/>
          <a:p>
            <a:endParaRPr lang="en-US"/>
          </a:p>
        </p:txBody>
      </p:sp>
      <p:sp>
        <p:nvSpPr>
          <p:cNvPr id="17411"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85825" y="4648200"/>
            <a:ext cx="4870450" cy="4119563"/>
          </a:xfrm>
          <a:ln/>
        </p:spPr>
        <p:txBody>
          <a:bodyPr/>
          <a:lstStyle/>
          <a:p>
            <a:endParaRPr lang="en-US"/>
          </a:p>
        </p:txBody>
      </p:sp>
      <p:sp>
        <p:nvSpPr>
          <p:cNvPr id="23555"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885825" y="4648200"/>
            <a:ext cx="4870450" cy="4119563"/>
          </a:xfrm>
          <a:ln/>
        </p:spPr>
        <p:txBody>
          <a:bodyPr/>
          <a:lstStyle/>
          <a:p>
            <a:endParaRPr lang="en-US"/>
          </a:p>
        </p:txBody>
      </p:sp>
      <p:sp>
        <p:nvSpPr>
          <p:cNvPr id="25603"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a:ln/>
        </p:spPr>
      </p:sp>
      <p:sp>
        <p:nvSpPr>
          <p:cNvPr id="6451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Rot="1" noChangeAspect="1" noChangeArrowheads="1" noTextEdit="1"/>
          </p:cNvSpPr>
          <p:nvPr>
            <p:ph type="sldImg"/>
          </p:nvPr>
        </p:nvSpPr>
        <p:spPr>
          <a:ln/>
        </p:spPr>
      </p:sp>
      <p:sp>
        <p:nvSpPr>
          <p:cNvPr id="78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6BF9A5E-1B06-D14A-B01D-2A7EC97C51EE}" type="datetime1">
              <a:rPr lang="en-US" smtClean="0"/>
              <a:pPr/>
              <a:t>9/30/2019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ABEEA9C-3483-DE47-8631-D3484BC8C413}" type="datetime1">
              <a:rPr lang="en-US" smtClean="0"/>
              <a:pPr/>
              <a:t>9/30/2019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0985E0D-D279-3E4E-8C80-04C4EF6ABD93}" type="datetime1">
              <a:rPr lang="en-US" smtClean="0"/>
              <a:pPr/>
              <a:t>9/30/2019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925" y="306388"/>
            <a:ext cx="7804150" cy="917575"/>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990600"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968875"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9/30/2019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1817318007"/>
      </p:ext>
    </p:extLst>
  </p:cSld>
  <p:clrMapOvr>
    <a:overrideClrMapping bg1="lt1" tx1="dk1" bg2="lt2" tx2="dk2" accent1="accent1" accent2="accent2" accent3="accent3" accent4="accent4" accent5="accent5" accent6="accent6" hlink="hlink" folHlink="folHlink"/>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9/30/2019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228659999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9/30/2019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593133269"/>
      </p:ext>
    </p:extLst>
  </p:cSld>
  <p:clrMapOvr>
    <a:overrideClrMapping bg1="lt1" tx1="dk1" bg2="lt2" tx2="dk2" accent1="accent1" accent2="accent2" accent3="accent3" accent4="accent4" accent5="accent5" accent6="accent6" hlink="hlink" folHlink="folHlink"/>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9/30/2019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317239529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9/30/2019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256184789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9/30/2019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429468522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9/30/2019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4379086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DB70E9F-F000-3C4E-AFFA-A9684F18FAEA}" type="datetime1">
              <a:rPr lang="en-US" smtClean="0"/>
              <a:pPr/>
              <a:t>9/30/2019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9/30/2019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221316684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9/30/2019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239867233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9/30/2019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244228857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9/30/2019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294490137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B89A70FC-8C27-FC44-8B4B-93A7A453F4E9}" type="datetime1">
              <a:rPr lang="en-US" smtClean="0"/>
              <a:pPr/>
              <a:t>9/30/2019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D8E37D9-DE92-DE4F-8D23-10AC64B0A9B6}" type="datetime1">
              <a:rPr lang="en-US" smtClean="0"/>
              <a:pPr/>
              <a:t>9/30/2019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5F6BC228-3E99-D843-A3B3-0CC37C1F43A2}" type="datetime1">
              <a:rPr lang="en-US" smtClean="0"/>
              <a:pPr/>
              <a:t>9/30/2019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CA6F9AF-2D3A-AF43-BEF1-53A77E89E0F8}" type="datetime1">
              <a:rPr lang="en-US" smtClean="0"/>
              <a:pPr/>
              <a:t>9/30/2019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3EB2294-3F03-C24E-8A4E-CE3A722BE6A4}" type="datetime1">
              <a:rPr lang="en-US" smtClean="0"/>
              <a:pPr/>
              <a:t>9/30/2019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8ED5EF48-39C0-6246-A6CA-45814BA9EEA1}" type="datetime1">
              <a:rPr lang="en-US" smtClean="0"/>
              <a:pPr/>
              <a:t>9/30/2019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BBD4191-8EAE-8C4C-B189-6675869F4D53}" type="datetime1">
              <a:rPr lang="en-US" smtClean="0"/>
              <a:pPr/>
              <a:t>9/30/2019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D0C14B33-C5E2-2E43-8F51-E0A8EEA44724}" type="datetime1">
              <a:rPr lang="en-US" smtClean="0"/>
              <a:pPr/>
              <a:t>9/30/2019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11 Security and Dependability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9/30/2019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142201074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1166082" y="3657600"/>
            <a:ext cx="700631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Lecture : </a:t>
            </a:r>
            <a:r>
              <a:rPr lang="en-GB" dirty="0">
                <a:solidFill>
                  <a:prstClr val="black"/>
                </a:solidFill>
                <a:latin typeface="Times New Roman" panose="02020603050405020304" pitchFamily="18" charset="0"/>
                <a:ea typeface="ＭＳ Ｐゴシック" charset="-128"/>
              </a:rPr>
              <a:t>Security and Dependability</a:t>
            </a:r>
            <a:endParaRPr lang="en-US" altLang="en-US" dirty="0">
              <a:solidFill>
                <a:prstClr val="black"/>
              </a:solidFill>
              <a:latin typeface="Times New Roman" panose="02020603050405020304" pitchFamily="18" charset="0"/>
              <a:ea typeface="ＭＳ Ｐゴシック"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           </a:t>
            </a:r>
            <a:endParaRPr kumimoji="0" lang="en-US" altLang="en-US" sz="36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charset="-128"/>
              <a:cs typeface="+mn-cs"/>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335496667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chor="ctr"/>
          <a:lstStyle/>
          <a:p>
            <a:r>
              <a:rPr lang="en-GB"/>
              <a:t>Maintainability</a:t>
            </a:r>
          </a:p>
        </p:txBody>
      </p:sp>
      <p:sp>
        <p:nvSpPr>
          <p:cNvPr id="28675" name="Rectangle 3"/>
          <p:cNvSpPr>
            <a:spLocks noGrp="1" noChangeArrowheads="1"/>
          </p:cNvSpPr>
          <p:nvPr>
            <p:ph idx="1"/>
          </p:nvPr>
        </p:nvSpPr>
        <p:spPr/>
        <p:txBody>
          <a:bodyPr/>
          <a:lstStyle/>
          <a:p>
            <a:pPr>
              <a:lnSpc>
                <a:spcPct val="90000"/>
              </a:lnSpc>
            </a:pPr>
            <a:r>
              <a:rPr lang="en-GB" sz="2400" dirty="0"/>
              <a:t>A system attribute that is concerned with the ease of repairing the system after a failure has been discovered or changing the system to include </a:t>
            </a:r>
            <a:r>
              <a:rPr lang="en-GB" sz="2400" dirty="0">
                <a:solidFill>
                  <a:srgbClr val="FF0000"/>
                </a:solidFill>
              </a:rPr>
              <a:t>new </a:t>
            </a:r>
            <a:r>
              <a:rPr lang="en-GB" sz="2400" dirty="0" smtClean="0">
                <a:solidFill>
                  <a:srgbClr val="FF0000"/>
                </a:solidFill>
              </a:rPr>
              <a:t>features</a:t>
            </a:r>
            <a:r>
              <a:rPr lang="en-GB" sz="2400" dirty="0" smtClean="0"/>
              <a:t>.</a:t>
            </a:r>
          </a:p>
          <a:p>
            <a:pPr>
              <a:lnSpc>
                <a:spcPct val="90000"/>
              </a:lnSpc>
            </a:pPr>
            <a:r>
              <a:rPr lang="en-GB" dirty="0" err="1" smtClean="0"/>
              <a:t>Repairability</a:t>
            </a:r>
            <a:r>
              <a:rPr lang="en-GB" dirty="0" smtClean="0"/>
              <a:t> – short-term perspective to get the system back into service; Maintainability – </a:t>
            </a:r>
            <a:r>
              <a:rPr lang="en-GB" dirty="0" smtClean="0">
                <a:solidFill>
                  <a:srgbClr val="FF0000"/>
                </a:solidFill>
              </a:rPr>
              <a:t>long-term</a:t>
            </a:r>
            <a:r>
              <a:rPr lang="en-GB" dirty="0" smtClean="0"/>
              <a:t> perspective.</a:t>
            </a:r>
            <a:endParaRPr lang="en-GB" sz="2400" dirty="0" smtClean="0"/>
          </a:p>
          <a:p>
            <a:pPr>
              <a:lnSpc>
                <a:spcPct val="90000"/>
              </a:lnSpc>
            </a:pPr>
            <a:r>
              <a:rPr lang="en-GB" sz="2400" dirty="0"/>
              <a:t>Very </a:t>
            </a:r>
            <a:r>
              <a:rPr lang="en-GB" sz="2400" dirty="0">
                <a:solidFill>
                  <a:srgbClr val="FF0000"/>
                </a:solidFill>
              </a:rPr>
              <a:t>important for critical systems </a:t>
            </a:r>
            <a:r>
              <a:rPr lang="en-GB" sz="2400" dirty="0"/>
              <a:t>as faults are often introduced into a system because of maintenance </a:t>
            </a:r>
            <a:r>
              <a:rPr lang="en-GB" sz="2400" dirty="0" smtClean="0"/>
              <a:t>problems. If a system is maintainable, there is a lower probability that these faults will be introduced or undetected.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dirty="0" smtClean="0"/>
              <a:t>Survivability</a:t>
            </a:r>
            <a:endParaRPr lang="en-GB" dirty="0"/>
          </a:p>
        </p:txBody>
      </p:sp>
      <p:sp>
        <p:nvSpPr>
          <p:cNvPr id="71683" name="Rectangle 3"/>
          <p:cNvSpPr>
            <a:spLocks noGrp="1" noChangeArrowheads="1"/>
          </p:cNvSpPr>
          <p:nvPr>
            <p:ph idx="1"/>
          </p:nvPr>
        </p:nvSpPr>
        <p:spPr/>
        <p:txBody>
          <a:bodyPr/>
          <a:lstStyle/>
          <a:p>
            <a:r>
              <a:rPr lang="en-GB" dirty="0"/>
              <a:t>The ability of a system </a:t>
            </a:r>
            <a:r>
              <a:rPr lang="en-GB" dirty="0">
                <a:solidFill>
                  <a:srgbClr val="FF0000"/>
                </a:solidFill>
              </a:rPr>
              <a:t>to continue to deliver its services </a:t>
            </a:r>
            <a:r>
              <a:rPr lang="en-GB" dirty="0"/>
              <a:t>to users in the face of deliberate or accidental attack</a:t>
            </a:r>
          </a:p>
          <a:p>
            <a:r>
              <a:rPr lang="en-GB" dirty="0"/>
              <a:t>This is an increasingly important attribute for </a:t>
            </a:r>
            <a:r>
              <a:rPr lang="en-GB" dirty="0">
                <a:solidFill>
                  <a:srgbClr val="FF0000"/>
                </a:solidFill>
              </a:rPr>
              <a:t>distributed systems</a:t>
            </a:r>
            <a:r>
              <a:rPr lang="en-GB" dirty="0"/>
              <a:t> whose security can be compromised</a:t>
            </a:r>
          </a:p>
          <a:p>
            <a:r>
              <a:rPr lang="en-GB" dirty="0"/>
              <a:t>Survivability subsumes the notion of resilience - the ability of a system to </a:t>
            </a:r>
            <a:r>
              <a:rPr lang="en-GB" dirty="0">
                <a:solidFill>
                  <a:srgbClr val="FF0000"/>
                </a:solidFill>
              </a:rPr>
              <a:t>continue in operation </a:t>
            </a:r>
            <a:r>
              <a:rPr lang="en-GB" dirty="0"/>
              <a:t>in spite of component failures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tolerance</a:t>
            </a:r>
            <a:endParaRPr lang="en-US" dirty="0"/>
          </a:p>
        </p:txBody>
      </p:sp>
      <p:sp>
        <p:nvSpPr>
          <p:cNvPr id="3" name="Content Placeholder 2"/>
          <p:cNvSpPr>
            <a:spLocks noGrp="1"/>
          </p:cNvSpPr>
          <p:nvPr>
            <p:ph idx="1"/>
          </p:nvPr>
        </p:nvSpPr>
        <p:spPr/>
        <p:txBody>
          <a:bodyPr/>
          <a:lstStyle/>
          <a:p>
            <a:r>
              <a:rPr lang="en-US" dirty="0" smtClean="0"/>
              <a:t>Part of a more general usability property and reflects the extent to which user errors are </a:t>
            </a:r>
            <a:r>
              <a:rPr lang="en-US" dirty="0" smtClean="0">
                <a:solidFill>
                  <a:srgbClr val="FF0000"/>
                </a:solidFill>
              </a:rPr>
              <a:t>avoided</a:t>
            </a:r>
            <a:r>
              <a:rPr lang="en-US" dirty="0" smtClean="0"/>
              <a:t>, </a:t>
            </a:r>
            <a:r>
              <a:rPr lang="en-US" dirty="0" smtClean="0">
                <a:solidFill>
                  <a:srgbClr val="FF0000"/>
                </a:solidFill>
              </a:rPr>
              <a:t>detected </a:t>
            </a:r>
            <a:r>
              <a:rPr lang="en-US" dirty="0" smtClean="0"/>
              <a:t>or </a:t>
            </a:r>
            <a:r>
              <a:rPr lang="en-US" dirty="0" smtClean="0">
                <a:solidFill>
                  <a:srgbClr val="FF0000"/>
                </a:solidFill>
              </a:rPr>
              <a:t>tolerated</a:t>
            </a:r>
            <a:r>
              <a:rPr lang="en-US" dirty="0" smtClean="0"/>
              <a:t>.</a:t>
            </a:r>
          </a:p>
          <a:p>
            <a:r>
              <a:rPr lang="en-US" dirty="0" smtClean="0"/>
              <a:t>User </a:t>
            </a:r>
            <a:r>
              <a:rPr lang="en-US" dirty="0" smtClean="0">
                <a:solidFill>
                  <a:srgbClr val="FF0000"/>
                </a:solidFill>
              </a:rPr>
              <a:t>errors should</a:t>
            </a:r>
            <a:r>
              <a:rPr lang="en-US" dirty="0" smtClean="0"/>
              <a:t>, as far as possible, be </a:t>
            </a:r>
            <a:r>
              <a:rPr lang="en-US" dirty="0" smtClean="0">
                <a:solidFill>
                  <a:srgbClr val="FF0000"/>
                </a:solidFill>
              </a:rPr>
              <a:t>detected </a:t>
            </a:r>
            <a:r>
              <a:rPr lang="en-US" dirty="0" smtClean="0"/>
              <a:t>and </a:t>
            </a:r>
            <a:r>
              <a:rPr lang="en-US" dirty="0" smtClean="0">
                <a:solidFill>
                  <a:srgbClr val="FF0000"/>
                </a:solidFill>
              </a:rPr>
              <a:t>corrected automatically </a:t>
            </a:r>
            <a:r>
              <a:rPr lang="en-US" dirty="0" smtClean="0"/>
              <a:t>and should not be passed on to the system and cause failures.</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solidFill>
                  <a:schemeClr val="tx1"/>
                </a:solidFill>
              </a:rPr>
              <a:t>Safe system operation </a:t>
            </a:r>
            <a:r>
              <a:rPr lang="en-US" dirty="0" smtClean="0"/>
              <a:t>depends on the system being </a:t>
            </a:r>
            <a:r>
              <a:rPr lang="en-US" dirty="0" smtClean="0">
                <a:solidFill>
                  <a:srgbClr val="FF0000"/>
                </a:solidFill>
              </a:rPr>
              <a:t>available </a:t>
            </a:r>
            <a:r>
              <a:rPr lang="en-US" dirty="0" smtClean="0"/>
              <a:t>and operating </a:t>
            </a:r>
            <a:r>
              <a:rPr lang="en-US" dirty="0" smtClean="0">
                <a:solidFill>
                  <a:srgbClr val="FF0000"/>
                </a:solidFill>
              </a:rPr>
              <a:t>reliably</a:t>
            </a:r>
            <a:r>
              <a:rPr lang="en-US" dirty="0" smtClean="0"/>
              <a:t>.</a:t>
            </a:r>
          </a:p>
          <a:p>
            <a:r>
              <a:rPr lang="en-US" dirty="0" smtClean="0"/>
              <a:t>A system </a:t>
            </a:r>
            <a:r>
              <a:rPr lang="en-US" dirty="0" smtClean="0">
                <a:solidFill>
                  <a:schemeClr val="tx1"/>
                </a:solidFill>
              </a:rPr>
              <a:t>may be unreliable </a:t>
            </a:r>
            <a:r>
              <a:rPr lang="en-US" dirty="0" smtClean="0"/>
              <a:t>because its </a:t>
            </a:r>
            <a:r>
              <a:rPr lang="en-US" dirty="0" smtClean="0">
                <a:solidFill>
                  <a:srgbClr val="FF0000"/>
                </a:solidFill>
              </a:rPr>
              <a:t>data has been corrupted </a:t>
            </a:r>
            <a:r>
              <a:rPr lang="en-US" dirty="0" smtClean="0"/>
              <a:t>by an external attack.</a:t>
            </a:r>
          </a:p>
          <a:p>
            <a:r>
              <a:rPr lang="en-US" dirty="0" smtClean="0">
                <a:solidFill>
                  <a:srgbClr val="FF0000"/>
                </a:solidFill>
              </a:rPr>
              <a:t>Denial of service attacks </a:t>
            </a:r>
            <a:r>
              <a:rPr lang="en-US" dirty="0" smtClean="0"/>
              <a:t>on a system are intended to make it unavailable.</a:t>
            </a:r>
          </a:p>
          <a:p>
            <a:r>
              <a:rPr lang="en-US" dirty="0" smtClean="0"/>
              <a:t>If a system is </a:t>
            </a:r>
            <a:r>
              <a:rPr lang="en-US" dirty="0" smtClean="0">
                <a:solidFill>
                  <a:srgbClr val="FF0000"/>
                </a:solidFill>
              </a:rPr>
              <a:t>infected with a virus</a:t>
            </a:r>
            <a:r>
              <a:rPr lang="en-US" dirty="0" smtClean="0"/>
              <a:t>, you cannot be confident in its reliability or safety.</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smtClean="0">
                <a:solidFill>
                  <a:srgbClr val="FF0000"/>
                </a:solidFill>
              </a:rPr>
              <a:t>Avoid </a:t>
            </a:r>
            <a:r>
              <a:rPr lang="en-US" dirty="0" smtClean="0"/>
              <a:t>the introduction of </a:t>
            </a:r>
            <a:r>
              <a:rPr lang="en-US" dirty="0" smtClean="0">
                <a:solidFill>
                  <a:srgbClr val="FF0000"/>
                </a:solidFill>
              </a:rPr>
              <a:t>accidental errors</a:t>
            </a:r>
            <a:r>
              <a:rPr lang="en-US" dirty="0" smtClean="0"/>
              <a:t> when developing the system.</a:t>
            </a:r>
          </a:p>
          <a:p>
            <a:r>
              <a:rPr lang="en-US" dirty="0" smtClean="0">
                <a:solidFill>
                  <a:srgbClr val="FF0000"/>
                </a:solidFill>
              </a:rPr>
              <a:t>Design</a:t>
            </a:r>
            <a:r>
              <a:rPr lang="en-US" dirty="0" smtClean="0"/>
              <a:t> </a:t>
            </a:r>
            <a:r>
              <a:rPr lang="en-US" dirty="0" smtClean="0">
                <a:solidFill>
                  <a:srgbClr val="FF0000"/>
                </a:solidFill>
              </a:rPr>
              <a:t>verification </a:t>
            </a:r>
            <a:r>
              <a:rPr lang="en-US" dirty="0" smtClean="0"/>
              <a:t>and </a:t>
            </a:r>
            <a:r>
              <a:rPr lang="en-US" dirty="0" smtClean="0">
                <a:solidFill>
                  <a:srgbClr val="FF0000"/>
                </a:solidFill>
              </a:rPr>
              <a:t>validation</a:t>
            </a:r>
            <a:r>
              <a:rPr lang="en-US" dirty="0" smtClean="0"/>
              <a:t> processes that are effective in discovering residual errors in the system.</a:t>
            </a:r>
          </a:p>
          <a:p>
            <a:r>
              <a:rPr lang="en-US" dirty="0" smtClean="0">
                <a:solidFill>
                  <a:srgbClr val="FF0000"/>
                </a:solidFill>
              </a:rPr>
              <a:t>Design</a:t>
            </a:r>
            <a:r>
              <a:rPr lang="en-US" dirty="0" smtClean="0"/>
              <a:t> </a:t>
            </a:r>
            <a:r>
              <a:rPr lang="en-US" dirty="0" smtClean="0">
                <a:solidFill>
                  <a:srgbClr val="FF0000"/>
                </a:solidFill>
              </a:rPr>
              <a:t>protection mechanisms</a:t>
            </a:r>
            <a:r>
              <a:rPr lang="en-US" dirty="0" smtClean="0"/>
              <a:t> that guard against external attacks.</a:t>
            </a:r>
          </a:p>
          <a:p>
            <a:r>
              <a:rPr lang="en-US" dirty="0" smtClean="0">
                <a:solidFill>
                  <a:srgbClr val="FF0000"/>
                </a:solidFill>
              </a:rPr>
              <a:t>Configure</a:t>
            </a:r>
            <a:r>
              <a:rPr lang="en-US" dirty="0" smtClean="0"/>
              <a:t> the system </a:t>
            </a:r>
            <a:r>
              <a:rPr lang="en-US" dirty="0" smtClean="0">
                <a:solidFill>
                  <a:srgbClr val="FF0000"/>
                </a:solidFill>
              </a:rPr>
              <a:t>correctly</a:t>
            </a:r>
            <a:r>
              <a:rPr lang="en-US" dirty="0" smtClean="0"/>
              <a:t> for its operating environment.</a:t>
            </a:r>
          </a:p>
          <a:p>
            <a:r>
              <a:rPr lang="en-US" dirty="0" smtClean="0">
                <a:solidFill>
                  <a:srgbClr val="FF0000"/>
                </a:solidFill>
              </a:rPr>
              <a:t>Include recovery mechanisms </a:t>
            </a:r>
            <a:r>
              <a:rPr lang="en-US" dirty="0" smtClean="0"/>
              <a:t>to help restore normal system service after a failure.</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a:t>
            </a:r>
            <a:r>
              <a:rPr lang="en-GB" sz="2400" dirty="0">
                <a:solidFill>
                  <a:srgbClr val="FF0000"/>
                </a:solidFill>
              </a:rPr>
              <a:t>increase exponentially </a:t>
            </a:r>
            <a:r>
              <a:rPr lang="en-GB" sz="2400" dirty="0"/>
              <a:t>as increasing levels of dependability are </a:t>
            </a:r>
            <a:r>
              <a:rPr lang="en-GB" sz="2400" dirty="0" smtClean="0"/>
              <a:t>required.</a:t>
            </a:r>
          </a:p>
          <a:p>
            <a:r>
              <a:rPr lang="en-GB" sz="2400" dirty="0"/>
              <a:t>There are two reasons for this</a:t>
            </a:r>
          </a:p>
          <a:p>
            <a:pPr lvl="1"/>
            <a:r>
              <a:rPr lang="en-GB" sz="2000" dirty="0"/>
              <a:t>The use of more </a:t>
            </a:r>
            <a:r>
              <a:rPr lang="en-GB" sz="2000" dirty="0">
                <a:solidFill>
                  <a:srgbClr val="FF0000"/>
                </a:solidFill>
              </a:rPr>
              <a:t>expensive development techniques</a:t>
            </a:r>
            <a:r>
              <a:rPr lang="en-GB" sz="2000" dirty="0"/>
              <a:t> and </a:t>
            </a:r>
            <a:r>
              <a:rPr lang="en-GB" sz="2000" dirty="0">
                <a:solidFill>
                  <a:srgbClr val="FF0000"/>
                </a:solidFill>
              </a:rPr>
              <a:t>hardware </a:t>
            </a:r>
            <a:r>
              <a:rPr lang="en-GB" sz="2000" dirty="0"/>
              <a:t>that </a:t>
            </a:r>
            <a:r>
              <a:rPr lang="en-GB" sz="2000" dirty="0">
                <a:solidFill>
                  <a:srgbClr val="FF0000"/>
                </a:solidFill>
              </a:rPr>
              <a:t>are required to achieve the higher levels of </a:t>
            </a:r>
            <a:r>
              <a:rPr lang="en-GB" sz="2000" dirty="0" smtClean="0">
                <a:solidFill>
                  <a:srgbClr val="FF0000"/>
                </a:solidFill>
              </a:rPr>
              <a:t>dependability.</a:t>
            </a:r>
          </a:p>
          <a:p>
            <a:pPr lvl="1"/>
            <a:r>
              <a:rPr lang="en-GB" sz="2000" dirty="0"/>
              <a:t>The </a:t>
            </a:r>
            <a:r>
              <a:rPr lang="en-GB" sz="2000" dirty="0">
                <a:solidFill>
                  <a:srgbClr val="FF0000"/>
                </a:solidFill>
              </a:rPr>
              <a:t>increased testing </a:t>
            </a:r>
            <a:r>
              <a:rPr lang="en-GB" sz="2000" dirty="0"/>
              <a:t>and </a:t>
            </a:r>
            <a:r>
              <a:rPr lang="en-GB" sz="2000" dirty="0">
                <a:solidFill>
                  <a:srgbClr val="FF0000"/>
                </a:solidFill>
              </a:rPr>
              <a:t>system validation </a:t>
            </a:r>
            <a:r>
              <a:rPr lang="en-GB" sz="2000" dirty="0"/>
              <a:t>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r>
              <a:rPr lang="en-US" dirty="0"/>
              <a:t>/dependability curve</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pic>
        <p:nvPicPr>
          <p:cNvPr id="2052" name="Picture 4" descr="http://csis.pace.edu/~marchese/SE616_New/Sum_11/Sum_11_files/image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634331"/>
            <a:ext cx="4962525" cy="4505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dirty="0"/>
              <a:t>Because of very high costs of dependability achievement, it may be </a:t>
            </a:r>
            <a:r>
              <a:rPr lang="en-GB" dirty="0">
                <a:solidFill>
                  <a:srgbClr val="FF0000"/>
                </a:solidFill>
              </a:rPr>
              <a:t>more cost effective </a:t>
            </a:r>
            <a:r>
              <a:rPr lang="en-GB" dirty="0"/>
              <a:t>to accept </a:t>
            </a:r>
            <a:r>
              <a:rPr lang="en-GB" dirty="0">
                <a:solidFill>
                  <a:srgbClr val="FF0000"/>
                </a:solidFill>
              </a:rPr>
              <a:t>untrustworthy systems </a:t>
            </a:r>
            <a:r>
              <a:rPr lang="en-GB" dirty="0"/>
              <a:t>and pay for failure costs</a:t>
            </a:r>
          </a:p>
          <a:p>
            <a:pPr>
              <a:lnSpc>
                <a:spcPct val="90000"/>
              </a:lnSpc>
            </a:pPr>
            <a:r>
              <a:rPr lang="en-GB" dirty="0"/>
              <a:t>However, this </a:t>
            </a:r>
            <a:r>
              <a:rPr lang="en-GB" dirty="0">
                <a:solidFill>
                  <a:srgbClr val="FF0000"/>
                </a:solidFill>
              </a:rPr>
              <a:t>depends on </a:t>
            </a:r>
            <a:r>
              <a:rPr lang="en-GB" dirty="0"/>
              <a:t>social and political factors. A reputation for products  that can’t be trusted may lose future business</a:t>
            </a:r>
          </a:p>
          <a:p>
            <a:pPr>
              <a:lnSpc>
                <a:spcPct val="90000"/>
              </a:lnSpc>
            </a:pPr>
            <a:r>
              <a:rPr lang="en-GB" dirty="0">
                <a:solidFill>
                  <a:srgbClr val="FF0000"/>
                </a:solidFill>
              </a:rPr>
              <a:t>Depends </a:t>
            </a:r>
            <a:r>
              <a:rPr lang="en-GB" dirty="0"/>
              <a:t>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solidFill>
                  <a:srgbClr val="FF0000"/>
                </a:solidFill>
              </a:rPr>
              <a:t>Reliability</a:t>
            </a:r>
            <a:endParaRPr lang="en-GB" dirty="0">
              <a:solidFill>
                <a:srgbClr val="FF0000"/>
              </a:solidFill>
            </a:endParaRPr>
          </a:p>
          <a:p>
            <a:pPr lvl="1">
              <a:lnSpc>
                <a:spcPct val="90000"/>
              </a:lnSpc>
            </a:pPr>
            <a:r>
              <a:rPr lang="en-GB" dirty="0"/>
              <a:t>The probability of failure-free system operation over a specified time in a given environment for a given purpose</a:t>
            </a:r>
          </a:p>
          <a:p>
            <a:pPr>
              <a:lnSpc>
                <a:spcPct val="90000"/>
              </a:lnSpc>
            </a:pPr>
            <a:r>
              <a:rPr lang="en-GB" dirty="0">
                <a:solidFill>
                  <a:srgbClr val="FF0000"/>
                </a:solidFill>
              </a:rPr>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a:t>
            </a:r>
            <a:r>
              <a:rPr lang="en-GB" dirty="0" smtClean="0"/>
              <a:t>quantitatively e.g. availability of 0.999 means that the system is up and running for 99.9% of the time. </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Availability and reliability</a:t>
            </a:r>
          </a:p>
        </p:txBody>
      </p:sp>
      <p:sp>
        <p:nvSpPr>
          <p:cNvPr id="31747" name="Rectangle 3"/>
          <p:cNvSpPr>
            <a:spLocks noGrp="1" noChangeArrowheads="1"/>
          </p:cNvSpPr>
          <p:nvPr>
            <p:ph idx="1"/>
          </p:nvPr>
        </p:nvSpPr>
        <p:spPr>
          <a:xfrm>
            <a:off x="457200" y="1600200"/>
            <a:ext cx="8382000" cy="4997152"/>
          </a:xfrm>
        </p:spPr>
        <p:txBody>
          <a:bodyPr/>
          <a:lstStyle/>
          <a:p>
            <a:pPr>
              <a:lnSpc>
                <a:spcPct val="90000"/>
              </a:lnSpc>
            </a:pPr>
            <a:r>
              <a:rPr lang="en-GB" dirty="0"/>
              <a:t>It is sometimes possible to </a:t>
            </a:r>
            <a:r>
              <a:rPr lang="en-GB" dirty="0">
                <a:solidFill>
                  <a:srgbClr val="FF0000"/>
                </a:solidFill>
              </a:rPr>
              <a:t>subsume</a:t>
            </a:r>
            <a:r>
              <a:rPr lang="en-GB" dirty="0"/>
              <a:t> system availability under system reliability</a:t>
            </a:r>
          </a:p>
          <a:p>
            <a:pPr lvl="1">
              <a:lnSpc>
                <a:spcPct val="90000"/>
              </a:lnSpc>
            </a:pPr>
            <a:r>
              <a:rPr lang="en-GB" dirty="0"/>
              <a:t>Obviously if a system is unavailable it is not delivering the specified system </a:t>
            </a:r>
            <a:r>
              <a:rPr lang="en-GB" dirty="0" smtClean="0"/>
              <a:t>services.</a:t>
            </a:r>
          </a:p>
          <a:p>
            <a:pPr>
              <a:lnSpc>
                <a:spcPct val="90000"/>
              </a:lnSpc>
            </a:pPr>
            <a:r>
              <a:rPr lang="en-GB" dirty="0"/>
              <a:t>However, it is possible to have </a:t>
            </a:r>
            <a:r>
              <a:rPr lang="en-GB" dirty="0">
                <a:solidFill>
                  <a:srgbClr val="FF0000"/>
                </a:solidFill>
              </a:rPr>
              <a:t>systems with low reliability </a:t>
            </a:r>
            <a:r>
              <a:rPr lang="en-GB" dirty="0"/>
              <a:t>that must be available.</a:t>
            </a:r>
            <a:r>
              <a:rPr lang="en-GB" dirty="0" smtClean="0"/>
              <a:t> </a:t>
            </a:r>
          </a:p>
          <a:p>
            <a:pPr lvl="1">
              <a:lnSpc>
                <a:spcPct val="90000"/>
              </a:lnSpc>
            </a:pPr>
            <a:r>
              <a:rPr lang="en-GB" dirty="0" smtClean="0"/>
              <a:t>So </a:t>
            </a:r>
            <a:r>
              <a:rPr lang="en-GB" dirty="0"/>
              <a:t>long as system failures can be repaired quickly and </a:t>
            </a:r>
            <a:r>
              <a:rPr lang="en-GB" dirty="0" smtClean="0"/>
              <a:t>does </a:t>
            </a:r>
            <a:r>
              <a:rPr lang="en-GB" dirty="0"/>
              <a:t>not damage data,</a:t>
            </a:r>
            <a:r>
              <a:rPr lang="en-GB" dirty="0" smtClean="0"/>
              <a:t> some system failures may </a:t>
            </a:r>
            <a:r>
              <a:rPr lang="en-GB" dirty="0"/>
              <a:t>not be a </a:t>
            </a:r>
            <a:r>
              <a:rPr lang="en-GB" dirty="0" smtClean="0"/>
              <a:t>problem.</a:t>
            </a:r>
          </a:p>
          <a:p>
            <a:pPr>
              <a:lnSpc>
                <a:spcPct val="90000"/>
              </a:lnSpc>
            </a:pPr>
            <a:r>
              <a:rPr lang="en-GB" dirty="0" smtClean="0"/>
              <a:t>Availability is therefore best considered as a </a:t>
            </a:r>
            <a:r>
              <a:rPr lang="en-GB" dirty="0" smtClean="0">
                <a:solidFill>
                  <a:srgbClr val="FF0000"/>
                </a:solidFill>
              </a:rPr>
              <a:t>separate attribute </a:t>
            </a:r>
            <a:r>
              <a:rPr lang="en-GB" dirty="0" smtClean="0"/>
              <a:t>reflecting whether or not the system can deliver its services.</a:t>
            </a:r>
          </a:p>
          <a:p>
            <a:pPr>
              <a:lnSpc>
                <a:spcPct val="90000"/>
              </a:lnSpc>
            </a:pPr>
            <a:r>
              <a:rPr lang="en-GB" dirty="0"/>
              <a:t>Availability </a:t>
            </a:r>
            <a:r>
              <a:rPr lang="en-GB" dirty="0">
                <a:solidFill>
                  <a:srgbClr val="FF0000"/>
                </a:solidFill>
              </a:rPr>
              <a:t>takes repair time into </a:t>
            </a:r>
            <a:r>
              <a:rPr lang="en-GB" dirty="0" smtClean="0">
                <a:solidFill>
                  <a:srgbClr val="FF0000"/>
                </a:solidFill>
              </a:rPr>
              <a:t>account</a:t>
            </a:r>
            <a:r>
              <a:rPr lang="en-GB" dirty="0" smtClean="0"/>
              <a:t>, if the system has to be taken out of service to repair faults. </a:t>
            </a:r>
          </a:p>
          <a:p>
            <a:pPr lvl="1">
              <a:lnSpc>
                <a:spcPct val="90000"/>
              </a:lnSpc>
            </a:pP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r>
              <a:rPr lang="en-US" dirty="0"/>
              <a:t>Topics covered</a:t>
            </a:r>
          </a:p>
        </p:txBody>
      </p:sp>
      <p:sp>
        <p:nvSpPr>
          <p:cNvPr id="97283" name="Rectangle 1027"/>
          <p:cNvSpPr>
            <a:spLocks noGrp="1" noChangeArrowheads="1"/>
          </p:cNvSpPr>
          <p:nvPr>
            <p:ph idx="1"/>
          </p:nvPr>
        </p:nvSpPr>
        <p:spPr/>
        <p:txBody>
          <a:bodyPr/>
          <a:lstStyle/>
          <a:p>
            <a:r>
              <a:rPr lang="en-US" sz="2400" dirty="0" smtClean="0">
                <a:solidFill>
                  <a:srgbClr val="FF0000"/>
                </a:solidFill>
              </a:rPr>
              <a:t>Dependability properties</a:t>
            </a:r>
          </a:p>
          <a:p>
            <a:pPr lvl="1"/>
            <a:r>
              <a:rPr lang="en-US" sz="2000" dirty="0" smtClean="0"/>
              <a:t>The system attributes that lead to dependability.</a:t>
            </a:r>
          </a:p>
          <a:p>
            <a:r>
              <a:rPr lang="en-US" sz="2400" dirty="0">
                <a:solidFill>
                  <a:srgbClr val="FF0000"/>
                </a:solidFill>
              </a:rPr>
              <a:t>Availability and </a:t>
            </a:r>
            <a:r>
              <a:rPr lang="en-US" sz="2400" dirty="0" smtClean="0">
                <a:solidFill>
                  <a:srgbClr val="FF0000"/>
                </a:solidFill>
              </a:rPr>
              <a:t>reliability</a:t>
            </a:r>
          </a:p>
          <a:p>
            <a:pPr lvl="1"/>
            <a:r>
              <a:rPr lang="en-US" sz="2000" dirty="0" smtClean="0"/>
              <a:t>Systems should be available to deliver service and perform as expected.</a:t>
            </a:r>
          </a:p>
          <a:p>
            <a:r>
              <a:rPr lang="en-US" sz="2400" dirty="0" smtClean="0">
                <a:solidFill>
                  <a:srgbClr val="FF0000"/>
                </a:solidFill>
              </a:rPr>
              <a:t>Safety</a:t>
            </a:r>
          </a:p>
          <a:p>
            <a:pPr lvl="1"/>
            <a:r>
              <a:rPr lang="en-US" sz="2000" dirty="0" smtClean="0"/>
              <a:t>Systems should not behave in an unsafe way. </a:t>
            </a:r>
          </a:p>
          <a:p>
            <a:r>
              <a:rPr lang="en-US" sz="2400" dirty="0" smtClean="0">
                <a:solidFill>
                  <a:srgbClr val="FF0000"/>
                </a:solidFill>
              </a:rPr>
              <a:t>Security</a:t>
            </a:r>
          </a:p>
          <a:p>
            <a:pPr lvl="1"/>
            <a:r>
              <a:rPr lang="en-US" sz="2000" dirty="0" smtClean="0"/>
              <a:t>Systems should protect themselves and their data from external interference.</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Perceptions of reliability</a:t>
            </a:r>
          </a:p>
        </p:txBody>
      </p:sp>
      <p:sp>
        <p:nvSpPr>
          <p:cNvPr id="38915" name="Rectangle 3"/>
          <p:cNvSpPr>
            <a:spLocks noGrp="1" noChangeArrowheads="1"/>
          </p:cNvSpPr>
          <p:nvPr>
            <p:ph idx="1"/>
          </p:nvPr>
        </p:nvSpPr>
        <p:spPr/>
        <p:txBody>
          <a:bodyPr/>
          <a:lstStyle/>
          <a:p>
            <a:pPr>
              <a:lnSpc>
                <a:spcPct val="90000"/>
              </a:lnSpc>
            </a:pPr>
            <a:r>
              <a:rPr lang="en-GB" sz="2400" dirty="0"/>
              <a:t>The formal definition of reliability</a:t>
            </a:r>
            <a:r>
              <a:rPr lang="en-GB" sz="2400" dirty="0">
                <a:solidFill>
                  <a:srgbClr val="FF0000"/>
                </a:solidFill>
              </a:rPr>
              <a:t> does not always reflect the user’s perception </a:t>
            </a:r>
            <a:r>
              <a:rPr lang="en-GB" sz="2400" dirty="0">
                <a:solidFill>
                  <a:schemeClr val="tx1"/>
                </a:solidFill>
              </a:rPr>
              <a:t>o</a:t>
            </a:r>
            <a:r>
              <a:rPr lang="en-GB" sz="2400" dirty="0"/>
              <a:t>f a system’s reliability</a:t>
            </a:r>
          </a:p>
          <a:p>
            <a:pPr lvl="1">
              <a:lnSpc>
                <a:spcPct val="90000"/>
              </a:lnSpc>
            </a:pPr>
            <a:r>
              <a:rPr lang="en-GB" sz="2000" dirty="0"/>
              <a:t>The assumptions that are made about the </a:t>
            </a:r>
            <a:r>
              <a:rPr lang="en-GB" sz="2000" dirty="0">
                <a:solidFill>
                  <a:srgbClr val="FF0000"/>
                </a:solidFill>
              </a:rPr>
              <a:t>environment</a:t>
            </a:r>
            <a:r>
              <a:rPr lang="en-GB" sz="2000" dirty="0"/>
              <a:t> where a system will be used </a:t>
            </a:r>
            <a:r>
              <a:rPr lang="en-GB" sz="2000" dirty="0">
                <a:solidFill>
                  <a:srgbClr val="FF0000"/>
                </a:solidFill>
              </a:rPr>
              <a:t>may be incorrect</a:t>
            </a:r>
          </a:p>
          <a:p>
            <a:pPr lvl="2">
              <a:lnSpc>
                <a:spcPct val="90000"/>
              </a:lnSpc>
            </a:pPr>
            <a:r>
              <a:rPr lang="en-GB" sz="1800" dirty="0"/>
              <a:t>Usage of a system in an office environment is likely to be quite different from usage of the same system in a university environment</a:t>
            </a:r>
          </a:p>
          <a:p>
            <a:pPr lvl="1">
              <a:lnSpc>
                <a:spcPct val="90000"/>
              </a:lnSpc>
            </a:pPr>
            <a:r>
              <a:rPr lang="en-GB" sz="2000" dirty="0"/>
              <a:t>The </a:t>
            </a:r>
            <a:r>
              <a:rPr lang="en-GB" sz="2000" dirty="0">
                <a:solidFill>
                  <a:srgbClr val="FF0000"/>
                </a:solidFill>
              </a:rPr>
              <a:t>consequences of system failures </a:t>
            </a:r>
            <a:r>
              <a:rPr lang="en-GB" sz="2000" dirty="0"/>
              <a:t>affects the perception of reliability</a:t>
            </a:r>
          </a:p>
          <a:p>
            <a:pPr lvl="2">
              <a:lnSpc>
                <a:spcPct val="90000"/>
              </a:lnSpc>
            </a:pPr>
            <a:r>
              <a:rPr lang="en-GB" sz="1800" dirty="0"/>
              <a:t>Unreliable windscreen wipers in a car may be irrelevant in a dry climate</a:t>
            </a:r>
          </a:p>
          <a:p>
            <a:pPr lvl="2">
              <a:lnSpc>
                <a:spcPct val="90000"/>
              </a:lnSpc>
            </a:pPr>
            <a:r>
              <a:rPr lang="en-GB" sz="1800" dirty="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specifications</a:t>
            </a:r>
            <a:endParaRPr lang="en-US" dirty="0"/>
          </a:p>
        </p:txBody>
      </p:sp>
      <p:sp>
        <p:nvSpPr>
          <p:cNvPr id="3" name="Content Placeholder 2"/>
          <p:cNvSpPr>
            <a:spLocks noGrp="1"/>
          </p:cNvSpPr>
          <p:nvPr>
            <p:ph idx="1"/>
          </p:nvPr>
        </p:nvSpPr>
        <p:spPr/>
        <p:txBody>
          <a:bodyPr/>
          <a:lstStyle/>
          <a:p>
            <a:r>
              <a:rPr lang="en-US" dirty="0" smtClean="0"/>
              <a:t>Reliability can </a:t>
            </a:r>
            <a:r>
              <a:rPr lang="en-US" dirty="0" smtClean="0">
                <a:solidFill>
                  <a:srgbClr val="FF0000"/>
                </a:solidFill>
              </a:rPr>
              <a:t>only be defined formally</a:t>
            </a:r>
            <a:r>
              <a:rPr lang="en-US" dirty="0" smtClean="0"/>
              <a:t> with respect to a system specification i.e. a failure is a deviation from a specification.</a:t>
            </a:r>
          </a:p>
          <a:p>
            <a:r>
              <a:rPr lang="en-US" dirty="0" smtClean="0"/>
              <a:t>However, </a:t>
            </a:r>
            <a:r>
              <a:rPr lang="en-US" dirty="0" smtClean="0">
                <a:solidFill>
                  <a:srgbClr val="FF0000"/>
                </a:solidFill>
              </a:rPr>
              <a:t>many specifications are incomplete </a:t>
            </a:r>
            <a:r>
              <a:rPr lang="en-US" dirty="0" smtClean="0"/>
              <a:t>or </a:t>
            </a:r>
            <a:r>
              <a:rPr lang="en-US" dirty="0" smtClean="0">
                <a:solidFill>
                  <a:srgbClr val="FF0000"/>
                </a:solidFill>
              </a:rPr>
              <a:t>incorrect</a:t>
            </a:r>
            <a:r>
              <a:rPr lang="en-US" dirty="0" smtClean="0"/>
              <a:t> – hence, a system that conforms to its specification may </a:t>
            </a:r>
            <a:r>
              <a:rPr lang="en-US" dirty="0" smtClean="0">
                <a:solidFill>
                  <a:srgbClr val="FF0000"/>
                </a:solidFill>
              </a:rPr>
              <a:t>‘fail’ </a:t>
            </a:r>
            <a:r>
              <a:rPr lang="en-US" dirty="0" smtClean="0"/>
              <a:t>from the perspective of system users.</a:t>
            </a:r>
          </a:p>
          <a:p>
            <a:r>
              <a:rPr lang="en-US" dirty="0" smtClean="0"/>
              <a:t>Furthermore, </a:t>
            </a:r>
            <a:r>
              <a:rPr lang="en-US" dirty="0" smtClean="0">
                <a:solidFill>
                  <a:srgbClr val="FF0000"/>
                </a:solidFill>
              </a:rPr>
              <a:t>users don’t read </a:t>
            </a:r>
            <a:r>
              <a:rPr lang="en-US" dirty="0" smtClean="0"/>
              <a:t>specifications so don’t know how the system is supposed to behave.</a:t>
            </a:r>
          </a:p>
          <a:p>
            <a:r>
              <a:rPr lang="en-US" dirty="0" smtClean="0"/>
              <a:t>Therefore </a:t>
            </a:r>
            <a:r>
              <a:rPr lang="en-US" dirty="0" smtClean="0">
                <a:solidFill>
                  <a:srgbClr val="FF0000"/>
                </a:solidFill>
              </a:rPr>
              <a:t>perceived reliability is more important </a:t>
            </a:r>
            <a:r>
              <a:rPr lang="en-US" dirty="0" smtClean="0"/>
              <a:t>in practice.</a:t>
            </a:r>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p:txBody>
          <a:bodyPr/>
          <a:lstStyle/>
          <a:p>
            <a:r>
              <a:rPr lang="en-US" dirty="0" smtClean="0"/>
              <a:t>Availability is usually expressed as a </a:t>
            </a:r>
            <a:r>
              <a:rPr lang="en-US" dirty="0" smtClean="0">
                <a:solidFill>
                  <a:srgbClr val="FF0000"/>
                </a:solidFill>
              </a:rPr>
              <a:t>percentage of the time </a:t>
            </a:r>
            <a:r>
              <a:rPr lang="en-US" dirty="0" smtClean="0"/>
              <a:t>that the system is available to deliver services e.g. 99.95%.</a:t>
            </a:r>
          </a:p>
          <a:p>
            <a:r>
              <a:rPr lang="en-US" dirty="0" smtClean="0"/>
              <a:t>However, this </a:t>
            </a:r>
            <a:r>
              <a:rPr lang="en-US" dirty="0" smtClean="0">
                <a:solidFill>
                  <a:srgbClr val="FF0000"/>
                </a:solidFill>
              </a:rPr>
              <a:t>does not take into account two factors</a:t>
            </a:r>
            <a:r>
              <a:rPr lang="en-US" dirty="0" smtClean="0"/>
              <a:t>:</a:t>
            </a:r>
          </a:p>
          <a:p>
            <a:pPr lvl="1"/>
            <a:r>
              <a:rPr lang="en-US" dirty="0" smtClean="0"/>
              <a:t>The </a:t>
            </a:r>
            <a:r>
              <a:rPr lang="en-US" dirty="0" smtClean="0">
                <a:solidFill>
                  <a:srgbClr val="FF0000"/>
                </a:solidFill>
              </a:rPr>
              <a:t>number of users </a:t>
            </a:r>
            <a:r>
              <a:rPr lang="en-US" dirty="0" smtClean="0"/>
              <a:t>affected by the service outage. Loss of service in the middle of the night is less important for many systems than loss of service during peak usage periods.</a:t>
            </a:r>
          </a:p>
          <a:p>
            <a:pPr lvl="1"/>
            <a:r>
              <a:rPr lang="en-US" dirty="0" smtClean="0"/>
              <a:t>The </a:t>
            </a:r>
            <a:r>
              <a:rPr lang="en-US" dirty="0" smtClean="0">
                <a:solidFill>
                  <a:srgbClr val="FF0000"/>
                </a:solidFill>
              </a:rPr>
              <a:t>length of the outage</a:t>
            </a:r>
            <a:r>
              <a:rPr lang="en-US" dirty="0" smtClean="0"/>
              <a:t>. The longer the outage, the more the disruption. Several short outages are less likely to be disruptive than 1 long outage. Long repair times are a particular problem.</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Key points</a:t>
            </a:r>
          </a:p>
        </p:txBody>
      </p:sp>
      <p:sp>
        <p:nvSpPr>
          <p:cNvPr id="7171" name="Rectangle 3"/>
          <p:cNvSpPr>
            <a:spLocks noGrp="1" noChangeArrowheads="1"/>
          </p:cNvSpPr>
          <p:nvPr>
            <p:ph idx="1"/>
          </p:nvPr>
        </p:nvSpPr>
        <p:spPr>
          <a:noFill/>
          <a:ln/>
        </p:spPr>
        <p:txBody>
          <a:bodyPr lIns="90487" tIns="44450" rIns="90487" bIns="44450"/>
          <a:lstStyle/>
          <a:p>
            <a:pPr>
              <a:lnSpc>
                <a:spcPct val="90000"/>
              </a:lnSpc>
            </a:pPr>
            <a:r>
              <a:rPr lang="en-GB" sz="2400" dirty="0" smtClean="0"/>
              <a:t>The </a:t>
            </a:r>
            <a:r>
              <a:rPr lang="en-GB" sz="2400" dirty="0"/>
              <a:t>dependability in a system reflects the user’s trust in that </a:t>
            </a:r>
            <a:r>
              <a:rPr lang="en-GB" sz="2400" dirty="0" smtClean="0"/>
              <a:t>system.</a:t>
            </a:r>
          </a:p>
          <a:p>
            <a:pPr>
              <a:lnSpc>
                <a:spcPct val="90000"/>
              </a:lnSpc>
            </a:pPr>
            <a:r>
              <a:rPr lang="en-GB" dirty="0" smtClean="0"/>
              <a:t>Dependability is a term used to describe a set of related ‘non-functional’ system attributes – availability, reliability, safety and security.</a:t>
            </a:r>
            <a:endParaRPr lang="en-GB" sz="2400" dirty="0" smtClean="0"/>
          </a:p>
          <a:p>
            <a:pPr>
              <a:lnSpc>
                <a:spcPct val="90000"/>
              </a:lnSpc>
            </a:pPr>
            <a:r>
              <a:rPr lang="en-GB" sz="2400" dirty="0"/>
              <a:t>The availability of a system is the probability that it will be available to deliver services when </a:t>
            </a:r>
            <a:r>
              <a:rPr lang="en-GB" sz="2400" dirty="0" smtClean="0"/>
              <a:t>requested.</a:t>
            </a:r>
          </a:p>
          <a:p>
            <a:pPr>
              <a:lnSpc>
                <a:spcPct val="90000"/>
              </a:lnSpc>
            </a:pPr>
            <a:r>
              <a:rPr lang="en-GB" sz="2400" dirty="0"/>
              <a:t>The reliability of a system is the probability that system services will be delivered as </a:t>
            </a:r>
            <a:r>
              <a:rPr lang="en-GB" sz="2400" dirty="0" smtClean="0"/>
              <a:t>specified.</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119188" lvl="1" indent="-455613" algn="l"/>
            <a:r>
              <a:rPr lang="en-GB" dirty="0" smtClean="0">
                <a:latin typeface="Arial"/>
                <a:cs typeface="Arial"/>
              </a:rPr>
              <a:t>Chapter 11 – Security and Dependability</a:t>
            </a:r>
            <a:endParaRPr lang="en-GB" dirty="0">
              <a:latin typeface="Arial"/>
              <a:cs typeface="Arial"/>
            </a:endParaRPr>
          </a:p>
        </p:txBody>
      </p:sp>
      <p:sp>
        <p:nvSpPr>
          <p:cNvPr id="8195" name="Rectangle 3"/>
          <p:cNvSpPr>
            <a:spLocks noGrp="1" noChangeArrowheads="1"/>
          </p:cNvSpPr>
          <p:nvPr>
            <p:ph type="subTitle" idx="1"/>
          </p:nvPr>
        </p:nvSpPr>
        <p:spPr/>
        <p:txBody>
          <a:bodyPr/>
          <a:lstStyle/>
          <a:p>
            <a:pPr marL="0" lvl="1" algn="ctr">
              <a:buFontTx/>
              <a:buNone/>
            </a:pPr>
            <a:r>
              <a:rPr lang="en-GB" sz="3200" dirty="0" smtClean="0"/>
              <a:t>Lecture 2</a:t>
            </a:r>
            <a:endParaRPr lang="en-GB" sz="3200"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80921"/>
          <a:ext cx="8229600" cy="335788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spcAft>
                          <a:spcPts val="0"/>
                        </a:spcAft>
                      </a:pPr>
                      <a:r>
                        <a:rPr lang="en-US" sz="1400" b="1" dirty="0" smtClean="0">
                          <a:latin typeface="Arial"/>
                          <a:ea typeface="Calibri"/>
                          <a:cs typeface="Arial"/>
                        </a:rPr>
                        <a:t>Term</a:t>
                      </a:r>
                      <a:endParaRPr lang="en-GB" sz="1400" dirty="0">
                        <a:latin typeface="Arial"/>
                        <a:ea typeface="Calibri"/>
                        <a:cs typeface="Arial"/>
                      </a:endParaRPr>
                    </a:p>
                  </a:txBody>
                  <a:tcPr marL="68580" marR="68580" marT="0" marB="0"/>
                </a:tc>
                <a:tc>
                  <a:txBody>
                    <a:bodyPr/>
                    <a:lstStyle/>
                    <a:p>
                      <a:pPr>
                        <a:spcAft>
                          <a:spcPts val="0"/>
                        </a:spcAft>
                      </a:pPr>
                      <a:r>
                        <a:rPr lang="en-US" sz="1400" b="1" dirty="0" smtClean="0">
                          <a:latin typeface="Arial"/>
                          <a:ea typeface="Calibri"/>
                          <a:cs typeface="Arial"/>
                        </a:rPr>
                        <a:t>Description</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0"/>
                  </a:ext>
                </a:extLst>
              </a:tr>
              <a:tr h="370840">
                <a:tc>
                  <a:txBody>
                    <a:bodyPr/>
                    <a:lstStyle/>
                    <a:p>
                      <a:pPr>
                        <a:spcAft>
                          <a:spcPts val="400"/>
                        </a:spcAft>
                      </a:pPr>
                      <a:r>
                        <a:rPr lang="en-US" sz="1400" dirty="0" smtClean="0">
                          <a:latin typeface="Arial"/>
                          <a:ea typeface="Calibri"/>
                          <a:cs typeface="Arial"/>
                        </a:rPr>
                        <a:t>Human </a:t>
                      </a:r>
                      <a:r>
                        <a:rPr lang="en-US" sz="1400" dirty="0">
                          <a:latin typeface="Arial"/>
                          <a:ea typeface="Calibri"/>
                          <a:cs typeface="Arial"/>
                        </a:rPr>
                        <a:t>error or</a:t>
                      </a:r>
                      <a:endParaRPr lang="en-GB" sz="1400" dirty="0">
                        <a:latin typeface="Arial"/>
                        <a:ea typeface="Calibri"/>
                        <a:cs typeface="Arial"/>
                      </a:endParaRPr>
                    </a:p>
                    <a:p>
                      <a:pPr>
                        <a:spcAft>
                          <a:spcPts val="400"/>
                        </a:spcAft>
                      </a:pPr>
                      <a:r>
                        <a:rPr lang="en-US" sz="1400" dirty="0">
                          <a:latin typeface="Arial"/>
                          <a:ea typeface="Calibri"/>
                          <a:cs typeface="Arial"/>
                        </a:rPr>
                        <a:t>mistake</a:t>
                      </a:r>
                      <a:endParaRPr lang="en-GB" sz="1400" dirty="0">
                        <a:latin typeface="Arial"/>
                        <a:ea typeface="Calibri"/>
                        <a:cs typeface="Arial"/>
                      </a:endParaRPr>
                    </a:p>
                  </a:txBody>
                  <a:tcPr marL="68580" marR="68580" marT="0" marB="0"/>
                </a:tc>
                <a:tc>
                  <a:txBody>
                    <a:bodyPr/>
                    <a:lstStyle/>
                    <a:p>
                      <a:pPr>
                        <a:spcAft>
                          <a:spcPts val="0"/>
                        </a:spcAft>
                      </a:pPr>
                      <a:r>
                        <a:rPr lang="en-US" sz="14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1"/>
                  </a:ext>
                </a:extLst>
              </a:tr>
              <a:tr h="370840">
                <a:tc>
                  <a:txBody>
                    <a:bodyPr/>
                    <a:lstStyle/>
                    <a:p>
                      <a:pPr>
                        <a:spcAft>
                          <a:spcPts val="400"/>
                        </a:spcAft>
                      </a:pPr>
                      <a:r>
                        <a:rPr lang="en-US" sz="1400">
                          <a:latin typeface="Arial"/>
                          <a:ea typeface="Calibri"/>
                          <a:cs typeface="Arial"/>
                        </a:rPr>
                        <a:t>System fault</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2"/>
                  </a:ext>
                </a:extLst>
              </a:tr>
              <a:tr h="370840">
                <a:tc>
                  <a:txBody>
                    <a:bodyPr/>
                    <a:lstStyle/>
                    <a:p>
                      <a:pPr>
                        <a:spcAft>
                          <a:spcPts val="400"/>
                        </a:spcAft>
                      </a:pPr>
                      <a:r>
                        <a:rPr lang="en-US" sz="1400">
                          <a:latin typeface="Arial"/>
                          <a:ea typeface="Calibri"/>
                          <a:cs typeface="Arial"/>
                        </a:rPr>
                        <a:t>System error</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3"/>
                  </a:ext>
                </a:extLst>
              </a:tr>
              <a:tr h="370840">
                <a:tc>
                  <a:txBody>
                    <a:bodyPr/>
                    <a:lstStyle/>
                    <a:p>
                      <a:pPr>
                        <a:spcAft>
                          <a:spcPts val="400"/>
                        </a:spcAft>
                      </a:pPr>
                      <a:r>
                        <a:rPr lang="en-US" sz="1400">
                          <a:latin typeface="Arial"/>
                          <a:ea typeface="Calibri"/>
                          <a:cs typeface="Arial"/>
                        </a:rPr>
                        <a:t>System failure</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event that occurs at some point in time when the system does not deliver a service as expected by its users. No weather data is transmitted because the time is invalid</a:t>
                      </a:r>
                      <a:r>
                        <a:rPr lang="en-US" sz="1400" dirty="0" smtClean="0">
                          <a:latin typeface="Arial"/>
                          <a:ea typeface="Calibri"/>
                          <a:cs typeface="Arial"/>
                        </a:rPr>
                        <a:t>.</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a:xfrm>
            <a:off x="457200" y="1600200"/>
            <a:ext cx="8229600" cy="4756150"/>
          </a:xfrm>
        </p:spPr>
        <p:txBody>
          <a:bodyPr/>
          <a:lstStyle/>
          <a:p>
            <a:pPr>
              <a:lnSpc>
                <a:spcPct val="90000"/>
              </a:lnSpc>
            </a:pPr>
            <a:r>
              <a:rPr lang="en-GB" sz="2400" dirty="0"/>
              <a:t>Failures are a usually a </a:t>
            </a:r>
            <a:r>
              <a:rPr lang="en-GB" sz="2400" dirty="0">
                <a:solidFill>
                  <a:srgbClr val="FF0000"/>
                </a:solidFill>
              </a:rPr>
              <a:t>result of system errors </a:t>
            </a:r>
            <a:r>
              <a:rPr lang="en-GB" sz="2400" dirty="0"/>
              <a:t>that are derived from faults in the system</a:t>
            </a:r>
          </a:p>
          <a:p>
            <a:pPr>
              <a:lnSpc>
                <a:spcPct val="90000"/>
              </a:lnSpc>
            </a:pPr>
            <a:r>
              <a:rPr lang="en-GB" sz="2400" dirty="0"/>
              <a:t>However, </a:t>
            </a:r>
            <a:r>
              <a:rPr lang="en-GB" sz="2400" dirty="0">
                <a:solidFill>
                  <a:srgbClr val="FF0000"/>
                </a:solidFill>
              </a:rPr>
              <a:t>faults do not necessarily result in system errors</a:t>
            </a:r>
          </a:p>
          <a:p>
            <a:pPr lvl="1">
              <a:lnSpc>
                <a:spcPct val="90000"/>
              </a:lnSpc>
            </a:pPr>
            <a:r>
              <a:rPr lang="en-GB" sz="2000" dirty="0"/>
              <a:t>The</a:t>
            </a:r>
            <a:r>
              <a:rPr lang="en-GB" sz="2000" dirty="0" smtClean="0"/>
              <a:t> erroneous system </a:t>
            </a:r>
            <a:r>
              <a:rPr lang="en-GB" sz="2000" dirty="0"/>
              <a:t>state</a:t>
            </a:r>
            <a:r>
              <a:rPr lang="en-GB" sz="2000" dirty="0" smtClean="0"/>
              <a:t> resulting from the fault may </a:t>
            </a:r>
            <a:r>
              <a:rPr lang="en-GB" sz="2000" dirty="0"/>
              <a:t>be transient and ‘corrected’ before an error </a:t>
            </a:r>
            <a:r>
              <a:rPr lang="en-GB" sz="2000" dirty="0" smtClean="0"/>
              <a:t>arises.</a:t>
            </a:r>
          </a:p>
          <a:p>
            <a:pPr lvl="1">
              <a:lnSpc>
                <a:spcPct val="90000"/>
              </a:lnSpc>
            </a:pPr>
            <a:r>
              <a:rPr lang="en-GB" dirty="0" smtClean="0"/>
              <a:t>The faulty code may never be executed.</a:t>
            </a:r>
            <a:endParaRPr lang="en-GB" sz="2000" dirty="0" smtClean="0"/>
          </a:p>
          <a:p>
            <a:pPr>
              <a:lnSpc>
                <a:spcPct val="90000"/>
              </a:lnSpc>
            </a:pPr>
            <a:r>
              <a:rPr lang="en-GB" sz="2400" dirty="0">
                <a:solidFill>
                  <a:srgbClr val="FF0000"/>
                </a:solidFill>
              </a:rPr>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system as an input/output mapping</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pic>
        <p:nvPicPr>
          <p:cNvPr id="3074" name="Picture 2" descr="http://csis.pace.edu/~marchese/SE616_New/Sum_11/Sum_11_files/image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816" y="1851025"/>
            <a:ext cx="5334000" cy="4505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usage </a:t>
            </a:r>
            <a:r>
              <a:rPr lang="en-US" dirty="0" smtClean="0"/>
              <a:t>patterns</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pic>
        <p:nvPicPr>
          <p:cNvPr id="4098" name="Picture 2" descr="http://csis.pace.edu/~marchese/SE616_New/Sum_11/Sum_11_files/image0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00808"/>
            <a:ext cx="5229225" cy="3990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a:t>
            </a:r>
            <a:r>
              <a:rPr lang="en-GB" dirty="0" smtClean="0"/>
              <a:t> in use</a:t>
            </a:r>
            <a:endParaRPr lang="en-GB" dirty="0"/>
          </a:p>
        </p:txBody>
      </p:sp>
      <p:sp>
        <p:nvSpPr>
          <p:cNvPr id="46083" name="Rectangle 3"/>
          <p:cNvSpPr>
            <a:spLocks noGrp="1" noChangeArrowheads="1"/>
          </p:cNvSpPr>
          <p:nvPr>
            <p:ph idx="1"/>
          </p:nvPr>
        </p:nvSpPr>
        <p:spPr/>
        <p:txBody>
          <a:bodyPr/>
          <a:lstStyle/>
          <a:p>
            <a:r>
              <a:rPr lang="en-GB" sz="2400" dirty="0">
                <a:solidFill>
                  <a:srgbClr val="FF0000"/>
                </a:solidFill>
              </a:rPr>
              <a:t>Removing X% of the faults in a system will not necessarily improve the reliability by X%.  </a:t>
            </a:r>
            <a:r>
              <a:rPr lang="en-GB" sz="2400" dirty="0"/>
              <a:t>A study at IBM showed that removing 60% of product defects resulted in a 3% improvement in </a:t>
            </a:r>
            <a:r>
              <a:rPr lang="en-GB" sz="2400" dirty="0" smtClean="0"/>
              <a:t>reliability.</a:t>
            </a:r>
          </a:p>
          <a:p>
            <a:r>
              <a:rPr lang="en-GB" sz="2400" dirty="0"/>
              <a:t>Program defects may be in rarely executed sections of the code so may </a:t>
            </a:r>
            <a:r>
              <a:rPr lang="en-GB" sz="2400" dirty="0">
                <a:solidFill>
                  <a:srgbClr val="FF0000"/>
                </a:solidFill>
              </a:rPr>
              <a:t>never be encountered by users</a:t>
            </a:r>
            <a:r>
              <a:rPr lang="en-GB" sz="2400" dirty="0"/>
              <a:t>. Removing these does not affect the perceived </a:t>
            </a:r>
            <a:r>
              <a:rPr lang="en-GB" sz="2400" dirty="0" smtClean="0"/>
              <a:t>reliability.</a:t>
            </a:r>
          </a:p>
          <a:p>
            <a:r>
              <a:rPr lang="en-GB" dirty="0" smtClean="0"/>
              <a:t>Users </a:t>
            </a:r>
            <a:r>
              <a:rPr lang="en-GB" dirty="0" smtClean="0">
                <a:solidFill>
                  <a:srgbClr val="FF0000"/>
                </a:solidFill>
              </a:rPr>
              <a:t>adapt their behaviour </a:t>
            </a:r>
            <a:r>
              <a:rPr lang="en-GB" dirty="0" smtClean="0"/>
              <a:t>to avoid system features that may fail for them.</a:t>
            </a:r>
            <a:endParaRPr lang="en-GB" sz="2400" dirty="0" smtClean="0"/>
          </a:p>
          <a:p>
            <a:r>
              <a:rPr lang="en-GB" sz="2400" dirty="0"/>
              <a:t>A </a:t>
            </a:r>
            <a:r>
              <a:rPr lang="en-GB" sz="2400" dirty="0">
                <a:solidFill>
                  <a:srgbClr val="FF0000"/>
                </a:solidFill>
              </a:rPr>
              <a:t>program with known faults may </a:t>
            </a:r>
            <a:r>
              <a:rPr lang="en-GB" sz="2400" dirty="0"/>
              <a:t>therefore still be</a:t>
            </a:r>
            <a:r>
              <a:rPr lang="en-GB" sz="2400" dirty="0" smtClean="0"/>
              <a:t> perceived as </a:t>
            </a:r>
            <a:r>
              <a:rPr lang="en-GB" sz="2400" dirty="0"/>
              <a:t>reliable by its </a:t>
            </a:r>
            <a:r>
              <a:rPr lang="en-GB" sz="2400" dirty="0" smtClean="0"/>
              <a:t>users.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the </a:t>
            </a:r>
            <a:r>
              <a:rPr lang="en-GB" sz="2400" dirty="0">
                <a:solidFill>
                  <a:srgbClr val="FF0000"/>
                </a:solidFill>
              </a:rPr>
              <a:t>most important </a:t>
            </a:r>
            <a:r>
              <a:rPr lang="en-GB" sz="2400" dirty="0"/>
              <a:t>system property is the dependability of the system.</a:t>
            </a:r>
          </a:p>
          <a:p>
            <a:r>
              <a:rPr lang="en-GB" sz="2400" dirty="0"/>
              <a:t>The dependability of a system reflects the </a:t>
            </a:r>
            <a:r>
              <a:rPr lang="en-GB" sz="2400" dirty="0">
                <a:solidFill>
                  <a:srgbClr val="FF0000"/>
                </a:solidFill>
              </a:rPr>
              <a:t>user’s degree of trust </a:t>
            </a:r>
            <a:r>
              <a:rPr lang="en-GB" sz="2400" dirty="0"/>
              <a:t>in that system. It reflects the extent of the user’s confidence that it will operate as users expect and that it will not ‘fail’ in normal use.</a:t>
            </a:r>
            <a:endParaRPr lang="en-GB" sz="2400" dirty="0" smtClean="0"/>
          </a:p>
          <a:p>
            <a:r>
              <a:rPr lang="en-GB" sz="2400" dirty="0" smtClean="0"/>
              <a:t>Dependability covers the related systems attributes of </a:t>
            </a:r>
            <a:r>
              <a:rPr lang="en-GB" sz="2400" dirty="0" smtClean="0">
                <a:solidFill>
                  <a:srgbClr val="FF0000"/>
                </a:solidFill>
              </a:rPr>
              <a:t>reliability</a:t>
            </a:r>
            <a:r>
              <a:rPr lang="en-GB" sz="2400" dirty="0" smtClean="0"/>
              <a:t>, </a:t>
            </a:r>
            <a:r>
              <a:rPr lang="en-GB" sz="2400" dirty="0" smtClean="0">
                <a:solidFill>
                  <a:srgbClr val="FF0000"/>
                </a:solidFill>
              </a:rPr>
              <a:t>availability</a:t>
            </a:r>
            <a:r>
              <a:rPr lang="en-GB" sz="2400" dirty="0" smtClean="0"/>
              <a:t> and </a:t>
            </a:r>
            <a:r>
              <a:rPr lang="en-GB" sz="2400" dirty="0" smtClean="0">
                <a:solidFill>
                  <a:srgbClr val="FF0000"/>
                </a:solidFill>
              </a:rPr>
              <a:t>security</a:t>
            </a:r>
            <a:r>
              <a:rPr lang="en-GB" sz="2400" dirty="0" smtClean="0"/>
              <a:t>.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solidFill>
                  <a:srgbClr val="FF0000"/>
                </a:solidFill>
              </a:rPr>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smtClean="0"/>
              <a:t>faults.</a:t>
            </a:r>
            <a:endParaRPr lang="en-GB" sz="2000" dirty="0" smtClean="0">
              <a:solidFill>
                <a:srgbClr val="FF0000"/>
              </a:solidFill>
            </a:endParaRPr>
          </a:p>
          <a:p>
            <a:pPr>
              <a:lnSpc>
                <a:spcPct val="90000"/>
              </a:lnSpc>
            </a:pPr>
            <a:r>
              <a:rPr lang="en-GB" sz="2400" dirty="0">
                <a:solidFill>
                  <a:srgbClr val="FF0000"/>
                </a:solidFill>
              </a:rPr>
              <a:t>Fault detection and removal</a:t>
            </a:r>
          </a:p>
          <a:p>
            <a:pPr lvl="1">
              <a:lnSpc>
                <a:spcPct val="90000"/>
              </a:lnSpc>
            </a:pPr>
            <a:r>
              <a:rPr lang="en-GB" sz="2000" dirty="0"/>
              <a:t>Verification and validation techniques that increase the probability of detecting and correcting errors before the system goes into service are </a:t>
            </a:r>
            <a:r>
              <a:rPr lang="en-GB" sz="2000" dirty="0" smtClean="0"/>
              <a:t>used.</a:t>
            </a:r>
          </a:p>
          <a:p>
            <a:pPr>
              <a:lnSpc>
                <a:spcPct val="90000"/>
              </a:lnSpc>
            </a:pPr>
            <a:r>
              <a:rPr lang="en-GB" sz="2400" dirty="0">
                <a:solidFill>
                  <a:srgbClr val="FF0000"/>
                </a:solidFill>
              </a:rPr>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smtClean="0"/>
              <a:t>failures.</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a:t>
            </a:r>
            <a:r>
              <a:rPr lang="en-GB" sz="2400" dirty="0">
                <a:solidFill>
                  <a:srgbClr val="FF0000"/>
                </a:solidFill>
              </a:rPr>
              <a:t>without danger of causing human injury or death and without damage to the system’s </a:t>
            </a:r>
            <a:r>
              <a:rPr lang="en-GB" sz="2400" dirty="0" smtClean="0">
                <a:solidFill>
                  <a:srgbClr val="FF0000"/>
                </a:solidFill>
              </a:rPr>
              <a:t>environment.</a:t>
            </a:r>
          </a:p>
          <a:p>
            <a:r>
              <a:rPr lang="en-GB" sz="2400" dirty="0"/>
              <a:t>It is</a:t>
            </a:r>
            <a:r>
              <a:rPr lang="en-GB" sz="2400" dirty="0" smtClean="0"/>
              <a:t> important </a:t>
            </a:r>
            <a:r>
              <a:rPr lang="en-GB" sz="2400" dirty="0"/>
              <a:t>to consider </a:t>
            </a:r>
            <a:r>
              <a:rPr lang="en-GB" sz="2400" dirty="0">
                <a:solidFill>
                  <a:srgbClr val="FF0000"/>
                </a:solidFill>
              </a:rPr>
              <a:t>software safety</a:t>
            </a:r>
            <a:r>
              <a:rPr lang="en-GB" sz="2400" dirty="0"/>
              <a:t> as</a:t>
            </a:r>
            <a:r>
              <a:rPr lang="en-GB" sz="2400" dirty="0" smtClean="0"/>
              <a:t> most </a:t>
            </a:r>
            <a:r>
              <a:rPr lang="en-GB" sz="2400" dirty="0"/>
              <a:t>devices</a:t>
            </a:r>
            <a:r>
              <a:rPr lang="en-GB" sz="2400" dirty="0" smtClean="0"/>
              <a:t> whose failure is critical now incorporate </a:t>
            </a:r>
            <a:r>
              <a:rPr lang="en-GB" sz="2400" dirty="0">
                <a:solidFill>
                  <a:srgbClr val="FF0000"/>
                </a:solidFill>
              </a:rPr>
              <a:t>software-based control </a:t>
            </a:r>
            <a:r>
              <a:rPr lang="en-GB" sz="2400" dirty="0" smtClean="0">
                <a:solidFill>
                  <a:srgbClr val="FF0000"/>
                </a:solidFill>
              </a:rPr>
              <a:t>systems</a:t>
            </a:r>
            <a:r>
              <a:rPr lang="en-GB" sz="2400" dirty="0" smtClean="0"/>
              <a:t>. </a:t>
            </a:r>
            <a:endParaRPr lang="en-GB" sz="2400" dirty="0"/>
          </a:p>
          <a:p>
            <a:r>
              <a:rPr lang="en-GB" sz="2400" dirty="0"/>
              <a:t>Safety requirements are</a:t>
            </a:r>
            <a:r>
              <a:rPr lang="en-GB" sz="2400" dirty="0" smtClean="0"/>
              <a:t> often </a:t>
            </a:r>
            <a:r>
              <a:rPr lang="en-GB" sz="2400" dirty="0" smtClean="0">
                <a:solidFill>
                  <a:srgbClr val="FF0000"/>
                </a:solidFill>
              </a:rPr>
              <a:t>exclusive </a:t>
            </a:r>
            <a:r>
              <a:rPr lang="en-GB" sz="2400" dirty="0">
                <a:solidFill>
                  <a:srgbClr val="FF0000"/>
                </a:solidFill>
              </a:rPr>
              <a:t>requirements </a:t>
            </a:r>
            <a:r>
              <a:rPr lang="en-GB" sz="2400" dirty="0"/>
              <a:t>i.e. they exclude undesirable situations rather than specify required system </a:t>
            </a:r>
            <a:r>
              <a:rPr lang="en-GB" sz="2400" dirty="0" smtClean="0"/>
              <a:t>services. These generate functional safety requirements.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Safety criticality</a:t>
            </a:r>
          </a:p>
        </p:txBody>
      </p:sp>
      <p:sp>
        <p:nvSpPr>
          <p:cNvPr id="16386" name="Rectangle 2"/>
          <p:cNvSpPr>
            <a:spLocks noGrp="1" noChangeArrowheads="1"/>
          </p:cNvSpPr>
          <p:nvPr>
            <p:ph idx="1"/>
          </p:nvPr>
        </p:nvSpPr>
        <p:spPr>
          <a:noFill/>
          <a:ln/>
        </p:spPr>
        <p:txBody>
          <a:bodyPr lIns="90487" tIns="44450" rIns="90487" bIns="44450"/>
          <a:lstStyle/>
          <a:p>
            <a:r>
              <a:rPr lang="en-GB" sz="2400" dirty="0">
                <a:solidFill>
                  <a:srgbClr val="FF0000"/>
                </a:solidFill>
              </a:rPr>
              <a:t>Primary safety-critical systems</a:t>
            </a:r>
          </a:p>
          <a:p>
            <a:pPr lvl="1"/>
            <a:r>
              <a:rPr lang="en-GB" sz="2000" dirty="0"/>
              <a:t>Embedded software systems whose failure can cause the associated hardware to fail and directly threaten </a:t>
            </a:r>
            <a:r>
              <a:rPr lang="en-GB" sz="2000" dirty="0" smtClean="0"/>
              <a:t>people. </a:t>
            </a:r>
            <a:r>
              <a:rPr lang="en-GB" sz="1800" dirty="0" smtClean="0"/>
              <a:t>Example </a:t>
            </a:r>
            <a:r>
              <a:rPr lang="en-GB" dirty="0" smtClean="0"/>
              <a:t>is the insulin pump control system.</a:t>
            </a:r>
            <a:endParaRPr lang="en-GB" sz="1800" dirty="0" smtClean="0"/>
          </a:p>
          <a:p>
            <a:r>
              <a:rPr lang="en-GB" sz="2400" dirty="0">
                <a:solidFill>
                  <a:srgbClr val="FF0000"/>
                </a:solidFill>
              </a:rPr>
              <a:t>Secondary safety-critical systems</a:t>
            </a:r>
          </a:p>
          <a:p>
            <a:pPr lvl="1"/>
            <a:r>
              <a:rPr lang="en-GB" sz="2000" dirty="0"/>
              <a:t>Systems whose failure results in faults in other</a:t>
            </a:r>
            <a:r>
              <a:rPr lang="en-GB" sz="2000" dirty="0" smtClean="0"/>
              <a:t> (socio-technical) systems, </a:t>
            </a:r>
            <a:r>
              <a:rPr lang="en-GB" sz="2000" dirty="0"/>
              <a:t>which can</a:t>
            </a:r>
            <a:r>
              <a:rPr lang="en-GB" sz="2000" dirty="0" smtClean="0"/>
              <a:t> then have safety consequences. For example, the MHC-PMS is safety-critical as failure may lead to inappropriate treatment being prescribed.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Safety and reliability</a:t>
            </a:r>
          </a:p>
        </p:txBody>
      </p:sp>
      <p:sp>
        <p:nvSpPr>
          <p:cNvPr id="22530" name="Rectangle 2"/>
          <p:cNvSpPr>
            <a:spLocks noGrp="1" noChangeArrowheads="1"/>
          </p:cNvSpPr>
          <p:nvPr>
            <p:ph idx="1"/>
          </p:nvPr>
        </p:nvSpPr>
        <p:spPr>
          <a:noFill/>
          <a:ln/>
        </p:spPr>
        <p:txBody>
          <a:bodyPr lIns="90487" tIns="44450" rIns="90487" bIns="44450"/>
          <a:lstStyle/>
          <a:p>
            <a:pPr>
              <a:lnSpc>
                <a:spcPct val="90000"/>
              </a:lnSpc>
            </a:pPr>
            <a:r>
              <a:rPr lang="en-GB" dirty="0"/>
              <a:t>Safety and reliability are </a:t>
            </a:r>
            <a:r>
              <a:rPr lang="en-GB" dirty="0">
                <a:solidFill>
                  <a:srgbClr val="FF0000"/>
                </a:solidFill>
              </a:rPr>
              <a:t>related but distinct</a:t>
            </a:r>
          </a:p>
          <a:p>
            <a:pPr lvl="1">
              <a:lnSpc>
                <a:spcPct val="90000"/>
              </a:lnSpc>
            </a:pPr>
            <a:r>
              <a:rPr lang="en-GB" dirty="0"/>
              <a:t>In general, reliability and availability are necessary but not sufficient conditions for system safety </a:t>
            </a:r>
          </a:p>
          <a:p>
            <a:pPr>
              <a:lnSpc>
                <a:spcPct val="90000"/>
              </a:lnSpc>
            </a:pPr>
            <a:r>
              <a:rPr lang="en-GB" dirty="0"/>
              <a:t>Reliability is concerned with </a:t>
            </a:r>
            <a:r>
              <a:rPr lang="en-GB" dirty="0">
                <a:solidFill>
                  <a:srgbClr val="FF0000"/>
                </a:solidFill>
              </a:rPr>
              <a:t>conformance to a given specification and delivery of service</a:t>
            </a:r>
          </a:p>
          <a:p>
            <a:pPr>
              <a:lnSpc>
                <a:spcPct val="90000"/>
              </a:lnSpc>
            </a:pPr>
            <a:r>
              <a:rPr lang="en-GB" dirty="0"/>
              <a:t>Safety is concerned with ensuring </a:t>
            </a:r>
            <a:r>
              <a:rPr lang="en-GB" dirty="0">
                <a:solidFill>
                  <a:srgbClr val="FF0000"/>
                </a:solidFill>
              </a:rPr>
              <a:t>system cannot cause damage </a:t>
            </a:r>
            <a:r>
              <a:rPr lang="en-GB" dirty="0"/>
              <a:t>irrespective of whether </a:t>
            </a:r>
            <a:r>
              <a:rPr lang="en-GB" dirty="0" smtClean="0"/>
              <a:t>or </a:t>
            </a:r>
            <a:r>
              <a:rPr lang="en-GB" dirty="0"/>
              <a:t>not it conforms to its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lstStyle/>
          <a:p>
            <a:r>
              <a:rPr lang="en-GB"/>
              <a:t>Unsafe reliable systems</a:t>
            </a:r>
          </a:p>
        </p:txBody>
      </p:sp>
      <p:sp>
        <p:nvSpPr>
          <p:cNvPr id="24578" name="Rectangle 2"/>
          <p:cNvSpPr>
            <a:spLocks noGrp="1" noChangeArrowheads="1"/>
          </p:cNvSpPr>
          <p:nvPr>
            <p:ph idx="1"/>
          </p:nvPr>
        </p:nvSpPr>
        <p:spPr>
          <a:noFill/>
          <a:ln/>
        </p:spPr>
        <p:txBody>
          <a:bodyPr lIns="90487" tIns="44450" rIns="90487" bIns="44450"/>
          <a:lstStyle/>
          <a:p>
            <a:r>
              <a:rPr lang="en-GB" dirty="0" smtClean="0"/>
              <a:t>There may be </a:t>
            </a:r>
            <a:r>
              <a:rPr lang="en-GB" dirty="0" smtClean="0">
                <a:solidFill>
                  <a:srgbClr val="FF0000"/>
                </a:solidFill>
              </a:rPr>
              <a:t>dormant faults </a:t>
            </a:r>
            <a:r>
              <a:rPr lang="en-GB" dirty="0" smtClean="0"/>
              <a:t>in a system that are undetected for many years and only rarely arise.</a:t>
            </a:r>
          </a:p>
          <a:p>
            <a:r>
              <a:rPr lang="en-GB" dirty="0" smtClean="0">
                <a:solidFill>
                  <a:srgbClr val="FF0000"/>
                </a:solidFill>
              </a:rPr>
              <a:t>Specification </a:t>
            </a:r>
            <a:r>
              <a:rPr lang="en-GB" dirty="0">
                <a:solidFill>
                  <a:srgbClr val="FF0000"/>
                </a:solidFill>
              </a:rPr>
              <a:t>errors</a:t>
            </a:r>
          </a:p>
          <a:p>
            <a:pPr lvl="1"/>
            <a:r>
              <a:rPr lang="en-GB" dirty="0"/>
              <a:t>If the system specification is incorrect then the system can behave as specified but still cause an </a:t>
            </a:r>
            <a:r>
              <a:rPr lang="en-GB" dirty="0" smtClean="0"/>
              <a:t>accident.</a:t>
            </a:r>
          </a:p>
          <a:p>
            <a:r>
              <a:rPr lang="en-GB" dirty="0">
                <a:solidFill>
                  <a:srgbClr val="FF0000"/>
                </a:solidFill>
              </a:rPr>
              <a:t>Hardware failures </a:t>
            </a:r>
            <a:r>
              <a:rPr lang="en-GB" dirty="0"/>
              <a:t>generating spurious inputs</a:t>
            </a:r>
          </a:p>
          <a:p>
            <a:pPr lvl="1"/>
            <a:r>
              <a:rPr lang="en-GB" dirty="0"/>
              <a:t>Hard to anticipate in the </a:t>
            </a:r>
            <a:r>
              <a:rPr lang="en-GB" dirty="0" smtClean="0"/>
              <a:t>specification.</a:t>
            </a:r>
          </a:p>
          <a:p>
            <a:r>
              <a:rPr lang="en-GB" dirty="0">
                <a:solidFill>
                  <a:srgbClr val="FF0000"/>
                </a:solidFill>
              </a:rPr>
              <a:t>Context-sensitive commands </a:t>
            </a:r>
            <a:r>
              <a:rPr lang="en-GB" dirty="0"/>
              <a:t>i.e. issuing the right command at the wrong time</a:t>
            </a:r>
          </a:p>
          <a:p>
            <a:pPr lvl="1"/>
            <a:r>
              <a:rPr lang="en-GB" dirty="0"/>
              <a:t>Often the result of operator </a:t>
            </a:r>
            <a:r>
              <a:rPr lang="en-GB" dirty="0" smtClean="0"/>
              <a:t>error.</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5034280"/>
        </p:xfrm>
        <a:graphic>
          <a:graphicData uri="http://schemas.openxmlformats.org/drawingml/2006/table">
            <a:tbl>
              <a:tblPr firstRow="1" bandRow="1">
                <a:tableStyleId>{5C22544A-7EE6-4342-B048-85BDC9FD1C3A}</a:tableStyleId>
              </a:tblPr>
              <a:tblGrid>
                <a:gridCol w="2164057">
                  <a:extLst>
                    <a:ext uri="{9D8B030D-6E8A-4147-A177-3AD203B41FA5}">
                      <a16:colId xmlns:a16="http://schemas.microsoft.com/office/drawing/2014/main" val="20000"/>
                    </a:ext>
                  </a:extLst>
                </a:gridCol>
                <a:gridCol w="6065543">
                  <a:extLst>
                    <a:ext uri="{9D8B030D-6E8A-4147-A177-3AD203B41FA5}">
                      <a16:colId xmlns:a16="http://schemas.microsoft.com/office/drawing/2014/main" val="20001"/>
                    </a:ext>
                  </a:extLst>
                </a:gridCol>
              </a:tblGrid>
              <a:tr h="370840">
                <a:tc>
                  <a:txBody>
                    <a:bodyPr/>
                    <a:lstStyle/>
                    <a:p>
                      <a:pPr algn="just">
                        <a:spcAft>
                          <a:spcPts val="0"/>
                        </a:spcAft>
                      </a:pPr>
                      <a:r>
                        <a:rPr lang="en-GB" sz="1200" b="1" dirty="0" smtClean="0">
                          <a:solidFill>
                            <a:srgbClr val="000000"/>
                          </a:solidFill>
                          <a:latin typeface="Arial"/>
                          <a:ea typeface="Times New Roman"/>
                          <a:cs typeface="Arial"/>
                        </a:rPr>
                        <a:t>Term</a:t>
                      </a:r>
                      <a:endParaRPr lang="en-GB" sz="12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200" b="1" dirty="0" smtClean="0">
                          <a:solidFill>
                            <a:srgbClr val="000000"/>
                          </a:solidFill>
                          <a:latin typeface="Arial"/>
                          <a:ea typeface="Times New Roman"/>
                          <a:cs typeface="Arial"/>
                        </a:rPr>
                        <a:t>Definition</a:t>
                      </a:r>
                      <a:endParaRPr lang="en-GB" sz="12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370840">
                <a:tc>
                  <a:txBody>
                    <a:bodyPr/>
                    <a:lstStyle/>
                    <a:p>
                      <a:pPr algn="l">
                        <a:spcAft>
                          <a:spcPts val="0"/>
                        </a:spcAft>
                      </a:pPr>
                      <a:r>
                        <a:rPr lang="en-GB" sz="1200" dirty="0" smtClean="0">
                          <a:solidFill>
                            <a:srgbClr val="000000"/>
                          </a:solidFill>
                          <a:latin typeface="Arial"/>
                          <a:ea typeface="Times New Roman"/>
                          <a:cs typeface="Arial"/>
                        </a:rPr>
                        <a:t>Accident </a:t>
                      </a:r>
                      <a:r>
                        <a:rPr lang="en-GB" sz="12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2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200" dirty="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2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20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2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The probability of the events occurring which create a hazard. Probability values tend to be arbitrary but range from ‘probable’</a:t>
                      </a:r>
                      <a:r>
                        <a:rPr lang="en-GB" sz="1200" i="1" dirty="0">
                          <a:solidFill>
                            <a:srgbClr val="000000"/>
                          </a:solidFill>
                          <a:latin typeface="Arial"/>
                          <a:ea typeface="Times New Roman"/>
                          <a:cs typeface="Arial"/>
                        </a:rPr>
                        <a:t> </a:t>
                      </a:r>
                      <a:r>
                        <a:rPr lang="en-GB" sz="12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2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lstStyle/>
          <a:p>
            <a:r>
              <a:rPr lang="en-GB" sz="2400" dirty="0">
                <a:solidFill>
                  <a:srgbClr val="FF0000"/>
                </a:solidFill>
              </a:rPr>
              <a:t>Hazard avoidance</a:t>
            </a:r>
          </a:p>
          <a:p>
            <a:pPr lvl="1"/>
            <a:r>
              <a:rPr lang="en-GB" sz="2000" dirty="0"/>
              <a:t>The system is designed so that some classes of hazard simply cannot arise.     </a:t>
            </a:r>
          </a:p>
          <a:p>
            <a:r>
              <a:rPr lang="en-GB" sz="2400" dirty="0">
                <a:solidFill>
                  <a:srgbClr val="FF0000"/>
                </a:solidFill>
              </a:rPr>
              <a:t>Hazard detection and removal</a:t>
            </a:r>
          </a:p>
          <a:p>
            <a:pPr lvl="1"/>
            <a:r>
              <a:rPr lang="en-GB" sz="2000" dirty="0"/>
              <a:t>The system is designed so that hazards are detected and removed before they result in an </a:t>
            </a:r>
            <a:r>
              <a:rPr lang="en-GB" sz="2000" dirty="0" smtClean="0"/>
              <a:t>accident.</a:t>
            </a:r>
          </a:p>
          <a:p>
            <a:r>
              <a:rPr lang="en-GB" sz="2400" dirty="0">
                <a:solidFill>
                  <a:srgbClr val="FF0000"/>
                </a:solidFill>
              </a:rPr>
              <a:t>Damage limitation</a:t>
            </a:r>
          </a:p>
          <a:p>
            <a:pPr lvl="1"/>
            <a:r>
              <a:rPr lang="en-GB" sz="2000" dirty="0"/>
              <a:t>The system includes protection features that minimise the damage that may result from an </a:t>
            </a:r>
            <a:r>
              <a:rPr lang="en-GB" sz="2000" dirty="0" smtClean="0"/>
              <a:t>accident.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lstStyle/>
          <a:p>
            <a:pPr>
              <a:lnSpc>
                <a:spcPct val="90000"/>
              </a:lnSpc>
            </a:pPr>
            <a:r>
              <a:rPr lang="en-GB" sz="2400" dirty="0"/>
              <a:t>Accidents in complex systems rarely have a single cause as these systems are designed to </a:t>
            </a:r>
            <a:r>
              <a:rPr lang="en-GB" sz="2400" dirty="0">
                <a:solidFill>
                  <a:srgbClr val="FF0000"/>
                </a:solidFill>
              </a:rPr>
              <a:t>be resilient to a single point of failure</a:t>
            </a:r>
          </a:p>
          <a:p>
            <a:pPr lvl="1">
              <a:lnSpc>
                <a:spcPct val="90000"/>
              </a:lnSpc>
            </a:pPr>
            <a:r>
              <a:rPr lang="en-GB" sz="2000" dirty="0"/>
              <a:t>Designing systems so that a single point of failure does not cause an accident is a fundamental principle of safe systems </a:t>
            </a:r>
            <a:r>
              <a:rPr lang="en-GB" sz="2000" dirty="0" smtClean="0"/>
              <a:t>design.</a:t>
            </a:r>
          </a:p>
          <a:p>
            <a:pPr>
              <a:lnSpc>
                <a:spcPct val="90000"/>
              </a:lnSpc>
            </a:pPr>
            <a:r>
              <a:rPr lang="en-GB" sz="2400" dirty="0"/>
              <a:t>Almost all </a:t>
            </a:r>
            <a:r>
              <a:rPr lang="en-GB" sz="2400" dirty="0">
                <a:solidFill>
                  <a:srgbClr val="FF0000"/>
                </a:solidFill>
              </a:rPr>
              <a:t>accidents are a result of combinations of </a:t>
            </a:r>
            <a:r>
              <a:rPr lang="en-GB" sz="2400" dirty="0" smtClean="0">
                <a:solidFill>
                  <a:srgbClr val="FF0000"/>
                </a:solidFill>
              </a:rPr>
              <a:t>malfunctions </a:t>
            </a:r>
            <a:r>
              <a:rPr lang="en-GB" sz="2400" dirty="0" smtClean="0"/>
              <a:t>rather than single failures.</a:t>
            </a:r>
          </a:p>
          <a:p>
            <a:pPr>
              <a:lnSpc>
                <a:spcPct val="90000"/>
              </a:lnSpc>
            </a:pPr>
            <a:r>
              <a:rPr lang="en-GB" sz="2400" dirty="0"/>
              <a:t>It is probably the case that anticipating all problem combinations, especially, in software controlled systems is impossible so achieving complete safety is </a:t>
            </a:r>
            <a:r>
              <a:rPr lang="en-GB" sz="2400" dirty="0" smtClean="0"/>
              <a:t>impossible. Accidents are inevitable.</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 benefits</a:t>
            </a:r>
            <a:endParaRPr lang="en-US" dirty="0"/>
          </a:p>
        </p:txBody>
      </p:sp>
      <p:sp>
        <p:nvSpPr>
          <p:cNvPr id="3" name="Content Placeholder 2"/>
          <p:cNvSpPr>
            <a:spLocks noGrp="1"/>
          </p:cNvSpPr>
          <p:nvPr>
            <p:ph idx="1"/>
          </p:nvPr>
        </p:nvSpPr>
        <p:spPr/>
        <p:txBody>
          <a:bodyPr/>
          <a:lstStyle/>
          <a:p>
            <a:r>
              <a:rPr lang="en-US" dirty="0" smtClean="0"/>
              <a:t>Although software failures can be safety-critical, the use of software control systems contributes to increased system safety</a:t>
            </a:r>
          </a:p>
          <a:p>
            <a:pPr lvl="1"/>
            <a:r>
              <a:rPr lang="en-US" dirty="0" smtClean="0"/>
              <a:t>Software monitoring and control allows a wider range of conditions to be monitored and controlled than is possible using </a:t>
            </a:r>
            <a:r>
              <a:rPr lang="en-US" dirty="0" smtClean="0">
                <a:solidFill>
                  <a:srgbClr val="FF0000"/>
                </a:solidFill>
              </a:rPr>
              <a:t>electro-mechanical safety systems</a:t>
            </a:r>
            <a:r>
              <a:rPr lang="en-US" dirty="0" smtClean="0"/>
              <a:t>.</a:t>
            </a:r>
          </a:p>
          <a:p>
            <a:pPr lvl="1"/>
            <a:r>
              <a:rPr lang="en-US" dirty="0" smtClean="0"/>
              <a:t>Software control allows safety strategies to be adopted that reduce the </a:t>
            </a:r>
            <a:r>
              <a:rPr lang="en-US" dirty="0" smtClean="0">
                <a:solidFill>
                  <a:srgbClr val="FF0000"/>
                </a:solidFill>
              </a:rPr>
              <a:t>amount of time people spend in hazardous environments.</a:t>
            </a:r>
          </a:p>
          <a:p>
            <a:pPr lvl="1"/>
            <a:r>
              <a:rPr lang="en-US" dirty="0" smtClean="0"/>
              <a:t>Software can </a:t>
            </a:r>
            <a:r>
              <a:rPr lang="en-US" dirty="0" smtClean="0">
                <a:solidFill>
                  <a:srgbClr val="FF0000"/>
                </a:solidFill>
              </a:rPr>
              <a:t>detect and correct safety-critical operator errors.</a:t>
            </a:r>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a:t>
            </a:r>
            <a:r>
              <a:rPr lang="en-GB" dirty="0">
                <a:solidFill>
                  <a:srgbClr val="FF0000"/>
                </a:solidFill>
              </a:rPr>
              <a:t>protect itself from accidental or deliberate external </a:t>
            </a:r>
            <a:r>
              <a:rPr lang="en-GB" dirty="0" smtClean="0">
                <a:solidFill>
                  <a:srgbClr val="FF0000"/>
                </a:solidFill>
              </a:rPr>
              <a:t>attack.</a:t>
            </a:r>
          </a:p>
          <a:p>
            <a:pPr>
              <a:lnSpc>
                <a:spcPct val="90000"/>
              </a:lnSpc>
            </a:pPr>
            <a:r>
              <a:rPr lang="en-GB" dirty="0"/>
              <a:t>Security is</a:t>
            </a:r>
            <a:r>
              <a:rPr lang="en-GB" dirty="0" smtClean="0"/>
              <a:t> essential as most </a:t>
            </a:r>
            <a:r>
              <a:rPr lang="en-GB" dirty="0" smtClean="0">
                <a:solidFill>
                  <a:srgbClr val="FF0000"/>
                </a:solidFill>
              </a:rPr>
              <a:t>systems </a:t>
            </a:r>
            <a:r>
              <a:rPr lang="en-GB" dirty="0">
                <a:solidFill>
                  <a:srgbClr val="FF0000"/>
                </a:solidFill>
              </a:rPr>
              <a:t>are networked </a:t>
            </a:r>
            <a:r>
              <a:rPr lang="en-GB" dirty="0"/>
              <a:t>so that external access to the system through the Internet is </a:t>
            </a:r>
            <a:r>
              <a:rPr lang="en-GB" dirty="0" smtClean="0"/>
              <a:t>possible.</a:t>
            </a:r>
          </a:p>
          <a:p>
            <a:pPr>
              <a:lnSpc>
                <a:spcPct val="90000"/>
              </a:lnSpc>
            </a:pPr>
            <a:r>
              <a:rPr lang="en-GB" dirty="0">
                <a:solidFill>
                  <a:srgbClr val="FF0000"/>
                </a:solidFill>
              </a:rPr>
              <a:t>Security is an essential pre-requisite </a:t>
            </a:r>
            <a:r>
              <a:rPr lang="en-GB" dirty="0"/>
              <a:t>for availability, reliability and </a:t>
            </a:r>
            <a:r>
              <a:rPr lang="en-GB" dirty="0" smtClean="0"/>
              <a:t>safety.</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smtClean="0"/>
              <a:t>System failures may have widespread </a:t>
            </a:r>
            <a:r>
              <a:rPr lang="en-US" dirty="0" smtClean="0">
                <a:solidFill>
                  <a:srgbClr val="FF0000"/>
                </a:solidFill>
              </a:rPr>
              <a:t>effects with large </a:t>
            </a:r>
            <a:r>
              <a:rPr lang="en-US" dirty="0" smtClean="0"/>
              <a:t>numbers of people affected by the failure.</a:t>
            </a:r>
          </a:p>
          <a:p>
            <a:r>
              <a:rPr lang="en-US" dirty="0" smtClean="0"/>
              <a:t>Systems </a:t>
            </a:r>
            <a:r>
              <a:rPr lang="en-US" dirty="0"/>
              <a:t>that are </a:t>
            </a:r>
            <a:r>
              <a:rPr lang="en-US" dirty="0">
                <a:solidFill>
                  <a:srgbClr val="FF0000"/>
                </a:solidFill>
              </a:rPr>
              <a:t>not dependable </a:t>
            </a:r>
            <a:r>
              <a:rPr lang="en-US" dirty="0"/>
              <a:t>and are unreliable, unsafe or insecure </a:t>
            </a:r>
            <a:r>
              <a:rPr lang="en-US" dirty="0">
                <a:solidFill>
                  <a:srgbClr val="FF0000"/>
                </a:solidFill>
              </a:rPr>
              <a:t>may be rejected </a:t>
            </a:r>
            <a:r>
              <a:rPr lang="en-US" dirty="0"/>
              <a:t>by their users.</a:t>
            </a:r>
          </a:p>
          <a:p>
            <a:r>
              <a:rPr lang="en-US" dirty="0"/>
              <a:t>The </a:t>
            </a:r>
            <a:r>
              <a:rPr lang="en-US" dirty="0">
                <a:solidFill>
                  <a:srgbClr val="FF0000"/>
                </a:solidFill>
              </a:rPr>
              <a:t>costs</a:t>
            </a:r>
            <a:r>
              <a:rPr lang="en-US" dirty="0"/>
              <a:t> of system failure </a:t>
            </a:r>
            <a:r>
              <a:rPr lang="en-US" dirty="0">
                <a:solidFill>
                  <a:srgbClr val="FF0000"/>
                </a:solidFill>
              </a:rPr>
              <a:t>may be very </a:t>
            </a:r>
            <a:r>
              <a:rPr lang="en-US" dirty="0" smtClean="0">
                <a:solidFill>
                  <a:srgbClr val="FF0000"/>
                </a:solidFill>
              </a:rPr>
              <a:t>high </a:t>
            </a:r>
            <a:r>
              <a:rPr lang="en-US" dirty="0" smtClean="0"/>
              <a:t>if the failure leads to economic losses or physical damage.</a:t>
            </a:r>
          </a:p>
          <a:p>
            <a:r>
              <a:rPr lang="en-US" dirty="0">
                <a:solidFill>
                  <a:srgbClr val="FF0000"/>
                </a:solidFill>
              </a:rPr>
              <a:t>Undependable</a:t>
            </a:r>
            <a:r>
              <a:rPr lang="en-US" dirty="0"/>
              <a:t> systems may cause information loss with a </a:t>
            </a:r>
            <a:r>
              <a:rPr lang="en-US" dirty="0">
                <a:solidFill>
                  <a:srgbClr val="FF0000"/>
                </a:solidFill>
              </a:rPr>
              <a:t>high</a:t>
            </a:r>
            <a:r>
              <a:rPr lang="en-US" dirty="0"/>
              <a:t> consequent </a:t>
            </a:r>
            <a:r>
              <a:rPr lang="en-US" dirty="0">
                <a:solidFill>
                  <a:srgbClr val="FF0000"/>
                </a:solidFill>
              </a:rPr>
              <a:t>recovery cost</a:t>
            </a:r>
            <a:r>
              <a:rPr lang="en-US" dirty="0"/>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a:t>
            </a:r>
            <a:r>
              <a:rPr lang="en-GB" dirty="0">
                <a:solidFill>
                  <a:srgbClr val="FF0000"/>
                </a:solidFill>
              </a:rPr>
              <a:t>is insecure </a:t>
            </a:r>
            <a:r>
              <a:rPr lang="en-GB" dirty="0"/>
              <a:t>then statements about </a:t>
            </a:r>
            <a:r>
              <a:rPr lang="en-GB" dirty="0">
                <a:solidFill>
                  <a:srgbClr val="FF0000"/>
                </a:solidFill>
              </a:rPr>
              <a:t>its reliability and its safety are </a:t>
            </a:r>
            <a:r>
              <a:rPr lang="en-GB" dirty="0" smtClean="0">
                <a:solidFill>
                  <a:srgbClr val="FF0000"/>
                </a:solidFill>
              </a:rPr>
              <a:t>unreliable.</a:t>
            </a:r>
          </a:p>
          <a:p>
            <a:r>
              <a:rPr lang="en-GB" dirty="0"/>
              <a:t>These statements depend on the executing system and the developed system being the same. However, intrusion can change the executing system and/or its </a:t>
            </a:r>
            <a:r>
              <a:rPr lang="en-GB" dirty="0" smtClean="0"/>
              <a:t>data.</a:t>
            </a:r>
          </a:p>
          <a:p>
            <a:r>
              <a:rPr lang="en-GB" dirty="0"/>
              <a:t>Therefore, the reliability and safety assurance is no longer </a:t>
            </a:r>
            <a:r>
              <a:rPr lang="en-GB" dirty="0" smtClean="0"/>
              <a:t>valid.</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30401"/>
          <a:ext cx="8229600" cy="408940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Definition</a:t>
                      </a:r>
                      <a:endParaRPr lang="en-GB" sz="14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weakness in a computer-based system that may be exploited to cause loss or harm.</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Threats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400" dirty="0" smtClean="0">
                          <a:solidFill>
                            <a:srgbClr val="000000"/>
                          </a:solidFill>
                          <a:latin typeface="Arial"/>
                          <a:ea typeface="Times New Roman"/>
                          <a:cs typeface="Arial"/>
                        </a:rPr>
                        <a:t>system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security </a:t>
            </a:r>
            <a:r>
              <a:rPr lang="en-US" dirty="0" smtClean="0"/>
              <a:t>terminology (MHC-PMS)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199641"/>
          <a:ext cx="8229600" cy="3515360"/>
        </p:xfrm>
        <a:graphic>
          <a:graphicData uri="http://schemas.openxmlformats.org/drawingml/2006/table">
            <a:tbl>
              <a:tblPr firstRow="1" bandRow="1">
                <a:tableStyleId>{5C22544A-7EE6-4342-B048-85BDC9FD1C3A}</a:tableStyleId>
              </a:tblPr>
              <a:tblGrid>
                <a:gridCol w="2434290">
                  <a:extLst>
                    <a:ext uri="{9D8B030D-6E8A-4147-A177-3AD203B41FA5}">
                      <a16:colId xmlns:a16="http://schemas.microsoft.com/office/drawing/2014/main" val="20000"/>
                    </a:ext>
                  </a:extLst>
                </a:gridCol>
                <a:gridCol w="5795310">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Example</a:t>
                      </a:r>
                      <a:endParaRPr lang="en-GB" sz="14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The records of each patient that is receiving or has received treatment.</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impersonation of an authorized user.</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classes</a:t>
            </a:r>
            <a:endParaRPr lang="en-US" dirty="0"/>
          </a:p>
        </p:txBody>
      </p:sp>
      <p:sp>
        <p:nvSpPr>
          <p:cNvPr id="3" name="Content Placeholder 2"/>
          <p:cNvSpPr>
            <a:spLocks noGrp="1"/>
          </p:cNvSpPr>
          <p:nvPr>
            <p:ph idx="1"/>
          </p:nvPr>
        </p:nvSpPr>
        <p:spPr/>
        <p:txBody>
          <a:bodyPr/>
          <a:lstStyle/>
          <a:p>
            <a:r>
              <a:rPr lang="en-US" dirty="0" smtClean="0"/>
              <a:t>Threats to </a:t>
            </a:r>
            <a:r>
              <a:rPr lang="en-US" dirty="0" smtClean="0">
                <a:solidFill>
                  <a:srgbClr val="FF0000"/>
                </a:solidFill>
              </a:rPr>
              <a:t>the confidentiality </a:t>
            </a:r>
            <a:r>
              <a:rPr lang="en-US" dirty="0" smtClean="0"/>
              <a:t>of the system and its data</a:t>
            </a:r>
          </a:p>
          <a:p>
            <a:pPr lvl="1"/>
            <a:r>
              <a:rPr lang="en-US" dirty="0" smtClean="0"/>
              <a:t>Can disclose information to people or programs that do not have authorization to access that information.</a:t>
            </a:r>
          </a:p>
          <a:p>
            <a:r>
              <a:rPr lang="en-US" dirty="0" smtClean="0"/>
              <a:t>Threats to </a:t>
            </a:r>
            <a:r>
              <a:rPr lang="en-US" dirty="0" smtClean="0">
                <a:solidFill>
                  <a:srgbClr val="FF0000"/>
                </a:solidFill>
              </a:rPr>
              <a:t>the integrity </a:t>
            </a:r>
            <a:r>
              <a:rPr lang="en-US" dirty="0" smtClean="0"/>
              <a:t>of the system and its data</a:t>
            </a:r>
          </a:p>
          <a:p>
            <a:pPr lvl="1"/>
            <a:r>
              <a:rPr lang="en-US" dirty="0" smtClean="0"/>
              <a:t>Can damage or corrupt the software or its data.</a:t>
            </a:r>
          </a:p>
          <a:p>
            <a:r>
              <a:rPr lang="en-US" dirty="0" smtClean="0"/>
              <a:t>Threats to </a:t>
            </a:r>
            <a:r>
              <a:rPr lang="en-US" dirty="0" smtClean="0">
                <a:solidFill>
                  <a:srgbClr val="FF0000"/>
                </a:solidFill>
              </a:rPr>
              <a:t>the availability </a:t>
            </a:r>
            <a:r>
              <a:rPr lang="en-US" dirty="0" smtClean="0"/>
              <a:t>of the system and its data</a:t>
            </a:r>
          </a:p>
          <a:p>
            <a:pPr lvl="1"/>
            <a:r>
              <a:rPr lang="en-US" dirty="0" smtClean="0"/>
              <a:t>Can restrict access to the system and data for authorized users.</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Damage from insecurity</a:t>
            </a:r>
          </a:p>
        </p:txBody>
      </p:sp>
      <p:sp>
        <p:nvSpPr>
          <p:cNvPr id="37891" name="Rectangle 3"/>
          <p:cNvSpPr>
            <a:spLocks noGrp="1" noChangeArrowheads="1"/>
          </p:cNvSpPr>
          <p:nvPr>
            <p:ph idx="1"/>
          </p:nvPr>
        </p:nvSpPr>
        <p:spPr/>
        <p:txBody>
          <a:bodyPr/>
          <a:lstStyle/>
          <a:p>
            <a:r>
              <a:rPr lang="en-GB" sz="2400" dirty="0">
                <a:solidFill>
                  <a:srgbClr val="FF0000"/>
                </a:solidFill>
              </a:rPr>
              <a:t>Denial of service</a:t>
            </a:r>
          </a:p>
          <a:p>
            <a:pPr lvl="1"/>
            <a:r>
              <a:rPr lang="en-GB" sz="2000" dirty="0"/>
              <a:t>The system is forced into a state where normal services are unavailable or where service provision is significantly degraded</a:t>
            </a:r>
          </a:p>
          <a:p>
            <a:r>
              <a:rPr lang="en-GB" sz="2400" dirty="0">
                <a:solidFill>
                  <a:srgbClr val="FF0000"/>
                </a:solidFill>
              </a:rPr>
              <a:t>Corruption of programs or data</a:t>
            </a:r>
          </a:p>
          <a:p>
            <a:pPr lvl="1"/>
            <a:r>
              <a:rPr lang="en-GB" sz="2000" dirty="0"/>
              <a:t>The programs or data in the system may be modified in an unauthorised way</a:t>
            </a:r>
          </a:p>
          <a:p>
            <a:r>
              <a:rPr lang="en-GB" sz="2400" dirty="0">
                <a:solidFill>
                  <a:srgbClr val="FF0000"/>
                </a:solidFill>
              </a:rPr>
              <a:t>Disclosure of confidential information</a:t>
            </a:r>
          </a:p>
          <a:p>
            <a:pPr lvl="1"/>
            <a:r>
              <a:rPr lang="en-GB" sz="2000" dirty="0"/>
              <a:t>Information that is managed by the system may be exposed to people who are not authorised to read or use that information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solidFill>
                  <a:srgbClr val="FF0000"/>
                </a:solidFill>
              </a:rPr>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solidFill>
                  <a:srgbClr val="FF0000"/>
                </a:solidFill>
              </a:rPr>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solidFill>
                  <a:srgbClr val="FF0000"/>
                </a:solidFill>
              </a:rPr>
              <a:t>Exposure </a:t>
            </a:r>
            <a:r>
              <a:rPr lang="en-GB" sz="2400" dirty="0" smtClean="0">
                <a:solidFill>
                  <a:srgbClr val="FF0000"/>
                </a:solidFill>
              </a:rPr>
              <a:t>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Key points</a:t>
            </a:r>
          </a:p>
        </p:txBody>
      </p:sp>
      <p:sp>
        <p:nvSpPr>
          <p:cNvPr id="47107" name="Rectangle 3"/>
          <p:cNvSpPr>
            <a:spLocks noGrp="1" noChangeArrowheads="1"/>
          </p:cNvSpPr>
          <p:nvPr>
            <p:ph idx="1"/>
          </p:nvPr>
        </p:nvSpPr>
        <p:spPr/>
        <p:txBody>
          <a:bodyPr/>
          <a:lstStyle/>
          <a:p>
            <a:pPr>
              <a:lnSpc>
                <a:spcPct val="90000"/>
              </a:lnSpc>
            </a:pPr>
            <a:r>
              <a:rPr lang="en-GB" sz="2400" dirty="0"/>
              <a:t>Reliability is related to the probability of an error occurring in operational use. A system with known faults may be </a:t>
            </a:r>
            <a:r>
              <a:rPr lang="en-GB" sz="2400" dirty="0" smtClean="0"/>
              <a:t>reliable.</a:t>
            </a:r>
          </a:p>
          <a:p>
            <a:pPr>
              <a:lnSpc>
                <a:spcPct val="90000"/>
              </a:lnSpc>
            </a:pPr>
            <a:r>
              <a:rPr lang="en-GB" sz="2400" dirty="0"/>
              <a:t>Safety is a system attribute that reflects the system’s ability to operate without threatening people or the </a:t>
            </a:r>
            <a:r>
              <a:rPr lang="en-GB" sz="2400" dirty="0" smtClean="0"/>
              <a:t>environment.</a:t>
            </a:r>
          </a:p>
          <a:p>
            <a:pPr>
              <a:lnSpc>
                <a:spcPct val="90000"/>
              </a:lnSpc>
            </a:pPr>
            <a:r>
              <a:rPr lang="en-GB" sz="2400" dirty="0"/>
              <a:t>Security is a system attribute that reflects the system’s ability to protect itself from external </a:t>
            </a:r>
            <a:r>
              <a:rPr lang="en-GB" sz="2400" dirty="0" smtClean="0"/>
              <a:t>attack.</a:t>
            </a:r>
          </a:p>
          <a:p>
            <a:pPr>
              <a:lnSpc>
                <a:spcPct val="90000"/>
              </a:lnSpc>
            </a:pPr>
            <a:r>
              <a:rPr lang="en-GB" dirty="0" smtClean="0"/>
              <a:t>Dependability is compromised if a system is insecure as the code or data may be corrupted.</a:t>
            </a:r>
            <a:endParaRPr lang="en-GB" sz="2400"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solidFill>
                  <a:srgbClr val="FF0000"/>
                </a:solidFill>
              </a:rPr>
              <a:t>Hardware failure</a:t>
            </a:r>
          </a:p>
          <a:p>
            <a:pPr lvl="1">
              <a:lnSpc>
                <a:spcPct val="90000"/>
              </a:lnSpc>
            </a:pPr>
            <a:r>
              <a:rPr lang="en-US" dirty="0"/>
              <a:t>Hardware fails because of design and manufacturing errors or because components have reached the end of their natural life.</a:t>
            </a:r>
          </a:p>
          <a:p>
            <a:pPr>
              <a:lnSpc>
                <a:spcPct val="90000"/>
              </a:lnSpc>
            </a:pPr>
            <a:r>
              <a:rPr lang="en-US" dirty="0">
                <a:solidFill>
                  <a:srgbClr val="FF0000"/>
                </a:solidFill>
              </a:rPr>
              <a:t>Software failure</a:t>
            </a:r>
          </a:p>
          <a:p>
            <a:pPr lvl="1">
              <a:lnSpc>
                <a:spcPct val="90000"/>
              </a:lnSpc>
            </a:pPr>
            <a:r>
              <a:rPr lang="en-US" dirty="0"/>
              <a:t>Software fails due to errors in its specification, design or implementation.</a:t>
            </a:r>
          </a:p>
          <a:p>
            <a:pPr>
              <a:lnSpc>
                <a:spcPct val="90000"/>
              </a:lnSpc>
            </a:pPr>
            <a:r>
              <a:rPr lang="en-US" dirty="0">
                <a:solidFill>
                  <a:srgbClr val="FF0000"/>
                </a:solidFill>
              </a:rPr>
              <a:t>Operational failure</a:t>
            </a:r>
          </a:p>
          <a:p>
            <a:pPr lvl="1">
              <a:lnSpc>
                <a:spcPct val="90000"/>
              </a:lnSpc>
            </a:pPr>
            <a:r>
              <a:rPr lang="en-US" dirty="0"/>
              <a:t>Human operators make mistakes.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a:t>
            </a:r>
            <a:r>
              <a:rPr lang="en-US" dirty="0"/>
              <a:t>dependability properties </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pic>
        <p:nvPicPr>
          <p:cNvPr id="1028" name="Picture 4" descr="http://csis.pace.edu/~marchese/SE616_New/Sum_11/Sum_11_files/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37" y="1772816"/>
            <a:ext cx="8549911" cy="3907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a:xfrm>
            <a:off x="457200" y="1600200"/>
            <a:ext cx="8229600" cy="4756150"/>
          </a:xfrm>
        </p:spPr>
        <p:txBody>
          <a:bodyPr/>
          <a:lstStyle/>
          <a:p>
            <a:r>
              <a:rPr lang="en-US" dirty="0" smtClean="0">
                <a:solidFill>
                  <a:srgbClr val="FF0000"/>
                </a:solidFill>
              </a:rPr>
              <a:t>Availability</a:t>
            </a:r>
          </a:p>
          <a:p>
            <a:pPr lvl="1"/>
            <a:r>
              <a:rPr lang="en-US" dirty="0" smtClean="0"/>
              <a:t>The probability that the system will be up and running and able to deliver useful services to users.</a:t>
            </a:r>
          </a:p>
          <a:p>
            <a:r>
              <a:rPr lang="en-US" dirty="0" smtClean="0">
                <a:solidFill>
                  <a:srgbClr val="FF0000"/>
                </a:solidFill>
              </a:rPr>
              <a:t>Reliability</a:t>
            </a:r>
          </a:p>
          <a:p>
            <a:pPr lvl="1"/>
            <a:r>
              <a:rPr lang="en-US" dirty="0" smtClean="0"/>
              <a:t>The probability that the system will correctly deliver services as expected by users.</a:t>
            </a:r>
          </a:p>
          <a:p>
            <a:r>
              <a:rPr lang="en-US" dirty="0" smtClean="0">
                <a:solidFill>
                  <a:srgbClr val="FF0000"/>
                </a:solidFill>
              </a:rPr>
              <a:t>Safety</a:t>
            </a:r>
          </a:p>
          <a:p>
            <a:pPr lvl="1"/>
            <a:r>
              <a:rPr lang="en-US" dirty="0" smtClean="0"/>
              <a:t>A judgment of how likely it is that the system will cause damage to people or its environment.</a:t>
            </a:r>
          </a:p>
          <a:p>
            <a:r>
              <a:rPr lang="en-US" dirty="0" smtClean="0">
                <a:solidFill>
                  <a:srgbClr val="FF0000"/>
                </a:solidFill>
              </a:rPr>
              <a:t>Security</a:t>
            </a:r>
          </a:p>
          <a:p>
            <a:pPr lvl="1"/>
            <a:r>
              <a:rPr lang="en-US" dirty="0" smtClean="0"/>
              <a:t>A judgment of how likely it is that the system can resist accidental or deliberate intrusions.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dirty="0" err="1">
                <a:solidFill>
                  <a:srgbClr val="FF0000"/>
                </a:solidFill>
              </a:rPr>
              <a:t>Repairability</a:t>
            </a:r>
            <a:endParaRPr lang="en-US" sz="2400" dirty="0">
              <a:solidFill>
                <a:srgbClr val="FF0000"/>
              </a:solidFill>
            </a:endParaRPr>
          </a:p>
          <a:p>
            <a:pPr lvl="1">
              <a:lnSpc>
                <a:spcPct val="90000"/>
              </a:lnSpc>
            </a:pPr>
            <a:r>
              <a:rPr lang="en-US" sz="2000" dirty="0"/>
              <a:t>Reflects the extent to which the system can be repaired in the event of a failure</a:t>
            </a:r>
          </a:p>
          <a:p>
            <a:pPr>
              <a:lnSpc>
                <a:spcPct val="90000"/>
              </a:lnSpc>
            </a:pPr>
            <a:r>
              <a:rPr lang="en-US" sz="2400" dirty="0">
                <a:solidFill>
                  <a:srgbClr val="FF0000"/>
                </a:solidFill>
              </a:rPr>
              <a:t>Maintainability</a:t>
            </a:r>
          </a:p>
          <a:p>
            <a:pPr lvl="1">
              <a:lnSpc>
                <a:spcPct val="90000"/>
              </a:lnSpc>
            </a:pPr>
            <a:r>
              <a:rPr lang="en-US" sz="2000" dirty="0"/>
              <a:t>Reflects the extent to which the system can be adapted to new requirements;</a:t>
            </a:r>
          </a:p>
          <a:p>
            <a:pPr>
              <a:lnSpc>
                <a:spcPct val="90000"/>
              </a:lnSpc>
            </a:pPr>
            <a:r>
              <a:rPr lang="en-US" sz="2400" dirty="0">
                <a:solidFill>
                  <a:srgbClr val="FF0000"/>
                </a:solidFill>
              </a:rPr>
              <a:t>Survivability</a:t>
            </a:r>
          </a:p>
          <a:p>
            <a:pPr lvl="1">
              <a:lnSpc>
                <a:spcPct val="90000"/>
              </a:lnSpc>
            </a:pPr>
            <a:r>
              <a:rPr lang="en-US" sz="2000" dirty="0"/>
              <a:t>Reflects the extent to which the system can deliver services whilst under hostile attack;</a:t>
            </a:r>
          </a:p>
          <a:p>
            <a:pPr>
              <a:lnSpc>
                <a:spcPct val="90000"/>
              </a:lnSpc>
            </a:pPr>
            <a:r>
              <a:rPr lang="en-US" sz="2400" dirty="0">
                <a:solidFill>
                  <a:srgbClr val="FF0000"/>
                </a:solidFill>
              </a:rPr>
              <a:t>Error tolerance</a:t>
            </a:r>
          </a:p>
          <a:p>
            <a:pPr lvl="1">
              <a:lnSpc>
                <a:spcPct val="90000"/>
              </a:lnSpc>
            </a:pPr>
            <a:r>
              <a:rPr lang="en-US" sz="2000" dirty="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Repairability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The disruption caused by </a:t>
            </a:r>
            <a:r>
              <a:rPr lang="en-US" dirty="0" smtClean="0">
                <a:solidFill>
                  <a:schemeClr val="tx1"/>
                </a:solidFill>
              </a:rPr>
              <a:t>system failure can be minimized if the system can be repaired quickly.</a:t>
            </a:r>
          </a:p>
          <a:p>
            <a:r>
              <a:rPr lang="en-US" dirty="0" smtClean="0">
                <a:solidFill>
                  <a:srgbClr val="FF0000"/>
                </a:solidFill>
              </a:rPr>
              <a:t>This requires </a:t>
            </a:r>
            <a:r>
              <a:rPr lang="en-US" dirty="0" smtClean="0">
                <a:solidFill>
                  <a:schemeClr val="tx1"/>
                </a:solidFill>
              </a:rPr>
              <a:t>problem diagnosis, access to the failed </a:t>
            </a:r>
            <a:r>
              <a:rPr lang="en-US" dirty="0" err="1" smtClean="0">
                <a:solidFill>
                  <a:schemeClr val="tx1"/>
                </a:solidFill>
              </a:rPr>
              <a:t>component(s</a:t>
            </a:r>
            <a:r>
              <a:rPr lang="en-US" dirty="0" smtClean="0">
                <a:solidFill>
                  <a:schemeClr val="tx1"/>
                </a:solidFill>
              </a:rPr>
              <a:t>) and making changes to fix the problems.</a:t>
            </a:r>
          </a:p>
          <a:p>
            <a:r>
              <a:rPr lang="en-US" dirty="0" err="1" smtClean="0">
                <a:solidFill>
                  <a:srgbClr val="FF0000"/>
                </a:solidFill>
              </a:rPr>
              <a:t>Repairability</a:t>
            </a:r>
            <a:r>
              <a:rPr lang="en-US" dirty="0" smtClean="0">
                <a:solidFill>
                  <a:srgbClr val="FF0000"/>
                </a:solidFill>
              </a:rPr>
              <a:t> is a judgment </a:t>
            </a:r>
            <a:r>
              <a:rPr lang="en-US" dirty="0" smtClean="0">
                <a:solidFill>
                  <a:schemeClr val="tx1"/>
                </a:solidFill>
              </a:rPr>
              <a:t>of how easy it is to repair the software to correct the faults that led to a system failure.</a:t>
            </a:r>
          </a:p>
          <a:p>
            <a:r>
              <a:rPr lang="en-US" dirty="0" err="1" smtClean="0">
                <a:solidFill>
                  <a:srgbClr val="FF0000"/>
                </a:solidFill>
              </a:rPr>
              <a:t>Repairability</a:t>
            </a:r>
            <a:r>
              <a:rPr lang="en-US" dirty="0" smtClean="0">
                <a:solidFill>
                  <a:srgbClr val="FF0000"/>
                </a:solidFill>
              </a:rPr>
              <a:t> is affected by </a:t>
            </a:r>
            <a:r>
              <a:rPr lang="en-US" dirty="0" smtClean="0">
                <a:solidFill>
                  <a:schemeClr val="tx1"/>
                </a:solidFill>
              </a:rPr>
              <a:t>the operating environment so is hard to assess before system deployment.</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9</a:t>
            </a:fld>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5809</TotalTime>
  <Pages>4</Pages>
  <Words>3832</Words>
  <Application>Microsoft Office PowerPoint</Application>
  <PresentationFormat>On-screen Show (4:3)</PresentationFormat>
  <Paragraphs>364</Paragraphs>
  <Slides>46</Slides>
  <Notes>23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ＭＳ Ｐゴシック</vt:lpstr>
      <vt:lpstr>Arial</vt:lpstr>
      <vt:lpstr>Calibri</vt:lpstr>
      <vt:lpstr>Franklin Gothic Book</vt:lpstr>
      <vt:lpstr>Helvetica</vt:lpstr>
      <vt:lpstr>Perpetua</vt:lpstr>
      <vt:lpstr>Times</vt:lpstr>
      <vt:lpstr>Times New Roman</vt:lpstr>
      <vt:lpstr>Wingdings</vt:lpstr>
      <vt:lpstr>Wingdings 2</vt:lpstr>
      <vt:lpstr>SE9</vt:lpstr>
      <vt:lpstr>Equity</vt:lpstr>
      <vt:lpstr>CSE 319        Software Engineering   </vt:lpstr>
      <vt:lpstr>Topics covered</vt:lpstr>
      <vt:lpstr>System dependability</vt:lpstr>
      <vt:lpstr>Importance of dependability</vt:lpstr>
      <vt:lpstr>Causes of failure</vt:lpstr>
      <vt:lpstr>Principal dependability properties </vt:lpstr>
      <vt:lpstr>Principal properties</vt:lpstr>
      <vt:lpstr>Other dependability properties</vt:lpstr>
      <vt:lpstr>Repairability</vt:lpstr>
      <vt:lpstr>Maintainability</vt:lpstr>
      <vt:lpstr>Survivability</vt:lpstr>
      <vt:lpstr>Error tolerance</vt:lpstr>
      <vt:lpstr>Dependability attribute dependencies</vt:lpstr>
      <vt:lpstr>Dependability achievement</vt:lpstr>
      <vt:lpstr>Dependability costs</vt:lpstr>
      <vt:lpstr>Cost/dependability curve </vt:lpstr>
      <vt:lpstr>Dependability economics</vt:lpstr>
      <vt:lpstr>Availability and reliability</vt:lpstr>
      <vt:lpstr>Availability and reliability</vt:lpstr>
      <vt:lpstr>Perceptions of reliability</vt:lpstr>
      <vt:lpstr>Reliability and specifications</vt:lpstr>
      <vt:lpstr>Availability perception</vt:lpstr>
      <vt:lpstr>Key points</vt:lpstr>
      <vt:lpstr>Chapter 11 – Security and Dependability</vt:lpstr>
      <vt:lpstr>Reliability terminology </vt:lpstr>
      <vt:lpstr>Faults and failures</vt:lpstr>
      <vt:lpstr>A system as an input/output mapping </vt:lpstr>
      <vt:lpstr>Software usage patterns </vt:lpstr>
      <vt:lpstr>Reliability in use</vt:lpstr>
      <vt:lpstr>Reliability achievement</vt:lpstr>
      <vt:lpstr>Safety</vt:lpstr>
      <vt:lpstr>Safety criticality</vt:lpstr>
      <vt:lpstr>Safety and reliability</vt:lpstr>
      <vt:lpstr>Unsafe reliable systems</vt:lpstr>
      <vt:lpstr>Safety terminology </vt:lpstr>
      <vt:lpstr>Safety achievement</vt:lpstr>
      <vt:lpstr>Normal accidents</vt:lpstr>
      <vt:lpstr>Software safety benefits</vt:lpstr>
      <vt:lpstr>Security</vt:lpstr>
      <vt:lpstr>Fundamental security</vt:lpstr>
      <vt:lpstr>Security terminology </vt:lpstr>
      <vt:lpstr>Examples of security terminology (MHC-PMS) </vt:lpstr>
      <vt:lpstr>Threat classes</vt:lpstr>
      <vt:lpstr>Damage from insecurity</vt:lpstr>
      <vt:lpstr>Security assurance</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Engineering</dc:title>
  <dc:subject/>
  <dc:creator>Ian Sommerville</dc:creator>
  <cp:keywords/>
  <dc:description/>
  <cp:lastModifiedBy>ICT-01</cp:lastModifiedBy>
  <cp:revision>62</cp:revision>
  <cp:lastPrinted>2009-12-21T20:08:42Z</cp:lastPrinted>
  <dcterms:created xsi:type="dcterms:W3CDTF">2009-12-28T09:39:21Z</dcterms:created>
  <dcterms:modified xsi:type="dcterms:W3CDTF">2019-09-30T00:57:37Z</dcterms:modified>
</cp:coreProperties>
</file>