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5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36B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45720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81000"/>
                </a:lnTo>
                <a:lnTo>
                  <a:pt x="4572000" y="3810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9629" y="1088390"/>
            <a:ext cx="23647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290" y="1633220"/>
            <a:ext cx="8059419" cy="327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58900" y="6532374"/>
            <a:ext cx="330771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389" y="2814320"/>
            <a:ext cx="5333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Building </a:t>
            </a:r>
            <a:r>
              <a:rPr sz="4400" spc="-475" dirty="0"/>
              <a:t>Blocks </a:t>
            </a:r>
            <a:r>
              <a:rPr sz="4400" spc="-200" dirty="0"/>
              <a:t>of</a:t>
            </a:r>
            <a:r>
              <a:rPr sz="4400" spc="60" dirty="0"/>
              <a:t> </a:t>
            </a:r>
            <a:r>
              <a:rPr sz="4400" spc="-320" dirty="0"/>
              <a:t>UML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858000" y="4953000"/>
            <a:ext cx="1981200" cy="140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90600" y="5943600"/>
            <a:ext cx="330771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 smtClean="0"/>
              <a:t>Analysis</a:t>
            </a:r>
            <a:endParaRPr spc="-10" dirty="0"/>
          </a:p>
        </p:txBody>
      </p:sp>
      <p:sp>
        <p:nvSpPr>
          <p:cNvPr id="6" name="object 4"/>
          <p:cNvSpPr txBox="1">
            <a:spLocks/>
          </p:cNvSpPr>
          <p:nvPr/>
        </p:nvSpPr>
        <p:spPr>
          <a:xfrm>
            <a:off x="1358900" y="6532374"/>
            <a:ext cx="41275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1" i="0" kern="1200">
                <a:solidFill>
                  <a:schemeClr val="bg1"/>
                </a:solidFill>
                <a:latin typeface="Liberation Sans Narrow"/>
                <a:ea typeface="+mn-ea"/>
                <a:cs typeface="Liberation Sans Narrow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145"/>
              </a:lnSpc>
            </a:pPr>
            <a:r>
              <a:rPr lang="en-US" spc="-10" smtClean="0"/>
              <a:t>Object </a:t>
            </a:r>
            <a:r>
              <a:rPr lang="en-US" spc="-5" smtClean="0"/>
              <a:t>Oriented Design </a:t>
            </a:r>
            <a:r>
              <a:rPr lang="en-US" spc="-10" smtClean="0"/>
              <a:t>and</a:t>
            </a:r>
            <a:r>
              <a:rPr lang="en-US" spc="-20" smtClean="0"/>
              <a:t> </a:t>
            </a:r>
            <a:r>
              <a:rPr lang="en-US" spc="-10" smtClean="0"/>
              <a:t>Analysis</a:t>
            </a:r>
            <a:endParaRPr lang="en-US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04800"/>
            <a:ext cx="28575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300" y="2015490"/>
            <a:ext cx="243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Figure </a:t>
            </a:r>
            <a:r>
              <a:rPr spc="-135" dirty="0"/>
              <a:t>3: </a:t>
            </a:r>
            <a:r>
              <a:rPr spc="-225" dirty="0"/>
              <a:t>Use</a:t>
            </a:r>
            <a:r>
              <a:rPr spc="-100" dirty="0"/>
              <a:t> </a:t>
            </a:r>
            <a:r>
              <a:rPr spc="-305" dirty="0"/>
              <a:t>Cases</a:t>
            </a:r>
          </a:p>
        </p:txBody>
      </p:sp>
      <p:sp>
        <p:nvSpPr>
          <p:cNvPr id="4" name="object 4"/>
          <p:cNvSpPr/>
          <p:nvPr/>
        </p:nvSpPr>
        <p:spPr>
          <a:xfrm>
            <a:off x="5721350" y="325120"/>
            <a:ext cx="22860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4170" y="2472690"/>
            <a:ext cx="2945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latin typeface="Arial"/>
                <a:cs typeface="Arial"/>
              </a:rPr>
              <a:t>Figure </a:t>
            </a:r>
            <a:r>
              <a:rPr sz="2400" b="1" spc="-135" dirty="0">
                <a:latin typeface="Arial"/>
                <a:cs typeface="Arial"/>
              </a:rPr>
              <a:t>4: </a:t>
            </a:r>
            <a:r>
              <a:rPr sz="2400" b="1" spc="-170" dirty="0">
                <a:latin typeface="Arial"/>
                <a:cs typeface="Arial"/>
              </a:rPr>
              <a:t>Active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285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3581400"/>
            <a:ext cx="3333750" cy="173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100" y="5596890"/>
            <a:ext cx="279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latin typeface="Arial"/>
                <a:cs typeface="Arial"/>
              </a:rPr>
              <a:t>Figure </a:t>
            </a:r>
            <a:r>
              <a:rPr sz="2400" b="1" spc="-135" dirty="0">
                <a:latin typeface="Arial"/>
                <a:cs typeface="Arial"/>
              </a:rPr>
              <a:t>5: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204" dirty="0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5525" y="3590925"/>
            <a:ext cx="1885950" cy="1771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52490" y="5520690"/>
            <a:ext cx="19869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latin typeface="Arial"/>
                <a:cs typeface="Arial"/>
              </a:rPr>
              <a:t>Figure </a:t>
            </a:r>
            <a:r>
              <a:rPr sz="2400" b="1" spc="-135" dirty="0">
                <a:latin typeface="Arial"/>
                <a:cs typeface="Arial"/>
              </a:rPr>
              <a:t>6: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204" dirty="0">
                <a:latin typeface="Arial"/>
                <a:cs typeface="Arial"/>
              </a:rPr>
              <a:t>Nodes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4859" y="0"/>
            <a:ext cx="0" cy="3061335"/>
          </a:xfrm>
          <a:custGeom>
            <a:avLst/>
            <a:gdLst/>
            <a:ahLst/>
            <a:cxnLst/>
            <a:rect l="l" t="t" r="r" b="b"/>
            <a:pathLst>
              <a:path h="3061335">
                <a:moveTo>
                  <a:pt x="0" y="0"/>
                </a:moveTo>
                <a:lnTo>
                  <a:pt x="0" y="3060759"/>
                </a:lnTo>
              </a:path>
            </a:pathLst>
          </a:custGeom>
          <a:ln w="7123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4859" y="3124200"/>
            <a:ext cx="0" cy="3366135"/>
          </a:xfrm>
          <a:custGeom>
            <a:avLst/>
            <a:gdLst/>
            <a:ahLst/>
            <a:cxnLst/>
            <a:rect l="l" t="t" r="r" b="b"/>
            <a:pathLst>
              <a:path h="3366135">
                <a:moveTo>
                  <a:pt x="0" y="0"/>
                </a:moveTo>
                <a:lnTo>
                  <a:pt x="0" y="3365559"/>
                </a:lnTo>
              </a:path>
            </a:pathLst>
          </a:custGeom>
          <a:ln w="7123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0861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0480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4572000" y="76200"/>
                </a:moveTo>
                <a:lnTo>
                  <a:pt x="0" y="762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76200"/>
                </a:lnTo>
                <a:lnTo>
                  <a:pt x="4572000" y="762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284479"/>
            <a:ext cx="4031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85" dirty="0">
                <a:latin typeface="Arial"/>
                <a:cs typeface="Arial"/>
              </a:rPr>
              <a:t>Behavioral</a:t>
            </a:r>
            <a:r>
              <a:rPr sz="4400" b="0" spc="-300" dirty="0">
                <a:latin typeface="Arial"/>
                <a:cs typeface="Arial"/>
              </a:rPr>
              <a:t> </a:t>
            </a:r>
            <a:r>
              <a:rPr sz="4400" b="0" spc="-275" dirty="0">
                <a:latin typeface="Arial"/>
                <a:cs typeface="Arial"/>
              </a:rPr>
              <a:t>Things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099820"/>
            <a:ext cx="8749665" cy="537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18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Arial"/>
                <a:cs typeface="Arial"/>
              </a:rPr>
              <a:t>Behavioral </a:t>
            </a:r>
            <a:r>
              <a:rPr sz="3200" spc="-110" dirty="0">
                <a:latin typeface="Arial"/>
                <a:cs typeface="Arial"/>
              </a:rPr>
              <a:t>things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b="1" i="1" spc="-250" dirty="0">
                <a:latin typeface="Arial"/>
                <a:cs typeface="Arial"/>
              </a:rPr>
              <a:t>dynamic </a:t>
            </a:r>
            <a:r>
              <a:rPr sz="3200" b="1" i="1" spc="-195" dirty="0">
                <a:latin typeface="Arial"/>
                <a:cs typeface="Arial"/>
              </a:rPr>
              <a:t>parts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UML  </a:t>
            </a:r>
            <a:r>
              <a:rPr sz="3200" spc="-135" dirty="0">
                <a:latin typeface="Arial"/>
                <a:cs typeface="Arial"/>
              </a:rPr>
              <a:t>models.</a:t>
            </a:r>
            <a:endParaRPr sz="3200">
              <a:latin typeface="Arial"/>
              <a:cs typeface="Arial"/>
            </a:endParaRPr>
          </a:p>
          <a:p>
            <a:pPr marL="355600" marR="698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  <a:tab pos="1562100" algn="l"/>
                <a:tab pos="2333625" algn="l"/>
                <a:tab pos="3114675" algn="l"/>
                <a:tab pos="4247515" algn="l"/>
                <a:tab pos="4817110" algn="l"/>
                <a:tab pos="5243830" algn="l"/>
                <a:tab pos="6624955" algn="l"/>
              </a:tabLst>
            </a:pPr>
            <a:r>
              <a:rPr sz="3200" spc="-250" dirty="0">
                <a:latin typeface="Arial"/>
                <a:cs typeface="Arial"/>
              </a:rPr>
              <a:t>Thes</a:t>
            </a:r>
            <a:r>
              <a:rPr sz="3200" spc="-24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40" dirty="0">
                <a:latin typeface="Arial"/>
                <a:cs typeface="Arial"/>
              </a:rPr>
              <a:t>r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45" dirty="0">
                <a:latin typeface="Arial"/>
                <a:cs typeface="Arial"/>
              </a:rPr>
              <a:t>v</a:t>
            </a:r>
            <a:r>
              <a:rPr sz="3200" spc="-95" dirty="0">
                <a:latin typeface="Arial"/>
                <a:cs typeface="Arial"/>
              </a:rPr>
              <a:t>e</a:t>
            </a:r>
            <a:r>
              <a:rPr sz="3200" spc="-55" dirty="0">
                <a:latin typeface="Arial"/>
                <a:cs typeface="Arial"/>
              </a:rPr>
              <a:t>r</a:t>
            </a:r>
            <a:r>
              <a:rPr sz="3200" spc="-245" dirty="0">
                <a:latin typeface="Arial"/>
                <a:cs typeface="Arial"/>
              </a:rPr>
              <a:t>b</a:t>
            </a:r>
            <a:r>
              <a:rPr sz="3200" spc="-2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10" dirty="0">
                <a:latin typeface="Arial"/>
                <a:cs typeface="Arial"/>
              </a:rPr>
              <a:t>mode</a:t>
            </a:r>
            <a:r>
              <a:rPr sz="3200" spc="-45" dirty="0">
                <a:latin typeface="Arial"/>
                <a:cs typeface="Arial"/>
              </a:rPr>
              <a:t>l</a:t>
            </a:r>
            <a:r>
              <a:rPr sz="3200" spc="-95" dirty="0">
                <a:latin typeface="Arial"/>
                <a:cs typeface="Arial"/>
              </a:rPr>
              <a:t>,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50" dirty="0">
                <a:latin typeface="Arial"/>
                <a:cs typeface="Arial"/>
              </a:rPr>
              <a:t>r</a:t>
            </a:r>
            <a:r>
              <a:rPr sz="3200" spc="-150" dirty="0">
                <a:latin typeface="Arial"/>
                <a:cs typeface="Arial"/>
              </a:rPr>
              <a:t>e</a:t>
            </a:r>
            <a:r>
              <a:rPr sz="3200" spc="-145" dirty="0">
                <a:latin typeface="Arial"/>
                <a:cs typeface="Arial"/>
              </a:rPr>
              <a:t>p</a:t>
            </a:r>
            <a:r>
              <a:rPr sz="3200" spc="40" dirty="0">
                <a:latin typeface="Arial"/>
                <a:cs typeface="Arial"/>
              </a:rPr>
              <a:t>r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95" dirty="0">
                <a:latin typeface="Arial"/>
                <a:cs typeface="Arial"/>
              </a:rPr>
              <a:t>senti</a:t>
            </a:r>
            <a:r>
              <a:rPr sz="3200" spc="-145" dirty="0">
                <a:latin typeface="Arial"/>
                <a:cs typeface="Arial"/>
              </a:rPr>
              <a:t>ng  </a:t>
            </a:r>
            <a:r>
              <a:rPr sz="3200" spc="-105" dirty="0">
                <a:latin typeface="Arial"/>
                <a:cs typeface="Arial"/>
              </a:rPr>
              <a:t>behavior </a:t>
            </a:r>
            <a:r>
              <a:rPr sz="3200" spc="-100" dirty="0">
                <a:latin typeface="Arial"/>
                <a:cs typeface="Arial"/>
              </a:rPr>
              <a:t>over </a:t>
            </a:r>
            <a:r>
              <a:rPr sz="3200" spc="-30" dirty="0">
                <a:latin typeface="Arial"/>
                <a:cs typeface="Arial"/>
              </a:rPr>
              <a:t>time </a:t>
            </a:r>
            <a:r>
              <a:rPr sz="3200" spc="-155" dirty="0">
                <a:latin typeface="Arial"/>
                <a:cs typeface="Arial"/>
              </a:rPr>
              <a:t>and</a:t>
            </a:r>
            <a:r>
              <a:rPr sz="3200" spc="-459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space.</a:t>
            </a:r>
            <a:endParaRPr sz="3200">
              <a:latin typeface="Arial"/>
              <a:cs typeface="Arial"/>
            </a:endParaRPr>
          </a:p>
          <a:p>
            <a:pPr marL="447040" indent="-43434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sz="3200" b="1" spc="-240" dirty="0">
                <a:latin typeface="Arial"/>
                <a:cs typeface="Arial"/>
              </a:rPr>
              <a:t>Two </a:t>
            </a:r>
            <a:r>
              <a:rPr sz="3200" b="1" spc="-185" dirty="0">
                <a:latin typeface="Arial"/>
                <a:cs typeface="Arial"/>
              </a:rPr>
              <a:t>primary </a:t>
            </a:r>
            <a:r>
              <a:rPr sz="3200" b="1" spc="-270" dirty="0">
                <a:latin typeface="Arial"/>
                <a:cs typeface="Arial"/>
              </a:rPr>
              <a:t>kinds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05" dirty="0">
                <a:latin typeface="Arial"/>
                <a:cs typeface="Arial"/>
              </a:rPr>
              <a:t>behavioral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things.</a:t>
            </a:r>
            <a:endParaRPr sz="320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i="1" spc="-125" dirty="0">
                <a:latin typeface="Arial"/>
                <a:cs typeface="Arial"/>
              </a:rPr>
              <a:t>Interaction </a:t>
            </a:r>
            <a:r>
              <a:rPr sz="2400" i="1" spc="-140" dirty="0">
                <a:latin typeface="Arial"/>
                <a:cs typeface="Arial"/>
              </a:rPr>
              <a:t>(exchange </a:t>
            </a:r>
            <a:r>
              <a:rPr sz="2400" i="1" spc="-25" dirty="0">
                <a:latin typeface="Arial"/>
                <a:cs typeface="Arial"/>
              </a:rPr>
              <a:t>of </a:t>
            </a:r>
            <a:r>
              <a:rPr sz="2400" i="1" spc="-110" dirty="0">
                <a:latin typeface="Arial"/>
                <a:cs typeface="Arial"/>
              </a:rPr>
              <a:t>set </a:t>
            </a:r>
            <a:r>
              <a:rPr sz="2400" i="1" spc="-20" dirty="0">
                <a:latin typeface="Arial"/>
                <a:cs typeface="Arial"/>
              </a:rPr>
              <a:t>of </a:t>
            </a:r>
            <a:r>
              <a:rPr sz="2400" i="1" spc="-190" dirty="0">
                <a:latin typeface="Arial"/>
                <a:cs typeface="Arial"/>
              </a:rPr>
              <a:t>messages </a:t>
            </a:r>
            <a:r>
              <a:rPr sz="2400" i="1" spc="-105" dirty="0">
                <a:latin typeface="Arial"/>
                <a:cs typeface="Arial"/>
              </a:rPr>
              <a:t>among a </a:t>
            </a:r>
            <a:r>
              <a:rPr sz="2400" i="1" spc="-110" dirty="0">
                <a:latin typeface="Arial"/>
                <a:cs typeface="Arial"/>
              </a:rPr>
              <a:t>set </a:t>
            </a:r>
            <a:r>
              <a:rPr sz="2400" i="1" spc="-20" dirty="0">
                <a:latin typeface="Arial"/>
                <a:cs typeface="Arial"/>
              </a:rPr>
              <a:t>of  </a:t>
            </a:r>
            <a:r>
              <a:rPr sz="2400" i="1" spc="-105" dirty="0">
                <a:latin typeface="Arial"/>
                <a:cs typeface="Arial"/>
              </a:rPr>
              <a:t>objects)(includes </a:t>
            </a:r>
            <a:r>
              <a:rPr sz="2400" i="1" spc="-165" dirty="0">
                <a:latin typeface="Arial"/>
                <a:cs typeface="Arial"/>
              </a:rPr>
              <a:t>message, </a:t>
            </a:r>
            <a:r>
              <a:rPr sz="2400" i="1" spc="-90" dirty="0">
                <a:latin typeface="Arial"/>
                <a:cs typeface="Arial"/>
              </a:rPr>
              <a:t>links, </a:t>
            </a:r>
            <a:r>
              <a:rPr sz="2400" i="1" spc="-60" dirty="0">
                <a:latin typeface="Arial"/>
                <a:cs typeface="Arial"/>
              </a:rPr>
              <a:t>action</a:t>
            </a:r>
            <a:r>
              <a:rPr sz="2400" i="1" spc="-185" dirty="0">
                <a:latin typeface="Arial"/>
                <a:cs typeface="Arial"/>
              </a:rPr>
              <a:t> </a:t>
            </a:r>
            <a:r>
              <a:rPr sz="2400" i="1" spc="-160" dirty="0">
                <a:latin typeface="Arial"/>
                <a:cs typeface="Arial"/>
              </a:rPr>
              <a:t>sequence)</a:t>
            </a:r>
            <a:endParaRPr sz="2400">
              <a:latin typeface="Arial"/>
              <a:cs typeface="Arial"/>
            </a:endParaRPr>
          </a:p>
          <a:p>
            <a:pPr marL="755650" marR="6350" lvl="1" indent="-28575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i="1" spc="-135" dirty="0">
                <a:latin typeface="Arial"/>
                <a:cs typeface="Arial"/>
              </a:rPr>
              <a:t>State </a:t>
            </a:r>
            <a:r>
              <a:rPr sz="2400" b="1" i="1" spc="-145" dirty="0">
                <a:latin typeface="Arial"/>
                <a:cs typeface="Arial"/>
              </a:rPr>
              <a:t>Machine </a:t>
            </a:r>
            <a:r>
              <a:rPr sz="2400" i="1" spc="-125" dirty="0">
                <a:latin typeface="Arial"/>
                <a:cs typeface="Arial"/>
              </a:rPr>
              <a:t>(specifies </a:t>
            </a:r>
            <a:r>
              <a:rPr sz="2400" i="1" spc="-55" dirty="0">
                <a:latin typeface="Arial"/>
                <a:cs typeface="Arial"/>
              </a:rPr>
              <a:t>the </a:t>
            </a:r>
            <a:r>
              <a:rPr sz="2400" i="1" spc="-185" dirty="0">
                <a:latin typeface="Arial"/>
                <a:cs typeface="Arial"/>
              </a:rPr>
              <a:t>sequences </a:t>
            </a:r>
            <a:r>
              <a:rPr sz="2400" i="1" spc="-25" dirty="0">
                <a:latin typeface="Arial"/>
                <a:cs typeface="Arial"/>
              </a:rPr>
              <a:t>of </a:t>
            </a:r>
            <a:r>
              <a:rPr sz="2400" i="1" spc="-95" dirty="0">
                <a:latin typeface="Arial"/>
                <a:cs typeface="Arial"/>
              </a:rPr>
              <a:t>states </a:t>
            </a:r>
            <a:r>
              <a:rPr sz="2400" i="1" spc="-110" dirty="0">
                <a:latin typeface="Arial"/>
                <a:cs typeface="Arial"/>
              </a:rPr>
              <a:t>an </a:t>
            </a:r>
            <a:r>
              <a:rPr sz="2400" i="1" spc="-75" dirty="0">
                <a:latin typeface="Arial"/>
                <a:cs typeface="Arial"/>
              </a:rPr>
              <a:t>object </a:t>
            </a:r>
            <a:r>
              <a:rPr sz="2400" i="1" spc="-40" dirty="0">
                <a:latin typeface="Arial"/>
                <a:cs typeface="Arial"/>
              </a:rPr>
              <a:t>or </a:t>
            </a:r>
            <a:r>
              <a:rPr sz="2400" i="1" spc="-105" dirty="0">
                <a:latin typeface="Arial"/>
                <a:cs typeface="Arial"/>
              </a:rPr>
              <a:t>an  </a:t>
            </a:r>
            <a:r>
              <a:rPr sz="2400" i="1" spc="-45" dirty="0">
                <a:latin typeface="Arial"/>
                <a:cs typeface="Arial"/>
              </a:rPr>
              <a:t>interaction </a:t>
            </a:r>
            <a:r>
              <a:rPr sz="2400" i="1" spc="-170" dirty="0">
                <a:latin typeface="Arial"/>
                <a:cs typeface="Arial"/>
              </a:rPr>
              <a:t>goes </a:t>
            </a:r>
            <a:r>
              <a:rPr sz="2400" i="1" spc="-55" dirty="0">
                <a:latin typeface="Arial"/>
                <a:cs typeface="Arial"/>
              </a:rPr>
              <a:t>through </a:t>
            </a:r>
            <a:r>
              <a:rPr sz="2400" i="1" spc="-65" dirty="0">
                <a:latin typeface="Arial"/>
                <a:cs typeface="Arial"/>
              </a:rPr>
              <a:t>during </a:t>
            </a:r>
            <a:r>
              <a:rPr sz="2400" i="1" spc="-40" dirty="0">
                <a:latin typeface="Arial"/>
                <a:cs typeface="Arial"/>
              </a:rPr>
              <a:t>its </a:t>
            </a:r>
            <a:r>
              <a:rPr sz="2400" i="1" spc="-35" dirty="0">
                <a:latin typeface="Arial"/>
                <a:cs typeface="Arial"/>
              </a:rPr>
              <a:t>lifetime </a:t>
            </a:r>
            <a:r>
              <a:rPr sz="2400" i="1" spc="-45" dirty="0">
                <a:latin typeface="Arial"/>
                <a:cs typeface="Arial"/>
              </a:rPr>
              <a:t>in </a:t>
            </a:r>
            <a:r>
              <a:rPr sz="2400" i="1" spc="-155" dirty="0">
                <a:latin typeface="Arial"/>
                <a:cs typeface="Arial"/>
              </a:rPr>
              <a:t>response </a:t>
            </a:r>
            <a:r>
              <a:rPr sz="2400" i="1" spc="15" dirty="0">
                <a:latin typeface="Arial"/>
                <a:cs typeface="Arial"/>
              </a:rPr>
              <a:t>to  </a:t>
            </a:r>
            <a:r>
              <a:rPr sz="2400" i="1" spc="-120" dirty="0">
                <a:latin typeface="Arial"/>
                <a:cs typeface="Arial"/>
              </a:rPr>
              <a:t>events, </a:t>
            </a:r>
            <a:r>
              <a:rPr sz="2400" i="1" spc="-50" dirty="0">
                <a:latin typeface="Arial"/>
                <a:cs typeface="Arial"/>
              </a:rPr>
              <a:t>together </a:t>
            </a:r>
            <a:r>
              <a:rPr sz="2400" i="1" spc="5" dirty="0">
                <a:latin typeface="Arial"/>
                <a:cs typeface="Arial"/>
              </a:rPr>
              <a:t>with </a:t>
            </a:r>
            <a:r>
              <a:rPr sz="2400" i="1" spc="-45" dirty="0">
                <a:latin typeface="Arial"/>
                <a:cs typeface="Arial"/>
              </a:rPr>
              <a:t>its </a:t>
            </a:r>
            <a:r>
              <a:rPr sz="2400" i="1" spc="-165" dirty="0">
                <a:latin typeface="Arial"/>
                <a:cs typeface="Arial"/>
              </a:rPr>
              <a:t>responses </a:t>
            </a:r>
            <a:r>
              <a:rPr sz="2400" i="1" spc="10" dirty="0">
                <a:latin typeface="Arial"/>
                <a:cs typeface="Arial"/>
              </a:rPr>
              <a:t>to </a:t>
            </a:r>
            <a:r>
              <a:rPr sz="2400" i="1" spc="-110" dirty="0">
                <a:latin typeface="Arial"/>
                <a:cs typeface="Arial"/>
              </a:rPr>
              <a:t>those </a:t>
            </a:r>
            <a:r>
              <a:rPr sz="2400" i="1" spc="-114" dirty="0">
                <a:latin typeface="Arial"/>
                <a:cs typeface="Arial"/>
              </a:rPr>
              <a:t>events.)(includes  </a:t>
            </a:r>
            <a:r>
              <a:rPr sz="2400" i="1" spc="-95" dirty="0">
                <a:latin typeface="Arial"/>
                <a:cs typeface="Arial"/>
              </a:rPr>
              <a:t>states, </a:t>
            </a:r>
            <a:r>
              <a:rPr sz="2400" i="1" spc="-60" dirty="0">
                <a:latin typeface="Arial"/>
                <a:cs typeface="Arial"/>
              </a:rPr>
              <a:t>transitions, </a:t>
            </a:r>
            <a:r>
              <a:rPr sz="2400" i="1" spc="-120" dirty="0">
                <a:latin typeface="Arial"/>
                <a:cs typeface="Arial"/>
              </a:rPr>
              <a:t>events,</a:t>
            </a:r>
            <a:r>
              <a:rPr sz="2400" i="1" spc="-240" dirty="0">
                <a:latin typeface="Arial"/>
                <a:cs typeface="Arial"/>
              </a:rPr>
              <a:t> </a:t>
            </a:r>
            <a:r>
              <a:rPr sz="2400" i="1" spc="-60" dirty="0">
                <a:latin typeface="Arial"/>
                <a:cs typeface="Arial"/>
              </a:rPr>
              <a:t>activities)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9"/>
              </a:spcBef>
            </a:pPr>
            <a:r>
              <a:rPr sz="2000" b="1" i="1" spc="215" dirty="0">
                <a:latin typeface="Arial"/>
                <a:cs typeface="Arial"/>
              </a:rPr>
              <a:t>* </a:t>
            </a:r>
            <a:r>
              <a:rPr sz="2000" b="1" i="1" spc="-200" dirty="0">
                <a:latin typeface="Arial"/>
                <a:cs typeface="Arial"/>
              </a:rPr>
              <a:t>Shown </a:t>
            </a:r>
            <a:r>
              <a:rPr sz="2000" b="1" i="1" spc="-120" dirty="0">
                <a:latin typeface="Arial"/>
                <a:cs typeface="Arial"/>
              </a:rPr>
              <a:t>in </a:t>
            </a:r>
            <a:r>
              <a:rPr sz="2000" b="1" i="1" spc="-95" dirty="0">
                <a:latin typeface="Arial"/>
                <a:cs typeface="Arial"/>
              </a:rPr>
              <a:t>the </a:t>
            </a:r>
            <a:r>
              <a:rPr sz="2000" b="1" i="1" spc="-110" dirty="0">
                <a:latin typeface="Arial"/>
                <a:cs typeface="Arial"/>
              </a:rPr>
              <a:t>figure </a:t>
            </a:r>
            <a:r>
              <a:rPr sz="2000" b="1" i="1" spc="-100" dirty="0">
                <a:latin typeface="Arial"/>
                <a:cs typeface="Arial"/>
              </a:rPr>
              <a:t>7 </a:t>
            </a:r>
            <a:r>
              <a:rPr sz="2000" b="1" i="1" spc="-135" dirty="0">
                <a:latin typeface="Arial"/>
                <a:cs typeface="Arial"/>
              </a:rPr>
              <a:t>and</a:t>
            </a:r>
            <a:r>
              <a:rPr sz="2000" b="1" i="1" spc="-310" dirty="0">
                <a:latin typeface="Arial"/>
                <a:cs typeface="Arial"/>
              </a:rPr>
              <a:t> </a:t>
            </a:r>
            <a:r>
              <a:rPr sz="2000" b="1" i="1" spc="-10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729" y="497840"/>
            <a:ext cx="3807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0" dirty="0"/>
              <a:t>Grouping</a:t>
            </a:r>
            <a:r>
              <a:rPr sz="4400" spc="-280" dirty="0"/>
              <a:t> </a:t>
            </a:r>
            <a:r>
              <a:rPr sz="4400" spc="-440" dirty="0"/>
              <a:t>Things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422909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48615" algn="l"/>
                <a:tab pos="349250" algn="l"/>
              </a:tabLst>
            </a:pPr>
            <a:r>
              <a:rPr sz="3200" spc="-140" dirty="0"/>
              <a:t>Grouping </a:t>
            </a:r>
            <a:r>
              <a:rPr sz="3200" spc="-110" dirty="0"/>
              <a:t>things </a:t>
            </a:r>
            <a:r>
              <a:rPr sz="3200" spc="-130" dirty="0"/>
              <a:t>are </a:t>
            </a:r>
            <a:r>
              <a:rPr sz="3200" spc="-40" dirty="0"/>
              <a:t>the </a:t>
            </a:r>
            <a:r>
              <a:rPr sz="3200" spc="-110" dirty="0"/>
              <a:t>organizational</a:t>
            </a:r>
            <a:r>
              <a:rPr sz="3200" spc="-395" dirty="0"/>
              <a:t> </a:t>
            </a:r>
            <a:r>
              <a:rPr sz="3200" spc="-100" dirty="0"/>
              <a:t>parts  </a:t>
            </a:r>
            <a:r>
              <a:rPr sz="3200" spc="-5" dirty="0"/>
              <a:t>of </a:t>
            </a:r>
            <a:r>
              <a:rPr sz="3200" spc="-215" dirty="0"/>
              <a:t>UML </a:t>
            </a:r>
            <a:r>
              <a:rPr sz="3200" spc="-130" dirty="0"/>
              <a:t>models. </a:t>
            </a:r>
            <a:r>
              <a:rPr sz="3200" spc="-250" dirty="0"/>
              <a:t>These </a:t>
            </a:r>
            <a:r>
              <a:rPr sz="3200" spc="-135" dirty="0"/>
              <a:t>are </a:t>
            </a:r>
            <a:r>
              <a:rPr sz="3200" spc="-45" dirty="0"/>
              <a:t>the </a:t>
            </a:r>
            <a:r>
              <a:rPr sz="3200" spc="-190" dirty="0"/>
              <a:t>boxes </a:t>
            </a:r>
            <a:r>
              <a:rPr sz="3200" dirty="0"/>
              <a:t>into  </a:t>
            </a:r>
            <a:r>
              <a:rPr sz="3200" spc="-95" dirty="0"/>
              <a:t>which </a:t>
            </a:r>
            <a:r>
              <a:rPr sz="3200" spc="-250" dirty="0"/>
              <a:t>a </a:t>
            </a:r>
            <a:r>
              <a:rPr sz="3200" spc="-95" dirty="0"/>
              <a:t>model </a:t>
            </a:r>
            <a:r>
              <a:rPr sz="3200" spc="-200" dirty="0"/>
              <a:t>can </a:t>
            </a:r>
            <a:r>
              <a:rPr sz="3200" spc="-150" dirty="0"/>
              <a:t>be</a:t>
            </a:r>
            <a:r>
              <a:rPr sz="3200" spc="-229" dirty="0"/>
              <a:t> </a:t>
            </a:r>
            <a:r>
              <a:rPr sz="3200" spc="-155" dirty="0"/>
              <a:t>decomposed.</a:t>
            </a:r>
            <a:endParaRPr sz="3200"/>
          </a:p>
          <a:p>
            <a:pPr marL="34925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48615" algn="l"/>
                <a:tab pos="349250" algn="l"/>
              </a:tabLst>
            </a:pPr>
            <a:r>
              <a:rPr sz="3200" spc="-170" dirty="0"/>
              <a:t>There </a:t>
            </a:r>
            <a:r>
              <a:rPr sz="3200" spc="-165" dirty="0"/>
              <a:t>is </a:t>
            </a:r>
            <a:r>
              <a:rPr sz="3200" spc="-130" dirty="0"/>
              <a:t>one </a:t>
            </a:r>
            <a:r>
              <a:rPr sz="3200" spc="-75" dirty="0"/>
              <a:t>primary </a:t>
            </a:r>
            <a:r>
              <a:rPr sz="3200" spc="-85" dirty="0"/>
              <a:t>kind </a:t>
            </a:r>
            <a:r>
              <a:rPr sz="3200" spc="-5" dirty="0"/>
              <a:t>of</a:t>
            </a:r>
            <a:r>
              <a:rPr sz="3200" spc="-445" dirty="0"/>
              <a:t> </a:t>
            </a:r>
            <a:r>
              <a:rPr sz="3200" spc="-110" dirty="0"/>
              <a:t>grouping.</a:t>
            </a:r>
            <a:endParaRPr sz="3200"/>
          </a:p>
          <a:p>
            <a:pPr marL="463550">
              <a:lnSpc>
                <a:spcPct val="100000"/>
              </a:lnSpc>
              <a:spcBef>
                <a:spcPts val="700"/>
              </a:spcBef>
              <a:tabLst>
                <a:tab pos="984885" algn="l"/>
                <a:tab pos="4330700" algn="l"/>
                <a:tab pos="4984750" algn="l"/>
                <a:tab pos="6709409" algn="l"/>
              </a:tabLst>
            </a:pPr>
            <a:r>
              <a:rPr sz="4200" baseline="2976" dirty="0"/>
              <a:t>–	</a:t>
            </a:r>
            <a:r>
              <a:rPr sz="2800" b="1" spc="-210" dirty="0">
                <a:latin typeface="Arial"/>
                <a:cs typeface="Arial"/>
              </a:rPr>
              <a:t>Packages</a:t>
            </a:r>
            <a:r>
              <a:rPr sz="2800" spc="-210" dirty="0"/>
              <a:t>(mechanism	</a:t>
            </a:r>
            <a:r>
              <a:rPr sz="2800" spc="10" dirty="0"/>
              <a:t>for	</a:t>
            </a:r>
            <a:r>
              <a:rPr sz="2800" spc="-125" dirty="0"/>
              <a:t>organizing	</a:t>
            </a:r>
            <a:r>
              <a:rPr sz="2800" spc="-110" dirty="0"/>
              <a:t>elements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8889" y="4199890"/>
            <a:ext cx="193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6135" algn="l"/>
              </a:tabLst>
            </a:pPr>
            <a:r>
              <a:rPr sz="2800" spc="-5" dirty="0">
                <a:latin typeface="Arial"/>
                <a:cs typeface="Arial"/>
              </a:rPr>
              <a:t>into	</a:t>
            </a:r>
            <a:r>
              <a:rPr sz="2800" spc="-130" dirty="0">
                <a:latin typeface="Arial"/>
                <a:cs typeface="Arial"/>
              </a:rPr>
              <a:t>groups)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8234" y="4199890"/>
            <a:ext cx="5174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2765" algn="l"/>
                <a:tab pos="1956435" algn="l"/>
                <a:tab pos="2414905" algn="l"/>
                <a:tab pos="3568065" algn="l"/>
              </a:tabLst>
            </a:pPr>
            <a:r>
              <a:rPr sz="2800" spc="-150" dirty="0">
                <a:latin typeface="Arial"/>
                <a:cs typeface="Arial"/>
              </a:rPr>
              <a:t>(a	</a:t>
            </a:r>
            <a:r>
              <a:rPr sz="2800" spc="-185" dirty="0">
                <a:latin typeface="Arial"/>
                <a:cs typeface="Arial"/>
              </a:rPr>
              <a:t>package	</a:t>
            </a:r>
            <a:r>
              <a:rPr sz="2800" spc="-150" dirty="0">
                <a:latin typeface="Arial"/>
                <a:cs typeface="Arial"/>
              </a:rPr>
              <a:t>is	</a:t>
            </a:r>
            <a:r>
              <a:rPr sz="2800" spc="-75" dirty="0">
                <a:latin typeface="Arial"/>
                <a:cs typeface="Arial"/>
              </a:rPr>
              <a:t>purely	</a:t>
            </a:r>
            <a:r>
              <a:rPr sz="2800" spc="-105" dirty="0">
                <a:latin typeface="Arial"/>
                <a:cs typeface="Arial"/>
              </a:rPr>
              <a:t>conceptual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478443"/>
            <a:ext cx="7031355" cy="109347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800" spc="-135" dirty="0">
                <a:latin typeface="Arial"/>
                <a:cs typeface="Arial"/>
              </a:rPr>
              <a:t>meaning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85" dirty="0">
                <a:latin typeface="Arial"/>
                <a:cs typeface="Arial"/>
              </a:rPr>
              <a:t>it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exists </a:t>
            </a:r>
            <a:r>
              <a:rPr sz="2800" spc="-80" dirty="0">
                <a:latin typeface="Arial"/>
                <a:cs typeface="Arial"/>
              </a:rPr>
              <a:t>only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spc="-90" dirty="0">
                <a:latin typeface="Arial"/>
                <a:cs typeface="Arial"/>
              </a:rPr>
              <a:t>development </a:t>
            </a:r>
            <a:r>
              <a:rPr sz="2800" spc="-40" dirty="0">
                <a:latin typeface="Arial"/>
                <a:cs typeface="Arial"/>
              </a:rPr>
              <a:t>time)</a:t>
            </a:r>
            <a:endParaRPr sz="28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000"/>
              </a:spcBef>
            </a:pPr>
            <a:r>
              <a:rPr sz="2400" b="1" i="1" spc="260" dirty="0">
                <a:latin typeface="Arial"/>
                <a:cs typeface="Arial"/>
              </a:rPr>
              <a:t>* </a:t>
            </a:r>
            <a:r>
              <a:rPr sz="2400" b="1" i="1" spc="-240" dirty="0">
                <a:latin typeface="Arial"/>
                <a:cs typeface="Arial"/>
              </a:rPr>
              <a:t>Shown </a:t>
            </a:r>
            <a:r>
              <a:rPr sz="2400" b="1" i="1" spc="-145" dirty="0">
                <a:latin typeface="Arial"/>
                <a:cs typeface="Arial"/>
              </a:rPr>
              <a:t>in </a:t>
            </a:r>
            <a:r>
              <a:rPr sz="2400" b="1" i="1" spc="-114" dirty="0">
                <a:latin typeface="Arial"/>
                <a:cs typeface="Arial"/>
              </a:rPr>
              <a:t>the </a:t>
            </a:r>
            <a:r>
              <a:rPr sz="2400" b="1" i="1" spc="-135" dirty="0">
                <a:latin typeface="Arial"/>
                <a:cs typeface="Arial"/>
              </a:rPr>
              <a:t>figure</a:t>
            </a:r>
            <a:r>
              <a:rPr sz="2400" b="1" i="1" spc="-425" dirty="0">
                <a:latin typeface="Arial"/>
                <a:cs typeface="Arial"/>
              </a:rPr>
              <a:t> </a:t>
            </a:r>
            <a:r>
              <a:rPr sz="2400" b="1" i="1" spc="-120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689" y="497840"/>
            <a:ext cx="4701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45" dirty="0"/>
              <a:t>Annotational</a:t>
            </a:r>
            <a:r>
              <a:rPr sz="4400" spc="-275" dirty="0"/>
              <a:t> </a:t>
            </a:r>
            <a:r>
              <a:rPr sz="4400" spc="-440" dirty="0"/>
              <a:t>Things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932420" cy="430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999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80" dirty="0">
                <a:latin typeface="Arial"/>
                <a:cs typeface="Arial"/>
              </a:rPr>
              <a:t>Annotational </a:t>
            </a:r>
            <a:r>
              <a:rPr sz="3200" spc="-110" dirty="0">
                <a:latin typeface="Arial"/>
                <a:cs typeface="Arial"/>
              </a:rPr>
              <a:t>things </a:t>
            </a:r>
            <a:r>
              <a:rPr sz="3200" spc="-135" dirty="0">
                <a:latin typeface="Arial"/>
                <a:cs typeface="Arial"/>
              </a:rPr>
              <a:t>are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explanatory </a:t>
            </a:r>
            <a:r>
              <a:rPr sz="3200" spc="-100" dirty="0">
                <a:latin typeface="Arial"/>
                <a:cs typeface="Arial"/>
              </a:rPr>
              <a:t>parts 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15" dirty="0">
                <a:latin typeface="Arial"/>
                <a:cs typeface="Arial"/>
              </a:rPr>
              <a:t>UML </a:t>
            </a:r>
            <a:r>
              <a:rPr sz="3200" spc="-130" dirty="0">
                <a:latin typeface="Arial"/>
                <a:cs typeface="Arial"/>
              </a:rPr>
              <a:t>models. </a:t>
            </a:r>
            <a:r>
              <a:rPr sz="3200" spc="-250" dirty="0">
                <a:latin typeface="Arial"/>
                <a:cs typeface="Arial"/>
              </a:rPr>
              <a:t>These </a:t>
            </a:r>
            <a:r>
              <a:rPr sz="3200" spc="-135" dirty="0">
                <a:latin typeface="Arial"/>
                <a:cs typeface="Arial"/>
              </a:rPr>
              <a:t>are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comments </a:t>
            </a:r>
            <a:r>
              <a:rPr sz="3200" spc="-120" dirty="0">
                <a:latin typeface="Arial"/>
                <a:cs typeface="Arial"/>
              </a:rPr>
              <a:t>you  </a:t>
            </a:r>
            <a:r>
              <a:rPr sz="3200" spc="-175" dirty="0">
                <a:latin typeface="Arial"/>
                <a:cs typeface="Arial"/>
              </a:rPr>
              <a:t>may </a:t>
            </a:r>
            <a:r>
              <a:rPr sz="3200" spc="-120" dirty="0">
                <a:latin typeface="Arial"/>
                <a:cs typeface="Arial"/>
              </a:rPr>
              <a:t>apply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135" dirty="0">
                <a:latin typeface="Arial"/>
                <a:cs typeface="Arial"/>
              </a:rPr>
              <a:t>describe, </a:t>
            </a:r>
            <a:r>
              <a:rPr sz="3200" spc="-55" dirty="0">
                <a:latin typeface="Arial"/>
                <a:cs typeface="Arial"/>
              </a:rPr>
              <a:t>illuminate,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62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remark  </a:t>
            </a:r>
            <a:r>
              <a:rPr sz="3200" spc="-75" dirty="0">
                <a:latin typeface="Arial"/>
                <a:cs typeface="Arial"/>
              </a:rPr>
              <a:t>about </a:t>
            </a:r>
            <a:r>
              <a:rPr sz="3200" spc="-170" dirty="0">
                <a:latin typeface="Arial"/>
                <a:cs typeface="Arial"/>
              </a:rPr>
              <a:t>any </a:t>
            </a:r>
            <a:r>
              <a:rPr sz="3200" spc="-85" dirty="0">
                <a:latin typeface="Arial"/>
                <a:cs typeface="Arial"/>
              </a:rPr>
              <a:t>element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model.</a:t>
            </a:r>
            <a:endParaRPr sz="3200">
              <a:latin typeface="Arial"/>
              <a:cs typeface="Arial"/>
            </a:endParaRPr>
          </a:p>
          <a:p>
            <a:pPr marL="355600" marR="73787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There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30" dirty="0">
                <a:latin typeface="Arial"/>
                <a:cs typeface="Arial"/>
              </a:rPr>
              <a:t>one </a:t>
            </a:r>
            <a:r>
              <a:rPr sz="3200" spc="-75" dirty="0">
                <a:latin typeface="Arial"/>
                <a:cs typeface="Arial"/>
              </a:rPr>
              <a:t>primary </a:t>
            </a:r>
            <a:r>
              <a:rPr sz="3200" spc="-85" dirty="0">
                <a:latin typeface="Arial"/>
                <a:cs typeface="Arial"/>
              </a:rPr>
              <a:t>kind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annotational  </a:t>
            </a:r>
            <a:r>
              <a:rPr sz="3200" spc="-105" dirty="0">
                <a:latin typeface="Arial"/>
                <a:cs typeface="Arial"/>
              </a:rPr>
              <a:t>things.</a:t>
            </a:r>
            <a:endParaRPr sz="3200">
              <a:latin typeface="Arial"/>
              <a:cs typeface="Arial"/>
            </a:endParaRPr>
          </a:p>
          <a:p>
            <a:pPr marL="755650" marR="216535" indent="-285750">
              <a:lnSpc>
                <a:spcPct val="100000"/>
              </a:lnSpc>
              <a:spcBef>
                <a:spcPts val="590"/>
              </a:spcBef>
            </a:pPr>
            <a:r>
              <a:rPr sz="3600" baseline="3472" dirty="0">
                <a:latin typeface="Arial"/>
                <a:cs typeface="Arial"/>
              </a:rPr>
              <a:t>– </a:t>
            </a:r>
            <a:r>
              <a:rPr sz="2400" b="1" spc="-110" dirty="0">
                <a:latin typeface="Arial"/>
                <a:cs typeface="Arial"/>
              </a:rPr>
              <a:t>Note </a:t>
            </a:r>
            <a:r>
              <a:rPr sz="2400" spc="-135" dirty="0">
                <a:latin typeface="Arial"/>
                <a:cs typeface="Arial"/>
              </a:rPr>
              <a:t>(a </a:t>
            </a:r>
            <a:r>
              <a:rPr sz="2400" spc="-105" dirty="0">
                <a:latin typeface="Arial"/>
                <a:cs typeface="Arial"/>
              </a:rPr>
              <a:t>symbol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75" dirty="0">
                <a:latin typeface="Arial"/>
                <a:cs typeface="Arial"/>
              </a:rPr>
              <a:t>rendering constraints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comments  </a:t>
            </a:r>
            <a:r>
              <a:rPr sz="2400" spc="-75" dirty="0">
                <a:latin typeface="Arial"/>
                <a:cs typeface="Arial"/>
              </a:rPr>
              <a:t>attached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element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collection </a:t>
            </a:r>
            <a:r>
              <a:rPr sz="2400" spc="-15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elements)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b="1" i="1" spc="260" dirty="0">
                <a:latin typeface="Arial"/>
                <a:cs typeface="Arial"/>
              </a:rPr>
              <a:t>* </a:t>
            </a:r>
            <a:r>
              <a:rPr sz="2400" b="1" i="1" spc="-240" dirty="0">
                <a:latin typeface="Arial"/>
                <a:cs typeface="Arial"/>
              </a:rPr>
              <a:t>Shown </a:t>
            </a:r>
            <a:r>
              <a:rPr sz="2400" b="1" i="1" spc="-145" dirty="0">
                <a:latin typeface="Arial"/>
                <a:cs typeface="Arial"/>
              </a:rPr>
              <a:t>in </a:t>
            </a:r>
            <a:r>
              <a:rPr sz="2400" b="1" i="1" spc="-114" dirty="0">
                <a:latin typeface="Arial"/>
                <a:cs typeface="Arial"/>
              </a:rPr>
              <a:t>the </a:t>
            </a:r>
            <a:r>
              <a:rPr sz="2400" b="1" i="1" spc="-135" dirty="0">
                <a:latin typeface="Arial"/>
                <a:cs typeface="Arial"/>
              </a:rPr>
              <a:t>figure</a:t>
            </a:r>
            <a:r>
              <a:rPr sz="2400" b="1" i="1" spc="-420" dirty="0">
                <a:latin typeface="Arial"/>
                <a:cs typeface="Arial"/>
              </a:rPr>
              <a:t> </a:t>
            </a:r>
            <a:r>
              <a:rPr sz="2400" b="1" i="1" spc="-12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5245" y="0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0"/>
                </a:moveTo>
                <a:lnTo>
                  <a:pt x="0" y="6477000"/>
                </a:lnTo>
              </a:path>
            </a:pathLst>
          </a:custGeom>
          <a:ln w="59689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05400" y="0"/>
            <a:ext cx="59690" cy="6477000"/>
          </a:xfrm>
          <a:custGeom>
            <a:avLst/>
            <a:gdLst/>
            <a:ahLst/>
            <a:cxnLst/>
            <a:rect l="l" t="t" r="r" b="b"/>
            <a:pathLst>
              <a:path w="59689" h="6477000">
                <a:moveTo>
                  <a:pt x="30479" y="6477000"/>
                </a:moveTo>
                <a:lnTo>
                  <a:pt x="0" y="6477000"/>
                </a:lnTo>
                <a:lnTo>
                  <a:pt x="0" y="0"/>
                </a:lnTo>
                <a:lnTo>
                  <a:pt x="59689" y="0"/>
                </a:lnTo>
                <a:lnTo>
                  <a:pt x="59689" y="6477000"/>
                </a:lnTo>
                <a:lnTo>
                  <a:pt x="30479" y="64770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685800"/>
            <a:ext cx="3810000" cy="542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4020" y="1405890"/>
            <a:ext cx="2023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/>
              <a:t>Figure </a:t>
            </a:r>
            <a:r>
              <a:rPr sz="2000" spc="-110" dirty="0"/>
              <a:t>7:</a:t>
            </a:r>
            <a:r>
              <a:rPr sz="2000" spc="-105" dirty="0"/>
              <a:t> </a:t>
            </a:r>
            <a:r>
              <a:rPr sz="2000" spc="-185" dirty="0"/>
              <a:t>Messages</a:t>
            </a:r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1447800" y="3048000"/>
            <a:ext cx="2857500" cy="158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11350" y="4834890"/>
            <a:ext cx="196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latin typeface="Arial"/>
                <a:cs typeface="Arial"/>
              </a:rPr>
              <a:t>Figure </a:t>
            </a:r>
            <a:r>
              <a:rPr sz="2400" b="1" spc="-135" dirty="0">
                <a:latin typeface="Arial"/>
                <a:cs typeface="Arial"/>
              </a:rPr>
              <a:t>8: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States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00" y="533400"/>
            <a:ext cx="2381250" cy="1780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1209" y="2701290"/>
            <a:ext cx="1957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Arial"/>
                <a:cs typeface="Arial"/>
              </a:rPr>
              <a:t>Figure </a:t>
            </a:r>
            <a:r>
              <a:rPr sz="2000" b="1" spc="-110" dirty="0">
                <a:latin typeface="Arial"/>
                <a:cs typeface="Arial"/>
              </a:rPr>
              <a:t>9: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210" dirty="0">
                <a:latin typeface="Arial"/>
                <a:cs typeface="Arial"/>
              </a:rPr>
              <a:t>Packages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62600" y="3962400"/>
            <a:ext cx="2857500" cy="1238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5009" y="5520690"/>
            <a:ext cx="1746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Arial"/>
                <a:cs typeface="Arial"/>
              </a:rPr>
              <a:t>Figure </a:t>
            </a:r>
            <a:r>
              <a:rPr sz="2000" b="1" spc="-105" dirty="0">
                <a:latin typeface="Arial"/>
                <a:cs typeface="Arial"/>
              </a:rPr>
              <a:t>10: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Notes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079" y="2738120"/>
            <a:ext cx="5826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Relationships </a:t>
            </a:r>
            <a:r>
              <a:rPr sz="4400" spc="-240" dirty="0"/>
              <a:t>in </a:t>
            </a:r>
            <a:r>
              <a:rPr sz="4400" spc="-170" dirty="0"/>
              <a:t>the</a:t>
            </a:r>
            <a:r>
              <a:rPr sz="4400" spc="-155" dirty="0"/>
              <a:t> </a:t>
            </a:r>
            <a:r>
              <a:rPr sz="4400" spc="-320" dirty="0"/>
              <a:t>UML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858000" y="4953000"/>
            <a:ext cx="1981200" cy="140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079" y="147320"/>
            <a:ext cx="5826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Relationships </a:t>
            </a:r>
            <a:r>
              <a:rPr sz="4400" spc="-240" dirty="0"/>
              <a:t>in </a:t>
            </a:r>
            <a:r>
              <a:rPr sz="4400" spc="-170" dirty="0"/>
              <a:t>the</a:t>
            </a:r>
            <a:r>
              <a:rPr sz="4400" spc="-155" dirty="0"/>
              <a:t> </a:t>
            </a:r>
            <a:r>
              <a:rPr sz="4400" spc="-320" dirty="0"/>
              <a:t>UML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033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023620"/>
            <a:ext cx="700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>
                <a:latin typeface="Arial"/>
                <a:cs typeface="Arial"/>
              </a:rPr>
              <a:t>There </a:t>
            </a:r>
            <a:r>
              <a:rPr sz="2800" spc="-114" dirty="0">
                <a:latin typeface="Arial"/>
                <a:cs typeface="Arial"/>
              </a:rPr>
              <a:t>are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four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kinds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relationships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UML: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1513840"/>
            <a:ext cx="5071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1.	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Dependency </a:t>
            </a:r>
            <a:r>
              <a:rPr sz="2000" i="1" spc="-75" dirty="0">
                <a:latin typeface="Arial"/>
                <a:cs typeface="Arial"/>
              </a:rPr>
              <a:t>(a </a:t>
            </a:r>
            <a:r>
              <a:rPr sz="2000" i="1" spc="-90" dirty="0">
                <a:latin typeface="Arial"/>
                <a:cs typeface="Arial"/>
              </a:rPr>
              <a:t>semantic</a:t>
            </a:r>
            <a:r>
              <a:rPr sz="2000" i="1" spc="180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relationship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9969" y="1615440"/>
            <a:ext cx="2480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80" dirty="0">
                <a:latin typeface="Arial"/>
                <a:cs typeface="Arial"/>
              </a:rPr>
              <a:t>between </a:t>
            </a:r>
            <a:r>
              <a:rPr sz="2000" i="1" dirty="0">
                <a:latin typeface="Arial"/>
                <a:cs typeface="Arial"/>
              </a:rPr>
              <a:t>two </a:t>
            </a:r>
            <a:r>
              <a:rPr sz="2000" i="1" spc="-65" dirty="0">
                <a:latin typeface="Arial"/>
                <a:cs typeface="Arial"/>
              </a:rPr>
              <a:t>things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-4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1940559"/>
            <a:ext cx="7757795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8255">
              <a:lnSpc>
                <a:spcPct val="100000"/>
              </a:lnSpc>
              <a:spcBef>
                <a:spcPts val="100"/>
              </a:spcBef>
            </a:pPr>
            <a:r>
              <a:rPr sz="2000" i="1" spc="-75" dirty="0">
                <a:latin typeface="Arial"/>
                <a:cs typeface="Arial"/>
              </a:rPr>
              <a:t>which </a:t>
            </a:r>
            <a:r>
              <a:rPr sz="2000" i="1" spc="-85" dirty="0">
                <a:latin typeface="Arial"/>
                <a:cs typeface="Arial"/>
              </a:rPr>
              <a:t>a </a:t>
            </a:r>
            <a:r>
              <a:rPr sz="2000" i="1" spc="-114" dirty="0">
                <a:latin typeface="Arial"/>
                <a:cs typeface="Arial"/>
              </a:rPr>
              <a:t>change </a:t>
            </a:r>
            <a:r>
              <a:rPr sz="2000" i="1" spc="10" dirty="0">
                <a:latin typeface="Arial"/>
                <a:cs typeface="Arial"/>
              </a:rPr>
              <a:t>to </a:t>
            </a:r>
            <a:r>
              <a:rPr sz="2000" i="1" spc="-114" dirty="0">
                <a:latin typeface="Arial"/>
                <a:cs typeface="Arial"/>
              </a:rPr>
              <a:t>one </a:t>
            </a:r>
            <a:r>
              <a:rPr sz="2000" i="1" spc="-30" dirty="0">
                <a:latin typeface="Arial"/>
                <a:cs typeface="Arial"/>
              </a:rPr>
              <a:t>thing </a:t>
            </a:r>
            <a:r>
              <a:rPr sz="2000" i="1" spc="-95" dirty="0">
                <a:latin typeface="Arial"/>
                <a:cs typeface="Arial"/>
              </a:rPr>
              <a:t>may </a:t>
            </a:r>
            <a:r>
              <a:rPr sz="2000" i="1" spc="-35" dirty="0">
                <a:latin typeface="Arial"/>
                <a:cs typeface="Arial"/>
              </a:rPr>
              <a:t>affect </a:t>
            </a:r>
            <a:r>
              <a:rPr sz="2000" i="1" spc="-45" dirty="0">
                <a:latin typeface="Arial"/>
                <a:cs typeface="Arial"/>
              </a:rPr>
              <a:t>the </a:t>
            </a:r>
            <a:r>
              <a:rPr sz="2000" i="1" spc="-105" dirty="0">
                <a:latin typeface="Arial"/>
                <a:cs typeface="Arial"/>
              </a:rPr>
              <a:t>semantics </a:t>
            </a:r>
            <a:r>
              <a:rPr sz="2000" i="1" spc="-20" dirty="0">
                <a:latin typeface="Arial"/>
                <a:cs typeface="Arial"/>
              </a:rPr>
              <a:t>of </a:t>
            </a:r>
            <a:r>
              <a:rPr sz="2000" i="1" spc="-50" dirty="0">
                <a:latin typeface="Arial"/>
                <a:cs typeface="Arial"/>
              </a:rPr>
              <a:t>the </a:t>
            </a:r>
            <a:r>
              <a:rPr sz="2000" i="1" spc="-40" dirty="0">
                <a:latin typeface="Arial"/>
                <a:cs typeface="Arial"/>
              </a:rPr>
              <a:t>other  thing)</a:t>
            </a:r>
            <a:endParaRPr sz="2000">
              <a:latin typeface="Arial"/>
              <a:cs typeface="Arial"/>
            </a:endParaRPr>
          </a:p>
          <a:p>
            <a:pPr marL="365760" marR="6985" indent="-365760" algn="just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AutoNum type="arabicPeriod" startAt="2"/>
              <a:tabLst>
                <a:tab pos="365760" algn="l"/>
              </a:tabLst>
            </a:pPr>
            <a:r>
              <a:rPr sz="2800" spc="-130" dirty="0">
                <a:solidFill>
                  <a:srgbClr val="FF0000"/>
                </a:solidFill>
                <a:latin typeface="Arial"/>
                <a:cs typeface="Arial"/>
              </a:rPr>
              <a:t>Association </a:t>
            </a:r>
            <a:r>
              <a:rPr sz="2000" i="1" spc="-75" dirty="0">
                <a:latin typeface="Arial"/>
                <a:cs typeface="Arial"/>
              </a:rPr>
              <a:t>(a </a:t>
            </a:r>
            <a:r>
              <a:rPr sz="2000" i="1" spc="-40" dirty="0">
                <a:latin typeface="Arial"/>
                <a:cs typeface="Arial"/>
              </a:rPr>
              <a:t>structural </a:t>
            </a:r>
            <a:r>
              <a:rPr sz="2000" i="1" spc="-55" dirty="0">
                <a:latin typeface="Arial"/>
                <a:cs typeface="Arial"/>
              </a:rPr>
              <a:t>relationship </a:t>
            </a:r>
            <a:r>
              <a:rPr sz="2000" i="1" spc="10" dirty="0">
                <a:latin typeface="Arial"/>
                <a:cs typeface="Arial"/>
              </a:rPr>
              <a:t>that </a:t>
            </a:r>
            <a:r>
              <a:rPr sz="2000" i="1" spc="-125" dirty="0">
                <a:latin typeface="Arial"/>
                <a:cs typeface="Arial"/>
              </a:rPr>
              <a:t>describes </a:t>
            </a:r>
            <a:r>
              <a:rPr sz="2000" i="1" spc="-85" dirty="0">
                <a:latin typeface="Arial"/>
                <a:cs typeface="Arial"/>
              </a:rPr>
              <a:t>a </a:t>
            </a:r>
            <a:r>
              <a:rPr sz="2000" i="1" spc="-90" dirty="0">
                <a:latin typeface="Arial"/>
                <a:cs typeface="Arial"/>
              </a:rPr>
              <a:t>set </a:t>
            </a:r>
            <a:r>
              <a:rPr sz="2000" i="1" spc="-20" dirty="0">
                <a:latin typeface="Arial"/>
                <a:cs typeface="Arial"/>
              </a:rPr>
              <a:t>of </a:t>
            </a:r>
            <a:r>
              <a:rPr sz="2000" i="1" spc="-75" dirty="0">
                <a:latin typeface="Arial"/>
                <a:cs typeface="Arial"/>
              </a:rPr>
              <a:t>links,</a:t>
            </a:r>
            <a:r>
              <a:rPr sz="2000" i="1" spc="-275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a  </a:t>
            </a:r>
            <a:r>
              <a:rPr sz="2000" i="1" spc="-45" dirty="0">
                <a:latin typeface="Arial"/>
                <a:cs typeface="Arial"/>
              </a:rPr>
              <a:t>link </a:t>
            </a:r>
            <a:r>
              <a:rPr sz="2000" i="1" spc="-85" dirty="0">
                <a:latin typeface="Arial"/>
                <a:cs typeface="Arial"/>
              </a:rPr>
              <a:t>being a connection </a:t>
            </a:r>
            <a:r>
              <a:rPr sz="2000" i="1" spc="-90" dirty="0">
                <a:latin typeface="Arial"/>
                <a:cs typeface="Arial"/>
              </a:rPr>
              <a:t>among</a:t>
            </a:r>
            <a:r>
              <a:rPr sz="2000" i="1" spc="-210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objects)</a:t>
            </a:r>
            <a:endParaRPr sz="2000">
              <a:latin typeface="Arial"/>
              <a:cs typeface="Arial"/>
            </a:endParaRPr>
          </a:p>
          <a:p>
            <a:pPr marL="410209" marR="5080" indent="-410209" algn="just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AutoNum type="arabicPeriod" startAt="2"/>
              <a:tabLst>
                <a:tab pos="410209" algn="l"/>
              </a:tabLst>
            </a:pP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Generalization </a:t>
            </a:r>
            <a:r>
              <a:rPr sz="2000" i="1" spc="-75" dirty="0">
                <a:latin typeface="Arial"/>
                <a:cs typeface="Arial"/>
              </a:rPr>
              <a:t>(a specialization </a:t>
            </a:r>
            <a:r>
              <a:rPr sz="2000" i="1" spc="215" dirty="0">
                <a:latin typeface="Arial"/>
                <a:cs typeface="Arial"/>
              </a:rPr>
              <a:t>/ </a:t>
            </a:r>
            <a:r>
              <a:rPr sz="2000" i="1" spc="-65" dirty="0">
                <a:latin typeface="Arial"/>
                <a:cs typeface="Arial"/>
              </a:rPr>
              <a:t>generalization </a:t>
            </a:r>
            <a:r>
              <a:rPr sz="2000" i="1" spc="-55" dirty="0">
                <a:latin typeface="Arial"/>
                <a:cs typeface="Arial"/>
              </a:rPr>
              <a:t>relationship </a:t>
            </a:r>
            <a:r>
              <a:rPr sz="2000" i="1" spc="-40" dirty="0">
                <a:latin typeface="Arial"/>
                <a:cs typeface="Arial"/>
              </a:rPr>
              <a:t>in  </a:t>
            </a:r>
            <a:r>
              <a:rPr sz="2000" i="1" spc="-75" dirty="0">
                <a:latin typeface="Arial"/>
                <a:cs typeface="Arial"/>
              </a:rPr>
              <a:t>which </a:t>
            </a:r>
            <a:r>
              <a:rPr sz="2000" i="1" spc="-85" dirty="0">
                <a:latin typeface="Arial"/>
                <a:cs typeface="Arial"/>
              </a:rPr>
              <a:t>objects </a:t>
            </a:r>
            <a:r>
              <a:rPr sz="2000" i="1" spc="-20" dirty="0">
                <a:latin typeface="Arial"/>
                <a:cs typeface="Arial"/>
              </a:rPr>
              <a:t>of </a:t>
            </a:r>
            <a:r>
              <a:rPr sz="2000" i="1" spc="-45" dirty="0">
                <a:latin typeface="Arial"/>
                <a:cs typeface="Arial"/>
              </a:rPr>
              <a:t>the </a:t>
            </a:r>
            <a:r>
              <a:rPr sz="2000" i="1" spc="-110" dirty="0">
                <a:latin typeface="Arial"/>
                <a:cs typeface="Arial"/>
              </a:rPr>
              <a:t>specialized </a:t>
            </a:r>
            <a:r>
              <a:rPr sz="2000" i="1" spc="-75" dirty="0">
                <a:latin typeface="Arial"/>
                <a:cs typeface="Arial"/>
              </a:rPr>
              <a:t>element </a:t>
            </a:r>
            <a:r>
              <a:rPr sz="2000" i="1" spc="-50" dirty="0">
                <a:latin typeface="Arial"/>
                <a:cs typeface="Arial"/>
              </a:rPr>
              <a:t>(the </a:t>
            </a:r>
            <a:r>
              <a:rPr sz="2000" i="1" spc="-70" dirty="0">
                <a:latin typeface="Arial"/>
                <a:cs typeface="Arial"/>
              </a:rPr>
              <a:t>child) </a:t>
            </a:r>
            <a:r>
              <a:rPr sz="2000" i="1" spc="-80" dirty="0">
                <a:latin typeface="Arial"/>
                <a:cs typeface="Arial"/>
              </a:rPr>
              <a:t>are </a:t>
            </a:r>
            <a:r>
              <a:rPr sz="2000" i="1" spc="-55" dirty="0">
                <a:latin typeface="Arial"/>
                <a:cs typeface="Arial"/>
              </a:rPr>
              <a:t>substitutable  </a:t>
            </a:r>
            <a:r>
              <a:rPr sz="2000" i="1" spc="-10" dirty="0">
                <a:latin typeface="Arial"/>
                <a:cs typeface="Arial"/>
              </a:rPr>
              <a:t>for </a:t>
            </a:r>
            <a:r>
              <a:rPr sz="2000" i="1" spc="-85" dirty="0">
                <a:latin typeface="Arial"/>
                <a:cs typeface="Arial"/>
              </a:rPr>
              <a:t>objects </a:t>
            </a:r>
            <a:r>
              <a:rPr sz="2000" i="1" spc="-20" dirty="0">
                <a:latin typeface="Arial"/>
                <a:cs typeface="Arial"/>
              </a:rPr>
              <a:t>of </a:t>
            </a:r>
            <a:r>
              <a:rPr sz="2000" i="1" spc="-50" dirty="0">
                <a:latin typeface="Arial"/>
                <a:cs typeface="Arial"/>
              </a:rPr>
              <a:t>the </a:t>
            </a:r>
            <a:r>
              <a:rPr sz="2000" i="1" spc="-95" dirty="0">
                <a:latin typeface="Arial"/>
                <a:cs typeface="Arial"/>
              </a:rPr>
              <a:t>generalized </a:t>
            </a:r>
            <a:r>
              <a:rPr sz="2000" i="1" spc="-80" dirty="0">
                <a:latin typeface="Arial"/>
                <a:cs typeface="Arial"/>
              </a:rPr>
              <a:t>element </a:t>
            </a:r>
            <a:r>
              <a:rPr sz="2000" i="1" spc="-50" dirty="0">
                <a:latin typeface="Arial"/>
                <a:cs typeface="Arial"/>
              </a:rPr>
              <a:t>(the</a:t>
            </a:r>
            <a:r>
              <a:rPr sz="2000" i="1" spc="-360" dirty="0">
                <a:latin typeface="Arial"/>
                <a:cs typeface="Arial"/>
              </a:rPr>
              <a:t> </a:t>
            </a:r>
            <a:r>
              <a:rPr sz="2000" i="1" spc="-55" dirty="0">
                <a:latin typeface="Arial"/>
                <a:cs typeface="Arial"/>
              </a:rPr>
              <a:t>parent))</a:t>
            </a:r>
            <a:endParaRPr sz="2000">
              <a:latin typeface="Arial"/>
              <a:cs typeface="Arial"/>
            </a:endParaRPr>
          </a:p>
          <a:p>
            <a:pPr marL="398780" marR="5080" indent="-398780" algn="just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AutoNum type="arabicPeriod" startAt="2"/>
              <a:tabLst>
                <a:tab pos="398780" algn="l"/>
              </a:tabLst>
            </a:pPr>
            <a:r>
              <a:rPr sz="2800" spc="-130" dirty="0">
                <a:solidFill>
                  <a:srgbClr val="FF0000"/>
                </a:solidFill>
                <a:latin typeface="Arial"/>
                <a:cs typeface="Arial"/>
              </a:rPr>
              <a:t>Realization </a:t>
            </a:r>
            <a:r>
              <a:rPr sz="2000" spc="-110" dirty="0">
                <a:latin typeface="Arial"/>
                <a:cs typeface="Arial"/>
              </a:rPr>
              <a:t>(a </a:t>
            </a:r>
            <a:r>
              <a:rPr sz="2000" spc="-85" dirty="0">
                <a:latin typeface="Arial"/>
                <a:cs typeface="Arial"/>
              </a:rPr>
              <a:t>semantic </a:t>
            </a:r>
            <a:r>
              <a:rPr sz="2000" spc="-50" dirty="0">
                <a:latin typeface="Arial"/>
                <a:cs typeface="Arial"/>
              </a:rPr>
              <a:t>relationship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90" dirty="0">
                <a:latin typeface="Arial"/>
                <a:cs typeface="Arial"/>
              </a:rPr>
              <a:t>classifiers, </a:t>
            </a:r>
            <a:r>
              <a:rPr sz="2000" spc="-55" dirty="0">
                <a:latin typeface="Arial"/>
                <a:cs typeface="Arial"/>
              </a:rPr>
              <a:t>wherein  </a:t>
            </a:r>
            <a:r>
              <a:rPr sz="2000" spc="-80" dirty="0">
                <a:latin typeface="Arial"/>
                <a:cs typeface="Arial"/>
              </a:rPr>
              <a:t>one classifier </a:t>
            </a:r>
            <a:r>
              <a:rPr sz="2000" spc="-95" dirty="0">
                <a:latin typeface="Arial"/>
                <a:cs typeface="Arial"/>
              </a:rPr>
              <a:t>specifies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contract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45" dirty="0">
                <a:latin typeface="Arial"/>
                <a:cs typeface="Arial"/>
              </a:rPr>
              <a:t>another </a:t>
            </a:r>
            <a:r>
              <a:rPr sz="2000" spc="-80" dirty="0">
                <a:latin typeface="Arial"/>
                <a:cs typeface="Arial"/>
              </a:rPr>
              <a:t>classifier </a:t>
            </a:r>
            <a:r>
              <a:rPr sz="2000" spc="-95" dirty="0">
                <a:latin typeface="Arial"/>
                <a:cs typeface="Arial"/>
              </a:rPr>
              <a:t>guarantees </a:t>
            </a:r>
            <a:r>
              <a:rPr sz="2000" spc="30" dirty="0">
                <a:latin typeface="Arial"/>
                <a:cs typeface="Arial"/>
              </a:rPr>
              <a:t>to  </a:t>
            </a:r>
            <a:r>
              <a:rPr sz="2000" spc="-75" dirty="0">
                <a:latin typeface="Arial"/>
                <a:cs typeface="Arial"/>
              </a:rPr>
              <a:t>carry </a:t>
            </a:r>
            <a:r>
              <a:rPr sz="2000" spc="-20" dirty="0">
                <a:latin typeface="Arial"/>
                <a:cs typeface="Arial"/>
              </a:rPr>
              <a:t>out) </a:t>
            </a:r>
            <a:r>
              <a:rPr sz="2000" spc="-60" dirty="0">
                <a:latin typeface="Arial"/>
                <a:cs typeface="Arial"/>
              </a:rPr>
              <a:t>(between </a:t>
            </a:r>
            <a:r>
              <a:rPr sz="2000" spc="-65" dirty="0">
                <a:latin typeface="Arial"/>
                <a:cs typeface="Arial"/>
              </a:rPr>
              <a:t>interfaces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60" dirty="0">
                <a:latin typeface="Arial"/>
                <a:cs typeface="Arial"/>
              </a:rPr>
              <a:t>classes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80" dirty="0">
                <a:latin typeface="Arial"/>
                <a:cs typeface="Arial"/>
              </a:rPr>
              <a:t>components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135" dirty="0">
                <a:latin typeface="Arial"/>
                <a:cs typeface="Arial"/>
              </a:rPr>
              <a:t>use </a:t>
            </a:r>
            <a:r>
              <a:rPr sz="2000" spc="-175" dirty="0">
                <a:latin typeface="Arial"/>
                <a:cs typeface="Arial"/>
              </a:rPr>
              <a:t>cases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collaborations)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079" y="497840"/>
            <a:ext cx="5826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Relationships </a:t>
            </a:r>
            <a:r>
              <a:rPr sz="4400" spc="-240" dirty="0"/>
              <a:t>in </a:t>
            </a:r>
            <a:r>
              <a:rPr sz="4400" spc="-170" dirty="0"/>
              <a:t>the</a:t>
            </a:r>
            <a:r>
              <a:rPr sz="4400" spc="-155" dirty="0"/>
              <a:t> </a:t>
            </a:r>
            <a:r>
              <a:rPr sz="4400" spc="-320" dirty="0"/>
              <a:t>UML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90525" y="1543050"/>
            <a:ext cx="3790950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6569" y="2377440"/>
            <a:ext cx="308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2644" algn="l"/>
                <a:tab pos="1409065" algn="l"/>
                <a:tab pos="2334260" algn="l"/>
              </a:tabLst>
            </a:pP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dashed	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line,	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possibly	directed,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69" y="2072640"/>
            <a:ext cx="36163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60045" algn="l"/>
                <a:tab pos="2273935" algn="l"/>
                <a:tab pos="3164205" algn="l"/>
                <a:tab pos="3491865" algn="l"/>
              </a:tabLst>
            </a:pP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.	D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2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:	r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494429"/>
                </a:solidFill>
                <a:latin typeface="Arial"/>
                <a:cs typeface="Arial"/>
              </a:rPr>
              <a:t>d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d	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s	a</a:t>
            </a:r>
            <a:endParaRPr sz="1400">
              <a:latin typeface="Arial"/>
              <a:cs typeface="Arial"/>
            </a:endParaRPr>
          </a:p>
          <a:p>
            <a:pPr marR="6985" algn="r">
              <a:lnSpc>
                <a:spcPct val="100000"/>
              </a:lnSpc>
            </a:pP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an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569" y="2590800"/>
            <a:ext cx="2533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occasionally including 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a</a:t>
            </a:r>
            <a:r>
              <a:rPr sz="1400" b="1" spc="-65" dirty="0">
                <a:solidFill>
                  <a:srgbClr val="494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label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5825" y="2266950"/>
            <a:ext cx="37338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10709" y="3082290"/>
            <a:ext cx="44329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Associations: 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rendered 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as a solid 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line,  possibly directed, occasionally including 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label,  and often containing other adornments, such as  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multiplicity 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and 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role</a:t>
            </a:r>
            <a:r>
              <a:rPr sz="1400" b="1" spc="-40" dirty="0">
                <a:solidFill>
                  <a:srgbClr val="4944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names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7250" y="4124325"/>
            <a:ext cx="3781425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1550" y="4935681"/>
            <a:ext cx="3733800" cy="574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6569" y="4606290"/>
            <a:ext cx="7885430" cy="172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4185" algn="just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3401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Generalizations: </a:t>
            </a:r>
            <a:r>
              <a:rPr sz="1400" spc="-5" dirty="0">
                <a:latin typeface="Arial"/>
                <a:cs typeface="Arial"/>
              </a:rPr>
              <a:t>rendered as </a:t>
            </a:r>
            <a:r>
              <a:rPr sz="1400" dirty="0">
                <a:latin typeface="Arial"/>
                <a:cs typeface="Arial"/>
              </a:rPr>
              <a:t>a  </a:t>
            </a:r>
            <a:r>
              <a:rPr sz="1400" spc="-5" dirty="0">
                <a:latin typeface="Arial"/>
                <a:cs typeface="Arial"/>
              </a:rPr>
              <a:t>solid line with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hollow arrowhead pointing </a:t>
            </a:r>
            <a:r>
              <a:rPr sz="1400" spc="5" dirty="0">
                <a:latin typeface="Arial"/>
                <a:cs typeface="Arial"/>
              </a:rPr>
              <a:t>to 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parent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Arial"/>
              <a:buAutoNum type="arabicPeriod" startAt="3"/>
            </a:pPr>
            <a:endParaRPr sz="1600">
              <a:latin typeface="Times New Roman"/>
              <a:cs typeface="Times New Roman"/>
            </a:endParaRPr>
          </a:p>
          <a:p>
            <a:pPr marL="4127500" marR="5080" algn="just">
              <a:lnSpc>
                <a:spcPct val="100000"/>
              </a:lnSpc>
              <a:buAutoNum type="arabicPeriod" startAt="3"/>
              <a:tabLst>
                <a:tab pos="446405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Realization: 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rendered as 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cross  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between a 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generalization and </a:t>
            </a:r>
            <a:r>
              <a:rPr sz="1400" b="1" dirty="0">
                <a:solidFill>
                  <a:srgbClr val="494429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494429"/>
                </a:solidFill>
                <a:latin typeface="Arial"/>
                <a:cs typeface="Arial"/>
              </a:rPr>
              <a:t>dependency  relationship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545211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660" y="3658870"/>
            <a:ext cx="4751070" cy="2669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3220" y="3429000"/>
            <a:ext cx="3700779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8600"/>
            <a:ext cx="6351270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2439670"/>
            <a:ext cx="4676140" cy="4009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860" y="4268470"/>
            <a:ext cx="4116069" cy="2037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389" y="939800"/>
            <a:ext cx="3763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475" dirty="0">
                <a:latin typeface="Arial"/>
                <a:cs typeface="Arial"/>
              </a:rPr>
              <a:t>OOAD </a:t>
            </a:r>
            <a:r>
              <a:rPr sz="4400" b="0" spc="25" dirty="0">
                <a:latin typeface="Arial"/>
                <a:cs typeface="Arial"/>
              </a:rPr>
              <a:t>with</a:t>
            </a:r>
            <a:r>
              <a:rPr sz="4400" b="0" spc="-65" dirty="0">
                <a:latin typeface="Arial"/>
                <a:cs typeface="Arial"/>
              </a:rPr>
              <a:t> </a:t>
            </a:r>
            <a:r>
              <a:rPr sz="4400" b="0" spc="-290" dirty="0">
                <a:latin typeface="Arial"/>
                <a:cs typeface="Arial"/>
              </a:rPr>
              <a:t>UML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1600200"/>
            <a:ext cx="2667000" cy="4419600"/>
          </a:xfrm>
          <a:custGeom>
            <a:avLst/>
            <a:gdLst/>
            <a:ahLst/>
            <a:cxnLst/>
            <a:rect l="l" t="t" r="r" b="b"/>
            <a:pathLst>
              <a:path w="2667000" h="4419600">
                <a:moveTo>
                  <a:pt x="2667000" y="0"/>
                </a:moveTo>
                <a:lnTo>
                  <a:pt x="0" y="0"/>
                </a:lnTo>
                <a:lnTo>
                  <a:pt x="0" y="4419600"/>
                </a:lnTo>
                <a:lnTo>
                  <a:pt x="2667000" y="4419600"/>
                </a:lnTo>
                <a:lnTo>
                  <a:pt x="26670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1600200"/>
            <a:ext cx="2667000" cy="4419600"/>
          </a:xfrm>
          <a:custGeom>
            <a:avLst/>
            <a:gdLst/>
            <a:ahLst/>
            <a:cxnLst/>
            <a:rect l="l" t="t" r="r" b="b"/>
            <a:pathLst>
              <a:path w="2667000" h="4419600">
                <a:moveTo>
                  <a:pt x="1333500" y="4419600"/>
                </a:moveTo>
                <a:lnTo>
                  <a:pt x="0" y="4419600"/>
                </a:lnTo>
                <a:lnTo>
                  <a:pt x="0" y="0"/>
                </a:lnTo>
                <a:lnTo>
                  <a:pt x="2667000" y="0"/>
                </a:lnTo>
                <a:lnTo>
                  <a:pt x="2667000" y="4419600"/>
                </a:lnTo>
                <a:lnTo>
                  <a:pt x="1333500" y="4419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1600200"/>
            <a:ext cx="2590800" cy="4419600"/>
          </a:xfrm>
          <a:custGeom>
            <a:avLst/>
            <a:gdLst/>
            <a:ahLst/>
            <a:cxnLst/>
            <a:rect l="l" t="t" r="r" b="b"/>
            <a:pathLst>
              <a:path w="2590800" h="4419600">
                <a:moveTo>
                  <a:pt x="2590800" y="0"/>
                </a:moveTo>
                <a:lnTo>
                  <a:pt x="0" y="0"/>
                </a:lnTo>
                <a:lnTo>
                  <a:pt x="0" y="4419600"/>
                </a:lnTo>
                <a:lnTo>
                  <a:pt x="2590800" y="4419600"/>
                </a:lnTo>
                <a:lnTo>
                  <a:pt x="25908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0" y="1600200"/>
            <a:ext cx="2590800" cy="4419600"/>
          </a:xfrm>
          <a:custGeom>
            <a:avLst/>
            <a:gdLst/>
            <a:ahLst/>
            <a:cxnLst/>
            <a:rect l="l" t="t" r="r" b="b"/>
            <a:pathLst>
              <a:path w="2590800" h="4419600">
                <a:moveTo>
                  <a:pt x="1295400" y="4419600"/>
                </a:moveTo>
                <a:lnTo>
                  <a:pt x="0" y="4419600"/>
                </a:lnTo>
                <a:lnTo>
                  <a:pt x="0" y="0"/>
                </a:lnTo>
                <a:lnTo>
                  <a:pt x="2590800" y="0"/>
                </a:lnTo>
                <a:lnTo>
                  <a:pt x="2590800" y="4419600"/>
                </a:lnTo>
                <a:lnTo>
                  <a:pt x="1295400" y="4419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0200" y="2194559"/>
            <a:ext cx="1353820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829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latin typeface="Arial"/>
                <a:cs typeface="Arial"/>
              </a:rPr>
              <a:t>Building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a  </a:t>
            </a:r>
            <a:r>
              <a:rPr sz="2000" b="1" spc="-175" dirty="0">
                <a:latin typeface="Arial"/>
                <a:cs typeface="Arial"/>
              </a:rPr>
              <a:t>house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66370">
              <a:lnSpc>
                <a:spcPct val="100000"/>
              </a:lnSpc>
            </a:pPr>
            <a:r>
              <a:rPr sz="2000" b="1" spc="-185" dirty="0">
                <a:solidFill>
                  <a:srgbClr val="990000"/>
                </a:solidFill>
                <a:latin typeface="Arial"/>
                <a:cs typeface="Arial"/>
              </a:rPr>
              <a:t>Design </a:t>
            </a:r>
            <a:r>
              <a:rPr sz="2000" b="1" spc="-145" dirty="0">
                <a:solidFill>
                  <a:srgbClr val="990000"/>
                </a:solidFill>
                <a:latin typeface="Arial"/>
                <a:cs typeface="Arial"/>
              </a:rPr>
              <a:t>and  </a:t>
            </a:r>
            <a:r>
              <a:rPr sz="2000" b="1" spc="-105" dirty="0">
                <a:solidFill>
                  <a:srgbClr val="990000"/>
                </a:solidFill>
                <a:latin typeface="Arial"/>
                <a:cs typeface="Arial"/>
              </a:rPr>
              <a:t>layout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990000"/>
                </a:solidFill>
                <a:latin typeface="Arial"/>
                <a:cs typeface="Arial"/>
              </a:rPr>
              <a:t>Blueprint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40" dirty="0">
                <a:solidFill>
                  <a:srgbClr val="990000"/>
                </a:solidFill>
                <a:latin typeface="Arial"/>
                <a:cs typeface="Arial"/>
              </a:rPr>
              <a:t>Actual  </a:t>
            </a:r>
            <a:r>
              <a:rPr sz="2000" b="1" spc="-280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2000" b="1" spc="-150" dirty="0">
                <a:solidFill>
                  <a:srgbClr val="990000"/>
                </a:solidFill>
                <a:latin typeface="Arial"/>
                <a:cs typeface="Arial"/>
              </a:rPr>
              <a:t>on</a:t>
            </a:r>
            <a:r>
              <a:rPr sz="2000" b="1" spc="-305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2000" b="1" spc="2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2000" b="1" spc="-85" dirty="0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sz="2000" b="1" spc="-150" dirty="0">
                <a:solidFill>
                  <a:srgbClr val="990000"/>
                </a:solidFill>
                <a:latin typeface="Arial"/>
                <a:cs typeface="Arial"/>
              </a:rPr>
              <a:t>u</a:t>
            </a:r>
            <a:r>
              <a:rPr sz="2000" b="1" spc="-280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2000" b="1" spc="25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2000" b="1" spc="-75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2000" b="1" spc="-145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2000" b="1" spc="-150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4270" y="2167890"/>
            <a:ext cx="1883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latin typeface="Arial"/>
                <a:cs typeface="Arial"/>
              </a:rPr>
              <a:t>Building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5409" y="3082290"/>
            <a:ext cx="683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0" dirty="0">
                <a:solidFill>
                  <a:srgbClr val="990000"/>
                </a:solidFill>
                <a:latin typeface="Arial"/>
                <a:cs typeface="Arial"/>
              </a:rPr>
              <a:t>OO</a:t>
            </a:r>
            <a:r>
              <a:rPr sz="2000" b="1" spc="-215" dirty="0">
                <a:solidFill>
                  <a:srgbClr val="990000"/>
                </a:solidFill>
                <a:latin typeface="Arial"/>
                <a:cs typeface="Arial"/>
              </a:rPr>
              <a:t>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409" y="3997959"/>
            <a:ext cx="5213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ML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5409" y="4912359"/>
            <a:ext cx="753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0" dirty="0">
                <a:solidFill>
                  <a:srgbClr val="990000"/>
                </a:solidFill>
                <a:latin typeface="Arial"/>
                <a:cs typeface="Arial"/>
              </a:rPr>
              <a:t>Coding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6260" y="3299459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6959" y="324231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3870" y="3276600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8100">
            <a:solidFill>
              <a:srgbClr val="F69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4570" y="3219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6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6260" y="4213859"/>
            <a:ext cx="2081530" cy="458470"/>
          </a:xfrm>
          <a:custGeom>
            <a:avLst/>
            <a:gdLst/>
            <a:ahLst/>
            <a:cxnLst/>
            <a:rect l="l" t="t" r="r" b="b"/>
            <a:pathLst>
              <a:path w="2081529" h="458470">
                <a:moveTo>
                  <a:pt x="1041400" y="458469"/>
                </a:moveTo>
                <a:lnTo>
                  <a:pt x="0" y="458469"/>
                </a:lnTo>
                <a:lnTo>
                  <a:pt x="0" y="0"/>
                </a:lnTo>
                <a:lnTo>
                  <a:pt x="2081529" y="0"/>
                </a:lnTo>
                <a:lnTo>
                  <a:pt x="2081529" y="458469"/>
                </a:lnTo>
                <a:lnTo>
                  <a:pt x="1041400" y="458469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23870" y="4191000"/>
            <a:ext cx="2081530" cy="457200"/>
          </a:xfrm>
          <a:custGeom>
            <a:avLst/>
            <a:gdLst/>
            <a:ahLst/>
            <a:cxnLst/>
            <a:rect l="l" t="t" r="r" b="b"/>
            <a:pathLst>
              <a:path w="2081529" h="457200">
                <a:moveTo>
                  <a:pt x="10414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2081530" y="0"/>
                </a:lnTo>
                <a:lnTo>
                  <a:pt x="2081530" y="457200"/>
                </a:lnTo>
                <a:lnTo>
                  <a:pt x="1041400" y="457200"/>
                </a:lnTo>
                <a:close/>
              </a:path>
            </a:pathLst>
          </a:custGeom>
          <a:ln w="38097">
            <a:solidFill>
              <a:srgbClr val="F69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589" y="5356859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7290" y="529970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299"/>
                </a:lnTo>
                <a:lnTo>
                  <a:pt x="11430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4200" y="5334000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38100">
            <a:solidFill>
              <a:srgbClr val="F69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4900" y="52768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6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358900" y="6532374"/>
            <a:ext cx="434784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979" y="497840"/>
            <a:ext cx="4886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5" dirty="0"/>
              <a:t>Diagrams </a:t>
            </a:r>
            <a:r>
              <a:rPr sz="4400" spc="-240" dirty="0"/>
              <a:t>in </a:t>
            </a:r>
            <a:r>
              <a:rPr sz="4400" spc="-170" dirty="0"/>
              <a:t>the</a:t>
            </a:r>
            <a:r>
              <a:rPr sz="4400" spc="-155" dirty="0"/>
              <a:t> </a:t>
            </a:r>
            <a:r>
              <a:rPr sz="4400" spc="-320" dirty="0"/>
              <a:t>UML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8423" y="1328420"/>
            <a:ext cx="2749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8395" algn="l"/>
              </a:tabLst>
            </a:pPr>
            <a:r>
              <a:rPr sz="3200" spc="-30" dirty="0">
                <a:latin typeface="Arial"/>
                <a:cs typeface="Arial"/>
              </a:rPr>
              <a:t>pr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140" dirty="0">
                <a:latin typeface="Arial"/>
                <a:cs typeface="Arial"/>
              </a:rPr>
              <a:t>sent</a:t>
            </a:r>
            <a:r>
              <a:rPr sz="3200" spc="-160" dirty="0">
                <a:latin typeface="Arial"/>
                <a:cs typeface="Arial"/>
              </a:rPr>
              <a:t>a</a:t>
            </a:r>
            <a:r>
              <a:rPr sz="3200" spc="105" dirty="0">
                <a:latin typeface="Arial"/>
                <a:cs typeface="Arial"/>
              </a:rPr>
              <a:t>t</a:t>
            </a:r>
            <a:r>
              <a:rPr sz="3200" spc="80" dirty="0">
                <a:latin typeface="Arial"/>
                <a:cs typeface="Arial"/>
              </a:rPr>
              <a:t>i</a:t>
            </a:r>
            <a:r>
              <a:rPr sz="3200" spc="-105" dirty="0">
                <a:latin typeface="Arial"/>
                <a:cs typeface="Arial"/>
              </a:rPr>
              <a:t>o</a:t>
            </a:r>
            <a:r>
              <a:rPr sz="3200" spc="-10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8888" y="1328420"/>
            <a:ext cx="9855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3200" spc="-250" dirty="0">
                <a:latin typeface="Arial"/>
                <a:cs typeface="Arial"/>
              </a:rPr>
              <a:t>a	</a:t>
            </a:r>
            <a:r>
              <a:rPr sz="3200" spc="-260" dirty="0">
                <a:latin typeface="Arial"/>
                <a:cs typeface="Arial"/>
              </a:rPr>
              <a:t>s</a:t>
            </a:r>
            <a:r>
              <a:rPr sz="3200" spc="-280" dirty="0">
                <a:latin typeface="Arial"/>
                <a:cs typeface="Arial"/>
              </a:rPr>
              <a:t>e</a:t>
            </a:r>
            <a:r>
              <a:rPr sz="3200" spc="18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4365" y="1328420"/>
            <a:ext cx="2262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220" algn="l"/>
              </a:tabLst>
            </a:pPr>
            <a:r>
              <a:rPr sz="3200" spc="-5" dirty="0">
                <a:latin typeface="Arial"/>
                <a:cs typeface="Arial"/>
              </a:rPr>
              <a:t>of	</a:t>
            </a:r>
            <a:r>
              <a:rPr sz="3200" spc="-120" dirty="0">
                <a:latin typeface="Arial"/>
                <a:cs typeface="Arial"/>
              </a:rPr>
              <a:t>elements,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328420"/>
            <a:ext cx="1899285" cy="9994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graphical  </a:t>
            </a:r>
            <a:r>
              <a:rPr sz="3200" spc="40" dirty="0">
                <a:latin typeface="Arial"/>
                <a:cs typeface="Arial"/>
              </a:rPr>
              <a:t>r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135" dirty="0">
                <a:latin typeface="Arial"/>
                <a:cs typeface="Arial"/>
              </a:rPr>
              <a:t>nd</a:t>
            </a:r>
            <a:r>
              <a:rPr sz="3200" spc="-125" dirty="0">
                <a:latin typeface="Arial"/>
                <a:cs typeface="Arial"/>
              </a:rPr>
              <a:t>e</a:t>
            </a:r>
            <a:r>
              <a:rPr sz="3200" spc="40" dirty="0">
                <a:latin typeface="Arial"/>
                <a:cs typeface="Arial"/>
              </a:rPr>
              <a:t>r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100" dirty="0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0064" y="1814829"/>
            <a:ext cx="6416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195" algn="l"/>
                <a:tab pos="1170940" algn="l"/>
                <a:tab pos="3212465" algn="l"/>
                <a:tab pos="4471670" algn="l"/>
                <a:tab pos="5114290" algn="l"/>
              </a:tabLst>
            </a:pPr>
            <a:r>
              <a:rPr sz="3200" spc="-305" dirty="0">
                <a:latin typeface="Arial"/>
                <a:cs typeface="Arial"/>
              </a:rPr>
              <a:t>as	</a:t>
            </a:r>
            <a:r>
              <a:rPr sz="3200" spc="-250" dirty="0">
                <a:latin typeface="Arial"/>
                <a:cs typeface="Arial"/>
              </a:rPr>
              <a:t>a	</a:t>
            </a:r>
            <a:r>
              <a:rPr sz="3200" spc="-125" dirty="0">
                <a:latin typeface="Arial"/>
                <a:cs typeface="Arial"/>
              </a:rPr>
              <a:t>connected	</a:t>
            </a:r>
            <a:r>
              <a:rPr sz="3200" spc="-135" dirty="0">
                <a:latin typeface="Arial"/>
                <a:cs typeface="Arial"/>
              </a:rPr>
              <a:t>graph	</a:t>
            </a:r>
            <a:r>
              <a:rPr sz="3200" spc="-5" dirty="0">
                <a:latin typeface="Arial"/>
                <a:cs typeface="Arial"/>
              </a:rPr>
              <a:t>of	</a:t>
            </a:r>
            <a:r>
              <a:rPr sz="3200" spc="-114" dirty="0">
                <a:latin typeface="Arial"/>
                <a:cs typeface="Arial"/>
              </a:rPr>
              <a:t>vertices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2200909"/>
            <a:ext cx="8595360" cy="27673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3200" spc="-105" dirty="0">
                <a:latin typeface="Arial"/>
                <a:cs typeface="Arial"/>
              </a:rPr>
              <a:t>(things)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00" dirty="0">
                <a:latin typeface="Arial"/>
                <a:cs typeface="Arial"/>
              </a:rPr>
              <a:t>arcs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(relationships).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55" dirty="0">
                <a:latin typeface="Arial"/>
                <a:cs typeface="Arial"/>
              </a:rPr>
              <a:t>projection </a:t>
            </a:r>
            <a:r>
              <a:rPr sz="3200" dirty="0">
                <a:latin typeface="Arial"/>
                <a:cs typeface="Arial"/>
              </a:rPr>
              <a:t>into 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39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3200" spc="-235" dirty="0">
                <a:latin typeface="Arial"/>
                <a:cs typeface="Arial"/>
              </a:rPr>
              <a:t>The </a:t>
            </a:r>
            <a:r>
              <a:rPr sz="3200" spc="-229" dirty="0">
                <a:latin typeface="Arial"/>
                <a:cs typeface="Arial"/>
              </a:rPr>
              <a:t>same </a:t>
            </a:r>
            <a:r>
              <a:rPr sz="3200" spc="-85" dirty="0">
                <a:latin typeface="Arial"/>
                <a:cs typeface="Arial"/>
              </a:rPr>
              <a:t>element </a:t>
            </a:r>
            <a:r>
              <a:rPr sz="3200" spc="-170" dirty="0">
                <a:latin typeface="Arial"/>
                <a:cs typeface="Arial"/>
              </a:rPr>
              <a:t>may </a:t>
            </a:r>
            <a:r>
              <a:rPr sz="3200" spc="-145" dirty="0">
                <a:latin typeface="Arial"/>
                <a:cs typeface="Arial"/>
              </a:rPr>
              <a:t>appear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70" dirty="0">
                <a:latin typeface="Arial"/>
                <a:cs typeface="Arial"/>
              </a:rPr>
              <a:t>all </a:t>
            </a:r>
            <a:r>
              <a:rPr sz="3200" spc="-155" dirty="0">
                <a:latin typeface="Arial"/>
                <a:cs typeface="Arial"/>
              </a:rPr>
              <a:t>diagrams,  </a:t>
            </a:r>
            <a:r>
              <a:rPr sz="3200" spc="-85" dirty="0">
                <a:latin typeface="Arial"/>
                <a:cs typeface="Arial"/>
              </a:rPr>
              <a:t>only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45" dirty="0">
                <a:latin typeface="Arial"/>
                <a:cs typeface="Arial"/>
              </a:rPr>
              <a:t>few </a:t>
            </a:r>
            <a:r>
              <a:rPr sz="3200" spc="-160" dirty="0">
                <a:latin typeface="Arial"/>
                <a:cs typeface="Arial"/>
              </a:rPr>
              <a:t>diagrams </a:t>
            </a:r>
            <a:r>
              <a:rPr sz="3200" spc="-55" dirty="0">
                <a:latin typeface="Arial"/>
                <a:cs typeface="Arial"/>
              </a:rPr>
              <a:t>(the </a:t>
            </a:r>
            <a:r>
              <a:rPr sz="3200" spc="-95" dirty="0">
                <a:latin typeface="Arial"/>
                <a:cs typeface="Arial"/>
              </a:rPr>
              <a:t>most </a:t>
            </a:r>
            <a:r>
              <a:rPr sz="3200" spc="-130" dirty="0">
                <a:latin typeface="Arial"/>
                <a:cs typeface="Arial"/>
              </a:rPr>
              <a:t>common </a:t>
            </a:r>
            <a:r>
              <a:rPr sz="3200" spc="-210" dirty="0">
                <a:latin typeface="Arial"/>
                <a:cs typeface="Arial"/>
              </a:rPr>
              <a:t>case), </a:t>
            </a:r>
            <a:r>
              <a:rPr sz="3200" spc="-20" dirty="0">
                <a:latin typeface="Arial"/>
                <a:cs typeface="Arial"/>
              </a:rPr>
              <a:t>or 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00" dirty="0">
                <a:latin typeface="Arial"/>
                <a:cs typeface="Arial"/>
              </a:rPr>
              <a:t>no </a:t>
            </a:r>
            <a:r>
              <a:rPr sz="3200" spc="-160" dirty="0">
                <a:latin typeface="Arial"/>
                <a:cs typeface="Arial"/>
              </a:rPr>
              <a:t>diagrams </a:t>
            </a:r>
            <a:r>
              <a:rPr sz="3200" spc="-35" dirty="0">
                <a:latin typeface="Arial"/>
                <a:cs typeface="Arial"/>
              </a:rPr>
              <a:t>at </a:t>
            </a:r>
            <a:r>
              <a:rPr sz="3200" spc="-70" dirty="0">
                <a:latin typeface="Arial"/>
                <a:cs typeface="Arial"/>
              </a:rPr>
              <a:t>all</a:t>
            </a:r>
            <a:r>
              <a:rPr sz="3200" spc="-67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(a </a:t>
            </a:r>
            <a:r>
              <a:rPr sz="3200" spc="-114" dirty="0">
                <a:latin typeface="Arial"/>
                <a:cs typeface="Arial"/>
              </a:rPr>
              <a:t>very </a:t>
            </a:r>
            <a:r>
              <a:rPr sz="3200" spc="-90" dirty="0">
                <a:latin typeface="Arial"/>
                <a:cs typeface="Arial"/>
              </a:rPr>
              <a:t>rare </a:t>
            </a:r>
            <a:r>
              <a:rPr sz="3200" spc="-229" dirty="0">
                <a:latin typeface="Arial"/>
                <a:cs typeface="Arial"/>
              </a:rPr>
              <a:t>case)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979" y="497840"/>
            <a:ext cx="4886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5" dirty="0"/>
              <a:t>Diagrams </a:t>
            </a:r>
            <a:r>
              <a:rPr sz="4400" spc="-240" dirty="0"/>
              <a:t>in </a:t>
            </a:r>
            <a:r>
              <a:rPr sz="4400" spc="-170" dirty="0"/>
              <a:t>the</a:t>
            </a:r>
            <a:r>
              <a:rPr sz="4400" spc="-155" dirty="0"/>
              <a:t> </a:t>
            </a:r>
            <a:r>
              <a:rPr sz="4400" spc="-320" dirty="0"/>
              <a:t>UML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33170"/>
            <a:ext cx="3310254" cy="179323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10845" indent="-39814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411480" algn="l"/>
              </a:tabLst>
            </a:pPr>
            <a:r>
              <a:rPr sz="3200" spc="-310" dirty="0">
                <a:latin typeface="Arial"/>
                <a:cs typeface="Arial"/>
              </a:rPr>
              <a:t>Class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  <a:p>
            <a:pPr marL="410845" indent="-39814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411480" algn="l"/>
              </a:tabLst>
            </a:pPr>
            <a:r>
              <a:rPr sz="3200" spc="-114" dirty="0">
                <a:latin typeface="Arial"/>
                <a:cs typeface="Arial"/>
              </a:rPr>
              <a:t>Object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  <a:p>
            <a:pPr marL="410845" indent="-39814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411480" algn="l"/>
              </a:tabLst>
            </a:pPr>
            <a:r>
              <a:rPr sz="3200" spc="-270" dirty="0">
                <a:latin typeface="Arial"/>
                <a:cs typeface="Arial"/>
              </a:rPr>
              <a:t>Use </a:t>
            </a:r>
            <a:r>
              <a:rPr sz="3200" spc="-260" dirty="0">
                <a:latin typeface="Arial"/>
                <a:cs typeface="Arial"/>
              </a:rPr>
              <a:t>case</a:t>
            </a:r>
            <a:r>
              <a:rPr sz="3200" spc="-135" dirty="0">
                <a:latin typeface="Arial"/>
                <a:cs typeface="Arial"/>
              </a:rPr>
              <a:t> diagram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99740"/>
            <a:ext cx="410019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10845" indent="-398145">
              <a:lnSpc>
                <a:spcPct val="100000"/>
              </a:lnSpc>
              <a:spcBef>
                <a:spcPts val="900"/>
              </a:spcBef>
              <a:buAutoNum type="arabicPeriod" startAt="4"/>
              <a:tabLst>
                <a:tab pos="411480" algn="l"/>
              </a:tabLst>
            </a:pPr>
            <a:r>
              <a:rPr sz="3200" spc="-225" dirty="0">
                <a:latin typeface="Arial"/>
                <a:cs typeface="Arial"/>
              </a:rPr>
              <a:t>Sequence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  <a:p>
            <a:pPr marL="410845" indent="-398145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411480" algn="l"/>
              </a:tabLst>
            </a:pPr>
            <a:r>
              <a:rPr sz="3200" spc="-105" dirty="0">
                <a:latin typeface="Arial"/>
                <a:cs typeface="Arial"/>
              </a:rPr>
              <a:t>Collaboration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  <a:p>
            <a:pPr marL="410845" indent="-398145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411480" algn="l"/>
              </a:tabLst>
            </a:pPr>
            <a:r>
              <a:rPr sz="3200" spc="-114" dirty="0">
                <a:latin typeface="Arial"/>
                <a:cs typeface="Arial"/>
              </a:rPr>
              <a:t>Statechart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  <a:p>
            <a:pPr marL="410845" indent="-398145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411480" algn="l"/>
              </a:tabLst>
            </a:pPr>
            <a:r>
              <a:rPr sz="3200" spc="-60" dirty="0">
                <a:latin typeface="Arial"/>
                <a:cs typeface="Arial"/>
              </a:rPr>
              <a:t>Activity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  <a:p>
            <a:pPr marL="410845" indent="-398145">
              <a:lnSpc>
                <a:spcPct val="100000"/>
              </a:lnSpc>
              <a:spcBef>
                <a:spcPts val="790"/>
              </a:spcBef>
              <a:buAutoNum type="arabicPeriod" startAt="4"/>
              <a:tabLst>
                <a:tab pos="411480" algn="l"/>
              </a:tabLst>
            </a:pPr>
            <a:r>
              <a:rPr sz="3200" spc="-140" dirty="0">
                <a:latin typeface="Arial"/>
                <a:cs typeface="Arial"/>
              </a:rPr>
              <a:t>Component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  <a:p>
            <a:pPr marL="410845" indent="-398145">
              <a:lnSpc>
                <a:spcPct val="100000"/>
              </a:lnSpc>
              <a:spcBef>
                <a:spcPts val="800"/>
              </a:spcBef>
              <a:buAutoNum type="arabicPeriod" startAt="4"/>
              <a:tabLst>
                <a:tab pos="411480" algn="l"/>
              </a:tabLst>
            </a:pPr>
            <a:r>
              <a:rPr sz="3200" spc="-110" dirty="0">
                <a:latin typeface="Arial"/>
                <a:cs typeface="Arial"/>
              </a:rPr>
              <a:t>Deployment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3200400"/>
            <a:ext cx="2514600" cy="914400"/>
          </a:xfrm>
          <a:prstGeom prst="rect">
            <a:avLst/>
          </a:prstGeom>
          <a:solidFill>
            <a:srgbClr val="4E80BC"/>
          </a:solidFill>
          <a:ln w="25518">
            <a:solidFill>
              <a:srgbClr val="375C89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79755" marR="462280" indent="-113030">
              <a:lnSpc>
                <a:spcPct val="100000"/>
              </a:lnSpc>
              <a:spcBef>
                <a:spcPts val="240"/>
              </a:spcBef>
            </a:pPr>
            <a:r>
              <a:rPr sz="2800" i="1" spc="-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i="1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i="1" spc="-11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i="1" spc="1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75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8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14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200" y="304800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0"/>
                </a:moveTo>
                <a:lnTo>
                  <a:pt x="72978" y="1632"/>
                </a:lnTo>
                <a:lnTo>
                  <a:pt x="142958" y="6220"/>
                </a:lnTo>
                <a:lnTo>
                  <a:pt x="206939" y="13296"/>
                </a:lnTo>
                <a:lnTo>
                  <a:pt x="261923" y="22393"/>
                </a:lnTo>
                <a:lnTo>
                  <a:pt x="304911" y="33045"/>
                </a:lnTo>
                <a:lnTo>
                  <a:pt x="342900" y="57150"/>
                </a:lnTo>
                <a:lnTo>
                  <a:pt x="342900" y="514350"/>
                </a:lnTo>
                <a:lnTo>
                  <a:pt x="352897" y="526313"/>
                </a:lnTo>
                <a:lnTo>
                  <a:pt x="423876" y="548573"/>
                </a:lnTo>
                <a:lnTo>
                  <a:pt x="478860" y="557803"/>
                </a:lnTo>
                <a:lnTo>
                  <a:pt x="542841" y="565057"/>
                </a:lnTo>
                <a:lnTo>
                  <a:pt x="612821" y="569800"/>
                </a:lnTo>
                <a:lnTo>
                  <a:pt x="685800" y="571500"/>
                </a:lnTo>
                <a:lnTo>
                  <a:pt x="612821" y="573132"/>
                </a:lnTo>
                <a:lnTo>
                  <a:pt x="542841" y="577720"/>
                </a:lnTo>
                <a:lnTo>
                  <a:pt x="478860" y="584796"/>
                </a:lnTo>
                <a:lnTo>
                  <a:pt x="423876" y="593893"/>
                </a:lnTo>
                <a:lnTo>
                  <a:pt x="380888" y="604545"/>
                </a:lnTo>
                <a:lnTo>
                  <a:pt x="342900" y="628650"/>
                </a:lnTo>
                <a:lnTo>
                  <a:pt x="342900" y="1085850"/>
                </a:lnTo>
                <a:lnTo>
                  <a:pt x="332902" y="1097813"/>
                </a:lnTo>
                <a:lnTo>
                  <a:pt x="261923" y="1120073"/>
                </a:lnTo>
                <a:lnTo>
                  <a:pt x="206939" y="1129303"/>
                </a:lnTo>
                <a:lnTo>
                  <a:pt x="142958" y="1136557"/>
                </a:lnTo>
                <a:lnTo>
                  <a:pt x="72978" y="1141300"/>
                </a:lnTo>
                <a:lnTo>
                  <a:pt x="0" y="1143000"/>
                </a:lnTo>
              </a:path>
            </a:pathLst>
          </a:custGeom>
          <a:ln w="19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4953000"/>
            <a:ext cx="1981200" cy="140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210" y="497840"/>
            <a:ext cx="3744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70" dirty="0">
                <a:latin typeface="Arial"/>
                <a:cs typeface="Arial"/>
              </a:rPr>
              <a:t>1. </a:t>
            </a:r>
            <a:r>
              <a:rPr sz="4400" b="0" spc="-425" dirty="0">
                <a:latin typeface="Arial"/>
                <a:cs typeface="Arial"/>
              </a:rPr>
              <a:t>Class</a:t>
            </a:r>
            <a:r>
              <a:rPr sz="4400" b="0" spc="-355" dirty="0">
                <a:latin typeface="Arial"/>
                <a:cs typeface="Arial"/>
              </a:rPr>
              <a:t> </a:t>
            </a:r>
            <a:r>
              <a:rPr sz="4400" b="0" spc="-229" dirty="0">
                <a:latin typeface="Arial"/>
                <a:cs typeface="Arial"/>
              </a:rPr>
              <a:t>Diagram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552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09950"/>
            <a:ext cx="150495" cy="10541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715">
              <a:lnSpc>
                <a:spcPct val="100000"/>
              </a:lnSpc>
              <a:spcBef>
                <a:spcPts val="100"/>
              </a:spcBef>
              <a:tabLst>
                <a:tab pos="707390" algn="l"/>
                <a:tab pos="1539875" algn="l"/>
                <a:tab pos="2874010" algn="l"/>
                <a:tab pos="3931920" algn="l"/>
                <a:tab pos="4255135" algn="l"/>
                <a:tab pos="4842510" algn="l"/>
                <a:tab pos="5290820" algn="l"/>
                <a:tab pos="6525259" algn="l"/>
              </a:tabLst>
            </a:pPr>
            <a:r>
              <a:rPr spc="-250" dirty="0"/>
              <a:t>A	</a:t>
            </a:r>
            <a:r>
              <a:rPr spc="-220" dirty="0"/>
              <a:t>c</a:t>
            </a:r>
            <a:r>
              <a:rPr spc="5" dirty="0"/>
              <a:t>l</a:t>
            </a:r>
            <a:r>
              <a:rPr spc="-265" dirty="0"/>
              <a:t>as</a:t>
            </a:r>
            <a:r>
              <a:rPr spc="-305" dirty="0"/>
              <a:t>s</a:t>
            </a:r>
            <a:r>
              <a:rPr dirty="0"/>
              <a:t>	</a:t>
            </a:r>
            <a:r>
              <a:rPr spc="-105" dirty="0"/>
              <a:t>d</a:t>
            </a:r>
            <a:r>
              <a:rPr spc="-110" dirty="0"/>
              <a:t>iag</a:t>
            </a:r>
            <a:r>
              <a:rPr spc="-90" dirty="0"/>
              <a:t>r</a:t>
            </a:r>
            <a:r>
              <a:rPr spc="-215" dirty="0"/>
              <a:t>a</a:t>
            </a:r>
            <a:r>
              <a:rPr spc="-100" dirty="0"/>
              <a:t>m</a:t>
            </a:r>
            <a:r>
              <a:rPr dirty="0"/>
              <a:t>	</a:t>
            </a:r>
            <a:r>
              <a:rPr spc="-315" dirty="0"/>
              <a:t>s</a:t>
            </a:r>
            <a:r>
              <a:rPr spc="-105" dirty="0"/>
              <a:t>h</a:t>
            </a:r>
            <a:r>
              <a:rPr spc="-85" dirty="0"/>
              <a:t>o</a:t>
            </a:r>
            <a:r>
              <a:rPr spc="-200" dirty="0"/>
              <a:t>w</a:t>
            </a:r>
            <a:r>
              <a:rPr spc="-135" dirty="0"/>
              <a:t>s</a:t>
            </a:r>
            <a:r>
              <a:rPr dirty="0"/>
              <a:t>	</a:t>
            </a:r>
            <a:r>
              <a:rPr spc="-220" dirty="0"/>
              <a:t>a</a:t>
            </a:r>
            <a:r>
              <a:rPr dirty="0"/>
              <a:t>	</a:t>
            </a:r>
            <a:r>
              <a:rPr spc="-315" dirty="0"/>
              <a:t>s</a:t>
            </a:r>
            <a:r>
              <a:rPr spc="-170" dirty="0"/>
              <a:t>e</a:t>
            </a:r>
            <a:r>
              <a:rPr spc="160" dirty="0"/>
              <a:t>t</a:t>
            </a:r>
            <a:r>
              <a:rPr dirty="0"/>
              <a:t>	</a:t>
            </a:r>
            <a:r>
              <a:rPr spc="-95" dirty="0"/>
              <a:t>o</a:t>
            </a:r>
            <a:r>
              <a:rPr spc="75" dirty="0"/>
              <a:t>f</a:t>
            </a:r>
            <a:r>
              <a:rPr dirty="0"/>
              <a:t>	</a:t>
            </a:r>
            <a:r>
              <a:rPr spc="-220" dirty="0"/>
              <a:t>c</a:t>
            </a:r>
            <a:r>
              <a:rPr spc="5" dirty="0"/>
              <a:t>l</a:t>
            </a:r>
            <a:r>
              <a:rPr spc="-215" dirty="0"/>
              <a:t>a</a:t>
            </a:r>
            <a:r>
              <a:rPr spc="-315" dirty="0"/>
              <a:t>ss</a:t>
            </a:r>
            <a:r>
              <a:rPr spc="-170" dirty="0"/>
              <a:t>e</a:t>
            </a:r>
            <a:r>
              <a:rPr spc="-305" dirty="0"/>
              <a:t>s</a:t>
            </a:r>
            <a:r>
              <a:rPr spc="-80" dirty="0"/>
              <a:t>,</a:t>
            </a:r>
            <a:r>
              <a:rPr dirty="0"/>
              <a:t>	</a:t>
            </a:r>
            <a:r>
              <a:rPr spc="5" dirty="0"/>
              <a:t>i</a:t>
            </a:r>
            <a:r>
              <a:rPr spc="40" dirty="0"/>
              <a:t>n</a:t>
            </a:r>
            <a:r>
              <a:rPr spc="10" dirty="0"/>
              <a:t>t</a:t>
            </a:r>
            <a:r>
              <a:rPr spc="-165" dirty="0"/>
              <a:t>e</a:t>
            </a:r>
            <a:r>
              <a:rPr spc="30" dirty="0"/>
              <a:t>r</a:t>
            </a:r>
            <a:r>
              <a:rPr spc="70" dirty="0"/>
              <a:t>f</a:t>
            </a:r>
            <a:r>
              <a:rPr spc="-229" dirty="0"/>
              <a:t>a</a:t>
            </a:r>
            <a:r>
              <a:rPr spc="-200" dirty="0"/>
              <a:t>c</a:t>
            </a:r>
            <a:r>
              <a:rPr spc="-170" dirty="0"/>
              <a:t>e</a:t>
            </a:r>
            <a:r>
              <a:rPr spc="-305" dirty="0"/>
              <a:t>s</a:t>
            </a:r>
            <a:r>
              <a:rPr spc="-80" dirty="0"/>
              <a:t>,  </a:t>
            </a:r>
            <a:r>
              <a:rPr spc="-130" dirty="0"/>
              <a:t>and </a:t>
            </a:r>
            <a:r>
              <a:rPr spc="-85" dirty="0"/>
              <a:t>collaborations </a:t>
            </a:r>
            <a:r>
              <a:rPr spc="-135" dirty="0"/>
              <a:t>and </a:t>
            </a:r>
            <a:r>
              <a:rPr spc="-15" dirty="0"/>
              <a:t>their</a:t>
            </a:r>
            <a:r>
              <a:rPr spc="-270" dirty="0"/>
              <a:t> </a:t>
            </a:r>
            <a:r>
              <a:rPr spc="-90" dirty="0"/>
              <a:t>relationships.</a:t>
            </a:r>
          </a:p>
          <a:p>
            <a:pPr marL="349250" marR="5715">
              <a:lnSpc>
                <a:spcPct val="100000"/>
              </a:lnSpc>
              <a:spcBef>
                <a:spcPts val="700"/>
              </a:spcBef>
              <a:tabLst>
                <a:tab pos="1248410" algn="l"/>
                <a:tab pos="2696845" algn="l"/>
                <a:tab pos="4050029" algn="l"/>
                <a:tab pos="5075555" algn="l"/>
                <a:tab pos="5513705" algn="l"/>
                <a:tab pos="7031990" algn="l"/>
              </a:tabLst>
            </a:pPr>
            <a:r>
              <a:rPr spc="-110" dirty="0"/>
              <a:t>m</a:t>
            </a:r>
            <a:r>
              <a:rPr spc="-85" dirty="0"/>
              <a:t>o</a:t>
            </a:r>
            <a:r>
              <a:rPr spc="-315" dirty="0"/>
              <a:t>s</a:t>
            </a:r>
            <a:r>
              <a:rPr spc="160" dirty="0"/>
              <a:t>t</a:t>
            </a:r>
            <a:r>
              <a:rPr dirty="0"/>
              <a:t>	</a:t>
            </a:r>
            <a:r>
              <a:rPr spc="-220" dirty="0"/>
              <a:t>c</a:t>
            </a:r>
            <a:r>
              <a:rPr spc="-85" dirty="0"/>
              <a:t>o</a:t>
            </a:r>
            <a:r>
              <a:rPr spc="-110" dirty="0"/>
              <a:t>mm</a:t>
            </a:r>
            <a:r>
              <a:rPr spc="-95" dirty="0"/>
              <a:t>o</a:t>
            </a:r>
            <a:r>
              <a:rPr spc="-90" dirty="0"/>
              <a:t>n</a:t>
            </a:r>
            <a:r>
              <a:rPr dirty="0"/>
              <a:t>	</a:t>
            </a:r>
            <a:r>
              <a:rPr spc="-55" dirty="0"/>
              <a:t>d</a:t>
            </a:r>
            <a:r>
              <a:rPr spc="-35" dirty="0"/>
              <a:t>i</a:t>
            </a:r>
            <a:r>
              <a:rPr spc="-215" dirty="0"/>
              <a:t>a</a:t>
            </a:r>
            <a:r>
              <a:rPr spc="-130" dirty="0"/>
              <a:t>g</a:t>
            </a:r>
            <a:r>
              <a:rPr spc="-85" dirty="0"/>
              <a:t>r</a:t>
            </a:r>
            <a:r>
              <a:rPr spc="-215" dirty="0"/>
              <a:t>a</a:t>
            </a:r>
            <a:r>
              <a:rPr spc="-100" dirty="0"/>
              <a:t>m</a:t>
            </a:r>
            <a:r>
              <a:rPr dirty="0"/>
              <a:t>	</a:t>
            </a:r>
            <a:r>
              <a:rPr spc="70" dirty="0"/>
              <a:t>f</a:t>
            </a:r>
            <a:r>
              <a:rPr spc="-85" dirty="0"/>
              <a:t>o</a:t>
            </a:r>
            <a:r>
              <a:rPr spc="-105" dirty="0"/>
              <a:t>u</a:t>
            </a:r>
            <a:r>
              <a:rPr spc="-95" dirty="0"/>
              <a:t>n</a:t>
            </a:r>
            <a:r>
              <a:rPr spc="-90" dirty="0"/>
              <a:t>d</a:t>
            </a:r>
            <a:r>
              <a:rPr dirty="0"/>
              <a:t>	</a:t>
            </a:r>
            <a:r>
              <a:rPr spc="5" dirty="0"/>
              <a:t>i</a:t>
            </a:r>
            <a:r>
              <a:rPr spc="-90" dirty="0"/>
              <a:t>n</a:t>
            </a:r>
            <a:r>
              <a:rPr dirty="0"/>
              <a:t>	</a:t>
            </a:r>
            <a:r>
              <a:rPr spc="-110" dirty="0"/>
              <a:t>m</a:t>
            </a:r>
            <a:r>
              <a:rPr spc="-85" dirty="0"/>
              <a:t>o</a:t>
            </a:r>
            <a:r>
              <a:rPr spc="-105" dirty="0"/>
              <a:t>d</a:t>
            </a:r>
            <a:r>
              <a:rPr spc="-170" dirty="0"/>
              <a:t>e</a:t>
            </a:r>
            <a:r>
              <a:rPr spc="15" dirty="0"/>
              <a:t>l</a:t>
            </a:r>
            <a:r>
              <a:rPr spc="5" dirty="0"/>
              <a:t>i</a:t>
            </a:r>
            <a:r>
              <a:rPr spc="-170" dirty="0"/>
              <a:t>n</a:t>
            </a:r>
            <a:r>
              <a:rPr spc="-165" dirty="0"/>
              <a:t>g</a:t>
            </a:r>
            <a:r>
              <a:rPr dirty="0"/>
              <a:t>	</a:t>
            </a:r>
            <a:r>
              <a:rPr spc="-85" dirty="0"/>
              <a:t>o</a:t>
            </a:r>
            <a:r>
              <a:rPr spc="-105" dirty="0"/>
              <a:t>b</a:t>
            </a:r>
            <a:r>
              <a:rPr spc="-40" dirty="0"/>
              <a:t>j</a:t>
            </a:r>
            <a:r>
              <a:rPr spc="-85" dirty="0"/>
              <a:t>e</a:t>
            </a:r>
            <a:r>
              <a:rPr spc="-229" dirty="0"/>
              <a:t>c</a:t>
            </a:r>
            <a:r>
              <a:rPr spc="160" dirty="0"/>
              <a:t>t</a:t>
            </a:r>
            <a:r>
              <a:rPr spc="-70" dirty="0"/>
              <a:t>-  </a:t>
            </a:r>
            <a:r>
              <a:rPr spc="-50" dirty="0"/>
              <a:t>oriented</a:t>
            </a:r>
            <a:r>
              <a:rPr spc="-160" dirty="0"/>
              <a:t> systems.</a:t>
            </a:r>
          </a:p>
          <a:p>
            <a:pPr marL="349250">
              <a:lnSpc>
                <a:spcPct val="100000"/>
              </a:lnSpc>
              <a:spcBef>
                <a:spcPts val="690"/>
              </a:spcBef>
            </a:pPr>
            <a:r>
              <a:rPr spc="-165" dirty="0"/>
              <a:t>address </a:t>
            </a:r>
            <a:r>
              <a:rPr spc="-35" dirty="0"/>
              <a:t>the </a:t>
            </a:r>
            <a:r>
              <a:rPr b="1" spc="-175" dirty="0">
                <a:solidFill>
                  <a:srgbClr val="FF0000"/>
                </a:solidFill>
                <a:latin typeface="Arial"/>
                <a:cs typeface="Arial"/>
              </a:rPr>
              <a:t>static </a:t>
            </a:r>
            <a:r>
              <a:rPr b="1" spc="-254" dirty="0">
                <a:solidFill>
                  <a:srgbClr val="FF0000"/>
                </a:solidFill>
                <a:latin typeface="Arial"/>
                <a:cs typeface="Arial"/>
              </a:rPr>
              <a:t>design </a:t>
            </a:r>
            <a:r>
              <a:rPr spc="-80" dirty="0"/>
              <a:t>view </a:t>
            </a:r>
            <a:r>
              <a:rPr spc="-10" dirty="0"/>
              <a:t>of </a:t>
            </a:r>
            <a:r>
              <a:rPr spc="-220" dirty="0"/>
              <a:t>a</a:t>
            </a:r>
            <a:r>
              <a:rPr spc="-295" dirty="0"/>
              <a:t> </a:t>
            </a:r>
            <a:r>
              <a:rPr spc="-140" dirty="0"/>
              <a:t>system.</a:t>
            </a:r>
          </a:p>
          <a:p>
            <a:pPr marL="349250" marR="5080">
              <a:lnSpc>
                <a:spcPct val="100000"/>
              </a:lnSpc>
              <a:spcBef>
                <a:spcPts val="700"/>
              </a:spcBef>
            </a:pPr>
            <a:r>
              <a:rPr spc="-275" dirty="0"/>
              <a:t>Class </a:t>
            </a:r>
            <a:r>
              <a:rPr spc="-145" dirty="0"/>
              <a:t>diagrams </a:t>
            </a:r>
            <a:r>
              <a:rPr spc="-5" dirty="0"/>
              <a:t>that </a:t>
            </a:r>
            <a:r>
              <a:rPr spc="-95" dirty="0"/>
              <a:t>include active </a:t>
            </a:r>
            <a:r>
              <a:rPr spc="-220" dirty="0"/>
              <a:t>classes </a:t>
            </a:r>
            <a:r>
              <a:rPr spc="-170" dirty="0"/>
              <a:t>address </a:t>
            </a:r>
            <a:r>
              <a:rPr spc="-40" dirty="0"/>
              <a:t>the  </a:t>
            </a:r>
            <a:r>
              <a:rPr spc="-75" dirty="0"/>
              <a:t>static </a:t>
            </a:r>
            <a:r>
              <a:rPr spc="-165" dirty="0"/>
              <a:t>process </a:t>
            </a:r>
            <a:r>
              <a:rPr spc="-80" dirty="0"/>
              <a:t>view </a:t>
            </a:r>
            <a:r>
              <a:rPr spc="-10" dirty="0"/>
              <a:t>of </a:t>
            </a:r>
            <a:r>
              <a:rPr spc="-220" dirty="0"/>
              <a:t>a</a:t>
            </a:r>
            <a:r>
              <a:rPr spc="-400" dirty="0"/>
              <a:t> </a:t>
            </a:r>
            <a:r>
              <a:rPr spc="-140" dirty="0"/>
              <a:t>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685800"/>
            <a:ext cx="70104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329" y="497840"/>
            <a:ext cx="4110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70" dirty="0">
                <a:latin typeface="Arial"/>
                <a:cs typeface="Arial"/>
              </a:rPr>
              <a:t>2. </a:t>
            </a:r>
            <a:r>
              <a:rPr sz="4400" b="0" spc="-155" dirty="0">
                <a:latin typeface="Arial"/>
                <a:cs typeface="Arial"/>
              </a:rPr>
              <a:t>Object</a:t>
            </a:r>
            <a:r>
              <a:rPr sz="4400" b="0" spc="-380" dirty="0">
                <a:latin typeface="Arial"/>
                <a:cs typeface="Arial"/>
              </a:rPr>
              <a:t> </a:t>
            </a:r>
            <a:r>
              <a:rPr sz="4400" b="0" spc="-229" dirty="0">
                <a:latin typeface="Arial"/>
                <a:cs typeface="Arial"/>
              </a:rPr>
              <a:t>Diagram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293100" cy="364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200" dirty="0">
                <a:latin typeface="Arial"/>
                <a:cs typeface="Arial"/>
              </a:rPr>
              <a:t>An </a:t>
            </a:r>
            <a:r>
              <a:rPr sz="3200" spc="-70" dirty="0">
                <a:latin typeface="Arial"/>
                <a:cs typeface="Arial"/>
              </a:rPr>
              <a:t>object </a:t>
            </a:r>
            <a:r>
              <a:rPr sz="3200" spc="-135" dirty="0">
                <a:latin typeface="Arial"/>
                <a:cs typeface="Arial"/>
              </a:rPr>
              <a:t>diagram </a:t>
            </a:r>
            <a:r>
              <a:rPr sz="3200" spc="-190" dirty="0">
                <a:latin typeface="Arial"/>
                <a:cs typeface="Arial"/>
              </a:rPr>
              <a:t>shows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25" dirty="0">
                <a:latin typeface="Arial"/>
                <a:cs typeface="Arial"/>
              </a:rPr>
              <a:t>set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spc="-155" dirty="0">
                <a:latin typeface="Arial"/>
                <a:cs typeface="Arial"/>
              </a:rPr>
              <a:t>and  </a:t>
            </a:r>
            <a:r>
              <a:rPr sz="3200" spc="-10" dirty="0">
                <a:latin typeface="Arial"/>
                <a:cs typeface="Arial"/>
              </a:rPr>
              <a:t>their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relationships.</a:t>
            </a:r>
            <a:endParaRPr sz="32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3200" spc="-114" dirty="0">
                <a:solidFill>
                  <a:srgbClr val="FF0000"/>
                </a:solidFill>
                <a:latin typeface="Arial"/>
                <a:cs typeface="Arial"/>
              </a:rPr>
              <a:t>Object </a:t>
            </a:r>
            <a:r>
              <a:rPr sz="3200" spc="-160" dirty="0">
                <a:solidFill>
                  <a:srgbClr val="FF0000"/>
                </a:solidFill>
                <a:latin typeface="Arial"/>
                <a:cs typeface="Arial"/>
              </a:rPr>
              <a:t>diagrams </a:t>
            </a:r>
            <a:r>
              <a:rPr sz="3200" spc="-95" dirty="0">
                <a:solidFill>
                  <a:srgbClr val="FF0000"/>
                </a:solidFill>
                <a:latin typeface="Arial"/>
                <a:cs typeface="Arial"/>
              </a:rPr>
              <a:t>represent </a:t>
            </a:r>
            <a:r>
              <a:rPr sz="3200" spc="-85" dirty="0">
                <a:solidFill>
                  <a:srgbClr val="FF0000"/>
                </a:solidFill>
                <a:latin typeface="Arial"/>
                <a:cs typeface="Arial"/>
              </a:rPr>
              <a:t>static </a:t>
            </a:r>
            <a:r>
              <a:rPr sz="3200" spc="-175" dirty="0">
                <a:solidFill>
                  <a:srgbClr val="FF0000"/>
                </a:solidFill>
                <a:latin typeface="Arial"/>
                <a:cs typeface="Arial"/>
              </a:rPr>
              <a:t>snapshots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3200" spc="-160" dirty="0">
                <a:solidFill>
                  <a:srgbClr val="FF0000"/>
                </a:solidFill>
                <a:latin typeface="Arial"/>
                <a:cs typeface="Arial"/>
              </a:rPr>
              <a:t>instances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3200" spc="-4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3200" spc="-110" dirty="0">
                <a:solidFill>
                  <a:srgbClr val="FF0000"/>
                </a:solidFill>
                <a:latin typeface="Arial"/>
                <a:cs typeface="Arial"/>
              </a:rPr>
              <a:t>things </a:t>
            </a:r>
            <a:r>
              <a:rPr sz="3200" spc="-65" dirty="0">
                <a:solidFill>
                  <a:srgbClr val="FF0000"/>
                </a:solidFill>
                <a:latin typeface="Arial"/>
                <a:cs typeface="Arial"/>
              </a:rPr>
              <a:t>found </a:t>
            </a:r>
            <a:r>
              <a:rPr sz="3200" spc="-4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3200" spc="-6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40" dirty="0">
                <a:solidFill>
                  <a:srgbClr val="FF0000"/>
                </a:solidFill>
                <a:latin typeface="Arial"/>
                <a:cs typeface="Arial"/>
              </a:rPr>
              <a:t>class </a:t>
            </a:r>
            <a:r>
              <a:rPr sz="3200" spc="-145" dirty="0">
                <a:solidFill>
                  <a:srgbClr val="FF0000"/>
                </a:solidFill>
                <a:latin typeface="Arial"/>
                <a:cs typeface="Arial"/>
              </a:rPr>
              <a:t>diagrams</a:t>
            </a:r>
            <a:r>
              <a:rPr sz="3200" spc="-14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address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85" dirty="0">
                <a:latin typeface="Arial"/>
                <a:cs typeface="Arial"/>
              </a:rPr>
              <a:t>static </a:t>
            </a:r>
            <a:r>
              <a:rPr sz="3200" spc="-170" dirty="0">
                <a:latin typeface="Arial"/>
                <a:cs typeface="Arial"/>
              </a:rPr>
              <a:t>design </a:t>
            </a:r>
            <a:r>
              <a:rPr sz="3200" spc="-90" dirty="0">
                <a:latin typeface="Arial"/>
                <a:cs typeface="Arial"/>
              </a:rPr>
              <a:t>view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80" dirty="0">
                <a:latin typeface="Arial"/>
                <a:cs typeface="Arial"/>
              </a:rPr>
              <a:t>static </a:t>
            </a:r>
            <a:r>
              <a:rPr sz="3200" spc="-185" dirty="0">
                <a:latin typeface="Arial"/>
                <a:cs typeface="Arial"/>
              </a:rPr>
              <a:t>process  </a:t>
            </a:r>
            <a:r>
              <a:rPr sz="3200" spc="-90" dirty="0">
                <a:latin typeface="Arial"/>
                <a:cs typeface="Arial"/>
              </a:rPr>
              <a:t>view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65" dirty="0">
                <a:latin typeface="Arial"/>
                <a:cs typeface="Arial"/>
              </a:rPr>
              <a:t>system </a:t>
            </a:r>
            <a:r>
              <a:rPr sz="3200" spc="-305" dirty="0">
                <a:latin typeface="Arial"/>
                <a:cs typeface="Arial"/>
              </a:rPr>
              <a:t>as </a:t>
            </a:r>
            <a:r>
              <a:rPr sz="3200" spc="-100" dirty="0">
                <a:latin typeface="Arial"/>
                <a:cs typeface="Arial"/>
              </a:rPr>
              <a:t>do </a:t>
            </a:r>
            <a:r>
              <a:rPr sz="3200" spc="-240" dirty="0">
                <a:latin typeface="Arial"/>
                <a:cs typeface="Arial"/>
              </a:rPr>
              <a:t>class </a:t>
            </a:r>
            <a:r>
              <a:rPr sz="3200" spc="-155" dirty="0">
                <a:latin typeface="Arial"/>
                <a:cs typeface="Arial"/>
              </a:rPr>
              <a:t>diagrams,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20" dirty="0">
                <a:latin typeface="Arial"/>
                <a:cs typeface="Arial"/>
              </a:rPr>
              <a:t>from 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perspective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real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prototypical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50" dirty="0">
                <a:latin typeface="Arial"/>
                <a:cs typeface="Arial"/>
              </a:rPr>
              <a:t>cases.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066800"/>
            <a:ext cx="66294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010" y="497840"/>
            <a:ext cx="4657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70" dirty="0">
                <a:latin typeface="Arial"/>
                <a:cs typeface="Arial"/>
              </a:rPr>
              <a:t>3. </a:t>
            </a:r>
            <a:r>
              <a:rPr sz="4400" b="0" spc="-370" dirty="0">
                <a:latin typeface="Arial"/>
                <a:cs typeface="Arial"/>
              </a:rPr>
              <a:t>Use </a:t>
            </a:r>
            <a:r>
              <a:rPr sz="4400" b="0" spc="-480" dirty="0">
                <a:latin typeface="Arial"/>
                <a:cs typeface="Arial"/>
              </a:rPr>
              <a:t>Case</a:t>
            </a:r>
            <a:r>
              <a:rPr sz="4400" b="0" spc="-210" dirty="0">
                <a:latin typeface="Arial"/>
                <a:cs typeface="Arial"/>
              </a:rPr>
              <a:t> </a:t>
            </a:r>
            <a:r>
              <a:rPr sz="4400" b="0" spc="-229" dirty="0">
                <a:latin typeface="Arial"/>
                <a:cs typeface="Arial"/>
              </a:rPr>
              <a:t>Diagram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065134" cy="325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260" dirty="0">
                <a:latin typeface="Arial"/>
                <a:cs typeface="Arial"/>
              </a:rPr>
              <a:t>case </a:t>
            </a:r>
            <a:r>
              <a:rPr sz="3200" spc="-135" dirty="0">
                <a:latin typeface="Arial"/>
                <a:cs typeface="Arial"/>
              </a:rPr>
              <a:t>diagram </a:t>
            </a:r>
            <a:r>
              <a:rPr sz="3200" spc="-190" dirty="0">
                <a:latin typeface="Arial"/>
                <a:cs typeface="Arial"/>
              </a:rPr>
              <a:t>shows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20" dirty="0">
                <a:latin typeface="Arial"/>
                <a:cs typeface="Arial"/>
              </a:rPr>
              <a:t>set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280" dirty="0">
                <a:latin typeface="Arial"/>
                <a:cs typeface="Arial"/>
              </a:rPr>
              <a:t>cases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25" dirty="0">
                <a:latin typeface="Arial"/>
                <a:cs typeface="Arial"/>
              </a:rPr>
              <a:t>actors </a:t>
            </a:r>
            <a:r>
              <a:rPr sz="3200" spc="-175" dirty="0">
                <a:latin typeface="Arial"/>
                <a:cs typeface="Arial"/>
              </a:rPr>
              <a:t>(a </a:t>
            </a:r>
            <a:r>
              <a:rPr sz="3200" spc="-160" dirty="0">
                <a:latin typeface="Arial"/>
                <a:cs typeface="Arial"/>
              </a:rPr>
              <a:t>special </a:t>
            </a:r>
            <a:r>
              <a:rPr sz="3200" spc="-85" dirty="0">
                <a:latin typeface="Arial"/>
                <a:cs typeface="Arial"/>
              </a:rPr>
              <a:t>kind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15" dirty="0">
                <a:latin typeface="Arial"/>
                <a:cs typeface="Arial"/>
              </a:rPr>
              <a:t>class)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their</a:t>
            </a:r>
            <a:endParaRPr sz="32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800"/>
              </a:spcBef>
            </a:pPr>
            <a:r>
              <a:rPr sz="3200" spc="-100" dirty="0">
                <a:latin typeface="Arial"/>
                <a:cs typeface="Arial"/>
              </a:rPr>
              <a:t>relationships.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address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85" dirty="0">
                <a:latin typeface="Arial"/>
                <a:cs typeface="Arial"/>
              </a:rPr>
              <a:t>static </a:t>
            </a:r>
            <a:r>
              <a:rPr sz="3200" spc="-215" dirty="0">
                <a:latin typeface="Arial"/>
                <a:cs typeface="Arial"/>
              </a:rPr>
              <a:t>use </a:t>
            </a:r>
            <a:r>
              <a:rPr sz="3200" spc="-260" dirty="0">
                <a:latin typeface="Arial"/>
                <a:cs typeface="Arial"/>
              </a:rPr>
              <a:t>case </a:t>
            </a:r>
            <a:r>
              <a:rPr sz="3200" spc="-90" dirty="0">
                <a:latin typeface="Arial"/>
                <a:cs typeface="Arial"/>
              </a:rPr>
              <a:t>view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  <a:p>
            <a:pPr marL="355600" marR="698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  <a:tab pos="2408555" algn="l"/>
                <a:tab pos="4521200" algn="l"/>
                <a:tab pos="5275580" algn="l"/>
                <a:tab pos="7430134" algn="l"/>
              </a:tabLst>
            </a:pPr>
            <a:r>
              <a:rPr sz="3200" spc="-210" dirty="0">
                <a:latin typeface="Arial"/>
                <a:cs typeface="Arial"/>
              </a:rPr>
              <a:t>esp</a:t>
            </a:r>
            <a:r>
              <a:rPr sz="3200" spc="-215" dirty="0">
                <a:latin typeface="Arial"/>
                <a:cs typeface="Arial"/>
              </a:rPr>
              <a:t>e</a:t>
            </a:r>
            <a:r>
              <a:rPr sz="3200" spc="-160" dirty="0">
                <a:latin typeface="Arial"/>
                <a:cs typeface="Arial"/>
              </a:rPr>
              <a:t>c</a:t>
            </a:r>
            <a:r>
              <a:rPr sz="3200" spc="-70" dirty="0">
                <a:latin typeface="Arial"/>
                <a:cs typeface="Arial"/>
              </a:rPr>
              <a:t>i</a:t>
            </a:r>
            <a:r>
              <a:rPr sz="3200" spc="-254" dirty="0">
                <a:latin typeface="Arial"/>
                <a:cs typeface="Arial"/>
              </a:rPr>
              <a:t>a</a:t>
            </a:r>
            <a:r>
              <a:rPr sz="3200" spc="20" dirty="0">
                <a:latin typeface="Arial"/>
                <a:cs typeface="Arial"/>
              </a:rPr>
              <a:t>l</a:t>
            </a:r>
            <a:r>
              <a:rPr sz="3200" spc="15" dirty="0">
                <a:latin typeface="Arial"/>
                <a:cs typeface="Arial"/>
              </a:rPr>
              <a:t>l</a:t>
            </a:r>
            <a:r>
              <a:rPr sz="3200" spc="-155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15" dirty="0">
                <a:latin typeface="Arial"/>
                <a:cs typeface="Arial"/>
              </a:rPr>
              <a:t>i</a:t>
            </a:r>
            <a:r>
              <a:rPr sz="3200" spc="-110" dirty="0">
                <a:latin typeface="Arial"/>
                <a:cs typeface="Arial"/>
              </a:rPr>
              <a:t>m</a:t>
            </a:r>
            <a:r>
              <a:rPr sz="3200" spc="-55" dirty="0">
                <a:latin typeface="Arial"/>
                <a:cs typeface="Arial"/>
              </a:rPr>
              <a:t>por</a:t>
            </a:r>
            <a:r>
              <a:rPr sz="3200" spc="-30" dirty="0">
                <a:latin typeface="Arial"/>
                <a:cs typeface="Arial"/>
              </a:rPr>
              <a:t>t</a:t>
            </a:r>
            <a:r>
              <a:rPr sz="3200" spc="-45" dirty="0">
                <a:latin typeface="Arial"/>
                <a:cs typeface="Arial"/>
              </a:rPr>
              <a:t>a</a:t>
            </a:r>
            <a:r>
              <a:rPr sz="3200" spc="50" dirty="0">
                <a:latin typeface="Arial"/>
                <a:cs typeface="Arial"/>
              </a:rPr>
              <a:t>n</a:t>
            </a:r>
            <a:r>
              <a:rPr sz="3200" spc="2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20" dirty="0">
                <a:latin typeface="Arial"/>
                <a:cs typeface="Arial"/>
              </a:rPr>
              <a:t>i</a:t>
            </a:r>
            <a:r>
              <a:rPr sz="3200" spc="-10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0" dirty="0">
                <a:latin typeface="Arial"/>
                <a:cs typeface="Arial"/>
              </a:rPr>
              <a:t>or</a:t>
            </a:r>
            <a:r>
              <a:rPr sz="3200" spc="-265" dirty="0">
                <a:latin typeface="Arial"/>
                <a:cs typeface="Arial"/>
              </a:rPr>
              <a:t>g</a:t>
            </a:r>
            <a:r>
              <a:rPr sz="3200" spc="-254" dirty="0">
                <a:latin typeface="Arial"/>
                <a:cs typeface="Arial"/>
              </a:rPr>
              <a:t>a</a:t>
            </a:r>
            <a:r>
              <a:rPr sz="3200" spc="-45" dirty="0">
                <a:latin typeface="Arial"/>
                <a:cs typeface="Arial"/>
              </a:rPr>
              <a:t>ni</a:t>
            </a:r>
            <a:r>
              <a:rPr sz="3200" spc="-340" dirty="0">
                <a:latin typeface="Arial"/>
                <a:cs typeface="Arial"/>
              </a:rPr>
              <a:t>z</a:t>
            </a:r>
            <a:r>
              <a:rPr sz="3200" spc="15" dirty="0">
                <a:latin typeface="Arial"/>
                <a:cs typeface="Arial"/>
              </a:rPr>
              <a:t>i</a:t>
            </a:r>
            <a:r>
              <a:rPr sz="3200" spc="-195" dirty="0">
                <a:latin typeface="Arial"/>
                <a:cs typeface="Arial"/>
              </a:rPr>
              <a:t>n</a:t>
            </a:r>
            <a:r>
              <a:rPr sz="3200" spc="-19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54" dirty="0">
                <a:latin typeface="Arial"/>
                <a:cs typeface="Arial"/>
              </a:rPr>
              <a:t>a</a:t>
            </a:r>
            <a:r>
              <a:rPr sz="3200" spc="-80" dirty="0">
                <a:latin typeface="Arial"/>
                <a:cs typeface="Arial"/>
              </a:rPr>
              <a:t>nd  </a:t>
            </a:r>
            <a:r>
              <a:rPr sz="3200" spc="-105" dirty="0">
                <a:latin typeface="Arial"/>
                <a:cs typeface="Arial"/>
              </a:rPr>
              <a:t>modeling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behaviors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62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6779" y="497840"/>
            <a:ext cx="4785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80" dirty="0">
                <a:latin typeface="Arial"/>
                <a:cs typeface="Arial"/>
              </a:rPr>
              <a:t>Interaction</a:t>
            </a:r>
            <a:r>
              <a:rPr sz="4400" b="0" spc="-285" dirty="0">
                <a:latin typeface="Arial"/>
                <a:cs typeface="Arial"/>
              </a:rPr>
              <a:t> </a:t>
            </a:r>
            <a:r>
              <a:rPr sz="4400" b="0" spc="-260" dirty="0">
                <a:latin typeface="Arial"/>
                <a:cs typeface="Arial"/>
              </a:rPr>
              <a:t>Diagrams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069580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372235" algn="l"/>
                <a:tab pos="3203575" algn="l"/>
                <a:tab pos="4947920" algn="l"/>
                <a:tab pos="5803265" algn="l"/>
              </a:tabLst>
            </a:pPr>
            <a:r>
              <a:rPr sz="3200" spc="-110" dirty="0">
                <a:latin typeface="Arial"/>
                <a:cs typeface="Arial"/>
              </a:rPr>
              <a:t>Both	</a:t>
            </a:r>
            <a:r>
              <a:rPr sz="3200" b="1" spc="-275" dirty="0">
                <a:solidFill>
                  <a:srgbClr val="FF0000"/>
                </a:solidFill>
                <a:latin typeface="Arial"/>
                <a:cs typeface="Arial"/>
              </a:rPr>
              <a:t>sequence	</a:t>
            </a:r>
            <a:r>
              <a:rPr sz="3200" spc="-160" dirty="0">
                <a:latin typeface="Arial"/>
                <a:cs typeface="Arial"/>
              </a:rPr>
              <a:t>diagrams	</a:t>
            </a:r>
            <a:r>
              <a:rPr sz="3200" spc="-155" dirty="0">
                <a:latin typeface="Arial"/>
                <a:cs typeface="Arial"/>
              </a:rPr>
              <a:t>and	</a:t>
            </a:r>
            <a:r>
              <a:rPr sz="3200" b="1" spc="-185" dirty="0">
                <a:solidFill>
                  <a:srgbClr val="FF0000"/>
                </a:solidFill>
                <a:latin typeface="Arial"/>
                <a:cs typeface="Arial"/>
              </a:rPr>
              <a:t>collaboration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160" dirty="0">
                <a:latin typeface="Arial"/>
                <a:cs typeface="Arial"/>
              </a:rPr>
              <a:t>diagrams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40" dirty="0">
                <a:latin typeface="Arial"/>
                <a:cs typeface="Arial"/>
              </a:rPr>
              <a:t>kinds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0" dirty="0">
                <a:latin typeface="Arial"/>
                <a:cs typeface="Arial"/>
              </a:rPr>
              <a:t>interaction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diagrams.</a:t>
            </a:r>
            <a:endParaRPr sz="3200">
              <a:latin typeface="Arial"/>
              <a:cs typeface="Arial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Arc </a:t>
            </a:r>
            <a:r>
              <a:rPr sz="3200" spc="-190" dirty="0">
                <a:latin typeface="Arial"/>
                <a:cs typeface="Arial"/>
              </a:rPr>
              <a:t>shows </a:t>
            </a:r>
            <a:r>
              <a:rPr sz="3200" spc="-180" dirty="0">
                <a:latin typeface="Arial"/>
                <a:cs typeface="Arial"/>
              </a:rPr>
              <a:t>an </a:t>
            </a:r>
            <a:r>
              <a:rPr sz="3200" spc="-55" dirty="0">
                <a:latin typeface="Arial"/>
                <a:cs typeface="Arial"/>
              </a:rPr>
              <a:t>interaction, </a:t>
            </a:r>
            <a:r>
              <a:rPr sz="3200" spc="-135" dirty="0">
                <a:latin typeface="Arial"/>
                <a:cs typeface="Arial"/>
              </a:rPr>
              <a:t>consisting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25" dirty="0">
                <a:latin typeface="Arial"/>
                <a:cs typeface="Arial"/>
              </a:rPr>
              <a:t>set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spc="-15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their </a:t>
            </a:r>
            <a:r>
              <a:rPr sz="3200" spc="-100" dirty="0">
                <a:latin typeface="Arial"/>
                <a:cs typeface="Arial"/>
              </a:rPr>
              <a:t>relationships, including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260" dirty="0">
                <a:latin typeface="Arial"/>
                <a:cs typeface="Arial"/>
              </a:rPr>
              <a:t>messages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75" dirty="0">
                <a:latin typeface="Arial"/>
                <a:cs typeface="Arial"/>
              </a:rPr>
              <a:t>may </a:t>
            </a:r>
            <a:r>
              <a:rPr sz="3200" spc="-150" dirty="0">
                <a:latin typeface="Arial"/>
                <a:cs typeface="Arial"/>
              </a:rPr>
              <a:t>be </a:t>
            </a:r>
            <a:r>
              <a:rPr sz="3200" spc="-130" dirty="0">
                <a:latin typeface="Arial"/>
                <a:cs typeface="Arial"/>
              </a:rPr>
              <a:t>dispatched </a:t>
            </a:r>
            <a:r>
              <a:rPr sz="3200" spc="-170" dirty="0">
                <a:latin typeface="Arial"/>
                <a:cs typeface="Arial"/>
              </a:rPr>
              <a:t>among  </a:t>
            </a:r>
            <a:r>
              <a:rPr sz="3200" spc="-65" dirty="0">
                <a:latin typeface="Arial"/>
                <a:cs typeface="Arial"/>
              </a:rPr>
              <a:t>them.</a:t>
            </a:r>
            <a:endParaRPr sz="3200">
              <a:latin typeface="Arial"/>
              <a:cs typeface="Arial"/>
            </a:endParaRPr>
          </a:p>
          <a:p>
            <a:pPr marL="355600" marR="13335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155" dirty="0">
                <a:latin typeface="Arial"/>
                <a:cs typeface="Arial"/>
              </a:rPr>
              <a:t>Interaction </a:t>
            </a:r>
            <a:r>
              <a:rPr sz="3200" b="1" spc="-254" dirty="0">
                <a:latin typeface="Arial"/>
                <a:cs typeface="Arial"/>
              </a:rPr>
              <a:t>diagrams </a:t>
            </a:r>
            <a:r>
              <a:rPr sz="3200" b="1" spc="-285" dirty="0">
                <a:latin typeface="Arial"/>
                <a:cs typeface="Arial"/>
              </a:rPr>
              <a:t>address </a:t>
            </a:r>
            <a:r>
              <a:rPr sz="3200" b="1" spc="-125" dirty="0">
                <a:latin typeface="Arial"/>
                <a:cs typeface="Arial"/>
              </a:rPr>
              <a:t>the </a:t>
            </a:r>
            <a:r>
              <a:rPr sz="3200" b="1" spc="-250" dirty="0">
                <a:latin typeface="Arial"/>
                <a:cs typeface="Arial"/>
              </a:rPr>
              <a:t>dynamic  </a:t>
            </a:r>
            <a:r>
              <a:rPr sz="3200" b="1" spc="-165" dirty="0">
                <a:latin typeface="Arial"/>
                <a:cs typeface="Arial"/>
              </a:rPr>
              <a:t>view </a:t>
            </a:r>
            <a:r>
              <a:rPr sz="3200" b="1" spc="-145" dirty="0">
                <a:latin typeface="Arial"/>
                <a:cs typeface="Arial"/>
              </a:rPr>
              <a:t>of </a:t>
            </a:r>
            <a:r>
              <a:rPr sz="3200" b="1" spc="-200" dirty="0">
                <a:latin typeface="Arial"/>
                <a:cs typeface="Arial"/>
              </a:rPr>
              <a:t>a</a:t>
            </a:r>
            <a:r>
              <a:rPr sz="3200" b="1" spc="-215" dirty="0">
                <a:latin typeface="Arial"/>
                <a:cs typeface="Arial"/>
              </a:rPr>
              <a:t> </a:t>
            </a:r>
            <a:r>
              <a:rPr sz="3200" b="1" spc="-280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33400"/>
            <a:ext cx="76200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60" y="497840"/>
            <a:ext cx="4824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70" dirty="0">
                <a:latin typeface="Arial"/>
                <a:cs typeface="Arial"/>
              </a:rPr>
              <a:t>4. </a:t>
            </a:r>
            <a:r>
              <a:rPr sz="4400" b="0" spc="-305" dirty="0">
                <a:latin typeface="Arial"/>
                <a:cs typeface="Arial"/>
              </a:rPr>
              <a:t>Sequence</a:t>
            </a:r>
            <a:r>
              <a:rPr sz="4400" b="0" spc="-360" dirty="0">
                <a:latin typeface="Arial"/>
                <a:cs typeface="Arial"/>
              </a:rPr>
              <a:t> </a:t>
            </a:r>
            <a:r>
              <a:rPr sz="4400" b="0" spc="-229" dirty="0">
                <a:latin typeface="Arial"/>
                <a:cs typeface="Arial"/>
              </a:rPr>
              <a:t>Diagram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33220"/>
            <a:ext cx="83693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  <a:tab pos="354330" algn="l"/>
                <a:tab pos="758190" algn="l"/>
                <a:tab pos="4449445" algn="l"/>
              </a:tabLst>
            </a:pPr>
            <a:r>
              <a:rPr sz="3200" spc="-285" dirty="0">
                <a:latin typeface="Arial"/>
                <a:cs typeface="Arial"/>
              </a:rPr>
              <a:t>A	</a:t>
            </a:r>
            <a:r>
              <a:rPr sz="3200" spc="-185" dirty="0">
                <a:latin typeface="Arial"/>
                <a:cs typeface="Arial"/>
              </a:rPr>
              <a:t>sequence</a:t>
            </a:r>
            <a:r>
              <a:rPr sz="3200" spc="45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diagram</a:t>
            </a:r>
            <a:r>
              <a:rPr sz="3200" spc="44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	</a:t>
            </a:r>
            <a:r>
              <a:rPr sz="3200" spc="-180" dirty="0">
                <a:latin typeface="Arial"/>
                <a:cs typeface="Arial"/>
              </a:rPr>
              <a:t>an </a:t>
            </a:r>
            <a:r>
              <a:rPr sz="3200" spc="-50" dirty="0">
                <a:latin typeface="Arial"/>
                <a:cs typeface="Arial"/>
              </a:rPr>
              <a:t>interaction </a:t>
            </a:r>
            <a:r>
              <a:rPr sz="3200" spc="-135" dirty="0">
                <a:latin typeface="Arial"/>
                <a:cs typeface="Arial"/>
              </a:rPr>
              <a:t>diagram 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200" dirty="0">
                <a:latin typeface="Arial"/>
                <a:cs typeface="Arial"/>
              </a:rPr>
              <a:t>emphasizes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b="1" spc="-175" dirty="0">
                <a:latin typeface="Arial"/>
                <a:cs typeface="Arial"/>
              </a:rPr>
              <a:t>time-ordering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messages.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307340"/>
            <a:ext cx="7677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6240" algn="l"/>
              </a:tabLst>
            </a:pPr>
            <a:r>
              <a:rPr sz="4400" dirty="0">
                <a:latin typeface="Times New Roman"/>
                <a:cs typeface="Times New Roman"/>
              </a:rPr>
              <a:t>A </a:t>
            </a:r>
            <a:r>
              <a:rPr sz="4400" spc="-5" dirty="0">
                <a:latin typeface="Times New Roman"/>
                <a:cs typeface="Times New Roman"/>
              </a:rPr>
              <a:t>conceptual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model</a:t>
            </a:r>
            <a:r>
              <a:rPr sz="4400" spc="1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	</a:t>
            </a:r>
            <a:r>
              <a:rPr sz="4400" spc="-5" dirty="0">
                <a:latin typeface="Times New Roman"/>
                <a:cs typeface="Times New Roman"/>
              </a:rPr>
              <a:t>the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UML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358900" y="6532374"/>
            <a:ext cx="41275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19"/>
            <a:ext cx="7954009" cy="388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understand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UML, </a:t>
            </a:r>
            <a:r>
              <a:rPr sz="2800" spc="5" dirty="0">
                <a:latin typeface="Times New Roman"/>
                <a:cs typeface="Times New Roman"/>
              </a:rPr>
              <a:t>you </a:t>
            </a:r>
            <a:r>
              <a:rPr sz="2800" dirty="0">
                <a:latin typeface="Times New Roman"/>
                <a:cs typeface="Times New Roman"/>
              </a:rPr>
              <a:t>need to </a:t>
            </a:r>
            <a:r>
              <a:rPr sz="2800" spc="-5" dirty="0">
                <a:latin typeface="Times New Roman"/>
                <a:cs typeface="Times New Roman"/>
              </a:rPr>
              <a:t>form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conceptual  </a:t>
            </a:r>
            <a:r>
              <a:rPr sz="2800" spc="-10" dirty="0">
                <a:latin typeface="Times New Roman"/>
                <a:cs typeface="Times New Roman"/>
              </a:rPr>
              <a:t>model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language, and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requires learning  </a:t>
            </a:r>
            <a:r>
              <a:rPr sz="2800" dirty="0">
                <a:solidFill>
                  <a:srgbClr val="00AF4F"/>
                </a:solidFill>
                <a:latin typeface="Times New Roman"/>
                <a:cs typeface="Times New Roman"/>
              </a:rPr>
              <a:t>three </a:t>
            </a:r>
            <a:r>
              <a:rPr sz="2800" spc="-10" dirty="0">
                <a:solidFill>
                  <a:srgbClr val="00AF4F"/>
                </a:solidFill>
                <a:latin typeface="Times New Roman"/>
                <a:cs typeface="Times New Roman"/>
              </a:rPr>
              <a:t>major</a:t>
            </a:r>
            <a:r>
              <a:rPr sz="2800" spc="-25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AF4F"/>
                </a:solidFill>
                <a:latin typeface="Times New Roman"/>
                <a:cs typeface="Times New Roman"/>
              </a:rPr>
              <a:t>elements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0000CC"/>
              </a:buClr>
              <a:buSzPct val="119642"/>
              <a:buFont typeface="Symbol"/>
              <a:buChar char=""/>
              <a:tabLst>
                <a:tab pos="444500" algn="l"/>
                <a:tab pos="230568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UML’s	</a:t>
            </a:r>
            <a:r>
              <a:rPr sz="2800" dirty="0">
                <a:solidFill>
                  <a:srgbClr val="00AF4F"/>
                </a:solidFill>
                <a:latin typeface="Times New Roman"/>
                <a:cs typeface="Times New Roman"/>
              </a:rPr>
              <a:t>basic building</a:t>
            </a:r>
            <a:r>
              <a:rPr sz="2800" spc="-30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AF4F"/>
                </a:solidFill>
                <a:latin typeface="Times New Roman"/>
                <a:cs typeface="Times New Roman"/>
              </a:rPr>
              <a:t>blocks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156845" indent="-342900">
              <a:lnSpc>
                <a:spcPct val="113900"/>
              </a:lnSpc>
              <a:spcBef>
                <a:spcPts val="150"/>
              </a:spcBef>
              <a:buClr>
                <a:srgbClr val="0000CC"/>
              </a:buClr>
              <a:buSzPct val="119642"/>
              <a:buFont typeface="Symbol"/>
              <a:buChar char=""/>
              <a:tabLst>
                <a:tab pos="4445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AF4F"/>
                </a:solidFill>
                <a:latin typeface="Times New Roman"/>
                <a:cs typeface="Times New Roman"/>
              </a:rPr>
              <a:t>rules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dictate </a:t>
            </a: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building blocks put  </a:t>
            </a:r>
            <a:r>
              <a:rPr sz="2800" spc="-5" dirty="0">
                <a:latin typeface="Times New Roman"/>
                <a:cs typeface="Times New Roman"/>
              </a:rPr>
              <a:t>together.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0000CC"/>
              </a:buClr>
              <a:buSzPct val="119642"/>
              <a:buFont typeface="Symbol"/>
              <a:buChar char=""/>
              <a:tabLst>
                <a:tab pos="4445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10" dirty="0">
                <a:solidFill>
                  <a:srgbClr val="00AF4F"/>
                </a:solidFill>
                <a:latin typeface="Times New Roman"/>
                <a:cs typeface="Times New Roman"/>
              </a:rPr>
              <a:t>mechanisms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apply </a:t>
            </a:r>
            <a:r>
              <a:rPr sz="2800" dirty="0">
                <a:latin typeface="Times New Roman"/>
                <a:cs typeface="Times New Roman"/>
              </a:rPr>
              <a:t>throughout the</a:t>
            </a:r>
            <a:r>
              <a:rPr sz="2800" spc="-10" dirty="0">
                <a:latin typeface="Times New Roman"/>
                <a:cs typeface="Times New Roman"/>
              </a:rPr>
              <a:t> UML.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660" y="497840"/>
            <a:ext cx="5687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70" dirty="0">
                <a:latin typeface="Arial"/>
                <a:cs typeface="Arial"/>
              </a:rPr>
              <a:t>5. </a:t>
            </a:r>
            <a:r>
              <a:rPr sz="4400" b="0" spc="-140" dirty="0">
                <a:latin typeface="Arial"/>
                <a:cs typeface="Arial"/>
              </a:rPr>
              <a:t>Collaboration</a:t>
            </a:r>
            <a:r>
              <a:rPr sz="4400" b="0" spc="-310" dirty="0">
                <a:latin typeface="Arial"/>
                <a:cs typeface="Arial"/>
              </a:rPr>
              <a:t> </a:t>
            </a:r>
            <a:r>
              <a:rPr sz="4400" b="0" spc="-229" dirty="0">
                <a:latin typeface="Arial"/>
                <a:cs typeface="Arial"/>
              </a:rPr>
              <a:t>Diagram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33220"/>
            <a:ext cx="8529320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75" dirty="0">
                <a:latin typeface="Arial"/>
                <a:cs typeface="Arial"/>
              </a:rPr>
              <a:t>collaboration </a:t>
            </a:r>
            <a:r>
              <a:rPr sz="3200" spc="-135" dirty="0">
                <a:latin typeface="Arial"/>
                <a:cs typeface="Arial"/>
              </a:rPr>
              <a:t>diagram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55" dirty="0">
                <a:latin typeface="Arial"/>
                <a:cs typeface="Arial"/>
              </a:rPr>
              <a:t>interaction </a:t>
            </a:r>
            <a:r>
              <a:rPr sz="3200" spc="-135" dirty="0">
                <a:latin typeface="Arial"/>
                <a:cs typeface="Arial"/>
              </a:rPr>
              <a:t>diagram 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200" dirty="0">
                <a:latin typeface="Arial"/>
                <a:cs typeface="Arial"/>
              </a:rPr>
              <a:t>emphasizes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b="1" spc="-190" dirty="0">
                <a:latin typeface="Arial"/>
                <a:cs typeface="Arial"/>
              </a:rPr>
              <a:t>structural </a:t>
            </a:r>
            <a:r>
              <a:rPr sz="3200" b="1" spc="-200" dirty="0">
                <a:latin typeface="Arial"/>
                <a:cs typeface="Arial"/>
              </a:rPr>
              <a:t>organization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objects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85" dirty="0">
                <a:latin typeface="Arial"/>
                <a:cs typeface="Arial"/>
              </a:rPr>
              <a:t>send </a:t>
            </a:r>
            <a:r>
              <a:rPr sz="3200" spc="-155" dirty="0">
                <a:latin typeface="Arial"/>
                <a:cs typeface="Arial"/>
              </a:rPr>
              <a:t>and </a:t>
            </a:r>
            <a:r>
              <a:rPr sz="3200" spc="-130" dirty="0">
                <a:latin typeface="Arial"/>
                <a:cs typeface="Arial"/>
              </a:rPr>
              <a:t>receive</a:t>
            </a:r>
            <a:r>
              <a:rPr sz="3200" spc="-570" dirty="0">
                <a:latin typeface="Arial"/>
                <a:cs typeface="Arial"/>
              </a:rPr>
              <a:t> </a:t>
            </a:r>
            <a:r>
              <a:rPr sz="3200" spc="-245" dirty="0">
                <a:latin typeface="Arial"/>
                <a:cs typeface="Arial"/>
              </a:rPr>
              <a:t>messages.</a:t>
            </a:r>
            <a:endParaRPr sz="3200">
              <a:latin typeface="Arial"/>
              <a:cs typeface="Arial"/>
            </a:endParaRPr>
          </a:p>
          <a:p>
            <a:pPr marL="355600" marR="12065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Note: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spc="-225" dirty="0">
                <a:latin typeface="Arial"/>
                <a:cs typeface="Arial"/>
              </a:rPr>
              <a:t>Sequence </a:t>
            </a:r>
            <a:r>
              <a:rPr sz="3200" spc="-160" dirty="0">
                <a:latin typeface="Arial"/>
                <a:cs typeface="Arial"/>
              </a:rPr>
              <a:t>diagrams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75" dirty="0">
                <a:latin typeface="Arial"/>
                <a:cs typeface="Arial"/>
              </a:rPr>
              <a:t>collaboration  </a:t>
            </a:r>
            <a:r>
              <a:rPr sz="3200" spc="-160" dirty="0">
                <a:latin typeface="Arial"/>
                <a:cs typeface="Arial"/>
              </a:rPr>
              <a:t>diagrams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05" dirty="0">
                <a:latin typeface="Arial"/>
                <a:cs typeface="Arial"/>
              </a:rPr>
              <a:t>isomorphic, </a:t>
            </a:r>
            <a:r>
              <a:rPr sz="3200" spc="-150" dirty="0">
                <a:latin typeface="Arial"/>
                <a:cs typeface="Arial"/>
              </a:rPr>
              <a:t>meaning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20" dirty="0">
                <a:latin typeface="Arial"/>
                <a:cs typeface="Arial"/>
              </a:rPr>
              <a:t>you </a:t>
            </a:r>
            <a:r>
              <a:rPr sz="3200" spc="-200" dirty="0">
                <a:latin typeface="Arial"/>
                <a:cs typeface="Arial"/>
              </a:rPr>
              <a:t>can  </a:t>
            </a:r>
            <a:r>
              <a:rPr sz="3200" spc="-110" dirty="0">
                <a:latin typeface="Arial"/>
                <a:cs typeface="Arial"/>
              </a:rPr>
              <a:t>take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one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and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transform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100" dirty="0">
                <a:latin typeface="Arial"/>
                <a:cs typeface="Arial"/>
              </a:rPr>
              <a:t>it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into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other.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800" y="497840"/>
            <a:ext cx="4969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70" dirty="0">
                <a:latin typeface="Arial"/>
                <a:cs typeface="Arial"/>
              </a:rPr>
              <a:t>6. </a:t>
            </a:r>
            <a:r>
              <a:rPr sz="4400" b="0" spc="-155" dirty="0">
                <a:latin typeface="Arial"/>
                <a:cs typeface="Arial"/>
              </a:rPr>
              <a:t>Statechart</a:t>
            </a:r>
            <a:r>
              <a:rPr sz="4400" b="0" spc="-345" dirty="0">
                <a:latin typeface="Arial"/>
                <a:cs typeface="Arial"/>
              </a:rPr>
              <a:t> </a:t>
            </a:r>
            <a:r>
              <a:rPr sz="4400" b="0" spc="-229" dirty="0">
                <a:latin typeface="Arial"/>
                <a:cs typeface="Arial"/>
              </a:rPr>
              <a:t>Diagram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44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334770"/>
            <a:ext cx="77285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395" algn="l"/>
                <a:tab pos="2276475" algn="l"/>
                <a:tab pos="3764915" algn="l"/>
                <a:tab pos="4946650" algn="l"/>
                <a:tab pos="5392420" algn="l"/>
                <a:tab pos="6391910" algn="l"/>
              </a:tabLst>
            </a:pPr>
            <a:r>
              <a:rPr sz="2800" spc="-250" dirty="0">
                <a:latin typeface="Arial"/>
                <a:cs typeface="Arial"/>
              </a:rPr>
              <a:t>A	</a:t>
            </a:r>
            <a:r>
              <a:rPr sz="2800" b="1" spc="-445" dirty="0">
                <a:latin typeface="Arial"/>
                <a:cs typeface="Arial"/>
              </a:rPr>
              <a:t>s</a:t>
            </a:r>
            <a:r>
              <a:rPr sz="2800" b="1" spc="-130" dirty="0">
                <a:latin typeface="Arial"/>
                <a:cs typeface="Arial"/>
              </a:rPr>
              <a:t>tate</a:t>
            </a:r>
            <a:r>
              <a:rPr sz="2800" b="1" spc="-155" dirty="0">
                <a:latin typeface="Arial"/>
                <a:cs typeface="Arial"/>
              </a:rPr>
              <a:t>c</a:t>
            </a:r>
            <a:r>
              <a:rPr sz="2800" b="1" spc="-165" dirty="0">
                <a:latin typeface="Arial"/>
                <a:cs typeface="Arial"/>
              </a:rPr>
              <a:t>har</a:t>
            </a:r>
            <a:r>
              <a:rPr sz="2800" b="1" spc="3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210" dirty="0">
                <a:latin typeface="Arial"/>
                <a:cs typeface="Arial"/>
              </a:rPr>
              <a:t>d</a:t>
            </a:r>
            <a:r>
              <a:rPr sz="2800" b="1" spc="-105" dirty="0">
                <a:latin typeface="Arial"/>
                <a:cs typeface="Arial"/>
              </a:rPr>
              <a:t>i</a:t>
            </a:r>
            <a:r>
              <a:rPr sz="2800" b="1" spc="-275" dirty="0">
                <a:latin typeface="Arial"/>
                <a:cs typeface="Arial"/>
              </a:rPr>
              <a:t>a</a:t>
            </a:r>
            <a:r>
              <a:rPr sz="2800" b="1" spc="-310" dirty="0">
                <a:latin typeface="Arial"/>
                <a:cs typeface="Arial"/>
              </a:rPr>
              <a:t>g</a:t>
            </a:r>
            <a:r>
              <a:rPr sz="2800" b="1" spc="-95" dirty="0">
                <a:latin typeface="Arial"/>
                <a:cs typeface="Arial"/>
              </a:rPr>
              <a:t>r</a:t>
            </a:r>
            <a:r>
              <a:rPr sz="2800" b="1" spc="-155" dirty="0">
                <a:latin typeface="Arial"/>
                <a:cs typeface="Arial"/>
              </a:rPr>
              <a:t>a</a:t>
            </a:r>
            <a:r>
              <a:rPr sz="2800" b="1" spc="-240" dirty="0">
                <a:latin typeface="Arial"/>
                <a:cs typeface="Arial"/>
              </a:rPr>
              <a:t>m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315" dirty="0">
                <a:latin typeface="Arial"/>
                <a:cs typeface="Arial"/>
              </a:rPr>
              <a:t>s</a:t>
            </a:r>
            <a:r>
              <a:rPr sz="2800" spc="-90" dirty="0">
                <a:latin typeface="Arial"/>
                <a:cs typeface="Arial"/>
              </a:rPr>
              <a:t>h</a:t>
            </a:r>
            <a:r>
              <a:rPr sz="2800" spc="-9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w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spc="150" dirty="0">
                <a:latin typeface="Arial"/>
                <a:cs typeface="Arial"/>
              </a:rPr>
              <a:t>t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150" dirty="0">
                <a:latin typeface="Arial"/>
                <a:cs typeface="Arial"/>
              </a:rPr>
              <a:t>t</a:t>
            </a:r>
            <a:r>
              <a:rPr sz="2800" spc="-16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m</a:t>
            </a:r>
            <a:r>
              <a:rPr sz="2800" spc="-229" dirty="0">
                <a:latin typeface="Arial"/>
                <a:cs typeface="Arial"/>
              </a:rPr>
              <a:t>a</a:t>
            </a:r>
            <a:r>
              <a:rPr sz="2800" spc="-200" dirty="0">
                <a:latin typeface="Arial"/>
                <a:cs typeface="Arial"/>
              </a:rPr>
              <a:t>c</a:t>
            </a:r>
            <a:r>
              <a:rPr sz="2800" spc="-55" dirty="0">
                <a:latin typeface="Arial"/>
                <a:cs typeface="Arial"/>
              </a:rPr>
              <a:t>h</a:t>
            </a:r>
            <a:r>
              <a:rPr sz="2800" spc="-35" dirty="0">
                <a:latin typeface="Arial"/>
                <a:cs typeface="Arial"/>
              </a:rPr>
              <a:t>i</a:t>
            </a:r>
            <a:r>
              <a:rPr sz="2800" spc="-135" dirty="0">
                <a:latin typeface="Arial"/>
                <a:cs typeface="Arial"/>
              </a:rPr>
              <a:t>ne</a:t>
            </a:r>
            <a:r>
              <a:rPr sz="2800" spc="-8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8350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245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1761490"/>
            <a:ext cx="7724775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1535">
              <a:lnSpc>
                <a:spcPct val="100000"/>
              </a:lnSpc>
              <a:spcBef>
                <a:spcPts val="100"/>
              </a:spcBef>
              <a:tabLst>
                <a:tab pos="1657350" algn="l"/>
                <a:tab pos="2164715" algn="l"/>
                <a:tab pos="3324860" algn="l"/>
                <a:tab pos="5154295" algn="l"/>
                <a:tab pos="6321425" algn="l"/>
              </a:tabLst>
            </a:pPr>
            <a:r>
              <a:rPr sz="2800" spc="-220" dirty="0">
                <a:latin typeface="Arial"/>
                <a:cs typeface="Arial"/>
              </a:rPr>
              <a:t>c</a:t>
            </a:r>
            <a:r>
              <a:rPr sz="2800" spc="-95" dirty="0">
                <a:latin typeface="Arial"/>
                <a:cs typeface="Arial"/>
              </a:rPr>
              <a:t>o</a:t>
            </a:r>
            <a:r>
              <a:rPr sz="2800" spc="-215" dirty="0">
                <a:latin typeface="Arial"/>
                <a:cs typeface="Arial"/>
              </a:rPr>
              <a:t>n</a:t>
            </a:r>
            <a:r>
              <a:rPr sz="2800" spc="-200" dirty="0">
                <a:latin typeface="Arial"/>
                <a:cs typeface="Arial"/>
              </a:rPr>
              <a:t>s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spc="15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65" dirty="0">
                <a:latin typeface="Arial"/>
                <a:cs typeface="Arial"/>
              </a:rPr>
              <a:t>n</a:t>
            </a:r>
            <a:r>
              <a:rPr sz="2800" spc="-24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85" dirty="0">
                <a:latin typeface="Arial"/>
                <a:cs typeface="Arial"/>
              </a:rPr>
              <a:t>o</a:t>
            </a:r>
            <a:r>
              <a:rPr sz="2800" spc="7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15" dirty="0">
                <a:latin typeface="Arial"/>
                <a:cs typeface="Arial"/>
              </a:rPr>
              <a:t>s</a:t>
            </a:r>
            <a:r>
              <a:rPr sz="2800" spc="150" dirty="0">
                <a:latin typeface="Arial"/>
                <a:cs typeface="Arial"/>
              </a:rPr>
              <a:t>t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160" dirty="0">
                <a:latin typeface="Arial"/>
                <a:cs typeface="Arial"/>
              </a:rPr>
              <a:t>t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spc="-315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60" dirty="0">
                <a:latin typeface="Arial"/>
                <a:cs typeface="Arial"/>
              </a:rPr>
              <a:t>t</a:t>
            </a:r>
            <a:r>
              <a:rPr sz="2800" spc="30" dirty="0">
                <a:latin typeface="Arial"/>
                <a:cs typeface="Arial"/>
              </a:rPr>
              <a:t>r</a:t>
            </a:r>
            <a:r>
              <a:rPr sz="2800" spc="-210" dirty="0">
                <a:latin typeface="Arial"/>
                <a:cs typeface="Arial"/>
              </a:rPr>
              <a:t>an</a:t>
            </a:r>
            <a:r>
              <a:rPr sz="2800" spc="-200" dirty="0">
                <a:latin typeface="Arial"/>
                <a:cs typeface="Arial"/>
              </a:rPr>
              <a:t>s</a:t>
            </a:r>
            <a:r>
              <a:rPr sz="2800" spc="75" dirty="0">
                <a:latin typeface="Arial"/>
                <a:cs typeface="Arial"/>
              </a:rPr>
              <a:t>i</a:t>
            </a:r>
            <a:r>
              <a:rPr sz="2800" spc="9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55" dirty="0">
                <a:latin typeface="Arial"/>
                <a:cs typeface="Arial"/>
              </a:rPr>
              <a:t>o</a:t>
            </a:r>
            <a:r>
              <a:rPr sz="2800" spc="-215" dirty="0">
                <a:latin typeface="Arial"/>
                <a:cs typeface="Arial"/>
              </a:rPr>
              <a:t>n</a:t>
            </a:r>
            <a:r>
              <a:rPr sz="2800" spc="-200" dirty="0">
                <a:latin typeface="Arial"/>
                <a:cs typeface="Arial"/>
              </a:rPr>
              <a:t>s</a:t>
            </a:r>
            <a:r>
              <a:rPr sz="2800" spc="-80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spc="-145" dirty="0">
                <a:latin typeface="Arial"/>
                <a:cs typeface="Arial"/>
              </a:rPr>
              <a:t>v</a:t>
            </a:r>
            <a:r>
              <a:rPr sz="2800" spc="-165" dirty="0">
                <a:latin typeface="Arial"/>
                <a:cs typeface="Arial"/>
              </a:rPr>
              <a:t>e</a:t>
            </a:r>
            <a:r>
              <a:rPr sz="2800" spc="-105" dirty="0">
                <a:latin typeface="Arial"/>
                <a:cs typeface="Arial"/>
              </a:rPr>
              <a:t>n</a:t>
            </a:r>
            <a:r>
              <a:rPr sz="2800" spc="150" dirty="0">
                <a:latin typeface="Arial"/>
                <a:cs typeface="Arial"/>
              </a:rPr>
              <a:t>t</a:t>
            </a:r>
            <a:r>
              <a:rPr sz="2800" spc="-30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105" dirty="0">
                <a:latin typeface="Arial"/>
                <a:cs typeface="Arial"/>
              </a:rPr>
              <a:t>n</a:t>
            </a:r>
            <a:r>
              <a:rPr sz="2800" spc="-60" dirty="0">
                <a:latin typeface="Arial"/>
                <a:cs typeface="Arial"/>
              </a:rPr>
              <a:t>d  </a:t>
            </a:r>
            <a:r>
              <a:rPr sz="2800" spc="-70" dirty="0">
                <a:latin typeface="Arial"/>
                <a:cs typeface="Arial"/>
              </a:rPr>
              <a:t>activities.</a:t>
            </a:r>
            <a:endParaRPr sz="2800">
              <a:latin typeface="Arial"/>
              <a:cs typeface="Arial"/>
            </a:endParaRPr>
          </a:p>
          <a:p>
            <a:pPr marL="12700" marR="6985" algn="just">
              <a:lnSpc>
                <a:spcPts val="3350"/>
              </a:lnSpc>
              <a:spcBef>
                <a:spcPts val="820"/>
              </a:spcBef>
            </a:pPr>
            <a:r>
              <a:rPr sz="2800" spc="-100" dirty="0">
                <a:latin typeface="Arial"/>
                <a:cs typeface="Arial"/>
              </a:rPr>
              <a:t>Statechart </a:t>
            </a:r>
            <a:r>
              <a:rPr sz="2800" spc="-145" dirty="0">
                <a:latin typeface="Arial"/>
                <a:cs typeface="Arial"/>
              </a:rPr>
              <a:t>diagrams </a:t>
            </a:r>
            <a:r>
              <a:rPr sz="2800" spc="-165" dirty="0">
                <a:latin typeface="Arial"/>
                <a:cs typeface="Arial"/>
              </a:rPr>
              <a:t>address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dynamic </a:t>
            </a:r>
            <a:r>
              <a:rPr sz="2800" spc="-85" dirty="0">
                <a:latin typeface="Arial"/>
                <a:cs typeface="Arial"/>
              </a:rPr>
              <a:t>view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140" dirty="0"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90"/>
              </a:spcBef>
            </a:pPr>
            <a:r>
              <a:rPr sz="2800" spc="-130" dirty="0">
                <a:latin typeface="Arial"/>
                <a:cs typeface="Arial"/>
              </a:rPr>
              <a:t>especially </a:t>
            </a:r>
            <a:r>
              <a:rPr sz="2800" spc="-30" dirty="0">
                <a:latin typeface="Arial"/>
                <a:cs typeface="Arial"/>
              </a:rPr>
              <a:t>important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00" dirty="0">
                <a:latin typeface="Arial"/>
                <a:cs typeface="Arial"/>
              </a:rPr>
              <a:t>modeling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behavior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0" dirty="0">
                <a:latin typeface="Arial"/>
                <a:cs typeface="Arial"/>
              </a:rPr>
              <a:t>an  </a:t>
            </a:r>
            <a:r>
              <a:rPr sz="2800" spc="-70" dirty="0">
                <a:latin typeface="Arial"/>
                <a:cs typeface="Arial"/>
              </a:rPr>
              <a:t>interface, </a:t>
            </a:r>
            <a:r>
              <a:rPr sz="2800" spc="-190" dirty="0">
                <a:latin typeface="Arial"/>
                <a:cs typeface="Arial"/>
              </a:rPr>
              <a:t>class, </a:t>
            </a:r>
            <a:r>
              <a:rPr sz="2800" spc="-20" dirty="0">
                <a:latin typeface="Arial"/>
                <a:cs typeface="Arial"/>
              </a:rPr>
              <a:t>or </a:t>
            </a:r>
            <a:r>
              <a:rPr sz="2800" spc="-70" dirty="0">
                <a:latin typeface="Arial"/>
                <a:cs typeface="Arial"/>
              </a:rPr>
              <a:t>collaboration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65" dirty="0">
                <a:latin typeface="Arial"/>
                <a:cs typeface="Arial"/>
              </a:rPr>
              <a:t>emphasize </a:t>
            </a:r>
            <a:r>
              <a:rPr sz="2800" spc="-40" dirty="0">
                <a:latin typeface="Arial"/>
                <a:cs typeface="Arial"/>
              </a:rPr>
              <a:t>the  </a:t>
            </a:r>
            <a:r>
              <a:rPr sz="2800" spc="-80" dirty="0">
                <a:latin typeface="Arial"/>
                <a:cs typeface="Arial"/>
              </a:rPr>
              <a:t>event-ordered </a:t>
            </a:r>
            <a:r>
              <a:rPr sz="2800" spc="-95" dirty="0">
                <a:latin typeface="Arial"/>
                <a:cs typeface="Arial"/>
              </a:rPr>
              <a:t>behavior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65" dirty="0">
                <a:latin typeface="Arial"/>
                <a:cs typeface="Arial"/>
              </a:rPr>
              <a:t>object, 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150" dirty="0">
                <a:latin typeface="Arial"/>
                <a:cs typeface="Arial"/>
              </a:rPr>
              <a:t>is  </a:t>
            </a:r>
            <a:r>
              <a:rPr sz="2800" spc="-130" dirty="0">
                <a:latin typeface="Arial"/>
                <a:cs typeface="Arial"/>
              </a:rPr>
              <a:t>especially </a:t>
            </a:r>
            <a:r>
              <a:rPr sz="2800" spc="-100" dirty="0">
                <a:latin typeface="Arial"/>
                <a:cs typeface="Arial"/>
              </a:rPr>
              <a:t>useful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00" dirty="0">
                <a:latin typeface="Arial"/>
                <a:cs typeface="Arial"/>
              </a:rPr>
              <a:t>modeling </a:t>
            </a:r>
            <a:r>
              <a:rPr sz="2800" spc="-90" dirty="0">
                <a:latin typeface="Arial"/>
                <a:cs typeface="Arial"/>
              </a:rPr>
              <a:t>reactive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systems.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5669"/>
            <a:ext cx="8305800" cy="4834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539" y="497840"/>
            <a:ext cx="4306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70" dirty="0">
                <a:latin typeface="Arial"/>
                <a:cs typeface="Arial"/>
              </a:rPr>
              <a:t>7. </a:t>
            </a:r>
            <a:r>
              <a:rPr sz="4400" b="0" spc="-80" dirty="0">
                <a:latin typeface="Arial"/>
                <a:cs typeface="Arial"/>
              </a:rPr>
              <a:t>Activity</a:t>
            </a:r>
            <a:r>
              <a:rPr sz="4400" b="0" spc="-350" dirty="0">
                <a:latin typeface="Arial"/>
                <a:cs typeface="Arial"/>
              </a:rPr>
              <a:t> </a:t>
            </a:r>
            <a:r>
              <a:rPr sz="4400" b="0" spc="-229" dirty="0">
                <a:latin typeface="Arial"/>
                <a:cs typeface="Arial"/>
              </a:rPr>
              <a:t>Diagram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8070850" cy="412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An </a:t>
            </a:r>
            <a:r>
              <a:rPr sz="3200" spc="-55" dirty="0">
                <a:latin typeface="Arial"/>
                <a:cs typeface="Arial"/>
              </a:rPr>
              <a:t>activity </a:t>
            </a:r>
            <a:r>
              <a:rPr sz="3200" spc="-135" dirty="0">
                <a:latin typeface="Arial"/>
                <a:cs typeface="Arial"/>
              </a:rPr>
              <a:t>diagram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555" dirty="0">
                <a:latin typeface="Arial"/>
                <a:cs typeface="Arial"/>
              </a:rPr>
              <a:t>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60" dirty="0">
                <a:latin typeface="Arial"/>
                <a:cs typeface="Arial"/>
              </a:rPr>
              <a:t>special </a:t>
            </a:r>
            <a:r>
              <a:rPr sz="3200" spc="-85" dirty="0">
                <a:latin typeface="Arial"/>
                <a:cs typeface="Arial"/>
              </a:rPr>
              <a:t>kind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50" dirty="0">
                <a:latin typeface="Arial"/>
                <a:cs typeface="Arial"/>
              </a:rPr>
              <a:t>a  </a:t>
            </a:r>
            <a:r>
              <a:rPr sz="3200" spc="-85" dirty="0">
                <a:latin typeface="Arial"/>
                <a:cs typeface="Arial"/>
              </a:rPr>
              <a:t>statechart </a:t>
            </a:r>
            <a:r>
              <a:rPr sz="3200" spc="-135" dirty="0">
                <a:latin typeface="Arial"/>
                <a:cs typeface="Arial"/>
              </a:rPr>
              <a:t>diagram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90" dirty="0">
                <a:latin typeface="Arial"/>
                <a:cs typeface="Arial"/>
              </a:rPr>
              <a:t>shows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b="1" spc="-125" dirty="0">
                <a:latin typeface="Arial"/>
                <a:cs typeface="Arial"/>
              </a:rPr>
              <a:t>flow </a:t>
            </a:r>
            <a:r>
              <a:rPr sz="3200" b="1" spc="-165" dirty="0">
                <a:latin typeface="Arial"/>
                <a:cs typeface="Arial"/>
              </a:rPr>
              <a:t>from  activity </a:t>
            </a:r>
            <a:r>
              <a:rPr sz="3200" b="1" spc="-100" dirty="0">
                <a:latin typeface="Arial"/>
                <a:cs typeface="Arial"/>
              </a:rPr>
              <a:t>to </a:t>
            </a:r>
            <a:r>
              <a:rPr sz="3200" b="1" spc="-165" dirty="0">
                <a:latin typeface="Arial"/>
                <a:cs typeface="Arial"/>
              </a:rPr>
              <a:t>activity </a:t>
            </a:r>
            <a:r>
              <a:rPr sz="3200" spc="-5" dirty="0">
                <a:latin typeface="Arial"/>
                <a:cs typeface="Arial"/>
              </a:rPr>
              <a:t>within 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38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  <a:p>
            <a:pPr marL="355600" marR="13970" indent="-342900" algn="just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3200" spc="-60" dirty="0">
                <a:latin typeface="Arial"/>
                <a:cs typeface="Arial"/>
              </a:rPr>
              <a:t>Activity </a:t>
            </a:r>
            <a:r>
              <a:rPr sz="3200" spc="-160" dirty="0">
                <a:latin typeface="Arial"/>
                <a:cs typeface="Arial"/>
              </a:rPr>
              <a:t>diagrams </a:t>
            </a:r>
            <a:r>
              <a:rPr sz="3200" spc="-190" dirty="0">
                <a:latin typeface="Arial"/>
                <a:cs typeface="Arial"/>
              </a:rPr>
              <a:t>address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35" dirty="0">
                <a:latin typeface="Arial"/>
                <a:cs typeface="Arial"/>
              </a:rPr>
              <a:t>dynamic </a:t>
            </a:r>
            <a:r>
              <a:rPr sz="3200" spc="-90" dirty="0">
                <a:latin typeface="Arial"/>
                <a:cs typeface="Arial"/>
              </a:rPr>
              <a:t>view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  <a:p>
            <a:pPr marL="355600" marR="10795" indent="-342900" algn="just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3200" spc="-215" dirty="0">
                <a:latin typeface="Arial"/>
                <a:cs typeface="Arial"/>
              </a:rPr>
              <a:t>They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45" dirty="0">
                <a:latin typeface="Arial"/>
                <a:cs typeface="Arial"/>
              </a:rPr>
              <a:t>especially </a:t>
            </a:r>
            <a:r>
              <a:rPr sz="3200" spc="-30" dirty="0">
                <a:latin typeface="Arial"/>
                <a:cs typeface="Arial"/>
              </a:rPr>
              <a:t>important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05" dirty="0">
                <a:latin typeface="Arial"/>
                <a:cs typeface="Arial"/>
              </a:rPr>
              <a:t>modeling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50" dirty="0">
                <a:latin typeface="Arial"/>
                <a:cs typeface="Arial"/>
              </a:rPr>
              <a:t>function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65" dirty="0">
                <a:latin typeface="Arial"/>
                <a:cs typeface="Arial"/>
              </a:rPr>
              <a:t>system </a:t>
            </a:r>
            <a:r>
              <a:rPr sz="3200" spc="-155" dirty="0">
                <a:latin typeface="Arial"/>
                <a:cs typeface="Arial"/>
              </a:rPr>
              <a:t>and </a:t>
            </a:r>
            <a:r>
              <a:rPr sz="3200" spc="-185" dirty="0">
                <a:latin typeface="Arial"/>
                <a:cs typeface="Arial"/>
              </a:rPr>
              <a:t>emphasize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flow 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control </a:t>
            </a:r>
            <a:r>
              <a:rPr sz="3200" spc="-170" dirty="0">
                <a:latin typeface="Arial"/>
                <a:cs typeface="Arial"/>
              </a:rPr>
              <a:t>among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objects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458469"/>
            <a:ext cx="7010400" cy="5668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010" y="497840"/>
            <a:ext cx="5293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70" dirty="0">
                <a:latin typeface="Arial"/>
                <a:cs typeface="Arial"/>
              </a:rPr>
              <a:t>8. </a:t>
            </a:r>
            <a:r>
              <a:rPr sz="4400" b="0" spc="-185" dirty="0">
                <a:latin typeface="Arial"/>
                <a:cs typeface="Arial"/>
              </a:rPr>
              <a:t>Component</a:t>
            </a:r>
            <a:r>
              <a:rPr sz="4400" b="0" spc="-365" dirty="0">
                <a:latin typeface="Arial"/>
                <a:cs typeface="Arial"/>
              </a:rPr>
              <a:t> </a:t>
            </a:r>
            <a:r>
              <a:rPr sz="4400" b="0" spc="-229" dirty="0">
                <a:latin typeface="Arial"/>
                <a:cs typeface="Arial"/>
              </a:rPr>
              <a:t>Diagram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552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975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633220"/>
            <a:ext cx="7725409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00000"/>
              </a:lnSpc>
              <a:spcBef>
                <a:spcPts val="100"/>
              </a:spcBef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component </a:t>
            </a:r>
            <a:r>
              <a:rPr sz="2800" spc="-120" dirty="0">
                <a:latin typeface="Arial"/>
                <a:cs typeface="Arial"/>
              </a:rPr>
              <a:t>diagram </a:t>
            </a:r>
            <a:r>
              <a:rPr sz="2800" spc="-165" dirty="0">
                <a:latin typeface="Arial"/>
                <a:cs typeface="Arial"/>
              </a:rPr>
              <a:t>shows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organizations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-140" dirty="0">
                <a:latin typeface="Arial"/>
                <a:cs typeface="Arial"/>
              </a:rPr>
              <a:t>dependencies </a:t>
            </a:r>
            <a:r>
              <a:rPr sz="2800" spc="-150" dirty="0">
                <a:latin typeface="Arial"/>
                <a:cs typeface="Arial"/>
              </a:rPr>
              <a:t>among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components.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700"/>
              </a:spcBef>
            </a:pPr>
            <a:r>
              <a:rPr sz="2800" spc="-125" dirty="0">
                <a:latin typeface="Arial"/>
                <a:cs typeface="Arial"/>
              </a:rPr>
              <a:t>Component </a:t>
            </a:r>
            <a:r>
              <a:rPr sz="2800" spc="-145" dirty="0">
                <a:latin typeface="Arial"/>
                <a:cs typeface="Arial"/>
              </a:rPr>
              <a:t>diagrams </a:t>
            </a:r>
            <a:r>
              <a:rPr sz="2800" spc="-165" dirty="0">
                <a:latin typeface="Arial"/>
                <a:cs typeface="Arial"/>
              </a:rPr>
              <a:t>address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6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static  </a:t>
            </a:r>
            <a:r>
              <a:rPr sz="2800" spc="-60" dirty="0">
                <a:latin typeface="Arial"/>
                <a:cs typeface="Arial"/>
              </a:rPr>
              <a:t>implementation </a:t>
            </a:r>
            <a:r>
              <a:rPr sz="2800" spc="-80" dirty="0">
                <a:latin typeface="Arial"/>
                <a:cs typeface="Arial"/>
              </a:rPr>
              <a:t>view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690"/>
              </a:spcBef>
            </a:pPr>
            <a:r>
              <a:rPr sz="2800" spc="-190" dirty="0">
                <a:latin typeface="Arial"/>
                <a:cs typeface="Arial"/>
              </a:rPr>
              <a:t>They</a:t>
            </a:r>
            <a:r>
              <a:rPr sz="2800" spc="39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are </a:t>
            </a:r>
            <a:r>
              <a:rPr sz="2800" spc="-65" dirty="0">
                <a:latin typeface="Arial"/>
                <a:cs typeface="Arial"/>
              </a:rPr>
              <a:t>related 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210" dirty="0">
                <a:latin typeface="Arial"/>
                <a:cs typeface="Arial"/>
              </a:rPr>
              <a:t>class </a:t>
            </a:r>
            <a:r>
              <a:rPr sz="2800" spc="-145" dirty="0">
                <a:latin typeface="Arial"/>
                <a:cs typeface="Arial"/>
              </a:rPr>
              <a:t>diagrams </a:t>
            </a:r>
            <a:r>
              <a:rPr sz="2800" spc="-40" dirty="0">
                <a:latin typeface="Arial"/>
                <a:cs typeface="Arial"/>
              </a:rPr>
              <a:t>in 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90" dirty="0">
                <a:latin typeface="Arial"/>
                <a:cs typeface="Arial"/>
              </a:rPr>
              <a:t>component </a:t>
            </a:r>
            <a:r>
              <a:rPr sz="2800" spc="-70" dirty="0">
                <a:latin typeface="Arial"/>
                <a:cs typeface="Arial"/>
              </a:rPr>
              <a:t>typically </a:t>
            </a:r>
            <a:r>
              <a:rPr sz="2800" spc="-185" dirty="0">
                <a:latin typeface="Arial"/>
                <a:cs typeface="Arial"/>
              </a:rPr>
              <a:t>maps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20" dirty="0">
                <a:latin typeface="Arial"/>
                <a:cs typeface="Arial"/>
              </a:rPr>
              <a:t>one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80" dirty="0">
                <a:latin typeface="Arial"/>
                <a:cs typeface="Arial"/>
              </a:rPr>
              <a:t>more </a:t>
            </a:r>
            <a:r>
              <a:rPr sz="2800" spc="-204" dirty="0">
                <a:latin typeface="Arial"/>
                <a:cs typeface="Arial"/>
              </a:rPr>
              <a:t>classes,  </a:t>
            </a:r>
            <a:r>
              <a:rPr sz="2800" spc="-90" dirty="0">
                <a:latin typeface="Arial"/>
                <a:cs typeface="Arial"/>
              </a:rPr>
              <a:t>interfaces, </a:t>
            </a:r>
            <a:r>
              <a:rPr sz="2800" spc="-20" dirty="0">
                <a:latin typeface="Arial"/>
                <a:cs typeface="Arial"/>
              </a:rPr>
              <a:t>or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collaborations.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762000"/>
            <a:ext cx="596265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089" y="497840"/>
            <a:ext cx="5409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70" dirty="0">
                <a:latin typeface="Arial"/>
                <a:cs typeface="Arial"/>
              </a:rPr>
              <a:t>9. </a:t>
            </a:r>
            <a:r>
              <a:rPr sz="4400" b="0" spc="-150" dirty="0">
                <a:latin typeface="Arial"/>
                <a:cs typeface="Arial"/>
              </a:rPr>
              <a:t>Deployment</a:t>
            </a:r>
            <a:r>
              <a:rPr sz="4400" b="0" spc="-355" dirty="0">
                <a:latin typeface="Arial"/>
                <a:cs typeface="Arial"/>
              </a:rPr>
              <a:t> </a:t>
            </a:r>
            <a:r>
              <a:rPr sz="4400" b="0" spc="-229" dirty="0">
                <a:latin typeface="Arial"/>
                <a:cs typeface="Arial"/>
              </a:rPr>
              <a:t>Diagram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90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8195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2302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633220"/>
            <a:ext cx="7723505" cy="318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80" dirty="0">
                <a:latin typeface="Arial"/>
                <a:cs typeface="Arial"/>
              </a:rPr>
              <a:t>deployment </a:t>
            </a:r>
            <a:r>
              <a:rPr sz="2800" spc="-120" dirty="0">
                <a:latin typeface="Arial"/>
                <a:cs typeface="Arial"/>
              </a:rPr>
              <a:t>diagram </a:t>
            </a:r>
            <a:r>
              <a:rPr sz="2800" spc="-170" dirty="0">
                <a:latin typeface="Arial"/>
                <a:cs typeface="Arial"/>
              </a:rPr>
              <a:t>shows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65" dirty="0">
                <a:latin typeface="Arial"/>
                <a:cs typeface="Arial"/>
              </a:rPr>
              <a:t>configuration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45" dirty="0">
                <a:latin typeface="Arial"/>
                <a:cs typeface="Arial"/>
              </a:rPr>
              <a:t>run-time </a:t>
            </a:r>
            <a:r>
              <a:rPr sz="2800" spc="-150" dirty="0">
                <a:latin typeface="Arial"/>
                <a:cs typeface="Arial"/>
              </a:rPr>
              <a:t>processing </a:t>
            </a:r>
            <a:r>
              <a:rPr sz="2800" spc="-155" dirty="0">
                <a:latin typeface="Arial"/>
                <a:cs typeface="Arial"/>
              </a:rPr>
              <a:t>nodes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components </a:t>
            </a:r>
            <a:r>
              <a:rPr sz="2800" dirty="0">
                <a:latin typeface="Arial"/>
                <a:cs typeface="Arial"/>
              </a:rPr>
              <a:t>that  </a:t>
            </a:r>
            <a:r>
              <a:rPr sz="2800" spc="-75" dirty="0">
                <a:latin typeface="Arial"/>
                <a:cs typeface="Arial"/>
              </a:rPr>
              <a:t>live </a:t>
            </a:r>
            <a:r>
              <a:rPr sz="2800" spc="-90" dirty="0">
                <a:latin typeface="Arial"/>
                <a:cs typeface="Arial"/>
              </a:rPr>
              <a:t>on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ts val="3350"/>
              </a:lnSpc>
              <a:spcBef>
                <a:spcPts val="820"/>
              </a:spcBef>
            </a:pPr>
            <a:r>
              <a:rPr sz="2800" spc="-105" dirty="0">
                <a:latin typeface="Arial"/>
                <a:cs typeface="Arial"/>
              </a:rPr>
              <a:t>Deployment </a:t>
            </a:r>
            <a:r>
              <a:rPr sz="2800" spc="-145" dirty="0">
                <a:latin typeface="Arial"/>
                <a:cs typeface="Arial"/>
              </a:rPr>
              <a:t>diagrams </a:t>
            </a:r>
            <a:r>
              <a:rPr sz="2800" spc="-170" dirty="0">
                <a:latin typeface="Arial"/>
                <a:cs typeface="Arial"/>
              </a:rPr>
              <a:t>address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static </a:t>
            </a:r>
            <a:r>
              <a:rPr sz="2800" spc="-80" dirty="0">
                <a:latin typeface="Arial"/>
                <a:cs typeface="Arial"/>
              </a:rPr>
              <a:t>deployment  view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5" dirty="0">
                <a:latin typeface="Arial"/>
                <a:cs typeface="Arial"/>
              </a:rPr>
              <a:t>an</a:t>
            </a:r>
            <a:r>
              <a:rPr sz="2800" spc="-36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architecture.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90"/>
              </a:spcBef>
            </a:pPr>
            <a:r>
              <a:rPr sz="2800" spc="-190" dirty="0">
                <a:latin typeface="Arial"/>
                <a:cs typeface="Arial"/>
              </a:rPr>
              <a:t>They </a:t>
            </a:r>
            <a:r>
              <a:rPr sz="2800" spc="-120" dirty="0">
                <a:latin typeface="Arial"/>
                <a:cs typeface="Arial"/>
              </a:rPr>
              <a:t>are </a:t>
            </a:r>
            <a:r>
              <a:rPr sz="2800" spc="-65" dirty="0">
                <a:latin typeface="Arial"/>
                <a:cs typeface="Arial"/>
              </a:rPr>
              <a:t>related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90" dirty="0">
                <a:latin typeface="Arial"/>
                <a:cs typeface="Arial"/>
              </a:rPr>
              <a:t>component </a:t>
            </a:r>
            <a:r>
              <a:rPr sz="2800" spc="-145" dirty="0">
                <a:latin typeface="Arial"/>
                <a:cs typeface="Arial"/>
              </a:rPr>
              <a:t>diagrams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114" dirty="0">
                <a:latin typeface="Arial"/>
                <a:cs typeface="Arial"/>
              </a:rPr>
              <a:t>node </a:t>
            </a:r>
            <a:r>
              <a:rPr sz="2800" spc="-70" dirty="0">
                <a:latin typeface="Arial"/>
                <a:cs typeface="Arial"/>
              </a:rPr>
              <a:t>typically </a:t>
            </a:r>
            <a:r>
              <a:rPr sz="2800" spc="-170" dirty="0">
                <a:latin typeface="Arial"/>
                <a:cs typeface="Arial"/>
              </a:rPr>
              <a:t>encloses </a:t>
            </a:r>
            <a:r>
              <a:rPr sz="2800" spc="-120" dirty="0">
                <a:latin typeface="Arial"/>
                <a:cs typeface="Arial"/>
              </a:rPr>
              <a:t>one </a:t>
            </a:r>
            <a:r>
              <a:rPr sz="2800" spc="-20" dirty="0">
                <a:latin typeface="Arial"/>
                <a:cs typeface="Arial"/>
              </a:rPr>
              <a:t>or </a:t>
            </a:r>
            <a:r>
              <a:rPr sz="2800" spc="-80" dirty="0">
                <a:latin typeface="Arial"/>
                <a:cs typeface="Arial"/>
              </a:rPr>
              <a:t>more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components.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586230"/>
            <a:ext cx="7467600" cy="4509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4689" y="497840"/>
            <a:ext cx="5208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60" dirty="0">
                <a:latin typeface="Arial"/>
                <a:cs typeface="Arial"/>
              </a:rPr>
              <a:t>Building </a:t>
            </a:r>
            <a:r>
              <a:rPr sz="4400" b="0" spc="-280" dirty="0">
                <a:latin typeface="Arial"/>
                <a:cs typeface="Arial"/>
              </a:rPr>
              <a:t>Blocks </a:t>
            </a:r>
            <a:r>
              <a:rPr sz="4400" b="0" spc="-5" dirty="0">
                <a:latin typeface="Arial"/>
                <a:cs typeface="Arial"/>
              </a:rPr>
              <a:t>of</a:t>
            </a:r>
            <a:r>
              <a:rPr sz="4400" b="0" spc="-310" dirty="0">
                <a:latin typeface="Arial"/>
                <a:cs typeface="Arial"/>
              </a:rPr>
              <a:t> </a:t>
            </a:r>
            <a:r>
              <a:rPr sz="4400" b="0" spc="-285" dirty="0">
                <a:latin typeface="Arial"/>
                <a:cs typeface="Arial"/>
              </a:rPr>
              <a:t>UML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358900" y="6553200"/>
            <a:ext cx="4279900" cy="267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2220"/>
            <a:ext cx="8017509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04" dirty="0">
                <a:solidFill>
                  <a:srgbClr val="FF0000"/>
                </a:solidFill>
                <a:latin typeface="Arial"/>
                <a:cs typeface="Arial"/>
              </a:rPr>
              <a:t>Things </a:t>
            </a:r>
            <a:r>
              <a:rPr sz="3200" spc="-190" dirty="0">
                <a:latin typeface="Arial"/>
                <a:cs typeface="Arial"/>
              </a:rPr>
              <a:t>– </a:t>
            </a:r>
            <a:r>
              <a:rPr sz="3200" spc="-114" dirty="0">
                <a:latin typeface="Arial"/>
                <a:cs typeface="Arial"/>
              </a:rPr>
              <a:t>abstractions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first </a:t>
            </a:r>
            <a:r>
              <a:rPr sz="3200" spc="-240" dirty="0">
                <a:latin typeface="Arial"/>
                <a:cs typeface="Arial"/>
              </a:rPr>
              <a:t>class</a:t>
            </a:r>
            <a:r>
              <a:rPr sz="3200" spc="-59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citizen 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50" dirty="0">
                <a:latin typeface="Arial"/>
                <a:cs typeface="Arial"/>
              </a:rPr>
              <a:t>a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solidFill>
                  <a:srgbClr val="FF0000"/>
                </a:solidFill>
                <a:latin typeface="Arial"/>
                <a:cs typeface="Arial"/>
              </a:rPr>
              <a:t>Relationships </a:t>
            </a:r>
            <a:r>
              <a:rPr sz="3200" spc="-90" dirty="0">
                <a:latin typeface="Arial"/>
                <a:cs typeface="Arial"/>
              </a:rPr>
              <a:t>- </a:t>
            </a:r>
            <a:r>
              <a:rPr sz="3200" dirty="0">
                <a:latin typeface="Arial"/>
                <a:cs typeface="Arial"/>
              </a:rPr>
              <a:t>tie </a:t>
            </a:r>
            <a:r>
              <a:rPr sz="3200" spc="-105" dirty="0">
                <a:latin typeface="Arial"/>
                <a:cs typeface="Arial"/>
              </a:rPr>
              <a:t>things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together</a:t>
            </a:r>
            <a:endParaRPr sz="3200">
              <a:latin typeface="Arial"/>
              <a:cs typeface="Arial"/>
            </a:endParaRPr>
          </a:p>
          <a:p>
            <a:pPr marL="355600" marR="66738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solidFill>
                  <a:srgbClr val="FF0000"/>
                </a:solidFill>
                <a:latin typeface="Arial"/>
                <a:cs typeface="Arial"/>
              </a:rPr>
              <a:t>Diagrams </a:t>
            </a:r>
            <a:r>
              <a:rPr sz="3200" spc="-9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3200" spc="-105" dirty="0">
                <a:latin typeface="Arial"/>
                <a:cs typeface="Arial"/>
              </a:rPr>
              <a:t>group </a:t>
            </a:r>
            <a:r>
              <a:rPr sz="3200" spc="-75" dirty="0">
                <a:latin typeface="Arial"/>
                <a:cs typeface="Arial"/>
              </a:rPr>
              <a:t>interesting </a:t>
            </a:r>
            <a:r>
              <a:rPr sz="3200" spc="-100" dirty="0">
                <a:latin typeface="Arial"/>
                <a:cs typeface="Arial"/>
              </a:rPr>
              <a:t>collections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110" dirty="0">
                <a:latin typeface="Arial"/>
                <a:cs typeface="Arial"/>
              </a:rPr>
              <a:t>things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339" y="497840"/>
            <a:ext cx="4204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40" dirty="0"/>
              <a:t>Things </a:t>
            </a:r>
            <a:r>
              <a:rPr sz="4400" spc="-240" dirty="0"/>
              <a:t>in </a:t>
            </a:r>
            <a:r>
              <a:rPr sz="4400" spc="-175" dirty="0"/>
              <a:t>the</a:t>
            </a:r>
            <a:r>
              <a:rPr sz="4400" spc="-85" dirty="0"/>
              <a:t> </a:t>
            </a:r>
            <a:r>
              <a:rPr sz="4400" spc="-320" dirty="0"/>
              <a:t>UML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358900" y="6532374"/>
            <a:ext cx="42799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6895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0" dirty="0">
                <a:latin typeface="Arial"/>
                <a:cs typeface="Arial"/>
              </a:rPr>
              <a:t>There </a:t>
            </a:r>
            <a:r>
              <a:rPr sz="3200" spc="-135" dirty="0">
                <a:latin typeface="Arial"/>
                <a:cs typeface="Arial"/>
              </a:rPr>
              <a:t>are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four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kinds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things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170" dirty="0">
                <a:latin typeface="Arial"/>
                <a:cs typeface="Arial"/>
              </a:rPr>
              <a:t> UML: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995" y="2474374"/>
            <a:ext cx="3826511" cy="209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sz="2800" spc="-85" dirty="0">
                <a:latin typeface="Arial"/>
                <a:cs typeface="Arial"/>
              </a:rPr>
              <a:t>Structural </a:t>
            </a:r>
            <a:r>
              <a:rPr sz="2800" spc="-100" dirty="0">
                <a:latin typeface="Arial"/>
                <a:cs typeface="Arial"/>
              </a:rPr>
              <a:t>things  </a:t>
            </a:r>
            <a:r>
              <a:rPr sz="2800" spc="-125" dirty="0">
                <a:latin typeface="Arial"/>
                <a:cs typeface="Arial"/>
              </a:rPr>
              <a:t>Behavioral </a:t>
            </a:r>
            <a:r>
              <a:rPr sz="2800" spc="-100" dirty="0">
                <a:latin typeface="Arial"/>
                <a:cs typeface="Arial"/>
              </a:rPr>
              <a:t>things  </a:t>
            </a:r>
            <a:r>
              <a:rPr sz="2800" spc="-125" dirty="0">
                <a:latin typeface="Arial"/>
                <a:cs typeface="Arial"/>
              </a:rPr>
              <a:t>Grouping </a:t>
            </a:r>
            <a:r>
              <a:rPr sz="2800" spc="-100" dirty="0">
                <a:latin typeface="Arial"/>
                <a:cs typeface="Arial"/>
              </a:rPr>
              <a:t>things  </a:t>
            </a:r>
            <a:r>
              <a:rPr sz="2800" spc="-70" dirty="0">
                <a:latin typeface="Arial"/>
                <a:cs typeface="Arial"/>
              </a:rPr>
              <a:t>Annotational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things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789" y="400050"/>
            <a:ext cx="3862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25" dirty="0">
                <a:latin typeface="Arial"/>
                <a:cs typeface="Arial"/>
              </a:rPr>
              <a:t>Structural</a:t>
            </a:r>
            <a:r>
              <a:rPr sz="4400" b="0" spc="-280" dirty="0">
                <a:latin typeface="Arial"/>
                <a:cs typeface="Arial"/>
              </a:rPr>
              <a:t> </a:t>
            </a:r>
            <a:r>
              <a:rPr sz="4400" b="0" spc="-275" dirty="0">
                <a:latin typeface="Arial"/>
                <a:cs typeface="Arial"/>
              </a:rPr>
              <a:t>Things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2220"/>
            <a:ext cx="7842884" cy="460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5" dirty="0">
                <a:latin typeface="Arial"/>
                <a:cs typeface="Arial"/>
              </a:rPr>
              <a:t>Static </a:t>
            </a:r>
            <a:r>
              <a:rPr sz="3200" spc="-35" dirty="0">
                <a:latin typeface="Arial"/>
                <a:cs typeface="Arial"/>
              </a:rPr>
              <a:t>part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model, </a:t>
            </a:r>
            <a:r>
              <a:rPr sz="3200" spc="-105" dirty="0">
                <a:latin typeface="Arial"/>
                <a:cs typeface="Arial"/>
              </a:rPr>
              <a:t>representing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elements 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spc="-135" dirty="0">
                <a:latin typeface="Arial"/>
                <a:cs typeface="Arial"/>
              </a:rPr>
              <a:t>are </a:t>
            </a:r>
            <a:r>
              <a:rPr sz="3200" spc="-45" dirty="0">
                <a:latin typeface="Arial"/>
                <a:cs typeface="Arial"/>
              </a:rPr>
              <a:t>either </a:t>
            </a:r>
            <a:r>
              <a:rPr sz="3200" spc="-114" dirty="0">
                <a:latin typeface="Arial"/>
                <a:cs typeface="Arial"/>
              </a:rPr>
              <a:t>conceptual </a:t>
            </a:r>
            <a:r>
              <a:rPr sz="3200" spc="-20" dirty="0">
                <a:latin typeface="Arial"/>
                <a:cs typeface="Arial"/>
              </a:rPr>
              <a:t>or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physical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265" dirty="0"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00" dirty="0">
                <a:latin typeface="Arial"/>
                <a:cs typeface="Arial"/>
              </a:rPr>
              <a:t>Interfaces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10" dirty="0">
                <a:latin typeface="Arial"/>
                <a:cs typeface="Arial"/>
              </a:rPr>
              <a:t>Collaborations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235" dirty="0">
                <a:latin typeface="Arial"/>
                <a:cs typeface="Arial"/>
              </a:rPr>
              <a:t>Use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cases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05" dirty="0">
                <a:latin typeface="Arial"/>
                <a:cs typeface="Arial"/>
              </a:rPr>
              <a:t>Active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145" dirty="0">
                <a:latin typeface="Arial"/>
                <a:cs typeface="Arial"/>
              </a:rPr>
              <a:t>Components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80" dirty="0">
                <a:latin typeface="Arial"/>
                <a:cs typeface="Arial"/>
              </a:rPr>
              <a:t>Nodes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438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261620"/>
            <a:ext cx="626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36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i="1" spc="-5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i="1" spc="-1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i="1" spc="-39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7272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9471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690879"/>
            <a:ext cx="8328025" cy="544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635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55" dirty="0">
                <a:latin typeface="Arial"/>
                <a:cs typeface="Arial"/>
              </a:rPr>
              <a:t>a </a:t>
            </a:r>
            <a:r>
              <a:rPr sz="2000" i="1" spc="-140" dirty="0">
                <a:latin typeface="Arial"/>
                <a:cs typeface="Arial"/>
              </a:rPr>
              <a:t>class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description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0" dirty="0">
                <a:latin typeface="Arial"/>
                <a:cs typeface="Arial"/>
              </a:rPr>
              <a:t>objects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110" dirty="0">
                <a:latin typeface="Arial"/>
                <a:cs typeface="Arial"/>
              </a:rPr>
              <a:t>share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45" dirty="0">
                <a:latin typeface="Arial"/>
                <a:cs typeface="Arial"/>
              </a:rPr>
              <a:t>same </a:t>
            </a:r>
            <a:r>
              <a:rPr sz="2000" spc="-30" dirty="0">
                <a:latin typeface="Arial"/>
                <a:cs typeface="Arial"/>
              </a:rPr>
              <a:t>attributes,  </a:t>
            </a:r>
            <a:r>
              <a:rPr sz="2000" spc="-60" dirty="0">
                <a:latin typeface="Arial"/>
                <a:cs typeface="Arial"/>
              </a:rPr>
              <a:t>operations, </a:t>
            </a:r>
            <a:r>
              <a:rPr sz="2000" spc="-65" dirty="0">
                <a:latin typeface="Arial"/>
                <a:cs typeface="Arial"/>
              </a:rPr>
              <a:t>relationships,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semantics</a:t>
            </a:r>
            <a:endParaRPr sz="20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60" dirty="0">
                <a:latin typeface="Arial"/>
                <a:cs typeface="Arial"/>
              </a:rPr>
              <a:t>implements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55" dirty="0">
                <a:latin typeface="Arial"/>
                <a:cs typeface="Arial"/>
              </a:rPr>
              <a:t>more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interfaces.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i="1" spc="-130" dirty="0">
                <a:solidFill>
                  <a:srgbClr val="FF0000"/>
                </a:solidFill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collection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60" dirty="0">
                <a:latin typeface="Arial"/>
                <a:cs typeface="Arial"/>
              </a:rPr>
              <a:t>operations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90" dirty="0">
                <a:latin typeface="Arial"/>
                <a:cs typeface="Arial"/>
              </a:rPr>
              <a:t>specify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service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05" dirty="0">
                <a:latin typeface="Arial"/>
                <a:cs typeface="Arial"/>
              </a:rPr>
              <a:t>describes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externally </a:t>
            </a:r>
            <a:r>
              <a:rPr sz="2000" spc="-70" dirty="0">
                <a:latin typeface="Arial"/>
                <a:cs typeface="Arial"/>
              </a:rPr>
              <a:t>visible behavior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412750" marR="508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  <a:tab pos="1303020" algn="l"/>
                <a:tab pos="1560195" algn="l"/>
                <a:tab pos="2005330" algn="l"/>
                <a:tab pos="2352675" algn="l"/>
                <a:tab pos="3503295" algn="l"/>
                <a:tab pos="5039360" algn="l"/>
                <a:tab pos="5527040" algn="l"/>
                <a:tab pos="6251575" algn="l"/>
                <a:tab pos="6507480" algn="l"/>
                <a:tab pos="6953250" algn="l"/>
                <a:tab pos="7299959" algn="l"/>
              </a:tabLst>
            </a:pPr>
            <a:r>
              <a:rPr sz="2000" spc="-95" dirty="0">
                <a:latin typeface="Arial"/>
                <a:cs typeface="Arial"/>
              </a:rPr>
              <a:t>d</a:t>
            </a:r>
            <a:r>
              <a:rPr sz="2000" spc="-9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fin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2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35" dirty="0">
                <a:latin typeface="Arial"/>
                <a:cs typeface="Arial"/>
              </a:rPr>
              <a:t>s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1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0" dirty="0">
                <a:latin typeface="Arial"/>
                <a:cs typeface="Arial"/>
              </a:rPr>
              <a:t>o</a:t>
            </a:r>
            <a:r>
              <a:rPr sz="2000" spc="5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5" dirty="0">
                <a:latin typeface="Arial"/>
                <a:cs typeface="Arial"/>
              </a:rPr>
              <a:t>o</a:t>
            </a:r>
            <a:r>
              <a:rPr sz="2000" spc="-60" dirty="0">
                <a:latin typeface="Arial"/>
                <a:cs typeface="Arial"/>
              </a:rPr>
              <a:t>p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r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60" dirty="0">
                <a:latin typeface="Arial"/>
                <a:cs typeface="Arial"/>
              </a:rPr>
              <a:t>o</a:t>
            </a:r>
            <a:r>
              <a:rPr sz="2000" spc="-6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25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p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-155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ifi</a:t>
            </a:r>
            <a:r>
              <a:rPr sz="2000" spc="-3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ati</a:t>
            </a:r>
            <a:r>
              <a:rPr sz="2000" spc="-35" dirty="0">
                <a:latin typeface="Arial"/>
                <a:cs typeface="Arial"/>
              </a:rPr>
              <a:t>o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spc="-2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b</a:t>
            </a:r>
            <a:r>
              <a:rPr sz="2000" spc="-60" dirty="0">
                <a:latin typeface="Arial"/>
                <a:cs typeface="Arial"/>
              </a:rPr>
              <a:t>u</a:t>
            </a:r>
            <a:r>
              <a:rPr sz="2000" spc="1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95" dirty="0">
                <a:latin typeface="Arial"/>
                <a:cs typeface="Arial"/>
              </a:rPr>
              <a:t>n</a:t>
            </a:r>
            <a:r>
              <a:rPr sz="2000" spc="-90" dirty="0">
                <a:latin typeface="Arial"/>
                <a:cs typeface="Arial"/>
              </a:rPr>
              <a:t>e</a:t>
            </a:r>
            <a:r>
              <a:rPr sz="2000" spc="-105" dirty="0">
                <a:latin typeface="Arial"/>
                <a:cs typeface="Arial"/>
              </a:rPr>
              <a:t>v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25" dirty="0">
                <a:latin typeface="Arial"/>
                <a:cs typeface="Arial"/>
              </a:rPr>
              <a:t>s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spc="1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5" dirty="0">
                <a:latin typeface="Arial"/>
                <a:cs typeface="Arial"/>
              </a:rPr>
              <a:t>o</a:t>
            </a:r>
            <a:r>
              <a:rPr sz="2000" spc="5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0" dirty="0">
                <a:latin typeface="Arial"/>
                <a:cs typeface="Arial"/>
              </a:rPr>
              <a:t>o</a:t>
            </a:r>
            <a:r>
              <a:rPr sz="2000" spc="-95" dirty="0">
                <a:latin typeface="Arial"/>
                <a:cs typeface="Arial"/>
              </a:rPr>
              <a:t>p</a:t>
            </a:r>
            <a:r>
              <a:rPr sz="2000" spc="-90" dirty="0">
                <a:latin typeface="Arial"/>
                <a:cs typeface="Arial"/>
              </a:rPr>
              <a:t>e</a:t>
            </a:r>
            <a:r>
              <a:rPr sz="2000" spc="20" dirty="0">
                <a:latin typeface="Arial"/>
                <a:cs typeface="Arial"/>
              </a:rPr>
              <a:t>r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60" dirty="0">
                <a:latin typeface="Arial"/>
                <a:cs typeface="Arial"/>
              </a:rPr>
              <a:t>o</a:t>
            </a:r>
            <a:r>
              <a:rPr sz="2000" spc="-45" dirty="0">
                <a:latin typeface="Arial"/>
                <a:cs typeface="Arial"/>
              </a:rPr>
              <a:t>n  </a:t>
            </a:r>
            <a:r>
              <a:rPr sz="2000" spc="-55" dirty="0">
                <a:latin typeface="Arial"/>
                <a:cs typeface="Arial"/>
              </a:rPr>
              <a:t>implementations</a:t>
            </a:r>
            <a:endParaRPr sz="20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60" dirty="0">
                <a:latin typeface="Arial"/>
                <a:cs typeface="Arial"/>
              </a:rPr>
              <a:t>attached </a:t>
            </a:r>
            <a:r>
              <a:rPr sz="2000" spc="25" dirty="0">
                <a:latin typeface="Arial"/>
                <a:cs typeface="Arial"/>
              </a:rPr>
              <a:t>to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60" dirty="0">
                <a:latin typeface="Arial"/>
                <a:cs typeface="Arial"/>
              </a:rPr>
              <a:t>component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0" dirty="0">
                <a:latin typeface="Arial"/>
                <a:cs typeface="Arial"/>
              </a:rPr>
              <a:t>realizes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i="1" spc="-155" dirty="0">
                <a:solidFill>
                  <a:srgbClr val="FF0000"/>
                </a:solidFill>
                <a:latin typeface="Arial"/>
                <a:cs typeface="Arial"/>
              </a:rPr>
              <a:t>Collaboration</a:t>
            </a:r>
            <a:endParaRPr sz="2400">
              <a:latin typeface="Arial"/>
              <a:cs typeface="Arial"/>
            </a:endParaRPr>
          </a:p>
          <a:p>
            <a:pPr marL="412750" marR="7620" indent="-285750">
              <a:lnSpc>
                <a:spcPct val="100400"/>
              </a:lnSpc>
              <a:spcBef>
                <a:spcPts val="48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80" dirty="0">
                <a:latin typeface="Arial"/>
                <a:cs typeface="Arial"/>
              </a:rPr>
              <a:t>defines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35" dirty="0">
                <a:latin typeface="Arial"/>
                <a:cs typeface="Arial"/>
              </a:rPr>
              <a:t>interaction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society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roles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75" dirty="0">
                <a:latin typeface="Arial"/>
                <a:cs typeface="Arial"/>
              </a:rPr>
              <a:t>elements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40" dirty="0">
                <a:latin typeface="Arial"/>
                <a:cs typeface="Arial"/>
              </a:rPr>
              <a:t>work  together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55" dirty="0">
                <a:latin typeface="Arial"/>
                <a:cs typeface="Arial"/>
              </a:rPr>
              <a:t>provide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65" dirty="0">
                <a:latin typeface="Arial"/>
                <a:cs typeface="Arial"/>
              </a:rPr>
              <a:t>cooperative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behavior</a:t>
            </a:r>
            <a:endParaRPr sz="20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75" dirty="0">
                <a:latin typeface="Arial"/>
                <a:cs typeface="Arial"/>
              </a:rPr>
              <a:t>Collaborations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spc="-40" dirty="0">
                <a:latin typeface="Arial"/>
                <a:cs typeface="Arial"/>
              </a:rPr>
              <a:t>structural,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35" dirty="0">
                <a:latin typeface="Arial"/>
                <a:cs typeface="Arial"/>
              </a:rPr>
              <a:t>well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70" dirty="0">
                <a:latin typeface="Arial"/>
                <a:cs typeface="Arial"/>
              </a:rPr>
              <a:t>behavioral </a:t>
            </a:r>
            <a:r>
              <a:rPr sz="2000" spc="-90" dirty="0">
                <a:latin typeface="Arial"/>
                <a:cs typeface="Arial"/>
              </a:rPr>
              <a:t>dimensions</a:t>
            </a:r>
            <a:endParaRPr sz="20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given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110" dirty="0">
                <a:latin typeface="Arial"/>
                <a:cs typeface="Arial"/>
              </a:rPr>
              <a:t>may </a:t>
            </a:r>
            <a:r>
              <a:rPr sz="2000" spc="-45" dirty="0">
                <a:latin typeface="Arial"/>
                <a:cs typeface="Arial"/>
              </a:rPr>
              <a:t>participate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several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collaborations</a:t>
            </a:r>
            <a:endParaRPr sz="20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30" dirty="0">
                <a:latin typeface="Arial"/>
                <a:cs typeface="Arial"/>
              </a:rPr>
              <a:t>therefore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represent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implementation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patterns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make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up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 system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792480"/>
            <a:ext cx="2628900" cy="4278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4710" y="5825490"/>
            <a:ext cx="2510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850" algn="l"/>
              </a:tabLst>
            </a:pPr>
            <a:r>
              <a:rPr sz="2800" b="1" spc="-229" dirty="0">
                <a:latin typeface="Arial"/>
                <a:cs typeface="Arial"/>
              </a:rPr>
              <a:t>Figure	</a:t>
            </a:r>
            <a:r>
              <a:rPr sz="2800" b="1" spc="-155" dirty="0">
                <a:latin typeface="Arial"/>
                <a:cs typeface="Arial"/>
              </a:rPr>
              <a:t>1:</a:t>
            </a:r>
            <a:r>
              <a:rPr sz="2800" b="1" spc="-210" dirty="0">
                <a:latin typeface="Arial"/>
                <a:cs typeface="Arial"/>
              </a:rPr>
              <a:t> </a:t>
            </a:r>
            <a:r>
              <a:rPr sz="2800" b="1" spc="-335" dirty="0"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600" y="457200"/>
            <a:ext cx="1600200" cy="1487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61100" y="2091690"/>
            <a:ext cx="2443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latin typeface="Arial"/>
                <a:cs typeface="Arial"/>
              </a:rPr>
              <a:t>Figure </a:t>
            </a:r>
            <a:r>
              <a:rPr sz="2400" b="1" spc="-135" dirty="0">
                <a:latin typeface="Arial"/>
                <a:cs typeface="Arial"/>
              </a:rPr>
              <a:t>2: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45" dirty="0">
                <a:latin typeface="Arial"/>
                <a:cs typeface="Arial"/>
              </a:rPr>
              <a:t>Interfaces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Class</a:t>
            </a:r>
            <a:r>
              <a:rPr spc="-190" dirty="0"/>
              <a:t> </a:t>
            </a:r>
            <a:r>
              <a:rPr spc="-155" dirty="0"/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37050" y="2078990"/>
            <a:ext cx="1308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9270" y="3915409"/>
            <a:ext cx="143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0" dirty="0">
                <a:latin typeface="Arial"/>
                <a:cs typeface="Arial"/>
              </a:rPr>
              <a:t>O</a:t>
            </a:r>
            <a:r>
              <a:rPr sz="2400" b="1" spc="-190" dirty="0">
                <a:latin typeface="Arial"/>
                <a:cs typeface="Arial"/>
              </a:rPr>
              <a:t>p</a:t>
            </a:r>
            <a:r>
              <a:rPr sz="2400" b="1" spc="-125" dirty="0">
                <a:latin typeface="Arial"/>
                <a:cs typeface="Arial"/>
              </a:rPr>
              <a:t>e</a:t>
            </a:r>
            <a:r>
              <a:rPr sz="2400" b="1" spc="-90" dirty="0">
                <a:latin typeface="Arial"/>
                <a:cs typeface="Arial"/>
              </a:rPr>
              <a:t>r</a:t>
            </a:r>
            <a:r>
              <a:rPr sz="2400" b="1" spc="-150" dirty="0">
                <a:latin typeface="Arial"/>
                <a:cs typeface="Arial"/>
              </a:rPr>
              <a:t>a</a:t>
            </a:r>
            <a:r>
              <a:rPr sz="2400" b="1" spc="15" dirty="0">
                <a:latin typeface="Arial"/>
                <a:cs typeface="Arial"/>
              </a:rPr>
              <a:t>t</a:t>
            </a:r>
            <a:r>
              <a:rPr sz="2400" b="1" spc="-85" dirty="0">
                <a:latin typeface="Arial"/>
                <a:cs typeface="Arial"/>
              </a:rPr>
              <a:t>i</a:t>
            </a:r>
            <a:r>
              <a:rPr sz="2400" b="1" spc="-170" dirty="0">
                <a:latin typeface="Arial"/>
                <a:cs typeface="Arial"/>
              </a:rPr>
              <a:t>o</a:t>
            </a:r>
            <a:r>
              <a:rPr sz="2400" b="1" spc="-190" dirty="0">
                <a:latin typeface="Arial"/>
                <a:cs typeface="Arial"/>
              </a:rPr>
              <a:t>n</a:t>
            </a:r>
            <a:r>
              <a:rPr sz="2400" b="1" spc="-38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240" y="5673090"/>
            <a:ext cx="302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latin typeface="Arial"/>
                <a:cs typeface="Arial"/>
              </a:rPr>
              <a:t>Figure </a:t>
            </a:r>
            <a:r>
              <a:rPr sz="2400" b="1" spc="-135" dirty="0">
                <a:latin typeface="Arial"/>
                <a:cs typeface="Arial"/>
              </a:rPr>
              <a:t>3: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170" dirty="0">
                <a:latin typeface="Arial"/>
                <a:cs typeface="Arial"/>
              </a:rPr>
              <a:t>Collaborations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4600" y="3962400"/>
            <a:ext cx="238125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1229" y="1031239"/>
            <a:ext cx="763270" cy="457200"/>
          </a:xfrm>
          <a:custGeom>
            <a:avLst/>
            <a:gdLst/>
            <a:ahLst/>
            <a:cxnLst/>
            <a:rect l="l" t="t" r="r" b="b"/>
            <a:pathLst>
              <a:path w="763270" h="457200">
                <a:moveTo>
                  <a:pt x="229870" y="0"/>
                </a:moveTo>
                <a:lnTo>
                  <a:pt x="0" y="228600"/>
                </a:lnTo>
                <a:lnTo>
                  <a:pt x="229870" y="457200"/>
                </a:lnTo>
                <a:lnTo>
                  <a:pt x="229870" y="344170"/>
                </a:lnTo>
                <a:lnTo>
                  <a:pt x="763270" y="344170"/>
                </a:lnTo>
                <a:lnTo>
                  <a:pt x="648970" y="228600"/>
                </a:lnTo>
                <a:lnTo>
                  <a:pt x="763270" y="114300"/>
                </a:lnTo>
                <a:lnTo>
                  <a:pt x="229870" y="114300"/>
                </a:lnTo>
                <a:lnTo>
                  <a:pt x="22987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1229" y="1031239"/>
            <a:ext cx="763270" cy="457200"/>
          </a:xfrm>
          <a:custGeom>
            <a:avLst/>
            <a:gdLst/>
            <a:ahLst/>
            <a:cxnLst/>
            <a:rect l="l" t="t" r="r" b="b"/>
            <a:pathLst>
              <a:path w="763270" h="457200">
                <a:moveTo>
                  <a:pt x="763270" y="344170"/>
                </a:moveTo>
                <a:lnTo>
                  <a:pt x="229870" y="344170"/>
                </a:lnTo>
                <a:lnTo>
                  <a:pt x="229870" y="457200"/>
                </a:lnTo>
                <a:lnTo>
                  <a:pt x="0" y="228600"/>
                </a:lnTo>
                <a:lnTo>
                  <a:pt x="229870" y="0"/>
                </a:lnTo>
                <a:lnTo>
                  <a:pt x="229870" y="114300"/>
                </a:lnTo>
                <a:lnTo>
                  <a:pt x="763270" y="114300"/>
                </a:lnTo>
                <a:lnTo>
                  <a:pt x="648970" y="228600"/>
                </a:lnTo>
                <a:lnTo>
                  <a:pt x="763270" y="34417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4500" y="1488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1229" y="1031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0920" y="20320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762000" y="342900"/>
                </a:lnTo>
                <a:lnTo>
                  <a:pt x="647700" y="228600"/>
                </a:lnTo>
                <a:lnTo>
                  <a:pt x="76200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0920" y="20320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762000" y="342900"/>
                </a:moveTo>
                <a:lnTo>
                  <a:pt x="228600" y="342900"/>
                </a:lnTo>
                <a:lnTo>
                  <a:pt x="228600" y="457200"/>
                </a:lnTo>
                <a:lnTo>
                  <a:pt x="0" y="228600"/>
                </a:lnTo>
                <a:lnTo>
                  <a:pt x="228600" y="0"/>
                </a:lnTo>
                <a:lnTo>
                  <a:pt x="228600" y="114300"/>
                </a:lnTo>
                <a:lnTo>
                  <a:pt x="762000" y="114300"/>
                </a:lnTo>
                <a:lnTo>
                  <a:pt x="647700" y="228600"/>
                </a:lnTo>
                <a:lnTo>
                  <a:pt x="762000" y="3429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2920" y="248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0920" y="2032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5200" y="38735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762000" y="342900"/>
                </a:lnTo>
                <a:lnTo>
                  <a:pt x="647700" y="228600"/>
                </a:lnTo>
                <a:lnTo>
                  <a:pt x="76200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5200" y="38735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762000" y="342900"/>
                </a:moveTo>
                <a:lnTo>
                  <a:pt x="228600" y="342900"/>
                </a:lnTo>
                <a:lnTo>
                  <a:pt x="228600" y="457200"/>
                </a:lnTo>
                <a:lnTo>
                  <a:pt x="0" y="228600"/>
                </a:lnTo>
                <a:lnTo>
                  <a:pt x="228600" y="0"/>
                </a:lnTo>
                <a:lnTo>
                  <a:pt x="228600" y="114300"/>
                </a:lnTo>
                <a:lnTo>
                  <a:pt x="762000" y="114300"/>
                </a:lnTo>
                <a:lnTo>
                  <a:pt x="647700" y="228600"/>
                </a:lnTo>
                <a:lnTo>
                  <a:pt x="762000" y="34290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7200" y="4330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5200" y="3873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9320" y="0"/>
            <a:ext cx="46990" cy="6477000"/>
          </a:xfrm>
          <a:custGeom>
            <a:avLst/>
            <a:gdLst/>
            <a:ahLst/>
            <a:cxnLst/>
            <a:rect l="l" t="t" r="r" b="b"/>
            <a:pathLst>
              <a:path w="46989" h="6477000">
                <a:moveTo>
                  <a:pt x="23495" y="-12759"/>
                </a:moveTo>
                <a:lnTo>
                  <a:pt x="23495" y="6489759"/>
                </a:lnTo>
              </a:path>
            </a:pathLst>
          </a:custGeom>
          <a:ln w="7250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9800" y="3155314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0" y="0"/>
                </a:moveTo>
                <a:lnTo>
                  <a:pt x="3124200" y="0"/>
                </a:lnTo>
              </a:path>
            </a:pathLst>
          </a:custGeom>
          <a:ln w="44450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9800" y="3133089"/>
            <a:ext cx="3124200" cy="44450"/>
          </a:xfrm>
          <a:custGeom>
            <a:avLst/>
            <a:gdLst/>
            <a:ahLst/>
            <a:cxnLst/>
            <a:rect l="l" t="t" r="r" b="b"/>
            <a:pathLst>
              <a:path w="3124200" h="44450">
                <a:moveTo>
                  <a:pt x="1562100" y="44450"/>
                </a:moveTo>
                <a:lnTo>
                  <a:pt x="0" y="44450"/>
                </a:lnTo>
                <a:lnTo>
                  <a:pt x="0" y="0"/>
                </a:lnTo>
                <a:lnTo>
                  <a:pt x="3124200" y="0"/>
                </a:lnTo>
                <a:lnTo>
                  <a:pt x="3124200" y="44450"/>
                </a:lnTo>
                <a:lnTo>
                  <a:pt x="1562100" y="44450"/>
                </a:lnTo>
                <a:close/>
              </a:path>
            </a:pathLst>
          </a:custGeom>
          <a:ln w="25518">
            <a:solidFill>
              <a:srgbClr val="375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3213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pc="-10" dirty="0"/>
              <a:t>Object </a:t>
            </a:r>
            <a:r>
              <a:rPr spc="-5" dirty="0"/>
              <a:t>Oriented Design </a:t>
            </a:r>
            <a:r>
              <a:rPr spc="-10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8592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33985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49377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840" y="337820"/>
            <a:ext cx="8484870" cy="610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254" dirty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sz="2400" b="1" i="1" spc="-245" dirty="0">
                <a:solidFill>
                  <a:srgbClr val="FF0000"/>
                </a:solidFill>
                <a:latin typeface="Arial"/>
                <a:cs typeface="Arial"/>
              </a:rPr>
              <a:t>case </a:t>
            </a:r>
            <a:r>
              <a:rPr sz="2400" spc="-65" dirty="0">
                <a:latin typeface="Arial"/>
                <a:cs typeface="Arial"/>
              </a:rPr>
              <a:t>-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description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90" dirty="0">
                <a:latin typeface="Arial"/>
                <a:cs typeface="Arial"/>
              </a:rPr>
              <a:t>set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40" dirty="0">
                <a:latin typeface="Arial"/>
                <a:cs typeface="Arial"/>
              </a:rPr>
              <a:t>sequence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95" dirty="0">
                <a:latin typeface="Arial"/>
                <a:cs typeface="Arial"/>
              </a:rPr>
              <a:t>actions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system  </a:t>
            </a:r>
            <a:r>
              <a:rPr sz="2400" spc="-65" dirty="0">
                <a:latin typeface="Arial"/>
                <a:cs typeface="Arial"/>
              </a:rPr>
              <a:t>performs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95" dirty="0">
                <a:latin typeface="Arial"/>
                <a:cs typeface="Arial"/>
              </a:rPr>
              <a:t>yields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05" dirty="0">
                <a:latin typeface="Arial"/>
                <a:cs typeface="Arial"/>
              </a:rPr>
              <a:t>observable </a:t>
            </a:r>
            <a:r>
              <a:rPr sz="2400" spc="-50" dirty="0">
                <a:latin typeface="Arial"/>
                <a:cs typeface="Arial"/>
              </a:rPr>
              <a:t>result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05" dirty="0">
                <a:latin typeface="Arial"/>
                <a:cs typeface="Arial"/>
              </a:rPr>
              <a:t>value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particular  </a:t>
            </a:r>
            <a:r>
              <a:rPr sz="2400" spc="-60" dirty="0">
                <a:latin typeface="Arial"/>
                <a:cs typeface="Arial"/>
              </a:rPr>
              <a:t>actor.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195" dirty="0">
                <a:latin typeface="Arial"/>
                <a:cs typeface="Arial"/>
              </a:rPr>
              <a:t>case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0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50" dirty="0">
                <a:latin typeface="Arial"/>
                <a:cs typeface="Arial"/>
              </a:rPr>
              <a:t>structure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behavioral </a:t>
            </a:r>
            <a:r>
              <a:rPr sz="2400" spc="-85" dirty="0">
                <a:latin typeface="Arial"/>
                <a:cs typeface="Arial"/>
              </a:rPr>
              <a:t>things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75" dirty="0">
                <a:latin typeface="Arial"/>
                <a:cs typeface="Arial"/>
              </a:rPr>
              <a:t>model.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195" dirty="0">
                <a:latin typeface="Arial"/>
                <a:cs typeface="Arial"/>
              </a:rPr>
              <a:t>case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realized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collaboration.</a:t>
            </a:r>
            <a:endParaRPr sz="24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600"/>
              </a:spcBef>
            </a:pPr>
            <a:r>
              <a:rPr sz="2400" b="1" i="1" spc="-145" dirty="0">
                <a:solidFill>
                  <a:srgbClr val="FF0000"/>
                </a:solidFill>
                <a:latin typeface="Arial"/>
                <a:cs typeface="Arial"/>
              </a:rPr>
              <a:t>active </a:t>
            </a:r>
            <a:r>
              <a:rPr sz="2400" b="1" i="1" spc="-260" dirty="0">
                <a:solidFill>
                  <a:srgbClr val="FF0000"/>
                </a:solidFill>
                <a:latin typeface="Arial"/>
                <a:cs typeface="Arial"/>
              </a:rPr>
              <a:t>class </a:t>
            </a:r>
            <a:r>
              <a:rPr sz="2400" spc="-65" dirty="0">
                <a:latin typeface="Arial"/>
                <a:cs typeface="Arial"/>
              </a:rPr>
              <a:t>-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20" dirty="0">
                <a:latin typeface="Arial"/>
                <a:cs typeface="Arial"/>
              </a:rPr>
              <a:t>whose </a:t>
            </a:r>
            <a:r>
              <a:rPr sz="2400" spc="-85" dirty="0">
                <a:latin typeface="Arial"/>
                <a:cs typeface="Arial"/>
              </a:rPr>
              <a:t>objects </a:t>
            </a:r>
            <a:r>
              <a:rPr sz="2400" spc="-60" dirty="0">
                <a:latin typeface="Arial"/>
                <a:cs typeface="Arial"/>
              </a:rPr>
              <a:t>own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70" dirty="0">
                <a:latin typeface="Arial"/>
                <a:cs typeface="Arial"/>
              </a:rPr>
              <a:t>more </a:t>
            </a:r>
            <a:r>
              <a:rPr sz="2400" spc="-155" dirty="0">
                <a:latin typeface="Arial"/>
                <a:cs typeface="Arial"/>
              </a:rPr>
              <a:t>processes </a:t>
            </a:r>
            <a:r>
              <a:rPr sz="2400" spc="-25" dirty="0">
                <a:latin typeface="Arial"/>
                <a:cs typeface="Arial"/>
              </a:rPr>
              <a:t>or  </a:t>
            </a:r>
            <a:r>
              <a:rPr sz="2400" spc="-85" dirty="0">
                <a:latin typeface="Arial"/>
                <a:cs typeface="Arial"/>
              </a:rPr>
              <a:t>threads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5" dirty="0">
                <a:latin typeface="Arial"/>
                <a:cs typeface="Arial"/>
              </a:rPr>
              <a:t>therefore </a:t>
            </a:r>
            <a:r>
              <a:rPr sz="2400" spc="-150" dirty="0">
                <a:latin typeface="Arial"/>
                <a:cs typeface="Arial"/>
              </a:rPr>
              <a:t>can </a:t>
            </a:r>
            <a:r>
              <a:rPr sz="2400" spc="-15" dirty="0">
                <a:latin typeface="Arial"/>
                <a:cs typeface="Arial"/>
              </a:rPr>
              <a:t>initiate </a:t>
            </a:r>
            <a:r>
              <a:rPr sz="2400" spc="-35" dirty="0">
                <a:latin typeface="Arial"/>
                <a:cs typeface="Arial"/>
              </a:rPr>
              <a:t>control </a:t>
            </a:r>
            <a:r>
              <a:rPr sz="2400" spc="-45" dirty="0">
                <a:latin typeface="Arial"/>
                <a:cs typeface="Arial"/>
              </a:rPr>
              <a:t>activity. </a:t>
            </a:r>
            <a:r>
              <a:rPr sz="2400" spc="-145" dirty="0">
                <a:latin typeface="Arial"/>
                <a:cs typeface="Arial"/>
              </a:rPr>
              <a:t>An </a:t>
            </a:r>
            <a:r>
              <a:rPr sz="2400" spc="-85" dirty="0">
                <a:latin typeface="Arial"/>
                <a:cs typeface="Arial"/>
              </a:rPr>
              <a:t>active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20" dirty="0">
                <a:latin typeface="Arial"/>
                <a:cs typeface="Arial"/>
              </a:rPr>
              <a:t>is  </a:t>
            </a:r>
            <a:r>
              <a:rPr sz="2400" spc="-45" dirty="0">
                <a:latin typeface="Arial"/>
                <a:cs typeface="Arial"/>
              </a:rPr>
              <a:t>just </a:t>
            </a:r>
            <a:r>
              <a:rPr sz="2400" spc="-55" dirty="0">
                <a:latin typeface="Arial"/>
                <a:cs typeface="Arial"/>
              </a:rPr>
              <a:t>like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00" dirty="0">
                <a:latin typeface="Arial"/>
                <a:cs typeface="Arial"/>
              </a:rPr>
              <a:t>except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40" dirty="0">
                <a:latin typeface="Arial"/>
                <a:cs typeface="Arial"/>
              </a:rPr>
              <a:t>its </a:t>
            </a:r>
            <a:r>
              <a:rPr sz="2400" spc="-85" dirty="0">
                <a:latin typeface="Arial"/>
                <a:cs typeface="Arial"/>
              </a:rPr>
              <a:t>objects </a:t>
            </a:r>
            <a:r>
              <a:rPr sz="2400" spc="-75" dirty="0">
                <a:latin typeface="Arial"/>
                <a:cs typeface="Arial"/>
              </a:rPr>
              <a:t>represent </a:t>
            </a:r>
            <a:r>
              <a:rPr sz="2400" spc="-90" dirty="0">
                <a:latin typeface="Arial"/>
                <a:cs typeface="Arial"/>
              </a:rPr>
              <a:t>elements </a:t>
            </a:r>
            <a:r>
              <a:rPr sz="2400" spc="-120" dirty="0">
                <a:latin typeface="Arial"/>
                <a:cs typeface="Arial"/>
              </a:rPr>
              <a:t>whose  </a:t>
            </a:r>
            <a:r>
              <a:rPr sz="2400" spc="-80" dirty="0">
                <a:latin typeface="Arial"/>
                <a:cs typeface="Arial"/>
              </a:rPr>
              <a:t>behavior </a:t>
            </a:r>
            <a:r>
              <a:rPr sz="2400" spc="-120" dirty="0">
                <a:latin typeface="Arial"/>
                <a:cs typeface="Arial"/>
              </a:rPr>
              <a:t>is </a:t>
            </a:r>
            <a:r>
              <a:rPr sz="2400" spc="-65" dirty="0">
                <a:latin typeface="Arial"/>
                <a:cs typeface="Arial"/>
              </a:rPr>
              <a:t>concurrent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other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b="1" i="1" spc="-195" dirty="0">
                <a:solidFill>
                  <a:srgbClr val="FF0000"/>
                </a:solidFill>
                <a:latin typeface="Arial"/>
                <a:cs typeface="Arial"/>
              </a:rPr>
              <a:t>component </a:t>
            </a:r>
            <a:r>
              <a:rPr sz="2400" spc="-65" dirty="0">
                <a:latin typeface="Arial"/>
                <a:cs typeface="Arial"/>
              </a:rPr>
              <a:t>-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physical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replaceable </a:t>
            </a:r>
            <a:r>
              <a:rPr sz="2400" spc="-25" dirty="0">
                <a:latin typeface="Arial"/>
                <a:cs typeface="Arial"/>
              </a:rPr>
              <a:t>part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85" dirty="0">
                <a:latin typeface="Arial"/>
                <a:cs typeface="Arial"/>
              </a:rPr>
              <a:t>conforms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90" dirty="0">
                <a:latin typeface="Arial"/>
                <a:cs typeface="Arial"/>
              </a:rPr>
              <a:t>provides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realization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interfaces.  </a:t>
            </a:r>
            <a:r>
              <a:rPr sz="2400" spc="-140" dirty="0">
                <a:latin typeface="Arial"/>
                <a:cs typeface="Arial"/>
              </a:rPr>
              <a:t>Represents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physical </a:t>
            </a:r>
            <a:r>
              <a:rPr sz="2400" spc="-140" dirty="0">
                <a:latin typeface="Arial"/>
                <a:cs typeface="Arial"/>
              </a:rPr>
              <a:t>packaging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otherwise </a:t>
            </a:r>
            <a:r>
              <a:rPr sz="2400" spc="-90" dirty="0">
                <a:latin typeface="Arial"/>
                <a:cs typeface="Arial"/>
              </a:rPr>
              <a:t>logical elements,  </a:t>
            </a:r>
            <a:r>
              <a:rPr sz="2400" spc="-150" dirty="0">
                <a:latin typeface="Arial"/>
                <a:cs typeface="Arial"/>
              </a:rPr>
              <a:t>such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75" dirty="0">
                <a:latin typeface="Arial"/>
                <a:cs typeface="Arial"/>
              </a:rPr>
              <a:t>classes, </a:t>
            </a:r>
            <a:r>
              <a:rPr sz="2400" spc="-75" dirty="0">
                <a:latin typeface="Arial"/>
                <a:cs typeface="Arial"/>
              </a:rPr>
              <a:t>interfaces,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collaborations.</a:t>
            </a:r>
            <a:endParaRPr sz="24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590"/>
              </a:spcBef>
            </a:pPr>
            <a:r>
              <a:rPr sz="2400" b="1" i="1" spc="-195" dirty="0">
                <a:solidFill>
                  <a:srgbClr val="FF0000"/>
                </a:solidFill>
                <a:latin typeface="Arial"/>
                <a:cs typeface="Arial"/>
              </a:rPr>
              <a:t>node </a:t>
            </a:r>
            <a:r>
              <a:rPr sz="2400" spc="-65" dirty="0">
                <a:latin typeface="Arial"/>
                <a:cs typeface="Arial"/>
              </a:rPr>
              <a:t>-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physical </a:t>
            </a:r>
            <a:r>
              <a:rPr sz="2400" spc="-65" dirty="0">
                <a:latin typeface="Arial"/>
                <a:cs typeface="Arial"/>
              </a:rPr>
              <a:t>element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14" dirty="0">
                <a:latin typeface="Arial"/>
                <a:cs typeface="Arial"/>
              </a:rPr>
              <a:t>exists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40" dirty="0">
                <a:latin typeface="Arial"/>
                <a:cs typeface="Arial"/>
              </a:rPr>
              <a:t>run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90" dirty="0">
                <a:latin typeface="Arial"/>
                <a:cs typeface="Arial"/>
              </a:rPr>
              <a:t>represents </a:t>
            </a:r>
            <a:r>
              <a:rPr sz="2400" spc="-190" dirty="0">
                <a:latin typeface="Arial"/>
                <a:cs typeface="Arial"/>
              </a:rPr>
              <a:t>a  </a:t>
            </a:r>
            <a:r>
              <a:rPr sz="2400" spc="-60" dirty="0">
                <a:latin typeface="Arial"/>
                <a:cs typeface="Arial"/>
              </a:rPr>
              <a:t>computational </a:t>
            </a:r>
            <a:r>
              <a:rPr sz="2400" spc="-100" dirty="0">
                <a:latin typeface="Arial"/>
                <a:cs typeface="Arial"/>
              </a:rPr>
              <a:t>resource, </a:t>
            </a:r>
            <a:r>
              <a:rPr sz="2400" spc="-114" dirty="0">
                <a:latin typeface="Arial"/>
                <a:cs typeface="Arial"/>
              </a:rPr>
              <a:t>having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90" dirty="0">
                <a:latin typeface="Arial"/>
                <a:cs typeface="Arial"/>
              </a:rPr>
              <a:t>least </a:t>
            </a:r>
            <a:r>
              <a:rPr sz="2400" spc="-145" dirty="0">
                <a:latin typeface="Arial"/>
                <a:cs typeface="Arial"/>
              </a:rPr>
              <a:t>some </a:t>
            </a:r>
            <a:r>
              <a:rPr sz="2400" spc="-80" dirty="0">
                <a:latin typeface="Arial"/>
                <a:cs typeface="Arial"/>
              </a:rPr>
              <a:t>memory </a:t>
            </a:r>
            <a:r>
              <a:rPr sz="2400" spc="-105" dirty="0">
                <a:latin typeface="Arial"/>
                <a:cs typeface="Arial"/>
              </a:rPr>
              <a:t>and, </a:t>
            </a:r>
            <a:r>
              <a:rPr sz="2400" spc="-30" dirty="0">
                <a:latin typeface="Arial"/>
                <a:cs typeface="Arial"/>
              </a:rPr>
              <a:t>often,  </a:t>
            </a:r>
            <a:r>
              <a:rPr sz="2400" spc="-130" dirty="0">
                <a:latin typeface="Arial"/>
                <a:cs typeface="Arial"/>
              </a:rPr>
              <a:t>processing </a:t>
            </a:r>
            <a:r>
              <a:rPr sz="2400" spc="-65" dirty="0">
                <a:latin typeface="Arial"/>
                <a:cs typeface="Arial"/>
              </a:rPr>
              <a:t>capability. </a:t>
            </a: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set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95" dirty="0">
                <a:latin typeface="Arial"/>
                <a:cs typeface="Arial"/>
              </a:rPr>
              <a:t>components </a:t>
            </a:r>
            <a:r>
              <a:rPr sz="2400" spc="-125" dirty="0">
                <a:latin typeface="Arial"/>
                <a:cs typeface="Arial"/>
              </a:rPr>
              <a:t>may </a:t>
            </a:r>
            <a:r>
              <a:rPr sz="2400" spc="-100" dirty="0">
                <a:latin typeface="Arial"/>
                <a:cs typeface="Arial"/>
              </a:rPr>
              <a:t>reside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node 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may also </a:t>
            </a:r>
            <a:r>
              <a:rPr sz="2400" spc="-65" dirty="0">
                <a:latin typeface="Arial"/>
                <a:cs typeface="Arial"/>
              </a:rPr>
              <a:t>migrate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95" dirty="0">
                <a:latin typeface="Arial"/>
                <a:cs typeface="Arial"/>
              </a:rPr>
              <a:t>node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1346</Words>
  <Application>Microsoft Office PowerPoint</Application>
  <PresentationFormat>On-screen Show (4:3)</PresentationFormat>
  <Paragraphs>225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Liberation Sans Narrow</vt:lpstr>
      <vt:lpstr>Symbol</vt:lpstr>
      <vt:lpstr>Times New Roman</vt:lpstr>
      <vt:lpstr>Office Theme</vt:lpstr>
      <vt:lpstr>Building Blocks of UML</vt:lpstr>
      <vt:lpstr>OOAD with UML</vt:lpstr>
      <vt:lpstr>A conceptual model of the UML</vt:lpstr>
      <vt:lpstr>Building Blocks of UML</vt:lpstr>
      <vt:lpstr>Things in the UML</vt:lpstr>
      <vt:lpstr>Structural Things</vt:lpstr>
      <vt:lpstr>class</vt:lpstr>
      <vt:lpstr>Class Name</vt:lpstr>
      <vt:lpstr>PowerPoint Presentation</vt:lpstr>
      <vt:lpstr>Figure 3: Use Cases</vt:lpstr>
      <vt:lpstr>Behavioral Things</vt:lpstr>
      <vt:lpstr>Grouping Things</vt:lpstr>
      <vt:lpstr>Annotational Things</vt:lpstr>
      <vt:lpstr>Figure 7: Messages</vt:lpstr>
      <vt:lpstr>Relationships in the UML</vt:lpstr>
      <vt:lpstr>Relationships in the UML</vt:lpstr>
      <vt:lpstr>Relationships in the UML</vt:lpstr>
      <vt:lpstr>PowerPoint Presentation</vt:lpstr>
      <vt:lpstr>PowerPoint Presentation</vt:lpstr>
      <vt:lpstr>Diagrams in the UML</vt:lpstr>
      <vt:lpstr>Diagrams in the UML</vt:lpstr>
      <vt:lpstr>1. Class Diagram</vt:lpstr>
      <vt:lpstr>PowerPoint Presentation</vt:lpstr>
      <vt:lpstr>2. Object Diagram</vt:lpstr>
      <vt:lpstr>PowerPoint Presentation</vt:lpstr>
      <vt:lpstr>3. Use Case Diagram</vt:lpstr>
      <vt:lpstr>Interaction Diagrams</vt:lpstr>
      <vt:lpstr>PowerPoint Presentation</vt:lpstr>
      <vt:lpstr>4. Sequence Diagram</vt:lpstr>
      <vt:lpstr>5. Collaboration Diagram</vt:lpstr>
      <vt:lpstr>6. Statechart Diagram</vt:lpstr>
      <vt:lpstr>PowerPoint Presentation</vt:lpstr>
      <vt:lpstr>7. Activity Diagram</vt:lpstr>
      <vt:lpstr>PowerPoint Presentation</vt:lpstr>
      <vt:lpstr>8. Component Diagram</vt:lpstr>
      <vt:lpstr>PowerPoint Presentation</vt:lpstr>
      <vt:lpstr>9. Deployment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 of UML</dc:title>
  <cp:lastModifiedBy>Anisur Rahman</cp:lastModifiedBy>
  <cp:revision>3</cp:revision>
  <dcterms:created xsi:type="dcterms:W3CDTF">2019-07-05T10:57:18Z</dcterms:created>
  <dcterms:modified xsi:type="dcterms:W3CDTF">2019-07-05T14:10:04Z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2019-07-05T00:00:00Z</vt:filetime>
  </property>
</Properties>
</file>