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320" r:id="rId12"/>
    <p:sldId id="286" r:id="rId13"/>
    <p:sldId id="287" r:id="rId14"/>
    <p:sldId id="288" r:id="rId15"/>
    <p:sldId id="289" r:id="rId16"/>
    <p:sldId id="293" r:id="rId17"/>
    <p:sldId id="294" r:id="rId18"/>
    <p:sldId id="295" r:id="rId19"/>
    <p:sldId id="298" r:id="rId20"/>
    <p:sldId id="299" r:id="rId21"/>
    <p:sldId id="300" r:id="rId22"/>
    <p:sldId id="302" r:id="rId23"/>
    <p:sldId id="304" r:id="rId24"/>
    <p:sldId id="307" r:id="rId25"/>
    <p:sldId id="308" r:id="rId26"/>
    <p:sldId id="310" r:id="rId27"/>
    <p:sldId id="311" r:id="rId28"/>
    <p:sldId id="317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18" r:id="rId43"/>
    <p:sldId id="31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1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9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0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7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0489-D486-4662-8145-7F1F679D1F9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048D-FF54-40E4-A2F6-1F69ED71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CSE-319</a:t>
            </a:r>
            <a:br>
              <a:rPr lang="en-US" dirty="0" smtClean="0"/>
            </a:br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Rubyeat</a:t>
            </a:r>
            <a:r>
              <a:rPr lang="en-US" dirty="0" smtClean="0"/>
              <a:t> Islam</a:t>
            </a:r>
          </a:p>
          <a:p>
            <a:r>
              <a:rPr lang="en-US" dirty="0"/>
              <a:t>s</a:t>
            </a:r>
            <a:r>
              <a:rPr lang="en-US" dirty="0" smtClean="0"/>
              <a:t>ites.google.com/site/</a:t>
            </a:r>
            <a:r>
              <a:rPr lang="en-US" dirty="0" err="1" smtClean="0"/>
              <a:t>islamrubyeat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Architectural models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Static structural model that shows the major system components</a:t>
            </a:r>
          </a:p>
          <a:p>
            <a:r>
              <a:rPr lang="en-GB"/>
              <a:t>Dynamic process model that shows the process structure of the system</a:t>
            </a:r>
          </a:p>
          <a:p>
            <a:r>
              <a:rPr lang="en-GB"/>
              <a:t>Interface model that defines sub-system interfaces</a:t>
            </a:r>
          </a:p>
          <a:p>
            <a:r>
              <a:rPr lang="en-GB"/>
              <a:t>Relationships model such as a data-flow model</a:t>
            </a:r>
          </a:p>
        </p:txBody>
      </p:sp>
    </p:spTree>
    <p:extLst>
      <p:ext uri="{BB962C8B-B14F-4D97-AF65-F5344CB8AC3E}">
        <p14:creationId xmlns:p14="http://schemas.microsoft.com/office/powerpoint/2010/main" val="4855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3" name="Slide Number Placeholder 5"/>
          <p:cNvSpPr>
            <a:spLocks noGrp="1"/>
          </p:cNvSpPr>
          <p:nvPr/>
        </p:nvSpPr>
        <p:spPr bwMode="auto">
          <a:xfrm>
            <a:off x="6718300" y="6187281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fld id="{E018CEC6-4059-440B-B5F4-0989AD9F35FC}" type="slidenum">
              <a:rPr lang="en-US" sz="1400" smtClean="0"/>
              <a:pPr/>
              <a:t>11</a:t>
            </a:fld>
            <a:endParaRPr lang="en-US" sz="1400" smtClean="0"/>
          </a:p>
        </p:txBody>
      </p:sp>
      <p:sp>
        <p:nvSpPr>
          <p:cNvPr id="174" name="Rectangle 173"/>
          <p:cNvSpPr>
            <a:spLocks noGrp="1" noChangeArrowheads="1"/>
          </p:cNvSpPr>
          <p:nvPr/>
        </p:nvSpPr>
        <p:spPr bwMode="auto">
          <a:xfrm>
            <a:off x="0" y="137319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9966"/>
                </a:solidFill>
                <a:latin typeface="+mj-lt"/>
                <a:ea typeface="PMingLiU" pitchFamily="18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9966"/>
                </a:solidFill>
                <a:latin typeface="Comic Sans MS" pitchFamily="66" charset="0"/>
                <a:ea typeface="PMingLiU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9966"/>
                </a:solidFill>
                <a:latin typeface="Comic Sans MS" pitchFamily="66" charset="0"/>
                <a:ea typeface="PMingLiU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9966"/>
                </a:solidFill>
                <a:latin typeface="Comic Sans MS" pitchFamily="66" charset="0"/>
                <a:ea typeface="PMingLiU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9966"/>
                </a:solidFill>
                <a:latin typeface="Comic Sans MS" pitchFamily="66" charset="0"/>
                <a:ea typeface="PMingLiU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9966"/>
                </a:solidFill>
                <a:latin typeface="Comic Sans MS" pitchFamily="66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9966"/>
                </a:solidFill>
                <a:latin typeface="Comic Sans MS" pitchFamily="66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9966"/>
                </a:solidFill>
                <a:latin typeface="Comic Sans MS" pitchFamily="66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9966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mtClean="0"/>
              <a:t>A Taxonomy of Architectural Styles</a:t>
            </a:r>
          </a:p>
        </p:txBody>
      </p:sp>
      <p:grpSp>
        <p:nvGrpSpPr>
          <p:cNvPr id="175" name="Group 174"/>
          <p:cNvGrpSpPr>
            <a:grpSpLocks/>
          </p:cNvGrpSpPr>
          <p:nvPr/>
        </p:nvGrpSpPr>
        <p:grpSpPr bwMode="auto">
          <a:xfrm>
            <a:off x="819150" y="929482"/>
            <a:ext cx="7639050" cy="2362203"/>
            <a:chOff x="516" y="624"/>
            <a:chExt cx="4812" cy="1488"/>
          </a:xfrm>
        </p:grpSpPr>
        <p:sp>
          <p:nvSpPr>
            <p:cNvPr id="218" name="Text Box 7"/>
            <p:cNvSpPr txBox="1">
              <a:spLocks noChangeArrowheads="1"/>
            </p:cNvSpPr>
            <p:nvPr/>
          </p:nvSpPr>
          <p:spPr bwMode="auto">
            <a:xfrm>
              <a:off x="2004" y="624"/>
              <a:ext cx="17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 b="1"/>
                <a:t>Independent Components</a:t>
              </a:r>
            </a:p>
          </p:txBody>
        </p:sp>
        <p:sp>
          <p:nvSpPr>
            <p:cNvPr id="219" name="Text Box 8"/>
            <p:cNvSpPr txBox="1">
              <a:spLocks noChangeArrowheads="1"/>
            </p:cNvSpPr>
            <p:nvPr/>
          </p:nvSpPr>
          <p:spPr bwMode="auto">
            <a:xfrm>
              <a:off x="996" y="1180"/>
              <a:ext cx="10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Communicating</a:t>
              </a:r>
            </a:p>
            <a:p>
              <a:r>
                <a:rPr lang="en-US" sz="1800"/>
                <a:t>Processes</a:t>
              </a:r>
            </a:p>
          </p:txBody>
        </p:sp>
        <p:sp>
          <p:nvSpPr>
            <p:cNvPr id="220" name="Text Box 9"/>
            <p:cNvSpPr txBox="1">
              <a:spLocks noChangeArrowheads="1"/>
            </p:cNvSpPr>
            <p:nvPr/>
          </p:nvSpPr>
          <p:spPr bwMode="auto">
            <a:xfrm>
              <a:off x="3732" y="1180"/>
              <a:ext cx="9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Event Systems</a:t>
              </a:r>
            </a:p>
          </p:txBody>
        </p:sp>
        <p:sp>
          <p:nvSpPr>
            <p:cNvPr id="221" name="Text Box 10"/>
            <p:cNvSpPr txBox="1">
              <a:spLocks noChangeArrowheads="1"/>
            </p:cNvSpPr>
            <p:nvPr/>
          </p:nvSpPr>
          <p:spPr bwMode="auto">
            <a:xfrm>
              <a:off x="516" y="180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Client/Server</a:t>
              </a:r>
            </a:p>
          </p:txBody>
        </p:sp>
        <p:sp>
          <p:nvSpPr>
            <p:cNvPr id="222" name="Text Box 11"/>
            <p:cNvSpPr txBox="1">
              <a:spLocks noChangeArrowheads="1"/>
            </p:cNvSpPr>
            <p:nvPr/>
          </p:nvSpPr>
          <p:spPr bwMode="auto">
            <a:xfrm>
              <a:off x="1812" y="1804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Peer-to-Peer</a:t>
              </a:r>
            </a:p>
          </p:txBody>
        </p:sp>
        <p:sp>
          <p:nvSpPr>
            <p:cNvPr id="223" name="Text Box 12"/>
            <p:cNvSpPr txBox="1">
              <a:spLocks noChangeArrowheads="1"/>
            </p:cNvSpPr>
            <p:nvPr/>
          </p:nvSpPr>
          <p:spPr bwMode="auto">
            <a:xfrm>
              <a:off x="3300" y="1708"/>
              <a:ext cx="7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Implicit</a:t>
              </a:r>
            </a:p>
            <a:p>
              <a:r>
                <a:rPr lang="en-US" sz="1800"/>
                <a:t>Invocation</a:t>
              </a:r>
            </a:p>
          </p:txBody>
        </p:sp>
        <p:sp>
          <p:nvSpPr>
            <p:cNvPr id="224" name="Text Box 13"/>
            <p:cNvSpPr txBox="1">
              <a:spLocks noChangeArrowheads="1"/>
            </p:cNvSpPr>
            <p:nvPr/>
          </p:nvSpPr>
          <p:spPr bwMode="auto">
            <a:xfrm>
              <a:off x="4596" y="1708"/>
              <a:ext cx="7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Explicit</a:t>
              </a:r>
            </a:p>
            <a:p>
              <a:r>
                <a:rPr lang="en-US" sz="1800"/>
                <a:t>Invocation</a:t>
              </a:r>
            </a:p>
          </p:txBody>
        </p:sp>
        <p:sp>
          <p:nvSpPr>
            <p:cNvPr id="225" name="Line 15"/>
            <p:cNvSpPr>
              <a:spLocks noChangeShapeType="1"/>
            </p:cNvSpPr>
            <p:nvPr/>
          </p:nvSpPr>
          <p:spPr bwMode="auto">
            <a:xfrm>
              <a:off x="1524" y="105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6" name="Line 16"/>
            <p:cNvSpPr>
              <a:spLocks noChangeShapeType="1"/>
            </p:cNvSpPr>
            <p:nvPr/>
          </p:nvSpPr>
          <p:spPr bwMode="auto">
            <a:xfrm>
              <a:off x="996" y="170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7" name="Line 17"/>
            <p:cNvSpPr>
              <a:spLocks noChangeShapeType="1"/>
            </p:cNvSpPr>
            <p:nvPr/>
          </p:nvSpPr>
          <p:spPr bwMode="auto">
            <a:xfrm>
              <a:off x="3684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8" name="Line 18"/>
            <p:cNvSpPr>
              <a:spLocks noChangeShapeType="1"/>
            </p:cNvSpPr>
            <p:nvPr/>
          </p:nvSpPr>
          <p:spPr bwMode="auto">
            <a:xfrm>
              <a:off x="1524" y="10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4260" y="10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0" name="Line 20"/>
            <p:cNvSpPr>
              <a:spLocks noChangeShapeType="1"/>
            </p:cNvSpPr>
            <p:nvPr/>
          </p:nvSpPr>
          <p:spPr bwMode="auto">
            <a:xfrm>
              <a:off x="1524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1" name="Line 21"/>
            <p:cNvSpPr>
              <a:spLocks noChangeShapeType="1"/>
            </p:cNvSpPr>
            <p:nvPr/>
          </p:nvSpPr>
          <p:spPr bwMode="auto">
            <a:xfrm>
              <a:off x="996" y="17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2" name="Line 22"/>
            <p:cNvSpPr>
              <a:spLocks noChangeShapeType="1"/>
            </p:cNvSpPr>
            <p:nvPr/>
          </p:nvSpPr>
          <p:spPr bwMode="auto">
            <a:xfrm>
              <a:off x="2196" y="17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3" name="Line 23"/>
            <p:cNvSpPr>
              <a:spLocks noChangeShapeType="1"/>
            </p:cNvSpPr>
            <p:nvPr/>
          </p:nvSpPr>
          <p:spPr bwMode="auto">
            <a:xfrm>
              <a:off x="368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4" name="Line 24"/>
            <p:cNvSpPr>
              <a:spLocks noChangeShapeType="1"/>
            </p:cNvSpPr>
            <p:nvPr/>
          </p:nvSpPr>
          <p:spPr bwMode="auto">
            <a:xfrm>
              <a:off x="4932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5" name="Line 25"/>
            <p:cNvSpPr>
              <a:spLocks noChangeShapeType="1"/>
            </p:cNvSpPr>
            <p:nvPr/>
          </p:nvSpPr>
          <p:spPr bwMode="auto">
            <a:xfrm>
              <a:off x="4260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6" name="Line 26"/>
            <p:cNvSpPr>
              <a:spLocks noChangeShapeType="1"/>
            </p:cNvSpPr>
            <p:nvPr/>
          </p:nvSpPr>
          <p:spPr bwMode="auto">
            <a:xfrm>
              <a:off x="2868" y="9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76" name="Group 175"/>
          <p:cNvGrpSpPr>
            <a:grpSpLocks/>
          </p:cNvGrpSpPr>
          <p:nvPr/>
        </p:nvGrpSpPr>
        <p:grpSpPr bwMode="auto">
          <a:xfrm>
            <a:off x="838200" y="3488536"/>
            <a:ext cx="3035300" cy="1435102"/>
            <a:chOff x="528" y="2236"/>
            <a:chExt cx="1912" cy="904"/>
          </a:xfrm>
        </p:grpSpPr>
        <p:sp>
          <p:nvSpPr>
            <p:cNvPr id="211" name="Text Box 34"/>
            <p:cNvSpPr txBox="1">
              <a:spLocks noChangeArrowheads="1"/>
            </p:cNvSpPr>
            <p:nvPr/>
          </p:nvSpPr>
          <p:spPr bwMode="auto">
            <a:xfrm>
              <a:off x="1184" y="2236"/>
              <a:ext cx="7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 b="1"/>
                <a:t>Data Flow</a:t>
              </a:r>
            </a:p>
          </p:txBody>
        </p:sp>
        <p:sp>
          <p:nvSpPr>
            <p:cNvPr id="212" name="Text Box 35"/>
            <p:cNvSpPr txBox="1">
              <a:spLocks noChangeArrowheads="1"/>
            </p:cNvSpPr>
            <p:nvPr/>
          </p:nvSpPr>
          <p:spPr bwMode="auto">
            <a:xfrm>
              <a:off x="528" y="2736"/>
              <a:ext cx="10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Batch Sequential</a:t>
              </a:r>
            </a:p>
          </p:txBody>
        </p:sp>
        <p:sp>
          <p:nvSpPr>
            <p:cNvPr id="213" name="Text Box 36"/>
            <p:cNvSpPr txBox="1">
              <a:spLocks noChangeArrowheads="1"/>
            </p:cNvSpPr>
            <p:nvPr/>
          </p:nvSpPr>
          <p:spPr bwMode="auto">
            <a:xfrm>
              <a:off x="1824" y="2736"/>
              <a:ext cx="6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Pipe and</a:t>
              </a:r>
            </a:p>
            <a:p>
              <a:r>
                <a:rPr lang="en-US" sz="1800"/>
                <a:t>Filter</a:t>
              </a:r>
            </a:p>
          </p:txBody>
        </p:sp>
        <p:sp>
          <p:nvSpPr>
            <p:cNvPr id="214" name="Line 37"/>
            <p:cNvSpPr>
              <a:spLocks noChangeShapeType="1"/>
            </p:cNvSpPr>
            <p:nvPr/>
          </p:nvSpPr>
          <p:spPr bwMode="auto">
            <a:xfrm>
              <a:off x="1008" y="264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5" name="Line 39"/>
            <p:cNvSpPr>
              <a:spLocks noChangeShapeType="1"/>
            </p:cNvSpPr>
            <p:nvPr/>
          </p:nvSpPr>
          <p:spPr bwMode="auto">
            <a:xfrm>
              <a:off x="1536" y="24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6" name="Line 40"/>
            <p:cNvSpPr>
              <a:spLocks noChangeShapeType="1"/>
            </p:cNvSpPr>
            <p:nvPr/>
          </p:nvSpPr>
          <p:spPr bwMode="auto">
            <a:xfrm>
              <a:off x="1008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7" name="Line 41"/>
            <p:cNvSpPr>
              <a:spLocks noChangeShapeType="1"/>
            </p:cNvSpPr>
            <p:nvPr/>
          </p:nvSpPr>
          <p:spPr bwMode="auto">
            <a:xfrm>
              <a:off x="2208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77" name="Group 176"/>
          <p:cNvGrpSpPr>
            <a:grpSpLocks/>
          </p:cNvGrpSpPr>
          <p:nvPr/>
        </p:nvGrpSpPr>
        <p:grpSpPr bwMode="auto">
          <a:xfrm>
            <a:off x="857250" y="5088738"/>
            <a:ext cx="3308350" cy="1631952"/>
            <a:chOff x="540" y="3244"/>
            <a:chExt cx="2084" cy="1028"/>
          </a:xfrm>
        </p:grpSpPr>
        <p:sp>
          <p:nvSpPr>
            <p:cNvPr id="204" name="Text Box 42"/>
            <p:cNvSpPr txBox="1">
              <a:spLocks noChangeArrowheads="1"/>
            </p:cNvSpPr>
            <p:nvPr/>
          </p:nvSpPr>
          <p:spPr bwMode="auto">
            <a:xfrm>
              <a:off x="974" y="3244"/>
              <a:ext cx="11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 b="1"/>
                <a:t>Virtual Machine</a:t>
              </a:r>
            </a:p>
          </p:txBody>
        </p:sp>
        <p:sp>
          <p:nvSpPr>
            <p:cNvPr id="205" name="Text Box 43"/>
            <p:cNvSpPr txBox="1">
              <a:spLocks noChangeArrowheads="1"/>
            </p:cNvSpPr>
            <p:nvPr/>
          </p:nvSpPr>
          <p:spPr bwMode="auto">
            <a:xfrm>
              <a:off x="540" y="3868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Interpreter</a:t>
              </a:r>
            </a:p>
          </p:txBody>
        </p:sp>
        <p:sp>
          <p:nvSpPr>
            <p:cNvPr id="206" name="Text Box 44"/>
            <p:cNvSpPr txBox="1">
              <a:spLocks noChangeArrowheads="1"/>
            </p:cNvSpPr>
            <p:nvPr/>
          </p:nvSpPr>
          <p:spPr bwMode="auto">
            <a:xfrm>
              <a:off x="1836" y="3868"/>
              <a:ext cx="7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Rule-Based</a:t>
              </a:r>
            </a:p>
            <a:p>
              <a:r>
                <a:rPr lang="en-US" sz="1800"/>
                <a:t>System</a:t>
              </a:r>
            </a:p>
          </p:txBody>
        </p:sp>
        <p:sp>
          <p:nvSpPr>
            <p:cNvPr id="207" name="Line 45"/>
            <p:cNvSpPr>
              <a:spLocks noChangeShapeType="1"/>
            </p:cNvSpPr>
            <p:nvPr/>
          </p:nvSpPr>
          <p:spPr bwMode="auto">
            <a:xfrm>
              <a:off x="1020" y="377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8" name="Line 47"/>
            <p:cNvSpPr>
              <a:spLocks noChangeShapeType="1"/>
            </p:cNvSpPr>
            <p:nvPr/>
          </p:nvSpPr>
          <p:spPr bwMode="auto">
            <a:xfrm>
              <a:off x="154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9" name="Line 48"/>
            <p:cNvSpPr>
              <a:spLocks noChangeShapeType="1"/>
            </p:cNvSpPr>
            <p:nvPr/>
          </p:nvSpPr>
          <p:spPr bwMode="auto">
            <a:xfrm>
              <a:off x="1020" y="37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0" name="Line 49"/>
            <p:cNvSpPr>
              <a:spLocks noChangeShapeType="1"/>
            </p:cNvSpPr>
            <p:nvPr/>
          </p:nvSpPr>
          <p:spPr bwMode="auto">
            <a:xfrm>
              <a:off x="2220" y="37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78" name="Group 177"/>
          <p:cNvGrpSpPr>
            <a:grpSpLocks/>
          </p:cNvGrpSpPr>
          <p:nvPr/>
        </p:nvGrpSpPr>
        <p:grpSpPr bwMode="auto">
          <a:xfrm>
            <a:off x="5226050" y="3488537"/>
            <a:ext cx="3270250" cy="1174752"/>
            <a:chOff x="3292" y="2236"/>
            <a:chExt cx="2060" cy="740"/>
          </a:xfrm>
        </p:grpSpPr>
        <p:sp>
          <p:nvSpPr>
            <p:cNvPr id="197" name="Text Box 50"/>
            <p:cNvSpPr txBox="1">
              <a:spLocks noChangeArrowheads="1"/>
            </p:cNvSpPr>
            <p:nvPr/>
          </p:nvSpPr>
          <p:spPr bwMode="auto">
            <a:xfrm>
              <a:off x="3732" y="2236"/>
              <a:ext cx="10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 b="1"/>
                <a:t>Data-Centered</a:t>
              </a:r>
            </a:p>
          </p:txBody>
        </p:sp>
        <p:sp>
          <p:nvSpPr>
            <p:cNvPr id="198" name="Text Box 51"/>
            <p:cNvSpPr txBox="1">
              <a:spLocks noChangeArrowheads="1"/>
            </p:cNvSpPr>
            <p:nvPr/>
          </p:nvSpPr>
          <p:spPr bwMode="auto">
            <a:xfrm>
              <a:off x="3292" y="2745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Repository</a:t>
              </a:r>
            </a:p>
          </p:txBody>
        </p:sp>
        <p:sp>
          <p:nvSpPr>
            <p:cNvPr id="199" name="Text Box 52"/>
            <p:cNvSpPr txBox="1">
              <a:spLocks noChangeArrowheads="1"/>
            </p:cNvSpPr>
            <p:nvPr/>
          </p:nvSpPr>
          <p:spPr bwMode="auto">
            <a:xfrm>
              <a:off x="4572" y="2745"/>
              <a:ext cx="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Blackboard</a:t>
              </a:r>
            </a:p>
          </p:txBody>
        </p:sp>
        <p:sp>
          <p:nvSpPr>
            <p:cNvPr id="200" name="Line 53"/>
            <p:cNvSpPr>
              <a:spLocks noChangeShapeType="1"/>
            </p:cNvSpPr>
            <p:nvPr/>
          </p:nvSpPr>
          <p:spPr bwMode="auto">
            <a:xfrm>
              <a:off x="3684" y="2621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1" name="Line 54"/>
            <p:cNvSpPr>
              <a:spLocks noChangeShapeType="1"/>
            </p:cNvSpPr>
            <p:nvPr/>
          </p:nvSpPr>
          <p:spPr bwMode="auto">
            <a:xfrm>
              <a:off x="3684" y="262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2" name="Line 55"/>
            <p:cNvSpPr>
              <a:spLocks noChangeShapeType="1"/>
            </p:cNvSpPr>
            <p:nvPr/>
          </p:nvSpPr>
          <p:spPr bwMode="auto">
            <a:xfrm>
              <a:off x="4932" y="262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3" name="Line 56"/>
            <p:cNvSpPr>
              <a:spLocks noChangeShapeType="1"/>
            </p:cNvSpPr>
            <p:nvPr/>
          </p:nvSpPr>
          <p:spPr bwMode="auto">
            <a:xfrm>
              <a:off x="4260" y="24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79" name="Group 178"/>
          <p:cNvGrpSpPr>
            <a:grpSpLocks/>
          </p:cNvGrpSpPr>
          <p:nvPr/>
        </p:nvGrpSpPr>
        <p:grpSpPr bwMode="auto">
          <a:xfrm>
            <a:off x="4648200" y="5120490"/>
            <a:ext cx="3876675" cy="1600203"/>
            <a:chOff x="2928" y="3216"/>
            <a:chExt cx="2442" cy="1008"/>
          </a:xfrm>
        </p:grpSpPr>
        <p:sp>
          <p:nvSpPr>
            <p:cNvPr id="185" name="Text Box 57"/>
            <p:cNvSpPr txBox="1">
              <a:spLocks noChangeArrowheads="1"/>
            </p:cNvSpPr>
            <p:nvPr/>
          </p:nvSpPr>
          <p:spPr bwMode="auto">
            <a:xfrm>
              <a:off x="3732" y="3216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 b="1"/>
                <a:t>Call and Return</a:t>
              </a:r>
            </a:p>
          </p:txBody>
        </p:sp>
        <p:sp>
          <p:nvSpPr>
            <p:cNvPr id="186" name="Text Box 58"/>
            <p:cNvSpPr txBox="1">
              <a:spLocks noChangeArrowheads="1"/>
            </p:cNvSpPr>
            <p:nvPr/>
          </p:nvSpPr>
          <p:spPr bwMode="auto">
            <a:xfrm>
              <a:off x="2928" y="3580"/>
              <a:ext cx="9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Main Program</a:t>
              </a:r>
            </a:p>
            <a:p>
              <a:r>
                <a:rPr lang="en-US" sz="1800"/>
                <a:t>and Subroutine</a:t>
              </a:r>
            </a:p>
          </p:txBody>
        </p:sp>
        <p:sp>
          <p:nvSpPr>
            <p:cNvPr id="187" name="Text Box 59"/>
            <p:cNvSpPr txBox="1">
              <a:spLocks noChangeArrowheads="1"/>
            </p:cNvSpPr>
            <p:nvPr/>
          </p:nvSpPr>
          <p:spPr bwMode="auto">
            <a:xfrm>
              <a:off x="4750" y="3580"/>
              <a:ext cx="6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Object</a:t>
              </a:r>
            </a:p>
            <a:p>
              <a:r>
                <a:rPr lang="en-US" sz="1800"/>
                <a:t>Oriented</a:t>
              </a:r>
            </a:p>
          </p:txBody>
        </p:sp>
        <p:sp>
          <p:nvSpPr>
            <p:cNvPr id="188" name="Line 60"/>
            <p:cNvSpPr>
              <a:spLocks noChangeShapeType="1"/>
            </p:cNvSpPr>
            <p:nvPr/>
          </p:nvSpPr>
          <p:spPr bwMode="auto">
            <a:xfrm>
              <a:off x="3442" y="3504"/>
              <a:ext cx="15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9" name="Line 61"/>
            <p:cNvSpPr>
              <a:spLocks noChangeShapeType="1"/>
            </p:cNvSpPr>
            <p:nvPr/>
          </p:nvSpPr>
          <p:spPr bwMode="auto">
            <a:xfrm flipV="1">
              <a:off x="4224" y="350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0" name="Line 62"/>
            <p:cNvSpPr>
              <a:spLocks noChangeShapeType="1"/>
            </p:cNvSpPr>
            <p:nvPr/>
          </p:nvSpPr>
          <p:spPr bwMode="auto">
            <a:xfrm>
              <a:off x="5038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1" name="Line 63"/>
            <p:cNvSpPr>
              <a:spLocks noChangeShapeType="1"/>
            </p:cNvSpPr>
            <p:nvPr/>
          </p:nvSpPr>
          <p:spPr bwMode="auto">
            <a:xfrm>
              <a:off x="4224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2" name="Text Box 64"/>
            <p:cNvSpPr txBox="1">
              <a:spLocks noChangeArrowheads="1"/>
            </p:cNvSpPr>
            <p:nvPr/>
          </p:nvSpPr>
          <p:spPr bwMode="auto">
            <a:xfrm>
              <a:off x="4128" y="3696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Layered</a:t>
              </a:r>
            </a:p>
          </p:txBody>
        </p:sp>
        <p:sp>
          <p:nvSpPr>
            <p:cNvPr id="193" name="Line 67"/>
            <p:cNvSpPr>
              <a:spLocks noChangeShapeType="1"/>
            </p:cNvSpPr>
            <p:nvPr/>
          </p:nvSpPr>
          <p:spPr bwMode="auto">
            <a:xfrm>
              <a:off x="4398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4" name="Text Box 58"/>
            <p:cNvSpPr txBox="1">
              <a:spLocks noChangeArrowheads="1"/>
            </p:cNvSpPr>
            <p:nvPr/>
          </p:nvSpPr>
          <p:spPr bwMode="auto">
            <a:xfrm>
              <a:off x="3231" y="3991"/>
              <a:ext cx="14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sz="1800"/>
                <a:t>Remote Procedure Call</a:t>
              </a:r>
            </a:p>
          </p:txBody>
        </p:sp>
        <p:sp>
          <p:nvSpPr>
            <p:cNvPr id="195" name="Line 67"/>
            <p:cNvSpPr>
              <a:spLocks noChangeShapeType="1"/>
            </p:cNvSpPr>
            <p:nvPr/>
          </p:nvSpPr>
          <p:spPr bwMode="auto">
            <a:xfrm>
              <a:off x="3984" y="35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6" name="Line 62"/>
            <p:cNvSpPr>
              <a:spLocks noChangeShapeType="1"/>
            </p:cNvSpPr>
            <p:nvPr/>
          </p:nvSpPr>
          <p:spPr bwMode="auto">
            <a:xfrm>
              <a:off x="3456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838200" y="929481"/>
            <a:ext cx="7696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838200" y="3444081"/>
            <a:ext cx="34290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4648200" y="3444081"/>
            <a:ext cx="3886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838200" y="5120481"/>
            <a:ext cx="3429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4648200" y="5120481"/>
            <a:ext cx="3886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Architectural styles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architectural model of a system may conform to a generic architectural model or style</a:t>
            </a:r>
          </a:p>
          <a:p>
            <a:r>
              <a:rPr lang="en-GB"/>
              <a:t>An awareness of these styles can simplify the problem of defining system architectures</a:t>
            </a:r>
          </a:p>
          <a:p>
            <a:r>
              <a:rPr lang="en-GB"/>
              <a:t>However, most large systems are heterogeneous and do not follow a single architectural style</a:t>
            </a:r>
          </a:p>
        </p:txBody>
      </p:sp>
    </p:spTree>
    <p:extLst>
      <p:ext uri="{BB962C8B-B14F-4D97-AF65-F5344CB8AC3E}">
        <p14:creationId xmlns:p14="http://schemas.microsoft.com/office/powerpoint/2010/main" val="8693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Architecture attributes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Performance</a:t>
            </a:r>
          </a:p>
          <a:p>
            <a:pPr lvl="1"/>
            <a:r>
              <a:rPr lang="en-GB"/>
              <a:t>Localise operations to minimise sub-system communication</a:t>
            </a:r>
          </a:p>
          <a:p>
            <a:r>
              <a:rPr lang="en-GB"/>
              <a:t>Security</a:t>
            </a:r>
          </a:p>
          <a:p>
            <a:pPr lvl="1"/>
            <a:r>
              <a:rPr lang="en-GB"/>
              <a:t>Use a layered architecture with critical assets in inner layers</a:t>
            </a:r>
          </a:p>
          <a:p>
            <a:r>
              <a:rPr lang="en-GB"/>
              <a:t>Safety</a:t>
            </a:r>
          </a:p>
          <a:p>
            <a:pPr lvl="1"/>
            <a:r>
              <a:rPr lang="en-GB"/>
              <a:t>Isolate safety-critical components</a:t>
            </a:r>
          </a:p>
          <a:p>
            <a:r>
              <a:rPr lang="en-GB"/>
              <a:t>Availability</a:t>
            </a:r>
          </a:p>
          <a:p>
            <a:pPr lvl="1"/>
            <a:r>
              <a:rPr lang="en-GB"/>
              <a:t>Include redundant components in the architecture</a:t>
            </a:r>
          </a:p>
          <a:p>
            <a:r>
              <a:rPr lang="en-GB"/>
              <a:t>Maintainability</a:t>
            </a:r>
          </a:p>
          <a:p>
            <a:pPr lvl="1"/>
            <a:r>
              <a:rPr lang="en-GB"/>
              <a:t>Use fine-grain, self-contained components</a:t>
            </a:r>
          </a:p>
        </p:txBody>
      </p:sp>
    </p:spTree>
    <p:extLst>
      <p:ext uri="{BB962C8B-B14F-4D97-AF65-F5344CB8AC3E}">
        <p14:creationId xmlns:p14="http://schemas.microsoft.com/office/powerpoint/2010/main" val="36519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System structuring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GB"/>
              <a:t>Concerned with decomposing the system into interacting sub-systems</a:t>
            </a:r>
          </a:p>
          <a:p>
            <a:r>
              <a:rPr lang="en-GB"/>
              <a:t>The architectural design is normally expressed as a block diagram presenting an overview of the system structure</a:t>
            </a:r>
          </a:p>
          <a:p>
            <a:r>
              <a:rPr lang="en-GB"/>
              <a:t>More specific models showing how sub-systems share data, are distributed and interface with each other may also be developed</a:t>
            </a:r>
          </a:p>
        </p:txBody>
      </p:sp>
    </p:spTree>
    <p:extLst>
      <p:ext uri="{BB962C8B-B14F-4D97-AF65-F5344CB8AC3E}">
        <p14:creationId xmlns:p14="http://schemas.microsoft.com/office/powerpoint/2010/main" val="10009803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Packing robot control system</a:t>
            </a: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485900"/>
            <a:ext cx="562768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691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Client-server architecture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Distributed system model which shows how data and processing is distributed across a range of components</a:t>
            </a:r>
          </a:p>
          <a:p>
            <a:r>
              <a:rPr lang="en-GB"/>
              <a:t>Set of stand-alone servers which provide specific services such as printing, data management, etc.</a:t>
            </a:r>
          </a:p>
          <a:p>
            <a:r>
              <a:rPr lang="en-GB"/>
              <a:t>Set of clients which call on these services</a:t>
            </a:r>
          </a:p>
          <a:p>
            <a:r>
              <a:rPr lang="en-GB"/>
              <a:t>Network which allows clients to access servers</a:t>
            </a:r>
          </a:p>
        </p:txBody>
      </p:sp>
    </p:spTree>
    <p:extLst>
      <p:ext uri="{BB962C8B-B14F-4D97-AF65-F5344CB8AC3E}">
        <p14:creationId xmlns:p14="http://schemas.microsoft.com/office/powerpoint/2010/main" val="4466432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Film and picture library</a:t>
            </a: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042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1968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Client-server characteristics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GB"/>
              <a:t>Advantages</a:t>
            </a:r>
          </a:p>
          <a:p>
            <a:pPr lvl="1"/>
            <a:r>
              <a:rPr lang="en-GB"/>
              <a:t>Distribution of data is straightforward</a:t>
            </a:r>
          </a:p>
          <a:p>
            <a:pPr lvl="1"/>
            <a:r>
              <a:rPr lang="en-GB"/>
              <a:t>Makes effective use of networked systems. May require cheaper hardware</a:t>
            </a:r>
          </a:p>
          <a:p>
            <a:pPr lvl="1"/>
            <a:r>
              <a:rPr lang="en-GB"/>
              <a:t>Easy to add new servers or upgrade existing servers</a:t>
            </a:r>
          </a:p>
          <a:p>
            <a:r>
              <a:rPr lang="en-GB"/>
              <a:t>Disadvantages</a:t>
            </a:r>
          </a:p>
          <a:p>
            <a:pPr lvl="1"/>
            <a:r>
              <a:rPr lang="en-GB"/>
              <a:t>No shared data model so sub-systems use different data organisation. data interchange may be inefficient</a:t>
            </a:r>
          </a:p>
          <a:p>
            <a:pPr lvl="1"/>
            <a:r>
              <a:rPr lang="en-GB"/>
              <a:t>Redundant management in each server</a:t>
            </a:r>
          </a:p>
          <a:p>
            <a:pPr lvl="1"/>
            <a:r>
              <a:rPr lang="en-GB"/>
              <a:t>No central register of names and services - it may be hard to find out what servers and services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4254853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Control models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GB"/>
              <a:t>Are concerned with the control flow between sub-systems. Distinct from the system decomposition model</a:t>
            </a:r>
          </a:p>
          <a:p>
            <a:r>
              <a:rPr lang="en-GB"/>
              <a:t>Centralised control</a:t>
            </a:r>
          </a:p>
          <a:p>
            <a:pPr lvl="1"/>
            <a:r>
              <a:rPr lang="en-GB"/>
              <a:t>One sub-system has overall responsibility for control and starts and stops other sub-systems</a:t>
            </a:r>
          </a:p>
          <a:p>
            <a:r>
              <a:rPr lang="en-GB"/>
              <a:t>Event-based control</a:t>
            </a:r>
          </a:p>
          <a:p>
            <a:pPr lvl="1"/>
            <a:r>
              <a:rPr lang="en-GB"/>
              <a:t>Each sub-system can respond to externally generated events from other sub-systems or the system’s environment</a:t>
            </a:r>
          </a:p>
        </p:txBody>
      </p:sp>
    </p:spTree>
    <p:extLst>
      <p:ext uri="{BB962C8B-B14F-4D97-AF65-F5344CB8AC3E}">
        <p14:creationId xmlns:p14="http://schemas.microsoft.com/office/powerpoint/2010/main" val="4718513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GB"/>
              <a:t>To introduce architectural design and to discuss its importance</a:t>
            </a:r>
          </a:p>
          <a:p>
            <a:r>
              <a:rPr lang="en-GB"/>
              <a:t>To explain why multiple models are required to document a software architecture</a:t>
            </a:r>
          </a:p>
          <a:p>
            <a:r>
              <a:rPr lang="en-GB"/>
              <a:t>To describe types of architectural model that may be used</a:t>
            </a:r>
          </a:p>
          <a:p>
            <a:r>
              <a:rPr lang="en-GB"/>
              <a:t>To discuss how domain-specific reference models may be used as a basis for product-lines and to compare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5439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Centralised control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GB"/>
              <a:t>A control sub-system takes responsibility for managing the execution of other sub-systems</a:t>
            </a:r>
          </a:p>
          <a:p>
            <a:r>
              <a:rPr lang="en-GB"/>
              <a:t>Call-return model</a:t>
            </a:r>
          </a:p>
          <a:p>
            <a:pPr lvl="1"/>
            <a:r>
              <a:rPr lang="en-GB"/>
              <a:t>Top-down subroutine model where control starts at the top of a subroutine hierarchy and moves downwards. Applicable to sequential systems</a:t>
            </a:r>
          </a:p>
          <a:p>
            <a:r>
              <a:rPr lang="en-GB"/>
              <a:t>Manager model</a:t>
            </a:r>
          </a:p>
          <a:p>
            <a:pPr lvl="1"/>
            <a:r>
              <a:rPr lang="en-GB"/>
              <a:t>Applicable to concurrent systems. One system component controls the stopping, starting and coordination of other system processes. Can be implemented in sequential systems as a case statement</a:t>
            </a:r>
          </a:p>
        </p:txBody>
      </p:sp>
    </p:spTree>
    <p:extLst>
      <p:ext uri="{BB962C8B-B14F-4D97-AF65-F5344CB8AC3E}">
        <p14:creationId xmlns:p14="http://schemas.microsoft.com/office/powerpoint/2010/main" val="106246174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Call-return model</a:t>
            </a:r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765300"/>
            <a:ext cx="8437563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10244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Event-driven systems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GB"/>
              <a:t>Driven by externally generated events where the timing of the event is outwith the control of the sub-systems which process the event</a:t>
            </a:r>
          </a:p>
          <a:p>
            <a:r>
              <a:rPr lang="en-GB"/>
              <a:t>Two principal event-driven models</a:t>
            </a:r>
          </a:p>
          <a:p>
            <a:pPr lvl="1"/>
            <a:r>
              <a:rPr lang="en-GB"/>
              <a:t>Broadcast models. An event is broadcast to all sub-systems. Any sub-system which can  handle the event may do so</a:t>
            </a:r>
          </a:p>
          <a:p>
            <a:pPr lvl="1"/>
            <a:r>
              <a:rPr lang="en-GB"/>
              <a:t>Interrupt-driven models. Used in real-time systems where interrupts are detected by an interrupt handler and passed to some other component for processing</a:t>
            </a:r>
          </a:p>
          <a:p>
            <a:r>
              <a:rPr lang="en-GB"/>
              <a:t>Other event driven models include spreadsheets and production systems</a:t>
            </a:r>
          </a:p>
        </p:txBody>
      </p:sp>
    </p:spTree>
    <p:extLst>
      <p:ext uri="{BB962C8B-B14F-4D97-AF65-F5344CB8AC3E}">
        <p14:creationId xmlns:p14="http://schemas.microsoft.com/office/powerpoint/2010/main" val="18686167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Selective broadcasting</a:t>
            </a:r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13000"/>
            <a:ext cx="8707438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9798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Modular decomposition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GB"/>
              <a:t>Another structural level where sub-systems are decomposed into modules</a:t>
            </a:r>
          </a:p>
          <a:p>
            <a:r>
              <a:rPr lang="en-GB"/>
              <a:t>Two modular decomposition models covered</a:t>
            </a:r>
          </a:p>
          <a:p>
            <a:pPr lvl="1"/>
            <a:r>
              <a:rPr lang="en-GB"/>
              <a:t>An object model where the system is decomposed into interacting objects</a:t>
            </a:r>
          </a:p>
          <a:p>
            <a:pPr lvl="1"/>
            <a:r>
              <a:rPr lang="en-GB"/>
              <a:t>A data-flow model where the system is decomposed into functional modules which transform inputs to outputs. Also known as the pipeline model</a:t>
            </a:r>
          </a:p>
          <a:p>
            <a:r>
              <a:rPr lang="en-GB"/>
              <a:t>If possible, decisions about concurrency should be delayed until modules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280469745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Object models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Structure the system into a set of loosely coupled objects with well-defined interfaces</a:t>
            </a:r>
          </a:p>
          <a:p>
            <a:r>
              <a:rPr lang="en-GB"/>
              <a:t>Object-oriented decomposition is concerned with identifying object classes, their attributes and operations</a:t>
            </a:r>
          </a:p>
          <a:p>
            <a:r>
              <a:rPr lang="en-GB"/>
              <a:t>When implemented, objects are created from these classes and some control model used to coordinate object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02636922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Data-flow models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GB"/>
              <a:t>Functional transformations process their inputs to produce outputs</a:t>
            </a:r>
          </a:p>
          <a:p>
            <a:r>
              <a:rPr lang="en-GB"/>
              <a:t>May be referred to as a pipe and filter model (as in UNIX shell)</a:t>
            </a:r>
          </a:p>
          <a:p>
            <a:r>
              <a:rPr lang="en-GB"/>
              <a:t>Variants of this approach are very common. When transformations are sequential, this is a batch sequential model which is extensively used in data processing systems</a:t>
            </a:r>
          </a:p>
          <a:p>
            <a:r>
              <a:rPr lang="en-GB"/>
              <a:t>Not really suitable for interactive systems</a:t>
            </a:r>
          </a:p>
        </p:txBody>
      </p:sp>
    </p:spTree>
    <p:extLst>
      <p:ext uri="{BB962C8B-B14F-4D97-AF65-F5344CB8AC3E}">
        <p14:creationId xmlns:p14="http://schemas.microsoft.com/office/powerpoint/2010/main" val="27256044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Invoice processing system</a:t>
            </a:r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349500"/>
            <a:ext cx="8907463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90617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OSI reference model</a:t>
            </a:r>
          </a:p>
        </p:txBody>
      </p:sp>
      <p:pic>
        <p:nvPicPr>
          <p:cNvPr id="4096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755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600200" y="1752600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Application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4287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04800"/>
            <a:ext cx="8305800" cy="5821363"/>
          </a:xfrm>
        </p:spPr>
      </p:pic>
    </p:spTree>
    <p:extLst>
      <p:ext uri="{BB962C8B-B14F-4D97-AF65-F5344CB8AC3E}">
        <p14:creationId xmlns:p14="http://schemas.microsoft.com/office/powerpoint/2010/main" val="22349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Topics covered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System structuring</a:t>
            </a:r>
          </a:p>
          <a:p>
            <a:r>
              <a:rPr lang="en-GB"/>
              <a:t>Control models</a:t>
            </a:r>
          </a:p>
          <a:p>
            <a:r>
              <a:rPr lang="en-GB"/>
              <a:t>Modular decomposition</a:t>
            </a:r>
          </a:p>
          <a:p>
            <a:r>
              <a:rPr lang="en-GB"/>
              <a:t>Domain-specific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29055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29599" cy="5821363"/>
          </a:xfrm>
        </p:spPr>
      </p:pic>
    </p:spTree>
    <p:extLst>
      <p:ext uri="{BB962C8B-B14F-4D97-AF65-F5344CB8AC3E}">
        <p14:creationId xmlns:p14="http://schemas.microsoft.com/office/powerpoint/2010/main" val="2141252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29600" cy="5821363"/>
          </a:xfrm>
        </p:spPr>
      </p:pic>
    </p:spTree>
    <p:extLst>
      <p:ext uri="{BB962C8B-B14F-4D97-AF65-F5344CB8AC3E}">
        <p14:creationId xmlns:p14="http://schemas.microsoft.com/office/powerpoint/2010/main" val="2789233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29600" cy="5821363"/>
          </a:xfrm>
        </p:spPr>
      </p:pic>
    </p:spTree>
    <p:extLst>
      <p:ext uri="{BB962C8B-B14F-4D97-AF65-F5344CB8AC3E}">
        <p14:creationId xmlns:p14="http://schemas.microsoft.com/office/powerpoint/2010/main" val="3660847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229600" cy="5897563"/>
          </a:xfrm>
        </p:spPr>
      </p:pic>
    </p:spTree>
    <p:extLst>
      <p:ext uri="{BB962C8B-B14F-4D97-AF65-F5344CB8AC3E}">
        <p14:creationId xmlns:p14="http://schemas.microsoft.com/office/powerpoint/2010/main" val="933571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28600"/>
            <a:ext cx="8229600" cy="5897563"/>
          </a:xfrm>
        </p:spPr>
      </p:pic>
    </p:spTree>
    <p:extLst>
      <p:ext uri="{BB962C8B-B14F-4D97-AF65-F5344CB8AC3E}">
        <p14:creationId xmlns:p14="http://schemas.microsoft.com/office/powerpoint/2010/main" val="1707246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29599" cy="5821363"/>
          </a:xfrm>
        </p:spPr>
      </p:pic>
    </p:spTree>
    <p:extLst>
      <p:ext uri="{BB962C8B-B14F-4D97-AF65-F5344CB8AC3E}">
        <p14:creationId xmlns:p14="http://schemas.microsoft.com/office/powerpoint/2010/main" val="1391746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29600" cy="5630069"/>
          </a:xfrm>
        </p:spPr>
      </p:pic>
    </p:spTree>
    <p:extLst>
      <p:ext uri="{BB962C8B-B14F-4D97-AF65-F5344CB8AC3E}">
        <p14:creationId xmlns:p14="http://schemas.microsoft.com/office/powerpoint/2010/main" val="2437475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29599" cy="5821363"/>
          </a:xfrm>
        </p:spPr>
      </p:pic>
    </p:spTree>
    <p:extLst>
      <p:ext uri="{BB962C8B-B14F-4D97-AF65-F5344CB8AC3E}">
        <p14:creationId xmlns:p14="http://schemas.microsoft.com/office/powerpoint/2010/main" val="1121019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8153399" cy="5821363"/>
          </a:xfrm>
        </p:spPr>
      </p:pic>
    </p:spTree>
    <p:extLst>
      <p:ext uri="{BB962C8B-B14F-4D97-AF65-F5344CB8AC3E}">
        <p14:creationId xmlns:p14="http://schemas.microsoft.com/office/powerpoint/2010/main" val="1415385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29600" cy="5821363"/>
          </a:xfrm>
        </p:spPr>
      </p:pic>
    </p:spTree>
    <p:extLst>
      <p:ext uri="{BB962C8B-B14F-4D97-AF65-F5344CB8AC3E}">
        <p14:creationId xmlns:p14="http://schemas.microsoft.com/office/powerpoint/2010/main" val="35389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architecture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design process for identifying the sub-systems making up a system and the framework for sub-system control and communication is </a:t>
            </a:r>
            <a:r>
              <a:rPr lang="en-GB" i="1"/>
              <a:t>architectural design</a:t>
            </a:r>
          </a:p>
          <a:p>
            <a:r>
              <a:rPr lang="en-GB"/>
              <a:t>The output of this design process is a description of the</a:t>
            </a:r>
            <a:r>
              <a:rPr lang="en-GB" i="1"/>
              <a:t> software architecture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0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29600" cy="5821363"/>
          </a:xfrm>
        </p:spPr>
      </p:pic>
    </p:spTree>
    <p:extLst>
      <p:ext uri="{BB962C8B-B14F-4D97-AF65-F5344CB8AC3E}">
        <p14:creationId xmlns:p14="http://schemas.microsoft.com/office/powerpoint/2010/main" val="1923565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28600"/>
            <a:ext cx="8153400" cy="5491956"/>
          </a:xfrm>
        </p:spPr>
      </p:pic>
    </p:spTree>
    <p:extLst>
      <p:ext uri="{BB962C8B-B14F-4D97-AF65-F5344CB8AC3E}">
        <p14:creationId xmlns:p14="http://schemas.microsoft.com/office/powerpoint/2010/main" val="2845883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Key points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GB"/>
              <a:t>The software architect is responsible for deriving a structural system model, a control model and a sub-system decomposition model</a:t>
            </a:r>
          </a:p>
          <a:p>
            <a:r>
              <a:rPr lang="en-GB"/>
              <a:t>Large systems rarely conform to a single architectural model</a:t>
            </a:r>
          </a:p>
          <a:p>
            <a:r>
              <a:rPr lang="en-GB"/>
              <a:t>System decomposition models include repository models, client-server models and abstract machine models</a:t>
            </a:r>
          </a:p>
          <a:p>
            <a:r>
              <a:rPr lang="en-GB"/>
              <a:t>Control models include centralised control and event-driven models</a:t>
            </a:r>
          </a:p>
        </p:txBody>
      </p:sp>
    </p:spTree>
    <p:extLst>
      <p:ext uri="{BB962C8B-B14F-4D97-AF65-F5344CB8AC3E}">
        <p14:creationId xmlns:p14="http://schemas.microsoft.com/office/powerpoint/2010/main" val="251477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Key points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Modular decomposition models include data-flow and object models</a:t>
            </a:r>
          </a:p>
          <a:p>
            <a:r>
              <a:rPr lang="en-GB"/>
              <a:t>Domain specific architectural models are abstractions over an application domain. They may be constructed by abstracting from existing systems or may be idealised reference models</a:t>
            </a:r>
          </a:p>
        </p:txBody>
      </p:sp>
    </p:spTree>
    <p:extLst>
      <p:ext uri="{BB962C8B-B14F-4D97-AF65-F5344CB8AC3E}">
        <p14:creationId xmlns:p14="http://schemas.microsoft.com/office/powerpoint/2010/main" val="26565482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Architectural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An early stage of the system design process</a:t>
            </a:r>
          </a:p>
          <a:p>
            <a:r>
              <a:rPr lang="en-GB"/>
              <a:t>Represents the link between specification and design processes</a:t>
            </a:r>
          </a:p>
          <a:p>
            <a:r>
              <a:rPr lang="en-GB"/>
              <a:t>Often carried out in parallel with some specification activities</a:t>
            </a:r>
          </a:p>
          <a:p>
            <a:r>
              <a:rPr lang="en-GB"/>
              <a:t>It involves identifying major system components and their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101446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Advantages of explicit architecture</a:t>
            </a:r>
            <a:endParaRPr lang="en-GB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Stakeholder communication</a:t>
            </a:r>
          </a:p>
          <a:p>
            <a:pPr lvl="1"/>
            <a:r>
              <a:rPr lang="en-GB"/>
              <a:t>Architecture may be used as a focus of discussion by system stakeholders</a:t>
            </a:r>
          </a:p>
          <a:p>
            <a:r>
              <a:rPr lang="en-GB"/>
              <a:t>System analysis</a:t>
            </a:r>
          </a:p>
          <a:p>
            <a:pPr lvl="1"/>
            <a:r>
              <a:rPr lang="en-GB"/>
              <a:t>Means that analysis of whether the system can meet its non-functional requirements is possible</a:t>
            </a:r>
          </a:p>
          <a:p>
            <a:r>
              <a:rPr lang="en-GB"/>
              <a:t>Large-scale reuse</a:t>
            </a:r>
          </a:p>
          <a:p>
            <a:pPr lvl="1"/>
            <a:r>
              <a:rPr lang="en-GB"/>
              <a:t>The architecture may be reusable across a range of systems</a:t>
            </a:r>
          </a:p>
        </p:txBody>
      </p:sp>
    </p:spTree>
    <p:extLst>
      <p:ext uri="{BB962C8B-B14F-4D97-AF65-F5344CB8AC3E}">
        <p14:creationId xmlns:p14="http://schemas.microsoft.com/office/powerpoint/2010/main" val="19853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Architectural design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GB"/>
              <a:t>System structuring</a:t>
            </a:r>
          </a:p>
          <a:p>
            <a:pPr lvl="1"/>
            <a:r>
              <a:rPr lang="en-GB"/>
              <a:t>The system is decomposed into several principal sub-systems and communications between these sub-systems are identified</a:t>
            </a:r>
          </a:p>
          <a:p>
            <a:r>
              <a:rPr lang="en-GB"/>
              <a:t>Control modelling</a:t>
            </a:r>
          </a:p>
          <a:p>
            <a:pPr lvl="1"/>
            <a:r>
              <a:rPr lang="en-GB"/>
              <a:t>A model of the control relationships between the different parts of the system is established</a:t>
            </a:r>
          </a:p>
          <a:p>
            <a:r>
              <a:rPr lang="en-GB"/>
              <a:t>Modular decomposition</a:t>
            </a:r>
          </a:p>
          <a:p>
            <a:pPr lvl="1"/>
            <a:r>
              <a:rPr lang="en-GB"/>
              <a:t>The identified sub-systems are decomposed into modules</a:t>
            </a:r>
          </a:p>
        </p:txBody>
      </p:sp>
    </p:spTree>
    <p:extLst>
      <p:ext uri="{BB962C8B-B14F-4D97-AF65-F5344CB8AC3E}">
        <p14:creationId xmlns:p14="http://schemas.microsoft.com/office/powerpoint/2010/main" val="2171022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Sub-systems and modules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A sub-system is a system in its own right whose operation is independent of the services provided by other sub-systems.</a:t>
            </a:r>
          </a:p>
          <a:p>
            <a:r>
              <a:rPr lang="en-GB"/>
              <a:t>A module is a system component that provides services to other components but would not normally be considered as a separate system</a:t>
            </a:r>
          </a:p>
        </p:txBody>
      </p:sp>
    </p:spTree>
    <p:extLst>
      <p:ext uri="{BB962C8B-B14F-4D97-AF65-F5344CB8AC3E}">
        <p14:creationId xmlns:p14="http://schemas.microsoft.com/office/powerpoint/2010/main" val="2896301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Architectural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Different architectural models may be produced during the design process</a:t>
            </a:r>
          </a:p>
          <a:p>
            <a:r>
              <a:rPr lang="en-GB"/>
              <a:t>Each model presents different perspectives on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50388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1102</Words>
  <Application>Microsoft Office PowerPoint</Application>
  <PresentationFormat>On-screen Show (4:3)</PresentationFormat>
  <Paragraphs>158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CSE-319 Software Engineering</vt:lpstr>
      <vt:lpstr>Objectives</vt:lpstr>
      <vt:lpstr>Topics covered</vt:lpstr>
      <vt:lpstr>Software architecture</vt:lpstr>
      <vt:lpstr>Architectural design</vt:lpstr>
      <vt:lpstr>Advantages of explicit architecture</vt:lpstr>
      <vt:lpstr>Architectural design process</vt:lpstr>
      <vt:lpstr>Sub-systems and modules</vt:lpstr>
      <vt:lpstr>Architectural models</vt:lpstr>
      <vt:lpstr>Architectural models</vt:lpstr>
      <vt:lpstr>PowerPoint Presentation</vt:lpstr>
      <vt:lpstr>Architectural styles</vt:lpstr>
      <vt:lpstr>Architecture attributes</vt:lpstr>
      <vt:lpstr>System structuring</vt:lpstr>
      <vt:lpstr>Packing robot control system</vt:lpstr>
      <vt:lpstr>Client-server architecture</vt:lpstr>
      <vt:lpstr>Film and picture library</vt:lpstr>
      <vt:lpstr>Client-server characteristics</vt:lpstr>
      <vt:lpstr>Control models</vt:lpstr>
      <vt:lpstr>Centralised control</vt:lpstr>
      <vt:lpstr>Call-return model</vt:lpstr>
      <vt:lpstr>Event-driven systems</vt:lpstr>
      <vt:lpstr>Selective broadcasting</vt:lpstr>
      <vt:lpstr>Modular decomposition</vt:lpstr>
      <vt:lpstr>Object models</vt:lpstr>
      <vt:lpstr>Data-flow models</vt:lpstr>
      <vt:lpstr>Invoice processing system</vt:lpstr>
      <vt:lpstr>OSI reference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points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 DEPT</dc:creator>
  <cp:lastModifiedBy>CSE DEPT</cp:lastModifiedBy>
  <cp:revision>33</cp:revision>
  <dcterms:created xsi:type="dcterms:W3CDTF">2017-07-16T05:20:49Z</dcterms:created>
  <dcterms:modified xsi:type="dcterms:W3CDTF">2017-07-16T06:00:47Z</dcterms:modified>
</cp:coreProperties>
</file>