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8" r:id="rId13"/>
    <p:sldId id="266" r:id="rId14"/>
    <p:sldId id="271" r:id="rId15"/>
    <p:sldId id="270" r:id="rId16"/>
    <p:sldId id="272" r:id="rId17"/>
    <p:sldId id="273" r:id="rId18"/>
    <p:sldId id="274" r:id="rId19"/>
    <p:sldId id="275" r:id="rId20"/>
    <p:sldId id="276" r:id="rId21"/>
    <p:sldId id="277" r:id="rId22"/>
    <p:sldId id="279" r:id="rId23"/>
    <p:sldId id="280"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6" autoAdjust="0"/>
    <p:restoredTop sz="86477" autoAdjust="0"/>
  </p:normalViewPr>
  <p:slideViewPr>
    <p:cSldViewPr>
      <p:cViewPr varScale="1">
        <p:scale>
          <a:sx n="74" d="100"/>
          <a:sy n="74" d="100"/>
        </p:scale>
        <p:origin x="-12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8/2/2017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8/2/2017</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Open/closed_princip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Behavioral_Pattern" TargetMode="External"/><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 Id="rId5" Type="http://schemas.openxmlformats.org/officeDocument/2006/relationships/hyperlink" Target="https://en.wikipedia.org/wiki/Information_Hiding" TargetMode="External"/><Relationship Id="rId4" Type="http://schemas.openxmlformats.org/officeDocument/2006/relationships/hyperlink" Target="https://en.wikipedia.org/wiki/Design_pattern_%28computer_science%2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Algorithm" TargetMode="External"/><Relationship Id="rId5" Type="http://schemas.openxmlformats.org/officeDocument/2006/relationships/hyperlink" Target="https://en.wikipedia.org/wiki/Container_(data_structure)" TargetMode="External"/><Relationship Id="rId4" Type="http://schemas.openxmlformats.org/officeDocument/2006/relationships/hyperlink" Target="https://en.wikipedia.org/wiki/Iterato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7" Type="http://schemas.openxmlformats.org/officeDocument/2006/relationships/hyperlink" Target="https://en.wikipedia.org/wiki/Single_responsibility_principle" TargetMode="External"/><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Class_%28computer_science%29" TargetMode="External"/><Relationship Id="rId5" Type="http://schemas.openxmlformats.org/officeDocument/2006/relationships/hyperlink" Target="https://en.wikipedia.org/wiki/Object_%28computer_science%29" TargetMode="External"/><Relationship Id="rId4" Type="http://schemas.openxmlformats.org/officeDocument/2006/relationships/hyperlink" Target="https://en.wikipedia.org/wiki/Design_pattern_%28computer_science%29"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Software_design_pattern"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ehavioural_design_pattern" TargetMode="External"/><Relationship Id="rId7" Type="http://schemas.openxmlformats.org/officeDocument/2006/relationships/hyperlink" Target="https://en.wikipedia.org/wiki/Design_Patterns"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Strategy_pattern#cite_note-1" TargetMode="External"/><Relationship Id="rId5" Type="http://schemas.openxmlformats.org/officeDocument/2006/relationships/hyperlink" Target="https://en.wikipedia.org/wiki/Algorithm" TargetMode="External"/><Relationship Id="rId4" Type="http://schemas.openxmlformats.org/officeDocument/2006/relationships/hyperlink" Target="https://en.wikipedia.org/wiki/Design_pattern_(computer_scienc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unction_pointer" TargetMode="External"/><Relationship Id="rId2" Type="http://schemas.openxmlformats.org/officeDocument/2006/relationships/hyperlink" Target="https://en.wikipedia.org/wiki/Duplicate_code" TargetMode="External"/><Relationship Id="rId1" Type="http://schemas.openxmlformats.org/officeDocument/2006/relationships/slideLayout" Target="../slideLayouts/slideLayout2.xml"/><Relationship Id="rId6" Type="http://schemas.openxmlformats.org/officeDocument/2006/relationships/hyperlink" Target="https://en.wikipedia.org/wiki/Reflection_(computer_science)" TargetMode="External"/><Relationship Id="rId5" Type="http://schemas.openxmlformats.org/officeDocument/2006/relationships/hyperlink" Target="https://en.wikipedia.org/wiki/Object-oriented_programming" TargetMode="External"/><Relationship Id="rId4" Type="http://schemas.openxmlformats.org/officeDocument/2006/relationships/hyperlink" Target="https://en.wikipedia.org/wiki/First-class_func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5765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Pattern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752600"/>
            <a:ext cx="7162800" cy="3295650"/>
          </a:xfrm>
        </p:spPr>
      </p:pic>
    </p:spTree>
    <p:extLst>
      <p:ext uri="{BB962C8B-B14F-4D97-AF65-F5344CB8AC3E}">
        <p14:creationId xmlns:p14="http://schemas.microsoft.com/office/powerpoint/2010/main" val="162389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Pattern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 Encapsulated family of Algorithms </a:t>
            </a:r>
            <a:endParaRPr lang="en-US" dirty="0" smtClean="0"/>
          </a:p>
          <a:p>
            <a:r>
              <a:rPr lang="en-US" dirty="0" smtClean="0"/>
              <a:t>* </a:t>
            </a:r>
            <a:r>
              <a:rPr lang="en-US" dirty="0"/>
              <a:t>Interface and its implementations */ </a:t>
            </a:r>
            <a:endParaRPr lang="en-US" dirty="0" smtClean="0"/>
          </a:p>
          <a:p>
            <a:r>
              <a:rPr lang="en-US" dirty="0" smtClean="0"/>
              <a:t>public </a:t>
            </a:r>
            <a:r>
              <a:rPr lang="en-US" dirty="0"/>
              <a:t>interface </a:t>
            </a:r>
            <a:r>
              <a:rPr lang="en-US" dirty="0" err="1"/>
              <a:t>IBrakeBehavior</a:t>
            </a:r>
            <a:r>
              <a:rPr lang="en-US" dirty="0"/>
              <a:t> { </a:t>
            </a:r>
            <a:endParaRPr lang="en-US" dirty="0" smtClean="0"/>
          </a:p>
          <a:p>
            <a:r>
              <a:rPr lang="en-US" dirty="0" smtClean="0"/>
              <a:t>public </a:t>
            </a:r>
            <a:r>
              <a:rPr lang="en-US" dirty="0"/>
              <a:t>void brake(); </a:t>
            </a:r>
            <a:endParaRPr lang="en-US" dirty="0" smtClean="0"/>
          </a:p>
          <a:p>
            <a:r>
              <a:rPr lang="en-US" dirty="0" smtClean="0"/>
              <a:t>} </a:t>
            </a:r>
          </a:p>
          <a:p>
            <a:r>
              <a:rPr lang="en-US" dirty="0" smtClean="0"/>
              <a:t>public </a:t>
            </a:r>
            <a:r>
              <a:rPr lang="en-US" dirty="0"/>
              <a:t>class </a:t>
            </a:r>
            <a:r>
              <a:rPr lang="en-US" dirty="0" err="1"/>
              <a:t>BrakeWithABS</a:t>
            </a:r>
            <a:r>
              <a:rPr lang="en-US" dirty="0"/>
              <a:t> implements </a:t>
            </a:r>
            <a:r>
              <a:rPr lang="en-US" dirty="0" err="1"/>
              <a:t>IBrakeBehavior</a:t>
            </a:r>
            <a:r>
              <a:rPr lang="en-US" dirty="0"/>
              <a:t> { </a:t>
            </a:r>
            <a:endParaRPr lang="en-US" dirty="0" smtClean="0"/>
          </a:p>
          <a:p>
            <a:r>
              <a:rPr lang="en-US" dirty="0" smtClean="0"/>
              <a:t>public </a:t>
            </a:r>
            <a:r>
              <a:rPr lang="en-US" dirty="0"/>
              <a:t>void brake() { </a:t>
            </a:r>
            <a:endParaRPr lang="en-US" dirty="0" smtClean="0"/>
          </a:p>
          <a:p>
            <a:r>
              <a:rPr lang="en-US" dirty="0" err="1" smtClean="0"/>
              <a:t>System.out.println</a:t>
            </a:r>
            <a:r>
              <a:rPr lang="en-US" dirty="0"/>
              <a:t>("Brake with ABS applied"); </a:t>
            </a:r>
            <a:endParaRPr lang="en-US" dirty="0" smtClean="0"/>
          </a:p>
          <a:p>
            <a:r>
              <a:rPr lang="en-US" dirty="0" smtClean="0"/>
              <a:t>}</a:t>
            </a:r>
          </a:p>
          <a:p>
            <a:r>
              <a:rPr lang="en-US" dirty="0" smtClean="0"/>
              <a:t> </a:t>
            </a:r>
            <a:r>
              <a:rPr lang="en-US" dirty="0"/>
              <a:t>} </a:t>
            </a:r>
            <a:endParaRPr lang="en-US" dirty="0" smtClean="0"/>
          </a:p>
          <a:p>
            <a:r>
              <a:rPr lang="en-US" dirty="0" smtClean="0"/>
              <a:t>public </a:t>
            </a:r>
            <a:r>
              <a:rPr lang="en-US" dirty="0"/>
              <a:t>class Brake implements </a:t>
            </a:r>
            <a:r>
              <a:rPr lang="en-US" dirty="0" err="1"/>
              <a:t>IBrakeBehavior</a:t>
            </a:r>
            <a:r>
              <a:rPr lang="en-US" dirty="0"/>
              <a:t> { </a:t>
            </a:r>
            <a:endParaRPr lang="en-US" dirty="0" smtClean="0"/>
          </a:p>
          <a:p>
            <a:r>
              <a:rPr lang="en-US" dirty="0" smtClean="0"/>
              <a:t>public </a:t>
            </a:r>
            <a:r>
              <a:rPr lang="en-US" dirty="0"/>
              <a:t>void brake() { </a:t>
            </a:r>
            <a:endParaRPr lang="en-US" dirty="0" smtClean="0"/>
          </a:p>
          <a:p>
            <a:r>
              <a:rPr lang="en-US" dirty="0" err="1" smtClean="0"/>
              <a:t>System.out.println</a:t>
            </a:r>
            <a:r>
              <a:rPr lang="en-US" dirty="0"/>
              <a:t>("Simple Brake applied"); </a:t>
            </a:r>
            <a:endParaRPr lang="en-US" dirty="0" smtClean="0"/>
          </a:p>
          <a:p>
            <a:r>
              <a:rPr lang="en-US" dirty="0" smtClean="0"/>
              <a:t>}</a:t>
            </a:r>
          </a:p>
          <a:p>
            <a:r>
              <a:rPr lang="en-US" dirty="0" smtClean="0"/>
              <a:t> </a:t>
            </a:r>
            <a:r>
              <a:rPr lang="en-US" dirty="0"/>
              <a:t>} </a:t>
            </a:r>
            <a:endParaRPr lang="en-US" dirty="0" smtClean="0"/>
          </a:p>
        </p:txBody>
      </p:sp>
    </p:spTree>
    <p:extLst>
      <p:ext uri="{BB962C8B-B14F-4D97-AF65-F5344CB8AC3E}">
        <p14:creationId xmlns:p14="http://schemas.microsoft.com/office/powerpoint/2010/main" val="225735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Pattern cont.</a:t>
            </a:r>
            <a:endParaRPr lang="en-US" dirty="0"/>
          </a:p>
        </p:txBody>
      </p:sp>
      <p:sp>
        <p:nvSpPr>
          <p:cNvPr id="3" name="Content Placeholder 2"/>
          <p:cNvSpPr>
            <a:spLocks noGrp="1"/>
          </p:cNvSpPr>
          <p:nvPr>
            <p:ph idx="1"/>
          </p:nvPr>
        </p:nvSpPr>
        <p:spPr/>
        <p:txBody>
          <a:bodyPr/>
          <a:lstStyle/>
          <a:p>
            <a:r>
              <a:rPr lang="en-US" dirty="0"/>
              <a:t>/* Using the Car example */ </a:t>
            </a:r>
            <a:endParaRPr lang="en-US" dirty="0" smtClean="0"/>
          </a:p>
          <a:p>
            <a:r>
              <a:rPr lang="en-US" dirty="0" smtClean="0"/>
              <a:t>public </a:t>
            </a:r>
            <a:r>
              <a:rPr lang="en-US" dirty="0"/>
              <a:t>class </a:t>
            </a:r>
            <a:r>
              <a:rPr lang="en-US" dirty="0" err="1"/>
              <a:t>CarExample</a:t>
            </a:r>
            <a:r>
              <a:rPr lang="en-US" dirty="0"/>
              <a:t> </a:t>
            </a:r>
            <a:r>
              <a:rPr lang="en-US" dirty="0" smtClean="0"/>
              <a:t>{</a:t>
            </a:r>
          </a:p>
          <a:p>
            <a:r>
              <a:rPr lang="en-US" dirty="0" smtClean="0"/>
              <a:t> </a:t>
            </a:r>
            <a:r>
              <a:rPr lang="en-US" dirty="0"/>
              <a:t>public static void main(final String[] arguments) </a:t>
            </a:r>
            <a:r>
              <a:rPr lang="en-US" dirty="0" smtClean="0"/>
              <a:t>{</a:t>
            </a:r>
          </a:p>
          <a:p>
            <a:r>
              <a:rPr lang="en-US" dirty="0" smtClean="0"/>
              <a:t> </a:t>
            </a:r>
            <a:r>
              <a:rPr lang="en-US" dirty="0"/>
              <a:t>Car </a:t>
            </a:r>
            <a:r>
              <a:rPr lang="en-US" dirty="0" err="1"/>
              <a:t>sedanCar</a:t>
            </a:r>
            <a:r>
              <a:rPr lang="en-US" dirty="0"/>
              <a:t> = new Sedan(); </a:t>
            </a:r>
            <a:endParaRPr lang="en-US" dirty="0" smtClean="0"/>
          </a:p>
          <a:p>
            <a:r>
              <a:rPr lang="en-US" dirty="0" err="1" smtClean="0"/>
              <a:t>sedanCar.applyBrake</a:t>
            </a:r>
            <a:r>
              <a:rPr lang="en-US" dirty="0"/>
              <a:t>(); // This will invoke class "Brake" Car </a:t>
            </a:r>
            <a:r>
              <a:rPr lang="en-US" dirty="0" err="1"/>
              <a:t>suvCar</a:t>
            </a:r>
            <a:r>
              <a:rPr lang="en-US" dirty="0"/>
              <a:t> = new SUV</a:t>
            </a:r>
            <a:r>
              <a:rPr lang="en-US" dirty="0" smtClean="0"/>
              <a:t>();</a:t>
            </a:r>
          </a:p>
          <a:p>
            <a:r>
              <a:rPr lang="en-US" dirty="0" smtClean="0"/>
              <a:t> </a:t>
            </a:r>
            <a:r>
              <a:rPr lang="en-US" dirty="0" err="1"/>
              <a:t>suvCar.applyBrake</a:t>
            </a:r>
            <a:r>
              <a:rPr lang="en-US" dirty="0"/>
              <a:t>(); // This will invoke class "</a:t>
            </a:r>
            <a:r>
              <a:rPr lang="en-US" dirty="0" err="1"/>
              <a:t>BrakeWithABS</a:t>
            </a:r>
            <a:r>
              <a:rPr lang="en-US" dirty="0"/>
              <a:t>" // set brake behavior dynamically </a:t>
            </a:r>
            <a:endParaRPr lang="en-US" dirty="0" smtClean="0"/>
          </a:p>
          <a:p>
            <a:r>
              <a:rPr lang="en-US" dirty="0" err="1" smtClean="0"/>
              <a:t>suvCar.setBrakeBehavior</a:t>
            </a:r>
            <a:r>
              <a:rPr lang="en-US" dirty="0"/>
              <a:t>( new Brake() </a:t>
            </a:r>
            <a:r>
              <a:rPr lang="en-US" dirty="0" smtClean="0"/>
              <a:t>);</a:t>
            </a:r>
          </a:p>
          <a:p>
            <a:r>
              <a:rPr lang="en-US" dirty="0" smtClean="0"/>
              <a:t> </a:t>
            </a:r>
            <a:r>
              <a:rPr lang="en-US" dirty="0" err="1"/>
              <a:t>suvCar.applyBrake</a:t>
            </a:r>
            <a:r>
              <a:rPr lang="en-US" dirty="0"/>
              <a:t>(); // This will invoke class "Brake" } }</a:t>
            </a:r>
          </a:p>
          <a:p>
            <a:endParaRPr lang="en-US" dirty="0"/>
          </a:p>
        </p:txBody>
      </p:sp>
    </p:spTree>
    <p:extLst>
      <p:ext uri="{BB962C8B-B14F-4D97-AF65-F5344CB8AC3E}">
        <p14:creationId xmlns:p14="http://schemas.microsoft.com/office/powerpoint/2010/main" val="285228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Pattern cont.</a:t>
            </a:r>
            <a:endParaRPr lang="en-US" dirty="0"/>
          </a:p>
        </p:txBody>
      </p:sp>
      <p:sp>
        <p:nvSpPr>
          <p:cNvPr id="3" name="Content Placeholder 2"/>
          <p:cNvSpPr>
            <a:spLocks noGrp="1"/>
          </p:cNvSpPr>
          <p:nvPr>
            <p:ph idx="1"/>
          </p:nvPr>
        </p:nvSpPr>
        <p:spPr/>
        <p:txBody>
          <a:bodyPr>
            <a:normAutofit/>
          </a:bodyPr>
          <a:lstStyle/>
          <a:p>
            <a:r>
              <a:rPr lang="en-US" dirty="0"/>
              <a:t>/* Client that can use the algorithms above interchangeably */ </a:t>
            </a:r>
          </a:p>
          <a:p>
            <a:r>
              <a:rPr lang="en-US" dirty="0"/>
              <a:t>public abstract class Car { </a:t>
            </a:r>
          </a:p>
          <a:p>
            <a:r>
              <a:rPr lang="en-US" dirty="0"/>
              <a:t>protected </a:t>
            </a:r>
            <a:r>
              <a:rPr lang="en-US" dirty="0" err="1"/>
              <a:t>IBrakeBehavior</a:t>
            </a:r>
            <a:r>
              <a:rPr lang="en-US" dirty="0"/>
              <a:t> </a:t>
            </a:r>
            <a:r>
              <a:rPr lang="en-US" dirty="0" err="1"/>
              <a:t>brakeBehavior</a:t>
            </a:r>
            <a:r>
              <a:rPr lang="en-US" dirty="0"/>
              <a:t>; </a:t>
            </a:r>
          </a:p>
          <a:p>
            <a:r>
              <a:rPr lang="en-US" dirty="0"/>
              <a:t>public void </a:t>
            </a:r>
            <a:r>
              <a:rPr lang="en-US" dirty="0" err="1"/>
              <a:t>applyBrake</a:t>
            </a:r>
            <a:r>
              <a:rPr lang="en-US" dirty="0"/>
              <a:t>() { </a:t>
            </a:r>
            <a:endParaRPr lang="en-US" dirty="0" smtClean="0"/>
          </a:p>
          <a:p>
            <a:r>
              <a:rPr lang="en-US" dirty="0" err="1" smtClean="0"/>
              <a:t>brakeBehavior.brake</a:t>
            </a:r>
            <a:r>
              <a:rPr lang="en-US" dirty="0"/>
              <a:t>(); </a:t>
            </a:r>
            <a:endParaRPr lang="en-US" dirty="0" smtClean="0"/>
          </a:p>
          <a:p>
            <a:r>
              <a:rPr lang="en-US" dirty="0" smtClean="0"/>
              <a:t>} </a:t>
            </a:r>
            <a:endParaRPr lang="en-US" dirty="0" smtClean="0"/>
          </a:p>
          <a:p>
            <a:endParaRPr lang="en-US" dirty="0" smtClean="0"/>
          </a:p>
          <a:p>
            <a:r>
              <a:rPr lang="en-US" dirty="0" smtClean="0"/>
              <a:t>public </a:t>
            </a:r>
            <a:r>
              <a:rPr lang="en-US" dirty="0"/>
              <a:t>void </a:t>
            </a:r>
            <a:r>
              <a:rPr lang="en-US" dirty="0" err="1"/>
              <a:t>setBrakeBehavior</a:t>
            </a:r>
            <a:r>
              <a:rPr lang="en-US" dirty="0"/>
              <a:t>(final </a:t>
            </a:r>
            <a:r>
              <a:rPr lang="en-US" dirty="0" err="1"/>
              <a:t>IBrakeBehavior</a:t>
            </a:r>
            <a:r>
              <a:rPr lang="en-US" dirty="0"/>
              <a:t> </a:t>
            </a:r>
            <a:r>
              <a:rPr lang="en-US" dirty="0" err="1"/>
              <a:t>brakeType</a:t>
            </a:r>
            <a:r>
              <a:rPr lang="en-US" dirty="0"/>
              <a:t>) { </a:t>
            </a:r>
            <a:endParaRPr lang="en-US" dirty="0" smtClean="0"/>
          </a:p>
          <a:p>
            <a:r>
              <a:rPr lang="en-US" dirty="0" err="1" smtClean="0"/>
              <a:t>this.brakeBehavior</a:t>
            </a:r>
            <a:r>
              <a:rPr lang="en-US" dirty="0" smtClean="0"/>
              <a:t> </a:t>
            </a:r>
            <a:r>
              <a:rPr lang="en-US" dirty="0"/>
              <a:t>= </a:t>
            </a:r>
            <a:r>
              <a:rPr lang="en-US" dirty="0" err="1"/>
              <a:t>brakeType</a:t>
            </a:r>
            <a:r>
              <a:rPr lang="en-US" dirty="0" smtClean="0"/>
              <a:t>;</a:t>
            </a:r>
          </a:p>
          <a:p>
            <a:r>
              <a:rPr lang="en-US" dirty="0" smtClean="0"/>
              <a:t> </a:t>
            </a:r>
            <a:r>
              <a:rPr lang="en-US" dirty="0"/>
              <a:t>} </a:t>
            </a:r>
            <a:endParaRPr lang="en-US" dirty="0" smtClean="0"/>
          </a:p>
          <a:p>
            <a:r>
              <a:rPr lang="en-US" dirty="0" smtClean="0"/>
              <a:t>} </a:t>
            </a:r>
            <a:endParaRPr lang="en-US" dirty="0" smtClean="0"/>
          </a:p>
          <a:p>
            <a:endParaRPr lang="en-US" dirty="0" smtClean="0"/>
          </a:p>
        </p:txBody>
      </p:sp>
    </p:spTree>
    <p:extLst>
      <p:ext uri="{BB962C8B-B14F-4D97-AF65-F5344CB8AC3E}">
        <p14:creationId xmlns:p14="http://schemas.microsoft.com/office/powerpoint/2010/main" val="150380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Pattern cont.</a:t>
            </a:r>
          </a:p>
        </p:txBody>
      </p:sp>
      <p:sp>
        <p:nvSpPr>
          <p:cNvPr id="3" name="Content Placeholder 2"/>
          <p:cNvSpPr>
            <a:spLocks noGrp="1"/>
          </p:cNvSpPr>
          <p:nvPr>
            <p:ph idx="1"/>
          </p:nvPr>
        </p:nvSpPr>
        <p:spPr/>
        <p:txBody>
          <a:bodyPr>
            <a:normAutofit fontScale="92500" lnSpcReduction="10000"/>
          </a:bodyPr>
          <a:lstStyle/>
          <a:p>
            <a:r>
              <a:rPr lang="en-US" dirty="0"/>
              <a:t>/* Client 1 uses one algorithm (Brake) in the constructor */</a:t>
            </a:r>
          </a:p>
          <a:p>
            <a:r>
              <a:rPr lang="en-US" dirty="0"/>
              <a:t> public class Sedan extends Car { public Sedan() { </a:t>
            </a:r>
          </a:p>
          <a:p>
            <a:r>
              <a:rPr lang="en-US" dirty="0" err="1"/>
              <a:t>this.brakeBehavior</a:t>
            </a:r>
            <a:r>
              <a:rPr lang="en-US" dirty="0"/>
              <a:t> = new Brake(); </a:t>
            </a:r>
          </a:p>
          <a:p>
            <a:r>
              <a:rPr lang="en-US" dirty="0"/>
              <a:t>} </a:t>
            </a:r>
          </a:p>
          <a:p>
            <a:r>
              <a:rPr lang="en-US" dirty="0"/>
              <a:t>} </a:t>
            </a:r>
          </a:p>
          <a:p>
            <a:r>
              <a:rPr lang="en-US" dirty="0"/>
              <a:t>/* Client 2 uses another algorithm (</a:t>
            </a:r>
            <a:r>
              <a:rPr lang="en-US" dirty="0" err="1"/>
              <a:t>BrakeWithABS</a:t>
            </a:r>
            <a:r>
              <a:rPr lang="en-US" dirty="0"/>
              <a:t>) in the constructor */ </a:t>
            </a:r>
          </a:p>
          <a:p>
            <a:r>
              <a:rPr lang="en-US" dirty="0"/>
              <a:t>public class SUV extends Car { public SUV() {</a:t>
            </a:r>
          </a:p>
          <a:p>
            <a:r>
              <a:rPr lang="en-US" dirty="0"/>
              <a:t> </a:t>
            </a:r>
            <a:r>
              <a:rPr lang="en-US" dirty="0" err="1"/>
              <a:t>this.brakeBehavior</a:t>
            </a:r>
            <a:r>
              <a:rPr lang="en-US" dirty="0"/>
              <a:t> = new </a:t>
            </a:r>
            <a:r>
              <a:rPr lang="en-US" dirty="0" err="1"/>
              <a:t>BrakeWithABS</a:t>
            </a:r>
            <a:r>
              <a:rPr lang="en-US" dirty="0"/>
              <a:t>(); </a:t>
            </a:r>
          </a:p>
          <a:p>
            <a:r>
              <a:rPr lang="en-US" dirty="0"/>
              <a:t>} </a:t>
            </a:r>
          </a:p>
          <a:p>
            <a:r>
              <a:rPr lang="en-US" dirty="0"/>
              <a:t>}</a:t>
            </a:r>
          </a:p>
          <a:p>
            <a:r>
              <a:rPr lang="en-US" dirty="0"/>
              <a:t>This gives greater flexibility in design and is in harmony with the </a:t>
            </a:r>
            <a:r>
              <a:rPr lang="en-US" dirty="0">
                <a:hlinkClick r:id="rId2" tooltip="Open/closed principle"/>
              </a:rPr>
              <a:t>Open/closed principle</a:t>
            </a:r>
            <a:r>
              <a:rPr lang="en-US" dirty="0"/>
              <a:t> (OCP) that states that classes should be open for extension but closed for modification.</a:t>
            </a:r>
          </a:p>
          <a:p>
            <a:endParaRPr lang="en-US" dirty="0"/>
          </a:p>
        </p:txBody>
      </p:sp>
    </p:spTree>
    <p:extLst>
      <p:ext uri="{BB962C8B-B14F-4D97-AF65-F5344CB8AC3E}">
        <p14:creationId xmlns:p14="http://schemas.microsoft.com/office/powerpoint/2010/main" val="167241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dirty="0"/>
              <a:t>https://en.wikipedia.org/wiki/Strategy_pattern</a:t>
            </a:r>
          </a:p>
        </p:txBody>
      </p:sp>
    </p:spTree>
    <p:extLst>
      <p:ext uri="{BB962C8B-B14F-4D97-AF65-F5344CB8AC3E}">
        <p14:creationId xmlns:p14="http://schemas.microsoft.com/office/powerpoint/2010/main" val="2950413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a:t>
            </a:r>
            <a:endParaRPr lang="en-US" dirty="0"/>
          </a:p>
        </p:txBody>
      </p:sp>
      <p:sp>
        <p:nvSpPr>
          <p:cNvPr id="3" name="Content Placeholder 2"/>
          <p:cNvSpPr>
            <a:spLocks noGrp="1"/>
          </p:cNvSpPr>
          <p:nvPr>
            <p:ph idx="1"/>
          </p:nvPr>
        </p:nvSpPr>
        <p:spPr/>
        <p:txBody>
          <a:bodyPr/>
          <a:lstStyle/>
          <a:p>
            <a:r>
              <a:rPr lang="en-US" dirty="0"/>
              <a:t>In </a:t>
            </a:r>
            <a:r>
              <a:rPr lang="en-US" dirty="0">
                <a:hlinkClick r:id="rId2" tooltip="Object-oriented programming"/>
              </a:rPr>
              <a:t>object-oriented programming</a:t>
            </a:r>
            <a:r>
              <a:rPr lang="en-US" dirty="0"/>
              <a:t>, the </a:t>
            </a:r>
            <a:r>
              <a:rPr lang="en-US" b="1" dirty="0"/>
              <a:t>command pattern</a:t>
            </a:r>
            <a:r>
              <a:rPr lang="en-US" dirty="0"/>
              <a:t> is a </a:t>
            </a:r>
            <a:r>
              <a:rPr lang="en-US" dirty="0">
                <a:hlinkClick r:id="rId3" tooltip="Behavioral Pattern"/>
              </a:rPr>
              <a:t>behavioral</a:t>
            </a:r>
            <a:r>
              <a:rPr lang="en-US" dirty="0"/>
              <a:t> </a:t>
            </a:r>
            <a:r>
              <a:rPr lang="en-US" dirty="0">
                <a:hlinkClick r:id="rId4" tooltip="Design pattern (computer science)"/>
              </a:rPr>
              <a:t>design pattern</a:t>
            </a:r>
            <a:r>
              <a:rPr lang="en-US" dirty="0"/>
              <a:t> in which an object is used to </a:t>
            </a:r>
            <a:r>
              <a:rPr lang="en-US" dirty="0">
                <a:hlinkClick r:id="rId5" tooltip="Information Hiding"/>
              </a:rPr>
              <a:t>encapsulate</a:t>
            </a:r>
            <a:r>
              <a:rPr lang="en-US" dirty="0"/>
              <a:t> all information needed to perform an action or trigger an event at a later time. This information includes the method name, the object that owns the method and values for the method parameters</a:t>
            </a:r>
            <a:r>
              <a:rPr lang="en-US" dirty="0" smtClean="0"/>
              <a:t>.</a:t>
            </a:r>
          </a:p>
          <a:p>
            <a:pPr marL="114300" indent="0">
              <a:buNone/>
            </a:pPr>
            <a:r>
              <a:rPr lang="en-US" dirty="0"/>
              <a:t>Four terms always associated with the command pattern are </a:t>
            </a:r>
            <a:r>
              <a:rPr lang="en-US" b="1" i="1" dirty="0" smtClean="0"/>
              <a:t>command</a:t>
            </a:r>
            <a:endParaRPr lang="en-US" b="1" dirty="0" smtClean="0"/>
          </a:p>
          <a:p>
            <a:pPr marL="114300" indent="0">
              <a:buNone/>
            </a:pPr>
            <a:r>
              <a:rPr lang="en-US" b="1" i="1" dirty="0" smtClean="0"/>
              <a:t>receiver</a:t>
            </a:r>
            <a:endParaRPr lang="en-US" b="1" dirty="0" smtClean="0"/>
          </a:p>
          <a:p>
            <a:pPr marL="114300" indent="0">
              <a:buNone/>
            </a:pPr>
            <a:r>
              <a:rPr lang="en-US" b="1" i="1" dirty="0" smtClean="0"/>
              <a:t>invoker</a:t>
            </a:r>
            <a:r>
              <a:rPr lang="en-US" b="1" dirty="0" smtClean="0"/>
              <a:t> </a:t>
            </a:r>
            <a:r>
              <a:rPr lang="en-US" b="1" dirty="0"/>
              <a:t>and </a:t>
            </a:r>
            <a:endParaRPr lang="en-US" b="1" dirty="0" smtClean="0"/>
          </a:p>
          <a:p>
            <a:pPr marL="114300" indent="0">
              <a:buNone/>
            </a:pPr>
            <a:r>
              <a:rPr lang="en-US" b="1" i="1" dirty="0" smtClean="0"/>
              <a:t>client</a:t>
            </a:r>
            <a:r>
              <a:rPr lang="en-US" b="1" dirty="0"/>
              <a:t>.</a:t>
            </a:r>
          </a:p>
        </p:txBody>
      </p:sp>
    </p:spTree>
    <p:extLst>
      <p:ext uri="{BB962C8B-B14F-4D97-AF65-F5344CB8AC3E}">
        <p14:creationId xmlns:p14="http://schemas.microsoft.com/office/powerpoint/2010/main" val="325838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a:t>
            </a:r>
            <a:r>
              <a:rPr lang="en-US" dirty="0" smtClean="0"/>
              <a:t>Pattern Cont.</a:t>
            </a:r>
            <a:endParaRPr lang="en-US" dirty="0"/>
          </a:p>
        </p:txBody>
      </p:sp>
      <p:sp>
        <p:nvSpPr>
          <p:cNvPr id="3" name="Content Placeholder 2"/>
          <p:cNvSpPr>
            <a:spLocks noGrp="1"/>
          </p:cNvSpPr>
          <p:nvPr>
            <p:ph idx="1"/>
          </p:nvPr>
        </p:nvSpPr>
        <p:spPr/>
        <p:txBody>
          <a:bodyPr/>
          <a:lstStyle/>
          <a:p>
            <a:r>
              <a:rPr lang="en-US" dirty="0"/>
              <a:t>A </a:t>
            </a:r>
            <a:r>
              <a:rPr lang="en-US" i="1" dirty="0"/>
              <a:t>command</a:t>
            </a:r>
            <a:r>
              <a:rPr lang="en-US" dirty="0"/>
              <a:t> object knows about </a:t>
            </a:r>
            <a:r>
              <a:rPr lang="en-US" i="1" dirty="0"/>
              <a:t>receiver</a:t>
            </a:r>
            <a:r>
              <a:rPr lang="en-US" dirty="0"/>
              <a:t> and invokes a method of the receiver. Values for parameters of the receiver method are stored in the command, the receiver object to execute these methods is also stored in the command object by </a:t>
            </a:r>
            <a:r>
              <a:rPr lang="en-US" dirty="0" smtClean="0"/>
              <a:t>aggregation.</a:t>
            </a:r>
          </a:p>
          <a:p>
            <a:r>
              <a:rPr lang="en-US" dirty="0"/>
              <a:t>The </a:t>
            </a:r>
            <a:r>
              <a:rPr lang="en-US" i="1" dirty="0"/>
              <a:t>receiver</a:t>
            </a:r>
            <a:r>
              <a:rPr lang="en-US" dirty="0"/>
              <a:t> then does the work when the execute() method in </a:t>
            </a:r>
            <a:r>
              <a:rPr lang="en-US" i="1" dirty="0"/>
              <a:t>command</a:t>
            </a:r>
            <a:r>
              <a:rPr lang="en-US" dirty="0"/>
              <a:t> is called. An </a:t>
            </a:r>
            <a:r>
              <a:rPr lang="en-US" i="1" dirty="0"/>
              <a:t>invoker</a:t>
            </a:r>
            <a:r>
              <a:rPr lang="en-US" dirty="0"/>
              <a:t> object knows how to execute a command, and optionally does bookkeeping about the command execution</a:t>
            </a:r>
            <a:r>
              <a:rPr lang="en-US" dirty="0" smtClean="0"/>
              <a:t>.</a:t>
            </a:r>
          </a:p>
          <a:p>
            <a:r>
              <a:rPr lang="en-US" dirty="0"/>
              <a:t>The invoker does not know anything about a concrete command, it knows only about command interface. Invoker object(s), command objects and receiver objects are held by a </a:t>
            </a:r>
            <a:r>
              <a:rPr lang="en-US" i="1" dirty="0"/>
              <a:t>client</a:t>
            </a:r>
            <a:r>
              <a:rPr lang="en-US" dirty="0"/>
              <a:t> </a:t>
            </a:r>
            <a:r>
              <a:rPr lang="en-US" dirty="0" smtClean="0"/>
              <a:t>object.</a:t>
            </a:r>
          </a:p>
          <a:p>
            <a:endParaRPr lang="en-US" dirty="0"/>
          </a:p>
          <a:p>
            <a:endParaRPr lang="en-US" dirty="0"/>
          </a:p>
        </p:txBody>
      </p:sp>
    </p:spTree>
    <p:extLst>
      <p:ext uri="{BB962C8B-B14F-4D97-AF65-F5344CB8AC3E}">
        <p14:creationId xmlns:p14="http://schemas.microsoft.com/office/powerpoint/2010/main" val="394848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Cont.</a:t>
            </a:r>
          </a:p>
        </p:txBody>
      </p:sp>
      <p:sp>
        <p:nvSpPr>
          <p:cNvPr id="3" name="Content Placeholder 2"/>
          <p:cNvSpPr>
            <a:spLocks noGrp="1"/>
          </p:cNvSpPr>
          <p:nvPr>
            <p:ph idx="1"/>
          </p:nvPr>
        </p:nvSpPr>
        <p:spPr/>
        <p:txBody>
          <a:bodyPr/>
          <a:lstStyle/>
          <a:p>
            <a:r>
              <a:rPr lang="en-US" dirty="0" smtClean="0"/>
              <a:t>The </a:t>
            </a:r>
            <a:r>
              <a:rPr lang="en-US" i="1" dirty="0"/>
              <a:t>client</a:t>
            </a:r>
            <a:r>
              <a:rPr lang="en-US" dirty="0"/>
              <a:t> decides which receiver objects it assigns to the command objects, and which commands it assigns to the invoker. The client decides which commands to execute at which points. To execute a command, it passes the command object to the invoker object.</a:t>
            </a:r>
          </a:p>
        </p:txBody>
      </p:sp>
    </p:spTree>
    <p:extLst>
      <p:ext uri="{BB962C8B-B14F-4D97-AF65-F5344CB8AC3E}">
        <p14:creationId xmlns:p14="http://schemas.microsoft.com/office/powerpoint/2010/main" val="584395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Cont.</a:t>
            </a:r>
          </a:p>
        </p:txBody>
      </p:sp>
      <p:sp>
        <p:nvSpPr>
          <p:cNvPr id="3" name="Content Placeholder 2"/>
          <p:cNvSpPr>
            <a:spLocks noGrp="1"/>
          </p:cNvSpPr>
          <p:nvPr>
            <p:ph idx="1"/>
          </p:nvPr>
        </p:nvSpPr>
        <p:spPr/>
        <p:txBody>
          <a:bodyPr/>
          <a:lstStyle/>
          <a:p>
            <a:r>
              <a:rPr lang="en-US" dirty="0"/>
              <a:t>Using command objects makes it easier to construct general components that need to delegate, sequence or execute method calls at a time of their choosing without the need to know the class of the method or the method parameters. Using an invoker object allows bookkeeping about command executions to be conveniently performed, as well as implementing different modes for commands, which are managed by the invoker object, without the need for the client to be aware of the existence of bookkeeping or modes.</a:t>
            </a:r>
          </a:p>
        </p:txBody>
      </p:sp>
    </p:spTree>
    <p:extLst>
      <p:ext uri="{BB962C8B-B14F-4D97-AF65-F5344CB8AC3E}">
        <p14:creationId xmlns:p14="http://schemas.microsoft.com/office/powerpoint/2010/main" val="181220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lstStyle/>
          <a:p>
            <a:r>
              <a:rPr lang="en-US" dirty="0"/>
              <a:t>In </a:t>
            </a:r>
            <a:r>
              <a:rPr lang="en-US" dirty="0">
                <a:hlinkClick r:id="rId2" tooltip="Object-oriented programming"/>
              </a:rPr>
              <a:t>object-oriented programming</a:t>
            </a:r>
            <a:r>
              <a:rPr lang="en-US" dirty="0"/>
              <a:t>, the iterator pattern is a </a:t>
            </a:r>
            <a:r>
              <a:rPr lang="en-US" dirty="0">
                <a:hlinkClick r:id="rId3" tooltip="Design pattern (computer science)"/>
              </a:rPr>
              <a:t>design pattern</a:t>
            </a:r>
            <a:r>
              <a:rPr lang="en-US" dirty="0"/>
              <a:t> in which an </a:t>
            </a:r>
            <a:r>
              <a:rPr lang="en-US" dirty="0">
                <a:hlinkClick r:id="rId4" tooltip="Iterator"/>
              </a:rPr>
              <a:t>iterator</a:t>
            </a:r>
            <a:r>
              <a:rPr lang="en-US" dirty="0"/>
              <a:t> is used to traverse a </a:t>
            </a:r>
            <a:r>
              <a:rPr lang="en-US" dirty="0">
                <a:hlinkClick r:id="rId5" tooltip="Container (data structure)"/>
              </a:rPr>
              <a:t>container</a:t>
            </a:r>
            <a:r>
              <a:rPr lang="en-US" dirty="0"/>
              <a:t> and access the container's elements. The iterator pattern decouples </a:t>
            </a:r>
            <a:r>
              <a:rPr lang="en-US" dirty="0">
                <a:hlinkClick r:id="rId6" tooltip="Algorithm"/>
              </a:rPr>
              <a:t>algorithms</a:t>
            </a:r>
            <a:r>
              <a:rPr lang="en-US" dirty="0"/>
              <a:t> from containers; in some cases, algorithms are necessarily container-specific and thus cannot be decoupled.</a:t>
            </a:r>
          </a:p>
          <a:p>
            <a:r>
              <a:rPr lang="en-US" dirty="0"/>
              <a:t>For example, the hypothetical algorithm </a:t>
            </a:r>
            <a:r>
              <a:rPr lang="en-US" i="1" dirty="0" err="1"/>
              <a:t>SearchForElement</a:t>
            </a:r>
            <a:r>
              <a:rPr lang="en-US" dirty="0"/>
              <a:t> can be implemented generally using a specified type of iterator rather than implementing it as a container-specific algorithm. This allows </a:t>
            </a:r>
            <a:r>
              <a:rPr lang="en-US" i="1" dirty="0" err="1"/>
              <a:t>SearchForElement</a:t>
            </a:r>
            <a:r>
              <a:rPr lang="en-US" dirty="0"/>
              <a:t> to be used on any container that supports the required type of iterator.</a:t>
            </a:r>
          </a:p>
          <a:p>
            <a:endParaRPr lang="en-US" dirty="0"/>
          </a:p>
        </p:txBody>
      </p:sp>
    </p:spTree>
    <p:extLst>
      <p:ext uri="{BB962C8B-B14F-4D97-AF65-F5344CB8AC3E}">
        <p14:creationId xmlns:p14="http://schemas.microsoft.com/office/powerpoint/2010/main" val="3315166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450" y="1752600"/>
            <a:ext cx="6667500" cy="3657600"/>
          </a:xfrm>
        </p:spPr>
      </p:pic>
    </p:spTree>
    <p:extLst>
      <p:ext uri="{BB962C8B-B14F-4D97-AF65-F5344CB8AC3E}">
        <p14:creationId xmlns:p14="http://schemas.microsoft.com/office/powerpoint/2010/main" val="2418532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Cont.</a:t>
            </a:r>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t>import </a:t>
            </a:r>
            <a:r>
              <a:rPr lang="en-US" dirty="0" err="1"/>
              <a:t>java.util.List</a:t>
            </a:r>
            <a:r>
              <a:rPr lang="en-US" dirty="0"/>
              <a:t>; </a:t>
            </a:r>
            <a:endParaRPr lang="en-US" dirty="0" smtClean="0"/>
          </a:p>
          <a:p>
            <a:pPr marL="114300" indent="0">
              <a:buNone/>
            </a:pPr>
            <a:r>
              <a:rPr lang="en-US" dirty="0" smtClean="0"/>
              <a:t>import </a:t>
            </a:r>
            <a:r>
              <a:rPr lang="en-US" dirty="0" err="1"/>
              <a:t>java.util.ArrayList</a:t>
            </a:r>
            <a:r>
              <a:rPr lang="en-US" dirty="0"/>
              <a:t>; </a:t>
            </a:r>
            <a:endParaRPr lang="en-US" dirty="0" smtClean="0"/>
          </a:p>
          <a:p>
            <a:pPr marL="114300" indent="0">
              <a:buNone/>
            </a:pPr>
            <a:r>
              <a:rPr lang="en-US" dirty="0" smtClean="0"/>
              <a:t>/** </a:t>
            </a:r>
            <a:r>
              <a:rPr lang="en-US" dirty="0"/>
              <a:t>The Command interface </a:t>
            </a:r>
            <a:r>
              <a:rPr lang="en-US" dirty="0" smtClean="0"/>
              <a:t>*/</a:t>
            </a:r>
          </a:p>
          <a:p>
            <a:r>
              <a:rPr lang="en-US" dirty="0" smtClean="0"/>
              <a:t> </a:t>
            </a:r>
            <a:r>
              <a:rPr lang="en-US" dirty="0"/>
              <a:t>public interface Command { </a:t>
            </a:r>
            <a:endParaRPr lang="en-US" dirty="0" smtClean="0"/>
          </a:p>
          <a:p>
            <a:r>
              <a:rPr lang="en-US" dirty="0" smtClean="0"/>
              <a:t>void </a:t>
            </a:r>
            <a:r>
              <a:rPr lang="en-US" dirty="0"/>
              <a:t>execute(); </a:t>
            </a:r>
            <a:endParaRPr lang="en-US" dirty="0" smtClean="0"/>
          </a:p>
          <a:p>
            <a:r>
              <a:rPr lang="en-US" dirty="0" smtClean="0"/>
              <a:t>} </a:t>
            </a:r>
          </a:p>
          <a:p>
            <a:pPr marL="114300" indent="0">
              <a:buNone/>
            </a:pPr>
            <a:r>
              <a:rPr lang="en-US" dirty="0" smtClean="0"/>
              <a:t>/** </a:t>
            </a:r>
            <a:r>
              <a:rPr lang="en-US" dirty="0"/>
              <a:t>The Invoker class */ </a:t>
            </a:r>
            <a:endParaRPr lang="en-US" dirty="0" smtClean="0"/>
          </a:p>
          <a:p>
            <a:r>
              <a:rPr lang="en-US" dirty="0" smtClean="0"/>
              <a:t>public </a:t>
            </a:r>
            <a:r>
              <a:rPr lang="en-US" dirty="0"/>
              <a:t>class Switch </a:t>
            </a:r>
            <a:r>
              <a:rPr lang="en-US" dirty="0" smtClean="0"/>
              <a:t>{</a:t>
            </a:r>
          </a:p>
          <a:p>
            <a:r>
              <a:rPr lang="en-US" dirty="0" smtClean="0"/>
              <a:t> </a:t>
            </a:r>
            <a:r>
              <a:rPr lang="en-US" dirty="0"/>
              <a:t>private List&lt;Command&gt; history = new </a:t>
            </a:r>
            <a:r>
              <a:rPr lang="en-US" dirty="0" err="1"/>
              <a:t>ArrayList</a:t>
            </a:r>
            <a:r>
              <a:rPr lang="en-US" dirty="0"/>
              <a:t>&lt;Command&gt;(); public void </a:t>
            </a:r>
            <a:r>
              <a:rPr lang="en-US" dirty="0" err="1"/>
              <a:t>storeAndExecute</a:t>
            </a:r>
            <a:r>
              <a:rPr lang="en-US" dirty="0"/>
              <a:t>(final Command </a:t>
            </a:r>
            <a:r>
              <a:rPr lang="en-US" dirty="0" err="1"/>
              <a:t>cmd</a:t>
            </a:r>
            <a:r>
              <a:rPr lang="en-US" dirty="0"/>
              <a:t>) { </a:t>
            </a:r>
            <a:r>
              <a:rPr lang="en-US" dirty="0" err="1"/>
              <a:t>this.history.add</a:t>
            </a:r>
            <a:r>
              <a:rPr lang="en-US" dirty="0"/>
              <a:t>(</a:t>
            </a:r>
            <a:r>
              <a:rPr lang="en-US" dirty="0" err="1"/>
              <a:t>cmd</a:t>
            </a:r>
            <a:r>
              <a:rPr lang="en-US" dirty="0"/>
              <a:t>); // optional </a:t>
            </a:r>
            <a:endParaRPr lang="en-US" dirty="0" smtClean="0"/>
          </a:p>
          <a:p>
            <a:r>
              <a:rPr lang="en-US" dirty="0" err="1" smtClean="0"/>
              <a:t>cmd.execute</a:t>
            </a:r>
            <a:r>
              <a:rPr lang="en-US" dirty="0"/>
              <a:t>(); </a:t>
            </a:r>
            <a:endParaRPr lang="en-US" dirty="0" smtClean="0"/>
          </a:p>
          <a:p>
            <a:r>
              <a:rPr lang="en-US" dirty="0" smtClean="0"/>
              <a:t>}</a:t>
            </a:r>
          </a:p>
          <a:p>
            <a:r>
              <a:rPr lang="en-US" dirty="0" smtClean="0"/>
              <a:t> </a:t>
            </a:r>
            <a:r>
              <a:rPr lang="en-US" dirty="0"/>
              <a:t>} </a:t>
            </a:r>
          </a:p>
        </p:txBody>
      </p:sp>
    </p:spTree>
    <p:extLst>
      <p:ext uri="{BB962C8B-B14F-4D97-AF65-F5344CB8AC3E}">
        <p14:creationId xmlns:p14="http://schemas.microsoft.com/office/powerpoint/2010/main" val="1567503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a:t>
            </a:r>
            <a:r>
              <a:rPr lang="en-US" dirty="0" err="1"/>
              <a:t>Cont</a:t>
            </a:r>
            <a:endParaRPr lang="en-US" dirty="0"/>
          </a:p>
        </p:txBody>
      </p:sp>
      <p:sp>
        <p:nvSpPr>
          <p:cNvPr id="3" name="Content Placeholder 2"/>
          <p:cNvSpPr>
            <a:spLocks noGrp="1"/>
          </p:cNvSpPr>
          <p:nvPr>
            <p:ph idx="1"/>
          </p:nvPr>
        </p:nvSpPr>
        <p:spPr/>
        <p:txBody>
          <a:bodyPr/>
          <a:lstStyle/>
          <a:p>
            <a:pPr marL="114300" indent="0">
              <a:buNone/>
            </a:pPr>
            <a:r>
              <a:rPr lang="en-US" dirty="0"/>
              <a:t>/** The Receiver class */ </a:t>
            </a:r>
            <a:endParaRPr lang="en-US" dirty="0" smtClean="0"/>
          </a:p>
          <a:p>
            <a:r>
              <a:rPr lang="en-US" dirty="0" smtClean="0"/>
              <a:t>public </a:t>
            </a:r>
            <a:r>
              <a:rPr lang="en-US" dirty="0"/>
              <a:t>class Light { </a:t>
            </a:r>
            <a:endParaRPr lang="en-US" dirty="0" smtClean="0"/>
          </a:p>
          <a:p>
            <a:r>
              <a:rPr lang="en-US" dirty="0" smtClean="0"/>
              <a:t>public </a:t>
            </a:r>
            <a:r>
              <a:rPr lang="en-US" dirty="0"/>
              <a:t>void </a:t>
            </a:r>
            <a:r>
              <a:rPr lang="en-US" dirty="0" err="1"/>
              <a:t>turnOn</a:t>
            </a:r>
            <a:r>
              <a:rPr lang="en-US" dirty="0"/>
              <a:t>() </a:t>
            </a:r>
            <a:r>
              <a:rPr lang="en-US" dirty="0" smtClean="0"/>
              <a:t>{</a:t>
            </a:r>
          </a:p>
          <a:p>
            <a:r>
              <a:rPr lang="en-US" dirty="0" smtClean="0"/>
              <a:t> </a:t>
            </a:r>
            <a:r>
              <a:rPr lang="en-US" dirty="0" err="1"/>
              <a:t>System.out.println</a:t>
            </a:r>
            <a:r>
              <a:rPr lang="en-US" dirty="0"/>
              <a:t>("The light is on"); </a:t>
            </a:r>
            <a:endParaRPr lang="en-US" dirty="0" smtClean="0"/>
          </a:p>
          <a:p>
            <a:r>
              <a:rPr lang="en-US" dirty="0" smtClean="0"/>
              <a:t>} </a:t>
            </a:r>
          </a:p>
          <a:p>
            <a:r>
              <a:rPr lang="en-US" dirty="0" smtClean="0"/>
              <a:t>public </a:t>
            </a:r>
            <a:r>
              <a:rPr lang="en-US" dirty="0"/>
              <a:t>void </a:t>
            </a:r>
            <a:r>
              <a:rPr lang="en-US" dirty="0" err="1"/>
              <a:t>turnOff</a:t>
            </a:r>
            <a:r>
              <a:rPr lang="en-US" dirty="0"/>
              <a:t>() { </a:t>
            </a:r>
            <a:endParaRPr lang="en-US" dirty="0" smtClean="0"/>
          </a:p>
          <a:p>
            <a:r>
              <a:rPr lang="en-US" dirty="0" err="1" smtClean="0"/>
              <a:t>System.out.println</a:t>
            </a:r>
            <a:r>
              <a:rPr lang="en-US" dirty="0"/>
              <a:t>("The light is off"); </a:t>
            </a:r>
            <a:endParaRPr lang="en-US" dirty="0" smtClean="0"/>
          </a:p>
          <a:p>
            <a:r>
              <a:rPr lang="en-US" dirty="0" smtClean="0"/>
              <a:t>}</a:t>
            </a:r>
          </a:p>
          <a:p>
            <a:r>
              <a:rPr lang="en-US" dirty="0" smtClean="0"/>
              <a:t> </a:t>
            </a:r>
            <a:r>
              <a:rPr lang="en-US" dirty="0"/>
              <a:t>}</a:t>
            </a:r>
          </a:p>
        </p:txBody>
      </p:sp>
    </p:spTree>
    <p:extLst>
      <p:ext uri="{BB962C8B-B14F-4D97-AF65-F5344CB8AC3E}">
        <p14:creationId xmlns:p14="http://schemas.microsoft.com/office/powerpoint/2010/main" val="466726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a:t>
            </a:r>
            <a:r>
              <a:rPr lang="en-US" dirty="0" err="1"/>
              <a:t>Cont</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a:t>/** The Command for turning on the light </a:t>
            </a:r>
            <a:r>
              <a:rPr lang="en-US" dirty="0" smtClean="0"/>
              <a:t>–Concrete</a:t>
            </a:r>
          </a:p>
          <a:p>
            <a:pPr marL="114300" indent="0">
              <a:buNone/>
            </a:pPr>
            <a:r>
              <a:rPr lang="en-US" dirty="0" smtClean="0"/>
              <a:t>Command </a:t>
            </a:r>
            <a:r>
              <a:rPr lang="en-US" dirty="0"/>
              <a:t>#1 */ </a:t>
            </a:r>
            <a:endParaRPr lang="en-US" dirty="0" smtClean="0"/>
          </a:p>
          <a:p>
            <a:r>
              <a:rPr lang="en-US" dirty="0" smtClean="0"/>
              <a:t>public </a:t>
            </a:r>
            <a:r>
              <a:rPr lang="en-US" dirty="0"/>
              <a:t>class </a:t>
            </a:r>
            <a:r>
              <a:rPr lang="en-US" dirty="0" err="1"/>
              <a:t>FlipUpCommand</a:t>
            </a:r>
            <a:r>
              <a:rPr lang="en-US" dirty="0"/>
              <a:t> implements Command </a:t>
            </a:r>
            <a:r>
              <a:rPr lang="en-US" dirty="0" smtClean="0"/>
              <a:t>{</a:t>
            </a:r>
          </a:p>
          <a:p>
            <a:r>
              <a:rPr lang="en-US" dirty="0" smtClean="0"/>
              <a:t> </a:t>
            </a:r>
            <a:r>
              <a:rPr lang="en-US" dirty="0"/>
              <a:t>private Light </a:t>
            </a:r>
            <a:r>
              <a:rPr lang="en-US" dirty="0" err="1"/>
              <a:t>theLight</a:t>
            </a:r>
            <a:r>
              <a:rPr lang="en-US" dirty="0"/>
              <a:t>; </a:t>
            </a:r>
            <a:endParaRPr lang="en-US" dirty="0" smtClean="0"/>
          </a:p>
          <a:p>
            <a:r>
              <a:rPr lang="en-US" dirty="0" smtClean="0"/>
              <a:t>public </a:t>
            </a:r>
            <a:r>
              <a:rPr lang="en-US" dirty="0" err="1"/>
              <a:t>FlipUpCommand</a:t>
            </a:r>
            <a:r>
              <a:rPr lang="en-US" dirty="0"/>
              <a:t>(final Light light) { </a:t>
            </a:r>
            <a:endParaRPr lang="en-US" dirty="0" smtClean="0"/>
          </a:p>
          <a:p>
            <a:r>
              <a:rPr lang="en-US" dirty="0" err="1" smtClean="0"/>
              <a:t>this.theLight</a:t>
            </a:r>
            <a:r>
              <a:rPr lang="en-US" dirty="0" smtClean="0"/>
              <a:t> </a:t>
            </a:r>
            <a:r>
              <a:rPr lang="en-US" dirty="0"/>
              <a:t>= light; </a:t>
            </a:r>
            <a:endParaRPr lang="en-US" dirty="0" smtClean="0"/>
          </a:p>
          <a:p>
            <a:r>
              <a:rPr lang="en-US" dirty="0" smtClean="0"/>
              <a:t>} </a:t>
            </a:r>
          </a:p>
          <a:p>
            <a:r>
              <a:rPr lang="en-US" dirty="0" smtClean="0"/>
              <a:t>@</a:t>
            </a:r>
            <a:r>
              <a:rPr lang="en-US" dirty="0"/>
              <a:t>Override  </a:t>
            </a:r>
            <a:r>
              <a:rPr lang="en-US" dirty="0" smtClean="0"/>
              <a:t>  // </a:t>
            </a:r>
            <a:r>
              <a:rPr lang="en-US" dirty="0"/>
              <a:t>Command </a:t>
            </a:r>
            <a:endParaRPr lang="en-US" dirty="0" smtClean="0"/>
          </a:p>
          <a:p>
            <a:r>
              <a:rPr lang="en-US" dirty="0" smtClean="0"/>
              <a:t>public </a:t>
            </a:r>
            <a:r>
              <a:rPr lang="en-US" dirty="0"/>
              <a:t>void execute() { </a:t>
            </a:r>
            <a:endParaRPr lang="en-US" dirty="0" smtClean="0"/>
          </a:p>
          <a:p>
            <a:r>
              <a:rPr lang="en-US" dirty="0" err="1" smtClean="0"/>
              <a:t>theLight.turnOn</a:t>
            </a:r>
            <a:r>
              <a:rPr lang="en-US" dirty="0"/>
              <a:t>(); </a:t>
            </a:r>
            <a:endParaRPr lang="en-US" dirty="0" smtClean="0"/>
          </a:p>
          <a:p>
            <a:r>
              <a:rPr lang="en-US" dirty="0" smtClean="0"/>
              <a:t>} </a:t>
            </a:r>
          </a:p>
          <a:p>
            <a:r>
              <a:rPr lang="en-US" dirty="0" smtClean="0"/>
              <a:t>}</a:t>
            </a:r>
            <a:endParaRPr lang="en-US" dirty="0"/>
          </a:p>
        </p:txBody>
      </p:sp>
    </p:spTree>
    <p:extLst>
      <p:ext uri="{BB962C8B-B14F-4D97-AF65-F5344CB8AC3E}">
        <p14:creationId xmlns:p14="http://schemas.microsoft.com/office/powerpoint/2010/main" val="497257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a:t>
            </a:r>
            <a:r>
              <a:rPr lang="en-US" dirty="0" smtClean="0"/>
              <a:t>Cont.</a:t>
            </a:r>
            <a:endParaRPr lang="en-US" dirty="0"/>
          </a:p>
        </p:txBody>
      </p:sp>
      <p:sp>
        <p:nvSpPr>
          <p:cNvPr id="3" name="Content Placeholder 2"/>
          <p:cNvSpPr>
            <a:spLocks noGrp="1"/>
          </p:cNvSpPr>
          <p:nvPr>
            <p:ph idx="1"/>
          </p:nvPr>
        </p:nvSpPr>
        <p:spPr/>
        <p:txBody>
          <a:bodyPr/>
          <a:lstStyle/>
          <a:p>
            <a:pPr marL="114300" indent="0">
              <a:buNone/>
            </a:pPr>
            <a:r>
              <a:rPr lang="en-US" dirty="0"/>
              <a:t>/** The Command for turning off the light - </a:t>
            </a:r>
            <a:r>
              <a:rPr lang="en-US" dirty="0" err="1"/>
              <a:t>ConcreteCommand</a:t>
            </a:r>
            <a:r>
              <a:rPr lang="en-US" dirty="0"/>
              <a:t> #2 */ </a:t>
            </a:r>
            <a:endParaRPr lang="en-US" dirty="0" smtClean="0"/>
          </a:p>
          <a:p>
            <a:r>
              <a:rPr lang="en-US" dirty="0" smtClean="0"/>
              <a:t>public </a:t>
            </a:r>
            <a:r>
              <a:rPr lang="en-US" dirty="0"/>
              <a:t>class </a:t>
            </a:r>
            <a:r>
              <a:rPr lang="en-US" dirty="0" err="1"/>
              <a:t>FlipDownCommand</a:t>
            </a:r>
            <a:r>
              <a:rPr lang="en-US" dirty="0"/>
              <a:t> implements Command { private Light </a:t>
            </a:r>
            <a:r>
              <a:rPr lang="en-US" dirty="0" err="1"/>
              <a:t>theLight</a:t>
            </a:r>
            <a:r>
              <a:rPr lang="en-US" dirty="0"/>
              <a:t>; </a:t>
            </a:r>
            <a:endParaRPr lang="en-US" dirty="0" smtClean="0"/>
          </a:p>
          <a:p>
            <a:r>
              <a:rPr lang="en-US" dirty="0" smtClean="0"/>
              <a:t>public </a:t>
            </a:r>
            <a:r>
              <a:rPr lang="en-US" dirty="0" err="1"/>
              <a:t>FlipDownCommand</a:t>
            </a:r>
            <a:r>
              <a:rPr lang="en-US" dirty="0"/>
              <a:t>(final Light light) </a:t>
            </a:r>
            <a:r>
              <a:rPr lang="en-US" dirty="0" smtClean="0"/>
              <a:t>{</a:t>
            </a:r>
          </a:p>
          <a:p>
            <a:r>
              <a:rPr lang="en-US" dirty="0" smtClean="0"/>
              <a:t> </a:t>
            </a:r>
            <a:r>
              <a:rPr lang="en-US" dirty="0" err="1"/>
              <a:t>this.theLight</a:t>
            </a:r>
            <a:r>
              <a:rPr lang="en-US" dirty="0"/>
              <a:t> = light</a:t>
            </a:r>
            <a:r>
              <a:rPr lang="en-US" dirty="0" smtClean="0"/>
              <a:t>;</a:t>
            </a:r>
          </a:p>
          <a:p>
            <a:r>
              <a:rPr lang="en-US" dirty="0" smtClean="0"/>
              <a:t> </a:t>
            </a:r>
            <a:r>
              <a:rPr lang="en-US" dirty="0"/>
              <a:t>} @Override // Command </a:t>
            </a:r>
            <a:endParaRPr lang="en-US" dirty="0" smtClean="0"/>
          </a:p>
          <a:p>
            <a:r>
              <a:rPr lang="en-US" dirty="0" smtClean="0"/>
              <a:t>public </a:t>
            </a:r>
            <a:r>
              <a:rPr lang="en-US" dirty="0"/>
              <a:t>void execute() </a:t>
            </a:r>
            <a:r>
              <a:rPr lang="en-US" dirty="0" smtClean="0"/>
              <a:t>{</a:t>
            </a:r>
          </a:p>
          <a:p>
            <a:r>
              <a:rPr lang="en-US" dirty="0" smtClean="0"/>
              <a:t> </a:t>
            </a:r>
            <a:r>
              <a:rPr lang="en-US" dirty="0" err="1"/>
              <a:t>theLight.turnOff</a:t>
            </a:r>
            <a:r>
              <a:rPr lang="en-US" dirty="0"/>
              <a:t>(); </a:t>
            </a:r>
            <a:endParaRPr lang="en-US" dirty="0" smtClean="0"/>
          </a:p>
          <a:p>
            <a:r>
              <a:rPr lang="en-US" dirty="0" smtClean="0"/>
              <a:t>}</a:t>
            </a:r>
          </a:p>
          <a:p>
            <a:r>
              <a:rPr lang="en-US" dirty="0" smtClean="0"/>
              <a:t> </a:t>
            </a:r>
            <a:r>
              <a:rPr lang="en-US" dirty="0"/>
              <a:t>}</a:t>
            </a:r>
          </a:p>
        </p:txBody>
      </p:sp>
    </p:spTree>
    <p:extLst>
      <p:ext uri="{BB962C8B-B14F-4D97-AF65-F5344CB8AC3E}">
        <p14:creationId xmlns:p14="http://schemas.microsoft.com/office/powerpoint/2010/main" val="4210522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Cont.</a:t>
            </a:r>
          </a:p>
        </p:txBody>
      </p:sp>
      <p:sp>
        <p:nvSpPr>
          <p:cNvPr id="3" name="Content Placeholder 2"/>
          <p:cNvSpPr>
            <a:spLocks noGrp="1"/>
          </p:cNvSpPr>
          <p:nvPr>
            <p:ph idx="1"/>
          </p:nvPr>
        </p:nvSpPr>
        <p:spPr/>
        <p:txBody>
          <a:bodyPr>
            <a:normAutofit fontScale="62500" lnSpcReduction="20000"/>
          </a:bodyPr>
          <a:lstStyle/>
          <a:p>
            <a:r>
              <a:rPr lang="en-US" dirty="0"/>
              <a:t>/* The test class or client </a:t>
            </a:r>
            <a:r>
              <a:rPr lang="en-US" dirty="0" smtClean="0"/>
              <a:t>*/</a:t>
            </a:r>
          </a:p>
          <a:p>
            <a:r>
              <a:rPr lang="en-US" dirty="0" smtClean="0"/>
              <a:t> </a:t>
            </a:r>
            <a:r>
              <a:rPr lang="en-US" dirty="0"/>
              <a:t>public class </a:t>
            </a:r>
            <a:r>
              <a:rPr lang="en-US" dirty="0" err="1"/>
              <a:t>PressSwitch</a:t>
            </a:r>
            <a:r>
              <a:rPr lang="en-US" dirty="0"/>
              <a:t> { </a:t>
            </a:r>
            <a:endParaRPr lang="en-US" dirty="0" smtClean="0"/>
          </a:p>
          <a:p>
            <a:r>
              <a:rPr lang="en-US" dirty="0" smtClean="0"/>
              <a:t>public </a:t>
            </a:r>
            <a:r>
              <a:rPr lang="en-US" dirty="0"/>
              <a:t>static void main(final String[] arguments){ </a:t>
            </a:r>
            <a:endParaRPr lang="en-US" dirty="0" smtClean="0"/>
          </a:p>
          <a:p>
            <a:r>
              <a:rPr lang="en-US" dirty="0" smtClean="0"/>
              <a:t>// </a:t>
            </a:r>
            <a:r>
              <a:rPr lang="en-US" dirty="0"/>
              <a:t>Check number of arguments </a:t>
            </a:r>
            <a:endParaRPr lang="en-US" dirty="0" smtClean="0"/>
          </a:p>
          <a:p>
            <a:r>
              <a:rPr lang="en-US" dirty="0" smtClean="0"/>
              <a:t>if </a:t>
            </a:r>
            <a:r>
              <a:rPr lang="en-US" dirty="0"/>
              <a:t>(</a:t>
            </a:r>
            <a:r>
              <a:rPr lang="en-US" dirty="0" err="1"/>
              <a:t>arguments.length</a:t>
            </a:r>
            <a:r>
              <a:rPr lang="en-US" dirty="0"/>
              <a:t> != 1) </a:t>
            </a:r>
            <a:r>
              <a:rPr lang="en-US" dirty="0" smtClean="0"/>
              <a:t>{</a:t>
            </a:r>
          </a:p>
          <a:p>
            <a:r>
              <a:rPr lang="en-US" dirty="0" smtClean="0"/>
              <a:t> </a:t>
            </a:r>
            <a:r>
              <a:rPr lang="en-US" sz="2000" dirty="0" err="1"/>
              <a:t>System.err.println</a:t>
            </a:r>
            <a:r>
              <a:rPr lang="en-US" sz="2000" dirty="0"/>
              <a:t>("Argument \"ON\" or \"OFF\" is required."); </a:t>
            </a:r>
            <a:endParaRPr lang="en-US" sz="2000" dirty="0" smtClean="0"/>
          </a:p>
          <a:p>
            <a:r>
              <a:rPr lang="en-US" dirty="0" err="1" smtClean="0"/>
              <a:t>System.exit</a:t>
            </a:r>
            <a:r>
              <a:rPr lang="en-US" dirty="0"/>
              <a:t>(-1); </a:t>
            </a:r>
            <a:endParaRPr lang="en-US" dirty="0" smtClean="0"/>
          </a:p>
          <a:p>
            <a:r>
              <a:rPr lang="en-US" dirty="0" smtClean="0"/>
              <a:t>}</a:t>
            </a:r>
          </a:p>
          <a:p>
            <a:r>
              <a:rPr lang="en-US" dirty="0"/>
              <a:t>final Command </a:t>
            </a:r>
            <a:r>
              <a:rPr lang="en-US" dirty="0" err="1"/>
              <a:t>switchUp</a:t>
            </a:r>
            <a:r>
              <a:rPr lang="en-US" dirty="0"/>
              <a:t> = new </a:t>
            </a:r>
            <a:r>
              <a:rPr lang="en-US" dirty="0" err="1"/>
              <a:t>FlipUpCommand</a:t>
            </a:r>
            <a:r>
              <a:rPr lang="en-US" dirty="0"/>
              <a:t>(lamp); </a:t>
            </a:r>
            <a:endParaRPr lang="en-US" dirty="0" smtClean="0"/>
          </a:p>
          <a:p>
            <a:r>
              <a:rPr lang="en-US" dirty="0" smtClean="0"/>
              <a:t>final </a:t>
            </a:r>
            <a:r>
              <a:rPr lang="en-US" dirty="0"/>
              <a:t>Command </a:t>
            </a:r>
            <a:r>
              <a:rPr lang="en-US" dirty="0" err="1"/>
              <a:t>switchDown</a:t>
            </a:r>
            <a:r>
              <a:rPr lang="en-US" dirty="0"/>
              <a:t> = new </a:t>
            </a:r>
            <a:r>
              <a:rPr lang="en-US" dirty="0" err="1"/>
              <a:t>FlipDownCommand</a:t>
            </a:r>
            <a:r>
              <a:rPr lang="en-US" dirty="0"/>
              <a:t>(lamp); </a:t>
            </a:r>
            <a:endParaRPr lang="en-US" dirty="0" smtClean="0"/>
          </a:p>
          <a:p>
            <a:r>
              <a:rPr lang="en-US" dirty="0" smtClean="0"/>
              <a:t>final </a:t>
            </a:r>
            <a:r>
              <a:rPr lang="en-US" dirty="0"/>
              <a:t>Switch </a:t>
            </a:r>
            <a:r>
              <a:rPr lang="en-US" dirty="0" err="1"/>
              <a:t>mySwitch</a:t>
            </a:r>
            <a:r>
              <a:rPr lang="en-US" dirty="0"/>
              <a:t> = new Switch</a:t>
            </a:r>
            <a:r>
              <a:rPr lang="en-US" dirty="0" smtClean="0"/>
              <a:t>();</a:t>
            </a:r>
          </a:p>
          <a:p>
            <a:r>
              <a:rPr lang="en-US" dirty="0" smtClean="0"/>
              <a:t> </a:t>
            </a:r>
            <a:r>
              <a:rPr lang="en-US" dirty="0"/>
              <a:t>switch(arguments[0]) { </a:t>
            </a:r>
            <a:endParaRPr lang="en-US" dirty="0" smtClean="0"/>
          </a:p>
          <a:p>
            <a:r>
              <a:rPr lang="en-US" dirty="0" smtClean="0"/>
              <a:t>case </a:t>
            </a:r>
            <a:r>
              <a:rPr lang="en-US" dirty="0"/>
              <a:t>"ON":  </a:t>
            </a:r>
            <a:r>
              <a:rPr lang="en-US" dirty="0" smtClean="0"/>
              <a:t>         </a:t>
            </a:r>
            <a:r>
              <a:rPr lang="en-US" dirty="0" err="1" smtClean="0"/>
              <a:t>mySwitch.storeAndExecute</a:t>
            </a:r>
            <a:r>
              <a:rPr lang="en-US" dirty="0" smtClean="0"/>
              <a:t>(</a:t>
            </a:r>
            <a:r>
              <a:rPr lang="en-US" dirty="0" err="1" smtClean="0"/>
              <a:t>switchUp</a:t>
            </a:r>
            <a:r>
              <a:rPr lang="en-US" dirty="0"/>
              <a:t>); </a:t>
            </a:r>
            <a:endParaRPr lang="en-US" dirty="0" smtClean="0"/>
          </a:p>
          <a:p>
            <a:r>
              <a:rPr lang="en-US" dirty="0" smtClean="0"/>
              <a:t>break</a:t>
            </a:r>
            <a:r>
              <a:rPr lang="en-US" dirty="0"/>
              <a:t>; </a:t>
            </a:r>
            <a:endParaRPr lang="en-US" dirty="0" smtClean="0"/>
          </a:p>
          <a:p>
            <a:r>
              <a:rPr lang="en-US" dirty="0" smtClean="0"/>
              <a:t>case </a:t>
            </a:r>
            <a:r>
              <a:rPr lang="en-US" dirty="0"/>
              <a:t>"OFF":  </a:t>
            </a:r>
            <a:r>
              <a:rPr lang="en-US" dirty="0" smtClean="0"/>
              <a:t>  </a:t>
            </a:r>
            <a:r>
              <a:rPr lang="en-US" dirty="0" err="1" smtClean="0"/>
              <a:t>mySwitch.storeAndExecute</a:t>
            </a:r>
            <a:r>
              <a:rPr lang="en-US" dirty="0" smtClean="0"/>
              <a:t>(</a:t>
            </a:r>
            <a:r>
              <a:rPr lang="en-US" dirty="0" err="1" smtClean="0"/>
              <a:t>switchDown</a:t>
            </a:r>
            <a:r>
              <a:rPr lang="en-US" dirty="0"/>
              <a:t>); </a:t>
            </a:r>
            <a:endParaRPr lang="en-US" dirty="0" smtClean="0"/>
          </a:p>
          <a:p>
            <a:r>
              <a:rPr lang="en-US" dirty="0" smtClean="0"/>
              <a:t>break</a:t>
            </a:r>
            <a:r>
              <a:rPr lang="en-US" dirty="0"/>
              <a:t>; default: </a:t>
            </a:r>
            <a:endParaRPr lang="en-US" dirty="0" smtClean="0"/>
          </a:p>
          <a:p>
            <a:r>
              <a:rPr lang="en-US" dirty="0" err="1" smtClean="0"/>
              <a:t>System.err.println</a:t>
            </a:r>
            <a:r>
              <a:rPr lang="en-US" dirty="0"/>
              <a:t>("Argument \"ON\" or \"OFF\" is required."); </a:t>
            </a:r>
            <a:endParaRPr lang="en-US" dirty="0" smtClean="0"/>
          </a:p>
          <a:p>
            <a:r>
              <a:rPr lang="en-US" dirty="0" err="1" smtClean="0"/>
              <a:t>System.exit</a:t>
            </a:r>
            <a:r>
              <a:rPr lang="en-US" dirty="0"/>
              <a:t>(-1</a:t>
            </a:r>
            <a:r>
              <a:rPr lang="en-US" dirty="0" smtClean="0"/>
              <a:t>);</a:t>
            </a:r>
          </a:p>
          <a:p>
            <a:r>
              <a:rPr lang="en-US" dirty="0" smtClean="0"/>
              <a:t> </a:t>
            </a:r>
            <a:r>
              <a:rPr lang="en-US" dirty="0"/>
              <a:t>} </a:t>
            </a:r>
            <a:endParaRPr lang="en-US" dirty="0" smtClean="0"/>
          </a:p>
          <a:p>
            <a:r>
              <a:rPr lang="en-US" dirty="0" smtClean="0"/>
              <a:t>} </a:t>
            </a:r>
          </a:p>
          <a:p>
            <a:r>
              <a:rPr lang="en-US" dirty="0" smtClean="0"/>
              <a:t>}</a:t>
            </a:r>
            <a:endParaRPr lang="en-US" dirty="0"/>
          </a:p>
        </p:txBody>
      </p:sp>
    </p:spTree>
    <p:extLst>
      <p:ext uri="{BB962C8B-B14F-4D97-AF65-F5344CB8AC3E}">
        <p14:creationId xmlns:p14="http://schemas.microsoft.com/office/powerpoint/2010/main" val="2568402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dirty="0"/>
              <a:t>https://en.wikipedia.org/wiki/Command_pattern</a:t>
            </a:r>
          </a:p>
        </p:txBody>
      </p:sp>
    </p:spTree>
    <p:extLst>
      <p:ext uri="{BB962C8B-B14F-4D97-AF65-F5344CB8AC3E}">
        <p14:creationId xmlns:p14="http://schemas.microsoft.com/office/powerpoint/2010/main" val="86669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sp>
        <p:nvSpPr>
          <p:cNvPr id="3" name="Content Placeholder 2"/>
          <p:cNvSpPr>
            <a:spLocks noGrp="1"/>
          </p:cNvSpPr>
          <p:nvPr>
            <p:ph idx="1"/>
          </p:nvPr>
        </p:nvSpPr>
        <p:spPr/>
        <p:txBody>
          <a:bodyPr/>
          <a:lstStyle/>
          <a:p>
            <a:r>
              <a:rPr lang="en-US" dirty="0"/>
              <a:t>In </a:t>
            </a:r>
            <a:r>
              <a:rPr lang="en-US" dirty="0">
                <a:hlinkClick r:id="rId2" tooltip="Object-oriented programming"/>
              </a:rPr>
              <a:t>object-oriented programming</a:t>
            </a:r>
            <a:r>
              <a:rPr lang="en-US" dirty="0"/>
              <a:t>, the </a:t>
            </a:r>
            <a:r>
              <a:rPr lang="en-US" b="1" dirty="0"/>
              <a:t>decorator pattern</a:t>
            </a:r>
            <a:r>
              <a:rPr lang="en-US" dirty="0"/>
              <a:t> (also known as Wrapper, an alternative naming shared with the </a:t>
            </a:r>
            <a:r>
              <a:rPr lang="en-US" dirty="0">
                <a:hlinkClick r:id="rId3" tooltip="Adapter pattern"/>
              </a:rPr>
              <a:t>Adapter pattern</a:t>
            </a:r>
            <a:r>
              <a:rPr lang="en-US" dirty="0"/>
              <a:t>) is a </a:t>
            </a:r>
            <a:r>
              <a:rPr lang="en-US" dirty="0">
                <a:hlinkClick r:id="rId4" tooltip="Design pattern (computer science)"/>
              </a:rPr>
              <a:t>design pattern</a:t>
            </a:r>
            <a:r>
              <a:rPr lang="en-US" dirty="0"/>
              <a:t> that allows behavior to be added to an individual </a:t>
            </a:r>
            <a:r>
              <a:rPr lang="en-US" dirty="0">
                <a:hlinkClick r:id="rId5" tooltip="Object (computer science)"/>
              </a:rPr>
              <a:t>object</a:t>
            </a:r>
            <a:r>
              <a:rPr lang="en-US" dirty="0"/>
              <a:t>, either statically or dynamically, without affecting the behavior of other objects from the same </a:t>
            </a:r>
            <a:r>
              <a:rPr lang="en-US" dirty="0">
                <a:hlinkClick r:id="rId6" tooltip="Class (computer science)"/>
              </a:rPr>
              <a:t>class</a:t>
            </a:r>
            <a:r>
              <a:rPr lang="en-US" dirty="0" smtClean="0"/>
              <a:t>.</a:t>
            </a:r>
            <a:endParaRPr lang="en-US" baseline="30000" dirty="0"/>
          </a:p>
          <a:p>
            <a:r>
              <a:rPr lang="en-US" dirty="0" smtClean="0"/>
              <a:t> </a:t>
            </a:r>
            <a:r>
              <a:rPr lang="en-US" dirty="0"/>
              <a:t>The decorator pattern is often useful for adhering to the </a:t>
            </a:r>
            <a:r>
              <a:rPr lang="en-US" dirty="0">
                <a:hlinkClick r:id="rId7" tooltip="Single responsibility principle"/>
              </a:rPr>
              <a:t>Single Responsibility Principle</a:t>
            </a:r>
            <a:r>
              <a:rPr lang="en-US" dirty="0"/>
              <a:t>, as it allows functionality to be divided between classes with unique areas of concern</a:t>
            </a:r>
            <a:r>
              <a:rPr lang="en-US" dirty="0" smtClean="0"/>
              <a:t>.</a:t>
            </a:r>
            <a:endParaRPr lang="en-US" dirty="0"/>
          </a:p>
        </p:txBody>
      </p:sp>
    </p:spTree>
    <p:extLst>
      <p:ext uri="{BB962C8B-B14F-4D97-AF65-F5344CB8AC3E}">
        <p14:creationId xmlns:p14="http://schemas.microsoft.com/office/powerpoint/2010/main" val="1830250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a:t>
            </a:r>
            <a:r>
              <a:rPr lang="en-US" dirty="0" smtClean="0"/>
              <a:t>Pattern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00201"/>
            <a:ext cx="7772400" cy="3910012"/>
          </a:xfrm>
        </p:spPr>
      </p:pic>
    </p:spTree>
    <p:extLst>
      <p:ext uri="{BB962C8B-B14F-4D97-AF65-F5344CB8AC3E}">
        <p14:creationId xmlns:p14="http://schemas.microsoft.com/office/powerpoint/2010/main" val="63709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 Cont.</a:t>
            </a:r>
          </a:p>
        </p:txBody>
      </p:sp>
      <p:sp>
        <p:nvSpPr>
          <p:cNvPr id="3" name="Content Placeholder 2"/>
          <p:cNvSpPr>
            <a:spLocks noGrp="1"/>
          </p:cNvSpPr>
          <p:nvPr>
            <p:ph idx="1"/>
          </p:nvPr>
        </p:nvSpPr>
        <p:spPr/>
        <p:txBody>
          <a:bodyPr>
            <a:normAutofit fontScale="77500" lnSpcReduction="20000"/>
          </a:bodyPr>
          <a:lstStyle/>
          <a:p>
            <a:r>
              <a:rPr lang="en-US" dirty="0"/>
              <a:t>// The interface Coffee defines the functionality of Coffee implemented by decorator</a:t>
            </a:r>
          </a:p>
          <a:p>
            <a:r>
              <a:rPr lang="en-US" dirty="0"/>
              <a:t> public interface Coffee { public double </a:t>
            </a:r>
            <a:r>
              <a:rPr lang="en-US" dirty="0" err="1"/>
              <a:t>getCost</a:t>
            </a:r>
            <a:r>
              <a:rPr lang="en-US" dirty="0"/>
              <a:t>(); </a:t>
            </a:r>
          </a:p>
          <a:p>
            <a:r>
              <a:rPr lang="en-US" dirty="0"/>
              <a:t>// Returns the cost of the coffee</a:t>
            </a:r>
          </a:p>
          <a:p>
            <a:r>
              <a:rPr lang="en-US" dirty="0"/>
              <a:t> public String </a:t>
            </a:r>
            <a:r>
              <a:rPr lang="en-US" dirty="0" err="1"/>
              <a:t>getIngredients</a:t>
            </a:r>
            <a:r>
              <a:rPr lang="en-US" dirty="0"/>
              <a:t>(); </a:t>
            </a:r>
          </a:p>
          <a:p>
            <a:r>
              <a:rPr lang="en-US" dirty="0"/>
              <a:t>// Returns the ingredients of the coffee </a:t>
            </a:r>
          </a:p>
          <a:p>
            <a:r>
              <a:rPr lang="en-US" dirty="0"/>
              <a:t>} </a:t>
            </a:r>
          </a:p>
          <a:p>
            <a:r>
              <a:rPr lang="en-US" dirty="0"/>
              <a:t>// Extension of a simple coffee without any extra ingredients public class </a:t>
            </a:r>
            <a:r>
              <a:rPr lang="en-US" dirty="0" err="1"/>
              <a:t>SimpleCoffee</a:t>
            </a:r>
            <a:r>
              <a:rPr lang="en-US" dirty="0"/>
              <a:t> implements Coffee { </a:t>
            </a:r>
          </a:p>
          <a:p>
            <a:r>
              <a:rPr lang="en-US" dirty="0"/>
              <a:t>@Override </a:t>
            </a:r>
          </a:p>
          <a:p>
            <a:r>
              <a:rPr lang="en-US" dirty="0"/>
              <a:t>public double </a:t>
            </a:r>
            <a:r>
              <a:rPr lang="en-US" dirty="0" err="1"/>
              <a:t>getCost</a:t>
            </a:r>
            <a:r>
              <a:rPr lang="en-US" dirty="0"/>
              <a:t>() { </a:t>
            </a:r>
          </a:p>
          <a:p>
            <a:r>
              <a:rPr lang="en-US" dirty="0"/>
              <a:t>return 1; </a:t>
            </a:r>
          </a:p>
          <a:p>
            <a:r>
              <a:rPr lang="en-US" dirty="0"/>
              <a:t>} </a:t>
            </a:r>
          </a:p>
          <a:p>
            <a:r>
              <a:rPr lang="en-US" dirty="0"/>
              <a:t>@Override </a:t>
            </a:r>
          </a:p>
          <a:p>
            <a:r>
              <a:rPr lang="en-US" dirty="0"/>
              <a:t>public String </a:t>
            </a:r>
            <a:r>
              <a:rPr lang="en-US" dirty="0" err="1"/>
              <a:t>getIngredients</a:t>
            </a:r>
            <a:r>
              <a:rPr lang="en-US" dirty="0"/>
              <a:t>() {</a:t>
            </a:r>
          </a:p>
          <a:p>
            <a:r>
              <a:rPr lang="en-US" dirty="0"/>
              <a:t> return "Coffee";</a:t>
            </a:r>
          </a:p>
          <a:p>
            <a:r>
              <a:rPr lang="en-US" dirty="0"/>
              <a:t> }</a:t>
            </a:r>
          </a:p>
          <a:p>
            <a:r>
              <a:rPr lang="en-US" dirty="0"/>
              <a:t> }</a:t>
            </a:r>
          </a:p>
          <a:p>
            <a:endParaRPr lang="en-US" dirty="0"/>
          </a:p>
        </p:txBody>
      </p:sp>
    </p:spTree>
    <p:extLst>
      <p:ext uri="{BB962C8B-B14F-4D97-AF65-F5344CB8AC3E}">
        <p14:creationId xmlns:p14="http://schemas.microsoft.com/office/powerpoint/2010/main" val="17619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7620000" cy="4191000"/>
          </a:xfrm>
        </p:spPr>
      </p:pic>
    </p:spTree>
    <p:extLst>
      <p:ext uri="{BB962C8B-B14F-4D97-AF65-F5344CB8AC3E}">
        <p14:creationId xmlns:p14="http://schemas.microsoft.com/office/powerpoint/2010/main" val="1127411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 Cont.</a:t>
            </a:r>
          </a:p>
        </p:txBody>
      </p:sp>
      <p:sp>
        <p:nvSpPr>
          <p:cNvPr id="3" name="Content Placeholder 2"/>
          <p:cNvSpPr>
            <a:spLocks noGrp="1"/>
          </p:cNvSpPr>
          <p:nvPr>
            <p:ph idx="1"/>
          </p:nvPr>
        </p:nvSpPr>
        <p:spPr/>
        <p:txBody>
          <a:bodyPr>
            <a:normAutofit fontScale="92500" lnSpcReduction="10000"/>
          </a:bodyPr>
          <a:lstStyle/>
          <a:p>
            <a:r>
              <a:rPr lang="en-US" dirty="0"/>
              <a:t>// Abstract decorator class - note that it implements Coffee interface </a:t>
            </a:r>
            <a:endParaRPr lang="en-US" dirty="0" smtClean="0"/>
          </a:p>
          <a:p>
            <a:r>
              <a:rPr lang="en-US" dirty="0" smtClean="0"/>
              <a:t>public </a:t>
            </a:r>
            <a:r>
              <a:rPr lang="en-US" dirty="0"/>
              <a:t>abstract class </a:t>
            </a:r>
            <a:r>
              <a:rPr lang="en-US" dirty="0" err="1"/>
              <a:t>CoffeeDecorator</a:t>
            </a:r>
            <a:r>
              <a:rPr lang="en-US" dirty="0"/>
              <a:t> implements Coffee { protected final Coffee </a:t>
            </a:r>
            <a:r>
              <a:rPr lang="en-US" dirty="0" err="1"/>
              <a:t>decoratedCoffee</a:t>
            </a:r>
            <a:r>
              <a:rPr lang="en-US" dirty="0"/>
              <a:t>; </a:t>
            </a:r>
            <a:endParaRPr lang="en-US" dirty="0" smtClean="0"/>
          </a:p>
          <a:p>
            <a:r>
              <a:rPr lang="en-US" dirty="0" smtClean="0"/>
              <a:t>public </a:t>
            </a:r>
            <a:r>
              <a:rPr lang="en-US" dirty="0" err="1"/>
              <a:t>CoffeeDecorator</a:t>
            </a:r>
            <a:r>
              <a:rPr lang="en-US" dirty="0"/>
              <a:t>(Coffee c) </a:t>
            </a:r>
            <a:r>
              <a:rPr lang="en-US" dirty="0" smtClean="0"/>
              <a:t>{</a:t>
            </a:r>
          </a:p>
          <a:p>
            <a:r>
              <a:rPr lang="en-US" dirty="0" smtClean="0"/>
              <a:t> </a:t>
            </a:r>
            <a:r>
              <a:rPr lang="en-US" dirty="0" err="1"/>
              <a:t>this.decoratedCoffee</a:t>
            </a:r>
            <a:r>
              <a:rPr lang="en-US" dirty="0"/>
              <a:t> = c</a:t>
            </a:r>
            <a:r>
              <a:rPr lang="en-US" dirty="0" smtClean="0"/>
              <a:t>;</a:t>
            </a:r>
          </a:p>
          <a:p>
            <a:r>
              <a:rPr lang="en-US" dirty="0" smtClean="0"/>
              <a:t> </a:t>
            </a:r>
            <a:r>
              <a:rPr lang="en-US" dirty="0"/>
              <a:t>} </a:t>
            </a:r>
            <a:endParaRPr lang="en-US" dirty="0" smtClean="0"/>
          </a:p>
          <a:p>
            <a:r>
              <a:rPr lang="en-US" dirty="0" smtClean="0"/>
              <a:t>public </a:t>
            </a:r>
            <a:r>
              <a:rPr lang="en-US" dirty="0"/>
              <a:t>double </a:t>
            </a:r>
            <a:r>
              <a:rPr lang="en-US" dirty="0" err="1"/>
              <a:t>getCost</a:t>
            </a:r>
            <a:r>
              <a:rPr lang="en-US" dirty="0"/>
              <a:t>() { </a:t>
            </a:r>
            <a:endParaRPr lang="en-US" dirty="0" smtClean="0"/>
          </a:p>
          <a:p>
            <a:r>
              <a:rPr lang="en-US" dirty="0" smtClean="0"/>
              <a:t>// </a:t>
            </a:r>
            <a:r>
              <a:rPr lang="en-US" dirty="0"/>
              <a:t>Implementing methods of the interface </a:t>
            </a:r>
            <a:endParaRPr lang="en-US" dirty="0" smtClean="0"/>
          </a:p>
          <a:p>
            <a:r>
              <a:rPr lang="en-US" dirty="0" smtClean="0"/>
              <a:t>return </a:t>
            </a:r>
            <a:r>
              <a:rPr lang="en-US" dirty="0" err="1"/>
              <a:t>decoratedCoffee.getCost</a:t>
            </a:r>
            <a:r>
              <a:rPr lang="en-US" dirty="0"/>
              <a:t>(); </a:t>
            </a:r>
            <a:endParaRPr lang="en-US" dirty="0" smtClean="0"/>
          </a:p>
          <a:p>
            <a:r>
              <a:rPr lang="en-US" dirty="0" smtClean="0"/>
              <a:t>} </a:t>
            </a:r>
          </a:p>
          <a:p>
            <a:r>
              <a:rPr lang="en-US" dirty="0" smtClean="0"/>
              <a:t>public </a:t>
            </a:r>
            <a:r>
              <a:rPr lang="en-US" dirty="0"/>
              <a:t>String </a:t>
            </a:r>
            <a:r>
              <a:rPr lang="en-US" dirty="0" err="1"/>
              <a:t>getIngredients</a:t>
            </a:r>
            <a:r>
              <a:rPr lang="en-US" dirty="0"/>
              <a:t>() </a:t>
            </a:r>
            <a:r>
              <a:rPr lang="en-US" dirty="0" smtClean="0"/>
              <a:t>{</a:t>
            </a:r>
          </a:p>
          <a:p>
            <a:r>
              <a:rPr lang="en-US" dirty="0" smtClean="0"/>
              <a:t> </a:t>
            </a:r>
            <a:r>
              <a:rPr lang="en-US" dirty="0"/>
              <a:t>return </a:t>
            </a:r>
            <a:r>
              <a:rPr lang="en-US" dirty="0" err="1"/>
              <a:t>decoratedCoffee.getIngredients</a:t>
            </a:r>
            <a:r>
              <a:rPr lang="en-US" dirty="0"/>
              <a:t>(); </a:t>
            </a:r>
            <a:endParaRPr lang="en-US" dirty="0" smtClean="0"/>
          </a:p>
          <a:p>
            <a:r>
              <a:rPr lang="en-US" dirty="0" smtClean="0"/>
              <a:t>} </a:t>
            </a:r>
          </a:p>
          <a:p>
            <a:r>
              <a:rPr lang="en-US" dirty="0" smtClean="0"/>
              <a:t>}</a:t>
            </a:r>
            <a:endParaRPr lang="en-US" dirty="0"/>
          </a:p>
        </p:txBody>
      </p:sp>
    </p:spTree>
    <p:extLst>
      <p:ext uri="{BB962C8B-B14F-4D97-AF65-F5344CB8AC3E}">
        <p14:creationId xmlns:p14="http://schemas.microsoft.com/office/powerpoint/2010/main" val="1598247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 Cont.</a:t>
            </a:r>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a:t>Decorator </a:t>
            </a:r>
            <a:r>
              <a:rPr lang="en-US" dirty="0" err="1"/>
              <a:t>WithMilk</a:t>
            </a:r>
            <a:r>
              <a:rPr lang="en-US" dirty="0"/>
              <a:t> mixes milk into coffee. </a:t>
            </a:r>
            <a:endParaRPr lang="en-US" dirty="0" smtClean="0"/>
          </a:p>
          <a:p>
            <a:r>
              <a:rPr lang="en-US" dirty="0" smtClean="0"/>
              <a:t>// </a:t>
            </a:r>
            <a:r>
              <a:rPr lang="en-US" dirty="0"/>
              <a:t>Note it extends </a:t>
            </a:r>
            <a:r>
              <a:rPr lang="en-US" dirty="0" err="1"/>
              <a:t>CoffeeDecorator</a:t>
            </a:r>
            <a:r>
              <a:rPr lang="en-US" dirty="0"/>
              <a:t>. </a:t>
            </a:r>
            <a:endParaRPr lang="en-US" dirty="0" smtClean="0"/>
          </a:p>
          <a:p>
            <a:r>
              <a:rPr lang="en-US" dirty="0" smtClean="0"/>
              <a:t>class </a:t>
            </a:r>
            <a:r>
              <a:rPr lang="en-US" dirty="0" err="1"/>
              <a:t>WithMilk</a:t>
            </a:r>
            <a:r>
              <a:rPr lang="en-US" dirty="0"/>
              <a:t> extends </a:t>
            </a:r>
            <a:r>
              <a:rPr lang="en-US" dirty="0" err="1"/>
              <a:t>CoffeeDecorator</a:t>
            </a:r>
            <a:r>
              <a:rPr lang="en-US" dirty="0"/>
              <a:t> { </a:t>
            </a:r>
            <a:endParaRPr lang="en-US" dirty="0" smtClean="0"/>
          </a:p>
          <a:p>
            <a:r>
              <a:rPr lang="en-US" dirty="0" smtClean="0"/>
              <a:t>public </a:t>
            </a:r>
            <a:r>
              <a:rPr lang="en-US" dirty="0" err="1"/>
              <a:t>WithMilk</a:t>
            </a:r>
            <a:r>
              <a:rPr lang="en-US" dirty="0"/>
              <a:t>(Coffee c) { </a:t>
            </a:r>
            <a:endParaRPr lang="en-US" dirty="0" smtClean="0"/>
          </a:p>
          <a:p>
            <a:r>
              <a:rPr lang="en-US" dirty="0" smtClean="0"/>
              <a:t>super(c</a:t>
            </a:r>
            <a:r>
              <a:rPr lang="en-US" dirty="0"/>
              <a:t>); </a:t>
            </a:r>
            <a:endParaRPr lang="en-US" dirty="0" smtClean="0"/>
          </a:p>
          <a:p>
            <a:r>
              <a:rPr lang="en-US" dirty="0" smtClean="0"/>
              <a:t>} </a:t>
            </a:r>
          </a:p>
          <a:p>
            <a:r>
              <a:rPr lang="en-US" dirty="0" smtClean="0"/>
              <a:t>public </a:t>
            </a:r>
            <a:r>
              <a:rPr lang="en-US" dirty="0"/>
              <a:t>double </a:t>
            </a:r>
            <a:r>
              <a:rPr lang="en-US" dirty="0" err="1"/>
              <a:t>getCost</a:t>
            </a:r>
            <a:r>
              <a:rPr lang="en-US" dirty="0"/>
              <a:t>() </a:t>
            </a:r>
            <a:r>
              <a:rPr lang="en-US" dirty="0" smtClean="0"/>
              <a:t>{</a:t>
            </a:r>
          </a:p>
          <a:p>
            <a:r>
              <a:rPr lang="en-US" dirty="0" smtClean="0"/>
              <a:t> </a:t>
            </a:r>
            <a:r>
              <a:rPr lang="en-US" dirty="0"/>
              <a:t>// Overriding methods defined in the abstract superclass return </a:t>
            </a:r>
            <a:r>
              <a:rPr lang="en-US" dirty="0" err="1"/>
              <a:t>super.getCost</a:t>
            </a:r>
            <a:r>
              <a:rPr lang="en-US" dirty="0"/>
              <a:t>() + 0.5; </a:t>
            </a:r>
            <a:endParaRPr lang="en-US" dirty="0" smtClean="0"/>
          </a:p>
          <a:p>
            <a:r>
              <a:rPr lang="en-US" dirty="0" smtClean="0"/>
              <a:t>} </a:t>
            </a:r>
          </a:p>
          <a:p>
            <a:r>
              <a:rPr lang="en-US" dirty="0" smtClean="0"/>
              <a:t>public </a:t>
            </a:r>
            <a:r>
              <a:rPr lang="en-US" dirty="0"/>
              <a:t>String </a:t>
            </a:r>
            <a:r>
              <a:rPr lang="en-US" dirty="0" err="1"/>
              <a:t>getIngredients</a:t>
            </a:r>
            <a:r>
              <a:rPr lang="en-US" dirty="0"/>
              <a:t>() </a:t>
            </a:r>
            <a:r>
              <a:rPr lang="en-US" dirty="0" smtClean="0"/>
              <a:t>{</a:t>
            </a:r>
          </a:p>
          <a:p>
            <a:r>
              <a:rPr lang="en-US" dirty="0" smtClean="0"/>
              <a:t> </a:t>
            </a:r>
            <a:r>
              <a:rPr lang="en-US" dirty="0"/>
              <a:t>return </a:t>
            </a:r>
            <a:r>
              <a:rPr lang="en-US" dirty="0" err="1"/>
              <a:t>super.getIngredients</a:t>
            </a:r>
            <a:r>
              <a:rPr lang="en-US" dirty="0"/>
              <a:t>() + ", Milk"; </a:t>
            </a:r>
            <a:endParaRPr lang="en-US" dirty="0" smtClean="0"/>
          </a:p>
          <a:p>
            <a:r>
              <a:rPr lang="en-US" dirty="0" smtClean="0"/>
              <a:t>} </a:t>
            </a:r>
          </a:p>
          <a:p>
            <a:r>
              <a:rPr lang="en-US" dirty="0" smtClean="0"/>
              <a:t>}</a:t>
            </a:r>
            <a:endParaRPr lang="en-US" dirty="0"/>
          </a:p>
        </p:txBody>
      </p:sp>
    </p:spTree>
    <p:extLst>
      <p:ext uri="{BB962C8B-B14F-4D97-AF65-F5344CB8AC3E}">
        <p14:creationId xmlns:p14="http://schemas.microsoft.com/office/powerpoint/2010/main" val="2708092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 Cont.</a:t>
            </a:r>
          </a:p>
        </p:txBody>
      </p:sp>
      <p:sp>
        <p:nvSpPr>
          <p:cNvPr id="3" name="Content Placeholder 2"/>
          <p:cNvSpPr>
            <a:spLocks noGrp="1"/>
          </p:cNvSpPr>
          <p:nvPr>
            <p:ph idx="1"/>
          </p:nvPr>
        </p:nvSpPr>
        <p:spPr/>
        <p:txBody>
          <a:bodyPr>
            <a:normAutofit fontScale="92500"/>
          </a:bodyPr>
          <a:lstStyle/>
          <a:p>
            <a:r>
              <a:rPr lang="en-US" dirty="0"/>
              <a:t>// Decorator </a:t>
            </a:r>
            <a:r>
              <a:rPr lang="en-US" dirty="0" err="1"/>
              <a:t>WithSprinkles</a:t>
            </a:r>
            <a:r>
              <a:rPr lang="en-US" dirty="0"/>
              <a:t> mixes sprinkles onto coffee. </a:t>
            </a:r>
            <a:endParaRPr lang="en-US" dirty="0" smtClean="0"/>
          </a:p>
          <a:p>
            <a:r>
              <a:rPr lang="en-US" dirty="0" smtClean="0"/>
              <a:t>// </a:t>
            </a:r>
            <a:r>
              <a:rPr lang="en-US" dirty="0"/>
              <a:t>Note it extends </a:t>
            </a:r>
            <a:r>
              <a:rPr lang="en-US" dirty="0" err="1"/>
              <a:t>CoffeeDecorator</a:t>
            </a:r>
            <a:r>
              <a:rPr lang="en-US" dirty="0"/>
              <a:t>. </a:t>
            </a:r>
            <a:endParaRPr lang="en-US" dirty="0" smtClean="0"/>
          </a:p>
          <a:p>
            <a:r>
              <a:rPr lang="en-US" dirty="0" smtClean="0"/>
              <a:t>class </a:t>
            </a:r>
            <a:r>
              <a:rPr lang="en-US" dirty="0" err="1"/>
              <a:t>WithSprinkles</a:t>
            </a:r>
            <a:r>
              <a:rPr lang="en-US" dirty="0"/>
              <a:t> extends </a:t>
            </a:r>
            <a:r>
              <a:rPr lang="en-US" dirty="0" err="1"/>
              <a:t>CoffeeDecorator</a:t>
            </a:r>
            <a:r>
              <a:rPr lang="en-US" dirty="0"/>
              <a:t> { </a:t>
            </a:r>
            <a:endParaRPr lang="en-US" dirty="0" smtClean="0"/>
          </a:p>
          <a:p>
            <a:r>
              <a:rPr lang="en-US" dirty="0" smtClean="0"/>
              <a:t>public </a:t>
            </a:r>
            <a:r>
              <a:rPr lang="en-US" dirty="0" err="1"/>
              <a:t>WithSprinkles</a:t>
            </a:r>
            <a:r>
              <a:rPr lang="en-US" dirty="0"/>
              <a:t>(Coffee c) { </a:t>
            </a:r>
            <a:endParaRPr lang="en-US" dirty="0" smtClean="0"/>
          </a:p>
          <a:p>
            <a:r>
              <a:rPr lang="en-US" dirty="0" smtClean="0"/>
              <a:t>super(c</a:t>
            </a:r>
            <a:r>
              <a:rPr lang="en-US" dirty="0"/>
              <a:t>); </a:t>
            </a:r>
            <a:endParaRPr lang="en-US" dirty="0" smtClean="0"/>
          </a:p>
          <a:p>
            <a:r>
              <a:rPr lang="en-US" dirty="0" smtClean="0"/>
              <a:t>}</a:t>
            </a:r>
          </a:p>
          <a:p>
            <a:r>
              <a:rPr lang="en-US" dirty="0" smtClean="0"/>
              <a:t> </a:t>
            </a:r>
            <a:r>
              <a:rPr lang="en-US" dirty="0"/>
              <a:t>public double </a:t>
            </a:r>
            <a:r>
              <a:rPr lang="en-US" dirty="0" err="1"/>
              <a:t>getCost</a:t>
            </a:r>
            <a:r>
              <a:rPr lang="en-US" dirty="0"/>
              <a:t>() </a:t>
            </a:r>
            <a:r>
              <a:rPr lang="en-US" dirty="0" smtClean="0"/>
              <a:t>{</a:t>
            </a:r>
          </a:p>
          <a:p>
            <a:r>
              <a:rPr lang="en-US" dirty="0" smtClean="0"/>
              <a:t> </a:t>
            </a:r>
            <a:r>
              <a:rPr lang="en-US" dirty="0"/>
              <a:t>return </a:t>
            </a:r>
            <a:r>
              <a:rPr lang="en-US" dirty="0" err="1"/>
              <a:t>super.getCost</a:t>
            </a:r>
            <a:r>
              <a:rPr lang="en-US" dirty="0"/>
              <a:t>() + 0.2; </a:t>
            </a:r>
            <a:endParaRPr lang="en-US" dirty="0" smtClean="0"/>
          </a:p>
          <a:p>
            <a:r>
              <a:rPr lang="en-US" dirty="0" smtClean="0"/>
              <a:t>} </a:t>
            </a:r>
          </a:p>
          <a:p>
            <a:r>
              <a:rPr lang="en-US" dirty="0" smtClean="0"/>
              <a:t>public </a:t>
            </a:r>
            <a:r>
              <a:rPr lang="en-US" dirty="0"/>
              <a:t>String </a:t>
            </a:r>
            <a:r>
              <a:rPr lang="en-US" dirty="0" err="1"/>
              <a:t>getIngredients</a:t>
            </a:r>
            <a:r>
              <a:rPr lang="en-US" dirty="0"/>
              <a:t>() </a:t>
            </a:r>
            <a:r>
              <a:rPr lang="en-US" dirty="0" smtClean="0"/>
              <a:t>{</a:t>
            </a:r>
          </a:p>
          <a:p>
            <a:r>
              <a:rPr lang="en-US" dirty="0" smtClean="0"/>
              <a:t> </a:t>
            </a:r>
            <a:r>
              <a:rPr lang="en-US" dirty="0"/>
              <a:t>return </a:t>
            </a:r>
            <a:r>
              <a:rPr lang="en-US" dirty="0" err="1"/>
              <a:t>super.getIngredients</a:t>
            </a:r>
            <a:r>
              <a:rPr lang="en-US" dirty="0"/>
              <a:t>() + ", Sprinkles</a:t>
            </a:r>
            <a:r>
              <a:rPr lang="en-US" dirty="0" smtClean="0"/>
              <a:t>";</a:t>
            </a:r>
          </a:p>
          <a:p>
            <a:r>
              <a:rPr lang="en-US" dirty="0" smtClean="0"/>
              <a:t> </a:t>
            </a:r>
            <a:r>
              <a:rPr lang="en-US" dirty="0"/>
              <a:t>} </a:t>
            </a:r>
            <a:endParaRPr lang="en-US" dirty="0" smtClean="0"/>
          </a:p>
          <a:p>
            <a:r>
              <a:rPr lang="en-US" dirty="0" smtClean="0"/>
              <a:t>}</a:t>
            </a:r>
            <a:endParaRPr lang="en-US" dirty="0"/>
          </a:p>
        </p:txBody>
      </p:sp>
    </p:spTree>
    <p:extLst>
      <p:ext uri="{BB962C8B-B14F-4D97-AF65-F5344CB8AC3E}">
        <p14:creationId xmlns:p14="http://schemas.microsoft.com/office/powerpoint/2010/main" val="662316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 Cont.</a:t>
            </a:r>
          </a:p>
        </p:txBody>
      </p:sp>
      <p:sp>
        <p:nvSpPr>
          <p:cNvPr id="3" name="Content Placeholder 2"/>
          <p:cNvSpPr>
            <a:spLocks noGrp="1"/>
          </p:cNvSpPr>
          <p:nvPr>
            <p:ph idx="1"/>
          </p:nvPr>
        </p:nvSpPr>
        <p:spPr/>
        <p:txBody>
          <a:bodyPr>
            <a:normAutofit lnSpcReduction="10000"/>
          </a:bodyPr>
          <a:lstStyle/>
          <a:p>
            <a:r>
              <a:rPr lang="en-US" dirty="0"/>
              <a:t>public class Main { </a:t>
            </a:r>
            <a:endParaRPr lang="en-US" dirty="0" smtClean="0"/>
          </a:p>
          <a:p>
            <a:r>
              <a:rPr lang="en-US" sz="1700" dirty="0" smtClean="0"/>
              <a:t>public </a:t>
            </a:r>
            <a:r>
              <a:rPr lang="en-US" sz="1700" dirty="0"/>
              <a:t>static void </a:t>
            </a:r>
            <a:r>
              <a:rPr lang="en-US" sz="1700" dirty="0" err="1"/>
              <a:t>printInfo</a:t>
            </a:r>
            <a:r>
              <a:rPr lang="en-US" sz="1700" dirty="0"/>
              <a:t>(Coffee c) { </a:t>
            </a:r>
            <a:r>
              <a:rPr lang="en-US" sz="1700" dirty="0" err="1"/>
              <a:t>System.out.println</a:t>
            </a:r>
            <a:r>
              <a:rPr lang="en-US" sz="1700" dirty="0"/>
              <a:t>("Cost: " + </a:t>
            </a:r>
            <a:r>
              <a:rPr lang="en-US" sz="1700" dirty="0" err="1"/>
              <a:t>c.getCost</a:t>
            </a:r>
            <a:r>
              <a:rPr lang="en-US" sz="1700" dirty="0"/>
              <a:t>() + "; Ingredients: " + </a:t>
            </a:r>
            <a:r>
              <a:rPr lang="en-US" sz="1700" dirty="0" err="1"/>
              <a:t>c.getIngredients</a:t>
            </a:r>
            <a:r>
              <a:rPr lang="en-US" sz="1700" dirty="0"/>
              <a:t>()); </a:t>
            </a:r>
            <a:endParaRPr lang="en-US" sz="1700" dirty="0" smtClean="0"/>
          </a:p>
          <a:p>
            <a:r>
              <a:rPr lang="en-US" dirty="0" smtClean="0"/>
              <a:t>} </a:t>
            </a:r>
          </a:p>
          <a:p>
            <a:r>
              <a:rPr lang="en-US" dirty="0" smtClean="0"/>
              <a:t>public </a:t>
            </a:r>
            <a:r>
              <a:rPr lang="en-US" dirty="0"/>
              <a:t>static void main(String[] </a:t>
            </a:r>
            <a:r>
              <a:rPr lang="en-US" dirty="0" err="1"/>
              <a:t>args</a:t>
            </a:r>
            <a:r>
              <a:rPr lang="en-US" dirty="0"/>
              <a:t>) </a:t>
            </a:r>
            <a:r>
              <a:rPr lang="en-US" dirty="0" smtClean="0"/>
              <a:t>{</a:t>
            </a:r>
          </a:p>
          <a:p>
            <a:r>
              <a:rPr lang="en-US" dirty="0" smtClean="0"/>
              <a:t> </a:t>
            </a:r>
            <a:r>
              <a:rPr lang="en-US" dirty="0"/>
              <a:t>Coffee c = new </a:t>
            </a:r>
            <a:r>
              <a:rPr lang="en-US" dirty="0" err="1"/>
              <a:t>SimpleCoffee</a:t>
            </a:r>
            <a:r>
              <a:rPr lang="en-US" dirty="0"/>
              <a:t>(); </a:t>
            </a:r>
            <a:endParaRPr lang="en-US" dirty="0" smtClean="0"/>
          </a:p>
          <a:p>
            <a:r>
              <a:rPr lang="en-US" dirty="0" err="1" smtClean="0"/>
              <a:t>printInfo</a:t>
            </a:r>
            <a:r>
              <a:rPr lang="en-US" dirty="0" smtClean="0"/>
              <a:t>(c</a:t>
            </a:r>
            <a:r>
              <a:rPr lang="en-US" dirty="0"/>
              <a:t>); </a:t>
            </a:r>
            <a:endParaRPr lang="en-US" dirty="0" smtClean="0"/>
          </a:p>
          <a:p>
            <a:r>
              <a:rPr lang="en-US" dirty="0" smtClean="0"/>
              <a:t>c </a:t>
            </a:r>
            <a:r>
              <a:rPr lang="en-US" dirty="0"/>
              <a:t>= new </a:t>
            </a:r>
            <a:r>
              <a:rPr lang="en-US" dirty="0" err="1"/>
              <a:t>WithMilk</a:t>
            </a:r>
            <a:r>
              <a:rPr lang="en-US" dirty="0"/>
              <a:t>(c); </a:t>
            </a:r>
            <a:endParaRPr lang="en-US" dirty="0" smtClean="0"/>
          </a:p>
          <a:p>
            <a:r>
              <a:rPr lang="en-US" dirty="0" err="1" smtClean="0"/>
              <a:t>printInfo</a:t>
            </a:r>
            <a:r>
              <a:rPr lang="en-US" dirty="0" smtClean="0"/>
              <a:t>(c</a:t>
            </a:r>
            <a:r>
              <a:rPr lang="en-US" dirty="0"/>
              <a:t>); </a:t>
            </a:r>
            <a:endParaRPr lang="en-US" dirty="0" smtClean="0"/>
          </a:p>
          <a:p>
            <a:r>
              <a:rPr lang="en-US" dirty="0" smtClean="0"/>
              <a:t>c </a:t>
            </a:r>
            <a:r>
              <a:rPr lang="en-US" dirty="0"/>
              <a:t>= new </a:t>
            </a:r>
            <a:r>
              <a:rPr lang="en-US" dirty="0" err="1"/>
              <a:t>WithSprinkles</a:t>
            </a:r>
            <a:r>
              <a:rPr lang="en-US" dirty="0"/>
              <a:t>(c); </a:t>
            </a:r>
            <a:endParaRPr lang="en-US" dirty="0" smtClean="0"/>
          </a:p>
          <a:p>
            <a:r>
              <a:rPr lang="en-US" dirty="0" err="1" smtClean="0"/>
              <a:t>printInfo</a:t>
            </a:r>
            <a:r>
              <a:rPr lang="en-US" dirty="0" smtClean="0"/>
              <a:t>(c</a:t>
            </a:r>
            <a:r>
              <a:rPr lang="en-US" dirty="0"/>
              <a:t>); </a:t>
            </a:r>
            <a:endParaRPr lang="en-US" dirty="0" smtClean="0"/>
          </a:p>
          <a:p>
            <a:r>
              <a:rPr lang="en-US" dirty="0" smtClean="0"/>
              <a:t>}</a:t>
            </a:r>
          </a:p>
          <a:p>
            <a:r>
              <a:rPr lang="en-US" dirty="0" smtClean="0"/>
              <a:t> </a:t>
            </a:r>
            <a:r>
              <a:rPr lang="en-US" dirty="0"/>
              <a:t>}</a:t>
            </a:r>
          </a:p>
        </p:txBody>
      </p:sp>
    </p:spTree>
    <p:extLst>
      <p:ext uri="{BB962C8B-B14F-4D97-AF65-F5344CB8AC3E}">
        <p14:creationId xmlns:p14="http://schemas.microsoft.com/office/powerpoint/2010/main" val="1218443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dirty="0"/>
              <a:t>https://en.wikipedia.org/wiki/Decorator_pattern</a:t>
            </a:r>
          </a:p>
        </p:txBody>
      </p:sp>
    </p:spTree>
    <p:extLst>
      <p:ext uri="{BB962C8B-B14F-4D97-AF65-F5344CB8AC3E}">
        <p14:creationId xmlns:p14="http://schemas.microsoft.com/office/powerpoint/2010/main" val="816727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Twin Pattern</a:t>
            </a:r>
            <a:endParaRPr lang="en-US" dirty="0"/>
          </a:p>
        </p:txBody>
      </p:sp>
      <p:sp>
        <p:nvSpPr>
          <p:cNvPr id="3" name="Content Placeholder 2"/>
          <p:cNvSpPr>
            <a:spLocks noGrp="1"/>
          </p:cNvSpPr>
          <p:nvPr>
            <p:ph idx="1"/>
          </p:nvPr>
        </p:nvSpPr>
        <p:spPr/>
        <p:txBody>
          <a:bodyPr/>
          <a:lstStyle/>
          <a:p>
            <a:r>
              <a:rPr lang="en-US" dirty="0"/>
              <a:t>In </a:t>
            </a:r>
            <a:r>
              <a:rPr lang="en-US" dirty="0">
                <a:hlinkClick r:id="rId2" tooltip="Software engineering"/>
              </a:rPr>
              <a:t>software engineering</a:t>
            </a:r>
            <a:r>
              <a:rPr lang="en-US" dirty="0"/>
              <a:t>, the </a:t>
            </a:r>
            <a:r>
              <a:rPr lang="en-US" b="1" dirty="0"/>
              <a:t>Twin pattern</a:t>
            </a:r>
            <a:r>
              <a:rPr lang="en-US" dirty="0"/>
              <a:t> is a </a:t>
            </a:r>
            <a:r>
              <a:rPr lang="en-US" dirty="0">
                <a:hlinkClick r:id="rId3" tooltip="Software design pattern"/>
              </a:rPr>
              <a:t>software design pattern</a:t>
            </a:r>
            <a:r>
              <a:rPr lang="en-US" dirty="0"/>
              <a:t> that allows developers to model multiple inheritance in programming languages that do not support multiple inheritance. This pattern avoids many of the problems with multiple </a:t>
            </a:r>
            <a:r>
              <a:rPr lang="en-US" dirty="0" smtClean="0"/>
              <a:t>inheritance.</a:t>
            </a:r>
          </a:p>
          <a:p>
            <a:endParaRPr lang="en-US" dirty="0"/>
          </a:p>
        </p:txBody>
      </p:sp>
    </p:spTree>
    <p:extLst>
      <p:ext uri="{BB962C8B-B14F-4D97-AF65-F5344CB8AC3E}">
        <p14:creationId xmlns:p14="http://schemas.microsoft.com/office/powerpoint/2010/main" val="3273407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Twin </a:t>
            </a:r>
            <a:r>
              <a:rPr lang="en-US" dirty="0" smtClean="0"/>
              <a:t>Pattern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438400"/>
            <a:ext cx="3208298" cy="28501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514600"/>
            <a:ext cx="3208298" cy="2911092"/>
          </a:xfrm>
          <a:prstGeom prst="rect">
            <a:avLst/>
          </a:prstGeom>
        </p:spPr>
      </p:pic>
    </p:spTree>
    <p:extLst>
      <p:ext uri="{BB962C8B-B14F-4D97-AF65-F5344CB8AC3E}">
        <p14:creationId xmlns:p14="http://schemas.microsoft.com/office/powerpoint/2010/main" val="1848716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Twin Pattern Cont.</a:t>
            </a:r>
          </a:p>
        </p:txBody>
      </p:sp>
      <p:sp>
        <p:nvSpPr>
          <p:cNvPr id="3" name="Content Placeholder 2"/>
          <p:cNvSpPr>
            <a:spLocks noGrp="1"/>
          </p:cNvSpPr>
          <p:nvPr>
            <p:ph idx="1"/>
          </p:nvPr>
        </p:nvSpPr>
        <p:spPr/>
        <p:txBody>
          <a:bodyPr>
            <a:normAutofit fontScale="77500" lnSpcReduction="20000"/>
          </a:bodyPr>
          <a:lstStyle/>
          <a:p>
            <a:r>
              <a:rPr lang="en-US" dirty="0"/>
              <a:t>public class </a:t>
            </a:r>
            <a:r>
              <a:rPr lang="en-US" dirty="0" err="1"/>
              <a:t>Gameboard</a:t>
            </a:r>
            <a:r>
              <a:rPr lang="en-US" dirty="0"/>
              <a:t> extends Canvas { </a:t>
            </a:r>
            <a:endParaRPr lang="en-US" dirty="0" smtClean="0"/>
          </a:p>
          <a:p>
            <a:r>
              <a:rPr lang="en-US" dirty="0" smtClean="0"/>
              <a:t>public </a:t>
            </a:r>
            <a:r>
              <a:rPr lang="en-US" dirty="0" err="1"/>
              <a:t>int</a:t>
            </a:r>
            <a:r>
              <a:rPr lang="en-US" dirty="0"/>
              <a:t> width, height</a:t>
            </a:r>
            <a:r>
              <a:rPr lang="en-US" dirty="0" smtClean="0"/>
              <a:t>;</a:t>
            </a:r>
          </a:p>
          <a:p>
            <a:r>
              <a:rPr lang="en-US" dirty="0" smtClean="0"/>
              <a:t> </a:t>
            </a:r>
            <a:r>
              <a:rPr lang="en-US" dirty="0"/>
              <a:t>public </a:t>
            </a:r>
            <a:r>
              <a:rPr lang="en-US" dirty="0" err="1"/>
              <a:t>GameItem</a:t>
            </a:r>
            <a:r>
              <a:rPr lang="en-US" dirty="0"/>
              <a:t> </a:t>
            </a:r>
            <a:r>
              <a:rPr lang="en-US" dirty="0" err="1"/>
              <a:t>firstItem</a:t>
            </a:r>
            <a:r>
              <a:rPr lang="en-US" dirty="0"/>
              <a:t>; … </a:t>
            </a:r>
            <a:endParaRPr lang="en-US" dirty="0" smtClean="0"/>
          </a:p>
          <a:p>
            <a:r>
              <a:rPr lang="en-US" dirty="0" smtClean="0"/>
              <a:t>}</a:t>
            </a:r>
          </a:p>
          <a:p>
            <a:endParaRPr lang="en-US" dirty="0"/>
          </a:p>
          <a:p>
            <a:r>
              <a:rPr lang="en-US" dirty="0"/>
              <a:t>public abstract class </a:t>
            </a:r>
            <a:r>
              <a:rPr lang="en-US" dirty="0" err="1"/>
              <a:t>GameItem</a:t>
            </a:r>
            <a:r>
              <a:rPr lang="en-US" dirty="0"/>
              <a:t> { </a:t>
            </a:r>
            <a:endParaRPr lang="en-US" dirty="0" smtClean="0"/>
          </a:p>
          <a:p>
            <a:r>
              <a:rPr lang="en-US" dirty="0" err="1" smtClean="0"/>
              <a:t>Gameboard</a:t>
            </a:r>
            <a:r>
              <a:rPr lang="en-US" dirty="0" smtClean="0"/>
              <a:t> </a:t>
            </a:r>
            <a:r>
              <a:rPr lang="en-US" dirty="0"/>
              <a:t>board; </a:t>
            </a:r>
            <a:endParaRPr lang="en-US" dirty="0" smtClean="0"/>
          </a:p>
          <a:p>
            <a:r>
              <a:rPr lang="en-US" dirty="0" err="1" smtClean="0"/>
              <a:t>int</a:t>
            </a:r>
            <a:r>
              <a:rPr lang="en-US" dirty="0" smtClean="0"/>
              <a:t> </a:t>
            </a:r>
            <a:r>
              <a:rPr lang="en-US" dirty="0" err="1"/>
              <a:t>posX</a:t>
            </a:r>
            <a:r>
              <a:rPr lang="en-US" dirty="0"/>
              <a:t>, </a:t>
            </a:r>
            <a:r>
              <a:rPr lang="en-US" dirty="0" err="1"/>
              <a:t>posY</a:t>
            </a:r>
            <a:r>
              <a:rPr lang="en-US" dirty="0" smtClean="0"/>
              <a:t>;</a:t>
            </a:r>
          </a:p>
          <a:p>
            <a:r>
              <a:rPr lang="en-US" dirty="0" smtClean="0"/>
              <a:t> </a:t>
            </a:r>
            <a:r>
              <a:rPr lang="en-US" dirty="0" err="1"/>
              <a:t>GameItem</a:t>
            </a:r>
            <a:r>
              <a:rPr lang="en-US" dirty="0"/>
              <a:t> next; </a:t>
            </a:r>
            <a:endParaRPr lang="en-US" dirty="0" smtClean="0"/>
          </a:p>
          <a:p>
            <a:r>
              <a:rPr lang="en-US" dirty="0" smtClean="0"/>
              <a:t>public </a:t>
            </a:r>
            <a:r>
              <a:rPr lang="en-US" dirty="0"/>
              <a:t>abstract void draw(); </a:t>
            </a:r>
            <a:endParaRPr lang="en-US" dirty="0" smtClean="0"/>
          </a:p>
          <a:p>
            <a:r>
              <a:rPr lang="en-US" dirty="0" smtClean="0"/>
              <a:t>public </a:t>
            </a:r>
            <a:r>
              <a:rPr lang="en-US" dirty="0"/>
              <a:t>abstract void click (</a:t>
            </a:r>
            <a:r>
              <a:rPr lang="en-US" dirty="0" err="1"/>
              <a:t>MouseEvent</a:t>
            </a:r>
            <a:r>
              <a:rPr lang="en-US" dirty="0"/>
              <a:t> e</a:t>
            </a:r>
            <a:r>
              <a:rPr lang="en-US" dirty="0" smtClean="0"/>
              <a:t>);</a:t>
            </a:r>
          </a:p>
          <a:p>
            <a:r>
              <a:rPr lang="en-US" dirty="0" smtClean="0"/>
              <a:t> </a:t>
            </a:r>
            <a:r>
              <a:rPr lang="en-US" dirty="0"/>
              <a:t>public abstract </a:t>
            </a:r>
            <a:r>
              <a:rPr lang="en-US" dirty="0" err="1"/>
              <a:t>boolean</a:t>
            </a:r>
            <a:r>
              <a:rPr lang="en-US" dirty="0"/>
              <a:t> intersects (</a:t>
            </a:r>
            <a:r>
              <a:rPr lang="en-US" dirty="0" err="1"/>
              <a:t>GameItem</a:t>
            </a:r>
            <a:r>
              <a:rPr lang="en-US" dirty="0"/>
              <a:t> other); </a:t>
            </a:r>
            <a:endParaRPr lang="en-US" dirty="0" smtClean="0"/>
          </a:p>
          <a:p>
            <a:r>
              <a:rPr lang="en-US" dirty="0" smtClean="0"/>
              <a:t>public </a:t>
            </a:r>
            <a:r>
              <a:rPr lang="en-US" dirty="0"/>
              <a:t>abstract void </a:t>
            </a:r>
            <a:r>
              <a:rPr lang="en-US" dirty="0" err="1"/>
              <a:t>collideWith</a:t>
            </a:r>
            <a:r>
              <a:rPr lang="en-US" dirty="0"/>
              <a:t> (</a:t>
            </a:r>
            <a:r>
              <a:rPr lang="en-US" dirty="0" err="1"/>
              <a:t>GameItem</a:t>
            </a:r>
            <a:r>
              <a:rPr lang="en-US" dirty="0"/>
              <a:t> other</a:t>
            </a:r>
            <a:r>
              <a:rPr lang="en-US" dirty="0" smtClean="0"/>
              <a:t>);</a:t>
            </a:r>
          </a:p>
          <a:p>
            <a:r>
              <a:rPr lang="en-US" dirty="0" smtClean="0"/>
              <a:t> </a:t>
            </a:r>
            <a:r>
              <a:rPr lang="en-US" dirty="0"/>
              <a:t>public void check() { </a:t>
            </a:r>
            <a:endParaRPr lang="en-US" dirty="0" smtClean="0"/>
          </a:p>
          <a:p>
            <a:r>
              <a:rPr lang="en-US" dirty="0" err="1" smtClean="0"/>
              <a:t>GameItem</a:t>
            </a:r>
            <a:r>
              <a:rPr lang="en-US" dirty="0" smtClean="0"/>
              <a:t> </a:t>
            </a:r>
            <a:r>
              <a:rPr lang="en-US" dirty="0"/>
              <a:t>x; </a:t>
            </a:r>
            <a:endParaRPr lang="en-US" dirty="0" smtClean="0"/>
          </a:p>
          <a:p>
            <a:r>
              <a:rPr lang="en-US" dirty="0" smtClean="0"/>
              <a:t>for </a:t>
            </a:r>
            <a:r>
              <a:rPr lang="en-US" dirty="0"/>
              <a:t>(x = </a:t>
            </a:r>
            <a:r>
              <a:rPr lang="en-US" dirty="0" err="1"/>
              <a:t>board.firstItem</a:t>
            </a:r>
            <a:r>
              <a:rPr lang="en-US" dirty="0"/>
              <a:t>; x != null; x = </a:t>
            </a:r>
            <a:r>
              <a:rPr lang="en-US" dirty="0" err="1"/>
              <a:t>x.next</a:t>
            </a:r>
            <a:r>
              <a:rPr lang="en-US" dirty="0" smtClean="0"/>
              <a:t>)</a:t>
            </a:r>
          </a:p>
          <a:p>
            <a:r>
              <a:rPr lang="en-US" dirty="0" smtClean="0"/>
              <a:t> </a:t>
            </a:r>
            <a:r>
              <a:rPr lang="en-US" dirty="0"/>
              <a:t>if (intersects(x)) </a:t>
            </a:r>
            <a:r>
              <a:rPr lang="en-US" dirty="0" err="1"/>
              <a:t>collideWith</a:t>
            </a:r>
            <a:r>
              <a:rPr lang="en-US" dirty="0"/>
              <a:t>(x); </a:t>
            </a:r>
            <a:endParaRPr lang="en-US" dirty="0" smtClean="0"/>
          </a:p>
          <a:p>
            <a:r>
              <a:rPr lang="en-US" dirty="0" smtClean="0"/>
              <a:t>}</a:t>
            </a:r>
            <a:endParaRPr lang="en-US" dirty="0"/>
          </a:p>
        </p:txBody>
      </p:sp>
    </p:spTree>
    <p:extLst>
      <p:ext uri="{BB962C8B-B14F-4D97-AF65-F5344CB8AC3E}">
        <p14:creationId xmlns:p14="http://schemas.microsoft.com/office/powerpoint/2010/main" val="3730901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Twin Pattern Cont.</a:t>
            </a:r>
          </a:p>
        </p:txBody>
      </p:sp>
      <p:sp>
        <p:nvSpPr>
          <p:cNvPr id="3" name="Content Placeholder 2"/>
          <p:cNvSpPr>
            <a:spLocks noGrp="1"/>
          </p:cNvSpPr>
          <p:nvPr>
            <p:ph idx="1"/>
          </p:nvPr>
        </p:nvSpPr>
        <p:spPr/>
        <p:txBody>
          <a:bodyPr/>
          <a:lstStyle/>
          <a:p>
            <a:r>
              <a:rPr lang="en-US" dirty="0"/>
              <a:t>public static </a:t>
            </a:r>
            <a:r>
              <a:rPr lang="en-US" dirty="0" err="1"/>
              <a:t>BallItem</a:t>
            </a:r>
            <a:r>
              <a:rPr lang="en-US" dirty="0"/>
              <a:t> </a:t>
            </a:r>
            <a:r>
              <a:rPr lang="en-US" dirty="0" err="1"/>
              <a:t>newBall</a:t>
            </a:r>
            <a:r>
              <a:rPr lang="en-US" dirty="0"/>
              <a:t> (</a:t>
            </a:r>
            <a:r>
              <a:rPr lang="en-US" dirty="0" err="1"/>
              <a:t>int</a:t>
            </a:r>
            <a:r>
              <a:rPr lang="en-US" dirty="0"/>
              <a:t> </a:t>
            </a:r>
            <a:r>
              <a:rPr lang="en-US" dirty="0" err="1"/>
              <a:t>posX</a:t>
            </a:r>
            <a:r>
              <a:rPr lang="en-US" dirty="0"/>
              <a:t>, </a:t>
            </a:r>
            <a:r>
              <a:rPr lang="en-US" dirty="0" err="1"/>
              <a:t>int</a:t>
            </a:r>
            <a:r>
              <a:rPr lang="en-US" dirty="0"/>
              <a:t> </a:t>
            </a:r>
            <a:r>
              <a:rPr lang="en-US" dirty="0" err="1"/>
              <a:t>posY</a:t>
            </a:r>
            <a:r>
              <a:rPr lang="en-US" dirty="0"/>
              <a:t>, </a:t>
            </a:r>
            <a:r>
              <a:rPr lang="en-US" dirty="0" err="1"/>
              <a:t>int</a:t>
            </a:r>
            <a:r>
              <a:rPr lang="en-US" dirty="0"/>
              <a:t> radius) </a:t>
            </a:r>
            <a:r>
              <a:rPr lang="en-US" dirty="0" smtClean="0"/>
              <a:t>{</a:t>
            </a:r>
          </a:p>
          <a:p>
            <a:r>
              <a:rPr lang="en-US" dirty="0" smtClean="0"/>
              <a:t>//</a:t>
            </a:r>
            <a:r>
              <a:rPr lang="en-US" dirty="0"/>
              <a:t>method of </a:t>
            </a:r>
            <a:r>
              <a:rPr lang="en-US" dirty="0" err="1"/>
              <a:t>GameBoard</a:t>
            </a:r>
            <a:r>
              <a:rPr lang="en-US" dirty="0"/>
              <a:t> </a:t>
            </a:r>
            <a:r>
              <a:rPr lang="en-US" dirty="0" err="1"/>
              <a:t>BallItem</a:t>
            </a:r>
            <a:r>
              <a:rPr lang="en-US" dirty="0"/>
              <a:t> </a:t>
            </a:r>
            <a:r>
              <a:rPr lang="en-US" dirty="0" err="1"/>
              <a:t>ballItem</a:t>
            </a:r>
            <a:r>
              <a:rPr lang="en-US" dirty="0"/>
              <a:t> = new </a:t>
            </a:r>
            <a:r>
              <a:rPr lang="en-US" dirty="0" err="1"/>
              <a:t>BallItem</a:t>
            </a:r>
            <a:r>
              <a:rPr lang="en-US" dirty="0"/>
              <a:t>(</a:t>
            </a:r>
            <a:r>
              <a:rPr lang="en-US" dirty="0" err="1"/>
              <a:t>posX</a:t>
            </a:r>
            <a:r>
              <a:rPr lang="en-US" dirty="0"/>
              <a:t>, </a:t>
            </a:r>
            <a:r>
              <a:rPr lang="en-US" dirty="0" err="1"/>
              <a:t>posY</a:t>
            </a:r>
            <a:r>
              <a:rPr lang="en-US" dirty="0"/>
              <a:t>, radius); </a:t>
            </a:r>
            <a:endParaRPr lang="en-US" dirty="0" smtClean="0"/>
          </a:p>
          <a:p>
            <a:r>
              <a:rPr lang="en-US" dirty="0" err="1" smtClean="0"/>
              <a:t>BallThread</a:t>
            </a:r>
            <a:r>
              <a:rPr lang="en-US" dirty="0" smtClean="0"/>
              <a:t> </a:t>
            </a:r>
            <a:r>
              <a:rPr lang="en-US" dirty="0" err="1"/>
              <a:t>ballThread</a:t>
            </a:r>
            <a:r>
              <a:rPr lang="en-US" dirty="0"/>
              <a:t> = new </a:t>
            </a:r>
            <a:r>
              <a:rPr lang="en-US" dirty="0" err="1"/>
              <a:t>BallThread</a:t>
            </a:r>
            <a:r>
              <a:rPr lang="en-US" dirty="0"/>
              <a:t>(); </a:t>
            </a:r>
            <a:endParaRPr lang="en-US" dirty="0" smtClean="0"/>
          </a:p>
          <a:p>
            <a:r>
              <a:rPr lang="en-US" dirty="0" err="1" smtClean="0"/>
              <a:t>ballItem.twin</a:t>
            </a:r>
            <a:r>
              <a:rPr lang="en-US" dirty="0" smtClean="0"/>
              <a:t> </a:t>
            </a:r>
            <a:r>
              <a:rPr lang="en-US" dirty="0"/>
              <a:t>= </a:t>
            </a:r>
            <a:r>
              <a:rPr lang="en-US" dirty="0" err="1"/>
              <a:t>ballThread</a:t>
            </a:r>
            <a:r>
              <a:rPr lang="en-US" dirty="0"/>
              <a:t>; </a:t>
            </a:r>
            <a:endParaRPr lang="en-US" dirty="0" smtClean="0"/>
          </a:p>
          <a:p>
            <a:r>
              <a:rPr lang="en-US" dirty="0" err="1" smtClean="0"/>
              <a:t>ballThread.twin</a:t>
            </a:r>
            <a:r>
              <a:rPr lang="en-US" dirty="0" smtClean="0"/>
              <a:t> </a:t>
            </a:r>
            <a:r>
              <a:rPr lang="en-US" dirty="0"/>
              <a:t>= </a:t>
            </a:r>
            <a:r>
              <a:rPr lang="en-US" dirty="0" err="1"/>
              <a:t>ballItem</a:t>
            </a:r>
            <a:r>
              <a:rPr lang="en-US" dirty="0"/>
              <a:t>; </a:t>
            </a:r>
            <a:endParaRPr lang="en-US" dirty="0" smtClean="0"/>
          </a:p>
          <a:p>
            <a:r>
              <a:rPr lang="en-US" dirty="0" smtClean="0"/>
              <a:t>return </a:t>
            </a:r>
            <a:r>
              <a:rPr lang="en-US" dirty="0" err="1"/>
              <a:t>ballItem</a:t>
            </a:r>
            <a:r>
              <a:rPr lang="en-US" dirty="0"/>
              <a:t>; </a:t>
            </a:r>
            <a:endParaRPr lang="en-US" dirty="0" smtClean="0"/>
          </a:p>
          <a:p>
            <a:r>
              <a:rPr lang="en-US" dirty="0" smtClean="0"/>
              <a:t>} </a:t>
            </a:r>
          </a:p>
          <a:p>
            <a:r>
              <a:rPr lang="en-US" dirty="0" smtClean="0"/>
              <a:t>}</a:t>
            </a:r>
            <a:endParaRPr lang="en-US" dirty="0"/>
          </a:p>
        </p:txBody>
      </p:sp>
    </p:spTree>
    <p:extLst>
      <p:ext uri="{BB962C8B-B14F-4D97-AF65-F5344CB8AC3E}">
        <p14:creationId xmlns:p14="http://schemas.microsoft.com/office/powerpoint/2010/main" val="3653002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Twin Pattern Cont.</a:t>
            </a:r>
          </a:p>
        </p:txBody>
      </p:sp>
      <p:sp>
        <p:nvSpPr>
          <p:cNvPr id="3" name="Content Placeholder 2"/>
          <p:cNvSpPr>
            <a:spLocks noGrp="1"/>
          </p:cNvSpPr>
          <p:nvPr>
            <p:ph idx="1"/>
          </p:nvPr>
        </p:nvSpPr>
        <p:spPr/>
        <p:txBody>
          <a:bodyPr>
            <a:normAutofit fontScale="85000" lnSpcReduction="20000"/>
          </a:bodyPr>
          <a:lstStyle/>
          <a:p>
            <a:r>
              <a:rPr lang="en-US" dirty="0"/>
              <a:t>public class </a:t>
            </a:r>
            <a:r>
              <a:rPr lang="en-US" dirty="0" err="1"/>
              <a:t>BallItem</a:t>
            </a:r>
            <a:r>
              <a:rPr lang="en-US" dirty="0"/>
              <a:t> extends </a:t>
            </a:r>
            <a:r>
              <a:rPr lang="en-US" dirty="0" err="1"/>
              <a:t>GameItem</a:t>
            </a:r>
            <a:r>
              <a:rPr lang="en-US" dirty="0"/>
              <a:t> </a:t>
            </a:r>
            <a:r>
              <a:rPr lang="en-US" dirty="0" smtClean="0"/>
              <a:t>{</a:t>
            </a:r>
          </a:p>
          <a:p>
            <a:r>
              <a:rPr lang="en-US" dirty="0" smtClean="0"/>
              <a:t> </a:t>
            </a:r>
            <a:r>
              <a:rPr lang="en-US" dirty="0" err="1"/>
              <a:t>BallThread</a:t>
            </a:r>
            <a:r>
              <a:rPr lang="en-US" dirty="0"/>
              <a:t> twin; </a:t>
            </a:r>
            <a:endParaRPr lang="en-US" dirty="0" smtClean="0"/>
          </a:p>
          <a:p>
            <a:r>
              <a:rPr lang="en-US" dirty="0" err="1" smtClean="0"/>
              <a:t>int</a:t>
            </a:r>
            <a:r>
              <a:rPr lang="en-US" dirty="0" smtClean="0"/>
              <a:t> </a:t>
            </a:r>
            <a:r>
              <a:rPr lang="en-US" dirty="0"/>
              <a:t>radius; </a:t>
            </a:r>
            <a:endParaRPr lang="en-US" dirty="0" smtClean="0"/>
          </a:p>
          <a:p>
            <a:r>
              <a:rPr lang="en-US" dirty="0" err="1" smtClean="0"/>
              <a:t>int</a:t>
            </a:r>
            <a:r>
              <a:rPr lang="en-US" dirty="0" smtClean="0"/>
              <a:t> </a:t>
            </a:r>
            <a:r>
              <a:rPr lang="en-US" dirty="0"/>
              <a:t>dx, </a:t>
            </a:r>
            <a:r>
              <a:rPr lang="en-US" dirty="0" err="1"/>
              <a:t>dy</a:t>
            </a:r>
            <a:r>
              <a:rPr lang="en-US" dirty="0" smtClean="0"/>
              <a:t>;</a:t>
            </a:r>
          </a:p>
          <a:p>
            <a:r>
              <a:rPr lang="en-US" dirty="0" smtClean="0"/>
              <a:t> </a:t>
            </a:r>
            <a:r>
              <a:rPr lang="en-US" dirty="0" err="1"/>
              <a:t>boolean</a:t>
            </a:r>
            <a:r>
              <a:rPr lang="en-US" dirty="0"/>
              <a:t> suspended; </a:t>
            </a:r>
            <a:endParaRPr lang="en-US" dirty="0" smtClean="0"/>
          </a:p>
          <a:p>
            <a:r>
              <a:rPr lang="en-US" dirty="0" smtClean="0"/>
              <a:t>public </a:t>
            </a:r>
            <a:r>
              <a:rPr lang="en-US" dirty="0"/>
              <a:t>void draw() { </a:t>
            </a:r>
            <a:endParaRPr lang="en-US" dirty="0" smtClean="0"/>
          </a:p>
          <a:p>
            <a:r>
              <a:rPr lang="en-US" dirty="0" err="1" smtClean="0"/>
              <a:t>board.getGraphics</a:t>
            </a:r>
            <a:r>
              <a:rPr lang="en-US" dirty="0"/>
              <a:t>().</a:t>
            </a:r>
            <a:r>
              <a:rPr lang="en-US" dirty="0" err="1"/>
              <a:t>drawOval</a:t>
            </a:r>
            <a:r>
              <a:rPr lang="en-US" dirty="0"/>
              <a:t>(</a:t>
            </a:r>
            <a:r>
              <a:rPr lang="en-US" dirty="0" err="1"/>
              <a:t>posX</a:t>
            </a:r>
            <a:r>
              <a:rPr lang="en-US" dirty="0"/>
              <a:t>-radius, </a:t>
            </a:r>
            <a:r>
              <a:rPr lang="en-US" dirty="0" err="1"/>
              <a:t>posY</a:t>
            </a:r>
            <a:r>
              <a:rPr lang="en-US" dirty="0"/>
              <a:t>-radius, 2*radius, 2*radius); } </a:t>
            </a:r>
            <a:endParaRPr lang="en-US" dirty="0" smtClean="0"/>
          </a:p>
          <a:p>
            <a:r>
              <a:rPr lang="en-US" dirty="0" smtClean="0"/>
              <a:t>public </a:t>
            </a:r>
            <a:r>
              <a:rPr lang="en-US" dirty="0"/>
              <a:t>void move() </a:t>
            </a:r>
            <a:r>
              <a:rPr lang="en-US" dirty="0" smtClean="0"/>
              <a:t>{</a:t>
            </a:r>
          </a:p>
          <a:p>
            <a:r>
              <a:rPr lang="en-US" dirty="0" smtClean="0"/>
              <a:t> </a:t>
            </a:r>
            <a:r>
              <a:rPr lang="en-US" dirty="0" err="1"/>
              <a:t>posX</a:t>
            </a:r>
            <a:r>
              <a:rPr lang="en-US" dirty="0"/>
              <a:t> += dx; </a:t>
            </a:r>
            <a:r>
              <a:rPr lang="en-US" dirty="0" err="1"/>
              <a:t>posY</a:t>
            </a:r>
            <a:r>
              <a:rPr lang="en-US" dirty="0"/>
              <a:t> += </a:t>
            </a:r>
            <a:r>
              <a:rPr lang="en-US" dirty="0" err="1"/>
              <a:t>dy</a:t>
            </a:r>
            <a:r>
              <a:rPr lang="en-US" dirty="0"/>
              <a:t>; </a:t>
            </a:r>
            <a:endParaRPr lang="en-US" dirty="0" smtClean="0"/>
          </a:p>
          <a:p>
            <a:r>
              <a:rPr lang="en-US" dirty="0" smtClean="0"/>
              <a:t>} </a:t>
            </a:r>
          </a:p>
          <a:p>
            <a:r>
              <a:rPr lang="en-US" dirty="0" smtClean="0"/>
              <a:t>public </a:t>
            </a:r>
            <a:r>
              <a:rPr lang="en-US" dirty="0"/>
              <a:t>void click() { </a:t>
            </a:r>
            <a:endParaRPr lang="en-US" dirty="0" smtClean="0"/>
          </a:p>
          <a:p>
            <a:r>
              <a:rPr lang="en-US" dirty="0" smtClean="0"/>
              <a:t>if </a:t>
            </a:r>
            <a:r>
              <a:rPr lang="en-US" dirty="0"/>
              <a:t>(suspended) </a:t>
            </a:r>
            <a:r>
              <a:rPr lang="en-US" dirty="0" err="1"/>
              <a:t>twin.resume</a:t>
            </a:r>
            <a:r>
              <a:rPr lang="en-US" dirty="0" smtClean="0"/>
              <a:t>();</a:t>
            </a:r>
          </a:p>
          <a:p>
            <a:r>
              <a:rPr lang="en-US" dirty="0" smtClean="0"/>
              <a:t> </a:t>
            </a:r>
            <a:r>
              <a:rPr lang="en-US" dirty="0"/>
              <a:t>else </a:t>
            </a:r>
            <a:r>
              <a:rPr lang="en-US" dirty="0" err="1"/>
              <a:t>twin.suspend</a:t>
            </a:r>
            <a:r>
              <a:rPr lang="en-US" dirty="0"/>
              <a:t>(); </a:t>
            </a:r>
            <a:endParaRPr lang="en-US" dirty="0" smtClean="0"/>
          </a:p>
          <a:p>
            <a:r>
              <a:rPr lang="en-US" dirty="0" smtClean="0"/>
              <a:t>suspended </a:t>
            </a:r>
            <a:r>
              <a:rPr lang="en-US" dirty="0"/>
              <a:t>= ! suspended; </a:t>
            </a:r>
            <a:endParaRPr lang="en-US" dirty="0" smtClean="0"/>
          </a:p>
          <a:p>
            <a:r>
              <a:rPr lang="en-US" dirty="0" smtClean="0"/>
              <a:t>}</a:t>
            </a:r>
            <a:endParaRPr lang="en-US" dirty="0"/>
          </a:p>
        </p:txBody>
      </p:sp>
    </p:spTree>
    <p:extLst>
      <p:ext uri="{BB962C8B-B14F-4D97-AF65-F5344CB8AC3E}">
        <p14:creationId xmlns:p14="http://schemas.microsoft.com/office/powerpoint/2010/main" val="14454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 Cont.</a:t>
            </a:r>
            <a:endParaRPr lang="en-US" dirty="0"/>
          </a:p>
        </p:txBody>
      </p:sp>
      <p:sp>
        <p:nvSpPr>
          <p:cNvPr id="3" name="Content Placeholder 2"/>
          <p:cNvSpPr>
            <a:spLocks noGrp="1"/>
          </p:cNvSpPr>
          <p:nvPr>
            <p:ph idx="1"/>
          </p:nvPr>
        </p:nvSpPr>
        <p:spPr/>
        <p:txBody>
          <a:bodyPr/>
          <a:lstStyle/>
          <a:p>
            <a:r>
              <a:rPr lang="en-US" dirty="0"/>
              <a:t>function </a:t>
            </a:r>
            <a:r>
              <a:rPr lang="en-US" dirty="0" err="1"/>
              <a:t>reverseArrayIterator</a:t>
            </a:r>
            <a:r>
              <a:rPr lang="en-US" dirty="0"/>
              <a:t>(array) </a:t>
            </a:r>
            <a:endParaRPr lang="en-US" dirty="0" smtClean="0"/>
          </a:p>
          <a:p>
            <a:r>
              <a:rPr lang="en-US" dirty="0" smtClean="0"/>
              <a:t>{ </a:t>
            </a:r>
            <a:r>
              <a:rPr lang="en-US" dirty="0" err="1"/>
              <a:t>var</a:t>
            </a:r>
            <a:r>
              <a:rPr lang="en-US" dirty="0"/>
              <a:t> index = </a:t>
            </a:r>
            <a:r>
              <a:rPr lang="en-US" dirty="0" err="1"/>
              <a:t>array.length</a:t>
            </a:r>
            <a:r>
              <a:rPr lang="en-US" dirty="0"/>
              <a:t> - 1</a:t>
            </a:r>
            <a:r>
              <a:rPr lang="en-US" dirty="0" smtClean="0"/>
              <a:t>;</a:t>
            </a:r>
          </a:p>
          <a:p>
            <a:r>
              <a:rPr lang="en-US" dirty="0" smtClean="0"/>
              <a:t> </a:t>
            </a:r>
            <a:r>
              <a:rPr lang="en-US" dirty="0"/>
              <a:t>return </a:t>
            </a:r>
            <a:endParaRPr lang="en-US" dirty="0" smtClean="0"/>
          </a:p>
          <a:p>
            <a:r>
              <a:rPr lang="en-US" dirty="0" smtClean="0"/>
              <a:t>{ </a:t>
            </a:r>
            <a:r>
              <a:rPr lang="en-US" dirty="0"/>
              <a:t>next: () =&gt; </a:t>
            </a:r>
            <a:endParaRPr lang="en-US" dirty="0" smtClean="0"/>
          </a:p>
          <a:p>
            <a:r>
              <a:rPr lang="en-US" dirty="0" smtClean="0"/>
              <a:t>index </a:t>
            </a:r>
            <a:r>
              <a:rPr lang="en-US" dirty="0"/>
              <a:t>&gt;= 0 </a:t>
            </a:r>
            <a:r>
              <a:rPr lang="en-US" dirty="0" smtClean="0"/>
              <a:t>?</a:t>
            </a:r>
          </a:p>
          <a:p>
            <a:r>
              <a:rPr lang="en-US" dirty="0" smtClean="0"/>
              <a:t> {value</a:t>
            </a:r>
            <a:r>
              <a:rPr lang="en-US" dirty="0"/>
              <a:t>: array[index--], done: false} </a:t>
            </a:r>
            <a:r>
              <a:rPr lang="en-US" dirty="0" smtClean="0"/>
              <a:t>:</a:t>
            </a:r>
          </a:p>
          <a:p>
            <a:r>
              <a:rPr lang="en-US" dirty="0" smtClean="0"/>
              <a:t> </a:t>
            </a:r>
            <a:r>
              <a:rPr lang="en-US" dirty="0"/>
              <a:t>{done: true} } } </a:t>
            </a:r>
            <a:endParaRPr lang="en-US" dirty="0" smtClean="0"/>
          </a:p>
          <a:p>
            <a:r>
              <a:rPr lang="en-US" dirty="0" err="1" smtClean="0"/>
              <a:t>const</a:t>
            </a:r>
            <a:r>
              <a:rPr lang="en-US" dirty="0" smtClean="0"/>
              <a:t> </a:t>
            </a:r>
            <a:r>
              <a:rPr lang="en-US" dirty="0"/>
              <a:t>it = </a:t>
            </a:r>
            <a:r>
              <a:rPr lang="en-US" dirty="0" err="1"/>
              <a:t>reverseArrayIterator</a:t>
            </a:r>
            <a:r>
              <a:rPr lang="en-US" dirty="0"/>
              <a:t>(['three', 'two', 'one']); console.log(</a:t>
            </a:r>
            <a:r>
              <a:rPr lang="en-US" dirty="0" err="1"/>
              <a:t>it.next</a:t>
            </a:r>
            <a:r>
              <a:rPr lang="en-US" dirty="0"/>
              <a:t>().value); //-&gt; 'one' console.log(</a:t>
            </a:r>
            <a:r>
              <a:rPr lang="en-US" dirty="0" err="1"/>
              <a:t>it.next</a:t>
            </a:r>
            <a:r>
              <a:rPr lang="en-US" dirty="0"/>
              <a:t>().value); //-&gt; 'two' console.log(</a:t>
            </a:r>
            <a:r>
              <a:rPr lang="en-US" dirty="0" err="1"/>
              <a:t>it.next</a:t>
            </a:r>
            <a:r>
              <a:rPr lang="en-US" dirty="0"/>
              <a:t>().value); //-&gt; 'three' </a:t>
            </a:r>
            <a:endParaRPr lang="en-US" dirty="0" smtClean="0"/>
          </a:p>
          <a:p>
            <a:r>
              <a:rPr lang="en-US" dirty="0" smtClean="0"/>
              <a:t>console.log</a:t>
            </a:r>
            <a:r>
              <a:rPr lang="en-US" dirty="0"/>
              <a:t>(`Are you done? ${</a:t>
            </a:r>
            <a:r>
              <a:rPr lang="en-US" dirty="0" err="1"/>
              <a:t>it.next</a:t>
            </a:r>
            <a:r>
              <a:rPr lang="en-US" dirty="0"/>
              <a:t>().done}`); //-&gt; true</a:t>
            </a:r>
          </a:p>
        </p:txBody>
      </p:sp>
    </p:spTree>
    <p:extLst>
      <p:ext uri="{BB962C8B-B14F-4D97-AF65-F5344CB8AC3E}">
        <p14:creationId xmlns:p14="http://schemas.microsoft.com/office/powerpoint/2010/main" val="3155493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Twin Pattern Cont.</a:t>
            </a:r>
          </a:p>
        </p:txBody>
      </p:sp>
      <p:sp>
        <p:nvSpPr>
          <p:cNvPr id="3" name="Content Placeholder 2"/>
          <p:cNvSpPr>
            <a:spLocks noGrp="1"/>
          </p:cNvSpPr>
          <p:nvPr>
            <p:ph idx="1"/>
          </p:nvPr>
        </p:nvSpPr>
        <p:spPr/>
        <p:txBody>
          <a:bodyPr>
            <a:normAutofit fontScale="77500" lnSpcReduction="20000"/>
          </a:bodyPr>
          <a:lstStyle/>
          <a:p>
            <a:r>
              <a:rPr lang="en-US" dirty="0"/>
              <a:t>public </a:t>
            </a:r>
            <a:r>
              <a:rPr lang="en-US" dirty="0" err="1"/>
              <a:t>boolean</a:t>
            </a:r>
            <a:r>
              <a:rPr lang="en-US" dirty="0"/>
              <a:t> intersects (</a:t>
            </a:r>
            <a:r>
              <a:rPr lang="en-US" dirty="0" err="1"/>
              <a:t>GameItem</a:t>
            </a:r>
            <a:r>
              <a:rPr lang="en-US" dirty="0"/>
              <a:t> other) { </a:t>
            </a:r>
            <a:endParaRPr lang="en-US" dirty="0" smtClean="0"/>
          </a:p>
          <a:p>
            <a:r>
              <a:rPr lang="en-US" dirty="0" smtClean="0"/>
              <a:t>if </a:t>
            </a:r>
            <a:r>
              <a:rPr lang="en-US" dirty="0"/>
              <a:t>(other </a:t>
            </a:r>
            <a:r>
              <a:rPr lang="en-US" dirty="0" err="1"/>
              <a:t>instanceof</a:t>
            </a:r>
            <a:r>
              <a:rPr lang="en-US" dirty="0"/>
              <a:t> Wall</a:t>
            </a:r>
            <a:r>
              <a:rPr lang="en-US" dirty="0" smtClean="0"/>
              <a:t>)</a:t>
            </a:r>
          </a:p>
          <a:p>
            <a:r>
              <a:rPr lang="en-US" dirty="0" smtClean="0"/>
              <a:t> </a:t>
            </a:r>
            <a:r>
              <a:rPr lang="en-US" dirty="0"/>
              <a:t>return </a:t>
            </a:r>
            <a:r>
              <a:rPr lang="en-US" dirty="0" err="1"/>
              <a:t>posX</a:t>
            </a:r>
            <a:r>
              <a:rPr lang="en-US" dirty="0"/>
              <a:t> - radius &lt;= </a:t>
            </a:r>
            <a:r>
              <a:rPr lang="en-US" dirty="0" err="1" smtClean="0"/>
              <a:t>other.posX</a:t>
            </a:r>
            <a:endParaRPr lang="en-US" dirty="0" smtClean="0"/>
          </a:p>
          <a:p>
            <a:r>
              <a:rPr lang="en-US" dirty="0" smtClean="0"/>
              <a:t> </a:t>
            </a:r>
            <a:r>
              <a:rPr lang="en-US" dirty="0"/>
              <a:t>&amp;&amp; </a:t>
            </a:r>
            <a:r>
              <a:rPr lang="en-US" dirty="0" err="1"/>
              <a:t>other.posX</a:t>
            </a:r>
            <a:r>
              <a:rPr lang="en-US" dirty="0"/>
              <a:t> &lt;= </a:t>
            </a:r>
            <a:r>
              <a:rPr lang="en-US" dirty="0" err="1"/>
              <a:t>posX</a:t>
            </a:r>
            <a:r>
              <a:rPr lang="en-US" dirty="0"/>
              <a:t> + radius </a:t>
            </a:r>
            <a:endParaRPr lang="en-US" dirty="0" smtClean="0"/>
          </a:p>
          <a:p>
            <a:r>
              <a:rPr lang="en-US" dirty="0" smtClean="0"/>
              <a:t>|| </a:t>
            </a:r>
            <a:r>
              <a:rPr lang="en-US" dirty="0" err="1"/>
              <a:t>posY</a:t>
            </a:r>
            <a:r>
              <a:rPr lang="en-US" dirty="0"/>
              <a:t> - radius &lt;= </a:t>
            </a:r>
            <a:r>
              <a:rPr lang="en-US" dirty="0" err="1"/>
              <a:t>other.posY</a:t>
            </a:r>
            <a:r>
              <a:rPr lang="en-US" dirty="0"/>
              <a:t> </a:t>
            </a:r>
            <a:endParaRPr lang="en-US" dirty="0" smtClean="0"/>
          </a:p>
          <a:p>
            <a:r>
              <a:rPr lang="en-US" dirty="0" smtClean="0"/>
              <a:t>&amp;&amp; </a:t>
            </a:r>
            <a:r>
              <a:rPr lang="en-US" dirty="0" err="1"/>
              <a:t>other.posY</a:t>
            </a:r>
            <a:r>
              <a:rPr lang="en-US" dirty="0"/>
              <a:t> &lt;= </a:t>
            </a:r>
            <a:r>
              <a:rPr lang="en-US" dirty="0" err="1"/>
              <a:t>posY</a:t>
            </a:r>
            <a:r>
              <a:rPr lang="en-US" dirty="0"/>
              <a:t> + radius</a:t>
            </a:r>
            <a:r>
              <a:rPr lang="en-US" dirty="0" smtClean="0"/>
              <a:t>;</a:t>
            </a:r>
          </a:p>
          <a:p>
            <a:r>
              <a:rPr lang="en-US" dirty="0" smtClean="0"/>
              <a:t> </a:t>
            </a:r>
            <a:r>
              <a:rPr lang="en-US" dirty="0"/>
              <a:t>else </a:t>
            </a:r>
            <a:endParaRPr lang="en-US" dirty="0" smtClean="0"/>
          </a:p>
          <a:p>
            <a:r>
              <a:rPr lang="en-US" dirty="0" smtClean="0"/>
              <a:t>return </a:t>
            </a:r>
            <a:r>
              <a:rPr lang="en-US" dirty="0"/>
              <a:t>false; </a:t>
            </a:r>
            <a:endParaRPr lang="en-US" dirty="0" smtClean="0"/>
          </a:p>
          <a:p>
            <a:r>
              <a:rPr lang="en-US" dirty="0" smtClean="0"/>
              <a:t>} </a:t>
            </a:r>
          </a:p>
          <a:p>
            <a:r>
              <a:rPr lang="en-US" dirty="0" smtClean="0"/>
              <a:t>public </a:t>
            </a:r>
            <a:r>
              <a:rPr lang="en-US" dirty="0"/>
              <a:t>void </a:t>
            </a:r>
            <a:r>
              <a:rPr lang="en-US" dirty="0" err="1"/>
              <a:t>collideWith</a:t>
            </a:r>
            <a:r>
              <a:rPr lang="en-US" dirty="0"/>
              <a:t> (</a:t>
            </a:r>
            <a:r>
              <a:rPr lang="en-US" dirty="0" err="1"/>
              <a:t>GameItem</a:t>
            </a:r>
            <a:r>
              <a:rPr lang="en-US" dirty="0"/>
              <a:t> other) { </a:t>
            </a:r>
            <a:endParaRPr lang="en-US" dirty="0" smtClean="0"/>
          </a:p>
          <a:p>
            <a:r>
              <a:rPr lang="en-US" dirty="0" smtClean="0"/>
              <a:t>Wall </a:t>
            </a:r>
            <a:r>
              <a:rPr lang="en-US" dirty="0" err="1"/>
              <a:t>wall</a:t>
            </a:r>
            <a:r>
              <a:rPr lang="en-US" dirty="0"/>
              <a:t> = (Wall) other; </a:t>
            </a:r>
            <a:endParaRPr lang="en-US" dirty="0" smtClean="0"/>
          </a:p>
          <a:p>
            <a:r>
              <a:rPr lang="en-US" dirty="0" smtClean="0"/>
              <a:t>if </a:t>
            </a:r>
            <a:r>
              <a:rPr lang="en-US" dirty="0"/>
              <a:t>(</a:t>
            </a:r>
            <a:r>
              <a:rPr lang="en-US" dirty="0" err="1"/>
              <a:t>wall.isVertical</a:t>
            </a:r>
            <a:r>
              <a:rPr lang="en-US" dirty="0"/>
              <a:t>) </a:t>
            </a:r>
            <a:endParaRPr lang="en-US" dirty="0" smtClean="0"/>
          </a:p>
          <a:p>
            <a:r>
              <a:rPr lang="en-US" dirty="0" smtClean="0"/>
              <a:t>dx </a:t>
            </a:r>
            <a:r>
              <a:rPr lang="en-US" dirty="0"/>
              <a:t>= - dx; </a:t>
            </a:r>
            <a:endParaRPr lang="en-US" dirty="0" smtClean="0"/>
          </a:p>
          <a:p>
            <a:r>
              <a:rPr lang="en-US" dirty="0" smtClean="0"/>
              <a:t>Else</a:t>
            </a:r>
          </a:p>
          <a:p>
            <a:r>
              <a:rPr lang="en-US" dirty="0" smtClean="0"/>
              <a:t> </a:t>
            </a:r>
            <a:r>
              <a:rPr lang="en-US" dirty="0" err="1"/>
              <a:t>dy</a:t>
            </a:r>
            <a:r>
              <a:rPr lang="en-US" dirty="0"/>
              <a:t> = - </a:t>
            </a:r>
            <a:r>
              <a:rPr lang="en-US" dirty="0" err="1"/>
              <a:t>dy</a:t>
            </a:r>
            <a:r>
              <a:rPr lang="en-US" dirty="0"/>
              <a:t>; </a:t>
            </a:r>
            <a:endParaRPr lang="en-US" dirty="0" smtClean="0"/>
          </a:p>
          <a:p>
            <a:r>
              <a:rPr lang="en-US" dirty="0" smtClean="0"/>
              <a:t>}</a:t>
            </a:r>
          </a:p>
          <a:p>
            <a:r>
              <a:rPr lang="en-US" dirty="0" smtClean="0"/>
              <a:t>}</a:t>
            </a:r>
            <a:endParaRPr lang="en-US" dirty="0"/>
          </a:p>
        </p:txBody>
      </p:sp>
    </p:spTree>
    <p:extLst>
      <p:ext uri="{BB962C8B-B14F-4D97-AF65-F5344CB8AC3E}">
        <p14:creationId xmlns:p14="http://schemas.microsoft.com/office/powerpoint/2010/main" val="3510845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public class </a:t>
            </a:r>
            <a:r>
              <a:rPr lang="en-US" dirty="0" err="1"/>
              <a:t>BallThread</a:t>
            </a:r>
            <a:r>
              <a:rPr lang="en-US" dirty="0"/>
              <a:t> extends Thread { </a:t>
            </a:r>
            <a:endParaRPr lang="en-US" dirty="0" smtClean="0"/>
          </a:p>
          <a:p>
            <a:r>
              <a:rPr lang="en-US" dirty="0" err="1" smtClean="0"/>
              <a:t>BallItem</a:t>
            </a:r>
            <a:r>
              <a:rPr lang="en-US" dirty="0" smtClean="0"/>
              <a:t> </a:t>
            </a:r>
            <a:r>
              <a:rPr lang="en-US" dirty="0"/>
              <a:t>twin</a:t>
            </a:r>
            <a:r>
              <a:rPr lang="en-US" dirty="0" smtClean="0"/>
              <a:t>;</a:t>
            </a:r>
          </a:p>
          <a:p>
            <a:r>
              <a:rPr lang="en-US" dirty="0" smtClean="0"/>
              <a:t> </a:t>
            </a:r>
            <a:r>
              <a:rPr lang="en-US" dirty="0"/>
              <a:t>public void run() { </a:t>
            </a:r>
            <a:endParaRPr lang="en-US" dirty="0" smtClean="0"/>
          </a:p>
          <a:p>
            <a:r>
              <a:rPr lang="en-US" dirty="0" smtClean="0"/>
              <a:t>while </a:t>
            </a:r>
            <a:r>
              <a:rPr lang="en-US" dirty="0"/>
              <a:t>(true) { </a:t>
            </a:r>
            <a:endParaRPr lang="en-US" dirty="0" smtClean="0"/>
          </a:p>
          <a:p>
            <a:r>
              <a:rPr lang="en-US" dirty="0" err="1" smtClean="0"/>
              <a:t>twin.draw</a:t>
            </a:r>
            <a:r>
              <a:rPr lang="en-US" dirty="0"/>
              <a:t>(); </a:t>
            </a:r>
            <a:endParaRPr lang="en-US" dirty="0" smtClean="0"/>
          </a:p>
          <a:p>
            <a:r>
              <a:rPr lang="en-US" dirty="0" smtClean="0"/>
              <a:t>/*</a:t>
            </a:r>
            <a:r>
              <a:rPr lang="en-US" dirty="0"/>
              <a:t>erase</a:t>
            </a:r>
            <a:r>
              <a:rPr lang="en-US" dirty="0" smtClean="0"/>
              <a:t>*/</a:t>
            </a:r>
          </a:p>
          <a:p>
            <a:r>
              <a:rPr lang="en-US" dirty="0" smtClean="0"/>
              <a:t> </a:t>
            </a:r>
            <a:r>
              <a:rPr lang="en-US" dirty="0" err="1"/>
              <a:t>twin.move</a:t>
            </a:r>
            <a:r>
              <a:rPr lang="en-US" dirty="0"/>
              <a:t>(); </a:t>
            </a:r>
            <a:endParaRPr lang="en-US" dirty="0" smtClean="0"/>
          </a:p>
          <a:p>
            <a:r>
              <a:rPr lang="en-US" dirty="0" err="1" smtClean="0"/>
              <a:t>twin.draw</a:t>
            </a:r>
            <a:r>
              <a:rPr lang="en-US" dirty="0"/>
              <a:t>(); </a:t>
            </a:r>
            <a:endParaRPr lang="en-US" dirty="0" smtClean="0"/>
          </a:p>
          <a:p>
            <a:r>
              <a:rPr lang="en-US" dirty="0" smtClean="0"/>
              <a:t>} </a:t>
            </a:r>
          </a:p>
          <a:p>
            <a:r>
              <a:rPr lang="en-US" dirty="0" smtClean="0"/>
              <a:t>} </a:t>
            </a:r>
          </a:p>
          <a:p>
            <a:r>
              <a:rPr lang="en-US" dirty="0" smtClean="0"/>
              <a:t>}</a:t>
            </a:r>
            <a:endParaRPr lang="en-US" dirty="0"/>
          </a:p>
        </p:txBody>
      </p:sp>
    </p:spTree>
    <p:extLst>
      <p:ext uri="{BB962C8B-B14F-4D97-AF65-F5344CB8AC3E}">
        <p14:creationId xmlns:p14="http://schemas.microsoft.com/office/powerpoint/2010/main" val="2708318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a:t>https://en.wikipedia.org/wiki/Twin_pattern</a:t>
            </a:r>
          </a:p>
        </p:txBody>
      </p:sp>
    </p:spTree>
    <p:extLst>
      <p:ext uri="{BB962C8B-B14F-4D97-AF65-F5344CB8AC3E}">
        <p14:creationId xmlns:p14="http://schemas.microsoft.com/office/powerpoint/2010/main" val="376097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dirty="0"/>
              <a:t>https://en.wikipedia.org/wiki/Iterator_pattern</a:t>
            </a:r>
          </a:p>
        </p:txBody>
      </p:sp>
    </p:spTree>
    <p:extLst>
      <p:ext uri="{BB962C8B-B14F-4D97-AF65-F5344CB8AC3E}">
        <p14:creationId xmlns:p14="http://schemas.microsoft.com/office/powerpoint/2010/main" val="290188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t>Strategic Pattern</a:t>
            </a:r>
            <a:endParaRPr lang="en-US" dirty="0"/>
          </a:p>
        </p:txBody>
      </p:sp>
      <p:sp>
        <p:nvSpPr>
          <p:cNvPr id="3" name="Content Placeholder 2"/>
          <p:cNvSpPr>
            <a:spLocks noGrp="1"/>
          </p:cNvSpPr>
          <p:nvPr>
            <p:ph idx="1"/>
          </p:nvPr>
        </p:nvSpPr>
        <p:spPr/>
        <p:txBody>
          <a:bodyPr>
            <a:normAutofit/>
          </a:bodyPr>
          <a:lstStyle/>
          <a:p>
            <a:pPr marL="114300" indent="0">
              <a:buNone/>
            </a:pPr>
            <a:r>
              <a:rPr lang="en-US" dirty="0"/>
              <a:t>In </a:t>
            </a:r>
            <a:r>
              <a:rPr lang="en-US" dirty="0">
                <a:hlinkClick r:id="rId2" tooltip="Computer programming"/>
              </a:rPr>
              <a:t>computer programming</a:t>
            </a:r>
            <a:r>
              <a:rPr lang="en-US" dirty="0"/>
              <a:t>, the </a:t>
            </a:r>
            <a:r>
              <a:rPr lang="en-US" b="1" dirty="0"/>
              <a:t>strategy pattern</a:t>
            </a:r>
            <a:r>
              <a:rPr lang="en-US" dirty="0"/>
              <a:t> (also known as the </a:t>
            </a:r>
            <a:r>
              <a:rPr lang="en-US" b="1" dirty="0"/>
              <a:t>policy pattern</a:t>
            </a:r>
            <a:r>
              <a:rPr lang="en-US" dirty="0"/>
              <a:t>) is a </a:t>
            </a:r>
            <a:r>
              <a:rPr lang="en-US" dirty="0" err="1">
                <a:hlinkClick r:id="rId3" tooltip="Behavioural design pattern"/>
              </a:rPr>
              <a:t>behavioural</a:t>
            </a:r>
            <a:r>
              <a:rPr lang="en-US" dirty="0"/>
              <a:t> </a:t>
            </a:r>
            <a:r>
              <a:rPr lang="en-US" dirty="0">
                <a:hlinkClick r:id="rId4" tooltip="Design pattern (computer science)"/>
              </a:rPr>
              <a:t>software design pattern</a:t>
            </a:r>
            <a:r>
              <a:rPr lang="en-US" dirty="0"/>
              <a:t> that enables to select an </a:t>
            </a:r>
            <a:r>
              <a:rPr lang="en-US" dirty="0">
                <a:hlinkClick r:id="rId5" tooltip="Algorithm"/>
              </a:rPr>
              <a:t>algorithm</a:t>
            </a:r>
            <a:r>
              <a:rPr lang="en-US" dirty="0"/>
              <a:t> at runtime. The strategy pattern</a:t>
            </a:r>
          </a:p>
          <a:p>
            <a:r>
              <a:rPr lang="en-US" dirty="0"/>
              <a:t>defines a family of algorithms,</a:t>
            </a:r>
          </a:p>
          <a:p>
            <a:r>
              <a:rPr lang="en-US" dirty="0"/>
              <a:t>encapsulates each algorithm, and</a:t>
            </a:r>
          </a:p>
          <a:p>
            <a:r>
              <a:rPr lang="en-US" dirty="0"/>
              <a:t>makes the algorithms interchangeable within that family.</a:t>
            </a:r>
          </a:p>
          <a:p>
            <a:pPr marL="114300" indent="0">
              <a:buNone/>
            </a:pPr>
            <a:r>
              <a:rPr lang="en-US" dirty="0"/>
              <a:t>Strategy lets the algorithm vary independently from clients that use it.</a:t>
            </a:r>
            <a:r>
              <a:rPr lang="en-US" baseline="30000" dirty="0">
                <a:hlinkClick r:id="rId6"/>
              </a:rPr>
              <a:t>[1]</a:t>
            </a:r>
            <a:r>
              <a:rPr lang="en-US" dirty="0"/>
              <a:t> Strategy is one of the patterns included in the influential book </a:t>
            </a:r>
            <a:r>
              <a:rPr lang="en-US" i="1" dirty="0">
                <a:hlinkClick r:id="rId7" tooltip="Design Patterns"/>
              </a:rPr>
              <a:t>Design Patterns</a:t>
            </a:r>
            <a:r>
              <a:rPr lang="en-US" dirty="0"/>
              <a:t> by Gamma et al. that popularized the concept of using design patterns to describe how to design flexible and reusable object-oriented software.</a:t>
            </a:r>
          </a:p>
          <a:p>
            <a:endParaRPr lang="en-US" dirty="0"/>
          </a:p>
        </p:txBody>
      </p:sp>
    </p:spTree>
    <p:extLst>
      <p:ext uri="{BB962C8B-B14F-4D97-AF65-F5344CB8AC3E}">
        <p14:creationId xmlns:p14="http://schemas.microsoft.com/office/powerpoint/2010/main" val="138374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Pattern cont.</a:t>
            </a: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dirty="0"/>
              <a:t>For instance, a class that performs validation on incoming data may use the Strategy pattern to select a validation algorithm depending on the type of data, the source of the data, user choice, or other discriminating factors. These factors are not known until run-time and may require radically different validation to be performed. The validation algorithms (strategies), encapsulated separately from the validating object, may be used by other validating objects in different areas of the system (or even different systems) without </a:t>
            </a:r>
            <a:r>
              <a:rPr lang="en-US" dirty="0">
                <a:hlinkClick r:id="rId2" tooltip="Duplicate code"/>
              </a:rPr>
              <a:t>code duplication</a:t>
            </a:r>
            <a:r>
              <a:rPr lang="en-US" dirty="0"/>
              <a:t>.</a:t>
            </a:r>
          </a:p>
          <a:p>
            <a:pPr marL="114300" indent="0">
              <a:buNone/>
            </a:pPr>
            <a:r>
              <a:rPr lang="en-US" dirty="0"/>
              <a:t>The essential requirement to implement the Strategy pattern is the ability to store a reference to some code in a data structure and retrieve it. This can be achieved by mechanisms such as the native </a:t>
            </a:r>
            <a:r>
              <a:rPr lang="en-US" dirty="0">
                <a:hlinkClick r:id="rId3" tooltip="Function pointer"/>
              </a:rPr>
              <a:t>function pointer</a:t>
            </a:r>
            <a:r>
              <a:rPr lang="en-US" dirty="0"/>
              <a:t>, the </a:t>
            </a:r>
            <a:r>
              <a:rPr lang="en-US" dirty="0">
                <a:hlinkClick r:id="rId4" tooltip="First-class function"/>
              </a:rPr>
              <a:t>first-class function</a:t>
            </a:r>
            <a:r>
              <a:rPr lang="en-US" dirty="0"/>
              <a:t>, classes or class instances in </a:t>
            </a:r>
            <a:r>
              <a:rPr lang="en-US" dirty="0">
                <a:hlinkClick r:id="rId5" tooltip="Object-oriented programming"/>
              </a:rPr>
              <a:t>object-oriented programming</a:t>
            </a:r>
            <a:r>
              <a:rPr lang="en-US" dirty="0"/>
              <a:t> languages, or accessing the language implementation's internal storage of code via </a:t>
            </a:r>
            <a:r>
              <a:rPr lang="en-US" dirty="0">
                <a:hlinkClick r:id="rId6" tooltip="Reflection (computer science)"/>
              </a:rPr>
              <a:t>reflection</a:t>
            </a:r>
            <a:r>
              <a:rPr lang="en-US" dirty="0"/>
              <a:t>.</a:t>
            </a:r>
          </a:p>
          <a:p>
            <a:endParaRPr lang="en-US" dirty="0"/>
          </a:p>
        </p:txBody>
      </p:sp>
    </p:spTree>
    <p:extLst>
      <p:ext uri="{BB962C8B-B14F-4D97-AF65-F5344CB8AC3E}">
        <p14:creationId xmlns:p14="http://schemas.microsoft.com/office/powerpoint/2010/main" val="292068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Pattern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752600"/>
            <a:ext cx="6476999" cy="3263773"/>
          </a:xfrm>
        </p:spPr>
      </p:pic>
    </p:spTree>
    <p:extLst>
      <p:ext uri="{BB962C8B-B14F-4D97-AF65-F5344CB8AC3E}">
        <p14:creationId xmlns:p14="http://schemas.microsoft.com/office/powerpoint/2010/main" val="195710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Pattern cont.</a:t>
            </a:r>
          </a:p>
        </p:txBody>
      </p:sp>
      <p:sp>
        <p:nvSpPr>
          <p:cNvPr id="3" name="Content Placeholder 2"/>
          <p:cNvSpPr>
            <a:spLocks noGrp="1"/>
          </p:cNvSpPr>
          <p:nvPr>
            <p:ph idx="1"/>
          </p:nvPr>
        </p:nvSpPr>
        <p:spPr/>
        <p:txBody>
          <a:bodyPr>
            <a:normAutofit fontScale="77500" lnSpcReduction="20000"/>
          </a:bodyPr>
          <a:lstStyle/>
          <a:p>
            <a:r>
              <a:rPr lang="en-US" sz="2600" b="1" dirty="0" smtClean="0"/>
              <a:t>Open/Closed Principle</a:t>
            </a:r>
          </a:p>
          <a:p>
            <a:pPr marL="114300" indent="0">
              <a:buNone/>
            </a:pPr>
            <a:r>
              <a:rPr lang="en-US" dirty="0"/>
              <a:t>According to the strategy pattern, the behaviors of a class should not be inherited. Instead they should be encapsulated using interfaces. As an example, consider a car class. Two possible functionalities for car are </a:t>
            </a:r>
            <a:r>
              <a:rPr lang="en-US" i="1" dirty="0"/>
              <a:t>brake</a:t>
            </a:r>
            <a:r>
              <a:rPr lang="en-US" dirty="0"/>
              <a:t> and </a:t>
            </a:r>
            <a:r>
              <a:rPr lang="en-US" i="1" dirty="0"/>
              <a:t>accelerate</a:t>
            </a:r>
            <a:r>
              <a:rPr lang="en-US" dirty="0"/>
              <a:t>.</a:t>
            </a:r>
          </a:p>
          <a:p>
            <a:pPr marL="114300" indent="0">
              <a:buNone/>
            </a:pPr>
            <a:r>
              <a:rPr lang="en-US" dirty="0"/>
              <a:t>Since accelerate and brake behaviors change frequently between models, a common approach is to implement these behaviors in subclasses. This approach has significant drawbacks: accelerate and brake behaviors must be declared in each new Car model. The work of managing these behaviors increases greatly as the number of models increases, and requires code to be duplicated across models. Additionally, it is not easy to determine the exact nature of the behavior for each model without investigating the code in each.</a:t>
            </a:r>
          </a:p>
          <a:p>
            <a:pPr marL="114300" indent="0">
              <a:buNone/>
            </a:pPr>
            <a:r>
              <a:rPr lang="en-US" dirty="0"/>
              <a:t>The strategy pattern uses composition instead of inheritance. In the strategy pattern, behaviors are defined as separate interfaces and specific classes that implement these interfaces. This allows better decoupling between the behavior and the class that uses the behavior. The behavior can be changed without breaking the classes that use it, and the classes can switch between behaviors by changing the specific implementation used without requiring any significant code changes. Behaviors can also be changed at run-time as well as at design-time. For instance, a car object’s brake behavior can be changed from </a:t>
            </a:r>
            <a:r>
              <a:rPr lang="en-US" dirty="0" err="1"/>
              <a:t>BrakeWithABS</a:t>
            </a:r>
            <a:r>
              <a:rPr lang="en-US" dirty="0"/>
              <a:t>() to Brake() by changing the </a:t>
            </a:r>
            <a:r>
              <a:rPr lang="en-US" dirty="0" err="1"/>
              <a:t>brakeBehavior</a:t>
            </a:r>
            <a:r>
              <a:rPr lang="en-US" dirty="0"/>
              <a:t> member to:</a:t>
            </a:r>
          </a:p>
          <a:p>
            <a:pPr marL="114300" indent="0">
              <a:buNone/>
            </a:pPr>
            <a:endParaRPr lang="en-US" dirty="0"/>
          </a:p>
        </p:txBody>
      </p:sp>
    </p:spTree>
    <p:extLst>
      <p:ext uri="{BB962C8B-B14F-4D97-AF65-F5344CB8AC3E}">
        <p14:creationId xmlns:p14="http://schemas.microsoft.com/office/powerpoint/2010/main" val="250870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92</TotalTime>
  <Words>2518</Words>
  <Application>Microsoft Office PowerPoint</Application>
  <PresentationFormat>On-screen Show (4:3)</PresentationFormat>
  <Paragraphs>325</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Adjacency</vt:lpstr>
      <vt:lpstr>Design Pattern</vt:lpstr>
      <vt:lpstr>Iterator Pattern</vt:lpstr>
      <vt:lpstr>Iterator Pattern Cont.</vt:lpstr>
      <vt:lpstr>Iterator Pattern Cont.</vt:lpstr>
      <vt:lpstr>Link</vt:lpstr>
      <vt:lpstr> Strategic Pattern</vt:lpstr>
      <vt:lpstr>Strategic Pattern cont.</vt:lpstr>
      <vt:lpstr>Strategic Pattern cont.</vt:lpstr>
      <vt:lpstr>Strategic Pattern cont.</vt:lpstr>
      <vt:lpstr>Strategic Pattern cont.</vt:lpstr>
      <vt:lpstr>Strategic Pattern cont.</vt:lpstr>
      <vt:lpstr>Strategic Pattern cont.</vt:lpstr>
      <vt:lpstr>Strategic Pattern cont.</vt:lpstr>
      <vt:lpstr>Strategic Pattern cont.</vt:lpstr>
      <vt:lpstr>Link</vt:lpstr>
      <vt:lpstr>Command Pattern</vt:lpstr>
      <vt:lpstr>Command Pattern Cont.</vt:lpstr>
      <vt:lpstr>Command Pattern Cont.</vt:lpstr>
      <vt:lpstr>Command Pattern Cont.</vt:lpstr>
      <vt:lpstr>Command Pattern Cont.</vt:lpstr>
      <vt:lpstr>Command Pattern Cont.</vt:lpstr>
      <vt:lpstr>Command Pattern Cont</vt:lpstr>
      <vt:lpstr>Command Pattern Cont</vt:lpstr>
      <vt:lpstr>Command Pattern Cont.</vt:lpstr>
      <vt:lpstr>Command Pattern Cont.</vt:lpstr>
      <vt:lpstr>Link</vt:lpstr>
      <vt:lpstr>Decorator Pattern</vt:lpstr>
      <vt:lpstr>Decorator Pattern Cont.</vt:lpstr>
      <vt:lpstr>Decorator Pattern Cont.</vt:lpstr>
      <vt:lpstr>Decorator Pattern Cont.</vt:lpstr>
      <vt:lpstr>Decorator Pattern Cont.</vt:lpstr>
      <vt:lpstr>Decorator Pattern Cont.</vt:lpstr>
      <vt:lpstr>Decorator Pattern Cont.</vt:lpstr>
      <vt:lpstr>Link</vt:lpstr>
      <vt:lpstr>Twin Pattern</vt:lpstr>
      <vt:lpstr>Twin Pattern Cont.</vt:lpstr>
      <vt:lpstr>Twin Pattern Cont.</vt:lpstr>
      <vt:lpstr>Twin Pattern Cont.</vt:lpstr>
      <vt:lpstr>Twin Pattern Cont.</vt:lpstr>
      <vt:lpstr>Twin Pattern Cont.</vt:lpstr>
      <vt:lpstr>PowerPoint Presentation</vt:lpstr>
      <vt:lpstr>Link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Rubyeat Islam</dc:creator>
  <cp:lastModifiedBy>Rubyrat</cp:lastModifiedBy>
  <cp:revision>61</cp:revision>
  <dcterms:created xsi:type="dcterms:W3CDTF">2006-08-16T00:00:00Z</dcterms:created>
  <dcterms:modified xsi:type="dcterms:W3CDTF">2017-08-02T06:34:38Z</dcterms:modified>
</cp:coreProperties>
</file>