
<file path=[Content_Types].xml><?xml version="1.0" encoding="utf-8"?>
<Types xmlns="http://schemas.openxmlformats.org/package/2006/content-types">
  <Default ContentType="application/xml" Extension="xml"/>
  <Default ContentType="application/vnd.openxmlformats-package.relationships+xml" Extension="rels"/>
  <Default ContentType="image/x-emf" Extension="emf"/>
  <Override ContentType="application/vnd.openxmlformats-officedocument.presentationml.notesSlide+xml" PartName="/ppt/notesSlides/notesSlide1.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39.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4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6858000" cy="9144000"/>
  <p:defaultTextStyle>
    <a:defPPr lvl="0">
      <a:defRPr lang="en-US"/>
    </a:defPPr>
    <a:lvl1pPr defTabSz="457200" lvl="0" rtl="0" algn="l" fontAlgn="base">
      <a:spcBef>
        <a:spcPct val="0"/>
      </a:spcBef>
      <a:spcAft>
        <a:spcPct val="0"/>
      </a:spcAft>
      <a:defRPr kern="1200">
        <a:solidFill>
          <a:schemeClr val="tx1"/>
        </a:solidFill>
        <a:latin typeface="Arial" charset="0"/>
        <a:ea typeface="ＭＳ Ｐゴシック" charset="-128"/>
        <a:cs typeface="ＭＳ Ｐゴシック" charset="-128"/>
      </a:defRPr>
    </a:lvl1pPr>
    <a:lvl2pPr defTabSz="457200" lvl="1" marL="457200" rtl="0" algn="l" fontAlgn="base">
      <a:spcBef>
        <a:spcPct val="0"/>
      </a:spcBef>
      <a:spcAft>
        <a:spcPct val="0"/>
      </a:spcAft>
      <a:defRPr kern="1200">
        <a:solidFill>
          <a:schemeClr val="tx1"/>
        </a:solidFill>
        <a:latin typeface="Arial" charset="0"/>
        <a:ea typeface="ＭＳ Ｐゴシック" charset="-128"/>
        <a:cs typeface="ＭＳ Ｐゴシック" charset="-128"/>
      </a:defRPr>
    </a:lvl2pPr>
    <a:lvl3pPr defTabSz="457200" lvl="2" marL="914400" rtl="0" algn="l" fontAlgn="base">
      <a:spcBef>
        <a:spcPct val="0"/>
      </a:spcBef>
      <a:spcAft>
        <a:spcPct val="0"/>
      </a:spcAft>
      <a:defRPr kern="1200">
        <a:solidFill>
          <a:schemeClr val="tx1"/>
        </a:solidFill>
        <a:latin typeface="Arial" charset="0"/>
        <a:ea typeface="ＭＳ Ｐゴシック" charset="-128"/>
        <a:cs typeface="ＭＳ Ｐゴシック" charset="-128"/>
      </a:defRPr>
    </a:lvl3pPr>
    <a:lvl4pPr defTabSz="457200" lvl="3" marL="1371600" rtl="0" algn="l" fontAlgn="base">
      <a:spcBef>
        <a:spcPct val="0"/>
      </a:spcBef>
      <a:spcAft>
        <a:spcPct val="0"/>
      </a:spcAft>
      <a:defRPr kern="1200">
        <a:solidFill>
          <a:schemeClr val="tx1"/>
        </a:solidFill>
        <a:latin typeface="Arial" charset="0"/>
        <a:ea typeface="ＭＳ Ｐゴシック" charset="-128"/>
        <a:cs typeface="ＭＳ Ｐゴシック" charset="-128"/>
      </a:defRPr>
    </a:lvl4pPr>
    <a:lvl5pPr defTabSz="457200" lvl="4" marL="1828800" rtl="0" algn="l" fontAlgn="base">
      <a:spcBef>
        <a:spcPct val="0"/>
      </a:spcBef>
      <a:spcAft>
        <a:spcPct val="0"/>
      </a:spcAft>
      <a:defRPr kern="1200">
        <a:solidFill>
          <a:schemeClr val="tx1"/>
        </a:solidFill>
        <a:latin typeface="Arial" charset="0"/>
        <a:ea typeface="ＭＳ Ｐゴシック" charset="-128"/>
        <a:cs typeface="ＭＳ Ｐゴシック" charset="-128"/>
      </a:defRPr>
    </a:lvl5pPr>
    <a:lvl6pPr defTabSz="457200" eaLnBrk="1" hangingPunct="1" latinLnBrk="0" lvl="5" marL="2286000" rtl="0" algn="l">
      <a:defRPr kern="1200">
        <a:solidFill>
          <a:schemeClr val="tx1"/>
        </a:solidFill>
        <a:latin typeface="Arial" charset="0"/>
        <a:ea typeface="ＭＳ Ｐゴシック" charset="-128"/>
        <a:cs typeface="ＭＳ Ｐゴシック" charset="-128"/>
      </a:defRPr>
    </a:lvl6pPr>
    <a:lvl7pPr defTabSz="457200" eaLnBrk="1" hangingPunct="1" latinLnBrk="0" lvl="6" marL="2743200" rtl="0" algn="l">
      <a:defRPr kern="1200">
        <a:solidFill>
          <a:schemeClr val="tx1"/>
        </a:solidFill>
        <a:latin typeface="Arial" charset="0"/>
        <a:ea typeface="ＭＳ Ｐゴシック" charset="-128"/>
        <a:cs typeface="ＭＳ Ｐゴシック" charset="-128"/>
      </a:defRPr>
    </a:lvl7pPr>
    <a:lvl8pPr defTabSz="457200" eaLnBrk="1" hangingPunct="1" latinLnBrk="0" lvl="7" marL="3200400" rtl="0" algn="l">
      <a:defRPr kern="1200">
        <a:solidFill>
          <a:schemeClr val="tx1"/>
        </a:solidFill>
        <a:latin typeface="Arial" charset="0"/>
        <a:ea typeface="ＭＳ Ｐゴシック" charset="-128"/>
        <a:cs typeface="ＭＳ Ｐゴシック" charset="-128"/>
      </a:defRPr>
    </a:lvl8pPr>
    <a:lvl9pPr defTabSz="457200" eaLnBrk="1" hangingPunct="1" latinLnBrk="0" lvl="8" marL="3657600" rtl="0" algn="l">
      <a:defRPr kern="1200">
        <a:solidFill>
          <a:schemeClr val="tx1"/>
        </a:solidFill>
        <a:latin typeface="Arial" charset="0"/>
        <a:ea typeface="ＭＳ Ｐゴシック" charset="-128"/>
        <a:cs typeface="ＭＳ Ｐゴシック" charset="-128"/>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69CF1AB2-1976-4502-BF36-3FF5EA218861}" styleName="Medium Style 4 - Accent 1">
    <a:wholeTbl>
      <a:tcTxStyle>
        <a:fontRef idx="minor">
          <a:scrgbClr b="0" g="0" r="0"/>
        </a:fontRef>
        <a:schemeClr val="dk1"/>
      </a:tcTxStyle>
      <a:tcStyle>
        <a:tcBdr>
          <a:left>
            <a:ln cmpd="sng" w="12700">
              <a:solidFill>
                <a:schemeClr val="accent1"/>
              </a:solidFill>
            </a:ln>
          </a:left>
          <a:right>
            <a:ln cmpd="sng" w="12700">
              <a:solidFill>
                <a:schemeClr val="accent1"/>
              </a:solidFill>
            </a:ln>
          </a:right>
          <a:top>
            <a:ln cmpd="sng" w="12700">
              <a:solidFill>
                <a:schemeClr val="accent1"/>
              </a:solidFill>
            </a:ln>
          </a:top>
          <a:bottom>
            <a:ln cmpd="sng" w="12700">
              <a:solidFill>
                <a:schemeClr val="accent1"/>
              </a:solidFill>
            </a:ln>
          </a:bottom>
          <a:insideH>
            <a:ln cmpd="sng" w="12700">
              <a:solidFill>
                <a:schemeClr val="accent1"/>
              </a:solidFill>
            </a:ln>
          </a:insideH>
          <a:insideV>
            <a:ln cmpd="sng" w="12700">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cmpd="sng" w="25400">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8/16/2017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30</a:t>
            </a:fld>
            <a:endParaRPr lang="en-US"/>
          </a:p>
        </p:txBody>
      </p:sp>
    </p:spTree>
    <p:extLst>
      <p:ext uri="{BB962C8B-B14F-4D97-AF65-F5344CB8AC3E}">
        <p14:creationId xmlns:p14="http://schemas.microsoft.com/office/powerpoint/2010/main" val="383126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smtClean="0"/>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09600" y="3340100"/>
            <a:ext cx="7772400" cy="1470025"/>
          </a:xfrm>
        </p:spPr>
        <p:txBody>
          <a:bodyPr/>
          <a:lstStyle/>
          <a:p>
            <a:pPr algn="ctr"/>
            <a:r>
              <a:rPr lang="en-US" sz="3200" dirty="0" smtClean="0">
                <a:solidFill>
                  <a:srgbClr val="18058B"/>
                </a:solidFill>
              </a:rPr>
              <a:t>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solidFill>
                  <a:srgbClr val="FF0000"/>
                </a:solidFill>
              </a:rPr>
              <a:t>Product development </a:t>
            </a:r>
            <a:r>
              <a:rPr lang="en-GB" dirty="0" smtClean="0"/>
              <a:t>where a software company is developing a small or medium-sized product for sale. </a:t>
            </a:r>
          </a:p>
          <a:p>
            <a:r>
              <a:rPr lang="en-GB" dirty="0" smtClean="0">
                <a:solidFill>
                  <a:srgbClr val="FF0000"/>
                </a:solidFill>
              </a:rPr>
              <a:t>Custom system development </a:t>
            </a:r>
            <a:r>
              <a:rPr lang="en-GB" dirty="0" smtClean="0"/>
              <a:t>within an organization, where there is a clear commitment from the customer to become involved in the development process and where there are few external rules and regulations that affect the software.</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sz="3600" dirty="0" smtClean="0">
                <a:solidFill>
                  <a:srgbClr val="18058B"/>
                </a:solidFill>
              </a:rPr>
              <a:t>Agile development techniques</a:t>
            </a:r>
            <a:endParaRPr lang="en-US" sz="3600" dirty="0">
              <a:solidFill>
                <a:srgbClr val="18058B"/>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Best known and most widely used agile method</a:t>
            </a:r>
          </a:p>
          <a:p>
            <a:pPr>
              <a:lnSpc>
                <a:spcPct val="90000"/>
              </a:lnSpc>
            </a:pPr>
            <a:r>
              <a:rPr lang="en-US" dirty="0" smtClean="0"/>
              <a:t>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refactor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dirty="0">
                <a:solidFill>
                  <a:srgbClr val="FF0000"/>
                </a:solidFill>
              </a:rPr>
              <a:t>Incremental development </a:t>
            </a:r>
            <a:r>
              <a:rPr lang="en-US" sz="2400" dirty="0"/>
              <a:t>is supported through small, frequent system releases.</a:t>
            </a:r>
          </a:p>
          <a:p>
            <a:r>
              <a:rPr lang="en-US" sz="2400" dirty="0">
                <a:solidFill>
                  <a:srgbClr val="FF0000"/>
                </a:solidFill>
              </a:rPr>
              <a:t>Customer involvement </a:t>
            </a:r>
            <a:r>
              <a:rPr lang="en-US" sz="2400" dirty="0"/>
              <a:t>means full-time customer engagement with the team.</a:t>
            </a:r>
          </a:p>
          <a:p>
            <a:r>
              <a:rPr lang="en-US" sz="2400" dirty="0">
                <a:solidFill>
                  <a:srgbClr val="FF0000"/>
                </a:solidFill>
              </a:rPr>
              <a:t>People not process </a:t>
            </a:r>
            <a:r>
              <a:rPr lang="en-US" sz="2400" dirty="0"/>
              <a:t>through pair programming, collective ownership and a process that avoids long working hours.</a:t>
            </a:r>
          </a:p>
          <a:p>
            <a:r>
              <a:rPr lang="en-US" sz="2400" dirty="0">
                <a:solidFill>
                  <a:srgbClr val="FF0000"/>
                </a:solidFill>
              </a:rPr>
              <a:t>Change supported </a:t>
            </a:r>
            <a:r>
              <a:rPr lang="en-US" sz="2400" dirty="0"/>
              <a:t>through regular system releases.</a:t>
            </a:r>
          </a:p>
          <a:p>
            <a:r>
              <a:rPr lang="en-US" sz="2400" dirty="0">
                <a:solidFill>
                  <a:srgbClr val="FF0000"/>
                </a:solidFill>
              </a:rPr>
              <a:t>Maintaining simplicity </a:t>
            </a:r>
            <a:r>
              <a:rPr lang="en-US" sz="2400" dirty="0"/>
              <a:t>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4533" name="Shape 1174533"/>
        <p:cNvGrpSpPr/>
        <p:nvPr/>
      </p:nvGrpSpPr>
      <p:grpSpPr>
        <a:xfrm>
          <a:off x="0" y="0"/>
          <a:ext cx="0" cy="0"/>
          <a:chOff x="0" y="0"/>
          <a:chExt cx="0" cy="0"/>
        </a:xfrm>
      </p:grpSpPr>
      <p:sp>
        <p:nvSpPr>
          <p:cNvPr id="1174534" name="Google Shape;1174534;p1"/>
          <p:cNvSpPr txBox="1"/>
          <p:nvPr>
            <p:ph type="title"/>
          </p:nvPr>
        </p:nvSpPr>
        <p:spPr>
          <a:xfrm>
            <a:off x="457200" y="274638"/>
            <a:ext cx="72933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Refactoring</a:t>
            </a:r>
            <a:endParaRPr/>
          </a:p>
        </p:txBody>
      </p:sp>
      <p:sp>
        <p:nvSpPr>
          <p:cNvPr id="1174535" name="Google Shape;1174535;p1"/>
          <p:cNvSpPr txBox="1"/>
          <p:nvPr>
            <p:ph idx="1" type="body"/>
          </p:nvPr>
        </p:nvSpPr>
        <p:spPr>
          <a:xfrm>
            <a:off x="457200" y="1830375"/>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Programming team look </a:t>
            </a:r>
            <a:r>
              <a:rPr lang="en-US">
                <a:solidFill>
                  <a:srgbClr val="FF0000"/>
                </a:solidFill>
              </a:rPr>
              <a:t>for possible software improvements</a:t>
            </a:r>
            <a:r>
              <a:rPr lang="en-US"/>
              <a:t> and make these improvements even where there is no immediate need for them.</a:t>
            </a:r>
            <a:endParaRPr/>
          </a:p>
          <a:p>
            <a:pPr indent="-342900" lvl="0" marL="342900" rtl="0" algn="l">
              <a:spcBef>
                <a:spcPts val="1200"/>
              </a:spcBef>
              <a:spcAft>
                <a:spcPts val="0"/>
              </a:spcAft>
              <a:buClr>
                <a:srgbClr val="46424D"/>
              </a:buClr>
              <a:buSzPts val="2400"/>
              <a:buFont typeface="Noto Sans Symbols"/>
              <a:buChar char="✧"/>
            </a:pPr>
            <a:r>
              <a:rPr lang="en-US"/>
              <a:t>This </a:t>
            </a:r>
            <a:r>
              <a:rPr lang="en-US">
                <a:solidFill>
                  <a:srgbClr val="FF0000"/>
                </a:solidFill>
              </a:rPr>
              <a:t>improves the understandability </a:t>
            </a:r>
            <a:r>
              <a:rPr lang="en-US"/>
              <a:t>of the software and so </a:t>
            </a:r>
            <a:r>
              <a:rPr lang="en-US">
                <a:solidFill>
                  <a:srgbClr val="FF0000"/>
                </a:solidFill>
              </a:rPr>
              <a:t>reduces the need for documentation</a:t>
            </a:r>
            <a:r>
              <a:rPr lang="en-US"/>
              <a:t>.</a:t>
            </a:r>
            <a:endParaRPr/>
          </a:p>
          <a:p>
            <a:pPr indent="-342900" lvl="0" marL="342900" rtl="0" algn="l">
              <a:spcBef>
                <a:spcPts val="1200"/>
              </a:spcBef>
              <a:spcAft>
                <a:spcPts val="0"/>
              </a:spcAft>
              <a:buClr>
                <a:srgbClr val="46424D"/>
              </a:buClr>
              <a:buSzPts val="2400"/>
              <a:buFont typeface="Noto Sans Symbols"/>
              <a:buChar char="✧"/>
            </a:pPr>
            <a:r>
              <a:rPr lang="en-US"/>
              <a:t>Changes are easier to make because the code is well-structured and clear.</a:t>
            </a:r>
            <a:endParaRPr/>
          </a:p>
          <a:p>
            <a:pPr indent="-342900" lvl="0" marL="342900" rtl="0" algn="l">
              <a:spcBef>
                <a:spcPts val="1200"/>
              </a:spcBef>
              <a:spcAft>
                <a:spcPts val="0"/>
              </a:spcAft>
              <a:buClr>
                <a:srgbClr val="46424D"/>
              </a:buClr>
              <a:buSzPts val="2400"/>
              <a:buFont typeface="Noto Sans Symbols"/>
              <a:buChar char="✧"/>
            </a:pPr>
            <a:r>
              <a:rPr lang="en-US"/>
              <a:t>However, some changes requires architecture refactoring and this is much more expensive.</a:t>
            </a:r>
            <a:endParaRPr/>
          </a:p>
        </p:txBody>
      </p:sp>
      <p:sp>
        <p:nvSpPr>
          <p:cNvPr id="1174536" name="Google Shape;1174536;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smtClean="0"/>
              <a:t>Use of automated testing frameworks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a:t>
            </a:r>
            <a:r>
              <a:rPr lang="en-GB" dirty="0" smtClean="0">
                <a:solidFill>
                  <a:srgbClr val="FF0000"/>
                </a:solidFill>
              </a:rPr>
              <a:t>customer in the testing process </a:t>
            </a:r>
            <a:r>
              <a:rPr lang="en-GB" dirty="0" smtClean="0"/>
              <a:t>is to help develop acceptance tests for the stories that are to be implemented in the next release of the system. </a:t>
            </a:r>
          </a:p>
          <a:p>
            <a:r>
              <a:rPr lang="en-GB" dirty="0" smtClean="0"/>
              <a:t>The customer who is part of the team </a:t>
            </a:r>
            <a:r>
              <a:rPr lang="en-GB" dirty="0" smtClean="0">
                <a:solidFill>
                  <a:srgbClr val="FF0000"/>
                </a:solidFill>
              </a:rPr>
              <a:t>writes tests </a:t>
            </a:r>
            <a:r>
              <a:rPr lang="en-GB" dirty="0" smtClean="0"/>
              <a:t>as development proceeds. All </a:t>
            </a:r>
            <a:r>
              <a:rPr lang="en-GB" dirty="0" smtClean="0">
                <a:solidFill>
                  <a:srgbClr val="FF0000"/>
                </a:solidFill>
              </a:rPr>
              <a:t>new code is therefore validated to ensure </a:t>
            </a:r>
            <a:r>
              <a:rPr lang="en-GB" dirty="0" smtClean="0"/>
              <a:t>that it is what the customer needs. </a:t>
            </a:r>
          </a:p>
          <a:p>
            <a:r>
              <a:rPr lang="en-GB" dirty="0" smtClean="0"/>
              <a:t>However, people adopting the customer role have </a:t>
            </a:r>
            <a:r>
              <a:rPr lang="en-GB" dirty="0" smtClean="0">
                <a:solidFill>
                  <a:srgbClr val="FF0000"/>
                </a:solidFill>
              </a:rPr>
              <a:t>limited time available</a:t>
            </a:r>
            <a:r>
              <a:rPr lang="en-GB" dirty="0" smtClean="0"/>
              <a:t> and so cannot work full-time with the development team. They may feel that providing the requirements was enough of a contribution and so may be reluctant to get involved in the testing process. </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a:t>
            </a:r>
            <a:r>
              <a:rPr lang="en-GB" dirty="0" smtClean="0">
                <a:solidFill>
                  <a:srgbClr val="FF0000"/>
                </a:solidFill>
              </a:rPr>
              <a:t>prefer programming to testing and sometimes they take short cuts </a:t>
            </a:r>
            <a:r>
              <a:rPr lang="en-GB" dirty="0" smtClean="0"/>
              <a:t>when writing tests. For example, they may write incomplete tests that do not check for all possible exceptions that may occur. </a:t>
            </a:r>
          </a:p>
          <a:p>
            <a:r>
              <a:rPr lang="en-GB" dirty="0" smtClean="0"/>
              <a:t>Some tests can be </a:t>
            </a:r>
            <a:r>
              <a:rPr lang="en-GB" dirty="0" smtClean="0">
                <a:solidFill>
                  <a:srgbClr val="FF0000"/>
                </a:solidFill>
              </a:rPr>
              <a:t>very difficult to write incrementally</a:t>
            </a:r>
            <a:r>
              <a:rPr lang="en-GB" dirty="0" smtClean="0"/>
              <a:t>. For example, in a complex user interface, it is often difficult to write unit tests for the code that implements the ‘display logic’ and workflow between screens. </a:t>
            </a:r>
          </a:p>
          <a:p>
            <a:r>
              <a:rPr lang="en-GB" dirty="0" smtClean="0"/>
              <a:t>It difficult </a:t>
            </a:r>
            <a:r>
              <a:rPr lang="en-GB" dirty="0" smtClean="0">
                <a:solidFill>
                  <a:srgbClr val="FF0000"/>
                </a:solidFill>
              </a:rPr>
              <a:t>to judge the completeness of a set of tests</a:t>
            </a:r>
            <a:r>
              <a:rPr lang="en-GB" dirty="0" smtClean="0"/>
              <a:t>. Although you may have a lot of system tests, your test set may not provide complete coverage.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solidFill>
                  <a:srgbClr val="FF0000"/>
                </a:solidFill>
              </a:rPr>
              <a:t>Rapid development and delivery </a:t>
            </a:r>
            <a:r>
              <a:rPr lang="en-US" dirty="0" smtClean="0"/>
              <a:t>is now often the most important requirement for software systems</a:t>
            </a:r>
          </a:p>
          <a:p>
            <a:pPr lvl="1"/>
            <a:r>
              <a:rPr lang="en-US" dirty="0" smtClean="0"/>
              <a:t>Businesses operate in a global, rapidly changing environment.</a:t>
            </a:r>
          </a:p>
          <a:p>
            <a:pPr lvl="1"/>
            <a:r>
              <a:rPr lang="en-US" dirty="0" smtClean="0"/>
              <a:t>Software has to evolve quickly to reflect changing business needs.</a:t>
            </a:r>
          </a:p>
          <a:p>
            <a:r>
              <a:rPr lang="en-US" dirty="0" smtClean="0"/>
              <a:t>Plan-driven development is essential for some types of system but </a:t>
            </a:r>
            <a:r>
              <a:rPr lang="en-US" dirty="0" smtClean="0">
                <a:solidFill>
                  <a:srgbClr val="FF0000"/>
                </a:solidFill>
              </a:rPr>
              <a:t>does not meet these business needs</a:t>
            </a:r>
            <a:r>
              <a:rPr lang="en-US" dirty="0" smtClean="0"/>
              <a:t>.</a:t>
            </a:r>
          </a:p>
          <a:p>
            <a:r>
              <a:rPr lang="en-US" dirty="0" smtClean="0"/>
              <a:t>Agile development methods emerged in the late 1990s whose aim was </a:t>
            </a:r>
            <a:r>
              <a:rPr lang="en-US" dirty="0" smtClean="0">
                <a:solidFill>
                  <a:srgbClr val="FF0000"/>
                </a:solidFill>
              </a:rPr>
              <a:t>to radically reduce the delivery time </a:t>
            </a:r>
            <a:r>
              <a:rPr lang="en-US" dirty="0" smtClean="0"/>
              <a:t>for working software systems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sz="3200" dirty="0" smtClean="0">
                <a:solidFill>
                  <a:srgbClr val="18058B"/>
                </a:solidFill>
              </a:rPr>
              <a:t>Agile project management</a:t>
            </a:r>
            <a:endParaRPr lang="en-US" sz="3200" dirty="0">
              <a:solidFill>
                <a:srgbClr val="18058B"/>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a:t>
            </a:r>
            <a:r>
              <a:rPr lang="en-GB" dirty="0" smtClean="0">
                <a:solidFill>
                  <a:srgbClr val="FF0000"/>
                </a:solidFill>
              </a:rPr>
              <a:t>delivered on time </a:t>
            </a:r>
            <a:r>
              <a:rPr lang="en-GB" dirty="0" smtClean="0"/>
              <a:t>and </a:t>
            </a:r>
            <a:r>
              <a:rPr lang="en-GB" dirty="0" smtClean="0">
                <a:solidFill>
                  <a:srgbClr val="FF0000"/>
                </a:solidFill>
              </a:rPr>
              <a:t>within the planned budget </a:t>
            </a:r>
            <a:r>
              <a:rPr lang="en-GB" dirty="0" smtClean="0"/>
              <a:t>for the project. </a:t>
            </a:r>
          </a:p>
          <a:p>
            <a:r>
              <a:rPr lang="en-GB" dirty="0" smtClean="0"/>
              <a:t>The </a:t>
            </a:r>
            <a:r>
              <a:rPr lang="en-GB" dirty="0" smtClean="0">
                <a:solidFill>
                  <a:srgbClr val="FF0000"/>
                </a:solidFill>
              </a:rPr>
              <a:t>standard approach </a:t>
            </a:r>
            <a:r>
              <a:rPr lang="en-GB" dirty="0" smtClean="0"/>
              <a:t>to project management is </a:t>
            </a:r>
            <a:r>
              <a:rPr lang="en-GB" dirty="0" smtClean="0">
                <a:solidFill>
                  <a:srgbClr val="00B050"/>
                </a:solidFill>
              </a:rPr>
              <a:t>plan-driven</a:t>
            </a:r>
            <a:r>
              <a:rPr lang="en-GB" dirty="0" smtClean="0"/>
              <a:t>. Managers draw up a plan for the project showing what should be delivered, when it should be delivered and who will work on the development of the project deliverables. </a:t>
            </a:r>
          </a:p>
          <a:p>
            <a:r>
              <a:rPr lang="en-GB" dirty="0" smtClean="0"/>
              <a:t>Agile project management </a:t>
            </a:r>
            <a:r>
              <a:rPr lang="en-GB" dirty="0" smtClean="0">
                <a:solidFill>
                  <a:srgbClr val="FF0000"/>
                </a:solidFill>
              </a:rPr>
              <a:t>requires a different approach</a:t>
            </a:r>
            <a:r>
              <a:rPr lang="en-GB" dirty="0" smtClean="0"/>
              <a:t>, which is adapted to incremental development and the practices used in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a:t>
            </a:r>
            <a:r>
              <a:rPr lang="en-GB" dirty="0" smtClean="0">
                <a:solidFill>
                  <a:srgbClr val="FF0000"/>
                </a:solidFill>
              </a:rPr>
              <a:t>outline planning </a:t>
            </a:r>
            <a:r>
              <a:rPr lang="en-GB" dirty="0" smtClean="0"/>
              <a:t>phase where you establish the general objectives for the project and design the </a:t>
            </a:r>
            <a:r>
              <a:rPr lang="en-GB" dirty="0" smtClean="0">
                <a:solidFill>
                  <a:srgbClr val="FF0000"/>
                </a:solidFill>
              </a:rPr>
              <a:t>software architecture</a:t>
            </a:r>
            <a:r>
              <a:rPr lang="en-GB" dirty="0" smtClean="0"/>
              <a:t>. </a:t>
            </a:r>
          </a:p>
          <a:p>
            <a:pPr lvl="1"/>
            <a:r>
              <a:rPr lang="en-GB" dirty="0" smtClean="0"/>
              <a:t>This is followed by a series of </a:t>
            </a:r>
            <a:r>
              <a:rPr lang="en-GB" dirty="0" smtClean="0">
                <a:solidFill>
                  <a:srgbClr val="FF0000"/>
                </a:solidFill>
              </a:rPr>
              <a:t>sprint cycles</a:t>
            </a:r>
            <a:r>
              <a:rPr lang="en-GB" dirty="0" smtClean="0"/>
              <a:t>, where each cycle develops an increment of the system. </a:t>
            </a:r>
          </a:p>
          <a:p>
            <a:pPr lvl="1"/>
            <a:r>
              <a:rPr lang="en-GB" dirty="0" smtClean="0"/>
              <a:t>The </a:t>
            </a:r>
            <a:r>
              <a:rPr lang="en-GB" dirty="0" smtClean="0">
                <a:solidFill>
                  <a:srgbClr val="FF0000"/>
                </a:solidFill>
              </a:rPr>
              <a:t>project closure </a:t>
            </a:r>
            <a:r>
              <a:rPr lang="en-GB" dirty="0" smtClean="0"/>
              <a:t>phase wraps up the project, completes required documentation such as system help frames and user manuals and assesses the lessons learned from the project.</a:t>
            </a:r>
          </a:p>
          <a:p>
            <a:r>
              <a:rPr lang="en-GB" dirty="0" smtClean="0"/>
              <a:t>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3067943"/>
              </p:ext>
            </p:extLst>
          </p:nvPr>
        </p:nvGraphicFramePr>
        <p:xfrm>
          <a:off x="342900" y="1778000"/>
          <a:ext cx="8229600" cy="2951480"/>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smtClean="0">
                          <a:solidFill>
                            <a:srgbClr val="000000"/>
                          </a:solidFill>
                          <a:effectLst/>
                          <a:latin typeface="Arial"/>
                          <a:ea typeface="Times New Roman"/>
                          <a:cs typeface="Times New Roman"/>
                        </a:rPr>
                        <a:t>Scrum meeting</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a:t>
                      </a:r>
                      <a:endParaRPr lang="en-GB" sz="1400" baseline="0" dirty="0" smtClean="0">
                        <a:solidFill>
                          <a:srgbClr val="000000"/>
                        </a:solidFill>
                        <a:effectLst/>
                        <a:latin typeface="Arial"/>
                        <a:ea typeface="Times New Roman"/>
                        <a:cs typeface="Times New Roman"/>
                      </a:endParaRP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a:t>
                      </a:r>
                      <a:endParaRPr lang="en-GB" sz="1400" baseline="0" dirty="0" smtClean="0">
                        <a:solidFill>
                          <a:srgbClr val="000000"/>
                        </a:solidFill>
                        <a:effectLst/>
                        <a:latin typeface="Arial"/>
                        <a:ea typeface="Times New Roman"/>
                        <a:cs typeface="Times New Roman"/>
                      </a:endParaRP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66057403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a:t>
            </a:r>
            <a:r>
              <a:rPr lang="en-GB" dirty="0" smtClean="0">
                <a:solidFill>
                  <a:srgbClr val="FF0000"/>
                </a:solidFill>
              </a:rPr>
              <a:t>starting point for planning is the product backlog</a:t>
            </a:r>
            <a:r>
              <a:rPr lang="en-GB" dirty="0" smtClean="0"/>
              <a:t>, which is the list of work to be done on the project.</a:t>
            </a:r>
          </a:p>
          <a:p>
            <a:r>
              <a:rPr lang="en-GB" dirty="0" smtClean="0"/>
              <a:t>The </a:t>
            </a:r>
            <a:r>
              <a:rPr lang="en-GB" dirty="0" smtClean="0">
                <a:solidFill>
                  <a:srgbClr val="FF0000"/>
                </a:solidFill>
              </a:rPr>
              <a:t>selection phase </a:t>
            </a:r>
            <a:r>
              <a:rPr lang="en-GB" dirty="0" smtClean="0"/>
              <a:t>involves all of the project team who work with the customer to select the features and functionality from the product backlog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a:t>
            </a:r>
            <a:r>
              <a:rPr lang="en-GB" dirty="0" smtClean="0">
                <a:solidFill>
                  <a:srgbClr val="FF0000"/>
                </a:solidFill>
              </a:rPr>
              <a:t>Scrum master </a:t>
            </a:r>
            <a:r>
              <a:rPr lang="en-GB" dirty="0" smtClean="0"/>
              <a:t>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a:t>
            </a:r>
            <a:r>
              <a:rPr lang="en-GB" dirty="0" smtClean="0">
                <a:solidFill>
                  <a:srgbClr val="FF0000"/>
                </a:solidFill>
              </a:rPr>
              <a:t>Scrum master’ is a facilitator </a:t>
            </a:r>
            <a:r>
              <a:rPr lang="en-GB" dirty="0" smtClean="0"/>
              <a:t>who arranges daily meetings, tracks the backlog of work to be done, records decisions, measures progress against the backlog and communicates with customers and management outside of the team.</a:t>
            </a:r>
          </a:p>
          <a:p>
            <a:r>
              <a:rPr lang="en-GB" dirty="0" smtClean="0">
                <a:solidFill>
                  <a:srgbClr val="FF0000"/>
                </a:solidFill>
              </a:rPr>
              <a:t>The whole team attends short daily meetings (Scrums) where all team members share information</a:t>
            </a:r>
            <a:r>
              <a:rPr lang="en-GB" dirty="0" smtClean="0"/>
              <a:t>,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a:t>
            </a:r>
            <a:r>
              <a:rPr lang="en-GB" dirty="0" smtClean="0">
                <a:solidFill>
                  <a:srgbClr val="FF0000"/>
                </a:solidFill>
              </a:rPr>
              <a:t>broken down </a:t>
            </a:r>
            <a:r>
              <a:rPr lang="en-GB" dirty="0" smtClean="0"/>
              <a:t>into a set of manageable and understandable chunks.</a:t>
            </a:r>
          </a:p>
          <a:p>
            <a:r>
              <a:rPr lang="en-GB" dirty="0" smtClean="0"/>
              <a:t>Unstable requirements </a:t>
            </a:r>
            <a:r>
              <a:rPr lang="en-GB" dirty="0" smtClean="0">
                <a:solidFill>
                  <a:srgbClr val="FF0000"/>
                </a:solidFill>
              </a:rPr>
              <a:t>do not hold up </a:t>
            </a:r>
            <a:r>
              <a:rPr lang="en-GB" dirty="0" smtClean="0"/>
              <a:t>progress.</a:t>
            </a:r>
          </a:p>
          <a:p>
            <a:r>
              <a:rPr lang="en-GB" dirty="0" smtClean="0"/>
              <a:t>The whole team have </a:t>
            </a:r>
            <a:r>
              <a:rPr lang="en-GB" dirty="0" smtClean="0">
                <a:solidFill>
                  <a:srgbClr val="FF0000"/>
                </a:solidFill>
              </a:rPr>
              <a:t>visibility of everything </a:t>
            </a:r>
            <a:r>
              <a:rPr lang="en-GB" dirty="0" smtClean="0"/>
              <a:t>and consequently team </a:t>
            </a:r>
            <a:r>
              <a:rPr lang="en-GB" dirty="0" smtClean="0">
                <a:solidFill>
                  <a:srgbClr val="FF0000"/>
                </a:solidFill>
              </a:rPr>
              <a:t>communication is improved</a:t>
            </a:r>
            <a:r>
              <a:rPr lang="en-GB" dirty="0" smtClean="0"/>
              <a:t>.</a:t>
            </a:r>
          </a:p>
          <a:p>
            <a:r>
              <a:rPr lang="en-GB" dirty="0" smtClean="0"/>
              <a:t>Customers </a:t>
            </a:r>
            <a:r>
              <a:rPr lang="en-GB" dirty="0" smtClean="0">
                <a:solidFill>
                  <a:srgbClr val="FF0000"/>
                </a:solidFill>
              </a:rPr>
              <a:t>see on-time delivery </a:t>
            </a:r>
            <a:r>
              <a:rPr lang="en-GB" dirty="0" smtClean="0"/>
              <a:t>of increments and </a:t>
            </a:r>
            <a:r>
              <a:rPr lang="en-GB" dirty="0" smtClean="0">
                <a:solidFill>
                  <a:srgbClr val="FF0000"/>
                </a:solidFill>
              </a:rPr>
              <a:t>gain feedback </a:t>
            </a:r>
            <a:r>
              <a:rPr lang="en-GB" dirty="0" smtClean="0"/>
              <a:t>on how the product works.</a:t>
            </a:r>
          </a:p>
          <a:p>
            <a:r>
              <a:rPr lang="en-GB" dirty="0" smtClean="0">
                <a:solidFill>
                  <a:srgbClr val="FF0000"/>
                </a:solidFill>
              </a:rPr>
              <a:t>Trust</a:t>
            </a:r>
            <a:r>
              <a:rPr lang="en-GB" dirty="0" smtClean="0"/>
              <a:t> between customers and developers is established and </a:t>
            </a:r>
            <a:r>
              <a:rPr lang="en-GB" dirty="0" smtClean="0">
                <a:solidFill>
                  <a:srgbClr val="FF0000"/>
                </a:solidFill>
              </a:rPr>
              <a:t>a positive culture is created </a:t>
            </a:r>
            <a:r>
              <a:rPr lang="en-GB" dirty="0" smtClean="0"/>
              <a:t>in which everyone expects the project to succeed.</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a:t>
            </a:r>
            <a:r>
              <a:rPr lang="en-US" dirty="0">
                <a:solidFill>
                  <a:srgbClr val="FF0000"/>
                </a:solidFill>
              </a:rPr>
              <a:t>inter-leaved</a:t>
            </a:r>
          </a:p>
          <a:p>
            <a:r>
              <a:rPr lang="en-US" dirty="0" smtClean="0"/>
              <a:t>The system </a:t>
            </a:r>
            <a:r>
              <a:rPr lang="en-US" dirty="0"/>
              <a:t>is developed as </a:t>
            </a:r>
            <a:r>
              <a:rPr lang="en-US" dirty="0">
                <a:solidFill>
                  <a:srgbClr val="FF0000"/>
                </a:solidFill>
              </a:rPr>
              <a:t>a series of versions </a:t>
            </a:r>
            <a:r>
              <a:rPr lang="en-US" dirty="0" smtClean="0">
                <a:solidFill>
                  <a:srgbClr val="FF0000"/>
                </a:solidFill>
              </a:rPr>
              <a:t>or increments </a:t>
            </a:r>
            <a:r>
              <a:rPr lang="en-US" dirty="0" smtClean="0"/>
              <a:t>with </a:t>
            </a:r>
            <a:r>
              <a:rPr lang="en-US" dirty="0"/>
              <a:t>stakeholders involved in </a:t>
            </a:r>
            <a:r>
              <a:rPr lang="en-US" dirty="0" smtClean="0"/>
              <a:t>version specification and evaluation</a:t>
            </a:r>
          </a:p>
          <a:p>
            <a:r>
              <a:rPr lang="en-US" dirty="0" smtClean="0">
                <a:solidFill>
                  <a:srgbClr val="FF0000"/>
                </a:solidFill>
              </a:rPr>
              <a:t>Frequent delivery of </a:t>
            </a:r>
            <a:r>
              <a:rPr lang="en-US" dirty="0" smtClean="0"/>
              <a:t>new versions for evaluation</a:t>
            </a:r>
            <a:endParaRPr lang="en-US" dirty="0"/>
          </a:p>
          <a:p>
            <a:r>
              <a:rPr lang="en-US" dirty="0" smtClean="0">
                <a:solidFill>
                  <a:srgbClr val="FF0000"/>
                </a:solidFill>
              </a:rPr>
              <a:t>Extensive tool support </a:t>
            </a:r>
            <a:r>
              <a:rPr lang="en-US" dirty="0" smtClean="0"/>
              <a:t>(e.g. automated testing tools) used to support development.</a:t>
            </a:r>
          </a:p>
          <a:p>
            <a:r>
              <a:rPr lang="en-US" dirty="0" smtClean="0">
                <a:solidFill>
                  <a:srgbClr val="FF0000"/>
                </a:solidFill>
              </a:rPr>
              <a:t>Minimal documentation </a:t>
            </a:r>
            <a:r>
              <a:rPr lang="en-US" dirty="0" smtClean="0"/>
              <a:t>– focus on working code</a:t>
            </a:r>
            <a:endParaRPr lang="en-US" dirty="0"/>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a:t>
            </a:r>
            <a:r>
              <a:rPr lang="en-US" dirty="0" smtClean="0">
                <a:solidFill>
                  <a:srgbClr val="FF0000"/>
                </a:solidFill>
              </a:rPr>
              <a:t>small and medium sized projects </a:t>
            </a:r>
            <a:r>
              <a:rPr lang="en-US" dirty="0" smtClean="0"/>
              <a:t>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solidFill>
                  <a:srgbClr val="FF0000"/>
                </a:solidFill>
              </a:rPr>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a:t>
            </a:r>
            <a:r>
              <a:rPr lang="en-GB" dirty="0" smtClean="0">
                <a:solidFill>
                  <a:srgbClr val="FF0000"/>
                </a:solidFill>
              </a:rPr>
              <a:t>large software systems </a:t>
            </a:r>
            <a:r>
              <a:rPr lang="en-GB" dirty="0" smtClean="0"/>
              <a:t>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important to maintain </a:t>
            </a:r>
            <a:r>
              <a:rPr lang="en-GB" dirty="0" smtClean="0">
                <a:solidFill>
                  <a:srgbClr val="FF0000"/>
                </a:solidFill>
              </a:rPr>
              <a:t>agile fundamentals</a:t>
            </a:r>
            <a:r>
              <a:rPr lang="en-GB" dirty="0" smtClean="0"/>
              <a:t>:</a:t>
            </a:r>
          </a:p>
          <a:p>
            <a:pPr lvl="1"/>
            <a:r>
              <a:rPr lang="en-GB" dirty="0" smtClean="0"/>
              <a:t>Flexible planning, frequent system releases, continuous integration, test-driven development and good team communications.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solidFill>
                  <a:srgbClr val="FF0000"/>
                </a:solidFill>
              </a:rPr>
              <a:t>Large systems are usually collections of separate, communicating systems</a:t>
            </a:r>
            <a:r>
              <a:rPr lang="en-GB" sz="2200" dirty="0" smtClean="0"/>
              <a:t>, where separate teams develop each system. Frequently, these teams are working in different places, sometimes in different time zones. </a:t>
            </a:r>
          </a:p>
          <a:p>
            <a:r>
              <a:rPr lang="en-GB" sz="2200" dirty="0" smtClean="0">
                <a:solidFill>
                  <a:srgbClr val="FF0000"/>
                </a:solidFill>
              </a:rPr>
              <a:t>Large systems are ‘</a:t>
            </a:r>
            <a:r>
              <a:rPr lang="en-GB" sz="2200" dirty="0">
                <a:solidFill>
                  <a:srgbClr val="FF0000"/>
                </a:solidFill>
              </a:rPr>
              <a:t>B</a:t>
            </a:r>
            <a:r>
              <a:rPr lang="en-GB" sz="2200" dirty="0" smtClean="0">
                <a:solidFill>
                  <a:srgbClr val="FF0000"/>
                </a:solidFill>
              </a:rPr>
              <a:t>rownfield systems</a:t>
            </a:r>
            <a:r>
              <a:rPr lang="en-GB" sz="2200" dirty="0" smtClean="0"/>
              <a:t>’, that is they include and interact with a number of existing systems. Many of the system requirements are concerned with this interaction and so don’t really lend themselves to flexibility and incremental development. Political issues can also be significant here.</a:t>
            </a:r>
          </a:p>
          <a:p>
            <a:r>
              <a:rPr lang="en-GB" sz="2200" dirty="0" smtClean="0"/>
              <a:t>Where several systems are integrated to create a system, a significant fraction of the </a:t>
            </a:r>
            <a:r>
              <a:rPr lang="en-GB" sz="2200" dirty="0" smtClean="0">
                <a:solidFill>
                  <a:srgbClr val="FF0000"/>
                </a:solidFill>
              </a:rPr>
              <a:t>development is concerned with system configuration rather than original code development</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a:t>
            </a:r>
            <a:r>
              <a:rPr lang="en-GB" dirty="0" smtClean="0">
                <a:solidFill>
                  <a:srgbClr val="FF0000"/>
                </a:solidFill>
              </a:rPr>
              <a:t>constrained by external rules and regulations </a:t>
            </a:r>
            <a:r>
              <a:rPr lang="en-GB" dirty="0" smtClean="0"/>
              <a:t>limiting the way that they can be developed.</a:t>
            </a:r>
          </a:p>
          <a:p>
            <a:r>
              <a:rPr lang="en-GB" dirty="0" smtClean="0"/>
              <a:t>Large systems have </a:t>
            </a:r>
            <a:r>
              <a:rPr lang="en-GB" dirty="0" smtClean="0">
                <a:solidFill>
                  <a:srgbClr val="FF0000"/>
                </a:solidFill>
              </a:rPr>
              <a:t>a long procurement and development time. </a:t>
            </a:r>
          </a:p>
          <a:p>
            <a:r>
              <a:rPr lang="en-GB" dirty="0" smtClean="0"/>
              <a:t>Large systems usually have </a:t>
            </a:r>
            <a:r>
              <a:rPr lang="en-GB" dirty="0" smtClean="0">
                <a:solidFill>
                  <a:srgbClr val="FF0000"/>
                </a:solidFill>
              </a:rPr>
              <a:t>a diverse set of stakeholders</a:t>
            </a:r>
            <a:r>
              <a:rPr lang="en-GB" dirty="0" smtClean="0"/>
              <a:t>.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Tree>
    <p:extLst>
      <p:ext uri="{BB962C8B-B14F-4D97-AF65-F5344CB8AC3E}">
        <p14:creationId xmlns:p14="http://schemas.microsoft.com/office/powerpoint/2010/main" val="291323098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sz="3200" dirty="0" smtClean="0">
                <a:solidFill>
                  <a:srgbClr val="18058B"/>
                </a:solidFill>
              </a:rPr>
              <a:t>Agile methods</a:t>
            </a:r>
            <a:endParaRPr lang="en-US" sz="3200" dirty="0">
              <a:solidFill>
                <a:srgbClr val="18058B"/>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a:t>
            </a:r>
            <a:r>
              <a:rPr lang="en-US" sz="2000" dirty="0">
                <a:solidFill>
                  <a:srgbClr val="FF0000"/>
                </a:solidFill>
              </a:rPr>
              <a:t>code</a:t>
            </a:r>
            <a:r>
              <a:rPr lang="en-US" sz="2000" dirty="0"/>
              <a:t> rather than the </a:t>
            </a:r>
            <a:r>
              <a:rPr lang="en-US" sz="2000" dirty="0" smtClean="0"/>
              <a:t>design</a:t>
            </a:r>
          </a:p>
          <a:p>
            <a:pPr lvl="1"/>
            <a:r>
              <a:rPr lang="en-US" sz="2000" dirty="0"/>
              <a:t>Are based on an </a:t>
            </a:r>
            <a:r>
              <a:rPr lang="en-US" sz="2000" dirty="0">
                <a:solidFill>
                  <a:srgbClr val="FF0000"/>
                </a:solidFill>
              </a:rPr>
              <a:t>iterative approach </a:t>
            </a:r>
            <a:r>
              <a:rPr lang="en-US" sz="2000" dirty="0"/>
              <a:t>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a:t>
            </a:r>
            <a:r>
              <a:rPr lang="en-US" sz="2400" dirty="0" smtClean="0">
                <a:solidFill>
                  <a:srgbClr val="FF0000"/>
                </a:solidFill>
              </a:rPr>
              <a:t>to reduce overheads </a:t>
            </a:r>
            <a:r>
              <a:rPr lang="en-US" sz="2400" dirty="0" smtClean="0"/>
              <a:t>in the software process (e.g. by limiting documentation) and to be able </a:t>
            </a:r>
            <a:r>
              <a:rPr lang="en-US" sz="2400" dirty="0" smtClean="0">
                <a:solidFill>
                  <a:srgbClr val="FF0000"/>
                </a:solidFill>
              </a:rPr>
              <a:t>to respond quickly to changing requirements </a:t>
            </a:r>
            <a:r>
              <a:rPr lang="en-US" sz="2400" dirty="0" smtClean="0"/>
              <a:t>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