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handoutMasterIdLst>
    <p:handoutMasterId r:id="rId62"/>
  </p:handoutMasterIdLst>
  <p:sldIdLst>
    <p:sldId id="256" r:id="rId2"/>
    <p:sldId id="273" r:id="rId3"/>
    <p:sldId id="313" r:id="rId4"/>
    <p:sldId id="312" r:id="rId5"/>
    <p:sldId id="281" r:id="rId6"/>
    <p:sldId id="257" r:id="rId7"/>
    <p:sldId id="274" r:id="rId8"/>
    <p:sldId id="275" r:id="rId9"/>
    <p:sldId id="276" r:id="rId10"/>
    <p:sldId id="258" r:id="rId11"/>
    <p:sldId id="278" r:id="rId12"/>
    <p:sldId id="314" r:id="rId13"/>
    <p:sldId id="280" r:id="rId14"/>
    <p:sldId id="259" r:id="rId15"/>
    <p:sldId id="315" r:id="rId16"/>
    <p:sldId id="328"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9" r:id="rId30"/>
    <p:sldId id="290" r:id="rId31"/>
    <p:sldId id="268" r:id="rId32"/>
    <p:sldId id="263" r:id="rId33"/>
    <p:sldId id="271" r:id="rId34"/>
    <p:sldId id="272" r:id="rId35"/>
    <p:sldId id="291" r:id="rId36"/>
    <p:sldId id="322" r:id="rId37"/>
    <p:sldId id="324" r:id="rId38"/>
    <p:sldId id="264" r:id="rId39"/>
    <p:sldId id="333" r:id="rId40"/>
    <p:sldId id="325" r:id="rId41"/>
    <p:sldId id="329" r:id="rId42"/>
    <p:sldId id="297" r:id="rId43"/>
    <p:sldId id="265" r:id="rId44"/>
    <p:sldId id="309" r:id="rId45"/>
    <p:sldId id="308" r:id="rId46"/>
    <p:sldId id="310" r:id="rId47"/>
    <p:sldId id="331" r:id="rId48"/>
    <p:sldId id="299" r:id="rId49"/>
    <p:sldId id="311" r:id="rId50"/>
    <p:sldId id="298" r:id="rId51"/>
    <p:sldId id="326" r:id="rId52"/>
    <p:sldId id="266" r:id="rId53"/>
    <p:sldId id="327" r:id="rId54"/>
    <p:sldId id="306" r:id="rId55"/>
    <p:sldId id="332" r:id="rId56"/>
    <p:sldId id="301" r:id="rId57"/>
    <p:sldId id="302" r:id="rId58"/>
    <p:sldId id="267" r:id="rId59"/>
    <p:sldId id="303"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68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9/28/2017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xmlns=""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xmlns=""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solidFill>
                  <a:srgbClr val="19068A"/>
                </a:solidFill>
              </a:rPr>
              <a:t>Software Testing</a:t>
            </a:r>
            <a:endParaRPr lang="en-US" sz="4400" dirty="0">
              <a:solidFill>
                <a:srgbClr val="19068A"/>
              </a:solidFill>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5286" y="1859586"/>
            <a:ext cx="8441514" cy="3538359"/>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a:t>
            </a:r>
            <a:r>
              <a:rPr lang="en-US" dirty="0" smtClean="0">
                <a:solidFill>
                  <a:srgbClr val="FF0000"/>
                </a:solidFill>
              </a:rPr>
              <a:t>errors can mask (hide) other errors. </a:t>
            </a:r>
            <a:r>
              <a:rPr lang="en-US" dirty="0" smtClean="0"/>
              <a:t>Because inspection is a static process, you don’t have to be concerned with interactions between errors.</a:t>
            </a:r>
          </a:p>
          <a:p>
            <a:r>
              <a:rPr lang="en-US" dirty="0" smtClean="0">
                <a:solidFill>
                  <a:srgbClr val="FF0000"/>
                </a:solidFill>
              </a:rPr>
              <a:t>Incomplete versions </a:t>
            </a:r>
            <a:r>
              <a:rPr lang="en-US" dirty="0" smtClean="0"/>
              <a:t>of a system can be inspected without additional costs. </a:t>
            </a:r>
          </a:p>
          <a:p>
            <a:r>
              <a:rPr lang="en-US" dirty="0" smtClean="0"/>
              <a:t>As well as searching for program defects, an inspection can also consider </a:t>
            </a:r>
            <a:r>
              <a:rPr lang="en-US" dirty="0" smtClean="0">
                <a:solidFill>
                  <a:srgbClr val="FF0000"/>
                </a:solidFill>
              </a:rPr>
              <a:t>broader quality attributes </a:t>
            </a:r>
            <a:r>
              <a:rPr lang="en-US" dirty="0" smtClean="0"/>
              <a:t>of a program, such as compliance with standards, portability and maintainability.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r>
              <a:rPr lang="en-GB" sz="2400" dirty="0" smtClean="0"/>
              <a:t>.</a:t>
            </a:r>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(plan-driven development)</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3085" y="2655237"/>
            <a:ext cx="8744367" cy="183549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sz="3200" dirty="0" smtClean="0">
                <a:solidFill>
                  <a:srgbClr val="19068A"/>
                </a:solidFill>
              </a:rPr>
              <a:t>Development testing</a:t>
            </a:r>
            <a:endParaRPr lang="en-US" sz="32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extLst>
      <p:ext uri="{BB962C8B-B14F-4D97-AF65-F5344CB8AC3E}">
        <p14:creationId xmlns:p14="http://schemas.microsoft.com/office/powerpoint/2010/main" xmlns="" val="110594861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a:t>
            </a:r>
            <a:r>
              <a:rPr lang="en-US" dirty="0" smtClean="0">
                <a:solidFill>
                  <a:srgbClr val="FF0000"/>
                </a:solidFill>
              </a:rPr>
              <a:t>testing the functionality of objects or methods</a:t>
            </a:r>
            <a:r>
              <a:rPr lang="en-US" dirty="0" smtClean="0"/>
              <a:t>.</a:t>
            </a:r>
            <a:endParaRPr lang="en-GB" dirty="0" smtClean="0"/>
          </a:p>
          <a:p>
            <a:pPr lvl="1"/>
            <a:r>
              <a:rPr lang="en-US" dirty="0" smtClean="0"/>
              <a:t>Component testing, where several individual units are integrated to create composite components. Component testing should focus on </a:t>
            </a:r>
            <a:r>
              <a:rPr lang="en-US" dirty="0" smtClean="0">
                <a:solidFill>
                  <a:srgbClr val="FF0000"/>
                </a:solidFill>
              </a:rPr>
              <a:t>testing component interfaces</a:t>
            </a:r>
            <a:r>
              <a:rPr lang="en-US" dirty="0" smtClean="0"/>
              <a:t>.</a:t>
            </a:r>
            <a:endParaRPr lang="en-GB" dirty="0" smtClean="0"/>
          </a:p>
          <a:p>
            <a:pPr lvl="1"/>
            <a:r>
              <a:rPr lang="en-US" dirty="0" smtClean="0"/>
              <a:t>System testing, where some or all of the components in a system are integrated and the system is tested as a whole. System testing should focus on </a:t>
            </a:r>
            <a:r>
              <a:rPr lang="en-US" dirty="0" smtClean="0">
                <a:solidFill>
                  <a:srgbClr val="FF0000"/>
                </a:solidFill>
              </a:rPr>
              <a:t>testing component interactions</a:t>
            </a:r>
            <a:r>
              <a:rPr lang="en-US" dirty="0" smtClean="0"/>
              <a: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smtClean="0"/>
              <a:t>Set and check the values of all attributes associated with the object</a:t>
            </a:r>
            <a:r>
              <a:rPr lang="en-US" dirty="0" smtClean="0"/>
              <a:t> </a:t>
            </a:r>
            <a:endParaRPr lang="en-GB" dirty="0" smtClean="0"/>
          </a:p>
          <a:p>
            <a:pPr lvl="1"/>
            <a:r>
              <a:rPr lang="en-GB" dirty="0"/>
              <a:t>Exercising the object in all possible states</a:t>
            </a:r>
            <a:r>
              <a:rPr lang="en-GB" dirty="0" smtClean="0"/>
              <a:t>. This means that you should simulate all events that cause a state change </a:t>
            </a:r>
            <a:endParaRPr lang="en-GB" dirty="0"/>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setup part</a:t>
            </a:r>
            <a:r>
              <a:rPr lang="en-US" dirty="0" smtClean="0"/>
              <a:t>, where you initialize the system with the test case, namely the inputs and expected outputs.</a:t>
            </a:r>
            <a:endParaRPr lang="en-GB" dirty="0" smtClean="0"/>
          </a:p>
          <a:p>
            <a:r>
              <a:rPr lang="en-US" dirty="0" smtClean="0"/>
              <a:t>A </a:t>
            </a:r>
            <a:r>
              <a:rPr lang="en-US" dirty="0" smtClean="0">
                <a:solidFill>
                  <a:srgbClr val="FF0000"/>
                </a:solidFill>
              </a:rPr>
              <a:t>call part</a:t>
            </a:r>
            <a:r>
              <a:rPr lang="en-US" dirty="0" smtClean="0"/>
              <a:t>, where you call the object or method to be tested.</a:t>
            </a:r>
            <a:endParaRPr lang="en-GB" dirty="0" smtClean="0"/>
          </a:p>
          <a:p>
            <a:r>
              <a:rPr lang="en-US" dirty="0" smtClean="0"/>
              <a:t>An </a:t>
            </a:r>
            <a:r>
              <a:rPr lang="en-US" dirty="0" smtClean="0">
                <a:solidFill>
                  <a:srgbClr val="FF0000"/>
                </a:solidFill>
              </a:rPr>
              <a:t>assertion part </a:t>
            </a:r>
            <a:r>
              <a:rPr lang="en-US" dirty="0" smtClean="0"/>
              <a:t>where you compare the result of the call with the expected result. If the assertion evaluates to true, the test has been successful  if false, then it has failed.</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t>
            </a:r>
            <a:r>
              <a:rPr lang="en-US" dirty="0" smtClean="0">
                <a:solidFill>
                  <a:srgbClr val="FF0000"/>
                </a:solidFill>
              </a:rPr>
              <a:t>abnormal inputs </a:t>
            </a:r>
            <a:r>
              <a:rPr lang="en-US" dirty="0" smtClean="0"/>
              <a:t>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Partition testing</a:t>
            </a:r>
            <a:r>
              <a:rPr lang="en-US" dirty="0" smtClean="0"/>
              <a:t>,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solidFill>
                  <a:srgbClr val="FF0000"/>
                </a:solidFill>
              </a:rPr>
              <a:t>Guideline-based testing</a:t>
            </a:r>
            <a:r>
              <a:rPr lang="en-US" dirty="0" smtClean="0"/>
              <a:t>,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r>
              <a:rPr lang="en-GB" dirty="0" smtClean="0"/>
              <a:t>.</a:t>
            </a:r>
          </a:p>
          <a:p>
            <a:r>
              <a:rPr lang="en-GB" dirty="0" smtClean="0"/>
              <a:t>Example of these classes are positive numbers, negative numbers, and menu selections</a:t>
            </a:r>
            <a:endParaRPr lang="en-GB" dirty="0"/>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a:t>
            </a:r>
            <a:r>
              <a:rPr lang="en-US" sz="2200" dirty="0" smtClean="0">
                <a:solidFill>
                  <a:srgbClr val="FF0000"/>
                </a:solidFill>
              </a:rPr>
              <a:t>what it is intended to do </a:t>
            </a:r>
            <a:r>
              <a:rPr lang="en-US" sz="2200" dirty="0" smtClean="0"/>
              <a:t>and </a:t>
            </a:r>
            <a:r>
              <a:rPr lang="en-US" sz="2200" dirty="0" smtClean="0">
                <a:solidFill>
                  <a:srgbClr val="FF0000"/>
                </a:solidFill>
              </a:rPr>
              <a:t>to discover program defects </a:t>
            </a:r>
            <a:r>
              <a:rPr lang="en-US" sz="2200" dirty="0" smtClean="0"/>
              <a:t>before it is put into use. </a:t>
            </a:r>
          </a:p>
          <a:p>
            <a:r>
              <a:rPr lang="en-US" sz="2200" dirty="0" smtClean="0"/>
              <a:t>When you test software, you execute a program </a:t>
            </a:r>
            <a:r>
              <a:rPr lang="en-US" sz="2200" dirty="0" smtClean="0">
                <a:solidFill>
                  <a:srgbClr val="FF0000"/>
                </a:solidFill>
              </a:rPr>
              <a:t>using artificial data</a:t>
            </a:r>
            <a:r>
              <a:rPr lang="en-US" sz="2200" dirty="0" smtClean="0"/>
              <a:t>. </a:t>
            </a:r>
          </a:p>
          <a:p>
            <a:r>
              <a:rPr lang="en-US" sz="2200" dirty="0" smtClean="0"/>
              <a:t>You check the results of the test run for </a:t>
            </a:r>
            <a:r>
              <a:rPr lang="en-US" sz="2200" dirty="0" smtClean="0">
                <a:solidFill>
                  <a:srgbClr val="FF0000"/>
                </a:solidFill>
              </a:rPr>
              <a:t>errors, anomalies or information </a:t>
            </a:r>
            <a:r>
              <a:rPr lang="en-US" sz="2200" dirty="0" smtClean="0"/>
              <a:t>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b="1" dirty="0" smtClean="0">
                <a:solidFill>
                  <a:srgbClr val="FF0000"/>
                </a:solidFill>
              </a:rPr>
              <a:t>You can assume that unit tests on the individual objects within the component have been completed.</a:t>
            </a:r>
            <a:r>
              <a:rPr lang="en-GB" b="1" dirty="0" smtClean="0">
                <a:solidFill>
                  <a:srgbClr val="FF0000"/>
                </a:solidFill>
              </a:rPr>
              <a:t>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b="1" dirty="0" smtClean="0">
                <a:solidFill>
                  <a:schemeClr val="tx1"/>
                </a:solidFill>
              </a:rPr>
              <a:t>Shared memory interfaces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44204" y="1601044"/>
            <a:ext cx="4872975" cy="4576827"/>
          </a:xfrm>
          <a:prstGeom prst="rect">
            <a:avLst/>
          </a:prstGeom>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a:t>
            </a:r>
            <a:r>
              <a:rPr lang="en-US" dirty="0" smtClean="0">
                <a:solidFill>
                  <a:srgbClr val="FF0000"/>
                </a:solidFill>
              </a:rPr>
              <a:t>reusable components </a:t>
            </a:r>
            <a:r>
              <a:rPr lang="en-US" dirty="0" smtClean="0"/>
              <a:t>that have been separately developed and off-the-shelf systems may be integrated with newly developed components. The complete system is then tested.</a:t>
            </a:r>
            <a:endParaRPr lang="en-GB" dirty="0" smtClean="0"/>
          </a:p>
          <a:p>
            <a:r>
              <a:rPr lang="en-US" dirty="0" smtClean="0">
                <a:solidFill>
                  <a:srgbClr val="FF0000"/>
                </a:solidFill>
              </a:rPr>
              <a:t>Components developed by different team members </a:t>
            </a:r>
            <a:r>
              <a:rPr lang="en-US" dirty="0" smtClean="0"/>
              <a:t>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extLst>
      <p:ext uri="{BB962C8B-B14F-4D97-AF65-F5344CB8AC3E}">
        <p14:creationId xmlns:p14="http://schemas.microsoft.com/office/powerpoint/2010/main" xmlns="" val="204991242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solidFill>
                  <a:srgbClr val="00B0F0"/>
                </a:solidFill>
              </a:rPr>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solidFill>
                  <a:srgbClr val="00B0F0"/>
                </a:solidFill>
              </a:rPr>
              <a:t>To discover situations in which the behavior of the software is incorrect, undesirable or does not conform to its specification. </a:t>
            </a:r>
          </a:p>
          <a:p>
            <a:pPr lvl="1"/>
            <a:r>
              <a:rPr lang="en-US" dirty="0" smtClean="0"/>
              <a:t>Defect testing is concerned with rooting out undesirable system behavior such as </a:t>
            </a:r>
            <a:r>
              <a:rPr lang="en-US" dirty="0" smtClean="0">
                <a:solidFill>
                  <a:srgbClr val="FF0000"/>
                </a:solidFill>
              </a:rPr>
              <a:t>system crashes, unwanted interactions with other systems, incorrect computations and data corruption</a:t>
            </a:r>
            <a:r>
              <a:rPr lang="en-US" dirty="0" smtClean="0"/>
              <a: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sz="3600" dirty="0" smtClean="0">
                <a:solidFill>
                  <a:srgbClr val="19068A"/>
                </a:solidFill>
              </a:rPr>
              <a:t>Test-driven development</a:t>
            </a:r>
            <a:endParaRPr lang="en-US" sz="36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extLst>
      <p:ext uri="{BB962C8B-B14F-4D97-AF65-F5344CB8AC3E}">
        <p14:creationId xmlns:p14="http://schemas.microsoft.com/office/powerpoint/2010/main" xmlns="" val="1304886274"/>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8160" y="2365791"/>
            <a:ext cx="7971995" cy="2340402"/>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sz="3600" dirty="0" smtClean="0">
                <a:solidFill>
                  <a:srgbClr val="19068A"/>
                </a:solidFill>
              </a:rPr>
              <a:t>Release testing</a:t>
            </a:r>
            <a:endParaRPr lang="en-US" sz="36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47</a:t>
            </a:fld>
            <a:endParaRPr lang="en-US"/>
          </a:p>
        </p:txBody>
      </p:sp>
    </p:spTree>
    <p:extLst>
      <p:ext uri="{BB962C8B-B14F-4D97-AF65-F5344CB8AC3E}">
        <p14:creationId xmlns:p14="http://schemas.microsoft.com/office/powerpoint/2010/main" xmlns="" val="1004290532"/>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a:t>
            </a:r>
            <a:r>
              <a:rPr lang="en-US" dirty="0" smtClean="0">
                <a:solidFill>
                  <a:srgbClr val="FF0000"/>
                </a:solidFill>
              </a:rPr>
              <a:t>(defect testing). </a:t>
            </a:r>
            <a:r>
              <a:rPr lang="en-US" dirty="0" smtClean="0"/>
              <a:t>The objective of release testing is to check that the system meets its requirements and is good enough for external use </a:t>
            </a:r>
            <a:r>
              <a:rPr lang="en-US" dirty="0" smtClean="0">
                <a:solidFill>
                  <a:srgbClr val="FF0000"/>
                </a:solidFill>
              </a:rPr>
              <a:t>(validation testing)</a:t>
            </a:r>
            <a:r>
              <a:rPr lang="en-US" dirty="0" smtClean="0"/>
              <a: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a:xfrm>
            <a:off x="124691" y="1600200"/>
            <a:ext cx="8880764" cy="5022273"/>
          </a:xfrm>
        </p:spPr>
        <p:txBody>
          <a:bodyPr/>
          <a:lstStyle/>
          <a:p>
            <a:r>
              <a:rPr lang="en-US" dirty="0" smtClean="0">
                <a:solidFill>
                  <a:schemeClr val="tx1"/>
                </a:solidFill>
              </a:rPr>
              <a:t>The first goal leads to validation testing</a:t>
            </a:r>
          </a:p>
          <a:p>
            <a:pPr lvl="1" algn="just"/>
            <a:r>
              <a:rPr lang="en-US" sz="1600" dirty="0" smtClean="0">
                <a:solidFill>
                  <a:schemeClr val="tx1"/>
                </a:solidFill>
              </a:rPr>
              <a:t>You expect the system to perform correctly using a given set of test cases that reflect the system’s expected use. </a:t>
            </a:r>
          </a:p>
          <a:p>
            <a:pPr lvl="1" algn="just"/>
            <a:r>
              <a:rPr lang="en-US" sz="1600" dirty="0">
                <a:solidFill>
                  <a:schemeClr val="tx1"/>
                </a:solidFill>
              </a:rPr>
              <a:t>To demonstrate to the developer and the system customer that the software meets its requirements </a:t>
            </a:r>
          </a:p>
          <a:p>
            <a:pPr marL="457200" lvl="1" indent="0">
              <a:buNone/>
            </a:pPr>
            <a:endParaRPr lang="en-US" dirty="0" smtClean="0">
              <a:solidFill>
                <a:schemeClr val="tx1"/>
              </a:solidFill>
            </a:endParaRPr>
          </a:p>
          <a:p>
            <a:r>
              <a:rPr lang="en-US" dirty="0" smtClean="0">
                <a:solidFill>
                  <a:schemeClr val="tx1"/>
                </a:solidFill>
              </a:rPr>
              <a:t>The second goal leads to defect testing</a:t>
            </a:r>
          </a:p>
          <a:p>
            <a:pPr lvl="1" algn="just"/>
            <a:r>
              <a:rPr lang="en-US" sz="1600" dirty="0" smtClean="0">
                <a:solidFill>
                  <a:schemeClr val="tx1"/>
                </a:solidFill>
              </a:rPr>
              <a:t>The test cases are designed to expose defects. </a:t>
            </a:r>
          </a:p>
          <a:p>
            <a:pPr lvl="1" algn="just"/>
            <a:r>
              <a:rPr lang="en-US" sz="1600" dirty="0" smtClean="0">
                <a:solidFill>
                  <a:schemeClr val="tx1"/>
                </a:solidFill>
              </a:rPr>
              <a:t>Defect testing discover </a:t>
            </a:r>
            <a:r>
              <a:rPr lang="en-US" sz="1600" dirty="0">
                <a:solidFill>
                  <a:schemeClr val="tx1"/>
                </a:solidFill>
              </a:rPr>
              <a:t>faults or defects in the software where its </a:t>
            </a:r>
            <a:r>
              <a:rPr lang="en-US" sz="1600" dirty="0" err="1">
                <a:solidFill>
                  <a:schemeClr val="tx1"/>
                </a:solidFill>
              </a:rPr>
              <a:t>behaviour</a:t>
            </a:r>
            <a:r>
              <a:rPr lang="en-US" sz="1600" dirty="0">
                <a:solidFill>
                  <a:schemeClr val="tx1"/>
                </a:solidFill>
              </a:rPr>
              <a:t> is incorrect or not in conformance with its specification </a:t>
            </a:r>
          </a:p>
          <a:p>
            <a:pPr marL="457200" lvl="1" indent="0">
              <a:buNone/>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solidFill>
                  <a:srgbClr val="FF0000"/>
                </a:solidFill>
              </a:rPr>
              <a:t>Stress testing is a form of performance testing </a:t>
            </a:r>
            <a:r>
              <a:rPr lang="en-US" dirty="0" smtClean="0"/>
              <a:t>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sz="3600" dirty="0" smtClean="0">
                <a:solidFill>
                  <a:srgbClr val="FF0000"/>
                </a:solidFill>
              </a:rPr>
              <a:t>User testing</a:t>
            </a:r>
            <a:endParaRPr lang="en-US" sz="3600" dirty="0">
              <a:solidFill>
                <a:srgbClr val="FF0000"/>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Tree>
    <p:extLst>
      <p:ext uri="{BB962C8B-B14F-4D97-AF65-F5344CB8AC3E}">
        <p14:creationId xmlns:p14="http://schemas.microsoft.com/office/powerpoint/2010/main" xmlns="" val="1427599946"/>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a:t>
            </a:r>
            <a:r>
              <a:rPr lang="en-US" dirty="0" smtClean="0">
                <a:solidFill>
                  <a:srgbClr val="FF0000"/>
                </a:solidFill>
              </a:rPr>
              <a:t>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499" y="2938280"/>
            <a:ext cx="8797205" cy="1552448"/>
          </a:xfrm>
          <a:prstGeom prst="rect">
            <a:avLst/>
          </a:prstGeom>
        </p:spPr>
      </p:pic>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The level of </a:t>
            </a:r>
            <a:r>
              <a:rPr lang="en-GB" smtClean="0"/>
              <a:t>required confidence 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r>
              <a:rPr lang="en-GB" sz="2400" dirty="0" smtClean="0">
                <a:solidFill>
                  <a:srgbClr val="000000"/>
                </a:solidFill>
              </a:rPr>
              <a:t>Software 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1310</TotalTime>
  <Words>3460</Words>
  <Application>Microsoft Office PowerPoint</Application>
  <PresentationFormat>On-screen Show (4:3)</PresentationFormat>
  <Paragraphs>316</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SE10 slides</vt:lpstr>
      <vt:lpstr>Software Testing</vt:lpstr>
      <vt:lpstr>Topics covered</vt:lpstr>
      <vt:lpstr>Program testing</vt:lpstr>
      <vt:lpstr>Program testing goals</vt:lpstr>
      <vt:lpstr>Validation and defect testing</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(plan-driven development)</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 Nazrul</cp:lastModifiedBy>
  <cp:revision>38</cp:revision>
  <dcterms:created xsi:type="dcterms:W3CDTF">2010-01-14T08:17:23Z</dcterms:created>
  <dcterms:modified xsi:type="dcterms:W3CDTF">2017-09-28T02:29:29Z</dcterms:modified>
</cp:coreProperties>
</file>