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31"/>
  </p:notesMasterIdLst>
  <p:handoutMasterIdLst>
    <p:handoutMasterId r:id="rId32"/>
  </p:handoutMasterIdLst>
  <p:sldIdLst>
    <p:sldId id="260" r:id="rId2"/>
    <p:sldId id="270" r:id="rId3"/>
    <p:sldId id="297" r:id="rId4"/>
    <p:sldId id="327" r:id="rId5"/>
    <p:sldId id="328" r:id="rId6"/>
    <p:sldId id="315" r:id="rId7"/>
    <p:sldId id="324" r:id="rId8"/>
    <p:sldId id="274" r:id="rId9"/>
    <p:sldId id="275" r:id="rId10"/>
    <p:sldId id="325" r:id="rId11"/>
    <p:sldId id="309" r:id="rId12"/>
    <p:sldId id="277" r:id="rId13"/>
    <p:sldId id="329" r:id="rId14"/>
    <p:sldId id="278" r:id="rId15"/>
    <p:sldId id="283" r:id="rId16"/>
    <p:sldId id="265" r:id="rId17"/>
    <p:sldId id="268" r:id="rId18"/>
    <p:sldId id="330" r:id="rId19"/>
    <p:sldId id="269" r:id="rId20"/>
    <p:sldId id="326" r:id="rId21"/>
    <p:sldId id="312" r:id="rId22"/>
    <p:sldId id="284" r:id="rId23"/>
    <p:sldId id="285" r:id="rId24"/>
    <p:sldId id="286" r:id="rId25"/>
    <p:sldId id="313" r:id="rId26"/>
    <p:sldId id="314" r:id="rId27"/>
    <p:sldId id="281" r:id="rId28"/>
    <p:sldId id="280" r:id="rId29"/>
    <p:sldId id="288" r:id="rId30"/>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100" d="100"/>
          <a:sy n="100" d="100"/>
        </p:scale>
        <p:origin x="-27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181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641201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321EC6-4F8E-4A00-943E-724051CF4F4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194427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321EC6-4F8E-4A00-943E-724051CF4F4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100996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321EC6-4F8E-4A00-943E-724051CF4F4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276335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321EC6-4F8E-4A00-943E-724051CF4F4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11913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21EC6-4F8E-4A00-943E-724051CF4F49}"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19434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321EC6-4F8E-4A00-943E-724051CF4F49}"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388828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321EC6-4F8E-4A00-943E-724051CF4F49}"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73722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321EC6-4F8E-4A00-943E-724051CF4F49}"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290981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21EC6-4F8E-4A00-943E-724051CF4F49}" type="datetimeFigureOut">
              <a:rPr lang="en-US" smtClean="0"/>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354547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21EC6-4F8E-4A00-943E-724051CF4F49}"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35118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21EC6-4F8E-4A00-943E-724051CF4F49}"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285C7-F4E5-460E-A41E-82A322A38224}" type="slidenum">
              <a:rPr lang="en-US" smtClean="0"/>
              <a:t>‹#›</a:t>
            </a:fld>
            <a:endParaRPr lang="en-US"/>
          </a:p>
        </p:txBody>
      </p:sp>
    </p:spTree>
    <p:extLst>
      <p:ext uri="{BB962C8B-B14F-4D97-AF65-F5344CB8AC3E}">
        <p14:creationId xmlns:p14="http://schemas.microsoft.com/office/powerpoint/2010/main" val="329315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21EC6-4F8E-4A00-943E-724051CF4F49}" type="datetimeFigureOut">
              <a:rPr lang="en-US" smtClean="0"/>
              <a:t>10/5/2017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285C7-F4E5-460E-A41E-82A322A38224}" type="slidenum">
              <a:rPr lang="en-US" smtClean="0"/>
              <a:t>‹#›</a:t>
            </a:fld>
            <a:endParaRPr lang="en-US"/>
          </a:p>
        </p:txBody>
      </p:sp>
    </p:spTree>
    <p:extLst>
      <p:ext uri="{BB962C8B-B14F-4D97-AF65-F5344CB8AC3E}">
        <p14:creationId xmlns:p14="http://schemas.microsoft.com/office/powerpoint/2010/main" val="18152222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marL="1119188" lvl="1" indent="-455613" algn="l"/>
            <a:r>
              <a:rPr lang="en-GB" sz="3600" dirty="0" smtClean="0">
                <a:latin typeface="Arial"/>
                <a:cs typeface="Arial"/>
              </a:rPr>
              <a:t>Dependability and Security</a:t>
            </a:r>
            <a:endParaRPr lang="en-GB" sz="3600"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endParaRPr lang="en-GB"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a:xfrm>
            <a:off x="3635896" y="1638300"/>
            <a:ext cx="4974704" cy="4533900"/>
          </a:xfrm>
        </p:spPr>
        <p:txBody>
          <a:bodyPr/>
          <a:lstStyle/>
          <a:p>
            <a:r>
              <a:rPr lang="en-US" sz="2000" dirty="0" smtClean="0"/>
              <a:t>Availability is usually expressed as a percentage of the time that the system is available to deliver services e.g. 99.95%.</a:t>
            </a:r>
          </a:p>
          <a:p>
            <a:r>
              <a:rPr lang="en-US" sz="2000" dirty="0" smtClean="0"/>
              <a:t>However, this ignores:</a:t>
            </a:r>
          </a:p>
          <a:p>
            <a:pPr lvl="1"/>
            <a:r>
              <a:rPr lang="en-US" sz="1800" dirty="0" smtClean="0"/>
              <a:t>The number of users affected by the service outage. Loss of service in the middle of the night is less important for many systems than loss of service during peak usage periods.</a:t>
            </a:r>
          </a:p>
          <a:p>
            <a:pPr lvl="1"/>
            <a:r>
              <a:rPr lang="en-US" sz="1800" dirty="0" smtClean="0"/>
              <a:t>The length of the outage. The longer the outage, the more the disruption. Several short outages are less likely to be disruptive than 1 long outage. Long repair times are a particular problem.</a:t>
            </a:r>
            <a:endParaRPr lang="en-US" sz="1800" dirty="0"/>
          </a:p>
        </p:txBody>
      </p:sp>
      <p:pic>
        <p:nvPicPr>
          <p:cNvPr id="4" name="Picture 3"/>
          <p:cNvPicPr>
            <a:picLocks noChangeAspect="1"/>
          </p:cNvPicPr>
          <p:nvPr/>
        </p:nvPicPr>
        <p:blipFill>
          <a:blip r:embed="rId2"/>
          <a:stretch>
            <a:fillRect/>
          </a:stretch>
        </p:blipFill>
        <p:spPr>
          <a:xfrm>
            <a:off x="251520" y="1844824"/>
            <a:ext cx="3312368" cy="310887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80921"/>
          <a:ext cx="8229600" cy="335788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spcAft>
                          <a:spcPts val="0"/>
                        </a:spcAft>
                      </a:pPr>
                      <a:r>
                        <a:rPr lang="en-US" sz="1400" b="1" dirty="0" smtClean="0">
                          <a:solidFill>
                            <a:schemeClr val="bg1"/>
                          </a:solidFill>
                          <a:latin typeface="Arial"/>
                          <a:ea typeface="Calibri"/>
                          <a:cs typeface="Arial"/>
                        </a:rPr>
                        <a:t>Term</a:t>
                      </a:r>
                      <a:endParaRPr lang="en-GB" sz="1400" dirty="0">
                        <a:solidFill>
                          <a:schemeClr val="bg1"/>
                        </a:solidFill>
                        <a:latin typeface="Arial"/>
                        <a:ea typeface="Calibri"/>
                        <a:cs typeface="Arial"/>
                      </a:endParaRPr>
                    </a:p>
                  </a:txBody>
                  <a:tcPr marL="68580" marR="68580" marT="0" marB="0"/>
                </a:tc>
                <a:tc>
                  <a:txBody>
                    <a:bodyPr/>
                    <a:lstStyle/>
                    <a:p>
                      <a:pPr>
                        <a:spcAft>
                          <a:spcPts val="0"/>
                        </a:spcAft>
                      </a:pPr>
                      <a:r>
                        <a:rPr lang="en-US" sz="1400" b="1" dirty="0" smtClean="0">
                          <a:solidFill>
                            <a:schemeClr val="bg1"/>
                          </a:solidFill>
                          <a:latin typeface="Arial"/>
                          <a:ea typeface="Calibri"/>
                          <a:cs typeface="Arial"/>
                        </a:rPr>
                        <a:t>Description</a:t>
                      </a:r>
                      <a:endParaRPr lang="en-GB" sz="1400" dirty="0">
                        <a:solidFill>
                          <a:schemeClr val="bg1"/>
                        </a:solidFill>
                        <a:latin typeface="Arial"/>
                        <a:ea typeface="Calibri"/>
                        <a:cs typeface="Arial"/>
                      </a:endParaRPr>
                    </a:p>
                  </a:txBody>
                  <a:tcPr marL="68580" marR="68580" marT="0" marB="0"/>
                </a:tc>
              </a:tr>
              <a:tr h="370840">
                <a:tc>
                  <a:txBody>
                    <a:bodyPr/>
                    <a:lstStyle/>
                    <a:p>
                      <a:pPr>
                        <a:spcAft>
                          <a:spcPts val="400"/>
                        </a:spcAft>
                      </a:pPr>
                      <a:r>
                        <a:rPr lang="en-US" sz="1400" dirty="0" smtClean="0">
                          <a:solidFill>
                            <a:schemeClr val="bg1"/>
                          </a:solidFill>
                          <a:latin typeface="Arial"/>
                          <a:ea typeface="Calibri"/>
                          <a:cs typeface="Arial"/>
                        </a:rPr>
                        <a:t>Human </a:t>
                      </a:r>
                      <a:r>
                        <a:rPr lang="en-US" sz="1400" dirty="0">
                          <a:solidFill>
                            <a:schemeClr val="bg1"/>
                          </a:solidFill>
                          <a:latin typeface="Arial"/>
                          <a:ea typeface="Calibri"/>
                          <a:cs typeface="Arial"/>
                        </a:rPr>
                        <a:t>error or</a:t>
                      </a:r>
                      <a:endParaRPr lang="en-GB" sz="1400" dirty="0">
                        <a:solidFill>
                          <a:schemeClr val="bg1"/>
                        </a:solidFill>
                        <a:latin typeface="Arial"/>
                        <a:ea typeface="Calibri"/>
                        <a:cs typeface="Arial"/>
                      </a:endParaRPr>
                    </a:p>
                    <a:p>
                      <a:pPr>
                        <a:spcAft>
                          <a:spcPts val="400"/>
                        </a:spcAft>
                      </a:pPr>
                      <a:r>
                        <a:rPr lang="en-US" sz="1400" dirty="0">
                          <a:solidFill>
                            <a:schemeClr val="bg1"/>
                          </a:solidFill>
                          <a:latin typeface="Arial"/>
                          <a:ea typeface="Calibri"/>
                          <a:cs typeface="Arial"/>
                        </a:rPr>
                        <a:t>mistake</a:t>
                      </a:r>
                      <a:endParaRPr lang="en-GB" sz="1400" dirty="0">
                        <a:solidFill>
                          <a:schemeClr val="bg1"/>
                        </a:solidFill>
                        <a:latin typeface="Arial"/>
                        <a:ea typeface="Calibri"/>
                        <a:cs typeface="Arial"/>
                      </a:endParaRPr>
                    </a:p>
                  </a:txBody>
                  <a:tcPr marL="68580" marR="68580" marT="0" marB="0"/>
                </a:tc>
                <a:tc>
                  <a:txBody>
                    <a:bodyPr/>
                    <a:lstStyle/>
                    <a:p>
                      <a:pPr>
                        <a:spcAft>
                          <a:spcPts val="0"/>
                        </a:spcAft>
                      </a:pPr>
                      <a:r>
                        <a:rPr lang="en-US" sz="1400" dirty="0">
                          <a:solidFill>
                            <a:schemeClr val="bg1"/>
                          </a:solidFill>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solidFill>
                          <a:schemeClr val="bg1"/>
                        </a:solidFill>
                        <a:latin typeface="Arial"/>
                        <a:ea typeface="Calibri"/>
                        <a:cs typeface="Arial"/>
                      </a:endParaRPr>
                    </a:p>
                  </a:txBody>
                  <a:tcPr marL="68580" marR="68580" marT="0" marB="0"/>
                </a:tc>
              </a:tr>
              <a:tr h="370840">
                <a:tc>
                  <a:txBody>
                    <a:bodyPr/>
                    <a:lstStyle/>
                    <a:p>
                      <a:pPr>
                        <a:spcAft>
                          <a:spcPts val="400"/>
                        </a:spcAft>
                      </a:pPr>
                      <a:r>
                        <a:rPr lang="en-US" sz="1400">
                          <a:solidFill>
                            <a:schemeClr val="bg1"/>
                          </a:solidFill>
                          <a:latin typeface="Arial"/>
                          <a:ea typeface="Calibri"/>
                          <a:cs typeface="Arial"/>
                        </a:rPr>
                        <a:t>System fault</a:t>
                      </a:r>
                      <a:endParaRPr lang="en-GB" sz="1400">
                        <a:solidFill>
                          <a:schemeClr val="bg1"/>
                        </a:solidFill>
                        <a:latin typeface="Arial"/>
                        <a:ea typeface="Calibri"/>
                        <a:cs typeface="Arial"/>
                      </a:endParaRPr>
                    </a:p>
                  </a:txBody>
                  <a:tcPr marL="68580" marR="68580" marT="0" marB="0"/>
                </a:tc>
                <a:tc>
                  <a:txBody>
                    <a:bodyPr/>
                    <a:lstStyle/>
                    <a:p>
                      <a:pPr>
                        <a:spcAft>
                          <a:spcPts val="400"/>
                        </a:spcAft>
                      </a:pPr>
                      <a:r>
                        <a:rPr lang="en-US" sz="1400" dirty="0">
                          <a:solidFill>
                            <a:schemeClr val="bg1"/>
                          </a:solidFill>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solidFill>
                          <a:schemeClr val="bg1"/>
                        </a:solidFill>
                        <a:latin typeface="Arial"/>
                        <a:ea typeface="Calibri"/>
                        <a:cs typeface="Arial"/>
                      </a:endParaRPr>
                    </a:p>
                  </a:txBody>
                  <a:tcPr marL="68580" marR="68580" marT="0" marB="0"/>
                </a:tc>
              </a:tr>
              <a:tr h="370840">
                <a:tc>
                  <a:txBody>
                    <a:bodyPr/>
                    <a:lstStyle/>
                    <a:p>
                      <a:pPr>
                        <a:spcAft>
                          <a:spcPts val="400"/>
                        </a:spcAft>
                      </a:pPr>
                      <a:r>
                        <a:rPr lang="en-US" sz="1400">
                          <a:solidFill>
                            <a:schemeClr val="bg1"/>
                          </a:solidFill>
                          <a:latin typeface="Arial"/>
                          <a:ea typeface="Calibri"/>
                          <a:cs typeface="Arial"/>
                        </a:rPr>
                        <a:t>System error</a:t>
                      </a:r>
                      <a:endParaRPr lang="en-GB" sz="1400">
                        <a:solidFill>
                          <a:schemeClr val="bg1"/>
                        </a:solidFill>
                        <a:latin typeface="Arial"/>
                        <a:ea typeface="Calibri"/>
                        <a:cs typeface="Arial"/>
                      </a:endParaRPr>
                    </a:p>
                  </a:txBody>
                  <a:tcPr marL="68580" marR="68580" marT="0" marB="0"/>
                </a:tc>
                <a:tc>
                  <a:txBody>
                    <a:bodyPr/>
                    <a:lstStyle/>
                    <a:p>
                      <a:pPr>
                        <a:spcAft>
                          <a:spcPts val="400"/>
                        </a:spcAft>
                      </a:pPr>
                      <a:r>
                        <a:rPr lang="en-US" sz="1400" dirty="0">
                          <a:solidFill>
                            <a:schemeClr val="bg1"/>
                          </a:solidFill>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solidFill>
                          <a:schemeClr val="bg1"/>
                        </a:solidFill>
                        <a:latin typeface="Arial"/>
                        <a:ea typeface="Calibri"/>
                        <a:cs typeface="Arial"/>
                      </a:endParaRPr>
                    </a:p>
                  </a:txBody>
                  <a:tcPr marL="68580" marR="68580" marT="0" marB="0"/>
                </a:tc>
              </a:tr>
              <a:tr h="370840">
                <a:tc>
                  <a:txBody>
                    <a:bodyPr/>
                    <a:lstStyle/>
                    <a:p>
                      <a:pPr>
                        <a:spcAft>
                          <a:spcPts val="400"/>
                        </a:spcAft>
                      </a:pPr>
                      <a:r>
                        <a:rPr lang="en-US" sz="1400">
                          <a:solidFill>
                            <a:schemeClr val="bg1"/>
                          </a:solidFill>
                          <a:latin typeface="Arial"/>
                          <a:ea typeface="Calibri"/>
                          <a:cs typeface="Arial"/>
                        </a:rPr>
                        <a:t>System failure</a:t>
                      </a:r>
                      <a:endParaRPr lang="en-GB" sz="1400">
                        <a:solidFill>
                          <a:schemeClr val="bg1"/>
                        </a:solidFill>
                        <a:latin typeface="Arial"/>
                        <a:ea typeface="Calibri"/>
                        <a:cs typeface="Arial"/>
                      </a:endParaRPr>
                    </a:p>
                  </a:txBody>
                  <a:tcPr marL="68580" marR="68580" marT="0" marB="0"/>
                </a:tc>
                <a:tc>
                  <a:txBody>
                    <a:bodyPr/>
                    <a:lstStyle/>
                    <a:p>
                      <a:pPr>
                        <a:spcAft>
                          <a:spcPts val="400"/>
                        </a:spcAft>
                      </a:pPr>
                      <a:r>
                        <a:rPr lang="en-US" sz="1400" dirty="0">
                          <a:solidFill>
                            <a:schemeClr val="bg1"/>
                          </a:solidFill>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solidFill>
                            <a:schemeClr val="bg1"/>
                          </a:solidFill>
                          <a:latin typeface="Arial"/>
                          <a:ea typeface="Calibri"/>
                          <a:cs typeface="Arial"/>
                        </a:rPr>
                        <a:t>.</a:t>
                      </a:r>
                      <a:endParaRPr lang="en-GB" sz="1400" dirty="0">
                        <a:solidFill>
                          <a:schemeClr val="bg1"/>
                        </a:solidFill>
                        <a:latin typeface="Arial"/>
                        <a:ea typeface="Calibri"/>
                        <a:cs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Faults-errors-failures</a:t>
            </a:r>
            <a:endParaRPr lang="en-US" dirty="0"/>
          </a:p>
        </p:txBody>
      </p:sp>
      <p:pic>
        <p:nvPicPr>
          <p:cNvPr id="4" name="Picture 3"/>
          <p:cNvPicPr>
            <a:picLocks noChangeAspect="1"/>
          </p:cNvPicPr>
          <p:nvPr/>
        </p:nvPicPr>
        <p:blipFill>
          <a:blip r:embed="rId2"/>
          <a:stretch>
            <a:fillRect/>
          </a:stretch>
        </p:blipFill>
        <p:spPr>
          <a:xfrm>
            <a:off x="1331640" y="2420888"/>
            <a:ext cx="7116085" cy="3024336"/>
          </a:xfrm>
          <a:prstGeom prst="rect">
            <a:avLst/>
          </a:prstGeom>
        </p:spPr>
      </p:pic>
    </p:spTree>
    <p:extLst>
      <p:ext uri="{BB962C8B-B14F-4D97-AF65-F5344CB8AC3E}">
        <p14:creationId xmlns:p14="http://schemas.microsoft.com/office/powerpoint/2010/main" val="366792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a:p>
            <a:r>
              <a:rPr lang="en-GB" sz="2400" dirty="0"/>
              <a:t>Safety requirements are</a:t>
            </a:r>
            <a:r>
              <a:rPr lang="en-GB" sz="2400" dirty="0" smtClean="0"/>
              <a:t> often exclusive </a:t>
            </a:r>
            <a:r>
              <a:rPr lang="en-GB" sz="2400" dirty="0"/>
              <a:t>requirements i.e. they exclude undesirable situations rather than specify required system </a:t>
            </a:r>
            <a:r>
              <a:rPr lang="en-GB" sz="2400" dirty="0" smtClean="0"/>
              <a:t>services. These generate functional safety requirements.</a:t>
            </a:r>
            <a:endParaRPr lang="en-GB"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xfrm>
            <a:off x="3923928" y="1638300"/>
            <a:ext cx="4686672" cy="4533900"/>
          </a:xfrm>
          <a:noFill/>
          <a:ln/>
        </p:spPr>
        <p:txBody>
          <a:bodyPr lIns="90487" tIns="44450" rIns="90487" bIns="44450"/>
          <a:lstStyle/>
          <a:p>
            <a:r>
              <a:rPr lang="en-GB" sz="2000" dirty="0"/>
              <a:t>Primary safety-critical systems</a:t>
            </a:r>
          </a:p>
          <a:p>
            <a:pPr lvl="1"/>
            <a:r>
              <a:rPr lang="en-GB" sz="1800" dirty="0"/>
              <a:t>Embedded software systems whose failure can cause the associated hardware to fail and directly threaten </a:t>
            </a:r>
            <a:r>
              <a:rPr lang="en-GB" sz="1800" dirty="0" smtClean="0"/>
              <a:t>people. </a:t>
            </a:r>
            <a:r>
              <a:rPr lang="en-GB" sz="1600" dirty="0" smtClean="0"/>
              <a:t>Example </a:t>
            </a:r>
            <a:r>
              <a:rPr lang="en-GB" sz="1800" dirty="0" smtClean="0"/>
              <a:t>is an insulin pump control system.</a:t>
            </a:r>
            <a:endParaRPr lang="en-GB" sz="1600" dirty="0" smtClean="0"/>
          </a:p>
          <a:p>
            <a:r>
              <a:rPr lang="en-GB" sz="2000" dirty="0"/>
              <a:t>Secondary safety-critical systems</a:t>
            </a:r>
          </a:p>
          <a:p>
            <a:pPr lvl="1"/>
            <a:r>
              <a:rPr lang="en-GB" sz="1800" dirty="0"/>
              <a:t>Systems whose failure results in faults in other</a:t>
            </a:r>
            <a:r>
              <a:rPr lang="en-GB" sz="1800" dirty="0" smtClean="0"/>
              <a:t> (socio-technical) systems, </a:t>
            </a:r>
            <a:r>
              <a:rPr lang="en-GB" sz="1800" dirty="0"/>
              <a:t>which can</a:t>
            </a:r>
            <a:r>
              <a:rPr lang="en-GB" sz="1800" dirty="0" smtClean="0"/>
              <a:t> then have safety consequences. For example, the MHC-PMS is safety-critical as failure may lead to inappropriate treatment being prescribed.</a:t>
            </a:r>
            <a:endParaRPr lang="en-GB" sz="1800" dirty="0"/>
          </a:p>
        </p:txBody>
      </p:sp>
      <p:pic>
        <p:nvPicPr>
          <p:cNvPr id="2" name="Picture 1"/>
          <p:cNvPicPr>
            <a:picLocks noChangeAspect="1"/>
          </p:cNvPicPr>
          <p:nvPr/>
        </p:nvPicPr>
        <p:blipFill>
          <a:blip r:embed="rId3"/>
          <a:stretch>
            <a:fillRect/>
          </a:stretch>
        </p:blipFill>
        <p:spPr>
          <a:xfrm>
            <a:off x="755576" y="1484784"/>
            <a:ext cx="2736304" cy="2228430"/>
          </a:xfrm>
          <a:prstGeom prst="rect">
            <a:avLst/>
          </a:prstGeom>
        </p:spPr>
      </p:pic>
      <p:pic>
        <p:nvPicPr>
          <p:cNvPr id="3" name="Picture 2"/>
          <p:cNvPicPr>
            <a:picLocks noChangeAspect="1"/>
          </p:cNvPicPr>
          <p:nvPr/>
        </p:nvPicPr>
        <p:blipFill>
          <a:blip r:embed="rId4"/>
          <a:stretch>
            <a:fillRect/>
          </a:stretch>
        </p:blipFill>
        <p:spPr>
          <a:xfrm>
            <a:off x="611560" y="4005064"/>
            <a:ext cx="2948556" cy="20787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Safety and reliability are related but distinct</a:t>
            </a:r>
          </a:p>
          <a:p>
            <a:pPr lvl="1">
              <a:lnSpc>
                <a:spcPct val="90000"/>
              </a:lnSpc>
            </a:pPr>
            <a:r>
              <a:rPr lang="en-GB" dirty="0"/>
              <a:t>In general, reliability and availability are necessary but not sufficient conditions for system safety </a:t>
            </a:r>
            <a:endParaRPr lang="en-GB" dirty="0" smtClean="0"/>
          </a:p>
          <a:p>
            <a:pPr>
              <a:lnSpc>
                <a:spcPct val="90000"/>
              </a:lnSpc>
            </a:pPr>
            <a:r>
              <a:rPr lang="en-GB" dirty="0" smtClean="0"/>
              <a:t>Reliability </a:t>
            </a:r>
            <a:r>
              <a:rPr lang="en-GB" dirty="0"/>
              <a:t>is concerned with conformance to a given specification and delivery of service</a:t>
            </a:r>
          </a:p>
          <a:p>
            <a:pPr>
              <a:lnSpc>
                <a:spcPct val="90000"/>
              </a:lnSpc>
            </a:pPr>
            <a:r>
              <a:rPr lang="en-GB" dirty="0"/>
              <a:t>Safety is concerned with ensuring system cannot cause damage irrespective of whether </a:t>
            </a:r>
            <a:br>
              <a:rPr lang="en-GB" dirty="0"/>
            </a:br>
            <a:r>
              <a:rPr lang="en-GB" dirty="0"/>
              <a:t>or not it conforms to its </a:t>
            </a:r>
            <a:r>
              <a:rPr lang="en-GB" dirty="0" smtClean="0"/>
              <a:t>specification</a:t>
            </a:r>
          </a:p>
          <a:p>
            <a:pPr marL="660400" lvl="1">
              <a:lnSpc>
                <a:spcPct val="90000"/>
              </a:lnSpc>
              <a:spcBef>
                <a:spcPts val="1400"/>
              </a:spcBef>
              <a:buFont typeface="Gill Sans" charset="0"/>
              <a:buChar char="•"/>
            </a:pPr>
            <a:r>
              <a:rPr lang="en-GB" sz="2400" dirty="0">
                <a:solidFill>
                  <a:srgbClr val="FF0000"/>
                </a:solidFill>
              </a:rPr>
              <a:t>A reliable system can be unsafe if the requirements are incorrect or </a:t>
            </a:r>
            <a:r>
              <a:rPr lang="en-GB" sz="2400" dirty="0" smtClean="0">
                <a:solidFill>
                  <a:srgbClr val="FF0000"/>
                </a:solidFill>
              </a:rPr>
              <a:t>incomplete</a:t>
            </a:r>
            <a:endParaRPr lang="en-GB" sz="24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reliable systems</a:t>
            </a:r>
            <a:endParaRPr lang="en-US" dirty="0"/>
          </a:p>
        </p:txBody>
      </p:sp>
      <p:sp>
        <p:nvSpPr>
          <p:cNvPr id="3" name="Content Placeholder 2"/>
          <p:cNvSpPr>
            <a:spLocks noGrp="1"/>
          </p:cNvSpPr>
          <p:nvPr>
            <p:ph idx="1"/>
          </p:nvPr>
        </p:nvSpPr>
        <p:spPr>
          <a:xfrm>
            <a:off x="611560" y="1412776"/>
            <a:ext cx="8001000" cy="45339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215900" indent="0">
              <a:buNone/>
            </a:pPr>
            <a:endParaRPr lang="en-US" dirty="0" smtClean="0"/>
          </a:p>
          <a:p>
            <a:pPr marL="215900" indent="0">
              <a:buNone/>
            </a:pP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907704" y="1628800"/>
            <a:ext cx="5184576" cy="3577358"/>
          </a:xfrm>
          <a:prstGeom prst="rect">
            <a:avLst/>
          </a:prstGeom>
        </p:spPr>
      </p:pic>
      <p:sp>
        <p:nvSpPr>
          <p:cNvPr id="5" name="TextBox 4"/>
          <p:cNvSpPr txBox="1"/>
          <p:nvPr/>
        </p:nvSpPr>
        <p:spPr>
          <a:xfrm>
            <a:off x="395536" y="5805264"/>
            <a:ext cx="8298428" cy="307777"/>
          </a:xfrm>
          <a:prstGeom prst="rect">
            <a:avLst/>
          </a:prstGeom>
          <a:noFill/>
        </p:spPr>
        <p:txBody>
          <a:bodyPr wrap="none" rtlCol="0">
            <a:spAutoFit/>
          </a:bodyPr>
          <a:lstStyle/>
          <a:p>
            <a:r>
              <a:rPr lang="en-US" dirty="0" smtClean="0"/>
              <a:t>The software on this plane operated ‘reliably’ yet the plane crashed  due to a software-related problem</a:t>
            </a:r>
            <a:endParaRPr lang="en-US" dirty="0"/>
          </a:p>
        </p:txBody>
      </p:sp>
    </p:spTree>
    <p:extLst>
      <p:ext uri="{BB962C8B-B14F-4D97-AF65-F5344CB8AC3E}">
        <p14:creationId xmlns:p14="http://schemas.microsoft.com/office/powerpoint/2010/main" val="191929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normAutofit fontScale="90000"/>
          </a:bodyPr>
          <a:lstStyle/>
          <a:p>
            <a:r>
              <a:rPr lang="en-GB"/>
              <a:t>Unsafe reliable systems</a:t>
            </a:r>
          </a:p>
        </p:txBody>
      </p:sp>
      <p:sp>
        <p:nvSpPr>
          <p:cNvPr id="24578" name="Rectangle 2"/>
          <p:cNvSpPr>
            <a:spLocks noGrp="1" noChangeArrowheads="1"/>
          </p:cNvSpPr>
          <p:nvPr>
            <p:ph idx="1"/>
          </p:nvPr>
        </p:nvSpPr>
        <p:spPr>
          <a:xfrm>
            <a:off x="1259632" y="1638300"/>
            <a:ext cx="7350968" cy="4533900"/>
          </a:xfrm>
          <a:noFill/>
          <a:ln/>
        </p:spPr>
        <p:txBody>
          <a:bodyPr lIns="90487" tIns="44450" rIns="90487" bIns="44450">
            <a:normAutofit fontScale="85000" lnSpcReduction="10000"/>
          </a:bodyPr>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a:xfrm>
            <a:off x="971600" y="1638300"/>
            <a:ext cx="7639000" cy="4533900"/>
          </a:xfrm>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a:t>
            </a:r>
            <a:r>
              <a:rPr lang="en-GB" sz="2400" dirty="0">
                <a:solidFill>
                  <a:srgbClr val="FF0000"/>
                </a:solidFill>
              </a:rPr>
              <a:t>dependability</a:t>
            </a:r>
            <a:r>
              <a:rPr lang="en-GB" sz="2400" dirty="0"/>
              <a:t> of the system.</a:t>
            </a:r>
          </a:p>
          <a:p>
            <a:r>
              <a:rPr lang="en-GB" sz="2400" dirty="0" smtClean="0"/>
              <a:t>It </a:t>
            </a:r>
            <a:r>
              <a:rPr lang="en-GB" sz="2400" dirty="0"/>
              <a:t>reflects the extent of the user’s confidence that it will operate as users expect and that it will not ‘fail’ in normal use</a:t>
            </a:r>
            <a:r>
              <a:rPr lang="en-GB" sz="2400" dirty="0" smtClean="0"/>
              <a:t>.</a:t>
            </a:r>
          </a:p>
          <a:p>
            <a:r>
              <a:rPr lang="en-GB" dirty="0" smtClean="0"/>
              <a:t>So, you can think of a dependable system as a system that does not fail.</a:t>
            </a:r>
            <a:endParaRPr lang="en-GB" sz="2400" dirty="0" smtClean="0"/>
          </a:p>
          <a:p>
            <a:pPr marL="215900" indent="0">
              <a:buNone/>
            </a:pPr>
            <a:endParaRPr lang="en-GB" sz="2400" dirty="0" smtClean="0"/>
          </a:p>
          <a:p>
            <a:endParaRPr lang="en-GB"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1143000" y="2286000"/>
          <a:ext cx="7086600" cy="3938939"/>
        </p:xfrm>
        <a:graphic>
          <a:graphicData uri="http://schemas.openxmlformats.org/drawingml/2006/table">
            <a:tbl>
              <a:tblPr firstRow="1" bandRow="1">
                <a:tableStyleId>{5C22544A-7EE6-4342-B048-85BDC9FD1C3A}</a:tableStyleId>
              </a:tblPr>
              <a:tblGrid>
                <a:gridCol w="1863494"/>
                <a:gridCol w="5223106"/>
              </a:tblGrid>
              <a:tr h="403259">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3025" marR="73025" marT="91440" marB="0"/>
                </a:tc>
              </a:tr>
              <a:tr h="795470">
                <a:tc>
                  <a:txBody>
                    <a:bodyPr/>
                    <a:lstStyle/>
                    <a:p>
                      <a:pPr algn="l">
                        <a:spcAft>
                          <a:spcPts val="0"/>
                        </a:spcAft>
                      </a:pPr>
                      <a:r>
                        <a:rPr lang="en-GB" sz="1600" dirty="0" smtClean="0">
                          <a:solidFill>
                            <a:srgbClr val="000000"/>
                          </a:solidFill>
                          <a:latin typeface="Arial"/>
                          <a:ea typeface="Times New Roman"/>
                          <a:cs typeface="Arial"/>
                        </a:rPr>
                        <a:t>Accident </a:t>
                      </a:r>
                      <a:r>
                        <a:rPr lang="en-GB" sz="16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6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tr>
              <a:tr h="497168">
                <a:tc>
                  <a:txBody>
                    <a:bodyPr/>
                    <a:lstStyle/>
                    <a:p>
                      <a:pPr algn="just">
                        <a:spcAft>
                          <a:spcPts val="0"/>
                        </a:spcAft>
                      </a:pPr>
                      <a:r>
                        <a:rPr lang="en-GB" sz="16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tr>
              <a:tr h="894903">
                <a:tc>
                  <a:txBody>
                    <a:bodyPr/>
                    <a:lstStyle/>
                    <a:p>
                      <a:pPr algn="just">
                        <a:spcAft>
                          <a:spcPts val="0"/>
                        </a:spcAft>
                      </a:pPr>
                      <a:r>
                        <a:rPr lang="en-GB" sz="16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546600"/>
        </p:xfrm>
        <a:graphic>
          <a:graphicData uri="http://schemas.openxmlformats.org/drawingml/2006/table">
            <a:tbl>
              <a:tblPr firstRow="1" bandRow="1">
                <a:tableStyleId>{5C22544A-7EE6-4342-B048-85BDC9FD1C3A}</a:tableStyleId>
              </a:tblPr>
              <a:tblGrid>
                <a:gridCol w="2164057"/>
                <a:gridCol w="6065543"/>
              </a:tblGrid>
              <a:tr h="370840">
                <a:tc>
                  <a:txBody>
                    <a:bodyPr/>
                    <a:lstStyle/>
                    <a:p>
                      <a:pPr algn="just">
                        <a:spcAft>
                          <a:spcPts val="0"/>
                        </a:spcAft>
                      </a:pPr>
                      <a:r>
                        <a:rPr lang="en-GB" sz="1600" b="1" dirty="0" smtClean="0">
                          <a:solidFill>
                            <a:srgbClr val="000000"/>
                          </a:solidFill>
                          <a:latin typeface="Arial"/>
                          <a:ea typeface="Times New Roman"/>
                          <a:cs typeface="Arial"/>
                        </a:rPr>
                        <a:t>Term</a:t>
                      </a:r>
                      <a:endParaRPr lang="en-GB" sz="16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600" b="1" dirty="0" smtClean="0">
                          <a:solidFill>
                            <a:srgbClr val="000000"/>
                          </a:solidFill>
                          <a:latin typeface="Arial"/>
                          <a:ea typeface="Times New Roman"/>
                          <a:cs typeface="Arial"/>
                        </a:rPr>
                        <a:t>Definition</a:t>
                      </a:r>
                      <a:endParaRPr lang="en-GB" sz="16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600" dirty="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probability of the events occurring which create a hazard. Probability values tend to be arbitrary but range from ‘probable’</a:t>
                      </a:r>
                      <a:r>
                        <a:rPr lang="en-GB" sz="1600" i="1" dirty="0">
                          <a:solidFill>
                            <a:srgbClr val="000000"/>
                          </a:solidFill>
                          <a:latin typeface="Arial"/>
                          <a:ea typeface="Times New Roman"/>
                          <a:cs typeface="Arial"/>
                        </a:rPr>
                        <a:t> </a:t>
                      </a:r>
                      <a:r>
                        <a:rPr lang="en-GB" sz="16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a:xfrm>
            <a:off x="4716016" y="1638300"/>
            <a:ext cx="3894584" cy="4533900"/>
          </a:xfrm>
        </p:spPr>
        <p:txBody>
          <a:bodyPr>
            <a:normAutofit fontScale="85000" lnSpcReduction="10000"/>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p:txBody>
      </p:sp>
      <p:pic>
        <p:nvPicPr>
          <p:cNvPr id="2" name="Picture 1"/>
          <p:cNvPicPr>
            <a:picLocks noChangeAspect="1"/>
          </p:cNvPicPr>
          <p:nvPr/>
        </p:nvPicPr>
        <p:blipFill>
          <a:blip r:embed="rId3"/>
          <a:stretch>
            <a:fillRect/>
          </a:stretch>
        </p:blipFill>
        <p:spPr>
          <a:xfrm>
            <a:off x="323528" y="1556792"/>
            <a:ext cx="4425711" cy="3312368"/>
          </a:xfrm>
          <a:prstGeom prst="rect">
            <a:avLst/>
          </a:prstGeom>
        </p:spPr>
      </p:pic>
      <p:sp>
        <p:nvSpPr>
          <p:cNvPr id="3" name="TextBox 2"/>
          <p:cNvSpPr txBox="1"/>
          <p:nvPr/>
        </p:nvSpPr>
        <p:spPr>
          <a:xfrm>
            <a:off x="467544" y="5157192"/>
            <a:ext cx="4176464" cy="1015663"/>
          </a:xfrm>
          <a:prstGeom prst="rect">
            <a:avLst/>
          </a:prstGeom>
          <a:noFill/>
        </p:spPr>
        <p:txBody>
          <a:bodyPr wrap="square" rtlCol="0">
            <a:spAutoFit/>
          </a:bodyPr>
          <a:lstStyle/>
          <a:p>
            <a:r>
              <a:rPr lang="en-GB" sz="2000" dirty="0"/>
              <a:t>Security is </a:t>
            </a:r>
            <a:r>
              <a:rPr lang="en-GB" sz="2000" dirty="0" smtClean="0"/>
              <a:t>essential for </a:t>
            </a:r>
            <a:r>
              <a:rPr lang="en-GB" sz="2000" dirty="0"/>
              <a:t>availability, reliability and safety.</a:t>
            </a:r>
          </a:p>
          <a:p>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0401"/>
          <a:ext cx="8229600" cy="408940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a:t>
            </a:r>
            <a:endParaRPr lang="en-US" dirty="0"/>
          </a:p>
        </p:txBody>
      </p:sp>
      <p:graphicFrame>
        <p:nvGraphicFramePr>
          <p:cNvPr id="4" name="Content Placeholder 3"/>
          <p:cNvGraphicFramePr>
            <a:graphicFrameLocks noGrp="1"/>
          </p:cNvGraphicFramePr>
          <p:nvPr>
            <p:ph idx="1"/>
          </p:nvPr>
        </p:nvGraphicFramePr>
        <p:xfrm>
          <a:off x="457200" y="2199641"/>
          <a:ext cx="8229600" cy="3515360"/>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a:xfrm>
            <a:off x="3203848" y="1638300"/>
            <a:ext cx="5406752" cy="4533900"/>
          </a:xfrm>
        </p:spPr>
        <p:txBody>
          <a:bodyPr/>
          <a:lstStyle/>
          <a:p>
            <a:r>
              <a:rPr lang="en-GB" sz="2400" dirty="0"/>
              <a:t>Denial of service</a:t>
            </a:r>
          </a:p>
          <a:p>
            <a:pPr lvl="1"/>
            <a:r>
              <a:rPr lang="en-GB" sz="2000" dirty="0"/>
              <a:t>The system is forced into a state where normal services are unavailable or where service provision is significantly degraded</a:t>
            </a:r>
          </a:p>
          <a:p>
            <a:r>
              <a:rPr lang="en-GB" sz="2400" dirty="0"/>
              <a:t>Corruption of programs or data</a:t>
            </a:r>
          </a:p>
          <a:p>
            <a:pPr lvl="1"/>
            <a:r>
              <a:rPr lang="en-GB" sz="2000" dirty="0"/>
              <a:t>The programs or data in the system may be modified in an unauthorised way</a:t>
            </a:r>
          </a:p>
          <a:p>
            <a:r>
              <a:rPr lang="en-GB" sz="2400" dirty="0"/>
              <a:t>Disclosure of confidential information</a:t>
            </a:r>
          </a:p>
          <a:p>
            <a:pPr lvl="1"/>
            <a:r>
              <a:rPr lang="en-GB" sz="2000" dirty="0"/>
              <a:t>Information that is managed by the system may be exposed to people who are not authorised to read or use that information</a:t>
            </a:r>
          </a:p>
        </p:txBody>
      </p:sp>
      <p:pic>
        <p:nvPicPr>
          <p:cNvPr id="2" name="Picture 1"/>
          <p:cNvPicPr>
            <a:picLocks noChangeAspect="1"/>
          </p:cNvPicPr>
          <p:nvPr/>
        </p:nvPicPr>
        <p:blipFill>
          <a:blip r:embed="rId3"/>
          <a:stretch>
            <a:fillRect/>
          </a:stretch>
        </p:blipFill>
        <p:spPr>
          <a:xfrm>
            <a:off x="539552" y="1628800"/>
            <a:ext cx="2395214" cy="2160240"/>
          </a:xfrm>
          <a:prstGeom prst="rect">
            <a:avLst/>
          </a:prstGeom>
        </p:spPr>
      </p:pic>
      <p:pic>
        <p:nvPicPr>
          <p:cNvPr id="3" name="Picture 2"/>
          <p:cNvPicPr>
            <a:picLocks noChangeAspect="1"/>
          </p:cNvPicPr>
          <p:nvPr/>
        </p:nvPicPr>
        <p:blipFill>
          <a:blip r:embed="rId4"/>
          <a:stretch>
            <a:fillRect/>
          </a:stretch>
        </p:blipFill>
        <p:spPr>
          <a:xfrm>
            <a:off x="251520" y="4077072"/>
            <a:ext cx="2870200" cy="16129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 a system is insecure as the code or data may be corrupted.</a:t>
            </a:r>
            <a:endParaRPr lang="en-GB"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normAutofit fontScale="92500" lnSpcReduction="10000"/>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is subjective</a:t>
            </a:r>
            <a:endParaRPr lang="en-US" dirty="0"/>
          </a:p>
        </p:txBody>
      </p:sp>
      <p:sp>
        <p:nvSpPr>
          <p:cNvPr id="3" name="Content Placeholder 2"/>
          <p:cNvSpPr>
            <a:spLocks noGrp="1"/>
          </p:cNvSpPr>
          <p:nvPr>
            <p:ph idx="1"/>
          </p:nvPr>
        </p:nvSpPr>
        <p:spPr>
          <a:xfrm>
            <a:off x="3995936" y="1638300"/>
            <a:ext cx="4614664" cy="4533900"/>
          </a:xfrm>
        </p:spPr>
        <p:txBody>
          <a:bodyPr/>
          <a:lstStyle/>
          <a:p>
            <a:pPr marL="660400" lvl="1">
              <a:spcBef>
                <a:spcPts val="1400"/>
              </a:spcBef>
              <a:buFont typeface="Gill Sans" charset="0"/>
              <a:buChar char="•"/>
            </a:pPr>
            <a:r>
              <a:rPr lang="en-GB" sz="2400" dirty="0"/>
              <a:t>The dependability of a system is not absolute but depends on the judgement of a system stakeholder</a:t>
            </a:r>
            <a:r>
              <a:rPr lang="en-GB" sz="2400" dirty="0" smtClean="0"/>
              <a:t>. What seems to be a system failure to one stakeholder is normal behaviour to another.</a:t>
            </a:r>
          </a:p>
          <a:p>
            <a:pPr marL="660400" lvl="1">
              <a:spcBef>
                <a:spcPts val="1400"/>
              </a:spcBef>
              <a:buFont typeface="Gill Sans" charset="0"/>
              <a:buChar char="•"/>
            </a:pPr>
            <a:r>
              <a:rPr lang="en-GB" sz="2400" dirty="0" smtClean="0"/>
              <a:t>The </a:t>
            </a:r>
            <a:r>
              <a:rPr lang="en-GB" sz="2400" dirty="0"/>
              <a:t>dependability of a system reflects the user’s degree of trust in that system. </a:t>
            </a:r>
            <a:endParaRPr lang="en-GB" sz="2400" dirty="0" smtClean="0"/>
          </a:p>
          <a:p>
            <a:endParaRPr lang="en-US" dirty="0"/>
          </a:p>
        </p:txBody>
      </p:sp>
      <p:pic>
        <p:nvPicPr>
          <p:cNvPr id="4" name="Picture 3"/>
          <p:cNvPicPr>
            <a:picLocks noChangeAspect="1"/>
          </p:cNvPicPr>
          <p:nvPr/>
        </p:nvPicPr>
        <p:blipFill>
          <a:blip r:embed="rId2"/>
          <a:stretch>
            <a:fillRect/>
          </a:stretch>
        </p:blipFill>
        <p:spPr>
          <a:xfrm>
            <a:off x="467544" y="1700808"/>
            <a:ext cx="3360374" cy="2520280"/>
          </a:xfrm>
          <a:prstGeom prst="rect">
            <a:avLst/>
          </a:prstGeom>
        </p:spPr>
      </p:pic>
      <p:sp>
        <p:nvSpPr>
          <p:cNvPr id="5" name="TextBox 4"/>
          <p:cNvSpPr txBox="1"/>
          <p:nvPr/>
        </p:nvSpPr>
        <p:spPr>
          <a:xfrm>
            <a:off x="395536" y="4653136"/>
            <a:ext cx="3168352" cy="1225977"/>
          </a:xfrm>
          <a:prstGeom prst="rect">
            <a:avLst/>
          </a:prstGeom>
          <a:noFill/>
        </p:spPr>
        <p:txBody>
          <a:bodyPr wrap="square" rtlCol="0">
            <a:spAutoFit/>
          </a:bodyPr>
          <a:lstStyle/>
          <a:p>
            <a:pPr marL="88900" lvl="2">
              <a:spcBef>
                <a:spcPts val="1400"/>
              </a:spcBef>
            </a:pPr>
            <a:r>
              <a:rPr lang="en-GB" sz="1600" dirty="0"/>
              <a:t>Some people trust a system so don’t do backups</a:t>
            </a:r>
          </a:p>
          <a:p>
            <a:pPr marL="88900" lvl="2">
              <a:spcBef>
                <a:spcPts val="1400"/>
              </a:spcBef>
            </a:pPr>
            <a:r>
              <a:rPr lang="en-GB" sz="1600" dirty="0"/>
              <a:t>Others, backup obsessively</a:t>
            </a:r>
          </a:p>
          <a:p>
            <a:endParaRPr lang="en-US" dirty="0"/>
          </a:p>
        </p:txBody>
      </p:sp>
    </p:spTree>
    <p:extLst>
      <p:ext uri="{BB962C8B-B14F-4D97-AF65-F5344CB8AC3E}">
        <p14:creationId xmlns:p14="http://schemas.microsoft.com/office/powerpoint/2010/main" val="78612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and specifications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Dependability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dependability is more important in practice.</a:t>
            </a:r>
          </a:p>
        </p:txBody>
      </p:sp>
    </p:spTree>
    <p:extLst>
      <p:ext uri="{BB962C8B-B14F-4D97-AF65-F5344CB8AC3E}">
        <p14:creationId xmlns:p14="http://schemas.microsoft.com/office/powerpoint/2010/main" val="4035019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611560" y="1340768"/>
            <a:ext cx="7992888" cy="5040560"/>
          </a:xfrm>
        </p:spPr>
        <p:txBody>
          <a:bodyPr>
            <a:normAutofit fontScale="92500" lnSpcReduction="20000"/>
          </a:bodyPr>
          <a:lstStyle/>
          <a:p>
            <a:r>
              <a:rPr lang="en-US" dirty="0" smtClean="0"/>
              <a:t>Availability</a:t>
            </a:r>
          </a:p>
          <a:p>
            <a:pPr lvl="1"/>
            <a:r>
              <a:rPr lang="en-US" dirty="0" smtClean="0"/>
              <a:t>The </a:t>
            </a:r>
            <a:r>
              <a:rPr lang="en-US" dirty="0" smtClean="0">
                <a:solidFill>
                  <a:srgbClr val="FF0000"/>
                </a:solidFill>
              </a:rPr>
              <a:t>probability</a:t>
            </a:r>
            <a:r>
              <a:rPr lang="en-US" dirty="0" smtClean="0"/>
              <a:t> that the system will be up and running and able to deliver useful services to users.</a:t>
            </a:r>
          </a:p>
          <a:p>
            <a:r>
              <a:rPr lang="en-US" dirty="0" smtClean="0"/>
              <a:t>Reliability</a:t>
            </a:r>
          </a:p>
          <a:p>
            <a:pPr lvl="1"/>
            <a:r>
              <a:rPr lang="en-US" dirty="0" smtClean="0"/>
              <a:t>The </a:t>
            </a:r>
            <a:r>
              <a:rPr lang="en-US" dirty="0" smtClean="0">
                <a:solidFill>
                  <a:srgbClr val="FF0000"/>
                </a:solidFill>
              </a:rPr>
              <a:t>probability</a:t>
            </a:r>
            <a:r>
              <a:rPr lang="en-US" dirty="0" smtClean="0"/>
              <a:t> that the system will correctly deliver services as expected by users.</a:t>
            </a:r>
          </a:p>
          <a:p>
            <a:r>
              <a:rPr lang="en-US" dirty="0" smtClean="0">
                <a:solidFill>
                  <a:srgbClr val="FFFF00"/>
                </a:solidFill>
              </a:rPr>
              <a:t>Safety</a:t>
            </a:r>
          </a:p>
          <a:p>
            <a:pPr lvl="1"/>
            <a:r>
              <a:rPr lang="en-US" dirty="0" smtClean="0"/>
              <a:t>A </a:t>
            </a:r>
            <a:r>
              <a:rPr lang="en-US" dirty="0" smtClean="0">
                <a:solidFill>
                  <a:srgbClr val="FF0000"/>
                </a:solidFill>
              </a:rPr>
              <a:t>judgment </a:t>
            </a:r>
            <a:r>
              <a:rPr lang="en-US" dirty="0" smtClean="0"/>
              <a:t>of how likely it is that the system will cause damage to people or its environment.</a:t>
            </a:r>
          </a:p>
          <a:p>
            <a:r>
              <a:rPr lang="en-US" dirty="0" smtClean="0">
                <a:solidFill>
                  <a:srgbClr val="FFFF00"/>
                </a:solidFill>
              </a:rPr>
              <a:t>Security</a:t>
            </a:r>
          </a:p>
          <a:p>
            <a:pPr lvl="1"/>
            <a:r>
              <a:rPr lang="en-US" dirty="0" smtClean="0"/>
              <a:t>A </a:t>
            </a:r>
            <a:r>
              <a:rPr lang="en-US" dirty="0" smtClean="0">
                <a:solidFill>
                  <a:srgbClr val="FF0000"/>
                </a:solidFill>
              </a:rPr>
              <a:t>judgment</a:t>
            </a:r>
            <a:r>
              <a:rPr lang="en-US" dirty="0" smtClean="0"/>
              <a:t> of how likely it is that the system can resist accidental or deliberate intrusions.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Dependability attribute dependencies</a:t>
            </a:r>
            <a:endParaRPr lang="en-US" dirty="0"/>
          </a:p>
        </p:txBody>
      </p:sp>
      <p:sp>
        <p:nvSpPr>
          <p:cNvPr id="3" name="Content Placeholder 2"/>
          <p:cNvSpPr>
            <a:spLocks noGrp="1"/>
          </p:cNvSpPr>
          <p:nvPr>
            <p:ph idx="1"/>
          </p:nvPr>
        </p:nvSpPr>
        <p:spPr>
          <a:xfrm>
            <a:off x="609600" y="2247900"/>
            <a:ext cx="8001000" cy="4533900"/>
          </a:xfrm>
        </p:spPr>
        <p:txBody>
          <a:bodyPr>
            <a:normAutofit lnSpcReduction="10000"/>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a:xfrm>
            <a:off x="4572000" y="1638300"/>
            <a:ext cx="4038600" cy="4533900"/>
          </a:xfrm>
        </p:spPr>
        <p:txBody>
          <a:bodyPr>
            <a:normAutofit fontScale="92500" lnSpcReduction="20000"/>
          </a:bodyPr>
          <a:lstStyle/>
          <a:p>
            <a:pPr>
              <a:lnSpc>
                <a:spcPct val="90000"/>
              </a:lnSpc>
              <a:buFont typeface="Arial"/>
              <a:buChar char="•"/>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a:t>
            </a:r>
            <a:r>
              <a:rPr lang="en-GB" dirty="0" smtClean="0"/>
              <a:t>services</a:t>
            </a:r>
            <a:endParaRPr lang="en-GB" dirty="0"/>
          </a:p>
        </p:txBody>
      </p:sp>
      <p:pic>
        <p:nvPicPr>
          <p:cNvPr id="2" name="Picture 1"/>
          <p:cNvPicPr>
            <a:picLocks noChangeAspect="1"/>
          </p:cNvPicPr>
          <p:nvPr/>
        </p:nvPicPr>
        <p:blipFill>
          <a:blip r:embed="rId3"/>
          <a:stretch>
            <a:fillRect/>
          </a:stretch>
        </p:blipFill>
        <p:spPr>
          <a:xfrm>
            <a:off x="323528" y="1700808"/>
            <a:ext cx="3980056" cy="2808312"/>
          </a:xfrm>
          <a:prstGeom prst="rect">
            <a:avLst/>
          </a:prstGeom>
        </p:spPr>
      </p:pic>
      <p:sp>
        <p:nvSpPr>
          <p:cNvPr id="4" name="TextBox 3"/>
          <p:cNvSpPr txBox="1"/>
          <p:nvPr/>
        </p:nvSpPr>
        <p:spPr>
          <a:xfrm>
            <a:off x="395536" y="4869160"/>
            <a:ext cx="4320480" cy="1692771"/>
          </a:xfrm>
          <a:prstGeom prst="rect">
            <a:avLst/>
          </a:prstGeom>
          <a:noFill/>
        </p:spPr>
        <p:txBody>
          <a:bodyPr wrap="square" rtlCol="0">
            <a:spAutoFit/>
          </a:bodyPr>
          <a:lstStyle/>
          <a:p>
            <a:r>
              <a:rPr lang="en-GB" sz="1800" dirty="0" smtClean="0"/>
              <a:t>Both reliability and availability attributes </a:t>
            </a:r>
            <a:r>
              <a:rPr lang="en-GB" sz="1800" dirty="0"/>
              <a:t>can be expressed quantitatively e.g. availability of 0.999 means that the system is up and running for 99.9% of the time.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525963"/>
          </a:xfrm>
        </p:spPr>
        <p:txBody>
          <a:bodyPr>
            <a:normAutofit fontScale="85000" lnSpcReduction="20000"/>
          </a:bodyPr>
          <a:lstStyle/>
          <a:p>
            <a:pPr>
              <a:lnSpc>
                <a:spcPct val="90000"/>
              </a:lnSpc>
            </a:pPr>
            <a:r>
              <a:rPr lang="en-GB" dirty="0" smtClean="0"/>
              <a:t>Availability and reliability are closely related</a:t>
            </a:r>
            <a:endParaRPr lang="en-GB" dirty="0"/>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5924</TotalTime>
  <Pages>4</Pages>
  <Words>2456</Words>
  <Application>Microsoft Office PowerPoint</Application>
  <PresentationFormat>On-screen Show (4:3)</PresentationFormat>
  <Paragraphs>198</Paragraphs>
  <Slides>29</Slides>
  <Notes>16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Dependability and Security</vt:lpstr>
      <vt:lpstr>System dependability</vt:lpstr>
      <vt:lpstr>Importance of dependability</vt:lpstr>
      <vt:lpstr>Dependability is subjective</vt:lpstr>
      <vt:lpstr>Dependability and specifications</vt:lpstr>
      <vt:lpstr>Principal properties</vt:lpstr>
      <vt:lpstr>Dependability attribute dependencies</vt:lpstr>
      <vt:lpstr>Availability and reliability</vt:lpstr>
      <vt:lpstr>Availability and reliability</vt:lpstr>
      <vt:lpstr>Availability perception</vt:lpstr>
      <vt:lpstr>Reliability terminology </vt:lpstr>
      <vt:lpstr>Faults and failures</vt:lpstr>
      <vt:lpstr>Faults-errors-failures</vt:lpstr>
      <vt:lpstr>Reliability achievement</vt:lpstr>
      <vt:lpstr>Safety</vt:lpstr>
      <vt:lpstr>Safety criticality</vt:lpstr>
      <vt:lpstr>Safety and reliability</vt:lpstr>
      <vt:lpstr>Unsafe reliable systems</vt:lpstr>
      <vt:lpstr>Unsafe reliable systems</vt:lpstr>
      <vt:lpstr>Safety terminology </vt:lpstr>
      <vt:lpstr>Safety terminology </vt:lpstr>
      <vt:lpstr>Safety achievement</vt:lpstr>
      <vt:lpstr>Normal accidents</vt:lpstr>
      <vt:lpstr>Security</vt:lpstr>
      <vt:lpstr>Security terminology </vt:lpstr>
      <vt:lpstr>Examples of security terminology</vt:lpstr>
      <vt:lpstr>Damage from insecurity</vt:lpstr>
      <vt:lpstr>Security assurance</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Rubyrat</cp:lastModifiedBy>
  <cp:revision>50</cp:revision>
  <cp:lastPrinted>2010-02-03T15:58:33Z</cp:lastPrinted>
  <dcterms:created xsi:type="dcterms:W3CDTF">2010-02-03T15:57:56Z</dcterms:created>
  <dcterms:modified xsi:type="dcterms:W3CDTF">2017-10-05T07:55:46Z</dcterms:modified>
</cp:coreProperties>
</file>