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0" r:id="rId7"/>
    <p:sldId id="269" r:id="rId8"/>
    <p:sldId id="268" r:id="rId9"/>
    <p:sldId id="265" r:id="rId10"/>
    <p:sldId id="264" r:id="rId11"/>
    <p:sldId id="263" r:id="rId12"/>
    <p:sldId id="262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Group Discussion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229600" cy="4724400"/>
          </a:xfrm>
        </p:spPr>
        <p:txBody>
          <a:bodyPr>
            <a:normAutofit/>
          </a:bodyPr>
          <a:lstStyle/>
          <a:p>
            <a:endParaRPr lang="en-US" b="1" u="sng" dirty="0" smtClean="0"/>
          </a:p>
          <a:p>
            <a:endParaRPr lang="en-US" b="1" u="sng" dirty="0"/>
          </a:p>
          <a:p>
            <a:r>
              <a:rPr lang="en-US" sz="4000" b="1" u="sng" dirty="0" smtClean="0">
                <a:solidFill>
                  <a:schemeClr val="tx1"/>
                </a:solidFill>
              </a:rPr>
              <a:t>Dos </a:t>
            </a:r>
            <a:r>
              <a:rPr lang="en-US" sz="4000" b="1" u="sng" dirty="0">
                <a:solidFill>
                  <a:schemeClr val="tx1"/>
                </a:solidFill>
              </a:rPr>
              <a:t>and Don’ts of Group Discussion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758825"/>
            <a:ext cx="7772400" cy="99377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b="1" dirty="0" smtClean="0"/>
              <a:t>Dos </a:t>
            </a:r>
            <a:r>
              <a:rPr lang="en-US" sz="3100" b="1" dirty="0" err="1"/>
              <a:t>Cont</a:t>
            </a:r>
            <a:r>
              <a:rPr lang="en-US" sz="3100" b="1" dirty="0"/>
              <a:t> …</a:t>
            </a:r>
            <a:r>
              <a:rPr lang="en-US" sz="3100" b="1" u="sng" dirty="0"/>
              <a:t/>
            </a:r>
            <a:br>
              <a:rPr lang="en-US" sz="3100" b="1" u="sng" dirty="0"/>
            </a:br>
            <a:endParaRPr lang="en-US" sz="3100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362200"/>
            <a:ext cx="8610600" cy="2514600"/>
          </a:xfrm>
        </p:spPr>
        <p:txBody>
          <a:bodyPr>
            <a:normAutofit/>
          </a:bodyPr>
          <a:lstStyle/>
          <a:p>
            <a:pPr algn="l"/>
            <a:endParaRPr lang="en-US" sz="2800" i="1" dirty="0" smtClean="0">
              <a:solidFill>
                <a:schemeClr val="tx1"/>
              </a:solidFill>
            </a:endParaRPr>
          </a:p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Be an active and dynamic participant by listening</a:t>
            </a:r>
            <a:endParaRPr lang="en-US" sz="4000" dirty="0" smtClean="0"/>
          </a:p>
          <a:p>
            <a:endParaRPr lang="en-US" sz="40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1439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 smtClean="0"/>
              <a:t>Dos</a:t>
            </a:r>
            <a:r>
              <a:rPr lang="en-US" sz="6000" b="1" dirty="0" smtClean="0"/>
              <a:t>  </a:t>
            </a:r>
            <a:r>
              <a:rPr lang="en-US" sz="3100" b="1" dirty="0" err="1" smtClean="0"/>
              <a:t>Cont</a:t>
            </a:r>
            <a:r>
              <a:rPr lang="en-US" sz="3100" b="1" dirty="0" smtClean="0"/>
              <a:t> </a:t>
            </a:r>
            <a:r>
              <a:rPr lang="en-US" sz="3100" b="1" dirty="0"/>
              <a:t>…</a:t>
            </a:r>
            <a:r>
              <a:rPr lang="en-US" sz="3100" b="1" u="sng" dirty="0"/>
              <a:t/>
            </a:r>
            <a:br>
              <a:rPr lang="en-US" sz="3100" b="1" u="sng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064" y="1752600"/>
            <a:ext cx="9067800" cy="3886200"/>
          </a:xfrm>
        </p:spPr>
        <p:txBody>
          <a:bodyPr>
            <a:normAutofit/>
          </a:bodyPr>
          <a:lstStyle/>
          <a:p>
            <a:pPr algn="l"/>
            <a:endParaRPr lang="en-US" sz="4000" i="1" dirty="0" smtClean="0">
              <a:solidFill>
                <a:schemeClr val="tx1"/>
              </a:solidFill>
            </a:endParaRPr>
          </a:p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Try to appreciate other people who have already put their points that you agree.</a:t>
            </a:r>
            <a:endParaRPr lang="en-US" sz="4000" dirty="0" smtClean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153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Dos  </a:t>
            </a:r>
            <a:r>
              <a:rPr lang="en-US" sz="3200" b="1" dirty="0" smtClean="0"/>
              <a:t> </a:t>
            </a:r>
            <a:r>
              <a:rPr lang="en-US" sz="3100" b="1" dirty="0" err="1"/>
              <a:t>Cont</a:t>
            </a:r>
            <a:r>
              <a:rPr lang="en-US" sz="3100" b="1" dirty="0"/>
              <a:t> …</a:t>
            </a:r>
            <a:r>
              <a:rPr lang="en-US" sz="3100" b="1" u="sng" dirty="0"/>
              <a:t/>
            </a:r>
            <a:br>
              <a:rPr lang="en-US" sz="3100" b="1" u="sng" dirty="0"/>
            </a:br>
            <a:endParaRPr lang="en-US" sz="3100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268" y="1600200"/>
            <a:ext cx="8915400" cy="4953000"/>
          </a:xfrm>
        </p:spPr>
        <p:txBody>
          <a:bodyPr/>
          <a:lstStyle/>
          <a:p>
            <a:pPr algn="l"/>
            <a:endParaRPr lang="en-US" sz="2800" i="1" dirty="0" smtClean="0">
              <a:solidFill>
                <a:schemeClr val="tx1"/>
              </a:solidFill>
            </a:endParaRPr>
          </a:p>
          <a:p>
            <a:pPr algn="l"/>
            <a:endParaRPr lang="en-US" sz="2800" i="1" dirty="0">
              <a:solidFill>
                <a:schemeClr val="tx1"/>
              </a:solidFill>
            </a:endParaRPr>
          </a:p>
          <a:p>
            <a:pPr algn="l"/>
            <a:endParaRPr lang="en-US" sz="2800" i="1" dirty="0" smtClean="0">
              <a:solidFill>
                <a:schemeClr val="tx1"/>
              </a:solidFill>
            </a:endParaRPr>
          </a:p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  Talk with confidence and self assurance </a:t>
            </a:r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Don’ts   </a:t>
            </a:r>
            <a:r>
              <a:rPr lang="en-US" sz="3100" b="1" u="sng" dirty="0"/>
              <a:t/>
            </a:r>
            <a:br>
              <a:rPr lang="en-US" sz="3100" b="1" u="sng" dirty="0"/>
            </a:b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772400" cy="4267200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Keeping in isolation </a:t>
            </a:r>
            <a:r>
              <a:rPr lang="en-US" sz="4000" dirty="0" smtClean="0">
                <a:solidFill>
                  <a:schemeClr val="tx1"/>
                </a:solidFill>
              </a:rPr>
              <a:t>from </a:t>
            </a:r>
            <a:r>
              <a:rPr lang="en-US" sz="4000" dirty="0" smtClean="0">
                <a:solidFill>
                  <a:schemeClr val="tx1"/>
                </a:solidFill>
              </a:rPr>
              <a:t>GD makes you fail.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Avoid being nervous.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Don’t feel shy to raise your voice.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9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Don’ts   </a:t>
            </a:r>
            <a:r>
              <a:rPr lang="en-US" sz="3100" b="1" dirty="0" err="1"/>
              <a:t>Cont</a:t>
            </a:r>
            <a:r>
              <a:rPr lang="en-US" sz="3100" b="1" dirty="0"/>
              <a:t> …</a:t>
            </a:r>
            <a:r>
              <a:rPr lang="en-US" sz="3100" b="1" u="sng" dirty="0"/>
              <a:t/>
            </a:r>
            <a:br>
              <a:rPr lang="en-US" sz="3100" b="1" u="sng" dirty="0"/>
            </a:b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772400" cy="4267200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Don’t interrupt another participant before his argument is over.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It creates an negative impact.</a:t>
            </a:r>
          </a:p>
        </p:txBody>
      </p:sp>
    </p:spTree>
    <p:extLst>
      <p:ext uri="{BB962C8B-B14F-4D97-AF65-F5344CB8AC3E}">
        <p14:creationId xmlns:p14="http://schemas.microsoft.com/office/powerpoint/2010/main" val="324651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Don’ts   </a:t>
            </a:r>
            <a:r>
              <a:rPr lang="en-US" sz="3100" b="1" dirty="0" err="1"/>
              <a:t>Cont</a:t>
            </a:r>
            <a:r>
              <a:rPr lang="en-US" sz="3100" b="1" dirty="0"/>
              <a:t> …</a:t>
            </a:r>
            <a:r>
              <a:rPr lang="en-US" sz="3100" b="1" u="sng" dirty="0"/>
              <a:t/>
            </a:r>
            <a:br>
              <a:rPr lang="en-US" sz="3100" b="1" u="sng" dirty="0"/>
            </a:b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772400" cy="4267200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Establish your position.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Stick to the point whether it might be in </a:t>
            </a:r>
            <a:r>
              <a:rPr lang="en-US" sz="4000" dirty="0" err="1" smtClean="0">
                <a:solidFill>
                  <a:schemeClr val="tx1"/>
                </a:solidFill>
              </a:rPr>
              <a:t>favour</a:t>
            </a:r>
            <a:r>
              <a:rPr lang="en-US" sz="4000" dirty="0" smtClean="0">
                <a:solidFill>
                  <a:schemeClr val="tx1"/>
                </a:solidFill>
              </a:rPr>
              <a:t> or opposing the topic</a:t>
            </a:r>
          </a:p>
        </p:txBody>
      </p:sp>
    </p:spTree>
    <p:extLst>
      <p:ext uri="{BB962C8B-B14F-4D97-AF65-F5344CB8AC3E}">
        <p14:creationId xmlns:p14="http://schemas.microsoft.com/office/powerpoint/2010/main" val="150419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Don’ts   </a:t>
            </a:r>
            <a:r>
              <a:rPr lang="en-US" sz="3100" b="1" dirty="0" err="1"/>
              <a:t>Cont</a:t>
            </a:r>
            <a:r>
              <a:rPr lang="en-US" sz="3100" b="1" dirty="0"/>
              <a:t> …</a:t>
            </a:r>
            <a:r>
              <a:rPr lang="en-US" sz="3100" b="1" u="sng" dirty="0"/>
              <a:t/>
            </a:r>
            <a:br>
              <a:rPr lang="en-US" sz="3100" b="1" u="sng" dirty="0"/>
            </a:b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772400" cy="4267200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Changing your opinion shows you are unstable and unfit for the job.</a:t>
            </a:r>
          </a:p>
        </p:txBody>
      </p:sp>
    </p:spTree>
    <p:extLst>
      <p:ext uri="{BB962C8B-B14F-4D97-AF65-F5344CB8AC3E}">
        <p14:creationId xmlns:p14="http://schemas.microsoft.com/office/powerpoint/2010/main" val="332343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Don’ts   </a:t>
            </a:r>
            <a:r>
              <a:rPr lang="en-US" sz="3100" b="1" dirty="0" err="1"/>
              <a:t>Cont</a:t>
            </a:r>
            <a:r>
              <a:rPr lang="en-US" sz="3100" b="1" dirty="0"/>
              <a:t> …</a:t>
            </a:r>
            <a:r>
              <a:rPr lang="en-US" sz="3100" b="1" u="sng" dirty="0"/>
              <a:t/>
            </a:r>
            <a:br>
              <a:rPr lang="en-US" sz="3100" b="1" u="sng" dirty="0"/>
            </a:b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772400" cy="4267200"/>
          </a:xfrm>
        </p:spPr>
        <p:txBody>
          <a:bodyPr/>
          <a:lstStyle/>
          <a:p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Don’t make fun of any participant even if his arguments are funny. </a:t>
            </a:r>
            <a:r>
              <a:rPr lang="en-US" sz="4000" dirty="0" smtClean="0">
                <a:solidFill>
                  <a:schemeClr val="tx1"/>
                </a:solidFill>
              </a:rPr>
              <a:t>Laughing </a:t>
            </a:r>
            <a:r>
              <a:rPr lang="en-US" sz="4000" dirty="0" smtClean="0">
                <a:solidFill>
                  <a:schemeClr val="tx1"/>
                </a:solidFill>
              </a:rPr>
              <a:t>in a GD shows your immaturity.</a:t>
            </a:r>
          </a:p>
        </p:txBody>
      </p:sp>
    </p:spTree>
    <p:extLst>
      <p:ext uri="{BB962C8B-B14F-4D97-AF65-F5344CB8AC3E}">
        <p14:creationId xmlns:p14="http://schemas.microsoft.com/office/powerpoint/2010/main" val="57358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Don’ts   </a:t>
            </a:r>
            <a:r>
              <a:rPr lang="en-US" sz="3100" b="1" dirty="0" err="1"/>
              <a:t>Cont</a:t>
            </a:r>
            <a:r>
              <a:rPr lang="en-US" sz="3100" b="1" dirty="0"/>
              <a:t> …</a:t>
            </a:r>
            <a:r>
              <a:rPr lang="en-US" sz="3100" b="1" u="sng" dirty="0"/>
              <a:t/>
            </a:r>
            <a:br>
              <a:rPr lang="en-US" sz="3100" b="1" u="sng" dirty="0"/>
            </a:b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772400" cy="42672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Don’t engage yourself in sub-group conversation. </a:t>
            </a:r>
          </a:p>
        </p:txBody>
      </p:sp>
    </p:spTree>
    <p:extLst>
      <p:ext uri="{BB962C8B-B14F-4D97-AF65-F5344CB8AC3E}">
        <p14:creationId xmlns:p14="http://schemas.microsoft.com/office/powerpoint/2010/main" val="91081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Don’ts   </a:t>
            </a:r>
            <a:r>
              <a:rPr lang="en-US" sz="3100" b="1" dirty="0" err="1"/>
              <a:t>Cont</a:t>
            </a:r>
            <a:r>
              <a:rPr lang="en-US" sz="3100" b="1" dirty="0"/>
              <a:t> …</a:t>
            </a:r>
            <a:r>
              <a:rPr lang="en-US" sz="3100" b="1" u="sng" dirty="0"/>
              <a:t/>
            </a:r>
            <a:br>
              <a:rPr lang="en-US" sz="3100" b="1" u="sng" dirty="0"/>
            </a:b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772400" cy="42672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Don’t argue with people who opposes your point. If any member of the group criticizes or disapproves a point, it is unwise to get upset or react sharply.</a:t>
            </a:r>
          </a:p>
        </p:txBody>
      </p:sp>
    </p:spTree>
    <p:extLst>
      <p:ext uri="{BB962C8B-B14F-4D97-AF65-F5344CB8AC3E}">
        <p14:creationId xmlns:p14="http://schemas.microsoft.com/office/powerpoint/2010/main" val="70257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610600" cy="12192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DOs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305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 </a:t>
            </a:r>
          </a:p>
          <a:p>
            <a:r>
              <a:rPr lang="en-US" sz="4000" i="1" dirty="0" smtClean="0">
                <a:solidFill>
                  <a:schemeClr val="tx1"/>
                </a:solidFill>
              </a:rPr>
              <a:t>Appropriate to the Issue</a:t>
            </a:r>
          </a:p>
          <a:p>
            <a:r>
              <a:rPr lang="en-US" sz="4000" i="1" dirty="0" smtClean="0">
                <a:solidFill>
                  <a:schemeClr val="tx1"/>
                </a:solidFill>
              </a:rPr>
              <a:t>Do stay in relevant topic until you end it.</a:t>
            </a:r>
          </a:p>
          <a:p>
            <a:r>
              <a:rPr lang="en-US" sz="4000" i="1" dirty="0" smtClean="0">
                <a:solidFill>
                  <a:schemeClr val="tx1"/>
                </a:solidFill>
              </a:rPr>
              <a:t>First understand the topic clearly and then raise either in of </a:t>
            </a:r>
            <a:r>
              <a:rPr lang="en-US" sz="4000" i="1" dirty="0" err="1" smtClean="0">
                <a:solidFill>
                  <a:schemeClr val="tx1"/>
                </a:solidFill>
              </a:rPr>
              <a:t>favour</a:t>
            </a:r>
            <a:r>
              <a:rPr lang="en-US" sz="4000" i="1" dirty="0" smtClean="0">
                <a:solidFill>
                  <a:schemeClr val="tx1"/>
                </a:solidFill>
              </a:rPr>
              <a:t> of or opposing it</a:t>
            </a:r>
            <a:endParaRPr lang="en-US" sz="4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Dos     </a:t>
            </a:r>
            <a:r>
              <a:rPr lang="en-US" sz="3100" b="1" u="sng" dirty="0" err="1" smtClean="0"/>
              <a:t>cont</a:t>
            </a:r>
            <a:r>
              <a:rPr lang="en-US" sz="3100" b="1" u="sng" dirty="0" smtClean="0"/>
              <a:t> 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8534400" cy="4800600"/>
          </a:xfrm>
        </p:spPr>
        <p:txBody>
          <a:bodyPr/>
          <a:lstStyle/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Listen </a:t>
            </a:r>
            <a:r>
              <a:rPr lang="en-US" sz="4000" i="1" dirty="0">
                <a:solidFill>
                  <a:schemeClr val="tx1"/>
                </a:solidFill>
              </a:rPr>
              <a:t>to the other participants actively and carefully.</a:t>
            </a:r>
          </a:p>
          <a:p>
            <a:pPr algn="l"/>
            <a:endParaRPr lang="en-US" sz="4000" i="1" dirty="0">
              <a:solidFill>
                <a:schemeClr val="tx1"/>
              </a:solidFill>
            </a:endParaRPr>
          </a:p>
          <a:p>
            <a:pPr algn="l"/>
            <a:r>
              <a:rPr lang="en-US" sz="4000" i="1" dirty="0">
                <a:solidFill>
                  <a:schemeClr val="tx1"/>
                </a:solidFill>
              </a:rPr>
              <a:t>Listening to the other participants helps you to protect yourself when you are unaware of the topic.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6364" y="3810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b="1" u="sng" dirty="0" smtClean="0"/>
              <a:t>Dos </a:t>
            </a:r>
            <a:r>
              <a:rPr lang="en-US" sz="3200" b="1" u="sng" dirty="0" smtClean="0"/>
              <a:t>    </a:t>
            </a:r>
            <a:r>
              <a:rPr lang="en-US" sz="3100" b="1" u="sng" dirty="0" err="1"/>
              <a:t>cont</a:t>
            </a:r>
            <a:r>
              <a:rPr lang="en-US" sz="3100" b="1" u="sng" dirty="0"/>
              <a:t> …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4000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1676400"/>
            <a:ext cx="8686800" cy="4953000"/>
          </a:xfrm>
        </p:spPr>
        <p:txBody>
          <a:bodyPr/>
          <a:lstStyle/>
          <a:p>
            <a:pPr algn="l"/>
            <a:endParaRPr lang="en-US" i="1" dirty="0" smtClean="0">
              <a:solidFill>
                <a:schemeClr val="tx1"/>
              </a:solidFill>
            </a:endParaRPr>
          </a:p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Give some verified examples to support your topic.</a:t>
            </a:r>
          </a:p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Make original points and support them by substantial reasoning.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0699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Dos </a:t>
            </a:r>
            <a:r>
              <a:rPr lang="en-US" sz="3100" b="1" dirty="0" err="1" smtClean="0"/>
              <a:t>Cont</a:t>
            </a:r>
            <a:r>
              <a:rPr lang="en-US" sz="3100" b="1" dirty="0" smtClean="0"/>
              <a:t> …</a:t>
            </a:r>
            <a:r>
              <a:rPr lang="en-US" sz="2700" b="1" u="sng" dirty="0" smtClean="0"/>
              <a:t/>
            </a:r>
            <a:br>
              <a:rPr lang="en-US" sz="2700" b="1" u="sng" dirty="0" smtClean="0"/>
            </a:br>
            <a:endParaRPr lang="en-US" sz="27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610600" cy="48006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Saying an example fore your topic shows your confidence.</a:t>
            </a:r>
          </a:p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Whenever you say must be with a logical flow and validate it with an example.</a:t>
            </a:r>
            <a:endParaRPr lang="en-US" sz="4000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848600" cy="838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Dos</a:t>
            </a:r>
            <a:r>
              <a:rPr lang="en-US" sz="3600" b="1" dirty="0" smtClean="0"/>
              <a:t> </a:t>
            </a:r>
            <a:r>
              <a:rPr lang="en-US" sz="3100" b="1" dirty="0" err="1"/>
              <a:t>Cont</a:t>
            </a:r>
            <a:r>
              <a:rPr lang="en-US" sz="3100" b="1" dirty="0"/>
              <a:t> …</a:t>
            </a:r>
            <a:r>
              <a:rPr lang="en-US" sz="3100" b="1" u="sng" dirty="0"/>
              <a:t/>
            </a:r>
            <a:br>
              <a:rPr lang="en-US" sz="3100" b="1" u="sng" dirty="0"/>
            </a:br>
            <a:r>
              <a:rPr lang="en-US" sz="4000" u="sng" dirty="0" smtClean="0"/>
              <a:t> </a:t>
            </a:r>
            <a:endParaRPr lang="en-US" sz="4000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610600" cy="4953000"/>
          </a:xfrm>
        </p:spPr>
        <p:txBody>
          <a:bodyPr/>
          <a:lstStyle/>
          <a:p>
            <a:pPr algn="l"/>
            <a:endParaRPr lang="en-US" sz="2800" i="1" dirty="0" smtClean="0">
              <a:solidFill>
                <a:schemeClr val="tx1"/>
              </a:solidFill>
            </a:endParaRPr>
          </a:p>
          <a:p>
            <a:pPr algn="l"/>
            <a:endParaRPr lang="en-US" sz="2800" i="1" dirty="0">
              <a:solidFill>
                <a:schemeClr val="tx1"/>
              </a:solidFill>
            </a:endParaRPr>
          </a:p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Be short and precise.</a:t>
            </a:r>
          </a:p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Make only accurate statements.</a:t>
            </a:r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Dos </a:t>
            </a:r>
            <a:r>
              <a:rPr lang="en-US" sz="3100" b="1" dirty="0" err="1"/>
              <a:t>Cont</a:t>
            </a:r>
            <a:r>
              <a:rPr lang="en-US" sz="3100" b="1" dirty="0"/>
              <a:t> …</a:t>
            </a:r>
            <a:r>
              <a:rPr lang="en-US" sz="3100" b="1" u="sng" dirty="0"/>
              <a:t/>
            </a:r>
            <a:br>
              <a:rPr lang="en-US" sz="3100" b="1" u="sng" dirty="0"/>
            </a:br>
            <a:endParaRPr lang="en-US" sz="3100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endParaRPr lang="en-US" sz="2800" i="1" dirty="0" smtClean="0">
              <a:solidFill>
                <a:schemeClr val="tx1"/>
              </a:solidFill>
            </a:endParaRPr>
          </a:p>
          <a:p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4000" i="1" dirty="0" smtClean="0">
                <a:solidFill>
                  <a:schemeClr val="tx1"/>
                </a:solidFill>
              </a:rPr>
              <a:t>Show some voice modulation by increasing or deceasing volume, pitch and tone.</a:t>
            </a:r>
            <a:endParaRPr lang="en-US" sz="4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Dos</a:t>
            </a:r>
            <a:r>
              <a:rPr lang="en-US" sz="3200" b="1" dirty="0" smtClean="0"/>
              <a:t>      </a:t>
            </a:r>
            <a:r>
              <a:rPr lang="en-US" sz="3100" b="1" dirty="0" err="1" smtClean="0"/>
              <a:t>Cont</a:t>
            </a:r>
            <a:r>
              <a:rPr lang="en-US" sz="3100" b="1" dirty="0" smtClean="0"/>
              <a:t> </a:t>
            </a:r>
            <a:r>
              <a:rPr lang="en-US" sz="3100" b="1" dirty="0"/>
              <a:t>…</a:t>
            </a:r>
            <a:r>
              <a:rPr lang="en-US" sz="3600" b="1" u="sng" dirty="0"/>
              <a:t/>
            </a:r>
            <a:br>
              <a:rPr lang="en-US" sz="3600" b="1" u="sng" dirty="0"/>
            </a:br>
            <a:r>
              <a:rPr lang="en-US" u="sng" dirty="0" smtClean="0"/>
              <a:t> </a:t>
            </a:r>
            <a:endParaRPr lang="en-US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1295400"/>
            <a:ext cx="8991600" cy="5181600"/>
          </a:xfrm>
        </p:spPr>
        <p:txBody>
          <a:bodyPr>
            <a:normAutofit/>
          </a:bodyPr>
          <a:lstStyle/>
          <a:p>
            <a:pPr algn="l"/>
            <a:endParaRPr lang="en-US" sz="4000" i="1" dirty="0" smtClean="0">
              <a:solidFill>
                <a:schemeClr val="tx1"/>
              </a:solidFill>
            </a:endParaRPr>
          </a:p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Avoid giving examples which directly or indirectly affect the other person to start.</a:t>
            </a:r>
          </a:p>
          <a:p>
            <a:pPr algn="l"/>
            <a:r>
              <a:rPr lang="en-US" sz="4000" i="1" dirty="0" smtClean="0">
                <a:solidFill>
                  <a:schemeClr val="tx1"/>
                </a:solidFill>
              </a:rPr>
              <a:t>Be considerate to the feelings of the others.</a:t>
            </a:r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762000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 smtClean="0"/>
              <a:t>Dos </a:t>
            </a:r>
            <a:r>
              <a:rPr lang="en-US" sz="2800" b="1" dirty="0" err="1"/>
              <a:t>Cont</a:t>
            </a:r>
            <a:r>
              <a:rPr lang="en-US" sz="2800" b="1" dirty="0"/>
              <a:t> …</a:t>
            </a:r>
            <a:r>
              <a:rPr lang="en-US" sz="2800" b="1" u="sng" dirty="0"/>
              <a:t/>
            </a:r>
            <a:br>
              <a:rPr lang="en-US" sz="2800" b="1" u="sng" dirty="0"/>
            </a:br>
            <a:r>
              <a:rPr lang="en-US" sz="4000" b="1" u="sng" dirty="0"/>
              <a:t/>
            </a:r>
            <a:br>
              <a:rPr lang="en-US" sz="4000" b="1" u="sng" dirty="0"/>
            </a:br>
            <a:endParaRPr lang="en-US" sz="4000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0196" y="1143000"/>
            <a:ext cx="8915400" cy="54864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                       Try to get your turn.</a:t>
            </a:r>
          </a:p>
          <a:p>
            <a:pPr algn="l"/>
            <a:endParaRPr lang="en-US" sz="4000" dirty="0" smtClean="0">
              <a:solidFill>
                <a:schemeClr val="tx1"/>
              </a:solidFill>
            </a:endParaRPr>
          </a:p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Don’t wait for your turn for a long period, raise your voice when you find a right time to start. 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320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Group Discussion</vt:lpstr>
      <vt:lpstr>DOs</vt:lpstr>
      <vt:lpstr>Dos     cont … </vt:lpstr>
      <vt:lpstr>  Dos     cont …   </vt:lpstr>
      <vt:lpstr>Dos Cont … </vt:lpstr>
      <vt:lpstr> Dos Cont …  </vt:lpstr>
      <vt:lpstr> Dos Cont … </vt:lpstr>
      <vt:lpstr> Dos      Cont …  </vt:lpstr>
      <vt:lpstr>  Dos Cont …  </vt:lpstr>
      <vt:lpstr> Dos Cont … </vt:lpstr>
      <vt:lpstr>  Dos  Cont …  </vt:lpstr>
      <vt:lpstr> Dos   Cont … </vt:lpstr>
      <vt:lpstr> Don’ts    </vt:lpstr>
      <vt:lpstr> Don’ts   Cont … </vt:lpstr>
      <vt:lpstr> Don’ts   Cont … </vt:lpstr>
      <vt:lpstr> Don’ts   Cont … </vt:lpstr>
      <vt:lpstr> Don’ts   Cont … </vt:lpstr>
      <vt:lpstr> Don’ts   Cont … </vt:lpstr>
      <vt:lpstr> Don’ts   Cont …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TENSE - EXERCISES</dc:title>
  <dc:creator>USER</dc:creator>
  <cp:lastModifiedBy>User</cp:lastModifiedBy>
  <cp:revision>35</cp:revision>
  <dcterms:created xsi:type="dcterms:W3CDTF">2006-08-16T00:00:00Z</dcterms:created>
  <dcterms:modified xsi:type="dcterms:W3CDTF">2016-08-03T05:07:52Z</dcterms:modified>
</cp:coreProperties>
</file>