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7" r:id="rId27"/>
    <p:sldId id="288" r:id="rId28"/>
    <p:sldId id="284" r:id="rId29"/>
    <p:sldId id="289" r:id="rId30"/>
    <p:sldId id="290" r:id="rId31"/>
    <p:sldId id="286" r:id="rId32"/>
    <p:sldId id="291" r:id="rId33"/>
    <p:sldId id="292" r:id="rId34"/>
    <p:sldId id="293" r:id="rId35"/>
    <p:sldId id="294" r:id="rId36"/>
    <p:sldId id="297" r:id="rId37"/>
    <p:sldId id="298" r:id="rId38"/>
    <p:sldId id="299" r:id="rId39"/>
    <p:sldId id="300" r:id="rId40"/>
    <p:sldId id="296" r:id="rId41"/>
    <p:sldId id="295" r:id="rId42"/>
    <p:sldId id="303" r:id="rId43"/>
    <p:sldId id="304" r:id="rId44"/>
    <p:sldId id="305" r:id="rId45"/>
    <p:sldId id="26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F8064-A696-49F1-8BB9-0B52013A9AF4}"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US"/>
        </a:p>
      </dgm:t>
    </dgm:pt>
    <dgm:pt modelId="{6C1C0CB8-45F5-4192-8A75-8C60FE41DD95}">
      <dgm:prSet phldrT="[Text]"/>
      <dgm:spPr/>
      <dgm:t>
        <a:bodyPr/>
        <a:lstStyle/>
        <a:p>
          <a:r>
            <a:rPr lang="en-US" dirty="0"/>
            <a:t>Input (Information)</a:t>
          </a:r>
        </a:p>
      </dgm:t>
    </dgm:pt>
    <dgm:pt modelId="{7E43250B-3CE2-4E12-9A20-C54BBEC3488A}" type="parTrans" cxnId="{DBC79F52-F479-435D-9F9C-224F14FB2D1E}">
      <dgm:prSet/>
      <dgm:spPr/>
      <dgm:t>
        <a:bodyPr/>
        <a:lstStyle/>
        <a:p>
          <a:endParaRPr lang="en-US"/>
        </a:p>
      </dgm:t>
    </dgm:pt>
    <dgm:pt modelId="{CFCF5A57-3EA7-4E93-A417-C994D4C327B6}" type="sibTrans" cxnId="{DBC79F52-F479-435D-9F9C-224F14FB2D1E}">
      <dgm:prSet/>
      <dgm:spPr/>
      <dgm:t>
        <a:bodyPr/>
        <a:lstStyle/>
        <a:p>
          <a:endParaRPr lang="en-US"/>
        </a:p>
      </dgm:t>
    </dgm:pt>
    <dgm:pt modelId="{56DF8D6C-533B-4868-B190-154EEE578766}">
      <dgm:prSet phldrT="[Text]"/>
      <dgm:spPr/>
      <dgm:t>
        <a:bodyPr/>
        <a:lstStyle/>
        <a:p>
          <a:r>
            <a:rPr lang="en-US" dirty="0"/>
            <a:t>Processor</a:t>
          </a:r>
        </a:p>
      </dgm:t>
    </dgm:pt>
    <dgm:pt modelId="{8D599D89-2079-43C5-B293-061BF7DCE37E}" type="parTrans" cxnId="{06BE2DA4-4ADE-4AC5-AE32-0564AD1197DF}">
      <dgm:prSet/>
      <dgm:spPr/>
      <dgm:t>
        <a:bodyPr/>
        <a:lstStyle/>
        <a:p>
          <a:endParaRPr lang="en-US"/>
        </a:p>
      </dgm:t>
    </dgm:pt>
    <dgm:pt modelId="{A9B6D867-8730-4FD6-99C3-8409C515E84C}" type="sibTrans" cxnId="{06BE2DA4-4ADE-4AC5-AE32-0564AD1197DF}">
      <dgm:prSet/>
      <dgm:spPr/>
      <dgm:t>
        <a:bodyPr/>
        <a:lstStyle/>
        <a:p>
          <a:endParaRPr lang="en-US"/>
        </a:p>
      </dgm:t>
    </dgm:pt>
    <dgm:pt modelId="{4057056F-A7F5-4B35-B818-283CC5A60387}">
      <dgm:prSet phldrT="[Text]"/>
      <dgm:spPr/>
      <dgm:t>
        <a:bodyPr/>
        <a:lstStyle/>
        <a:p>
          <a:r>
            <a:rPr lang="en-US" dirty="0"/>
            <a:t>Output (Decisions)</a:t>
          </a:r>
        </a:p>
      </dgm:t>
    </dgm:pt>
    <dgm:pt modelId="{782A30EF-6B87-478D-8AD7-20E1B09DEEDC}" type="parTrans" cxnId="{587B5C03-0E07-4CF1-BCB8-6466D1D91E82}">
      <dgm:prSet/>
      <dgm:spPr/>
      <dgm:t>
        <a:bodyPr/>
        <a:lstStyle/>
        <a:p>
          <a:endParaRPr lang="en-US"/>
        </a:p>
      </dgm:t>
    </dgm:pt>
    <dgm:pt modelId="{EA5B7933-CFF0-4AB7-8980-419FF46CF8BD}" type="sibTrans" cxnId="{587B5C03-0E07-4CF1-BCB8-6466D1D91E82}">
      <dgm:prSet/>
      <dgm:spPr/>
      <dgm:t>
        <a:bodyPr/>
        <a:lstStyle/>
        <a:p>
          <a:endParaRPr lang="en-US"/>
        </a:p>
      </dgm:t>
    </dgm:pt>
    <dgm:pt modelId="{F1AB4996-5B30-4F15-B1D3-5206D7682DEC}" type="pres">
      <dgm:prSet presAssocID="{1EBF8064-A696-49F1-8BB9-0B52013A9AF4}" presName="Name0" presStyleCnt="0">
        <dgm:presLayoutVars>
          <dgm:dir/>
          <dgm:resizeHandles val="exact"/>
        </dgm:presLayoutVars>
      </dgm:prSet>
      <dgm:spPr/>
    </dgm:pt>
    <dgm:pt modelId="{760D25AF-8DF4-443E-93F3-C2098AF8420B}" type="pres">
      <dgm:prSet presAssocID="{6C1C0CB8-45F5-4192-8A75-8C60FE41DD95}" presName="node" presStyleLbl="node1" presStyleIdx="0" presStyleCnt="3">
        <dgm:presLayoutVars>
          <dgm:bulletEnabled val="1"/>
        </dgm:presLayoutVars>
      </dgm:prSet>
      <dgm:spPr/>
    </dgm:pt>
    <dgm:pt modelId="{7051FD3A-BCA7-47C3-9FFF-E07F243061DB}" type="pres">
      <dgm:prSet presAssocID="{CFCF5A57-3EA7-4E93-A417-C994D4C327B6}" presName="sibTrans" presStyleLbl="sibTrans2D1" presStyleIdx="0" presStyleCnt="2"/>
      <dgm:spPr/>
    </dgm:pt>
    <dgm:pt modelId="{A844B4F3-1F92-4665-8A4A-0AAD387AC0D3}" type="pres">
      <dgm:prSet presAssocID="{CFCF5A57-3EA7-4E93-A417-C994D4C327B6}" presName="connectorText" presStyleLbl="sibTrans2D1" presStyleIdx="0" presStyleCnt="2"/>
      <dgm:spPr/>
    </dgm:pt>
    <dgm:pt modelId="{565F17C0-81C1-483D-965B-83AA5CBA3D95}" type="pres">
      <dgm:prSet presAssocID="{56DF8D6C-533B-4868-B190-154EEE578766}" presName="node" presStyleLbl="node1" presStyleIdx="1" presStyleCnt="3">
        <dgm:presLayoutVars>
          <dgm:bulletEnabled val="1"/>
        </dgm:presLayoutVars>
      </dgm:prSet>
      <dgm:spPr/>
    </dgm:pt>
    <dgm:pt modelId="{34C3EC27-FD38-45A8-9DBA-49D69F3A4F58}" type="pres">
      <dgm:prSet presAssocID="{A9B6D867-8730-4FD6-99C3-8409C515E84C}" presName="sibTrans" presStyleLbl="sibTrans2D1" presStyleIdx="1" presStyleCnt="2"/>
      <dgm:spPr/>
    </dgm:pt>
    <dgm:pt modelId="{19250772-538A-4C27-9DF6-6FE4239DF6DE}" type="pres">
      <dgm:prSet presAssocID="{A9B6D867-8730-4FD6-99C3-8409C515E84C}" presName="connectorText" presStyleLbl="sibTrans2D1" presStyleIdx="1" presStyleCnt="2"/>
      <dgm:spPr/>
    </dgm:pt>
    <dgm:pt modelId="{15329DB6-B1B5-4B7D-A97C-6D16ACF88FCE}" type="pres">
      <dgm:prSet presAssocID="{4057056F-A7F5-4B35-B818-283CC5A60387}" presName="node" presStyleLbl="node1" presStyleIdx="2" presStyleCnt="3">
        <dgm:presLayoutVars>
          <dgm:bulletEnabled val="1"/>
        </dgm:presLayoutVars>
      </dgm:prSet>
      <dgm:spPr/>
    </dgm:pt>
  </dgm:ptLst>
  <dgm:cxnLst>
    <dgm:cxn modelId="{587B5C03-0E07-4CF1-BCB8-6466D1D91E82}" srcId="{1EBF8064-A696-49F1-8BB9-0B52013A9AF4}" destId="{4057056F-A7F5-4B35-B818-283CC5A60387}" srcOrd="2" destOrd="0" parTransId="{782A30EF-6B87-478D-8AD7-20E1B09DEEDC}" sibTransId="{EA5B7933-CFF0-4AB7-8980-419FF46CF8BD}"/>
    <dgm:cxn modelId="{AF92EE09-9957-452F-8E89-DF8A1BFDE88C}" type="presOf" srcId="{A9B6D867-8730-4FD6-99C3-8409C515E84C}" destId="{19250772-538A-4C27-9DF6-6FE4239DF6DE}" srcOrd="1" destOrd="0" presId="urn:microsoft.com/office/officeart/2005/8/layout/process1"/>
    <dgm:cxn modelId="{C1635E40-6AF8-4352-8BC2-5B52A1BE4EAA}" type="presOf" srcId="{CFCF5A57-3EA7-4E93-A417-C994D4C327B6}" destId="{A844B4F3-1F92-4665-8A4A-0AAD387AC0D3}" srcOrd="1" destOrd="0" presId="urn:microsoft.com/office/officeart/2005/8/layout/process1"/>
    <dgm:cxn modelId="{CA28DE6D-3F68-4ACE-8A17-BD4B10C6E12E}" type="presOf" srcId="{56DF8D6C-533B-4868-B190-154EEE578766}" destId="{565F17C0-81C1-483D-965B-83AA5CBA3D95}" srcOrd="0" destOrd="0" presId="urn:microsoft.com/office/officeart/2005/8/layout/process1"/>
    <dgm:cxn modelId="{DBC79F52-F479-435D-9F9C-224F14FB2D1E}" srcId="{1EBF8064-A696-49F1-8BB9-0B52013A9AF4}" destId="{6C1C0CB8-45F5-4192-8A75-8C60FE41DD95}" srcOrd="0" destOrd="0" parTransId="{7E43250B-3CE2-4E12-9A20-C54BBEC3488A}" sibTransId="{CFCF5A57-3EA7-4E93-A417-C994D4C327B6}"/>
    <dgm:cxn modelId="{2B2EF78F-C5DE-4E06-84A6-011286225459}" type="presOf" srcId="{6C1C0CB8-45F5-4192-8A75-8C60FE41DD95}" destId="{760D25AF-8DF4-443E-93F3-C2098AF8420B}" srcOrd="0" destOrd="0" presId="urn:microsoft.com/office/officeart/2005/8/layout/process1"/>
    <dgm:cxn modelId="{90C2FA92-138E-490C-8BDF-0116BB51DE1A}" type="presOf" srcId="{CFCF5A57-3EA7-4E93-A417-C994D4C327B6}" destId="{7051FD3A-BCA7-47C3-9FFF-E07F243061DB}" srcOrd="0" destOrd="0" presId="urn:microsoft.com/office/officeart/2005/8/layout/process1"/>
    <dgm:cxn modelId="{3E1B0D97-984A-4C8A-8CA6-C9AC372003CD}" type="presOf" srcId="{4057056F-A7F5-4B35-B818-283CC5A60387}" destId="{15329DB6-B1B5-4B7D-A97C-6D16ACF88FCE}" srcOrd="0" destOrd="0" presId="urn:microsoft.com/office/officeart/2005/8/layout/process1"/>
    <dgm:cxn modelId="{06BE2DA4-4ADE-4AC5-AE32-0564AD1197DF}" srcId="{1EBF8064-A696-49F1-8BB9-0B52013A9AF4}" destId="{56DF8D6C-533B-4868-B190-154EEE578766}" srcOrd="1" destOrd="0" parTransId="{8D599D89-2079-43C5-B293-061BF7DCE37E}" sibTransId="{A9B6D867-8730-4FD6-99C3-8409C515E84C}"/>
    <dgm:cxn modelId="{C2B8A9AC-8B52-4B4D-8CDF-C83FFAD477E1}" type="presOf" srcId="{A9B6D867-8730-4FD6-99C3-8409C515E84C}" destId="{34C3EC27-FD38-45A8-9DBA-49D69F3A4F58}" srcOrd="0" destOrd="0" presId="urn:microsoft.com/office/officeart/2005/8/layout/process1"/>
    <dgm:cxn modelId="{B2DE61D3-80DC-44A7-A39A-2BAD543CE6D2}" type="presOf" srcId="{1EBF8064-A696-49F1-8BB9-0B52013A9AF4}" destId="{F1AB4996-5B30-4F15-B1D3-5206D7682DEC}" srcOrd="0" destOrd="0" presId="urn:microsoft.com/office/officeart/2005/8/layout/process1"/>
    <dgm:cxn modelId="{B53CE565-89B7-47E5-86DA-B002E670C27A}" type="presParOf" srcId="{F1AB4996-5B30-4F15-B1D3-5206D7682DEC}" destId="{760D25AF-8DF4-443E-93F3-C2098AF8420B}" srcOrd="0" destOrd="0" presId="urn:microsoft.com/office/officeart/2005/8/layout/process1"/>
    <dgm:cxn modelId="{B5179FA5-D356-4E12-B425-A5970C0FC447}" type="presParOf" srcId="{F1AB4996-5B30-4F15-B1D3-5206D7682DEC}" destId="{7051FD3A-BCA7-47C3-9FFF-E07F243061DB}" srcOrd="1" destOrd="0" presId="urn:microsoft.com/office/officeart/2005/8/layout/process1"/>
    <dgm:cxn modelId="{C3B7E2A1-B19B-46B9-81BA-1266F7E6A6EF}" type="presParOf" srcId="{7051FD3A-BCA7-47C3-9FFF-E07F243061DB}" destId="{A844B4F3-1F92-4665-8A4A-0AAD387AC0D3}" srcOrd="0" destOrd="0" presId="urn:microsoft.com/office/officeart/2005/8/layout/process1"/>
    <dgm:cxn modelId="{B2D6045C-AE10-439F-84FB-ABD24AE4FBCB}" type="presParOf" srcId="{F1AB4996-5B30-4F15-B1D3-5206D7682DEC}" destId="{565F17C0-81C1-483D-965B-83AA5CBA3D95}" srcOrd="2" destOrd="0" presId="urn:microsoft.com/office/officeart/2005/8/layout/process1"/>
    <dgm:cxn modelId="{2AA63694-19D8-4D83-A033-ECCA57D78F0F}" type="presParOf" srcId="{F1AB4996-5B30-4F15-B1D3-5206D7682DEC}" destId="{34C3EC27-FD38-45A8-9DBA-49D69F3A4F58}" srcOrd="3" destOrd="0" presId="urn:microsoft.com/office/officeart/2005/8/layout/process1"/>
    <dgm:cxn modelId="{79E9D8EA-3E8E-437F-A7C6-8F2E8B9AF305}" type="presParOf" srcId="{34C3EC27-FD38-45A8-9DBA-49D69F3A4F58}" destId="{19250772-538A-4C27-9DF6-6FE4239DF6DE}" srcOrd="0" destOrd="0" presId="urn:microsoft.com/office/officeart/2005/8/layout/process1"/>
    <dgm:cxn modelId="{9CAE16EE-B11D-4239-A75A-77C8DEC8F7FE}" type="presParOf" srcId="{F1AB4996-5B30-4F15-B1D3-5206D7682DEC}" destId="{15329DB6-B1B5-4B7D-A97C-6D16ACF88FC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D25AF-8DF4-443E-93F3-C2098AF8420B}">
      <dsp:nvSpPr>
        <dsp:cNvPr id="0" name=""/>
        <dsp:cNvSpPr/>
      </dsp:nvSpPr>
      <dsp:spPr>
        <a:xfrm>
          <a:off x="5036" y="1315739"/>
          <a:ext cx="1505486" cy="90329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 (Information)</a:t>
          </a:r>
        </a:p>
      </dsp:txBody>
      <dsp:txXfrm>
        <a:off x="31492" y="1342195"/>
        <a:ext cx="1452574" cy="850379"/>
      </dsp:txXfrm>
    </dsp:sp>
    <dsp:sp modelId="{7051FD3A-BCA7-47C3-9FFF-E07F243061DB}">
      <dsp:nvSpPr>
        <dsp:cNvPr id="0" name=""/>
        <dsp:cNvSpPr/>
      </dsp:nvSpPr>
      <dsp:spPr>
        <a:xfrm>
          <a:off x="1661071" y="1580705"/>
          <a:ext cx="319163" cy="3733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61071" y="1655377"/>
        <a:ext cx="223414" cy="224016"/>
      </dsp:txXfrm>
    </dsp:sp>
    <dsp:sp modelId="{565F17C0-81C1-483D-965B-83AA5CBA3D95}">
      <dsp:nvSpPr>
        <dsp:cNvPr id="0" name=""/>
        <dsp:cNvSpPr/>
      </dsp:nvSpPr>
      <dsp:spPr>
        <a:xfrm>
          <a:off x="2112717" y="1315739"/>
          <a:ext cx="1505486" cy="90329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Processor</a:t>
          </a:r>
        </a:p>
      </dsp:txBody>
      <dsp:txXfrm>
        <a:off x="2139173" y="1342195"/>
        <a:ext cx="1452574" cy="850379"/>
      </dsp:txXfrm>
    </dsp:sp>
    <dsp:sp modelId="{34C3EC27-FD38-45A8-9DBA-49D69F3A4F58}">
      <dsp:nvSpPr>
        <dsp:cNvPr id="0" name=""/>
        <dsp:cNvSpPr/>
      </dsp:nvSpPr>
      <dsp:spPr>
        <a:xfrm>
          <a:off x="3768752" y="1580705"/>
          <a:ext cx="319163" cy="3733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68752" y="1655377"/>
        <a:ext cx="223414" cy="224016"/>
      </dsp:txXfrm>
    </dsp:sp>
    <dsp:sp modelId="{15329DB6-B1B5-4B7D-A97C-6D16ACF88FCE}">
      <dsp:nvSpPr>
        <dsp:cNvPr id="0" name=""/>
        <dsp:cNvSpPr/>
      </dsp:nvSpPr>
      <dsp:spPr>
        <a:xfrm>
          <a:off x="4220398" y="1315739"/>
          <a:ext cx="1505486" cy="90329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Output (Decisions)</a:t>
          </a:r>
        </a:p>
      </dsp:txBody>
      <dsp:txXfrm>
        <a:off x="4246854" y="1342195"/>
        <a:ext cx="1452574" cy="8503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14F9-D10E-4EF0-B4FA-8794A914ED75}"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D09C-3C8F-43A8-8FF8-8519B17903A5}" type="slidenum">
              <a:rPr lang="en-US" smtClean="0"/>
              <a:t>‹#›</a:t>
            </a:fld>
            <a:endParaRPr lang="en-US"/>
          </a:p>
        </p:txBody>
      </p:sp>
    </p:spTree>
    <p:extLst>
      <p:ext uri="{BB962C8B-B14F-4D97-AF65-F5344CB8AC3E}">
        <p14:creationId xmlns:p14="http://schemas.microsoft.com/office/powerpoint/2010/main" val="136976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t>1</a:t>
            </a:fld>
            <a:endParaRPr lang="en-US"/>
          </a:p>
        </p:txBody>
      </p:sp>
    </p:spTree>
    <p:extLst>
      <p:ext uri="{BB962C8B-B14F-4D97-AF65-F5344CB8AC3E}">
        <p14:creationId xmlns:p14="http://schemas.microsoft.com/office/powerpoint/2010/main" val="321962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D2243F-5281-42EB-8F3D-1080FE2BE311}" type="datetime1">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587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FA459-AB28-4268-B177-BD4FF0E81D95}" type="datetime1">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13125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8D14BD-19E1-4048-82A2-B09A1534BDC9}" type="datetime1">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32126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669DB-FABD-4F8A-84C3-4AE941B1DC55}" type="datetime1">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10113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FCE5-F534-4AFF-B6E9-1A70FA7728F7}" type="datetime1">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614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7CDD6-7476-4CA5-AA88-D52B1DBB4D46}" type="datetime1">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0806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B1AC3-5234-4A5D-BE9B-16AF4F5E9FFB}" type="datetime1">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6794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A1B390-74F0-468C-94ED-4927A1AF8377}" type="datetime1">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0598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25C6-0D94-45BD-BCC6-BE871B1D8CBB}" type="datetime1">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77154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FB98E-E7D6-4494-9F5E-ACF1DA8452D1}" type="datetime1">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47864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F953E-41C1-46F3-BE10-655415F24AA2}" type="datetime1">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7833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471E-CE19-4955-A74A-8A6DBB943828}" type="datetime1">
              <a:rPr lang="en-US" smtClean="0"/>
              <a:t>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37C5C-CD9B-4354-B402-78DFEEA1258A}" type="slidenum">
              <a:rPr lang="en-US" smtClean="0"/>
              <a:t>‹#›</a:t>
            </a:fld>
            <a:endParaRPr lang="en-US"/>
          </a:p>
        </p:txBody>
      </p:sp>
    </p:spTree>
    <p:extLst>
      <p:ext uri="{BB962C8B-B14F-4D97-AF65-F5344CB8AC3E}">
        <p14:creationId xmlns:p14="http://schemas.microsoft.com/office/powerpoint/2010/main" val="230820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853"/>
            <a:ext cx="9144000" cy="2387600"/>
          </a:xfrm>
        </p:spPr>
        <p:txBody>
          <a:bodyPr>
            <a:normAutofit fontScale="90000"/>
          </a:bodyPr>
          <a:lstStyle/>
          <a:p>
            <a:r>
              <a:rPr lang="en-US" b="1" dirty="0">
                <a:latin typeface="Trebuchet MS" panose="020B0603020202020204" pitchFamily="34" charset="0"/>
              </a:rPr>
              <a:t>Systems Concepts &amp; the Information Systems Environment</a:t>
            </a:r>
          </a:p>
        </p:txBody>
      </p:sp>
      <p:sp>
        <p:nvSpPr>
          <p:cNvPr id="3" name="Subtitle 2"/>
          <p:cNvSpPr>
            <a:spLocks noGrp="1"/>
          </p:cNvSpPr>
          <p:nvPr>
            <p:ph type="subTitle" idx="1"/>
          </p:nvPr>
        </p:nvSpPr>
        <p:spPr>
          <a:xfrm>
            <a:off x="7356144" y="4586408"/>
            <a:ext cx="3439235" cy="1542197"/>
          </a:xfrm>
        </p:spPr>
        <p:txBody>
          <a:bodyPr>
            <a:normAutofit/>
          </a:bodyPr>
          <a:lstStyle/>
          <a:p>
            <a:pPr algn="r"/>
            <a:r>
              <a:rPr lang="en-US" sz="3600" dirty="0">
                <a:latin typeface="Trebuchet MS" panose="020B0603020202020204" pitchFamily="34" charset="0"/>
              </a:rPr>
              <a:t>Chapter 01</a:t>
            </a:r>
          </a:p>
        </p:txBody>
      </p:sp>
      <p:sp>
        <p:nvSpPr>
          <p:cNvPr id="4" name="TextBox 3"/>
          <p:cNvSpPr txBox="1"/>
          <p:nvPr/>
        </p:nvSpPr>
        <p:spPr>
          <a:xfrm>
            <a:off x="1524000" y="321233"/>
            <a:ext cx="9144000" cy="461665"/>
          </a:xfrm>
          <a:prstGeom prst="rect">
            <a:avLst/>
          </a:prstGeom>
          <a:noFill/>
        </p:spPr>
        <p:txBody>
          <a:bodyPr wrap="square" rtlCol="0">
            <a:spAutoFit/>
          </a:bodyPr>
          <a:lstStyle/>
          <a:p>
            <a:pPr algn="ctr"/>
            <a:r>
              <a:rPr lang="en-US" sz="2400" dirty="0">
                <a:latin typeface="Trebuchet MS" panose="020B0603020202020204" pitchFamily="34" charset="0"/>
              </a:rPr>
              <a:t>Introduction &amp; Overview</a:t>
            </a:r>
          </a:p>
        </p:txBody>
      </p:sp>
    </p:spTree>
    <p:extLst>
      <p:ext uri="{BB962C8B-B14F-4D97-AF65-F5344CB8AC3E}">
        <p14:creationId xmlns:p14="http://schemas.microsoft.com/office/powerpoint/2010/main" val="291980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Organization</a:t>
            </a:r>
          </a:p>
        </p:txBody>
      </p:sp>
      <p:sp>
        <p:nvSpPr>
          <p:cNvPr id="3" name="TextBox 2"/>
          <p:cNvSpPr txBox="1"/>
          <p:nvPr/>
        </p:nvSpPr>
        <p:spPr>
          <a:xfrm>
            <a:off x="446964" y="1201003"/>
            <a:ext cx="11099042" cy="572464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Organization</a:t>
            </a:r>
            <a:r>
              <a:rPr lang="en-US" sz="2400" dirty="0">
                <a:latin typeface="Times New Roman" panose="02020603050405020304" pitchFamily="18" charset="0"/>
                <a:ea typeface="Times New Roman" panose="02020603050405020304" pitchFamily="18" charset="0"/>
              </a:rPr>
              <a:t> implies structure and order.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the arrangement of components that helps to achieve objectives.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 business system, the hierarchical relationship starting with the president on top and leading downward to workers represents the organization structure which defines the authority structure or chain of command where president, vice president, workers etc. are components.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 computer system, the input device, processor, output device, storage unit etc. components are linked together to work as a whole system for producing information.</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10</a:t>
            </a:fld>
            <a:endParaRPr lang="en-US"/>
          </a:p>
        </p:txBody>
      </p:sp>
    </p:spTree>
    <p:extLst>
      <p:ext uri="{BB962C8B-B14F-4D97-AF65-F5344CB8AC3E}">
        <p14:creationId xmlns:p14="http://schemas.microsoft.com/office/powerpoint/2010/main" val="110786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Interaction</a:t>
            </a:r>
          </a:p>
        </p:txBody>
      </p:sp>
      <p:sp>
        <p:nvSpPr>
          <p:cNvPr id="3" name="TextBox 2"/>
          <p:cNvSpPr txBox="1"/>
          <p:nvPr/>
        </p:nvSpPr>
        <p:spPr>
          <a:xfrm>
            <a:off x="446964" y="1201003"/>
            <a:ext cx="11099042" cy="590931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Interaction</a:t>
            </a:r>
            <a:r>
              <a:rPr lang="en-US" sz="2400" dirty="0">
                <a:latin typeface="Times New Roman" panose="02020603050405020304" pitchFamily="18" charset="0"/>
                <a:ea typeface="Times New Roman" panose="02020603050405020304" pitchFamily="18" charset="0"/>
              </a:rPr>
              <a:t> refers to the manner in which each component functions with other components of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inter-relationship between the components enables a system to perform its functions successfully.</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Purchasing must interact with production, advertising with sales etc.</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 computer system, the CPU must interact with the input device to solve a problem. In turn, the main memory holds programs and data that the ALU uses for computation.</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11</a:t>
            </a:fld>
            <a:endParaRPr lang="en-US"/>
          </a:p>
        </p:txBody>
      </p:sp>
    </p:spTree>
    <p:extLst>
      <p:ext uri="{BB962C8B-B14F-4D97-AF65-F5344CB8AC3E}">
        <p14:creationId xmlns:p14="http://schemas.microsoft.com/office/powerpoint/2010/main" val="140838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Interdependence</a:t>
            </a:r>
          </a:p>
        </p:txBody>
      </p:sp>
      <p:sp>
        <p:nvSpPr>
          <p:cNvPr id="3" name="TextBox 2"/>
          <p:cNvSpPr txBox="1"/>
          <p:nvPr/>
        </p:nvSpPr>
        <p:spPr>
          <a:xfrm>
            <a:off x="446964" y="1201003"/>
            <a:ext cx="11099042" cy="600164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Interdependence</a:t>
            </a:r>
            <a:r>
              <a:rPr lang="en-US" sz="2400" dirty="0">
                <a:latin typeface="Times New Roman" panose="02020603050405020304" pitchFamily="18" charset="0"/>
                <a:ea typeface="Times New Roman" panose="02020603050405020304" pitchFamily="18" charset="0"/>
              </a:rPr>
              <a:t> means that parts of the organization or system depend on one another.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They are coordinated and linked together according to a plan.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One subsystem depends on the input of another subsystem for proper functioning and cannot function in isolation.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personnel subsystem (higher level) is dependent on health and safety subsystem (middle level) which in turn is dependent on a lower level subsystem.</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12</a:t>
            </a:fld>
            <a:endParaRPr lang="en-US"/>
          </a:p>
        </p:txBody>
      </p:sp>
    </p:spTree>
    <p:extLst>
      <p:ext uri="{BB962C8B-B14F-4D97-AF65-F5344CB8AC3E}">
        <p14:creationId xmlns:p14="http://schemas.microsoft.com/office/powerpoint/2010/main" val="40453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Integration</a:t>
            </a:r>
          </a:p>
        </p:txBody>
      </p:sp>
      <p:sp>
        <p:nvSpPr>
          <p:cNvPr id="3" name="TextBox 2"/>
          <p:cNvSpPr txBox="1"/>
          <p:nvPr/>
        </p:nvSpPr>
        <p:spPr>
          <a:xfrm>
            <a:off x="446964" y="1201003"/>
            <a:ext cx="11099042" cy="729430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Integration</a:t>
            </a:r>
            <a:r>
              <a:rPr lang="en-US" sz="2400" dirty="0">
                <a:latin typeface="Times New Roman" panose="02020603050405020304" pitchFamily="18" charset="0"/>
                <a:ea typeface="Times New Roman" panose="02020603050405020304" pitchFamily="18" charset="0"/>
              </a:rPr>
              <a:t> refers to the holism/synthesis of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concerned with how a system is tied together in order to achieve the central objective of the organization.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means that part of the system work together within the system even though each part performs a unique function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Successful integration typically produces a synergistic effect and greater total impact  than if each component works individually. </a:t>
            </a:r>
          </a:p>
          <a:p>
            <a:pPr marL="1028700" lvl="1" indent="-342900" algn="just">
              <a:lnSpc>
                <a:spcPct val="150000"/>
              </a:lnSpc>
              <a:buFont typeface="Wingdings" panose="05000000000000000000" pitchFamily="2" charset="2"/>
              <a:buChar char="§"/>
            </a:pPr>
            <a:r>
              <a:rPr lang="en-US" sz="2000" i="1" dirty="0">
                <a:latin typeface="Times New Roman" panose="02020603050405020304" pitchFamily="18" charset="0"/>
                <a:ea typeface="Times New Roman" panose="02020603050405020304" pitchFamily="18" charset="0"/>
              </a:rPr>
              <a:t>Synergistic Effect: </a:t>
            </a:r>
            <a:r>
              <a:rPr lang="en-US" sz="2000" dirty="0">
                <a:latin typeface="Times New Roman" panose="02020603050405020304" pitchFamily="18" charset="0"/>
                <a:ea typeface="Times New Roman" panose="02020603050405020304" pitchFamily="18" charset="0"/>
              </a:rPr>
              <a:t>relating to the interaction or cooperation of two or more organizations, substances, or other agents to produce a combined effect greater than the sum of their separate effects.</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13</a:t>
            </a:fld>
            <a:endParaRPr lang="en-US"/>
          </a:p>
        </p:txBody>
      </p:sp>
    </p:spTree>
    <p:extLst>
      <p:ext uri="{BB962C8B-B14F-4D97-AF65-F5344CB8AC3E}">
        <p14:creationId xmlns:p14="http://schemas.microsoft.com/office/powerpoint/2010/main" val="100616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Central Objective</a:t>
            </a:r>
          </a:p>
        </p:txBody>
      </p:sp>
      <p:sp>
        <p:nvSpPr>
          <p:cNvPr id="3" name="TextBox 2"/>
          <p:cNvSpPr txBox="1"/>
          <p:nvPr/>
        </p:nvSpPr>
        <p:spPr>
          <a:xfrm>
            <a:off x="446964" y="1201003"/>
            <a:ext cx="11099042" cy="507831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Central Objective</a:t>
            </a:r>
            <a:r>
              <a:rPr lang="en-US" sz="2400" dirty="0">
                <a:latin typeface="Times New Roman" panose="02020603050405020304" pitchFamily="18" charset="0"/>
                <a:ea typeface="Times New Roman" panose="02020603050405020304" pitchFamily="18" charset="0"/>
              </a:rPr>
              <a:t> refers to the common goal/aim of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central objective maybe real or stated.</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common for an organization to state one objective and operate to achieve another which might not be identical but is preferable to be similar.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Without a common goal the components will start moving in different direction and hence lack of coordination will occur among the components.</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14</a:t>
            </a:fld>
            <a:endParaRPr lang="en-US"/>
          </a:p>
        </p:txBody>
      </p:sp>
    </p:spTree>
    <p:extLst>
      <p:ext uri="{BB962C8B-B14F-4D97-AF65-F5344CB8AC3E}">
        <p14:creationId xmlns:p14="http://schemas.microsoft.com/office/powerpoint/2010/main" val="369140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Elements of a System</a:t>
            </a:r>
          </a:p>
        </p:txBody>
      </p:sp>
      <p:sp>
        <p:nvSpPr>
          <p:cNvPr id="3" name="TextBox 2"/>
          <p:cNvSpPr txBox="1"/>
          <p:nvPr/>
        </p:nvSpPr>
        <p:spPr>
          <a:xfrm>
            <a:off x="446964" y="1190152"/>
            <a:ext cx="11099042" cy="7755969"/>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System analysis operate in a dynamic environment. The environment may be a business application or a computer system or any other system. The following key elements are present in all systems – </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Outputs and Inputs</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Processor(s)</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Control</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Feedback</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Environment</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Boundaries and Interface</a:t>
            </a: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019" y="2958039"/>
            <a:ext cx="6538987" cy="234732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809" y="5462798"/>
            <a:ext cx="5417024" cy="1108631"/>
          </a:xfrm>
          <a:prstGeom prst="rect">
            <a:avLst/>
          </a:prstGeom>
        </p:spPr>
      </p:pic>
    </p:spTree>
    <p:extLst>
      <p:ext uri="{BB962C8B-B14F-4D97-AF65-F5344CB8AC3E}">
        <p14:creationId xmlns:p14="http://schemas.microsoft.com/office/powerpoint/2010/main" val="371946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Outputs and Inputs </a:t>
            </a:r>
          </a:p>
        </p:txBody>
      </p:sp>
      <p:sp>
        <p:nvSpPr>
          <p:cNvPr id="3" name="TextBox 2"/>
          <p:cNvSpPr txBox="1"/>
          <p:nvPr/>
        </p:nvSpPr>
        <p:spPr>
          <a:xfrm>
            <a:off x="446964" y="1201003"/>
            <a:ext cx="11099042" cy="729430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Output</a:t>
            </a:r>
            <a:r>
              <a:rPr lang="en-US" sz="2400" dirty="0">
                <a:latin typeface="Times New Roman" panose="02020603050405020304" pitchFamily="18" charset="0"/>
                <a:ea typeface="Times New Roman" panose="02020603050405020304" pitchFamily="18" charset="0"/>
              </a:rPr>
              <a:t> is the outcome of processing.</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major objective of a system is to produce an output that has value to its user, that is  the output must meet the expectations of the intended user.</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Output can be goods, services or information.</a:t>
            </a:r>
          </a:p>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Inputs</a:t>
            </a:r>
            <a:r>
              <a:rPr lang="en-US" sz="2400" dirty="0">
                <a:latin typeface="Times New Roman" panose="02020603050405020304" pitchFamily="18" charset="0"/>
                <a:ea typeface="Times New Roman" panose="02020603050405020304" pitchFamily="18" charset="0"/>
              </a:rPr>
              <a:t> are the elements that enter the system for processing.</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Input can be material, information or human resources.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important to understand that determining the output is a first step in specifying the nature, amount and regularity of the input needed to operate a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system analysis, the first concern is to determine the user’s requirements of a proposed system.</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16</a:t>
            </a:fld>
            <a:endParaRPr lang="en-US"/>
          </a:p>
        </p:txBody>
      </p:sp>
    </p:spTree>
    <p:extLst>
      <p:ext uri="{BB962C8B-B14F-4D97-AF65-F5344CB8AC3E}">
        <p14:creationId xmlns:p14="http://schemas.microsoft.com/office/powerpoint/2010/main" val="377397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Processor(s)</a:t>
            </a:r>
          </a:p>
        </p:txBody>
      </p:sp>
      <p:sp>
        <p:nvSpPr>
          <p:cNvPr id="3" name="TextBox 2"/>
          <p:cNvSpPr txBox="1"/>
          <p:nvPr/>
        </p:nvSpPr>
        <p:spPr>
          <a:xfrm>
            <a:off x="446964" y="1201003"/>
            <a:ext cx="11099042"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Processor</a:t>
            </a:r>
            <a:r>
              <a:rPr lang="en-US" sz="2400" dirty="0">
                <a:latin typeface="Times New Roman" panose="02020603050405020304" pitchFamily="18" charset="0"/>
                <a:ea typeface="Times New Roman" panose="02020603050405020304" pitchFamily="18" charset="0"/>
              </a:rPr>
              <a:t> is the element of a system that involves the actual transformation of input into output.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the operational component of a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Processors may modify the input partially or totally, depending on the specifications of the output.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This mean as the output specifications change, so does the processing.</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some cases, input is also modified to enable the processor to handle the transformation.</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17</a:t>
            </a:fld>
            <a:endParaRPr lang="en-US"/>
          </a:p>
        </p:txBody>
      </p:sp>
    </p:spTree>
    <p:extLst>
      <p:ext uri="{BB962C8B-B14F-4D97-AF65-F5344CB8AC3E}">
        <p14:creationId xmlns:p14="http://schemas.microsoft.com/office/powerpoint/2010/main" val="413558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Control</a:t>
            </a:r>
          </a:p>
        </p:txBody>
      </p:sp>
      <p:sp>
        <p:nvSpPr>
          <p:cNvPr id="3" name="TextBox 2"/>
          <p:cNvSpPr txBox="1"/>
          <p:nvPr/>
        </p:nvSpPr>
        <p:spPr>
          <a:xfrm>
            <a:off x="446964" y="1201003"/>
            <a:ext cx="11535770" cy="646330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Control</a:t>
            </a:r>
            <a:r>
              <a:rPr lang="en-US" sz="2400" dirty="0">
                <a:latin typeface="Times New Roman" panose="02020603050405020304" pitchFamily="18" charset="0"/>
                <a:ea typeface="Times New Roman" panose="02020603050405020304" pitchFamily="18" charset="0"/>
              </a:rPr>
              <a:t> guides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the decision making subsystem that controls the pattern of activities governing input, processing and output.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system analysis, knowing the attitude of the individual who controls the area for which can make a difference between the success and failure of the system objective.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 a organizational context, management as a decision making body controls the inflow, handling and outflow of activities that affect the welfare of the business.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18</a:t>
            </a:fld>
            <a:endParaRPr lang="en-US"/>
          </a:p>
        </p:txBody>
      </p:sp>
    </p:spTree>
    <p:extLst>
      <p:ext uri="{BB962C8B-B14F-4D97-AF65-F5344CB8AC3E}">
        <p14:creationId xmlns:p14="http://schemas.microsoft.com/office/powerpoint/2010/main" val="67513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Feedback</a:t>
            </a:r>
          </a:p>
        </p:txBody>
      </p:sp>
      <p:sp>
        <p:nvSpPr>
          <p:cNvPr id="3" name="TextBox 2"/>
          <p:cNvSpPr txBox="1"/>
          <p:nvPr/>
        </p:nvSpPr>
        <p:spPr>
          <a:xfrm>
            <a:off x="446964" y="1201003"/>
            <a:ext cx="11535770" cy="775596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Feedback</a:t>
            </a:r>
            <a:r>
              <a:rPr lang="en-US" sz="2400" dirty="0">
                <a:latin typeface="Times New Roman" panose="02020603050405020304" pitchFamily="18" charset="0"/>
                <a:ea typeface="Times New Roman" panose="02020603050405020304" pitchFamily="18" charset="0"/>
              </a:rPr>
              <a:t> measures output against a standard in some form of cybernetic procedure that includes communication and control.</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Output information is fed back to the input and after the output is compared against performance standards, changes can result in the input or processing  and consequently, the output.</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Positive feedback reinforces the performance of the system which is routine in nature.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Negative feedback generally provides the controller with information for action and thus is informational in nature.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Another type of feedback is concerned after the system is implemented regarding user requirements.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19</a:t>
            </a:fld>
            <a:endParaRPr lang="en-US"/>
          </a:p>
        </p:txBody>
      </p:sp>
    </p:spTree>
    <p:extLst>
      <p:ext uri="{BB962C8B-B14F-4D97-AF65-F5344CB8AC3E}">
        <p14:creationId xmlns:p14="http://schemas.microsoft.com/office/powerpoint/2010/main" val="181366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the end of this chapter, you should know – </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concept and primary characteristics of a system.</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importance of systems concept for developing information systems.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How various elements work together to interface with the end user.</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Different types of system models and their features.</a:t>
            </a: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Different types of information systems and their features.</a:t>
            </a: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a:t>
            </a:fld>
            <a:endParaRPr lang="en-US"/>
          </a:p>
        </p:txBody>
      </p:sp>
    </p:spTree>
    <p:extLst>
      <p:ext uri="{BB962C8B-B14F-4D97-AF65-F5344CB8AC3E}">
        <p14:creationId xmlns:p14="http://schemas.microsoft.com/office/powerpoint/2010/main" val="383468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Environment</a:t>
            </a:r>
          </a:p>
        </p:txBody>
      </p:sp>
      <p:sp>
        <p:nvSpPr>
          <p:cNvPr id="3" name="TextBox 2"/>
          <p:cNvSpPr txBox="1"/>
          <p:nvPr/>
        </p:nvSpPr>
        <p:spPr>
          <a:xfrm>
            <a:off x="446964" y="1201003"/>
            <a:ext cx="11535770" cy="535531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Environment</a:t>
            </a:r>
            <a:r>
              <a:rPr lang="en-US" sz="2400" dirty="0">
                <a:latin typeface="Times New Roman" panose="02020603050405020304" pitchFamily="18" charset="0"/>
                <a:ea typeface="Times New Roman" panose="02020603050405020304" pitchFamily="18" charset="0"/>
              </a:rPr>
              <a:t> is the “</a:t>
            </a:r>
            <a:r>
              <a:rPr lang="en-US" sz="2400" dirty="0" err="1">
                <a:latin typeface="Times New Roman" panose="02020603050405020304" pitchFamily="18" charset="0"/>
                <a:ea typeface="Times New Roman" panose="02020603050405020304" pitchFamily="18" charset="0"/>
              </a:rPr>
              <a:t>suprasystem</a:t>
            </a:r>
            <a:r>
              <a:rPr lang="en-US" sz="2400" dirty="0">
                <a:latin typeface="Times New Roman" panose="02020603050405020304" pitchFamily="18" charset="0"/>
                <a:ea typeface="Times New Roman" panose="02020603050405020304" pitchFamily="18" charset="0"/>
              </a:rPr>
              <a:t>” within which an organization operates.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the source of external elements that has effect on the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often determines how a system must function.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An organization’s environment consisting of vendors, competitors and others may provide constraints and consequently influence that actual performance of the system.</a:t>
            </a:r>
          </a:p>
          <a:p>
            <a:pPr marL="685800" lvl="1" algn="just">
              <a:lnSpc>
                <a:spcPct val="150000"/>
              </a:lnSpc>
            </a:pPr>
            <a:r>
              <a:rPr lang="en-US" sz="2000" dirty="0">
                <a:latin typeface="Times New Roman" panose="02020603050405020304" pitchFamily="18" charset="0"/>
                <a:ea typeface="Times New Roman" panose="02020603050405020304" pitchFamily="18" charset="0"/>
              </a:rPr>
              <a:t> </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20</a:t>
            </a:fld>
            <a:endParaRPr lang="en-US"/>
          </a:p>
        </p:txBody>
      </p:sp>
    </p:spTree>
    <p:extLst>
      <p:ext uri="{BB962C8B-B14F-4D97-AF65-F5344CB8AC3E}">
        <p14:creationId xmlns:p14="http://schemas.microsoft.com/office/powerpoint/2010/main" val="358979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Boundaries and Interface</a:t>
            </a:r>
          </a:p>
        </p:txBody>
      </p:sp>
      <p:sp>
        <p:nvSpPr>
          <p:cNvPr id="3" name="TextBox 2"/>
          <p:cNvSpPr txBox="1"/>
          <p:nvPr/>
        </p:nvSpPr>
        <p:spPr>
          <a:xfrm>
            <a:off x="446964" y="1009935"/>
            <a:ext cx="11535770" cy="701730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Boundaries</a:t>
            </a:r>
            <a:r>
              <a:rPr lang="en-US" sz="2400" dirty="0">
                <a:latin typeface="Times New Roman" panose="02020603050405020304" pitchFamily="18" charset="0"/>
                <a:ea typeface="Times New Roman" panose="02020603050405020304" pitchFamily="18" charset="0"/>
              </a:rPr>
              <a:t> are the limits that identify its components, processes and inter-relationships when it interfaces with another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system should be defined by its boundaries which determines its sphere of influence and control.</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interconnections and interactions among the subsystems are termed as </a:t>
            </a:r>
            <a:r>
              <a:rPr lang="en-US" sz="2400" i="1" dirty="0">
                <a:latin typeface="Times New Roman" panose="02020603050405020304" pitchFamily="18" charset="0"/>
                <a:ea typeface="Times New Roman" panose="02020603050405020304" pitchFamily="18" charset="0"/>
              </a:rPr>
              <a:t>interfaces</a:t>
            </a:r>
            <a:r>
              <a:rPr lang="en-US" sz="2400" dirty="0">
                <a:latin typeface="Times New Roman" panose="02020603050405020304" pitchFamily="18" charset="0"/>
                <a:ea typeface="Times New Roman" panose="02020603050405020304" pitchFamily="18" charset="0"/>
              </a:rPr>
              <a:t>. In fact, each interface implies a communication path. Number of interfaces increase with number of subsystems.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An automated teller machine (ATM) generally does not accept deposits.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online transaction and traditional transaction procedure differ in terms of interface and interaction.</a:t>
            </a:r>
          </a:p>
          <a:p>
            <a:pPr marL="1028700" lvl="1"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21</a:t>
            </a:fld>
            <a:endParaRPr lang="en-US"/>
          </a:p>
        </p:txBody>
      </p:sp>
    </p:spTree>
    <p:extLst>
      <p:ext uri="{BB962C8B-B14F-4D97-AF65-F5344CB8AC3E}">
        <p14:creationId xmlns:p14="http://schemas.microsoft.com/office/powerpoint/2010/main" val="64096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Types of Systems</a:t>
            </a:r>
          </a:p>
        </p:txBody>
      </p:sp>
      <p:sp>
        <p:nvSpPr>
          <p:cNvPr id="3" name="TextBox 2"/>
          <p:cNvSpPr txBox="1"/>
          <p:nvPr/>
        </p:nvSpPr>
        <p:spPr>
          <a:xfrm>
            <a:off x="446964" y="1009935"/>
            <a:ext cx="11535770" cy="3970318"/>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Systems have been classified in different ways. Common classifications are:</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Physical and Abstract System</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Open and Closed System</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Deterministic and Probabilistic System</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“Man-Made” System: Information Systems </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22</a:t>
            </a:fld>
            <a:endParaRPr lang="en-US"/>
          </a:p>
        </p:txBody>
      </p:sp>
    </p:spTree>
    <p:extLst>
      <p:ext uri="{BB962C8B-B14F-4D97-AF65-F5344CB8AC3E}">
        <p14:creationId xmlns:p14="http://schemas.microsoft.com/office/powerpoint/2010/main" val="160184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Physical and Abstract Systems</a:t>
            </a:r>
          </a:p>
        </p:txBody>
      </p:sp>
      <p:sp>
        <p:nvSpPr>
          <p:cNvPr id="3" name="TextBox 2"/>
          <p:cNvSpPr txBox="1"/>
          <p:nvPr/>
        </p:nvSpPr>
        <p:spPr>
          <a:xfrm>
            <a:off x="446964" y="1009935"/>
            <a:ext cx="11535770" cy="526297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Physical Systems</a:t>
            </a:r>
            <a:r>
              <a:rPr lang="en-US" sz="2400" dirty="0">
                <a:latin typeface="Times New Roman" panose="02020603050405020304" pitchFamily="18" charset="0"/>
                <a:ea typeface="Times New Roman" panose="02020603050405020304" pitchFamily="18" charset="0"/>
              </a:rPr>
              <a:t> are tangible entities that maybe </a:t>
            </a:r>
            <a:r>
              <a:rPr lang="en-US" sz="2400" b="1" dirty="0">
                <a:latin typeface="Times New Roman" panose="02020603050405020304" pitchFamily="18" charset="0"/>
                <a:ea typeface="Times New Roman" panose="02020603050405020304" pitchFamily="18" charset="0"/>
              </a:rPr>
              <a:t>static</a:t>
            </a:r>
            <a:r>
              <a:rPr lang="en-US" sz="2400" dirty="0">
                <a:latin typeface="Times New Roman" panose="02020603050405020304" pitchFamily="18" charset="0"/>
                <a:ea typeface="Times New Roman" panose="02020603050405020304" pitchFamily="18" charset="0"/>
              </a:rPr>
              <a:t> or </a:t>
            </a:r>
            <a:r>
              <a:rPr lang="en-US" sz="2400" b="1" dirty="0">
                <a:latin typeface="Times New Roman" panose="02020603050405020304" pitchFamily="18" charset="0"/>
                <a:ea typeface="Times New Roman" panose="02020603050405020304" pitchFamily="18" charset="0"/>
              </a:rPr>
              <a:t>dynamic </a:t>
            </a:r>
            <a:r>
              <a:rPr lang="en-US" sz="2400" dirty="0">
                <a:latin typeface="Times New Roman" panose="02020603050405020304" pitchFamily="18" charset="0"/>
                <a:ea typeface="Times New Roman" panose="02020603050405020304" pitchFamily="18" charset="0"/>
              </a:rPr>
              <a:t>in operation.</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Static: </a:t>
            </a:r>
            <a:r>
              <a:rPr lang="en-US" sz="2000" dirty="0">
                <a:latin typeface="Times New Roman" panose="02020603050405020304" pitchFamily="18" charset="0"/>
                <a:ea typeface="Times New Roman" panose="02020603050405020304" pitchFamily="18" charset="0"/>
              </a:rPr>
              <a:t>the physical parts of the computer center are – offices, desks and chairs that facilitate operation of the computer. They can be seen and counted.</a:t>
            </a:r>
          </a:p>
          <a:p>
            <a:pPr marL="1028700" lvl="1" indent="-342900" algn="just">
              <a:lnSpc>
                <a:spcPct val="150000"/>
              </a:lnSpc>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Dynamic: </a:t>
            </a:r>
            <a:r>
              <a:rPr lang="en-US" sz="2000" dirty="0">
                <a:latin typeface="Times New Roman" panose="02020603050405020304" pitchFamily="18" charset="0"/>
                <a:ea typeface="Times New Roman" panose="02020603050405020304" pitchFamily="18" charset="0"/>
              </a:rPr>
              <a:t>a programmed computer is a dynamic system. Data, programs, output and applications change as the user’s demands or the priority of the information requested changes.</a:t>
            </a:r>
          </a:p>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Abstract Systems</a:t>
            </a:r>
            <a:r>
              <a:rPr lang="en-US" sz="2400" dirty="0">
                <a:latin typeface="Times New Roman" panose="02020603050405020304" pitchFamily="18" charset="0"/>
                <a:ea typeface="Times New Roman" panose="02020603050405020304" pitchFamily="18" charset="0"/>
              </a:rPr>
              <a:t> are conceptual/nonphysical entities. They maybe straightforward as formulas of relationships among sets of  variables or models. For example, graphical model of a stock market behavior. </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23</a:t>
            </a:fld>
            <a:endParaRPr lang="en-US"/>
          </a:p>
        </p:txBody>
      </p:sp>
    </p:spTree>
    <p:extLst>
      <p:ext uri="{BB962C8B-B14F-4D97-AF65-F5344CB8AC3E}">
        <p14:creationId xmlns:p14="http://schemas.microsoft.com/office/powerpoint/2010/main" val="144746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701730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Model is referred to as the abstract conceptualization of physical situations.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model is a representation of a real or a planned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use of models makes it easier for the analyst to visualize relationships in the system under study.</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analyst begins by creating a model of the reality (facts, relationships, procedures etc.) with which the system is concerned.</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For example, a telephone switching system is made up of subscribers, telephone handsets, dialing, conference calls etc. The analyst begins by modeling this reality before considering the functions that the system is to perform.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major models are: </a:t>
            </a:r>
            <a:r>
              <a:rPr lang="en-US" sz="2400" i="1" dirty="0">
                <a:latin typeface="Times New Roman" panose="02020603050405020304" pitchFamily="18" charset="0"/>
                <a:ea typeface="Times New Roman" panose="02020603050405020304" pitchFamily="18" charset="0"/>
              </a:rPr>
              <a:t>schematic</a:t>
            </a:r>
            <a:r>
              <a:rPr lang="en-US" sz="2400" dirty="0">
                <a:latin typeface="Times New Roman" panose="02020603050405020304" pitchFamily="18" charset="0"/>
                <a:ea typeface="Times New Roman" panose="02020603050405020304" pitchFamily="18" charset="0"/>
              </a:rPr>
              <a:t>,  </a:t>
            </a:r>
            <a:r>
              <a:rPr lang="en-US" sz="2400" i="1" dirty="0">
                <a:latin typeface="Times New Roman" panose="02020603050405020304" pitchFamily="18" charset="0"/>
                <a:ea typeface="Times New Roman" panose="02020603050405020304" pitchFamily="18" charset="0"/>
              </a:rPr>
              <a:t>flow</a:t>
            </a:r>
            <a:r>
              <a:rPr lang="en-US" sz="2400" dirty="0">
                <a:latin typeface="Times New Roman" panose="02020603050405020304" pitchFamily="18" charset="0"/>
                <a:ea typeface="Times New Roman" panose="02020603050405020304" pitchFamily="18" charset="0"/>
              </a:rPr>
              <a:t>, </a:t>
            </a:r>
            <a:r>
              <a:rPr lang="en-US" sz="2400" i="1" dirty="0">
                <a:latin typeface="Times New Roman" panose="02020603050405020304" pitchFamily="18" charset="0"/>
                <a:ea typeface="Times New Roman" panose="02020603050405020304" pitchFamily="18" charset="0"/>
              </a:rPr>
              <a:t>static</a:t>
            </a:r>
            <a:r>
              <a:rPr lang="en-US" sz="2400" dirty="0">
                <a:latin typeface="Times New Roman" panose="02020603050405020304" pitchFamily="18" charset="0"/>
                <a:ea typeface="Times New Roman" panose="02020603050405020304" pitchFamily="18" charset="0"/>
              </a:rPr>
              <a:t> and </a:t>
            </a:r>
            <a:r>
              <a:rPr lang="en-US" sz="2400" i="1" dirty="0">
                <a:latin typeface="Times New Roman" panose="02020603050405020304" pitchFamily="18" charset="0"/>
                <a:ea typeface="Times New Roman" panose="02020603050405020304" pitchFamily="18" charset="0"/>
              </a:rPr>
              <a:t>dynamic</a:t>
            </a:r>
            <a:r>
              <a:rPr lang="en-US" sz="2400" dirty="0">
                <a:latin typeface="Times New Roman" panose="02020603050405020304" pitchFamily="18" charset="0"/>
                <a:ea typeface="Times New Roman" panose="02020603050405020304" pitchFamily="18" charset="0"/>
              </a:rPr>
              <a:t> system models.</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24</a:t>
            </a:fld>
            <a:endParaRPr lang="en-US"/>
          </a:p>
        </p:txBody>
      </p:sp>
    </p:spTree>
    <p:extLst>
      <p:ext uri="{BB962C8B-B14F-4D97-AF65-F5344CB8AC3E}">
        <p14:creationId xmlns:p14="http://schemas.microsoft.com/office/powerpoint/2010/main" val="233113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886396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Schematic Models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two-dimensional chart depicting system elements and their linkages using abstract, graphical symbols to represent the material and information flow of a system. For example, A concept map graphically represents the relationships between concepts or ideas and helps in organizing and structuring the information.</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Flow System Models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It shows the orderly and logical </a:t>
            </a:r>
            <a:r>
              <a:rPr lang="en-US" sz="2000" i="1" dirty="0">
                <a:latin typeface="Times New Roman" panose="02020603050405020304" pitchFamily="18" charset="0"/>
                <a:ea typeface="Times New Roman" panose="02020603050405020304" pitchFamily="18" charset="0"/>
              </a:rPr>
              <a:t>flow chart </a:t>
            </a:r>
            <a:r>
              <a:rPr lang="en-US" sz="2000" dirty="0">
                <a:latin typeface="Times New Roman" panose="02020603050405020304" pitchFamily="18" charset="0"/>
                <a:ea typeface="Times New Roman" panose="02020603050405020304" pitchFamily="18" charset="0"/>
              </a:rPr>
              <a:t>of the material, energy and information that hold the system together. For example, PERT chart (Program Evaluation and Review Technique) is used to manipulate specific values to determine the probability of completion of various tasks within a time period and interpret the relationships. </a:t>
            </a:r>
            <a:r>
              <a:rPr lang="en-US" sz="2000" i="1" dirty="0">
                <a:latin typeface="Times New Roman" panose="02020603050405020304" pitchFamily="18" charset="0"/>
                <a:ea typeface="Times New Roman" panose="02020603050405020304" pitchFamily="18" charset="0"/>
              </a:rPr>
              <a:t>It has parallel networks of individual tasks, focuses on inter-task relationships and used is small parts of a project for its complexity.</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25</a:t>
            </a:fld>
            <a:endParaRPr lang="en-US"/>
          </a:p>
        </p:txBody>
      </p:sp>
    </p:spTree>
    <p:extLst>
      <p:ext uri="{BB962C8B-B14F-4D97-AF65-F5344CB8AC3E}">
        <p14:creationId xmlns:p14="http://schemas.microsoft.com/office/powerpoint/2010/main" val="2159270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590931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Schematic Models: </a:t>
            </a:r>
            <a:r>
              <a:rPr lang="en-US" sz="2400" dirty="0">
                <a:latin typeface="Times New Roman" panose="02020603050405020304" pitchFamily="18" charset="0"/>
                <a:ea typeface="Times New Roman" panose="02020603050405020304" pitchFamily="18" charset="0"/>
              </a:rPr>
              <a:t>Concept Map</a:t>
            </a:r>
          </a:p>
          <a:p>
            <a:pPr marL="228600" algn="just">
              <a:lnSpc>
                <a:spcPct val="150000"/>
              </a:lnSpc>
            </a:pPr>
            <a:endParaRPr lang="en-US" sz="24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b="1"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89" y="1548700"/>
            <a:ext cx="9228622" cy="5172775"/>
          </a:xfrm>
          <a:prstGeom prst="rect">
            <a:avLst/>
          </a:prstGeom>
        </p:spPr>
      </p:pic>
    </p:spTree>
    <p:extLst>
      <p:ext uri="{BB962C8B-B14F-4D97-AF65-F5344CB8AC3E}">
        <p14:creationId xmlns:p14="http://schemas.microsoft.com/office/powerpoint/2010/main" val="324768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369331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Flow System Models: </a:t>
            </a:r>
            <a:r>
              <a:rPr lang="en-US" sz="2400" dirty="0">
                <a:latin typeface="Times New Roman" panose="02020603050405020304" pitchFamily="18" charset="0"/>
                <a:ea typeface="Times New Roman" panose="02020603050405020304" pitchFamily="18" charset="0"/>
              </a:rPr>
              <a:t>PERT Chart</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228600" algn="just">
              <a:lnSpc>
                <a:spcPct val="150000"/>
              </a:lnSpc>
            </a:pP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53" y="1662994"/>
            <a:ext cx="8562592" cy="5058481"/>
          </a:xfrm>
          <a:prstGeom prst="rect">
            <a:avLst/>
          </a:prstGeom>
        </p:spPr>
      </p:pic>
    </p:spTree>
    <p:extLst>
      <p:ext uri="{BB962C8B-B14F-4D97-AF65-F5344CB8AC3E}">
        <p14:creationId xmlns:p14="http://schemas.microsoft.com/office/powerpoint/2010/main" val="401375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747897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Static System Models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This type of model exhibits one pair of relationships such as activity-time or cost-quantity using </a:t>
            </a:r>
            <a:r>
              <a:rPr lang="en-US" sz="2000" i="1" dirty="0">
                <a:latin typeface="Times New Roman" panose="02020603050405020304" pitchFamily="18" charset="0"/>
                <a:ea typeface="Times New Roman" panose="02020603050405020304" pitchFamily="18" charset="0"/>
              </a:rPr>
              <a:t>linear representations</a:t>
            </a:r>
            <a:r>
              <a:rPr lang="en-US" sz="2000" dirty="0">
                <a:latin typeface="Times New Roman" panose="02020603050405020304" pitchFamily="18" charset="0"/>
                <a:ea typeface="Times New Roman" panose="02020603050405020304" pitchFamily="18" charset="0"/>
              </a:rPr>
              <a:t>. For example, the Gantt chart gives a static picture of an activity-time relationship which uses bar charts that show project activities, milestones and the amount of time they will take. </a:t>
            </a:r>
            <a:r>
              <a:rPr lang="en-US" sz="2000" i="1" dirty="0">
                <a:latin typeface="Times New Roman" panose="02020603050405020304" pitchFamily="18" charset="0"/>
                <a:ea typeface="Times New Roman" panose="02020603050405020304" pitchFamily="18" charset="0"/>
              </a:rPr>
              <a:t>Gantt chart is straightforward and are not generally used for projects that require continuous changes and mainly focuses on time required to complete a task.</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Dynamic System Models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It depicts an ongoing constantly changing system where different types of external and internal factors affects the behavior of the system. For example, business organizations are dynamic systems. The behavior of processing, input/output  etc. may change continuously by the factors such as competitors, government, economic indicators, informational feedback and so on.</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28</a:t>
            </a:fld>
            <a:endParaRPr lang="en-US"/>
          </a:p>
        </p:txBody>
      </p:sp>
    </p:spTree>
    <p:extLst>
      <p:ext uri="{BB962C8B-B14F-4D97-AF65-F5344CB8AC3E}">
        <p14:creationId xmlns:p14="http://schemas.microsoft.com/office/powerpoint/2010/main" val="121960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230832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Static System Models: </a:t>
            </a:r>
            <a:r>
              <a:rPr lang="en-US" sz="2400" dirty="0">
                <a:latin typeface="Times New Roman" panose="02020603050405020304" pitchFamily="18" charset="0"/>
                <a:ea typeface="Times New Roman" panose="02020603050405020304" pitchFamily="18" charset="0"/>
              </a:rPr>
              <a:t>Gantt Chart</a:t>
            </a: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6596" y="1330859"/>
            <a:ext cx="5840073" cy="5390616"/>
          </a:xfrm>
          <a:prstGeom prst="rect">
            <a:avLst/>
          </a:prstGeom>
        </p:spPr>
      </p:pic>
    </p:spTree>
    <p:extLst>
      <p:ext uri="{BB962C8B-B14F-4D97-AF65-F5344CB8AC3E}">
        <p14:creationId xmlns:p14="http://schemas.microsoft.com/office/powerpoint/2010/main" val="221939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446964" y="1201003"/>
            <a:ext cx="11099042" cy="5632311"/>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having crystal clarity of system relevant concepts one can –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Understand the relationships among subsystems and their contribution to meet a common goal.</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Identify a suitable system model basing on the characteristics of a context.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Design a framework by analyzing and visualizing the organizational and environmental factors that operate on a system.</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Assess anticipated and unanticipated consequences on various components of a system for different computer based applications.</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a:t>
            </a:fld>
            <a:endParaRPr lang="en-US"/>
          </a:p>
        </p:txBody>
      </p:sp>
    </p:spTree>
    <p:extLst>
      <p:ext uri="{BB962C8B-B14F-4D97-AF65-F5344CB8AC3E}">
        <p14:creationId xmlns:p14="http://schemas.microsoft.com/office/powerpoint/2010/main" val="2385327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Systems Models</a:t>
            </a:r>
          </a:p>
        </p:txBody>
      </p:sp>
      <p:sp>
        <p:nvSpPr>
          <p:cNvPr id="3" name="TextBox 2"/>
          <p:cNvSpPr txBox="1"/>
          <p:nvPr/>
        </p:nvSpPr>
        <p:spPr>
          <a:xfrm>
            <a:off x="446964" y="877199"/>
            <a:ext cx="11535770" cy="276998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Dynamic System Models: </a:t>
            </a:r>
            <a:r>
              <a:rPr lang="en-US" sz="2400" dirty="0">
                <a:latin typeface="Times New Roman" panose="02020603050405020304" pitchFamily="18" charset="0"/>
                <a:ea typeface="Times New Roman" panose="02020603050405020304" pitchFamily="18" charset="0"/>
              </a:rPr>
              <a:t>Business Organization</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4621" y="1767667"/>
            <a:ext cx="5649963" cy="4953807"/>
          </a:xfrm>
          <a:prstGeom prst="rect">
            <a:avLst/>
          </a:prstGeom>
        </p:spPr>
      </p:pic>
    </p:spTree>
    <p:extLst>
      <p:ext uri="{BB962C8B-B14F-4D97-AF65-F5344CB8AC3E}">
        <p14:creationId xmlns:p14="http://schemas.microsoft.com/office/powerpoint/2010/main" val="167065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Open and Closed Systems</a:t>
            </a:r>
          </a:p>
        </p:txBody>
      </p:sp>
      <p:sp>
        <p:nvSpPr>
          <p:cNvPr id="3" name="TextBox 2"/>
          <p:cNvSpPr txBox="1"/>
          <p:nvPr/>
        </p:nvSpPr>
        <p:spPr>
          <a:xfrm>
            <a:off x="446964" y="1009935"/>
            <a:ext cx="11535770" cy="611994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Open Systems</a:t>
            </a:r>
            <a:r>
              <a:rPr lang="en-US" sz="2400" dirty="0">
                <a:latin typeface="Times New Roman" panose="02020603050405020304" pitchFamily="18" charset="0"/>
                <a:ea typeface="Times New Roman" panose="02020603050405020304" pitchFamily="18" charset="0"/>
              </a:rPr>
              <a:t> are independent and have many interfaces with its environment. It receives inputs from and delivers output to the outside. It permits interaction across its boundary and adapts to the changing demands of the user and environment. For example, weather forecasting system.</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Closed Systems</a:t>
            </a:r>
            <a:r>
              <a:rPr lang="en-US" sz="2400" dirty="0">
                <a:latin typeface="Times New Roman" panose="02020603050405020304" pitchFamily="18" charset="0"/>
                <a:ea typeface="Times New Roman" panose="02020603050405020304" pitchFamily="18" charset="0"/>
              </a:rPr>
              <a:t> are not dependent and isolated from environmental influences. Such systems are rare. Closed systems can hamper growth since the flow of information stays within the system and has no chance to interact with or build on knowledge from the outer environment. For example, production line system in a factory.</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31</a:t>
            </a:fld>
            <a:endParaRPr lang="en-US"/>
          </a:p>
        </p:txBody>
      </p:sp>
    </p:spTree>
    <p:extLst>
      <p:ext uri="{BB962C8B-B14F-4D97-AF65-F5344CB8AC3E}">
        <p14:creationId xmlns:p14="http://schemas.microsoft.com/office/powerpoint/2010/main" val="231459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Deterministic and Probabilistic Systems</a:t>
            </a:r>
          </a:p>
        </p:txBody>
      </p:sp>
      <p:sp>
        <p:nvSpPr>
          <p:cNvPr id="3" name="TextBox 2"/>
          <p:cNvSpPr txBox="1"/>
          <p:nvPr/>
        </p:nvSpPr>
        <p:spPr>
          <a:xfrm>
            <a:off x="446964" y="1009935"/>
            <a:ext cx="11535770" cy="507831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Deterministic Systems</a:t>
            </a:r>
            <a:r>
              <a:rPr lang="en-US" sz="2400" dirty="0">
                <a:latin typeface="Times New Roman" panose="02020603050405020304" pitchFamily="18" charset="0"/>
                <a:ea typeface="Times New Roman" panose="02020603050405020304" pitchFamily="18" charset="0"/>
              </a:rPr>
              <a:t> operate in a predictable manner and the interaction between system components is known with certainty. Stepwise execution is possible and output is sure. For example, an automated teller machine (ATM).</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i="1" dirty="0">
                <a:latin typeface="Times New Roman" panose="02020603050405020304" pitchFamily="18" charset="0"/>
                <a:ea typeface="Times New Roman" panose="02020603050405020304" pitchFamily="18" charset="0"/>
              </a:rPr>
              <a:t>Probabilistic Systems</a:t>
            </a:r>
            <a:r>
              <a:rPr lang="en-US" sz="2400" dirty="0">
                <a:latin typeface="Times New Roman" panose="02020603050405020304" pitchFamily="18" charset="0"/>
                <a:ea typeface="Times New Roman" panose="02020603050405020304" pitchFamily="18" charset="0"/>
              </a:rPr>
              <a:t> show uncertain behavior. The exact output is not known but can be predicted. There might exist some degree of error. For example, weather forecasting system.</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32</a:t>
            </a:fld>
            <a:endParaRPr lang="en-US"/>
          </a:p>
        </p:txBody>
      </p:sp>
    </p:spTree>
    <p:extLst>
      <p:ext uri="{BB962C8B-B14F-4D97-AF65-F5344CB8AC3E}">
        <p14:creationId xmlns:p14="http://schemas.microsoft.com/office/powerpoint/2010/main" val="204496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“Man-Made” System: Information Systems </a:t>
            </a:r>
          </a:p>
        </p:txBody>
      </p:sp>
      <p:sp>
        <p:nvSpPr>
          <p:cNvPr id="3" name="TextBox 2"/>
          <p:cNvSpPr txBox="1"/>
          <p:nvPr/>
        </p:nvSpPr>
        <p:spPr>
          <a:xfrm>
            <a:off x="446964" y="1009935"/>
            <a:ext cx="11535770" cy="674030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An</a:t>
            </a:r>
            <a:r>
              <a:rPr lang="en-US" sz="2400" i="1" dirty="0">
                <a:latin typeface="Times New Roman" panose="02020603050405020304" pitchFamily="18" charset="0"/>
                <a:ea typeface="Times New Roman" panose="02020603050405020304" pitchFamily="18" charset="0"/>
              </a:rPr>
              <a:t> Information System</a:t>
            </a:r>
            <a:r>
              <a:rPr lang="en-US" sz="2400" dirty="0">
                <a:latin typeface="Times New Roman" panose="02020603050405020304" pitchFamily="18" charset="0"/>
                <a:ea typeface="Times New Roman" panose="02020603050405020304" pitchFamily="18" charset="0"/>
              </a:rPr>
              <a:t> maybe defined as a set of devices, procedures and operating systems designed around user-based criteria to produce information and communicate it to the user for planning, control and performance.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referred to as “Man-Made” system because the concern of user requirements has the foremost priority.</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the basis for interaction between the user and the analyst and provides instructions, commands and feedback to help in decision making.</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system analysis, it is important to keep in mind that considering an alternative system means improving one or more of these user-based criteria.</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33</a:t>
            </a:fld>
            <a:endParaRPr lang="en-US"/>
          </a:p>
        </p:txBody>
      </p:sp>
    </p:spTree>
    <p:extLst>
      <p:ext uri="{BB962C8B-B14F-4D97-AF65-F5344CB8AC3E}">
        <p14:creationId xmlns:p14="http://schemas.microsoft.com/office/powerpoint/2010/main" val="3110030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“Man-Made” System: Information Systems </a:t>
            </a:r>
          </a:p>
        </p:txBody>
      </p:sp>
      <p:sp>
        <p:nvSpPr>
          <p:cNvPr id="3" name="TextBox 2"/>
          <p:cNvSpPr txBox="1"/>
          <p:nvPr/>
        </p:nvSpPr>
        <p:spPr>
          <a:xfrm>
            <a:off x="446964" y="1009935"/>
            <a:ext cx="11535770" cy="3416320"/>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The major information systems are classified as follows – </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Formal Information Systems</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Informal Information Systems</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Computer-Based Information Systems</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34</a:t>
            </a:fld>
            <a:endParaRPr lang="en-US"/>
          </a:p>
        </p:txBody>
      </p:sp>
    </p:spTree>
    <p:extLst>
      <p:ext uri="{BB962C8B-B14F-4D97-AF65-F5344CB8AC3E}">
        <p14:creationId xmlns:p14="http://schemas.microsoft.com/office/powerpoint/2010/main" val="2768795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Formal Information Systems</a:t>
            </a:r>
          </a:p>
        </p:txBody>
      </p:sp>
      <p:sp>
        <p:nvSpPr>
          <p:cNvPr id="3" name="TextBox 2"/>
          <p:cNvSpPr txBox="1"/>
          <p:nvPr/>
        </p:nvSpPr>
        <p:spPr>
          <a:xfrm>
            <a:off x="446964" y="1009935"/>
            <a:ext cx="11535770"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a:t>
            </a:r>
            <a:r>
              <a:rPr lang="en-US" sz="2400" i="1" dirty="0">
                <a:latin typeface="Times New Roman" panose="02020603050405020304" pitchFamily="18" charset="0"/>
                <a:ea typeface="Times New Roman" panose="02020603050405020304" pitchFamily="18" charset="0"/>
              </a:rPr>
              <a:t>Formal Information System</a:t>
            </a:r>
            <a:r>
              <a:rPr lang="en-US" sz="2400" dirty="0">
                <a:latin typeface="Times New Roman" panose="02020603050405020304" pitchFamily="18" charset="0"/>
                <a:ea typeface="Times New Roman" panose="02020603050405020304" pitchFamily="18" charset="0"/>
              </a:rPr>
              <a:t> is based on the organization represented by the organization chart which is a map of positions and their authority relationships.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concerned with the pattern of authority, communication and workflow.</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Information is formally disseminated in instructions, memos or reports from top management to the intended user in the organization.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Policies from top management are generalizations that are translated into rules and transmitted to lower level management for implementation.</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output represents employee performance.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 education management system. </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35</a:t>
            </a:fld>
            <a:endParaRPr lang="en-US"/>
          </a:p>
        </p:txBody>
      </p:sp>
    </p:spTree>
    <p:extLst>
      <p:ext uri="{BB962C8B-B14F-4D97-AF65-F5344CB8AC3E}">
        <p14:creationId xmlns:p14="http://schemas.microsoft.com/office/powerpoint/2010/main" val="959986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Formal Information Systems: Categories of Information</a:t>
            </a:r>
          </a:p>
        </p:txBody>
      </p:sp>
      <p:sp>
        <p:nvSpPr>
          <p:cNvPr id="3" name="TextBox 2"/>
          <p:cNvSpPr txBox="1"/>
          <p:nvPr/>
        </p:nvSpPr>
        <p:spPr>
          <a:xfrm>
            <a:off x="446964" y="1009935"/>
            <a:ext cx="11535770" cy="2862322"/>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There are three categories of information related to formal information system – </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Strategic Information – Top Level/Higher Level</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Managerial Information – Middle Level</a:t>
            </a:r>
          </a:p>
          <a:p>
            <a:pPr marL="685800"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Operational Information – Lower Level </a:t>
            </a: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313" y="3500384"/>
            <a:ext cx="5383567" cy="3221091"/>
          </a:xfrm>
          <a:prstGeom prst="rect">
            <a:avLst/>
          </a:prstGeom>
        </p:spPr>
      </p:pic>
    </p:spTree>
    <p:extLst>
      <p:ext uri="{BB962C8B-B14F-4D97-AF65-F5344CB8AC3E}">
        <p14:creationId xmlns:p14="http://schemas.microsoft.com/office/powerpoint/2010/main" val="94723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Formal Information Systems: Strategic Information</a:t>
            </a:r>
          </a:p>
        </p:txBody>
      </p:sp>
      <p:sp>
        <p:nvSpPr>
          <p:cNvPr id="3" name="TextBox 2"/>
          <p:cNvSpPr txBox="1"/>
          <p:nvPr/>
        </p:nvSpPr>
        <p:spPr>
          <a:xfrm>
            <a:off x="446964" y="1009935"/>
            <a:ext cx="11535770"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Strategic Information</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Comprises of accurate, relevant, complete, concise and timely information of the organization</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Direct interest to upper management</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Relates to long range planning policies</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For example, population growth, trends in financial investment, human resources changes etc.</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Aided by Decision Support System (DSS)</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37</a:t>
            </a:fld>
            <a:endParaRPr lang="en-US"/>
          </a:p>
        </p:txBody>
      </p:sp>
    </p:spTree>
    <p:extLst>
      <p:ext uri="{BB962C8B-B14F-4D97-AF65-F5344CB8AC3E}">
        <p14:creationId xmlns:p14="http://schemas.microsoft.com/office/powerpoint/2010/main" val="285792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Formal Information Systems: Strategic Information</a:t>
            </a:r>
          </a:p>
        </p:txBody>
      </p:sp>
      <p:sp>
        <p:nvSpPr>
          <p:cNvPr id="3" name="TextBox 2"/>
          <p:cNvSpPr txBox="1"/>
          <p:nvPr/>
        </p:nvSpPr>
        <p:spPr>
          <a:xfrm>
            <a:off x="446964" y="1009935"/>
            <a:ext cx="11535770"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Managerial Information</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Comprises of summarized information from a variety of sources</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Direct interest to middle management</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Relates to intermediate range planning (e.g. department heads for implementation and control)</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For example, sales analysis, cash flow projections, financial statements etc. (months rather than years)</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Aided by Management Information System (MIS)</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38</a:t>
            </a:fld>
            <a:endParaRPr lang="en-US"/>
          </a:p>
        </p:txBody>
      </p:sp>
    </p:spTree>
    <p:extLst>
      <p:ext uri="{BB962C8B-B14F-4D97-AF65-F5344CB8AC3E}">
        <p14:creationId xmlns:p14="http://schemas.microsoft.com/office/powerpoint/2010/main" val="193785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Formal Information Systems: Strategic Information</a:t>
            </a:r>
          </a:p>
        </p:txBody>
      </p:sp>
      <p:sp>
        <p:nvSpPr>
          <p:cNvPr id="3" name="TextBox 2"/>
          <p:cNvSpPr txBox="1"/>
          <p:nvPr/>
        </p:nvSpPr>
        <p:spPr>
          <a:xfrm>
            <a:off x="446964" y="1009935"/>
            <a:ext cx="11535770"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Operational Information</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Comprises of detailed internal information of particular department</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Direct interest to lower management</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Relates to short range planning (e.g. daily information used to operate departments and enforce day to day rules of the business)</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For example, daily employee absence sheets, overdue purchase orders, current stocks available for sale etc.</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Aided by Data Processing System (DPS)</a:t>
            </a: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39</a:t>
            </a:fld>
            <a:endParaRPr lang="en-US"/>
          </a:p>
        </p:txBody>
      </p:sp>
    </p:spTree>
    <p:extLst>
      <p:ext uri="{BB962C8B-B14F-4D97-AF65-F5344CB8AC3E}">
        <p14:creationId xmlns:p14="http://schemas.microsoft.com/office/powerpoint/2010/main" val="71955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Systems Concept</a:t>
            </a:r>
          </a:p>
        </p:txBody>
      </p:sp>
      <p:sp>
        <p:nvSpPr>
          <p:cNvPr id="3" name="TextBox 2"/>
          <p:cNvSpPr txBox="1"/>
          <p:nvPr/>
        </p:nvSpPr>
        <p:spPr>
          <a:xfrm>
            <a:off x="446964" y="1201003"/>
            <a:ext cx="11099042" cy="784830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Scholars from different disciplines have emphasized to have a close look at all parts of a system using and unifying approach rather than focusing on only one component or fragments.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System analysis and design for information system is founded upon </a:t>
            </a:r>
            <a:r>
              <a:rPr lang="en-US" sz="2400" b="1" i="1" dirty="0">
                <a:latin typeface="Times New Roman" panose="02020603050405020304" pitchFamily="18" charset="0"/>
                <a:ea typeface="Times New Roman" panose="02020603050405020304" pitchFamily="18" charset="0"/>
              </a:rPr>
              <a:t>General Systems Theory </a:t>
            </a:r>
            <a:r>
              <a:rPr lang="en-US" sz="2400" dirty="0">
                <a:latin typeface="Times New Roman" panose="02020603050405020304" pitchFamily="18" charset="0"/>
                <a:ea typeface="Times New Roman" panose="02020603050405020304" pitchFamily="18" charset="0"/>
              </a:rPr>
              <a:t>which is concerned with “</a:t>
            </a:r>
            <a:r>
              <a:rPr lang="en-US" sz="2400" i="1" dirty="0">
                <a:latin typeface="Times New Roman" panose="02020603050405020304" pitchFamily="18" charset="0"/>
                <a:ea typeface="Times New Roman" panose="02020603050405020304" pitchFamily="18" charset="0"/>
              </a:rPr>
              <a:t>Developing a systematic, theoretical framework upon which to make decisions. It discourages thinking in a vacuum and encourages consideration of all the activities of the organization and its external environment. It has also emphasized that organizations must be viewed as total systems.</a:t>
            </a:r>
            <a:r>
              <a:rPr lang="en-US" sz="2400" dirty="0">
                <a:latin typeface="Times New Roman" panose="02020603050405020304" pitchFamily="18" charset="0"/>
                <a:ea typeface="Times New Roman" panose="02020603050405020304" pitchFamily="18" charset="0"/>
              </a:rPr>
              <a:t>”</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a:t>
            </a:fld>
            <a:endParaRPr lang="en-US"/>
          </a:p>
        </p:txBody>
      </p:sp>
    </p:spTree>
    <p:extLst>
      <p:ext uri="{BB962C8B-B14F-4D97-AF65-F5344CB8AC3E}">
        <p14:creationId xmlns:p14="http://schemas.microsoft.com/office/powerpoint/2010/main" val="3700077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Informal Information Systems</a:t>
            </a:r>
          </a:p>
        </p:txBody>
      </p:sp>
      <p:sp>
        <p:nvSpPr>
          <p:cNvPr id="3" name="TextBox 2"/>
          <p:cNvSpPr txBox="1"/>
          <p:nvPr/>
        </p:nvSpPr>
        <p:spPr>
          <a:xfrm>
            <a:off x="446964" y="1009935"/>
            <a:ext cx="11535770" cy="729430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a:latin typeface="Times New Roman" panose="02020603050405020304" pitchFamily="18" charset="0"/>
                <a:ea typeface="Times New Roman" panose="02020603050405020304" pitchFamily="18" charset="0"/>
              </a:rPr>
              <a:t>An</a:t>
            </a:r>
            <a:r>
              <a:rPr lang="en-US" sz="2400" i="1">
                <a:latin typeface="Times New Roman" panose="02020603050405020304" pitchFamily="18" charset="0"/>
                <a:ea typeface="Times New Roman" panose="02020603050405020304" pitchFamily="18" charset="0"/>
              </a:rPr>
              <a:t> Informal </a:t>
            </a:r>
            <a:r>
              <a:rPr lang="en-US" sz="2400" i="1" dirty="0">
                <a:latin typeface="Times New Roman" panose="02020603050405020304" pitchFamily="18" charset="0"/>
                <a:ea typeface="Times New Roman" panose="02020603050405020304" pitchFamily="18" charset="0"/>
              </a:rPr>
              <a:t>Information System</a:t>
            </a:r>
            <a:r>
              <a:rPr lang="en-US" sz="2400" dirty="0">
                <a:latin typeface="Times New Roman" panose="02020603050405020304" pitchFamily="18" charset="0"/>
                <a:ea typeface="Times New Roman" panose="02020603050405020304" pitchFamily="18" charset="0"/>
              </a:rPr>
              <a:t> tends to restrict the communication flow among employees to ensure performance and thus an </a:t>
            </a:r>
            <a:r>
              <a:rPr lang="en-US" sz="2400" i="1" dirty="0">
                <a:latin typeface="Times New Roman" panose="02020603050405020304" pitchFamily="18" charset="0"/>
                <a:ea typeface="Times New Roman" panose="02020603050405020304" pitchFamily="18" charset="0"/>
              </a:rPr>
              <a:t>Informal Information System </a:t>
            </a:r>
            <a:r>
              <a:rPr lang="en-US" sz="2400" dirty="0">
                <a:latin typeface="Times New Roman" panose="02020603050405020304" pitchFamily="18" charset="0"/>
                <a:ea typeface="Times New Roman" panose="02020603050405020304" pitchFamily="18" charset="0"/>
              </a:rPr>
              <a:t>develops.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an employee based system designed to meet personnel and vocational needs and to help solve work related problems.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also funnels information upward/downward through indirect channels.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a useful system because it works within the framework of the business and its stated policies.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Employee cooperation and participation helps inner workings and knowledge sharing which is useful during exploratory phase of analysis.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For example, Forum System </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40</a:t>
            </a:fld>
            <a:endParaRPr lang="en-US"/>
          </a:p>
        </p:txBody>
      </p:sp>
    </p:spTree>
    <p:extLst>
      <p:ext uri="{BB962C8B-B14F-4D97-AF65-F5344CB8AC3E}">
        <p14:creationId xmlns:p14="http://schemas.microsoft.com/office/powerpoint/2010/main" val="1601266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Computer-Based Information Systems</a:t>
            </a:r>
          </a:p>
        </p:txBody>
      </p:sp>
      <p:sp>
        <p:nvSpPr>
          <p:cNvPr id="3" name="TextBox 2"/>
          <p:cNvSpPr txBox="1"/>
          <p:nvPr/>
        </p:nvSpPr>
        <p:spPr>
          <a:xfrm>
            <a:off x="446964" y="1009935"/>
            <a:ext cx="11535770" cy="667394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a:t>
            </a:r>
            <a:r>
              <a:rPr lang="en-US" sz="2400" i="1" dirty="0">
                <a:latin typeface="Times New Roman" panose="02020603050405020304" pitchFamily="18" charset="0"/>
                <a:ea typeface="Times New Roman" panose="02020603050405020304" pitchFamily="18" charset="0"/>
              </a:rPr>
              <a:t> Computer-Based Information System</a:t>
            </a:r>
            <a:r>
              <a:rPr lang="en-US" sz="2400" dirty="0">
                <a:latin typeface="Times New Roman" panose="02020603050405020304" pitchFamily="18" charset="0"/>
                <a:ea typeface="Times New Roman" panose="02020603050405020304" pitchFamily="18" charset="0"/>
              </a:rPr>
              <a:t> relies on the computer for handling business applications.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computer is a required source of information and system analysis relies heavily on computers for problem solving.</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analyst must be familiar with computer technology and have experience in handling people in organizational context. </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Management Information System (MIS)</a:t>
            </a:r>
            <a:r>
              <a:rPr lang="en-US" sz="24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Decision Support System (DSS) </a:t>
            </a:r>
            <a:r>
              <a:rPr lang="en-US" sz="2400" dirty="0">
                <a:latin typeface="Times New Roman" panose="02020603050405020304" pitchFamily="18" charset="0"/>
                <a:ea typeface="Times New Roman" panose="02020603050405020304" pitchFamily="18" charset="0"/>
              </a:rPr>
              <a:t>and </a:t>
            </a:r>
            <a:r>
              <a:rPr lang="en-US" sz="2400" b="1" dirty="0">
                <a:latin typeface="Times New Roman" panose="02020603050405020304" pitchFamily="18" charset="0"/>
                <a:ea typeface="Times New Roman" panose="02020603050405020304" pitchFamily="18" charset="0"/>
              </a:rPr>
              <a:t>Data Processing System</a:t>
            </a:r>
            <a:r>
              <a:rPr lang="en-US" sz="24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(DPS) </a:t>
            </a:r>
            <a:r>
              <a:rPr lang="en-US" sz="2400" dirty="0">
                <a:latin typeface="Times New Roman" panose="02020603050405020304" pitchFamily="18" charset="0"/>
                <a:ea typeface="Times New Roman" panose="02020603050405020304" pitchFamily="18" charset="0"/>
              </a:rPr>
              <a:t>can perform efficiently using various computerized techniques.</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41</a:t>
            </a:fld>
            <a:endParaRPr lang="en-US"/>
          </a:p>
        </p:txBody>
      </p:sp>
    </p:spTree>
    <p:extLst>
      <p:ext uri="{BB962C8B-B14F-4D97-AF65-F5344CB8AC3E}">
        <p14:creationId xmlns:p14="http://schemas.microsoft.com/office/powerpoint/2010/main" val="751786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02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Computer-Based Information Systems: DPS/TPS</a:t>
            </a:r>
          </a:p>
        </p:txBody>
      </p:sp>
      <p:sp>
        <p:nvSpPr>
          <p:cNvPr id="3" name="TextBox 2"/>
          <p:cNvSpPr txBox="1"/>
          <p:nvPr/>
        </p:nvSpPr>
        <p:spPr>
          <a:xfrm>
            <a:off x="446964" y="791571"/>
            <a:ext cx="11535770" cy="909479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Functions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Processes a set of inputs produces a defined set of outputs.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Updates history files or day to day transactions.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Prepares summarized, processed transaction and generates detailed transaction reports.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Applications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Accountancy, invoicing, stock control, attendance record, data entry etc.</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Users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Lower level management employees</a:t>
            </a:r>
          </a:p>
          <a:p>
            <a:pPr marL="571500" indent="-342900" algn="just">
              <a:lnSpc>
                <a:spcPct val="150000"/>
              </a:lnSpc>
              <a:buFont typeface="Wingdings" panose="05000000000000000000" pitchFamily="2" charset="2"/>
              <a:buChar char="§"/>
            </a:pPr>
            <a:endParaRPr lang="en-US" sz="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Benefits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Stores all transactions.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Helps to trace out the problem.</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Gives current status of all the organizational entities.</a:t>
            </a: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42</a:t>
            </a:fld>
            <a:endParaRPr lang="en-US"/>
          </a:p>
        </p:txBody>
      </p:sp>
    </p:spTree>
    <p:extLst>
      <p:ext uri="{BB962C8B-B14F-4D97-AF65-F5344CB8AC3E}">
        <p14:creationId xmlns:p14="http://schemas.microsoft.com/office/powerpoint/2010/main" val="34422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02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Computer-Based Information Systems: MIS</a:t>
            </a:r>
          </a:p>
        </p:txBody>
      </p:sp>
      <p:sp>
        <p:nvSpPr>
          <p:cNvPr id="3" name="TextBox 2"/>
          <p:cNvSpPr txBox="1"/>
          <p:nvPr/>
        </p:nvSpPr>
        <p:spPr>
          <a:xfrm>
            <a:off x="446964" y="791571"/>
            <a:ext cx="11535770" cy="909479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Functions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Converts data from internal and external sources from DPS/TPS into information.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Communicates in an appropriate form to managers at different levels of an organization.</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Produce reports for managers interested in historic trends on a weekly, monthly and yearly basis.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Applications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supermarket will provide reports that show the sales figures for each department each day for a week, with weekly totals, monthly totals, comparisons with last month etc.</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Users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Middle level management employees</a:t>
            </a:r>
          </a:p>
          <a:p>
            <a:pPr marL="571500" indent="-342900" algn="just">
              <a:lnSpc>
                <a:spcPct val="150000"/>
              </a:lnSpc>
              <a:buFont typeface="Wingdings" panose="05000000000000000000" pitchFamily="2" charset="2"/>
              <a:buChar char="§"/>
            </a:pPr>
            <a:endParaRPr lang="en-US" sz="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Benefits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Helps in short term planning.</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Helps in analyzing information using various statistical model and mathematical techniques.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43</a:t>
            </a:fld>
            <a:endParaRPr lang="en-US"/>
          </a:p>
        </p:txBody>
      </p:sp>
    </p:spTree>
    <p:extLst>
      <p:ext uri="{BB962C8B-B14F-4D97-AF65-F5344CB8AC3E}">
        <p14:creationId xmlns:p14="http://schemas.microsoft.com/office/powerpoint/2010/main" val="3552458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028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Computer-Based Information Systems: DSS</a:t>
            </a:r>
          </a:p>
        </p:txBody>
      </p:sp>
      <p:sp>
        <p:nvSpPr>
          <p:cNvPr id="3" name="TextBox 2"/>
          <p:cNvSpPr txBox="1"/>
          <p:nvPr/>
        </p:nvSpPr>
        <p:spPr>
          <a:xfrm>
            <a:off x="446964" y="791571"/>
            <a:ext cx="11535770" cy="909479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Functions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Provides information and models in a form to help tactical and strategic decision-making.</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Enables a manager to explore a range of alternatives under a variety of conditions.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Tends to be a combination of summary information gathered from lower level DPS and MIS and also includes significant information from external data sources.</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Applications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manager may wish to know the effects on profits if sales increase and costs decrease.</a:t>
            </a: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Users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Upper level management employees.</a:t>
            </a:r>
          </a:p>
          <a:p>
            <a:pPr marL="571500" indent="-342900" algn="just">
              <a:lnSpc>
                <a:spcPct val="150000"/>
              </a:lnSpc>
              <a:buFont typeface="Wingdings" panose="05000000000000000000" pitchFamily="2" charset="2"/>
              <a:buChar char="§"/>
            </a:pPr>
            <a:endParaRPr lang="en-US" sz="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Benefits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Helps in future long term policy planning.</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Useful when making ad-hoc, one-off decisions.</a:t>
            </a:r>
          </a:p>
          <a:p>
            <a:pPr marL="685800" lvl="1" algn="just">
              <a:lnSpc>
                <a:spcPct val="150000"/>
              </a:lnSpc>
            </a:pPr>
            <a:endParaRPr lang="en-US" sz="20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44</a:t>
            </a:fld>
            <a:endParaRPr lang="en-US"/>
          </a:p>
        </p:txBody>
      </p:sp>
    </p:spTree>
    <p:extLst>
      <p:ext uri="{BB962C8B-B14F-4D97-AF65-F5344CB8AC3E}">
        <p14:creationId xmlns:p14="http://schemas.microsoft.com/office/powerpoint/2010/main" val="2034688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983" y="2357698"/>
            <a:ext cx="6267734" cy="1941346"/>
          </a:xfrm>
        </p:spPr>
        <p:txBody>
          <a:bodyPr>
            <a:noAutofit/>
          </a:bodyPr>
          <a:lstStyle/>
          <a:p>
            <a:pPr algn="ctr"/>
            <a:r>
              <a:rPr lang="en-US" sz="6000" b="1"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64737C5C-CD9B-4354-B402-78DFEEA1258A}" type="slidenum">
              <a:rPr lang="en-US" smtClean="0"/>
              <a:t>45</a:t>
            </a:fld>
            <a:endParaRPr lang="en-US"/>
          </a:p>
        </p:txBody>
      </p:sp>
    </p:spTree>
    <p:extLst>
      <p:ext uri="{BB962C8B-B14F-4D97-AF65-F5344CB8AC3E}">
        <p14:creationId xmlns:p14="http://schemas.microsoft.com/office/powerpoint/2010/main" val="313743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Systems Concept</a:t>
            </a:r>
          </a:p>
        </p:txBody>
      </p:sp>
      <p:sp>
        <p:nvSpPr>
          <p:cNvPr id="3" name="TextBox 2"/>
          <p:cNvSpPr txBox="1"/>
          <p:nvPr/>
        </p:nvSpPr>
        <p:spPr>
          <a:xfrm>
            <a:off x="446964" y="1201003"/>
            <a:ext cx="11099042" cy="729430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idea of systems has become most practical and necessary in conceptualizing the inter-relationships and integration of operations, specially when using computers.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a:t>
            </a:r>
            <a:r>
              <a:rPr lang="en-US" sz="2400" i="1" dirty="0">
                <a:latin typeface="Times New Roman" panose="02020603050405020304" pitchFamily="18" charset="0"/>
                <a:ea typeface="Times New Roman" panose="02020603050405020304" pitchFamily="18" charset="0"/>
              </a:rPr>
              <a:t>system</a:t>
            </a:r>
            <a:r>
              <a:rPr lang="en-US" sz="2400" dirty="0">
                <a:latin typeface="Times New Roman" panose="02020603050405020304" pitchFamily="18" charset="0"/>
                <a:ea typeface="Times New Roman" panose="02020603050405020304" pitchFamily="18" charset="0"/>
              </a:rPr>
              <a:t> is a way of thinking about organizations and their problems.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a:t>
            </a:r>
            <a:r>
              <a:rPr lang="en-US" sz="2400" i="1" dirty="0">
                <a:latin typeface="Times New Roman" panose="02020603050405020304" pitchFamily="18" charset="0"/>
                <a:ea typeface="Times New Roman" panose="02020603050405020304" pitchFamily="18" charset="0"/>
              </a:rPr>
              <a:t>system</a:t>
            </a:r>
            <a:r>
              <a:rPr lang="en-US" sz="2400" dirty="0">
                <a:latin typeface="Times New Roman" panose="02020603050405020304" pitchFamily="18" charset="0"/>
                <a:ea typeface="Times New Roman" panose="02020603050405020304" pitchFamily="18" charset="0"/>
              </a:rPr>
              <a:t> also involves a set of techniques that helps in solving problems.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system maybe considered as processor that takes </a:t>
            </a:r>
            <a:r>
              <a:rPr lang="en-US" sz="2400" b="1" dirty="0">
                <a:latin typeface="Times New Roman" panose="02020603050405020304" pitchFamily="18" charset="0"/>
                <a:ea typeface="Times New Roman" panose="02020603050405020304" pitchFamily="18" charset="0"/>
              </a:rPr>
              <a:t>information</a:t>
            </a:r>
            <a:r>
              <a:rPr lang="en-US" sz="24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as input</a:t>
            </a:r>
            <a:r>
              <a:rPr lang="en-US" sz="2400" dirty="0">
                <a:latin typeface="Times New Roman" panose="02020603050405020304" pitchFamily="18" charset="0"/>
                <a:ea typeface="Times New Roman" panose="02020603050405020304" pitchFamily="18" charset="0"/>
              </a:rPr>
              <a:t> and provides </a:t>
            </a:r>
            <a:r>
              <a:rPr lang="en-US" sz="2400" b="1" dirty="0">
                <a:latin typeface="Times New Roman" panose="02020603050405020304" pitchFamily="18" charset="0"/>
                <a:ea typeface="Times New Roman" panose="02020603050405020304" pitchFamily="18" charset="0"/>
              </a:rPr>
              <a:t>decisions as output </a:t>
            </a:r>
            <a:r>
              <a:rPr lang="en-US" sz="2400" dirty="0">
                <a:latin typeface="Times New Roman" panose="02020603050405020304" pitchFamily="18" charset="0"/>
                <a:ea typeface="Times New Roman" panose="02020603050405020304" pitchFamily="18" charset="0"/>
              </a:rPr>
              <a:t>for an organization.</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5</a:t>
            </a:fld>
            <a:endParaRPr lang="en-US"/>
          </a:p>
        </p:txBody>
      </p:sp>
      <p:graphicFrame>
        <p:nvGraphicFramePr>
          <p:cNvPr id="5" name="Diagram 4"/>
          <p:cNvGraphicFramePr/>
          <p:nvPr>
            <p:extLst>
              <p:ext uri="{D42A27DB-BD31-4B8C-83A1-F6EECF244321}">
                <p14:modId xmlns:p14="http://schemas.microsoft.com/office/powerpoint/2010/main" val="4030313571"/>
              </p:ext>
            </p:extLst>
          </p:nvPr>
        </p:nvGraphicFramePr>
        <p:xfrm>
          <a:off x="3316407" y="3753135"/>
          <a:ext cx="5730922" cy="3534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704764" y="6125517"/>
            <a:ext cx="1091821" cy="461665"/>
          </a:xfrm>
          <a:prstGeom prst="rect">
            <a:avLst/>
          </a:prstGeom>
          <a:noFill/>
        </p:spPr>
        <p:txBody>
          <a:bodyPr wrap="square" rtlCol="0">
            <a:spAutoFit/>
          </a:bodyPr>
          <a:lstStyle/>
          <a:p>
            <a:r>
              <a:rPr lang="en-US" sz="2400" dirty="0"/>
              <a:t>System</a:t>
            </a:r>
          </a:p>
        </p:txBody>
      </p:sp>
    </p:spTree>
    <p:extLst>
      <p:ext uri="{BB962C8B-B14F-4D97-AF65-F5344CB8AC3E}">
        <p14:creationId xmlns:p14="http://schemas.microsoft.com/office/powerpoint/2010/main" val="92552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What is System?</a:t>
            </a:r>
          </a:p>
        </p:txBody>
      </p:sp>
      <p:sp>
        <p:nvSpPr>
          <p:cNvPr id="3" name="TextBox 2"/>
          <p:cNvSpPr txBox="1"/>
          <p:nvPr/>
        </p:nvSpPr>
        <p:spPr>
          <a:xfrm>
            <a:off x="446964" y="1201003"/>
            <a:ext cx="11099042" cy="674030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word system is derived from the Greek word “</a:t>
            </a:r>
            <a:r>
              <a:rPr lang="en-US" sz="2400" i="1" dirty="0" err="1">
                <a:latin typeface="Times New Roman" panose="02020603050405020304" pitchFamily="18" charset="0"/>
                <a:ea typeface="Times New Roman" panose="02020603050405020304" pitchFamily="18" charset="0"/>
              </a:rPr>
              <a:t>systema</a:t>
            </a:r>
            <a:r>
              <a:rPr lang="en-US" sz="2400" dirty="0">
                <a:latin typeface="Times New Roman" panose="02020603050405020304" pitchFamily="18" charset="0"/>
                <a:ea typeface="Times New Roman" panose="02020603050405020304" pitchFamily="18" charset="0"/>
              </a:rPr>
              <a:t>” which means an organized relationship among the functioning units/components.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system exists because it is designed to achieve one/more objectives.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Examples of systems include – telephone system, educational system, transportation system, accounting system etc. </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But if we carefully analyze these systems we can find that there are some features common to all the systems. </a:t>
            </a: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6</a:t>
            </a:fld>
            <a:endParaRPr lang="en-US"/>
          </a:p>
        </p:txBody>
      </p:sp>
    </p:spTree>
    <p:extLst>
      <p:ext uri="{BB962C8B-B14F-4D97-AF65-F5344CB8AC3E}">
        <p14:creationId xmlns:p14="http://schemas.microsoft.com/office/powerpoint/2010/main" val="366153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What is System?</a:t>
            </a:r>
          </a:p>
        </p:txBody>
      </p:sp>
      <p:sp>
        <p:nvSpPr>
          <p:cNvPr id="3" name="TextBox 2"/>
          <p:cNvSpPr txBox="1"/>
          <p:nvPr/>
        </p:nvSpPr>
        <p:spPr>
          <a:xfrm>
            <a:off x="446963" y="818866"/>
            <a:ext cx="11399293" cy="877163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three basic implications of a system are –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A system must be designed to achieve a predetermined objective.</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Inter-relationships and interdependence must exist among the components.</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objectives of the organization as a whole have a higher priority than the objectives of its subsystems.</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word “component” usually refers to functioning units of a system that might be –</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Physical parts (e.g. engines, wheels of a car)</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Managerial steps (e.g. planning, organizing)</a:t>
            </a:r>
          </a:p>
          <a:p>
            <a:pPr marL="1028700" lvl="1"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Subsystem in a multilevel structure</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components may be simple/complex, basic/advanced.</a:t>
            </a: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Each component is part of the total system and must do its share of work for the system to achieve the intended goal.</a:t>
            </a: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7</a:t>
            </a:fld>
            <a:endParaRPr lang="en-US"/>
          </a:p>
        </p:txBody>
      </p:sp>
    </p:spTree>
    <p:extLst>
      <p:ext uri="{BB962C8B-B14F-4D97-AF65-F5344CB8AC3E}">
        <p14:creationId xmlns:p14="http://schemas.microsoft.com/office/powerpoint/2010/main" val="422417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Definition: System</a:t>
            </a:r>
          </a:p>
        </p:txBody>
      </p:sp>
      <p:sp>
        <p:nvSpPr>
          <p:cNvPr id="3" name="TextBox 2"/>
          <p:cNvSpPr txBox="1"/>
          <p:nvPr/>
        </p:nvSpPr>
        <p:spPr>
          <a:xfrm>
            <a:off x="446964" y="1190152"/>
            <a:ext cx="11099042" cy="498598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There are more than a hundred definitions of the word system, but most seem to have a common thread that suggests that  - </a:t>
            </a: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 system is an orderly grouping of interdependent components linked together according to a plan to achieve a specific objective.	 </a:t>
            </a: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8</a:t>
            </a:fld>
            <a:endParaRPr lang="en-US"/>
          </a:p>
        </p:txBody>
      </p:sp>
    </p:spTree>
    <p:extLst>
      <p:ext uri="{BB962C8B-B14F-4D97-AF65-F5344CB8AC3E}">
        <p14:creationId xmlns:p14="http://schemas.microsoft.com/office/powerpoint/2010/main" val="32028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19466"/>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Characteristics of a System</a:t>
            </a:r>
          </a:p>
        </p:txBody>
      </p:sp>
      <p:sp>
        <p:nvSpPr>
          <p:cNvPr id="3" name="TextBox 2"/>
          <p:cNvSpPr txBox="1"/>
          <p:nvPr/>
        </p:nvSpPr>
        <p:spPr>
          <a:xfrm>
            <a:off x="446964" y="1190152"/>
            <a:ext cx="11099042" cy="6093976"/>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Some basic characteristics are present in all systems – </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Organization</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Interaction</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Interdependence</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Integration </a:t>
            </a: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Central Objective</a:t>
            </a:r>
          </a:p>
          <a:p>
            <a:pPr marL="571500" indent="-342900" algn="just">
              <a:lnSpc>
                <a:spcPct val="150000"/>
              </a:lnSpc>
              <a:buFont typeface="Wingdings" panose="05000000000000000000" pitchFamily="2" charset="2"/>
              <a:buChar char="§"/>
            </a:pPr>
            <a:endParaRPr lang="en-US" sz="20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9</a:t>
            </a:fld>
            <a:endParaRPr lang="en-US"/>
          </a:p>
        </p:txBody>
      </p:sp>
    </p:spTree>
    <p:extLst>
      <p:ext uri="{BB962C8B-B14F-4D97-AF65-F5344CB8AC3E}">
        <p14:creationId xmlns:p14="http://schemas.microsoft.com/office/powerpoint/2010/main" val="3118144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3391</Words>
  <Application>Microsoft Office PowerPoint</Application>
  <PresentationFormat>Widescreen</PresentationFormat>
  <Paragraphs>390</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Times New Roman</vt:lpstr>
      <vt:lpstr>Trebuchet MS</vt:lpstr>
      <vt:lpstr>Wingdings</vt:lpstr>
      <vt:lpstr>Office Theme</vt:lpstr>
      <vt:lpstr>Systems Concepts &amp; the Information Systems Environment</vt:lpstr>
      <vt:lpstr>Objectives</vt:lpstr>
      <vt:lpstr>Introduction</vt:lpstr>
      <vt:lpstr>The Systems Concept</vt:lpstr>
      <vt:lpstr>The Systems Concept</vt:lpstr>
      <vt:lpstr>What is System?</vt:lpstr>
      <vt:lpstr>What is System?</vt:lpstr>
      <vt:lpstr>Definition: System</vt:lpstr>
      <vt:lpstr>Characteristics of a System</vt:lpstr>
      <vt:lpstr>Organization</vt:lpstr>
      <vt:lpstr>Interaction</vt:lpstr>
      <vt:lpstr>Interdependence</vt:lpstr>
      <vt:lpstr>Integration</vt:lpstr>
      <vt:lpstr>Central Objective</vt:lpstr>
      <vt:lpstr>Elements of a System</vt:lpstr>
      <vt:lpstr>Outputs and Inputs </vt:lpstr>
      <vt:lpstr>Processor(s)</vt:lpstr>
      <vt:lpstr>Control</vt:lpstr>
      <vt:lpstr>Feedback</vt:lpstr>
      <vt:lpstr>Environment</vt:lpstr>
      <vt:lpstr>Boundaries and Interface</vt:lpstr>
      <vt:lpstr>Types of Systems</vt:lpstr>
      <vt:lpstr>Physical and Abstract Systems</vt:lpstr>
      <vt:lpstr>Systems Models</vt:lpstr>
      <vt:lpstr>Systems Models</vt:lpstr>
      <vt:lpstr>Systems Models</vt:lpstr>
      <vt:lpstr>Systems Models</vt:lpstr>
      <vt:lpstr>Systems Models</vt:lpstr>
      <vt:lpstr>Systems Models</vt:lpstr>
      <vt:lpstr>Systems Models</vt:lpstr>
      <vt:lpstr>Open and Closed Systems</vt:lpstr>
      <vt:lpstr>Deterministic and Probabilistic Systems</vt:lpstr>
      <vt:lpstr>“Man-Made” System: Information Systems </vt:lpstr>
      <vt:lpstr>“Man-Made” System: Information Systems </vt:lpstr>
      <vt:lpstr>Formal Information Systems</vt:lpstr>
      <vt:lpstr>Formal Information Systems: Categories of Information</vt:lpstr>
      <vt:lpstr>Formal Information Systems: Strategic Information</vt:lpstr>
      <vt:lpstr>Formal Information Systems: Strategic Information</vt:lpstr>
      <vt:lpstr>Formal Information Systems: Strategic Information</vt:lpstr>
      <vt:lpstr>Informal Information Systems</vt:lpstr>
      <vt:lpstr>Computer-Based Information Systems</vt:lpstr>
      <vt:lpstr>Computer-Based Information Systems: DPS/TPS</vt:lpstr>
      <vt:lpstr>Computer-Based Information Systems: MIS</vt:lpstr>
      <vt:lpstr>Computer-Based Information Systems: DSS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Computer Programming Language</dc:title>
  <dc:creator>tarannum</dc:creator>
  <cp:lastModifiedBy>USER</cp:lastModifiedBy>
  <cp:revision>120</cp:revision>
  <dcterms:created xsi:type="dcterms:W3CDTF">2018-07-15T17:12:39Z</dcterms:created>
  <dcterms:modified xsi:type="dcterms:W3CDTF">2020-02-15T07:24:51Z</dcterms:modified>
</cp:coreProperties>
</file>