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8" r:id="rId3"/>
    <p:sldId id="262" r:id="rId4"/>
    <p:sldId id="266" r:id="rId5"/>
    <p:sldId id="267" r:id="rId6"/>
    <p:sldId id="269" r:id="rId7"/>
    <p:sldId id="271" r:id="rId8"/>
    <p:sldId id="270" r:id="rId9"/>
    <p:sldId id="268"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 id="291" r:id="rId28"/>
    <p:sldId id="302" r:id="rId29"/>
    <p:sldId id="303" r:id="rId30"/>
    <p:sldId id="304" r:id="rId31"/>
    <p:sldId id="290" r:id="rId32"/>
    <p:sldId id="292" r:id="rId33"/>
    <p:sldId id="305" r:id="rId34"/>
    <p:sldId id="293" r:id="rId35"/>
    <p:sldId id="294" r:id="rId36"/>
    <p:sldId id="295" r:id="rId37"/>
    <p:sldId id="296" r:id="rId38"/>
    <p:sldId id="297" r:id="rId39"/>
    <p:sldId id="298" r:id="rId40"/>
    <p:sldId id="299" r:id="rId41"/>
    <p:sldId id="300" r:id="rId42"/>
    <p:sldId id="301" r:id="rId43"/>
    <p:sldId id="306" r:id="rId44"/>
    <p:sldId id="26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C14F9-D10E-4EF0-B4FA-8794A914ED75}"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5D09C-3C8F-43A8-8FF8-8519B17903A5}" type="slidenum">
              <a:rPr lang="en-US" smtClean="0"/>
              <a:t>‹#›</a:t>
            </a:fld>
            <a:endParaRPr lang="en-US"/>
          </a:p>
        </p:txBody>
      </p:sp>
    </p:spTree>
    <p:extLst>
      <p:ext uri="{BB962C8B-B14F-4D97-AF65-F5344CB8AC3E}">
        <p14:creationId xmlns:p14="http://schemas.microsoft.com/office/powerpoint/2010/main" val="1369764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5D09C-3C8F-43A8-8FF8-8519B17903A5}" type="slidenum">
              <a:rPr lang="en-US" smtClean="0"/>
              <a:t>1</a:t>
            </a:fld>
            <a:endParaRPr lang="en-US"/>
          </a:p>
        </p:txBody>
      </p:sp>
    </p:spTree>
    <p:extLst>
      <p:ext uri="{BB962C8B-B14F-4D97-AF65-F5344CB8AC3E}">
        <p14:creationId xmlns:p14="http://schemas.microsoft.com/office/powerpoint/2010/main" val="321962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D2243F-5281-42EB-8F3D-1080FE2BE311}" type="datetime1">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35876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AFA459-AB28-4268-B177-BD4FF0E81D95}" type="datetime1">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113125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8D14BD-19E1-4048-82A2-B09A1534BDC9}" type="datetime1">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132126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669DB-FABD-4F8A-84C3-4AE941B1DC55}" type="datetime1">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10113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6FCE5-F534-4AFF-B6E9-1A70FA7728F7}" type="datetime1">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6144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7CDD6-7476-4CA5-AA88-D52B1DBB4D46}" type="datetime1">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0806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B1AC3-5234-4A5D-BE9B-16AF4F5E9FFB}" type="datetime1">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36794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A1B390-74F0-468C-94ED-4927A1AF8377}" type="datetime1">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05984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C25C6-0D94-45BD-BCC6-BE871B1D8CBB}" type="datetime1">
              <a:rPr lang="en-US" smtClean="0"/>
              <a:t>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77154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FB98E-E7D6-4494-9F5E-ACF1DA8452D1}" type="datetime1">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47864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F953E-41C1-46F3-BE10-655415F24AA2}" type="datetime1">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78337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3471E-CE19-4955-A74A-8A6DBB943828}" type="datetime1">
              <a:rPr lang="en-US" smtClean="0"/>
              <a:t>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37C5C-CD9B-4354-B402-78DFEEA1258A}" type="slidenum">
              <a:rPr lang="en-US" smtClean="0"/>
              <a:t>‹#›</a:t>
            </a:fld>
            <a:endParaRPr lang="en-US"/>
          </a:p>
        </p:txBody>
      </p:sp>
    </p:spTree>
    <p:extLst>
      <p:ext uri="{BB962C8B-B14F-4D97-AF65-F5344CB8AC3E}">
        <p14:creationId xmlns:p14="http://schemas.microsoft.com/office/powerpoint/2010/main" val="230820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0853"/>
            <a:ext cx="9144000" cy="2387600"/>
          </a:xfrm>
        </p:spPr>
        <p:txBody>
          <a:bodyPr>
            <a:normAutofit/>
          </a:bodyPr>
          <a:lstStyle/>
          <a:p>
            <a:r>
              <a:rPr lang="en-US" b="1" dirty="0">
                <a:latin typeface="Trebuchet MS" panose="020B0603020202020204" pitchFamily="34" charset="0"/>
              </a:rPr>
              <a:t>The Role of the System Analyst</a:t>
            </a:r>
          </a:p>
        </p:txBody>
      </p:sp>
      <p:sp>
        <p:nvSpPr>
          <p:cNvPr id="3" name="Subtitle 2"/>
          <p:cNvSpPr>
            <a:spLocks noGrp="1"/>
          </p:cNvSpPr>
          <p:nvPr>
            <p:ph type="subTitle" idx="1"/>
          </p:nvPr>
        </p:nvSpPr>
        <p:spPr>
          <a:xfrm>
            <a:off x="7356144" y="4586408"/>
            <a:ext cx="3439235" cy="1542197"/>
          </a:xfrm>
        </p:spPr>
        <p:txBody>
          <a:bodyPr>
            <a:normAutofit/>
          </a:bodyPr>
          <a:lstStyle/>
          <a:p>
            <a:pPr algn="r"/>
            <a:r>
              <a:rPr lang="en-US" sz="3600" dirty="0">
                <a:latin typeface="Trebuchet MS" panose="020B0603020202020204" pitchFamily="34" charset="0"/>
              </a:rPr>
              <a:t>Chapter 03</a:t>
            </a:r>
          </a:p>
        </p:txBody>
      </p:sp>
      <p:sp>
        <p:nvSpPr>
          <p:cNvPr id="4" name="TextBox 3"/>
          <p:cNvSpPr txBox="1"/>
          <p:nvPr/>
        </p:nvSpPr>
        <p:spPr>
          <a:xfrm>
            <a:off x="1524000" y="321233"/>
            <a:ext cx="9144000" cy="461665"/>
          </a:xfrm>
          <a:prstGeom prst="rect">
            <a:avLst/>
          </a:prstGeom>
          <a:noFill/>
        </p:spPr>
        <p:txBody>
          <a:bodyPr wrap="square" rtlCol="0">
            <a:spAutoFit/>
          </a:bodyPr>
          <a:lstStyle/>
          <a:p>
            <a:pPr algn="ctr"/>
            <a:r>
              <a:rPr lang="en-US" sz="2400" dirty="0">
                <a:latin typeface="Trebuchet MS" panose="020B0603020202020204" pitchFamily="34" charset="0"/>
              </a:rPr>
              <a:t>Introduction &amp; Overview</a:t>
            </a:r>
          </a:p>
        </p:txBody>
      </p:sp>
    </p:spTree>
    <p:extLst>
      <p:ext uri="{BB962C8B-B14F-4D97-AF65-F5344CB8AC3E}">
        <p14:creationId xmlns:p14="http://schemas.microsoft.com/office/powerpoint/2010/main" val="291980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Academic and Personal Qualifications</a:t>
            </a:r>
          </a:p>
        </p:txBody>
      </p:sp>
      <p:sp>
        <p:nvSpPr>
          <p:cNvPr id="3" name="TextBox 2"/>
          <p:cNvSpPr txBox="1"/>
          <p:nvPr/>
        </p:nvSpPr>
        <p:spPr>
          <a:xfrm>
            <a:off x="351430" y="931653"/>
            <a:ext cx="11099042" cy="6463308"/>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Acquiring such skills of an analyst depends on his education, experience and personality which include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 background in systems theory and organization behavior.</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Familiarity with the makeup and inner workings of major application areas  such as financial accounting, personnel administration, marketing and sales, operations management, model building and production control.</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Competence in system tools and methodologies and a practical knowledge of one or more programming and database languages.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Experience in hardware and software specifications which is important for selection.</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10</a:t>
            </a:fld>
            <a:endParaRPr lang="en-US"/>
          </a:p>
        </p:txBody>
      </p:sp>
    </p:spTree>
    <p:extLst>
      <p:ext uri="{BB962C8B-B14F-4D97-AF65-F5344CB8AC3E}">
        <p14:creationId xmlns:p14="http://schemas.microsoft.com/office/powerpoint/2010/main" val="63111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Academic and Personal Qualifications</a:t>
            </a:r>
          </a:p>
        </p:txBody>
      </p:sp>
      <p:sp>
        <p:nvSpPr>
          <p:cNvPr id="3" name="TextBox 2"/>
          <p:cNvSpPr txBox="1"/>
          <p:nvPr/>
        </p:nvSpPr>
        <p:spPr>
          <a:xfrm>
            <a:off x="351430" y="931653"/>
            <a:ext cx="11099042" cy="590931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Some of the personal attributes of analysts include the following – </a:t>
            </a:r>
          </a:p>
          <a:p>
            <a:pPr marL="1028700" lvl="1" indent="-342900" algn="just">
              <a:lnSpc>
                <a:spcPct val="150000"/>
              </a:lnSpc>
              <a:buFont typeface="Wingdings" panose="05000000000000000000" pitchFamily="2" charset="2"/>
              <a:buChar char="§"/>
            </a:pPr>
            <a:r>
              <a:rPr lang="en-US" sz="2000" i="1" dirty="0">
                <a:latin typeface="Times New Roman" panose="02020603050405020304" pitchFamily="18" charset="0"/>
                <a:ea typeface="Times New Roman" panose="02020603050405020304" pitchFamily="18" charset="0"/>
              </a:rPr>
              <a:t>Authority</a:t>
            </a:r>
            <a:r>
              <a:rPr lang="en-US" sz="2000" dirty="0">
                <a:latin typeface="Times New Roman" panose="02020603050405020304" pitchFamily="18" charset="0"/>
                <a:ea typeface="Times New Roman" panose="02020603050405020304" pitchFamily="18" charset="0"/>
              </a:rPr>
              <a:t> – the confidence to tell people what to do. Leadership quality is important for project management and teamwork while maintaining deadlines.</a:t>
            </a:r>
          </a:p>
          <a:p>
            <a:pPr marL="1028700" lvl="1" indent="-342900" algn="just">
              <a:lnSpc>
                <a:spcPct val="150000"/>
              </a:lnSpc>
              <a:buFont typeface="Wingdings" panose="05000000000000000000" pitchFamily="2" charset="2"/>
              <a:buChar char="§"/>
            </a:pPr>
            <a:r>
              <a:rPr lang="en-US" sz="2000" i="1" dirty="0">
                <a:latin typeface="Times New Roman" panose="02020603050405020304" pitchFamily="18" charset="0"/>
                <a:ea typeface="Times New Roman" panose="02020603050405020304" pitchFamily="18" charset="0"/>
              </a:rPr>
              <a:t>Communication Skills </a:t>
            </a:r>
            <a:r>
              <a:rPr lang="en-US" sz="2000" dirty="0">
                <a:latin typeface="Times New Roman" panose="02020603050405020304" pitchFamily="18" charset="0"/>
                <a:ea typeface="Times New Roman" panose="02020603050405020304" pitchFamily="18" charset="0"/>
              </a:rPr>
              <a:t>– ability to articulate and focus on a problem area for logical solution.</a:t>
            </a:r>
          </a:p>
          <a:p>
            <a:pPr marL="1028700" lvl="1" indent="-342900" algn="just">
              <a:lnSpc>
                <a:spcPct val="150000"/>
              </a:lnSpc>
              <a:buFont typeface="Wingdings" panose="05000000000000000000" pitchFamily="2" charset="2"/>
              <a:buChar char="§"/>
            </a:pPr>
            <a:r>
              <a:rPr lang="en-US" sz="2000" i="1" dirty="0">
                <a:latin typeface="Times New Roman" panose="02020603050405020304" pitchFamily="18" charset="0"/>
                <a:ea typeface="Times New Roman" panose="02020603050405020304" pitchFamily="18" charset="0"/>
              </a:rPr>
              <a:t>Creativity</a:t>
            </a:r>
            <a:r>
              <a:rPr lang="en-US" sz="2000" dirty="0">
                <a:latin typeface="Times New Roman" panose="02020603050405020304" pitchFamily="18" charset="0"/>
                <a:ea typeface="Times New Roman" panose="02020603050405020304" pitchFamily="18" charset="0"/>
              </a:rPr>
              <a:t> – trying one’s own ideas, developing candidate systems using unique tools or methods.</a:t>
            </a:r>
          </a:p>
          <a:p>
            <a:pPr marL="1028700" lvl="1" indent="-342900" algn="just">
              <a:lnSpc>
                <a:spcPct val="150000"/>
              </a:lnSpc>
              <a:buFont typeface="Wingdings" panose="05000000000000000000" pitchFamily="2" charset="2"/>
              <a:buChar char="§"/>
            </a:pPr>
            <a:r>
              <a:rPr lang="en-US" sz="2000" i="1" dirty="0">
                <a:latin typeface="Times New Roman" panose="02020603050405020304" pitchFamily="18" charset="0"/>
                <a:ea typeface="Times New Roman" panose="02020603050405020304" pitchFamily="18" charset="0"/>
              </a:rPr>
              <a:t>Responsibility </a:t>
            </a:r>
            <a:r>
              <a:rPr lang="en-US" sz="2000" dirty="0">
                <a:latin typeface="Times New Roman" panose="02020603050405020304" pitchFamily="18" charset="0"/>
                <a:ea typeface="Times New Roman" panose="02020603050405020304" pitchFamily="18" charset="0"/>
              </a:rPr>
              <a:t>– making decisions on one’s own and accepting the consequences of these decisions.</a:t>
            </a:r>
          </a:p>
          <a:p>
            <a:pPr marL="1028700" lvl="1" indent="-342900" algn="just">
              <a:lnSpc>
                <a:spcPct val="150000"/>
              </a:lnSpc>
              <a:buFont typeface="Wingdings" panose="05000000000000000000" pitchFamily="2" charset="2"/>
              <a:buChar char="§"/>
            </a:pPr>
            <a:r>
              <a:rPr lang="en-US" sz="2000" i="1" dirty="0">
                <a:latin typeface="Times New Roman" panose="02020603050405020304" pitchFamily="18" charset="0"/>
                <a:ea typeface="Times New Roman" panose="02020603050405020304" pitchFamily="18" charset="0"/>
              </a:rPr>
              <a:t>Varied Skills </a:t>
            </a:r>
            <a:r>
              <a:rPr lang="en-US" sz="2000" dirty="0">
                <a:latin typeface="Times New Roman" panose="02020603050405020304" pitchFamily="18" charset="0"/>
                <a:ea typeface="Times New Roman" panose="02020603050405020304" pitchFamily="18" charset="0"/>
              </a:rPr>
              <a:t>– doing different projects and handling change.</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11</a:t>
            </a:fld>
            <a:endParaRPr lang="en-US"/>
          </a:p>
        </p:txBody>
      </p:sp>
    </p:spTree>
    <p:extLst>
      <p:ext uri="{BB962C8B-B14F-4D97-AF65-F5344CB8AC3E}">
        <p14:creationId xmlns:p14="http://schemas.microsoft.com/office/powerpoint/2010/main" val="357402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Multifaceted Role of the Analyst: </a:t>
            </a:r>
            <a:r>
              <a:rPr lang="en-US" sz="3200" b="1" i="1" dirty="0">
                <a:latin typeface="Times New Roman" panose="02020603050405020304" pitchFamily="18" charset="0"/>
                <a:cs typeface="Times New Roman" panose="02020603050405020304" pitchFamily="18" charset="0"/>
              </a:rPr>
              <a:t>Change Agent </a:t>
            </a:r>
          </a:p>
        </p:txBody>
      </p:sp>
      <p:sp>
        <p:nvSpPr>
          <p:cNvPr id="3" name="TextBox 2"/>
          <p:cNvSpPr txBox="1"/>
          <p:nvPr/>
        </p:nvSpPr>
        <p:spPr>
          <a:xfrm>
            <a:off x="351430" y="931653"/>
            <a:ext cx="11099042" cy="683264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 analyst may perform as an agent of system change between user and system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Various types of changes may occur at different phases of system development.</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It is important to secure user acceptance through user participation while introducing change and reorientation of the system to the user organization.</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system analyst may select various styles to introduce change to the user organization.</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styles range from that of persuader (mildest intervention) to imposer (severe intervention).</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When the user appears to have a tolerance for change, the persuader style is appropriate. On the other hand, drastic changes require imposer style.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goal is to achieve user acceptance of the candidate system with a minimum of resistance.</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12</a:t>
            </a:fld>
            <a:endParaRPr lang="en-US"/>
          </a:p>
        </p:txBody>
      </p:sp>
    </p:spTree>
    <p:extLst>
      <p:ext uri="{BB962C8B-B14F-4D97-AF65-F5344CB8AC3E}">
        <p14:creationId xmlns:p14="http://schemas.microsoft.com/office/powerpoint/2010/main" val="414852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3" y="41184"/>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Multifaceted Role of the Analyst: </a:t>
            </a:r>
            <a:r>
              <a:rPr lang="en-US" sz="3200" b="1" i="1" dirty="0">
                <a:latin typeface="Times New Roman" panose="02020603050405020304" pitchFamily="18" charset="0"/>
                <a:cs typeface="Times New Roman" panose="02020603050405020304" pitchFamily="18" charset="0"/>
              </a:rPr>
              <a:t>Investigator and Monitor</a:t>
            </a:r>
          </a:p>
        </p:txBody>
      </p:sp>
      <p:sp>
        <p:nvSpPr>
          <p:cNvPr id="3" name="TextBox 2"/>
          <p:cNvSpPr txBox="1"/>
          <p:nvPr/>
        </p:nvSpPr>
        <p:spPr>
          <a:xfrm>
            <a:off x="351430" y="931653"/>
            <a:ext cx="11563066" cy="775596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 analyst may perform as an investigator and monitor various aspects of a system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An analyst works as an investigator by extracting the real problems from existing systems and creating information structures that uncover previously unknown trends that may have direct impact on the organization.</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To undertake and successfully complete a project, the analyst must monitor programs in relation to time, cost and quality. Of these resources, time is the most important because untimely actions result in increased costs, wasted human resources and user frustration.</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analyst as a whole pieces together the information gathered to determine why the present system does not work well and what changes will correct the problem and also monitors the required resources and activities to cope with the change.</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13</a:t>
            </a:fld>
            <a:endParaRPr lang="en-US"/>
          </a:p>
        </p:txBody>
      </p:sp>
    </p:spTree>
    <p:extLst>
      <p:ext uri="{BB962C8B-B14F-4D97-AF65-F5344CB8AC3E}">
        <p14:creationId xmlns:p14="http://schemas.microsoft.com/office/powerpoint/2010/main" val="324649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41184"/>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Multifaceted Role of the Analyst: </a:t>
            </a:r>
            <a:r>
              <a:rPr lang="en-US" sz="3200" b="1" i="1" dirty="0">
                <a:latin typeface="Times New Roman" panose="02020603050405020304" pitchFamily="18" charset="0"/>
                <a:cs typeface="Times New Roman" panose="02020603050405020304" pitchFamily="18" charset="0"/>
              </a:rPr>
              <a:t>Architect</a:t>
            </a:r>
          </a:p>
        </p:txBody>
      </p:sp>
      <p:sp>
        <p:nvSpPr>
          <p:cNvPr id="3" name="TextBox 2"/>
          <p:cNvSpPr txBox="1"/>
          <p:nvPr/>
        </p:nvSpPr>
        <p:spPr>
          <a:xfrm>
            <a:off x="90985" y="931653"/>
            <a:ext cx="11755272" cy="590931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 analyst may perform as an architect to a user while designing a system conceptually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architect’s primary function as liaison between the client’s abstract design requirements and the contractors' detailed building plan maybe compared to the analyst’s role as liaison between the user’s logical design requirements and detailed physical system design.</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 system analyst aids users in formalizing abstract ideas and provides details to build the end product – the candidate system. </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14</a:t>
            </a:fld>
            <a:endParaRPr lang="en-US"/>
          </a:p>
        </p:txBody>
      </p:sp>
    </p:spTree>
    <p:extLst>
      <p:ext uri="{BB962C8B-B14F-4D97-AF65-F5344CB8AC3E}">
        <p14:creationId xmlns:p14="http://schemas.microsoft.com/office/powerpoint/2010/main" val="58318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41184"/>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Multifaceted Role of the Analyst: </a:t>
            </a:r>
            <a:r>
              <a:rPr lang="en-US" sz="3200" b="1" i="1" dirty="0">
                <a:latin typeface="Times New Roman" panose="02020603050405020304" pitchFamily="18" charset="0"/>
                <a:cs typeface="Times New Roman" panose="02020603050405020304" pitchFamily="18" charset="0"/>
              </a:rPr>
              <a:t>Psychologist</a:t>
            </a:r>
          </a:p>
        </p:txBody>
      </p:sp>
      <p:sp>
        <p:nvSpPr>
          <p:cNvPr id="3" name="TextBox 2"/>
          <p:cNvSpPr txBox="1"/>
          <p:nvPr/>
        </p:nvSpPr>
        <p:spPr>
          <a:xfrm>
            <a:off x="90985" y="931653"/>
            <a:ext cx="11755272" cy="692497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 analyst may perform as a psychologist to users to understand their thoughts and ideas regarding the system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analyst plays the role of a psychologist in the way he/she reaches people, interprets their thoughts, assesses their behavior and draws conclusions from these interactions.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Understanding inter-functional relationships between user thoughts about the system is important.</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It is important that the analyst be aware of people’s feelings and be prepared to get around things in a graceful way.</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art of listening is important in evaluating responses and feedback.</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15</a:t>
            </a:fld>
            <a:endParaRPr lang="en-US"/>
          </a:p>
        </p:txBody>
      </p:sp>
    </p:spTree>
    <p:extLst>
      <p:ext uri="{BB962C8B-B14F-4D97-AF65-F5344CB8AC3E}">
        <p14:creationId xmlns:p14="http://schemas.microsoft.com/office/powerpoint/2010/main" val="185215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41184"/>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Multifaceted Role of the Analyst: </a:t>
            </a:r>
            <a:r>
              <a:rPr lang="en-US" sz="3200" b="1" i="1" dirty="0">
                <a:latin typeface="Times New Roman" panose="02020603050405020304" pitchFamily="18" charset="0"/>
                <a:cs typeface="Times New Roman" panose="02020603050405020304" pitchFamily="18" charset="0"/>
              </a:rPr>
              <a:t>Salesperson</a:t>
            </a:r>
          </a:p>
        </p:txBody>
      </p:sp>
      <p:sp>
        <p:nvSpPr>
          <p:cNvPr id="3" name="TextBox 2"/>
          <p:cNvSpPr txBox="1"/>
          <p:nvPr/>
        </p:nvSpPr>
        <p:spPr>
          <a:xfrm>
            <a:off x="90985" y="931653"/>
            <a:ext cx="11755272" cy="600164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 analyst may perform as a salesperson to users in order to convince the use, applicability and performance of the developed system for a particular context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Selling change can be as crucial as initiating change.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oral presentation of the system proposal has one objective – selling the user on the system.</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Selling the system actually takes place at each step in the system life cycle.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However, sales skills and persuasiveness are crucial to the success of the system.</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16</a:t>
            </a:fld>
            <a:endParaRPr lang="en-US"/>
          </a:p>
        </p:txBody>
      </p:sp>
    </p:spTree>
    <p:extLst>
      <p:ext uri="{BB962C8B-B14F-4D97-AF65-F5344CB8AC3E}">
        <p14:creationId xmlns:p14="http://schemas.microsoft.com/office/powerpoint/2010/main" val="1575143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41184"/>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Multifaceted Role of the Analyst: </a:t>
            </a:r>
            <a:r>
              <a:rPr lang="en-US" sz="3200" b="1" i="1" dirty="0">
                <a:latin typeface="Times New Roman" panose="02020603050405020304" pitchFamily="18" charset="0"/>
                <a:cs typeface="Times New Roman" panose="02020603050405020304" pitchFamily="18" charset="0"/>
              </a:rPr>
              <a:t>Motivator</a:t>
            </a:r>
          </a:p>
        </p:txBody>
      </p:sp>
      <p:sp>
        <p:nvSpPr>
          <p:cNvPr id="3" name="TextBox 2"/>
          <p:cNvSpPr txBox="1"/>
          <p:nvPr/>
        </p:nvSpPr>
        <p:spPr>
          <a:xfrm>
            <a:off x="90985" y="931653"/>
            <a:ext cx="11755272" cy="7386638"/>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 analyst may perform as a motivator to users so that they are assured that the system is well designed and accept it for use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System acceptance is achieved through user participation in its development, effective user training and proper motivation to user the system.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analyst’s role as a motivator becomes obvious during the first few weeks after implementation and during times when turnover results in new people being trained to work with the candidate system.</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amount of dedication it takes to motivate users often overloads the analyst’s abilities to maintain the pace.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What was once viewed as a challenge can easily become a frustration is the user’s staff continues to resist the system.</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17</a:t>
            </a:fld>
            <a:endParaRPr lang="en-US"/>
          </a:p>
        </p:txBody>
      </p:sp>
    </p:spTree>
    <p:extLst>
      <p:ext uri="{BB962C8B-B14F-4D97-AF65-F5344CB8AC3E}">
        <p14:creationId xmlns:p14="http://schemas.microsoft.com/office/powerpoint/2010/main" val="39327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41184"/>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Multifaceted Role of the Analyst: </a:t>
            </a:r>
            <a:r>
              <a:rPr lang="en-US" sz="3200" b="1" i="1" dirty="0">
                <a:latin typeface="Times New Roman" panose="02020603050405020304" pitchFamily="18" charset="0"/>
                <a:cs typeface="Times New Roman" panose="02020603050405020304" pitchFamily="18" charset="0"/>
              </a:rPr>
              <a:t>Politician</a:t>
            </a:r>
          </a:p>
        </p:txBody>
      </p:sp>
      <p:sp>
        <p:nvSpPr>
          <p:cNvPr id="3" name="TextBox 2"/>
          <p:cNvSpPr txBox="1"/>
          <p:nvPr/>
        </p:nvSpPr>
        <p:spPr>
          <a:xfrm>
            <a:off x="90985" y="931653"/>
            <a:ext cx="11755272" cy="544764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 analyst may perform as a politician to motivate users to use the system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In implementing a candidate system, the analyst tries to appease all parties involved.</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Diplomacy and finesse in dealing with people can improve acceptance of the system.</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As a politician mist have the support of his/her constituency, so as the system analyst’ goal is to have that support of the users for the developed system.</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analyst represents their thinking and tries to achieve their goals through computerization.</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18</a:t>
            </a:fld>
            <a:endParaRPr lang="en-US"/>
          </a:p>
        </p:txBody>
      </p:sp>
    </p:spTree>
    <p:extLst>
      <p:ext uri="{BB962C8B-B14F-4D97-AF65-F5344CB8AC3E}">
        <p14:creationId xmlns:p14="http://schemas.microsoft.com/office/powerpoint/2010/main" val="882247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Analyst/User Interface</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606817"/>
            <a:ext cx="11755272" cy="618630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viable interface between the analyst and the user is a very important aspect of system development.</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Analysts must devote as much skill and effort to achieve a productive relationship with the user as they devote to the technical requirements of the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Most research indicates as the number of user increases, the probability of system failure increases without close analyst/user interface.</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 the past, there was an adversary relationship between the analyst and the user where changes were imposed on users and user involvement was limited.</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Later growth in user-friendly technology, improved knowledge of the user in information system and maturity of the analyst paved the way for greater user participation in system development,</a:t>
            </a:r>
          </a:p>
        </p:txBody>
      </p:sp>
      <p:sp>
        <p:nvSpPr>
          <p:cNvPr id="4" name="Slide Number Placeholder 3"/>
          <p:cNvSpPr>
            <a:spLocks noGrp="1"/>
          </p:cNvSpPr>
          <p:nvPr>
            <p:ph type="sldNum" sz="quarter" idx="12"/>
          </p:nvPr>
        </p:nvSpPr>
        <p:spPr/>
        <p:txBody>
          <a:bodyPr/>
          <a:lstStyle/>
          <a:p>
            <a:fld id="{64737C5C-CD9B-4354-B402-78DFEEA1258A}" type="slidenum">
              <a:rPr lang="en-US" smtClean="0"/>
              <a:t>19</a:t>
            </a:fld>
            <a:endParaRPr lang="en-US"/>
          </a:p>
        </p:txBody>
      </p:sp>
    </p:spTree>
    <p:extLst>
      <p:ext uri="{BB962C8B-B14F-4D97-AF65-F5344CB8AC3E}">
        <p14:creationId xmlns:p14="http://schemas.microsoft.com/office/powerpoint/2010/main" val="355667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Objectives</a:t>
            </a:r>
          </a:p>
        </p:txBody>
      </p:sp>
      <p:sp>
        <p:nvSpPr>
          <p:cNvPr id="3" name="TextBox 2"/>
          <p:cNvSpPr txBox="1"/>
          <p:nvPr/>
        </p:nvSpPr>
        <p:spPr>
          <a:xfrm>
            <a:off x="446964" y="1201003"/>
            <a:ext cx="11099042" cy="5632311"/>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By the end of this chapter, you should know – </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What it takes to do system analysis.</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academic and personal qualifications of system analysts.</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multifaceted role of the analyst.</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How to maintain proper interface with the user.</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behavioral issues that contribute to system success.</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place of the analyst in the MIS organization.</a:t>
            </a: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a:t>
            </a:fld>
            <a:endParaRPr lang="en-US"/>
          </a:p>
        </p:txBody>
      </p:sp>
    </p:spTree>
    <p:extLst>
      <p:ext uri="{BB962C8B-B14F-4D97-AF65-F5344CB8AC3E}">
        <p14:creationId xmlns:p14="http://schemas.microsoft.com/office/powerpoint/2010/main" val="383468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Analyst/User Interface: Behavioral Issues</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606817"/>
            <a:ext cx="11755272" cy="676339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A viable interface between the analyst and the user is a very important aspect of system development. Increase reports of system failure that are not caused by technical problems made it necessary to seek a better understanding of the analyst/user interface.</a:t>
            </a:r>
          </a:p>
          <a:p>
            <a:pPr marL="1028700" lvl="1" indent="-342900" algn="just">
              <a:lnSpc>
                <a:spcPct val="150000"/>
              </a:lnSpc>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User Motivation: </a:t>
            </a:r>
            <a:r>
              <a:rPr lang="en-US" sz="2000" dirty="0">
                <a:latin typeface="Times New Roman" panose="02020603050405020304" pitchFamily="18" charset="0"/>
                <a:ea typeface="Times New Roman" panose="02020603050405020304" pitchFamily="18" charset="0"/>
              </a:rPr>
              <a:t>The motivational approach in system development states that the candidate system should satisfy the user needs if they are going to use it. </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Lucas’s descriptive model of user behavior identifies attitudinal, personal and situational decision making factors that affect system use.</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The expectancy theory of user motivation stresses on the relationship between effort and performance. The user determines the probability that a certain level of user’s effort will improve job performance.</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 The expectancy theory of user motivation stresses on the relationship between performance and rewards. Individuals are motivated to perform works that would provide greater rewards after successful accomplishment.</a:t>
            </a: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20</a:t>
            </a:fld>
            <a:endParaRPr lang="en-US"/>
          </a:p>
        </p:txBody>
      </p:sp>
    </p:spTree>
    <p:extLst>
      <p:ext uri="{BB962C8B-B14F-4D97-AF65-F5344CB8AC3E}">
        <p14:creationId xmlns:p14="http://schemas.microsoft.com/office/powerpoint/2010/main" val="18585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Analyst/User Interface: Behavioral Issues</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606817"/>
            <a:ext cx="11755272" cy="722505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A viable interface between the analyst and the user is a very important aspect of system development. Increase reports of system failure that are not caused by technical problems made it necessary to seek a better understanding of the analyst/user interface.</a:t>
            </a:r>
          </a:p>
          <a:p>
            <a:pPr marL="1028700" lvl="1" indent="-342900" algn="just">
              <a:lnSpc>
                <a:spcPct val="150000"/>
              </a:lnSpc>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Analyst/User Differences: </a:t>
            </a:r>
            <a:r>
              <a:rPr lang="en-US" sz="2000" dirty="0">
                <a:latin typeface="Times New Roman" panose="02020603050405020304" pitchFamily="18" charset="0"/>
                <a:ea typeface="Times New Roman" panose="02020603050405020304" pitchFamily="18" charset="0"/>
              </a:rPr>
              <a:t>Differences in education, experience and language are quite obvious.</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The analyst’s impatience with the user’s ignorance about certain terminology and user’s impatience with the analyst’s limited understanding of the business creates conflict in system development.</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Users often expect the computer to solve all problems virtually</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System analysts seems to view themselves as creators rather than participants in the development process.</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Ignoring user suggestions produces analyst oriented rather than user oriented systems.</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If the analyst follows a dominant analytical style and the users follow a heuristic style to process information rather than cognitive style, then the system development will gradually lead to failure in meeting the user needs.</a:t>
            </a: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21</a:t>
            </a:fld>
            <a:endParaRPr lang="en-US"/>
          </a:p>
        </p:txBody>
      </p:sp>
    </p:spTree>
    <p:extLst>
      <p:ext uri="{BB962C8B-B14F-4D97-AF65-F5344CB8AC3E}">
        <p14:creationId xmlns:p14="http://schemas.microsoft.com/office/powerpoint/2010/main" val="238026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Analyst/User Interface: Political Factor</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606817"/>
            <a:ext cx="11755272" cy="630172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A viable interface between the analyst and the user is a very important aspect of system development. Increase reports of system failure that are not caused by technical problems made it necessary to seek a better understanding of the analyst/user interface.</a:t>
            </a:r>
          </a:p>
          <a:p>
            <a:pPr marL="1028700" lvl="1" indent="-342900" algn="just">
              <a:lnSpc>
                <a:spcPct val="150000"/>
              </a:lnSpc>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Political Factor: </a:t>
            </a:r>
            <a:r>
              <a:rPr lang="en-US" sz="2000" dirty="0">
                <a:latin typeface="Times New Roman" panose="02020603050405020304" pitchFamily="18" charset="0"/>
                <a:ea typeface="Times New Roman" panose="02020603050405020304" pitchFamily="18" charset="0"/>
              </a:rPr>
              <a:t>The process of system development maybe viewed as a contest of power where analysts have the initial advantage.</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System development is often viewed as a bargaining process where analysts and users attempt to enhance their power positions and self interests.</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To achieve political rationality, the analyst should not brag about the technical aspects of the candidate system.</a:t>
            </a:r>
          </a:p>
          <a:p>
            <a:pPr marL="1485900" lvl="2"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A system that is simple to explain and easy to understand is more readily accepted that a technical representation and also makes the user feel less vulnerable.</a:t>
            </a: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22</a:t>
            </a:fld>
            <a:endParaRPr lang="en-US"/>
          </a:p>
        </p:txBody>
      </p:sp>
    </p:spTree>
    <p:extLst>
      <p:ext uri="{BB962C8B-B14F-4D97-AF65-F5344CB8AC3E}">
        <p14:creationId xmlns:p14="http://schemas.microsoft.com/office/powerpoint/2010/main" val="1061615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Conflict resolution</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579389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role of the analyst requires coordinating a vast network of people’s ideas and integrating them into a comprehensive set of activities associated with system development.</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Analysts are expected to adapt their own personal style and user personality factors to improve communication, mutual understanding and promote system success.</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Related to the success of the system is the extent to which a commitment can be made to avoid future conflict.</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DDR (Detailed Definition of Requirements) is a binding agreement between analysts and users which forces communication between the analyst and the user and bridges the knowledge gap by requiring all parties to be explicit.</a:t>
            </a: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23</a:t>
            </a:fld>
            <a:endParaRPr lang="en-US"/>
          </a:p>
        </p:txBody>
      </p:sp>
    </p:spTree>
    <p:extLst>
      <p:ext uri="{BB962C8B-B14F-4D97-AF65-F5344CB8AC3E}">
        <p14:creationId xmlns:p14="http://schemas.microsoft.com/office/powerpoint/2010/main" val="51989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Place of the Analyst in the MIS Organization</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6324808"/>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function of an MIS organization is grouping and assigning work elements to appropriate areas.</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An MIS manager organizes by assigning tasks, dividing work into specific jobs and defining relationships among them.</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MIS organization structure encompasses supervisory levels, authority relationships and the general pattern of activities carried out by employees at each level.</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There exists a direct line of authority or chain of command from the director of MIS services to each of the supervisors.</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line of authority permits a supervisor to exercise direct command over subordinates to carry out their tasks.</a:t>
            </a: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24</a:t>
            </a:fld>
            <a:endParaRPr lang="en-US"/>
          </a:p>
        </p:txBody>
      </p:sp>
    </p:spTree>
    <p:extLst>
      <p:ext uri="{BB962C8B-B14F-4D97-AF65-F5344CB8AC3E}">
        <p14:creationId xmlns:p14="http://schemas.microsoft.com/office/powerpoint/2010/main" val="1041491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The Place of the Analyst in the MIS Organization</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333" y="822230"/>
            <a:ext cx="5328267" cy="5776686"/>
          </a:xfrm>
          <a:prstGeom prst="rect">
            <a:avLst/>
          </a:prstGeom>
        </p:spPr>
      </p:pic>
    </p:spTree>
    <p:extLst>
      <p:ext uri="{BB962C8B-B14F-4D97-AF65-F5344CB8AC3E}">
        <p14:creationId xmlns:p14="http://schemas.microsoft.com/office/powerpoint/2010/main" val="239757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Primary Functions of an MIS Faculty</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498598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main functions of an MIS facility center covers the following areas: </a:t>
            </a:r>
            <a:r>
              <a:rPr lang="en-US" sz="2300" b="1" dirty="0">
                <a:latin typeface="Times New Roman" panose="02020603050405020304" pitchFamily="18" charset="0"/>
                <a:ea typeface="Times New Roman" panose="02020603050405020304" pitchFamily="18" charset="0"/>
              </a:rPr>
              <a:t>administration</a:t>
            </a:r>
            <a:r>
              <a:rPr lang="en-US" sz="2300" dirty="0">
                <a:latin typeface="Times New Roman" panose="02020603050405020304" pitchFamily="18" charset="0"/>
                <a:ea typeface="Times New Roman" panose="02020603050405020304" pitchFamily="18" charset="0"/>
              </a:rPr>
              <a:t>, system analysis and design, programming and operations</a:t>
            </a:r>
            <a:r>
              <a:rPr lang="en-US" sz="2300" i="1" dirty="0">
                <a:latin typeface="Times New Roman" panose="02020603050405020304" pitchFamily="18" charset="0"/>
                <a:ea typeface="Times New Roman" panose="02020603050405020304" pitchFamily="18" charset="0"/>
              </a:rPr>
              <a:t>.</a:t>
            </a:r>
          </a:p>
          <a:p>
            <a:pPr marL="1143000" lvl="1" indent="-457200" algn="just">
              <a:lnSpc>
                <a:spcPct val="150000"/>
              </a:lnSpc>
              <a:buFont typeface="+mj-lt"/>
              <a:buAutoNum type="arabicPeriod"/>
            </a:pPr>
            <a:r>
              <a:rPr lang="en-US" sz="2300" i="1" dirty="0">
                <a:latin typeface="Times New Roman" panose="02020603050405020304" pitchFamily="18" charset="0"/>
                <a:ea typeface="Times New Roman" panose="02020603050405020304" pitchFamily="18" charset="0"/>
              </a:rPr>
              <a:t>Administration is represented by four activities – </a:t>
            </a:r>
          </a:p>
          <a:p>
            <a:pPr marL="1600200" lvl="2"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User liaison which handles the changing needs of the user and user system relationships.</a:t>
            </a:r>
          </a:p>
          <a:p>
            <a:pPr marL="1600200" lvl="2"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Long range planning which includes personnel selection, recruitment, application development, and planning for anticipated changes in hardware and software.</a:t>
            </a:r>
          </a:p>
          <a:p>
            <a:pPr marL="1600200" lvl="2"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Budget planning and control of the entire MIS division.</a:t>
            </a:r>
          </a:p>
          <a:p>
            <a:pPr marL="1600200" lvl="2"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Personnel administration</a:t>
            </a:r>
            <a:r>
              <a:rPr lang="en-US" sz="2300" dirty="0">
                <a:latin typeface="Times New Roman" panose="02020603050405020304" pitchFamily="18" charset="0"/>
                <a:ea typeface="Times New Roman" panose="02020603050405020304" pitchFamily="18" charset="0"/>
              </a:rPr>
              <a:t> and training for upgrading employee skills.</a:t>
            </a: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26</a:t>
            </a:fld>
            <a:endParaRPr lang="en-US"/>
          </a:p>
        </p:txBody>
      </p:sp>
    </p:spTree>
    <p:extLst>
      <p:ext uri="{BB962C8B-B14F-4D97-AF65-F5344CB8AC3E}">
        <p14:creationId xmlns:p14="http://schemas.microsoft.com/office/powerpoint/2010/main" val="298602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Primary Functions of an MIS Faculty</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676339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main functions of an MIS facility center covers the following areas: administration, </a:t>
            </a:r>
            <a:r>
              <a:rPr lang="en-US" sz="2300" b="1" dirty="0">
                <a:latin typeface="Times New Roman" panose="02020603050405020304" pitchFamily="18" charset="0"/>
                <a:ea typeface="Times New Roman" panose="02020603050405020304" pitchFamily="18" charset="0"/>
              </a:rPr>
              <a:t>system analysis and design</a:t>
            </a:r>
            <a:r>
              <a:rPr lang="en-US" sz="2300" dirty="0">
                <a:latin typeface="Times New Roman" panose="02020603050405020304" pitchFamily="18" charset="0"/>
                <a:ea typeface="Times New Roman" panose="02020603050405020304" pitchFamily="18" charset="0"/>
              </a:rPr>
              <a:t>, programming and operations</a:t>
            </a:r>
            <a:r>
              <a:rPr lang="en-US" sz="2300" i="1" dirty="0">
                <a:latin typeface="Times New Roman" panose="02020603050405020304" pitchFamily="18" charset="0"/>
                <a:ea typeface="Times New Roman" panose="02020603050405020304" pitchFamily="18" charset="0"/>
              </a:rPr>
              <a:t>.</a:t>
            </a:r>
          </a:p>
          <a:p>
            <a:pPr marL="685800" lvl="1" algn="just">
              <a:lnSpc>
                <a:spcPct val="150000"/>
              </a:lnSpc>
            </a:pPr>
            <a:r>
              <a:rPr lang="en-US" sz="2300" i="1" dirty="0">
                <a:latin typeface="Times New Roman" panose="02020603050405020304" pitchFamily="18" charset="0"/>
                <a:ea typeface="Times New Roman" panose="02020603050405020304" pitchFamily="18" charset="0"/>
              </a:rPr>
              <a:t>2.  System analysis and design maybe organized as follows – </a:t>
            </a:r>
          </a:p>
          <a:p>
            <a:pPr marL="1600200" lvl="2" indent="-457200" algn="just">
              <a:lnSpc>
                <a:spcPct val="150000"/>
              </a:lnSpc>
              <a:buFont typeface="+mj-lt"/>
              <a:buAutoNum type="alphaLcParenR"/>
            </a:pPr>
            <a:r>
              <a:rPr lang="en-US" sz="2000" b="1" dirty="0">
                <a:latin typeface="Times New Roman" panose="02020603050405020304" pitchFamily="18" charset="0"/>
                <a:ea typeface="Times New Roman" panose="02020603050405020304" pitchFamily="18" charset="0"/>
              </a:rPr>
              <a:t>Project-oriented: </a:t>
            </a:r>
            <a:r>
              <a:rPr lang="en-US" sz="2000" dirty="0">
                <a:latin typeface="Times New Roman" panose="02020603050405020304" pitchFamily="18" charset="0"/>
                <a:ea typeface="Times New Roman" panose="02020603050405020304" pitchFamily="18" charset="0"/>
              </a:rPr>
              <a:t>A team of analysts is formed to work on one project where each team has a project leader who reports directly to the systems manager. This is applicable for smaller installations that handle limited projects.</a:t>
            </a:r>
          </a:p>
          <a:p>
            <a:pPr marL="1600200" lvl="2" indent="-457200" algn="just">
              <a:lnSpc>
                <a:spcPct val="150000"/>
              </a:lnSpc>
              <a:buFont typeface="+mj-lt"/>
              <a:buAutoNum type="alphaLcParenR"/>
            </a:pPr>
            <a:r>
              <a:rPr lang="en-US" sz="2000" b="1" dirty="0">
                <a:latin typeface="Times New Roman" panose="02020603050405020304" pitchFamily="18" charset="0"/>
                <a:ea typeface="Times New Roman" panose="02020603050405020304" pitchFamily="18" charset="0"/>
              </a:rPr>
              <a:t>Pool-oriented: </a:t>
            </a:r>
            <a:r>
              <a:rPr lang="en-US" sz="2000" dirty="0">
                <a:latin typeface="Times New Roman" panose="02020603050405020304" pitchFamily="18" charset="0"/>
                <a:ea typeface="Times New Roman" panose="02020603050405020304" pitchFamily="18" charset="0"/>
              </a:rPr>
              <a:t>Analysts work on any system assignment within the firm. Once the job is completed they return to the pool for another assignment. This gives the department some control over its own application.</a:t>
            </a:r>
          </a:p>
          <a:p>
            <a:pPr marL="1600200" lvl="2" indent="-457200" algn="just">
              <a:lnSpc>
                <a:spcPct val="150000"/>
              </a:lnSpc>
              <a:buFont typeface="+mj-lt"/>
              <a:buAutoNum type="alphaLcParenR"/>
            </a:pPr>
            <a:r>
              <a:rPr lang="en-US" sz="2000" b="1" dirty="0">
                <a:latin typeface="Times New Roman" panose="02020603050405020304" pitchFamily="18" charset="0"/>
                <a:ea typeface="Times New Roman" panose="02020603050405020304" pitchFamily="18" charset="0"/>
              </a:rPr>
              <a:t>Functional Structure: </a:t>
            </a:r>
            <a:r>
              <a:rPr lang="en-US" sz="2000" dirty="0">
                <a:latin typeface="Times New Roman" panose="02020603050405020304" pitchFamily="18" charset="0"/>
                <a:ea typeface="Times New Roman" panose="02020603050405020304" pitchFamily="18" charset="0"/>
              </a:rPr>
              <a:t>A group of analysts is assigned to serve a specific system. Each team has a manager who reports directly to the director of system development. This is suitable for a large computing facility.</a:t>
            </a:r>
            <a:endParaRPr lang="en-US" sz="23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27</a:t>
            </a:fld>
            <a:endParaRPr lang="en-US"/>
          </a:p>
        </p:txBody>
      </p:sp>
    </p:spTree>
    <p:extLst>
      <p:ext uri="{BB962C8B-B14F-4D97-AF65-F5344CB8AC3E}">
        <p14:creationId xmlns:p14="http://schemas.microsoft.com/office/powerpoint/2010/main" val="986807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Primary Functions of an MIS Faculty</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28</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3074" y="726141"/>
            <a:ext cx="7776369" cy="5812771"/>
          </a:xfrm>
          <a:prstGeom prst="rect">
            <a:avLst/>
          </a:prstGeom>
        </p:spPr>
      </p:pic>
    </p:spTree>
    <p:extLst>
      <p:ext uri="{BB962C8B-B14F-4D97-AF65-F5344CB8AC3E}">
        <p14:creationId xmlns:p14="http://schemas.microsoft.com/office/powerpoint/2010/main" val="54747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Primary Functions of an MIS Faculty</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313" y="822230"/>
            <a:ext cx="7665493" cy="5749120"/>
          </a:xfrm>
          <a:prstGeom prst="rect">
            <a:avLst/>
          </a:prstGeom>
        </p:spPr>
      </p:pic>
    </p:spTree>
    <p:extLst>
      <p:ext uri="{BB962C8B-B14F-4D97-AF65-F5344CB8AC3E}">
        <p14:creationId xmlns:p14="http://schemas.microsoft.com/office/powerpoint/2010/main" val="126912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446964" y="1201003"/>
            <a:ext cx="11099042" cy="4524315"/>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By having crystal clarity of the role of the system analyst one can –  </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Understand the role of the analyst in system development.</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Understand the interface maintained between the analyst and the user.</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Design and implement systems to suit organizational needs.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Play a major role in seeing business benefit from computer technology.</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Follow a structured framework and a disciplined approach to solve problems.</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a:t>
            </a:fld>
            <a:endParaRPr lang="en-US"/>
          </a:p>
        </p:txBody>
      </p:sp>
    </p:spTree>
    <p:extLst>
      <p:ext uri="{BB962C8B-B14F-4D97-AF65-F5344CB8AC3E}">
        <p14:creationId xmlns:p14="http://schemas.microsoft.com/office/powerpoint/2010/main" val="2385327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Primary Functions of an MIS Faculty</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30</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0495" y="822230"/>
            <a:ext cx="7399121" cy="5625199"/>
          </a:xfrm>
          <a:prstGeom prst="rect">
            <a:avLst/>
          </a:prstGeom>
        </p:spPr>
      </p:pic>
    </p:spTree>
    <p:extLst>
      <p:ext uri="{BB962C8B-B14F-4D97-AF65-F5344CB8AC3E}">
        <p14:creationId xmlns:p14="http://schemas.microsoft.com/office/powerpoint/2010/main" val="2865460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Primary Functions of an MIS Faculty</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729430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main functions of an MIS facility center covers the following areas: administration, system analysis and design, </a:t>
            </a:r>
            <a:r>
              <a:rPr lang="en-US" sz="2300" b="1" dirty="0">
                <a:latin typeface="Times New Roman" panose="02020603050405020304" pitchFamily="18" charset="0"/>
                <a:ea typeface="Times New Roman" panose="02020603050405020304" pitchFamily="18" charset="0"/>
              </a:rPr>
              <a:t>programming </a:t>
            </a:r>
            <a:r>
              <a:rPr lang="en-US" sz="2300" dirty="0">
                <a:latin typeface="Times New Roman" panose="02020603050405020304" pitchFamily="18" charset="0"/>
                <a:ea typeface="Times New Roman" panose="02020603050405020304" pitchFamily="18" charset="0"/>
              </a:rPr>
              <a:t>and operations</a:t>
            </a:r>
            <a:r>
              <a:rPr lang="en-US" sz="2300" i="1" dirty="0">
                <a:latin typeface="Times New Roman" panose="02020603050405020304" pitchFamily="18" charset="0"/>
                <a:ea typeface="Times New Roman" panose="02020603050405020304" pitchFamily="18" charset="0"/>
              </a:rPr>
              <a:t>.</a:t>
            </a:r>
          </a:p>
          <a:p>
            <a:pPr marL="685800" lvl="1" algn="just">
              <a:lnSpc>
                <a:spcPct val="150000"/>
              </a:lnSpc>
            </a:pPr>
            <a:r>
              <a:rPr lang="en-US" sz="2300" i="1" dirty="0">
                <a:latin typeface="Times New Roman" panose="02020603050405020304" pitchFamily="18" charset="0"/>
                <a:ea typeface="Times New Roman" panose="02020603050405020304" pitchFamily="18" charset="0"/>
              </a:rPr>
              <a:t>3.  Programming is structured around three areas – </a:t>
            </a:r>
          </a:p>
          <a:p>
            <a:pPr marL="1600200" lvl="2" indent="-457200" algn="just">
              <a:lnSpc>
                <a:spcPct val="150000"/>
              </a:lnSpc>
              <a:buFont typeface="+mj-lt"/>
              <a:buAutoNum type="alphaLcParenR"/>
            </a:pPr>
            <a:r>
              <a:rPr lang="en-US" sz="2000" b="1" dirty="0">
                <a:latin typeface="Times New Roman" panose="02020603050405020304" pitchFamily="18" charset="0"/>
                <a:ea typeface="Times New Roman" panose="02020603050405020304" pitchFamily="18" charset="0"/>
              </a:rPr>
              <a:t>Applications: </a:t>
            </a:r>
            <a:r>
              <a:rPr lang="en-US" sz="2000" dirty="0">
                <a:latin typeface="Times New Roman" panose="02020603050405020304" pitchFamily="18" charset="0"/>
                <a:ea typeface="Times New Roman" panose="02020603050405020304" pitchFamily="18" charset="0"/>
              </a:rPr>
              <a:t>Application programmers are placed on the same project team with analysts.</a:t>
            </a:r>
          </a:p>
          <a:p>
            <a:pPr marL="1600200" lvl="2" indent="-457200" algn="just">
              <a:lnSpc>
                <a:spcPct val="150000"/>
              </a:lnSpc>
              <a:buFont typeface="+mj-lt"/>
              <a:buAutoNum type="alphaLcParenR"/>
            </a:pPr>
            <a:r>
              <a:rPr lang="en-US" sz="2000" b="1" dirty="0">
                <a:latin typeface="Times New Roman" panose="02020603050405020304" pitchFamily="18" charset="0"/>
                <a:ea typeface="Times New Roman" panose="02020603050405020304" pitchFamily="18" charset="0"/>
              </a:rPr>
              <a:t>Software: </a:t>
            </a:r>
            <a:r>
              <a:rPr lang="en-US" sz="2000" dirty="0">
                <a:latin typeface="Times New Roman" panose="02020603050405020304" pitchFamily="18" charset="0"/>
                <a:ea typeface="Times New Roman" panose="02020603050405020304" pitchFamily="18" charset="0"/>
              </a:rPr>
              <a:t>Software programmers are responsible for modifying compilers and software packages used by existing applications. </a:t>
            </a:r>
          </a:p>
          <a:p>
            <a:pPr marL="1600200" lvl="2" indent="-457200" algn="just">
              <a:lnSpc>
                <a:spcPct val="150000"/>
              </a:lnSpc>
              <a:buFont typeface="+mj-lt"/>
              <a:buAutoNum type="alphaLcParenR"/>
            </a:pPr>
            <a:r>
              <a:rPr lang="en-US" sz="2000" b="1" dirty="0">
                <a:latin typeface="Times New Roman" panose="02020603050405020304" pitchFamily="18" charset="0"/>
                <a:ea typeface="Times New Roman" panose="02020603050405020304" pitchFamily="18" charset="0"/>
              </a:rPr>
              <a:t>Maintenance: </a:t>
            </a:r>
            <a:r>
              <a:rPr lang="en-US" sz="2000" dirty="0">
                <a:latin typeface="Times New Roman" panose="02020603050405020304" pitchFamily="18" charset="0"/>
                <a:ea typeface="Times New Roman" panose="02020603050405020304" pitchFamily="18" charset="0"/>
              </a:rPr>
              <a:t>Maintenance programmers handle all changes required to keep a system operating.</a:t>
            </a:r>
          </a:p>
          <a:p>
            <a:pPr marL="228600" algn="just">
              <a:lnSpc>
                <a:spcPct val="150000"/>
              </a:lnSpc>
            </a:pPr>
            <a:r>
              <a:rPr lang="en-US" sz="2300" dirty="0">
                <a:latin typeface="Times New Roman" panose="02020603050405020304" pitchFamily="18" charset="0"/>
                <a:ea typeface="Times New Roman" panose="02020603050405020304" pitchFamily="18" charset="0"/>
              </a:rPr>
              <a:t>Programming is organized on a </a:t>
            </a:r>
            <a:r>
              <a:rPr lang="en-US" sz="2300" i="1" dirty="0">
                <a:latin typeface="Times New Roman" panose="02020603050405020304" pitchFamily="18" charset="0"/>
                <a:ea typeface="Times New Roman" panose="02020603050405020304" pitchFamily="18" charset="0"/>
              </a:rPr>
              <a:t>pool</a:t>
            </a:r>
            <a:r>
              <a:rPr lang="en-US" sz="2300" dirty="0">
                <a:latin typeface="Times New Roman" panose="02020603050405020304" pitchFamily="18" charset="0"/>
                <a:ea typeface="Times New Roman" panose="02020603050405020304" pitchFamily="18" charset="0"/>
              </a:rPr>
              <a:t> or </a:t>
            </a:r>
            <a:r>
              <a:rPr lang="en-US" sz="2300" i="1" dirty="0">
                <a:latin typeface="Times New Roman" panose="02020603050405020304" pitchFamily="18" charset="0"/>
                <a:ea typeface="Times New Roman" panose="02020603050405020304" pitchFamily="18" charset="0"/>
              </a:rPr>
              <a:t>team</a:t>
            </a:r>
            <a:r>
              <a:rPr lang="en-US" sz="2300" dirty="0">
                <a:latin typeface="Times New Roman" panose="02020603050405020304" pitchFamily="18" charset="0"/>
                <a:ea typeface="Times New Roman" panose="02020603050405020304" pitchFamily="18" charset="0"/>
              </a:rPr>
              <a:t> basis. </a:t>
            </a:r>
          </a:p>
          <a:p>
            <a:pPr marL="571500" indent="-342900" algn="just">
              <a:lnSpc>
                <a:spcPct val="150000"/>
              </a:lnSpc>
              <a:buFont typeface="Arial" panose="020B0604020202020204" pitchFamily="34" charset="0"/>
              <a:buChar char="•"/>
            </a:pPr>
            <a:r>
              <a:rPr lang="en-US" sz="2000" i="1" dirty="0">
                <a:latin typeface="Times New Roman" panose="02020603050405020304" pitchFamily="18" charset="0"/>
                <a:ea typeface="Times New Roman" panose="02020603050405020304" pitchFamily="18" charset="0"/>
              </a:rPr>
              <a:t>The pool approach </a:t>
            </a:r>
            <a:r>
              <a:rPr lang="en-US" sz="2000" dirty="0">
                <a:latin typeface="Times New Roman" panose="02020603050405020304" pitchFamily="18" charset="0"/>
                <a:ea typeface="Times New Roman" panose="02020603050405020304" pitchFamily="18" charset="0"/>
              </a:rPr>
              <a:t>clusters programmers into a pool that reports to a supervisor. Each programmer is assigned a program to prepare through all stages.</a:t>
            </a:r>
          </a:p>
          <a:p>
            <a:pPr marL="571500" indent="-342900" algn="just">
              <a:lnSpc>
                <a:spcPct val="150000"/>
              </a:lnSpc>
              <a:buFont typeface="Arial" panose="020B0604020202020204" pitchFamily="34" charset="0"/>
              <a:buChar char="•"/>
            </a:pPr>
            <a:r>
              <a:rPr lang="en-US" sz="2000" i="1" dirty="0">
                <a:latin typeface="Times New Roman" panose="02020603050405020304" pitchFamily="18" charset="0"/>
                <a:ea typeface="Times New Roman" panose="02020603050405020304" pitchFamily="18" charset="0"/>
              </a:rPr>
              <a:t>The team approach </a:t>
            </a:r>
            <a:r>
              <a:rPr lang="en-US" sz="2000" dirty="0">
                <a:latin typeface="Times New Roman" panose="02020603050405020304" pitchFamily="18" charset="0"/>
                <a:ea typeface="Times New Roman" panose="02020603050405020304" pitchFamily="18" charset="0"/>
              </a:rPr>
              <a:t>assigns each programmer to a team that has responsibility for a specific project. Programmers report to a lead programmer who reports to the project leader.</a:t>
            </a:r>
          </a:p>
          <a:p>
            <a:pPr marL="571500" indent="-342900" algn="just">
              <a:lnSpc>
                <a:spcPct val="150000"/>
              </a:lnSpc>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31</a:t>
            </a:fld>
            <a:endParaRPr lang="en-US"/>
          </a:p>
        </p:txBody>
      </p:sp>
    </p:spTree>
    <p:extLst>
      <p:ext uri="{BB962C8B-B14F-4D97-AF65-F5344CB8AC3E}">
        <p14:creationId xmlns:p14="http://schemas.microsoft.com/office/powerpoint/2010/main" val="2784059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Primary Functions of an MIS Faculty</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413190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main functions of an MIS facility center covers the following areas: administration, system analysis and design, programming</a:t>
            </a:r>
            <a:r>
              <a:rPr lang="en-US" sz="2300" b="1" dirty="0">
                <a:latin typeface="Times New Roman" panose="02020603050405020304" pitchFamily="18" charset="0"/>
                <a:ea typeface="Times New Roman" panose="02020603050405020304" pitchFamily="18" charset="0"/>
              </a:rPr>
              <a:t> </a:t>
            </a:r>
            <a:r>
              <a:rPr lang="en-US" sz="2300" dirty="0">
                <a:latin typeface="Times New Roman" panose="02020603050405020304" pitchFamily="18" charset="0"/>
                <a:ea typeface="Times New Roman" panose="02020603050405020304" pitchFamily="18" charset="0"/>
              </a:rPr>
              <a:t>and </a:t>
            </a:r>
            <a:r>
              <a:rPr lang="en-US" sz="2300" b="1" dirty="0">
                <a:latin typeface="Times New Roman" panose="02020603050405020304" pitchFamily="18" charset="0"/>
                <a:ea typeface="Times New Roman" panose="02020603050405020304" pitchFamily="18" charset="0"/>
              </a:rPr>
              <a:t>operations</a:t>
            </a:r>
            <a:r>
              <a:rPr lang="en-US" sz="2300" i="1" dirty="0">
                <a:latin typeface="Times New Roman" panose="02020603050405020304" pitchFamily="18" charset="0"/>
                <a:ea typeface="Times New Roman" panose="02020603050405020304" pitchFamily="18" charset="0"/>
              </a:rPr>
              <a:t>.</a:t>
            </a:r>
          </a:p>
          <a:p>
            <a:pPr marL="685800" lvl="1" algn="just">
              <a:lnSpc>
                <a:spcPct val="150000"/>
              </a:lnSpc>
            </a:pPr>
            <a:r>
              <a:rPr lang="en-US" sz="2300" i="1" dirty="0">
                <a:latin typeface="Times New Roman" panose="02020603050405020304" pitchFamily="18" charset="0"/>
                <a:ea typeface="Times New Roman" panose="02020603050405020304" pitchFamily="18" charset="0"/>
              </a:rPr>
              <a:t>4.  Operations </a:t>
            </a:r>
            <a:r>
              <a:rPr lang="en-US" sz="2300" dirty="0">
                <a:latin typeface="Times New Roman" panose="02020603050405020304" pitchFamily="18" charset="0"/>
                <a:ea typeface="Times New Roman" panose="02020603050405020304" pitchFamily="18" charset="0"/>
              </a:rPr>
              <a:t>handle job scheduling and supportive services such as supplies inventory, programming and data library. These functions are coordinated with systems design and programming under a master plan.</a:t>
            </a:r>
            <a:endParaRPr lang="en-US" sz="2300" i="1" dirty="0">
              <a:latin typeface="Times New Roman" panose="02020603050405020304" pitchFamily="18" charset="0"/>
              <a:ea typeface="Times New Roman" panose="02020603050405020304" pitchFamily="18" charset="0"/>
            </a:endParaRPr>
          </a:p>
          <a:p>
            <a:pPr marL="228600" algn="just">
              <a:lnSpc>
                <a:spcPct val="150000"/>
              </a:lnSpc>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32</a:t>
            </a:fld>
            <a:endParaRPr lang="en-US" dirty="0"/>
          </a:p>
        </p:txBody>
      </p:sp>
    </p:spTree>
    <p:extLst>
      <p:ext uri="{BB962C8B-B14F-4D97-AF65-F5344CB8AC3E}">
        <p14:creationId xmlns:p14="http://schemas.microsoft.com/office/powerpoint/2010/main" val="1691160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Primary Functions of an MIS Faculty</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33</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6346" y="1189726"/>
            <a:ext cx="8250484" cy="4993380"/>
          </a:xfrm>
          <a:prstGeom prst="rect">
            <a:avLst/>
          </a:prstGeom>
        </p:spPr>
      </p:pic>
    </p:spTree>
    <p:extLst>
      <p:ext uri="{BB962C8B-B14F-4D97-AF65-F5344CB8AC3E}">
        <p14:creationId xmlns:p14="http://schemas.microsoft.com/office/powerpoint/2010/main" val="2338168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Functions of a Key System Personnel</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6440225"/>
          </a:xfrm>
          <a:prstGeom prst="rect">
            <a:avLst/>
          </a:prstGeom>
          <a:noFill/>
        </p:spPr>
        <p:txBody>
          <a:bodyPr wrap="square" rtlCol="0">
            <a:spAutoFit/>
          </a:bodyPr>
          <a:lstStyle/>
          <a:p>
            <a:pPr marL="228600" algn="just">
              <a:lnSpc>
                <a:spcPct val="150000"/>
              </a:lnSpc>
            </a:pPr>
            <a:r>
              <a:rPr lang="en-US" sz="2300" b="1" dirty="0">
                <a:latin typeface="Times New Roman" panose="02020603050405020304" pitchFamily="18" charset="0"/>
                <a:ea typeface="Times New Roman" panose="02020603050405020304" pitchFamily="18" charset="0"/>
              </a:rPr>
              <a:t>Manager – MIS Services: </a:t>
            </a:r>
            <a:r>
              <a:rPr lang="en-US" sz="2300" dirty="0">
                <a:latin typeface="Times New Roman" panose="02020603050405020304" pitchFamily="18" charset="0"/>
                <a:ea typeface="Times New Roman" panose="02020603050405020304" pitchFamily="18" charset="0"/>
              </a:rPr>
              <a:t>The MIS manager is responsible for planning, organizing, coordinating and directing the activities for the entire work management division. The job requirements depend on the size of the firm an the sophistication of the MIS facility. The manager has become an executive who make decisions that can affect the functioning of the entire organization. The key qualities are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Skill in planning, organizing and controlling the work of the division.</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Ability to deal logically with difficult problem and cope with new situations.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Technical knowledge of hardware, software packages and networking.</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Ability to relate to others.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Broad knowledge of business of the employing organization.</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34</a:t>
            </a:fld>
            <a:endParaRPr lang="en-US" dirty="0"/>
          </a:p>
        </p:txBody>
      </p:sp>
    </p:spTree>
    <p:extLst>
      <p:ext uri="{BB962C8B-B14F-4D97-AF65-F5344CB8AC3E}">
        <p14:creationId xmlns:p14="http://schemas.microsoft.com/office/powerpoint/2010/main" val="841579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Functions of a Key System Personnel</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5770811"/>
          </a:xfrm>
          <a:prstGeom prst="rect">
            <a:avLst/>
          </a:prstGeom>
          <a:noFill/>
        </p:spPr>
        <p:txBody>
          <a:bodyPr wrap="square" rtlCol="0">
            <a:spAutoFit/>
          </a:bodyPr>
          <a:lstStyle/>
          <a:p>
            <a:pPr marL="228600" algn="just">
              <a:lnSpc>
                <a:spcPct val="150000"/>
              </a:lnSpc>
            </a:pPr>
            <a:r>
              <a:rPr lang="en-US" sz="2300" b="1" dirty="0">
                <a:latin typeface="Times New Roman" panose="02020603050405020304" pitchFamily="18" charset="0"/>
                <a:ea typeface="Times New Roman" panose="02020603050405020304" pitchFamily="18" charset="0"/>
              </a:rPr>
              <a:t>Systems Supervisor/Manager – Systems Department: </a:t>
            </a:r>
            <a:r>
              <a:rPr lang="en-US" sz="2300" dirty="0">
                <a:latin typeface="Times New Roman" panose="02020603050405020304" pitchFamily="18" charset="0"/>
                <a:ea typeface="Times New Roman" panose="02020603050405020304" pitchFamily="18" charset="0"/>
              </a:rPr>
              <a:t>A second-level managerial position in the MIS division is the systems supervisor. The primary functions are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Preparing long range plans for system projects.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Authorizing system projects.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Organizing and staffing project teams.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Preparing and maintaining system procedures.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Conducting system surveys and recommending system changes.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Establishing standards and specifications for proposed hardware.</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35</a:t>
            </a:fld>
            <a:endParaRPr lang="en-US" dirty="0"/>
          </a:p>
        </p:txBody>
      </p:sp>
    </p:spTree>
    <p:extLst>
      <p:ext uri="{BB962C8B-B14F-4D97-AF65-F5344CB8AC3E}">
        <p14:creationId xmlns:p14="http://schemas.microsoft.com/office/powerpoint/2010/main" val="3914506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Functions of a Key System Personnel</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6370975"/>
          </a:xfrm>
          <a:prstGeom prst="rect">
            <a:avLst/>
          </a:prstGeom>
          <a:noFill/>
        </p:spPr>
        <p:txBody>
          <a:bodyPr wrap="square" rtlCol="0">
            <a:spAutoFit/>
          </a:bodyPr>
          <a:lstStyle/>
          <a:p>
            <a:pPr marL="228600" algn="just">
              <a:lnSpc>
                <a:spcPct val="150000"/>
              </a:lnSpc>
            </a:pPr>
            <a:r>
              <a:rPr lang="en-US" sz="2300" b="1" dirty="0">
                <a:latin typeface="Times New Roman" panose="02020603050405020304" pitchFamily="18" charset="0"/>
                <a:ea typeface="Times New Roman" panose="02020603050405020304" pitchFamily="18" charset="0"/>
              </a:rPr>
              <a:t>Project Leader – Systems Department: </a:t>
            </a:r>
            <a:r>
              <a:rPr lang="en-US" sz="2300" dirty="0">
                <a:latin typeface="Times New Roman" panose="02020603050405020304" pitchFamily="18" charset="0"/>
                <a:ea typeface="Times New Roman" panose="02020603050405020304" pitchFamily="18" charset="0"/>
              </a:rPr>
              <a:t>System management requires a project leader who is responsible for the entire project management and must work with analysts and users. Hence, to do the job well, technical and administrative background is important. The project leader reports to the manager of the systems department. The primary attributes are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Ability to design systems and write procedures.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Ability to sell new ideas or new equipment to users.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Imagination in exploring new and better ways of designing systems.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Integrity in dealing with vendors and safeguarding company records.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Perceptiveness and understanding subordinates and how they react to work situations.</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36</a:t>
            </a:fld>
            <a:endParaRPr lang="en-US" dirty="0"/>
          </a:p>
        </p:txBody>
      </p:sp>
    </p:spTree>
    <p:extLst>
      <p:ext uri="{BB962C8B-B14F-4D97-AF65-F5344CB8AC3E}">
        <p14:creationId xmlns:p14="http://schemas.microsoft.com/office/powerpoint/2010/main" val="4195577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Functions of a Key System Personnel</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3600986"/>
          </a:xfrm>
          <a:prstGeom prst="rect">
            <a:avLst/>
          </a:prstGeom>
          <a:noFill/>
        </p:spPr>
        <p:txBody>
          <a:bodyPr wrap="square" rtlCol="0">
            <a:spAutoFit/>
          </a:bodyPr>
          <a:lstStyle/>
          <a:p>
            <a:pPr marL="228600" algn="just">
              <a:lnSpc>
                <a:spcPct val="150000"/>
              </a:lnSpc>
            </a:pPr>
            <a:r>
              <a:rPr lang="en-US" sz="2300" b="1" dirty="0">
                <a:latin typeface="Times New Roman" panose="02020603050405020304" pitchFamily="18" charset="0"/>
                <a:ea typeface="Times New Roman" panose="02020603050405020304" pitchFamily="18" charset="0"/>
              </a:rPr>
              <a:t>System Analyst – Systems Department: </a:t>
            </a:r>
            <a:r>
              <a:rPr lang="en-US" sz="2300" dirty="0">
                <a:latin typeface="Times New Roman" panose="02020603050405020304" pitchFamily="18" charset="0"/>
                <a:ea typeface="Times New Roman" panose="02020603050405020304" pitchFamily="18" charset="0"/>
              </a:rPr>
              <a:t>A key member of the project team is the systems analyst. This job carries considerable responsibility, high status and attractive pay. System analysts have the highest perceived status in the MIS facility. The roles and responsibility of a system analyst have been already discussed.</a:t>
            </a: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37</a:t>
            </a:fld>
            <a:endParaRPr lang="en-US" dirty="0"/>
          </a:p>
        </p:txBody>
      </p:sp>
    </p:spTree>
    <p:extLst>
      <p:ext uri="{BB962C8B-B14F-4D97-AF65-F5344CB8AC3E}">
        <p14:creationId xmlns:p14="http://schemas.microsoft.com/office/powerpoint/2010/main" val="4038915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Rising Positions in System Development</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5124480"/>
          </a:xfrm>
          <a:prstGeom prst="rect">
            <a:avLst/>
          </a:prstGeom>
          <a:noFill/>
        </p:spPr>
        <p:txBody>
          <a:bodyPr wrap="square" rtlCol="0">
            <a:spAutoFit/>
          </a:bodyPr>
          <a:lstStyle/>
          <a:p>
            <a:pPr marL="228600" algn="just">
              <a:lnSpc>
                <a:spcPct val="150000"/>
              </a:lnSpc>
            </a:pPr>
            <a:r>
              <a:rPr lang="en-US" sz="2300" b="1" dirty="0">
                <a:latin typeface="Times New Roman" panose="02020603050405020304" pitchFamily="18" charset="0"/>
                <a:ea typeface="Times New Roman" panose="02020603050405020304" pitchFamily="18" charset="0"/>
              </a:rPr>
              <a:t>The Paraprofessional</a:t>
            </a:r>
          </a:p>
          <a:p>
            <a:pPr marL="571500" indent="-342900" algn="just">
              <a:lnSpc>
                <a:spcPct val="150000"/>
              </a:lnSpc>
              <a:buFont typeface="Arial" panose="020B0604020202020204" pitchFamily="34" charset="0"/>
              <a:buChar char="•"/>
            </a:pPr>
            <a:r>
              <a:rPr lang="en-US" sz="2300" dirty="0">
                <a:latin typeface="Times New Roman" panose="02020603050405020304" pitchFamily="18" charset="0"/>
                <a:ea typeface="Times New Roman" panose="02020603050405020304" pitchFamily="18" charset="0"/>
              </a:rPr>
              <a:t>The tasks that make up the system development process are changing with the increase in the use of structured tools.</a:t>
            </a:r>
          </a:p>
          <a:p>
            <a:pPr marL="571500" indent="-342900" algn="just">
              <a:lnSpc>
                <a:spcPct val="150000"/>
              </a:lnSpc>
              <a:buFont typeface="Arial" panose="020B0604020202020204" pitchFamily="34" charset="0"/>
              <a:buChar char="•"/>
            </a:pPr>
            <a:r>
              <a:rPr lang="en-US" sz="2300" dirty="0">
                <a:latin typeface="Times New Roman" panose="02020603050405020304" pitchFamily="18" charset="0"/>
                <a:ea typeface="Times New Roman" panose="02020603050405020304" pitchFamily="18" charset="0"/>
              </a:rPr>
              <a:t>There are emerging tasks that are less technical or creative than the traditional ones. </a:t>
            </a:r>
          </a:p>
          <a:p>
            <a:pPr marL="571500" indent="-342900" algn="just">
              <a:lnSpc>
                <a:spcPct val="150000"/>
              </a:lnSpc>
              <a:buFont typeface="Arial" panose="020B0604020202020204" pitchFamily="34" charset="0"/>
              <a:buChar char="•"/>
            </a:pPr>
            <a:r>
              <a:rPr lang="en-US" sz="2300" dirty="0">
                <a:latin typeface="Times New Roman" panose="02020603050405020304" pitchFamily="18" charset="0"/>
                <a:ea typeface="Times New Roman" panose="02020603050405020304" pitchFamily="18" charset="0"/>
              </a:rPr>
              <a:t>Rather than the analyst ignoring them or tying up valuable time, they are carried out by less experienced paraprofessionals.</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38</a:t>
            </a:fld>
            <a:endParaRPr lang="en-US" dirty="0"/>
          </a:p>
        </p:txBody>
      </p:sp>
    </p:spTree>
    <p:extLst>
      <p:ext uri="{BB962C8B-B14F-4D97-AF65-F5344CB8AC3E}">
        <p14:creationId xmlns:p14="http://schemas.microsoft.com/office/powerpoint/2010/main" val="662213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Rising Positions in System Development</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4385816"/>
          </a:xfrm>
          <a:prstGeom prst="rect">
            <a:avLst/>
          </a:prstGeom>
          <a:noFill/>
        </p:spPr>
        <p:txBody>
          <a:bodyPr wrap="square" rtlCol="0">
            <a:spAutoFit/>
          </a:bodyPr>
          <a:lstStyle/>
          <a:p>
            <a:pPr marL="228600" algn="just">
              <a:lnSpc>
                <a:spcPct val="150000"/>
              </a:lnSpc>
            </a:pPr>
            <a:r>
              <a:rPr lang="en-US" sz="2300" b="1" dirty="0">
                <a:latin typeface="Times New Roman" panose="02020603050405020304" pitchFamily="18" charset="0"/>
                <a:ea typeface="Times New Roman" panose="02020603050405020304" pitchFamily="18" charset="0"/>
              </a:rPr>
              <a:t>Tasks of the Paraprofessional</a:t>
            </a:r>
          </a:p>
          <a:p>
            <a:pPr marL="685800" indent="-457200" algn="just">
              <a:lnSpc>
                <a:spcPct val="150000"/>
              </a:lnSpc>
              <a:buFont typeface="+mj-lt"/>
              <a:buAutoNum type="arabicPeriod"/>
            </a:pPr>
            <a:r>
              <a:rPr lang="en-US" sz="2300" dirty="0">
                <a:latin typeface="Times New Roman" panose="02020603050405020304" pitchFamily="18" charset="0"/>
                <a:ea typeface="Times New Roman" panose="02020603050405020304" pitchFamily="18" charset="0"/>
              </a:rPr>
              <a:t>General Support Tasks</a:t>
            </a:r>
          </a:p>
          <a:p>
            <a:pPr marL="1143000" lvl="1"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Maintain current documentation on a daily basis.</a:t>
            </a:r>
          </a:p>
          <a:p>
            <a:pPr marL="1143000" lvl="1"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Maintain a technical literature and information retrieval service.</a:t>
            </a:r>
          </a:p>
          <a:p>
            <a:pPr marL="1143000" lvl="1"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Assist in constructing and maintaining a program development library.</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39</a:t>
            </a:fld>
            <a:endParaRPr lang="en-US" dirty="0"/>
          </a:p>
        </p:txBody>
      </p:sp>
    </p:spTree>
    <p:extLst>
      <p:ext uri="{BB962C8B-B14F-4D97-AF65-F5344CB8AC3E}">
        <p14:creationId xmlns:p14="http://schemas.microsoft.com/office/powerpoint/2010/main" val="115455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System Analyst</a:t>
            </a:r>
          </a:p>
        </p:txBody>
      </p:sp>
      <p:sp>
        <p:nvSpPr>
          <p:cNvPr id="3" name="TextBox 2"/>
          <p:cNvSpPr txBox="1"/>
          <p:nvPr/>
        </p:nvSpPr>
        <p:spPr>
          <a:xfrm>
            <a:off x="351430" y="931653"/>
            <a:ext cx="11099042" cy="664797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system analyst is a person who conducts a methodical study, identifies and evaluates activities and their objectives and finally determines a procedure to achieve the objectives of a particular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Earlier analysts worked in factories, specializing on improving work methods and setting time standards for production.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With the advent of the computer, the analyst took the role of a problem solver and a specialist in developing computer applications.  </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main task is to elicit needs and resource constraints and then </a:t>
            </a:r>
            <a:r>
              <a:rPr lang="en-US" sz="2400">
                <a:latin typeface="Times New Roman" panose="02020603050405020304" pitchFamily="18" charset="0"/>
                <a:ea typeface="Times New Roman" panose="02020603050405020304" pitchFamily="18" charset="0"/>
              </a:rPr>
              <a:t>translate them </a:t>
            </a:r>
            <a:r>
              <a:rPr lang="en-US" sz="2400" dirty="0">
                <a:latin typeface="Times New Roman" panose="02020603050405020304" pitchFamily="18" charset="0"/>
                <a:ea typeface="Times New Roman" panose="02020603050405020304" pitchFamily="18" charset="0"/>
              </a:rPr>
              <a:t>into a viable operation.</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a:t>
            </a:fld>
            <a:endParaRPr lang="en-US"/>
          </a:p>
        </p:txBody>
      </p:sp>
    </p:spTree>
    <p:extLst>
      <p:ext uri="{BB962C8B-B14F-4D97-AF65-F5344CB8AC3E}">
        <p14:creationId xmlns:p14="http://schemas.microsoft.com/office/powerpoint/2010/main" val="4036012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Rising Positions in System Development</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6694140"/>
          </a:xfrm>
          <a:prstGeom prst="rect">
            <a:avLst/>
          </a:prstGeom>
          <a:noFill/>
        </p:spPr>
        <p:txBody>
          <a:bodyPr wrap="square" rtlCol="0">
            <a:spAutoFit/>
          </a:bodyPr>
          <a:lstStyle/>
          <a:p>
            <a:pPr marL="228600" algn="just">
              <a:lnSpc>
                <a:spcPct val="150000"/>
              </a:lnSpc>
            </a:pPr>
            <a:r>
              <a:rPr lang="en-US" sz="2300" b="1" dirty="0">
                <a:latin typeface="Times New Roman" panose="02020603050405020304" pitchFamily="18" charset="0"/>
                <a:ea typeface="Times New Roman" panose="02020603050405020304" pitchFamily="18" charset="0"/>
              </a:rPr>
              <a:t>Tasks of the Paraprofessional</a:t>
            </a:r>
          </a:p>
          <a:p>
            <a:pPr marL="228600" algn="just">
              <a:lnSpc>
                <a:spcPct val="150000"/>
              </a:lnSpc>
            </a:pPr>
            <a:r>
              <a:rPr lang="en-US" sz="2300" dirty="0">
                <a:latin typeface="Times New Roman" panose="02020603050405020304" pitchFamily="18" charset="0"/>
                <a:ea typeface="Times New Roman" panose="02020603050405020304" pitchFamily="18" charset="0"/>
              </a:rPr>
              <a:t>2.   Specific System Development Tasks</a:t>
            </a:r>
          </a:p>
          <a:p>
            <a:pPr marL="1143000" lvl="1"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Draft data flow diagrams and structure charts based on specifications from system development personnel.</a:t>
            </a:r>
          </a:p>
          <a:p>
            <a:pPr marL="1143000" lvl="1"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Maintain data dictionaries.</a:t>
            </a:r>
          </a:p>
          <a:p>
            <a:pPr marL="1143000" lvl="1"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Code programs.</a:t>
            </a:r>
          </a:p>
          <a:p>
            <a:pPr marL="1143000" lvl="1"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Prepare and maintain test data files, check test results and modify programs based on a predetermined procedure.</a:t>
            </a:r>
          </a:p>
          <a:p>
            <a:pPr marL="1143000" lvl="1"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Prepare user manuals and other documentation.</a:t>
            </a:r>
          </a:p>
          <a:p>
            <a:pPr marL="1143000" lvl="1" indent="-457200" algn="just">
              <a:lnSpc>
                <a:spcPct val="150000"/>
              </a:lnSpc>
              <a:buFont typeface="+mj-lt"/>
              <a:buAutoNum type="alphaLcParenR"/>
            </a:pPr>
            <a:r>
              <a:rPr lang="en-US" sz="2000" dirty="0">
                <a:latin typeface="Times New Roman" panose="02020603050405020304" pitchFamily="18" charset="0"/>
                <a:ea typeface="Times New Roman" panose="02020603050405020304" pitchFamily="18" charset="0"/>
              </a:rPr>
              <a:t>Prepare supportive training materials when needed.</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40</a:t>
            </a:fld>
            <a:endParaRPr lang="en-US" dirty="0"/>
          </a:p>
        </p:txBody>
      </p:sp>
    </p:spTree>
    <p:extLst>
      <p:ext uri="{BB962C8B-B14F-4D97-AF65-F5344CB8AC3E}">
        <p14:creationId xmlns:p14="http://schemas.microsoft.com/office/powerpoint/2010/main" val="1203658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Rising Positions in System Development</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8148384"/>
          </a:xfrm>
          <a:prstGeom prst="rect">
            <a:avLst/>
          </a:prstGeom>
          <a:noFill/>
        </p:spPr>
        <p:txBody>
          <a:bodyPr wrap="square" rtlCol="0">
            <a:spAutoFit/>
          </a:bodyPr>
          <a:lstStyle/>
          <a:p>
            <a:pPr marL="228600" algn="just">
              <a:lnSpc>
                <a:spcPct val="150000"/>
              </a:lnSpc>
            </a:pPr>
            <a:r>
              <a:rPr lang="en-US" sz="2300" b="1" dirty="0">
                <a:latin typeface="Times New Roman" panose="02020603050405020304" pitchFamily="18" charset="0"/>
                <a:ea typeface="Times New Roman" panose="02020603050405020304" pitchFamily="18" charset="0"/>
              </a:rPr>
              <a:t>Tasks of the Paraprofessional</a:t>
            </a:r>
          </a:p>
          <a:p>
            <a:pPr marL="228600" algn="just">
              <a:lnSpc>
                <a:spcPct val="150000"/>
              </a:lnSpc>
            </a:pPr>
            <a:r>
              <a:rPr lang="en-US" sz="2300" dirty="0">
                <a:latin typeface="Times New Roman" panose="02020603050405020304" pitchFamily="18" charset="0"/>
                <a:ea typeface="Times New Roman" panose="02020603050405020304" pitchFamily="18" charset="0"/>
              </a:rPr>
              <a:t>According to Harris and Hoffman, paraprofessionals perform the tasks as follows – </a:t>
            </a:r>
          </a:p>
          <a:p>
            <a:pPr marL="1143000" lvl="1" indent="-457200" algn="just">
              <a:lnSpc>
                <a:spcPct val="150000"/>
              </a:lnSpc>
              <a:buFont typeface="+mj-lt"/>
              <a:buAutoNum type="arabicPeriod"/>
            </a:pPr>
            <a:r>
              <a:rPr lang="en-US" sz="2000" dirty="0">
                <a:latin typeface="Times New Roman" panose="02020603050405020304" pitchFamily="18" charset="0"/>
                <a:ea typeface="Times New Roman" panose="02020603050405020304" pitchFamily="18" charset="0"/>
              </a:rPr>
              <a:t>The task is not significantly complex or does not require “high level” ability, education, skill or experience.</a:t>
            </a:r>
          </a:p>
          <a:p>
            <a:pPr marL="1143000" lvl="1" indent="-457200" algn="just">
              <a:lnSpc>
                <a:spcPct val="150000"/>
              </a:lnSpc>
              <a:buFont typeface="+mj-lt"/>
              <a:buAutoNum type="arabicPeriod"/>
            </a:pPr>
            <a:r>
              <a:rPr lang="en-US" sz="2000" dirty="0">
                <a:latin typeface="Times New Roman" panose="02020603050405020304" pitchFamily="18" charset="0"/>
                <a:ea typeface="Times New Roman" panose="02020603050405020304" pitchFamily="18" charset="0"/>
              </a:rPr>
              <a:t>The task is repetitious and there is a relatively well defined process for performing it.</a:t>
            </a:r>
          </a:p>
          <a:p>
            <a:pPr marL="1143000" lvl="1" indent="-457200" algn="just">
              <a:lnSpc>
                <a:spcPct val="150000"/>
              </a:lnSpc>
              <a:buFont typeface="+mj-lt"/>
              <a:buAutoNum type="arabicPeriod"/>
            </a:pPr>
            <a:r>
              <a:rPr lang="en-US" sz="2000" dirty="0">
                <a:latin typeface="Times New Roman" panose="02020603050405020304" pitchFamily="18" charset="0"/>
                <a:ea typeface="Times New Roman" panose="02020603050405020304" pitchFamily="18" charset="0"/>
              </a:rPr>
              <a:t>The general support tasks require limited time for instruction relative to the time it takes to perform them.</a:t>
            </a:r>
          </a:p>
          <a:p>
            <a:pPr marL="228600" algn="just">
              <a:lnSpc>
                <a:spcPct val="150000"/>
              </a:lnSpc>
            </a:pPr>
            <a:r>
              <a:rPr lang="en-US" sz="2300" dirty="0">
                <a:latin typeface="Times New Roman" panose="02020603050405020304" pitchFamily="18" charset="0"/>
                <a:ea typeface="Times New Roman" panose="02020603050405020304" pitchFamily="18" charset="0"/>
              </a:rPr>
              <a:t>Some characteristics desirable in a paraprofessional are – </a:t>
            </a:r>
          </a:p>
          <a:p>
            <a:pPr marL="1028700" lvl="1" indent="-342900" algn="just">
              <a:lnSpc>
                <a:spcPct val="150000"/>
              </a:lnSpc>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Communication skills.</a:t>
            </a:r>
          </a:p>
          <a:p>
            <a:pPr marL="1028700" lvl="1" indent="-342900" algn="just">
              <a:lnSpc>
                <a:spcPct val="150000"/>
              </a:lnSpc>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Ability to think like the system person being supported.</a:t>
            </a:r>
          </a:p>
          <a:p>
            <a:pPr marL="1028700" lvl="1" indent="-342900" algn="just">
              <a:lnSpc>
                <a:spcPct val="150000"/>
              </a:lnSpc>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Ability to work independently and perform with minimal supervision.</a:t>
            </a:r>
          </a:p>
          <a:p>
            <a:pPr marL="1028700" lvl="1" indent="-342900" algn="just">
              <a:lnSpc>
                <a:spcPct val="150000"/>
              </a:lnSpc>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Creative problem solving ability and an attitude conducive to trying things out.</a:t>
            </a:r>
          </a:p>
          <a:p>
            <a:pPr marL="228600" algn="just">
              <a:lnSpc>
                <a:spcPct val="150000"/>
              </a:lnSpc>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41</a:t>
            </a:fld>
            <a:endParaRPr lang="en-US" dirty="0"/>
          </a:p>
        </p:txBody>
      </p:sp>
    </p:spTree>
    <p:extLst>
      <p:ext uri="{BB962C8B-B14F-4D97-AF65-F5344CB8AC3E}">
        <p14:creationId xmlns:p14="http://schemas.microsoft.com/office/powerpoint/2010/main" val="2900572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Rising Positions in System Development</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985" y="822230"/>
            <a:ext cx="11755272" cy="7709803"/>
          </a:xfrm>
          <a:prstGeom prst="rect">
            <a:avLst/>
          </a:prstGeom>
          <a:noFill/>
        </p:spPr>
        <p:txBody>
          <a:bodyPr wrap="square" rtlCol="0">
            <a:spAutoFit/>
          </a:bodyPr>
          <a:lstStyle/>
          <a:p>
            <a:pPr marL="228600" algn="just">
              <a:lnSpc>
                <a:spcPct val="150000"/>
              </a:lnSpc>
            </a:pPr>
            <a:r>
              <a:rPr lang="en-US" sz="2300" b="1" dirty="0">
                <a:latin typeface="Times New Roman" panose="02020603050405020304" pitchFamily="18" charset="0"/>
                <a:ea typeface="Times New Roman" panose="02020603050405020304" pitchFamily="18" charset="0"/>
              </a:rPr>
              <a:t>The Technical Writer</a:t>
            </a:r>
          </a:p>
          <a:p>
            <a:pPr marL="571500" indent="-342900" algn="just">
              <a:lnSpc>
                <a:spcPct val="150000"/>
              </a:lnSpc>
              <a:buFont typeface="Arial" panose="020B0604020202020204" pitchFamily="34" charset="0"/>
              <a:buChar char="•"/>
            </a:pPr>
            <a:r>
              <a:rPr lang="en-US" sz="2300" dirty="0">
                <a:latin typeface="Times New Roman" panose="02020603050405020304" pitchFamily="18" charset="0"/>
                <a:ea typeface="Times New Roman" panose="02020603050405020304" pitchFamily="18" charset="0"/>
              </a:rPr>
              <a:t>Documentation is one of the best liaisons between the technical and user worlds.</a:t>
            </a:r>
          </a:p>
          <a:p>
            <a:pPr marL="571500" indent="-342900" algn="just">
              <a:lnSpc>
                <a:spcPct val="150000"/>
              </a:lnSpc>
              <a:buFont typeface="Arial" panose="020B0604020202020204" pitchFamily="34" charset="0"/>
              <a:buChar char="•"/>
            </a:pPr>
            <a:r>
              <a:rPr lang="en-US" sz="2300" dirty="0">
                <a:latin typeface="Times New Roman" panose="02020603050405020304" pitchFamily="18" charset="0"/>
                <a:ea typeface="Times New Roman" panose="02020603050405020304" pitchFamily="18" charset="0"/>
              </a:rPr>
              <a:t>As the number of user-driven system increases, their use and acceptance will be greatly influenced by the quality of system documentation .</a:t>
            </a:r>
          </a:p>
          <a:p>
            <a:pPr marL="571500" indent="-342900" algn="just">
              <a:lnSpc>
                <a:spcPct val="150000"/>
              </a:lnSpc>
              <a:buFont typeface="Arial" panose="020B0604020202020204" pitchFamily="34" charset="0"/>
              <a:buChar char="•"/>
            </a:pPr>
            <a:r>
              <a:rPr lang="en-US" sz="2300" dirty="0">
                <a:latin typeface="Times New Roman" panose="02020603050405020304" pitchFamily="18" charset="0"/>
                <a:ea typeface="Times New Roman" panose="02020603050405020304" pitchFamily="18" charset="0"/>
              </a:rPr>
              <a:t>From the rough draft, omissions, and contradictions the technical writer extracts a clean, lucid, set of instructions for the candidate system.</a:t>
            </a:r>
          </a:p>
          <a:p>
            <a:pPr marL="571500" indent="-342900" algn="just">
              <a:lnSpc>
                <a:spcPct val="150000"/>
              </a:lnSpc>
              <a:buFont typeface="Arial" panose="020B0604020202020204" pitchFamily="34" charset="0"/>
              <a:buChar char="•"/>
            </a:pPr>
            <a:r>
              <a:rPr lang="en-US" sz="2300" dirty="0">
                <a:latin typeface="Times New Roman" panose="02020603050405020304" pitchFamily="18" charset="0"/>
                <a:ea typeface="Times New Roman" panose="02020603050405020304" pitchFamily="18" charset="0"/>
              </a:rPr>
              <a:t>The writer seeks  to uncover the hidden logic of the program and convert it into an operational pattern.</a:t>
            </a:r>
          </a:p>
          <a:p>
            <a:pPr marL="571500" indent="-342900" algn="just">
              <a:lnSpc>
                <a:spcPct val="150000"/>
              </a:lnSpc>
              <a:buFont typeface="Arial" panose="020B0604020202020204" pitchFamily="34" charset="0"/>
              <a:buChar char="•"/>
            </a:pPr>
            <a:r>
              <a:rPr lang="en-US" sz="2300" dirty="0">
                <a:latin typeface="Times New Roman" panose="02020603050405020304" pitchFamily="18" charset="0"/>
                <a:ea typeface="Times New Roman" panose="02020603050405020304" pitchFamily="18" charset="0"/>
              </a:rPr>
              <a:t>There are methods analysts who develop standards and procedures manuals, indexers, hardware and operations writer</a:t>
            </a:r>
            <a:r>
              <a:rPr lang="en-US" sz="2000" dirty="0">
                <a:latin typeface="Times New Roman" panose="02020603050405020304" pitchFamily="18" charset="0"/>
                <a:ea typeface="Times New Roman" panose="02020603050405020304" pitchFamily="18" charset="0"/>
              </a:rPr>
              <a:t>.</a:t>
            </a:r>
          </a:p>
          <a:p>
            <a:pPr marL="228600" algn="just">
              <a:lnSpc>
                <a:spcPct val="150000"/>
              </a:lnSpc>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143000" lvl="2" algn="just">
              <a:lnSpc>
                <a:spcPct val="150000"/>
              </a:lnSpc>
            </a:pPr>
            <a:endParaRPr lang="en-US" sz="2000"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42</a:t>
            </a:fld>
            <a:endParaRPr lang="en-US" dirty="0"/>
          </a:p>
        </p:txBody>
      </p:sp>
    </p:spTree>
    <p:extLst>
      <p:ext uri="{BB962C8B-B14F-4D97-AF65-F5344CB8AC3E}">
        <p14:creationId xmlns:p14="http://schemas.microsoft.com/office/powerpoint/2010/main" val="3336575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 y="-68239"/>
            <a:ext cx="11262815" cy="890469"/>
          </a:xfrm>
        </p:spPr>
        <p:txBody>
          <a:bodyPr>
            <a:normAutofit/>
          </a:bodyPr>
          <a:lstStyle/>
          <a:p>
            <a:r>
              <a:rPr lang="en-US" sz="3200" b="1" dirty="0">
                <a:latin typeface="Times New Roman" panose="02020603050405020304" pitchFamily="18" charset="0"/>
                <a:cs typeface="Times New Roman" panose="02020603050405020304" pitchFamily="18" charset="0"/>
              </a:rPr>
              <a:t>Rising Positions in System Development</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43</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376" y="1000243"/>
            <a:ext cx="11412640" cy="5178094"/>
          </a:xfrm>
          <a:prstGeom prst="rect">
            <a:avLst/>
          </a:prstGeom>
        </p:spPr>
      </p:pic>
    </p:spTree>
    <p:extLst>
      <p:ext uri="{BB962C8B-B14F-4D97-AF65-F5344CB8AC3E}">
        <p14:creationId xmlns:p14="http://schemas.microsoft.com/office/powerpoint/2010/main" val="2994249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983" y="2357698"/>
            <a:ext cx="6267734" cy="1941346"/>
          </a:xfrm>
        </p:spPr>
        <p:txBody>
          <a:bodyPr>
            <a:noAutofit/>
          </a:bodyPr>
          <a:lstStyle/>
          <a:p>
            <a:pPr algn="ctr"/>
            <a:r>
              <a:rPr lang="en-US" sz="6000" b="1" dirty="0">
                <a:latin typeface="Times New Roman" panose="02020603050405020304" pitchFamily="18" charset="0"/>
                <a:cs typeface="Times New Roman" panose="02020603050405020304" pitchFamily="18" charset="0"/>
              </a:rPr>
              <a:t>THANK YOU</a:t>
            </a:r>
          </a:p>
        </p:txBody>
      </p:sp>
      <p:sp>
        <p:nvSpPr>
          <p:cNvPr id="3" name="Slide Number Placeholder 2"/>
          <p:cNvSpPr>
            <a:spLocks noGrp="1"/>
          </p:cNvSpPr>
          <p:nvPr>
            <p:ph type="sldNum" sz="quarter" idx="12"/>
          </p:nvPr>
        </p:nvSpPr>
        <p:spPr/>
        <p:txBody>
          <a:bodyPr/>
          <a:lstStyle/>
          <a:p>
            <a:fld id="{64737C5C-CD9B-4354-B402-78DFEEA1258A}" type="slidenum">
              <a:rPr lang="en-US" smtClean="0"/>
              <a:t>44</a:t>
            </a:fld>
            <a:endParaRPr lang="en-US"/>
          </a:p>
        </p:txBody>
      </p:sp>
    </p:spTree>
    <p:extLst>
      <p:ext uri="{BB962C8B-B14F-4D97-AF65-F5344CB8AC3E}">
        <p14:creationId xmlns:p14="http://schemas.microsoft.com/office/powerpoint/2010/main" val="313743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Skills Required for a System Analyst</a:t>
            </a:r>
          </a:p>
        </p:txBody>
      </p:sp>
      <p:sp>
        <p:nvSpPr>
          <p:cNvPr id="3" name="TextBox 2"/>
          <p:cNvSpPr txBox="1"/>
          <p:nvPr/>
        </p:nvSpPr>
        <p:spPr>
          <a:xfrm>
            <a:off x="351430" y="931653"/>
            <a:ext cx="11099042" cy="6740307"/>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 analyst must possess various skills to effectively carry out the job. They may be divided into two categories – </a:t>
            </a:r>
          </a:p>
          <a:p>
            <a:pPr marL="1028700" lvl="1" indent="-342900" algn="just">
              <a:lnSpc>
                <a:spcPct val="150000"/>
              </a:lnSpc>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Interpersonal Skills </a:t>
            </a:r>
            <a:r>
              <a:rPr lang="en-US" sz="2000" dirty="0">
                <a:latin typeface="Times New Roman" panose="02020603050405020304" pitchFamily="18" charset="0"/>
                <a:ea typeface="Times New Roman" panose="02020603050405020304" pitchFamily="18" charset="0"/>
              </a:rPr>
              <a:t>focus on relationships and the interface of the analyst with people in business. They are useful in establishing trust, resolving conflict and communicating information.</a:t>
            </a:r>
          </a:p>
          <a:p>
            <a:pPr marL="1028700" lvl="1" indent="-342900" algn="just">
              <a:lnSpc>
                <a:spcPct val="150000"/>
              </a:lnSpc>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Technical Skills </a:t>
            </a:r>
            <a:r>
              <a:rPr lang="en-US" sz="2000" dirty="0">
                <a:latin typeface="Times New Roman" panose="02020603050405020304" pitchFamily="18" charset="0"/>
                <a:ea typeface="Times New Roman" panose="02020603050405020304" pitchFamily="18" charset="0"/>
              </a:rPr>
              <a:t>focus on procedures and techniques for operating and assessing the system using the knowledge of computer science.</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successful analyst blends the realities of the human factor with the structured techniques and procedures that permit problem solution through the computer.</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Both skills are equally important and required for a long-lasting interface.  </a:t>
            </a:r>
          </a:p>
          <a:p>
            <a:pPr marL="571500"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5</a:t>
            </a:fld>
            <a:endParaRPr lang="en-US"/>
          </a:p>
        </p:txBody>
      </p:sp>
    </p:spTree>
    <p:extLst>
      <p:ext uri="{BB962C8B-B14F-4D97-AF65-F5344CB8AC3E}">
        <p14:creationId xmlns:p14="http://schemas.microsoft.com/office/powerpoint/2010/main" val="395029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Interpersonal Skills</a:t>
            </a:r>
          </a:p>
        </p:txBody>
      </p:sp>
      <p:sp>
        <p:nvSpPr>
          <p:cNvPr id="3" name="TextBox 2"/>
          <p:cNvSpPr txBox="1"/>
          <p:nvPr/>
        </p:nvSpPr>
        <p:spPr>
          <a:xfrm>
            <a:off x="351430" y="931653"/>
            <a:ext cx="11099042" cy="7201972"/>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Communication</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Having the ability to articulate and speak the language of the user (i.e. talking, listening, feeling, reacting to one another as well as gathering their experiences and reactions) </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Understanding</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Identifying problems and assessing their consequences, having a grasp of company goals and showing sensitivity to the impact of the system on both people at work and user.</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Teaching </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Educating people regarding the use of computer systems, selling the system to the user and giving support when needed.</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Selling</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Selling ideas and promoting innovations in problem solving using computers.</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6</a:t>
            </a:fld>
            <a:endParaRPr lang="en-US"/>
          </a:p>
        </p:txBody>
      </p:sp>
    </p:spTree>
    <p:extLst>
      <p:ext uri="{BB962C8B-B14F-4D97-AF65-F5344CB8AC3E}">
        <p14:creationId xmlns:p14="http://schemas.microsoft.com/office/powerpoint/2010/main" val="98124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Technical Skills</a:t>
            </a:r>
          </a:p>
        </p:txBody>
      </p:sp>
      <p:sp>
        <p:nvSpPr>
          <p:cNvPr id="3" name="TextBox 2"/>
          <p:cNvSpPr txBox="1"/>
          <p:nvPr/>
        </p:nvSpPr>
        <p:spPr>
          <a:xfrm>
            <a:off x="351430" y="931653"/>
            <a:ext cx="11099042" cy="664797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Creativity</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Helping to model user ideas into concrete plans and developing candidate systems to match user requirements.</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Problem Solving</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Reducing problems to their basic levels for analysis and considering alternative solutions by comparing the pros and cons of candidate systems.</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Project Management</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Scheduling, performing well under timing constraints, coordinating team efforts and managing costs and expenditure.</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7</a:t>
            </a:fld>
            <a:endParaRPr lang="en-US"/>
          </a:p>
        </p:txBody>
      </p:sp>
    </p:spTree>
    <p:extLst>
      <p:ext uri="{BB962C8B-B14F-4D97-AF65-F5344CB8AC3E}">
        <p14:creationId xmlns:p14="http://schemas.microsoft.com/office/powerpoint/2010/main" val="15849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Technical Skills</a:t>
            </a:r>
          </a:p>
        </p:txBody>
      </p:sp>
      <p:sp>
        <p:nvSpPr>
          <p:cNvPr id="3" name="TextBox 2"/>
          <p:cNvSpPr txBox="1"/>
          <p:nvPr/>
        </p:nvSpPr>
        <p:spPr>
          <a:xfrm>
            <a:off x="351430" y="931653"/>
            <a:ext cx="11099042" cy="6093976"/>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Dynamic Interface</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Such user interfaces concern all kind of automatically generated user interfaces (e.g. the page may change with the time of day, the user that accesses the webpage, or the type of user interaction)</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Questioning Attitude and Inquiring Mind</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Having the curiosity to know the what, when, why, where, who and a how a system works.</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Knowledge </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Having basics of computer science, how a business function as well as organizational and managerial skills.</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8</a:t>
            </a:fld>
            <a:endParaRPr lang="en-US"/>
          </a:p>
        </p:txBody>
      </p:sp>
    </p:spTree>
    <p:extLst>
      <p:ext uri="{BB962C8B-B14F-4D97-AF65-F5344CB8AC3E}">
        <p14:creationId xmlns:p14="http://schemas.microsoft.com/office/powerpoint/2010/main" val="413632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Skills Required for a System Analyst</a:t>
            </a:r>
          </a:p>
        </p:txBody>
      </p:sp>
      <p:sp>
        <p:nvSpPr>
          <p:cNvPr id="4" name="Slide Number Placeholder 3"/>
          <p:cNvSpPr>
            <a:spLocks noGrp="1"/>
          </p:cNvSpPr>
          <p:nvPr>
            <p:ph type="sldNum" sz="quarter" idx="12"/>
          </p:nvPr>
        </p:nvSpPr>
        <p:spPr/>
        <p:txBody>
          <a:bodyPr/>
          <a:lstStyle/>
          <a:p>
            <a:fld id="{64737C5C-CD9B-4354-B402-78DFEEA1258A}" type="slidenum">
              <a:rPr lang="en-US" smtClean="0"/>
              <a:t>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2823" y="1110633"/>
            <a:ext cx="7639377" cy="5610842"/>
          </a:xfrm>
          <a:prstGeom prst="rect">
            <a:avLst/>
          </a:prstGeom>
        </p:spPr>
      </p:pic>
    </p:spTree>
    <p:extLst>
      <p:ext uri="{BB962C8B-B14F-4D97-AF65-F5344CB8AC3E}">
        <p14:creationId xmlns:p14="http://schemas.microsoft.com/office/powerpoint/2010/main" val="1837085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3049</TotalTime>
  <Words>3758</Words>
  <Application>Microsoft Office PowerPoint</Application>
  <PresentationFormat>Widescreen</PresentationFormat>
  <Paragraphs>338</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Times New Roman</vt:lpstr>
      <vt:lpstr>Trebuchet MS</vt:lpstr>
      <vt:lpstr>Wingdings</vt:lpstr>
      <vt:lpstr>Office Theme</vt:lpstr>
      <vt:lpstr>The Role of the System Analyst</vt:lpstr>
      <vt:lpstr>Objectives</vt:lpstr>
      <vt:lpstr>Introduction</vt:lpstr>
      <vt:lpstr>System Analyst</vt:lpstr>
      <vt:lpstr>Skills Required for a System Analyst</vt:lpstr>
      <vt:lpstr>Interpersonal Skills</vt:lpstr>
      <vt:lpstr>Technical Skills</vt:lpstr>
      <vt:lpstr>Technical Skills</vt:lpstr>
      <vt:lpstr>Skills Required for a System Analyst</vt:lpstr>
      <vt:lpstr>Academic and Personal Qualifications</vt:lpstr>
      <vt:lpstr>Academic and Personal Qualifications</vt:lpstr>
      <vt:lpstr>The Multifaceted Role of the Analyst: Change Agent </vt:lpstr>
      <vt:lpstr>The Multifaceted Role of the Analyst: Investigator and Monitor</vt:lpstr>
      <vt:lpstr>The Multifaceted Role of the Analyst: Architect</vt:lpstr>
      <vt:lpstr>The Multifaceted Role of the Analyst: Psychologist</vt:lpstr>
      <vt:lpstr>The Multifaceted Role of the Analyst: Salesperson</vt:lpstr>
      <vt:lpstr>The Multifaceted Role of the Analyst: Motivator</vt:lpstr>
      <vt:lpstr>The Multifaceted Role of the Analyst: Politician</vt:lpstr>
      <vt:lpstr>The Analyst/User Interface</vt:lpstr>
      <vt:lpstr>The Analyst/User Interface: Behavioral Issues</vt:lpstr>
      <vt:lpstr>The Analyst/User Interface: Behavioral Issues</vt:lpstr>
      <vt:lpstr>The Analyst/User Interface: Political Factor</vt:lpstr>
      <vt:lpstr>Conflict resolution</vt:lpstr>
      <vt:lpstr>The Place of the Analyst in the MIS Organization</vt:lpstr>
      <vt:lpstr>The Place of the Analyst in the MIS Organization</vt:lpstr>
      <vt:lpstr>Primary Functions of an MIS Faculty</vt:lpstr>
      <vt:lpstr>Primary Functions of an MIS Faculty</vt:lpstr>
      <vt:lpstr>Primary Functions of an MIS Faculty</vt:lpstr>
      <vt:lpstr>Primary Functions of an MIS Faculty</vt:lpstr>
      <vt:lpstr>Primary Functions of an MIS Faculty</vt:lpstr>
      <vt:lpstr>Primary Functions of an MIS Faculty</vt:lpstr>
      <vt:lpstr>Primary Functions of an MIS Faculty</vt:lpstr>
      <vt:lpstr>Primary Functions of an MIS Faculty</vt:lpstr>
      <vt:lpstr>Functions of a Key System Personnel</vt:lpstr>
      <vt:lpstr>Functions of a Key System Personnel</vt:lpstr>
      <vt:lpstr>Functions of a Key System Personnel</vt:lpstr>
      <vt:lpstr>Functions of a Key System Personnel</vt:lpstr>
      <vt:lpstr>Rising Positions in System Development</vt:lpstr>
      <vt:lpstr>Rising Positions in System Development</vt:lpstr>
      <vt:lpstr>Rising Positions in System Development</vt:lpstr>
      <vt:lpstr>Rising Positions in System Development</vt:lpstr>
      <vt:lpstr>Rising Positions in System Development</vt:lpstr>
      <vt:lpstr>Rising Positions in System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Computer Programming Language</dc:title>
  <dc:creator>tarannum</dc:creator>
  <cp:lastModifiedBy>USER</cp:lastModifiedBy>
  <cp:revision>151</cp:revision>
  <dcterms:created xsi:type="dcterms:W3CDTF">2018-07-15T17:12:39Z</dcterms:created>
  <dcterms:modified xsi:type="dcterms:W3CDTF">2020-02-21T06:22:57Z</dcterms:modified>
</cp:coreProperties>
</file>