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8" r:id="rId3"/>
    <p:sldId id="262" r:id="rId4"/>
    <p:sldId id="266" r:id="rId5"/>
    <p:sldId id="271" r:id="rId6"/>
    <p:sldId id="267" r:id="rId7"/>
    <p:sldId id="268" r:id="rId8"/>
    <p:sldId id="270" r:id="rId9"/>
    <p:sldId id="269"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21830-3DAF-4336-9283-8D020146D1F8}" type="doc">
      <dgm:prSet loTypeId="urn:microsoft.com/office/officeart/2009/3/layout/StepUpProcess" loCatId="process" qsTypeId="urn:microsoft.com/office/officeart/2005/8/quickstyle/simple1" qsCatId="simple" csTypeId="urn:microsoft.com/office/officeart/2005/8/colors/accent1_4" csCatId="accent1" phldr="1"/>
      <dgm:spPr/>
    </dgm:pt>
    <dgm:pt modelId="{992774C3-C85B-4D02-8CC3-3B4B70825851}">
      <dgm:prSet phldrT="[Text]"/>
      <dgm:spPr/>
      <dgm:t>
        <a:bodyPr/>
        <a:lstStyle/>
        <a:p>
          <a:pPr algn="ctr"/>
          <a:r>
            <a:rPr lang="en-US" dirty="0" smtClean="0"/>
            <a:t>Needs Identification</a:t>
          </a:r>
          <a:endParaRPr lang="en-US" dirty="0"/>
        </a:p>
      </dgm:t>
    </dgm:pt>
    <dgm:pt modelId="{C9484006-572B-4D18-97DB-D454FE786C53}" type="parTrans" cxnId="{27DC7158-35F1-4829-9205-43068AE05753}">
      <dgm:prSet/>
      <dgm:spPr/>
      <dgm:t>
        <a:bodyPr/>
        <a:lstStyle/>
        <a:p>
          <a:endParaRPr lang="en-US"/>
        </a:p>
      </dgm:t>
    </dgm:pt>
    <dgm:pt modelId="{B62C0E48-FF98-4298-8BBB-9F8C4C5F788C}" type="sibTrans" cxnId="{27DC7158-35F1-4829-9205-43068AE05753}">
      <dgm:prSet/>
      <dgm:spPr/>
      <dgm:t>
        <a:bodyPr/>
        <a:lstStyle/>
        <a:p>
          <a:endParaRPr lang="en-US"/>
        </a:p>
      </dgm:t>
    </dgm:pt>
    <dgm:pt modelId="{8403603A-47CE-4ACF-8CEE-2D2241FD4F4C}">
      <dgm:prSet phldrT="[Text]"/>
      <dgm:spPr/>
      <dgm:t>
        <a:bodyPr/>
        <a:lstStyle/>
        <a:p>
          <a:pPr algn="ctr"/>
          <a:r>
            <a:rPr lang="en-US" dirty="0" smtClean="0"/>
            <a:t>Determining the User’s Information Requirements</a:t>
          </a:r>
          <a:endParaRPr lang="en-US" dirty="0"/>
        </a:p>
      </dgm:t>
    </dgm:pt>
    <dgm:pt modelId="{628B8CD7-586A-42A0-894C-BDC4B7751344}" type="parTrans" cxnId="{752A0037-CB0D-4A0F-AC2E-7D8C27113E3F}">
      <dgm:prSet/>
      <dgm:spPr/>
      <dgm:t>
        <a:bodyPr/>
        <a:lstStyle/>
        <a:p>
          <a:endParaRPr lang="en-US"/>
        </a:p>
      </dgm:t>
    </dgm:pt>
    <dgm:pt modelId="{7143FB93-196F-471F-A297-2D862020F6A8}" type="sibTrans" cxnId="{752A0037-CB0D-4A0F-AC2E-7D8C27113E3F}">
      <dgm:prSet/>
      <dgm:spPr/>
      <dgm:t>
        <a:bodyPr/>
        <a:lstStyle/>
        <a:p>
          <a:endParaRPr lang="en-US"/>
        </a:p>
      </dgm:t>
    </dgm:pt>
    <dgm:pt modelId="{3CCB3208-6E4E-4789-99A3-69E632980861}">
      <dgm:prSet phldrT="[Text]"/>
      <dgm:spPr/>
      <dgm:t>
        <a:bodyPr/>
        <a:lstStyle/>
        <a:p>
          <a:pPr algn="ctr"/>
          <a:r>
            <a:rPr lang="en-US" dirty="0" smtClean="0"/>
            <a:t>Problem Definition and Project Initiation</a:t>
          </a:r>
          <a:endParaRPr lang="en-US" dirty="0"/>
        </a:p>
      </dgm:t>
    </dgm:pt>
    <dgm:pt modelId="{8B57F5E3-C3F3-461E-BB00-38D8D5673176}" type="parTrans" cxnId="{4B6E9649-2508-470C-9D30-4507921123B1}">
      <dgm:prSet/>
      <dgm:spPr/>
      <dgm:t>
        <a:bodyPr/>
        <a:lstStyle/>
        <a:p>
          <a:endParaRPr lang="en-US"/>
        </a:p>
      </dgm:t>
    </dgm:pt>
    <dgm:pt modelId="{F9AF7797-9589-40D7-A107-CD71946921F9}" type="sibTrans" cxnId="{4B6E9649-2508-470C-9D30-4507921123B1}">
      <dgm:prSet/>
      <dgm:spPr/>
      <dgm:t>
        <a:bodyPr/>
        <a:lstStyle/>
        <a:p>
          <a:endParaRPr lang="en-US"/>
        </a:p>
      </dgm:t>
    </dgm:pt>
    <dgm:pt modelId="{BEE090AE-53BF-4C82-8E59-220F71668582}">
      <dgm:prSet/>
      <dgm:spPr/>
      <dgm:t>
        <a:bodyPr/>
        <a:lstStyle/>
        <a:p>
          <a:pPr algn="ctr"/>
          <a:r>
            <a:rPr lang="en-US" dirty="0" smtClean="0"/>
            <a:t>Background Analysis</a:t>
          </a:r>
          <a:endParaRPr lang="en-US" dirty="0"/>
        </a:p>
      </dgm:t>
    </dgm:pt>
    <dgm:pt modelId="{403410AF-39BA-4541-A18A-A9FA24F39455}" type="parTrans" cxnId="{7A6A4F98-6E7C-4152-916A-C5C61D7353CF}">
      <dgm:prSet/>
      <dgm:spPr/>
      <dgm:t>
        <a:bodyPr/>
        <a:lstStyle/>
        <a:p>
          <a:endParaRPr lang="en-US"/>
        </a:p>
      </dgm:t>
    </dgm:pt>
    <dgm:pt modelId="{723725C2-E56E-47DE-A9B4-A67F3B05F115}" type="sibTrans" cxnId="{7A6A4F98-6E7C-4152-916A-C5C61D7353CF}">
      <dgm:prSet/>
      <dgm:spPr/>
      <dgm:t>
        <a:bodyPr/>
        <a:lstStyle/>
        <a:p>
          <a:endParaRPr lang="en-US"/>
        </a:p>
      </dgm:t>
    </dgm:pt>
    <dgm:pt modelId="{D8919432-09D9-424A-99DC-18C0C29C77E7}">
      <dgm:prSet/>
      <dgm:spPr/>
      <dgm:t>
        <a:bodyPr/>
        <a:lstStyle/>
        <a:p>
          <a:pPr algn="ctr"/>
          <a:r>
            <a:rPr lang="en-US" dirty="0" smtClean="0"/>
            <a:t>Fact Finding</a:t>
          </a:r>
          <a:endParaRPr lang="en-US" dirty="0"/>
        </a:p>
      </dgm:t>
    </dgm:pt>
    <dgm:pt modelId="{04A0CB37-5613-4BFD-8904-836E508302E6}" type="parTrans" cxnId="{77D90276-DB06-49DF-99D4-7C59A5C7D09E}">
      <dgm:prSet/>
      <dgm:spPr/>
      <dgm:t>
        <a:bodyPr/>
        <a:lstStyle/>
        <a:p>
          <a:endParaRPr lang="en-US"/>
        </a:p>
      </dgm:t>
    </dgm:pt>
    <dgm:pt modelId="{F93406FA-EF22-4A12-9EC1-BD5498553434}" type="sibTrans" cxnId="{77D90276-DB06-49DF-99D4-7C59A5C7D09E}">
      <dgm:prSet/>
      <dgm:spPr/>
      <dgm:t>
        <a:bodyPr/>
        <a:lstStyle/>
        <a:p>
          <a:endParaRPr lang="en-US"/>
        </a:p>
      </dgm:t>
    </dgm:pt>
    <dgm:pt modelId="{AE390A95-7DBE-4ED1-943B-0A5BF301478E}">
      <dgm:prSet/>
      <dgm:spPr/>
      <dgm:t>
        <a:bodyPr/>
        <a:lstStyle/>
        <a:p>
          <a:pPr algn="ctr"/>
          <a:r>
            <a:rPr lang="en-US" dirty="0" smtClean="0"/>
            <a:t>Fact Analysis</a:t>
          </a:r>
          <a:endParaRPr lang="en-US" dirty="0"/>
        </a:p>
      </dgm:t>
    </dgm:pt>
    <dgm:pt modelId="{570D4FC3-0626-4784-B5F3-B824B1F7A40C}" type="parTrans" cxnId="{4111922F-CBCC-466E-95AD-91008C6AD50D}">
      <dgm:prSet/>
      <dgm:spPr/>
      <dgm:t>
        <a:bodyPr/>
        <a:lstStyle/>
        <a:p>
          <a:endParaRPr lang="en-US"/>
        </a:p>
      </dgm:t>
    </dgm:pt>
    <dgm:pt modelId="{7F26FD2A-CA67-4070-971F-83DB9E4E9F05}" type="sibTrans" cxnId="{4111922F-CBCC-466E-95AD-91008C6AD50D}">
      <dgm:prSet/>
      <dgm:spPr/>
      <dgm:t>
        <a:bodyPr/>
        <a:lstStyle/>
        <a:p>
          <a:endParaRPr lang="en-US"/>
        </a:p>
      </dgm:t>
    </dgm:pt>
    <dgm:pt modelId="{BEE8F6C0-D5AE-4028-8BB3-54381BA28B48}">
      <dgm:prSet/>
      <dgm:spPr/>
      <dgm:t>
        <a:bodyPr/>
        <a:lstStyle/>
        <a:p>
          <a:pPr algn="ctr"/>
          <a:r>
            <a:rPr lang="en-US" dirty="0" smtClean="0"/>
            <a:t>Determination of Feasibility</a:t>
          </a:r>
          <a:endParaRPr lang="en-US" dirty="0"/>
        </a:p>
      </dgm:t>
    </dgm:pt>
    <dgm:pt modelId="{B8FA69DE-0910-4971-B49A-CD9F4B78104B}" type="parTrans" cxnId="{E74D915C-D873-4206-8A27-065F36AF6412}">
      <dgm:prSet/>
      <dgm:spPr/>
      <dgm:t>
        <a:bodyPr/>
        <a:lstStyle/>
        <a:p>
          <a:endParaRPr lang="en-US"/>
        </a:p>
      </dgm:t>
    </dgm:pt>
    <dgm:pt modelId="{7D13195B-C141-480E-9CD4-0D649D106F66}" type="sibTrans" cxnId="{E74D915C-D873-4206-8A27-065F36AF6412}">
      <dgm:prSet/>
      <dgm:spPr/>
      <dgm:t>
        <a:bodyPr/>
        <a:lstStyle/>
        <a:p>
          <a:endParaRPr lang="en-US"/>
        </a:p>
      </dgm:t>
    </dgm:pt>
    <dgm:pt modelId="{791F707E-845F-4B38-B547-12A019D500E8}" type="pres">
      <dgm:prSet presAssocID="{BF921830-3DAF-4336-9283-8D020146D1F8}" presName="rootnode" presStyleCnt="0">
        <dgm:presLayoutVars>
          <dgm:chMax/>
          <dgm:chPref/>
          <dgm:dir/>
          <dgm:animLvl val="lvl"/>
        </dgm:presLayoutVars>
      </dgm:prSet>
      <dgm:spPr/>
    </dgm:pt>
    <dgm:pt modelId="{248B2D44-4977-4683-8C91-A1836CDF4577}" type="pres">
      <dgm:prSet presAssocID="{992774C3-C85B-4D02-8CC3-3B4B70825851}" presName="composite" presStyleCnt="0"/>
      <dgm:spPr/>
    </dgm:pt>
    <dgm:pt modelId="{E57CFFE7-C67A-4F35-B07D-BDDF344AB8A2}" type="pres">
      <dgm:prSet presAssocID="{992774C3-C85B-4D02-8CC3-3B4B70825851}" presName="LShape" presStyleLbl="alignNode1" presStyleIdx="0" presStyleCnt="13"/>
      <dgm:spPr/>
    </dgm:pt>
    <dgm:pt modelId="{30803C5D-C291-40F9-90C8-CFB179793DF6}" type="pres">
      <dgm:prSet presAssocID="{992774C3-C85B-4D02-8CC3-3B4B70825851}" presName="ParentText" presStyleLbl="revTx" presStyleIdx="0" presStyleCnt="7">
        <dgm:presLayoutVars>
          <dgm:chMax val="0"/>
          <dgm:chPref val="0"/>
          <dgm:bulletEnabled val="1"/>
        </dgm:presLayoutVars>
      </dgm:prSet>
      <dgm:spPr/>
      <dgm:t>
        <a:bodyPr/>
        <a:lstStyle/>
        <a:p>
          <a:endParaRPr lang="en-US"/>
        </a:p>
      </dgm:t>
    </dgm:pt>
    <dgm:pt modelId="{2F685E9E-D557-485D-8CB5-63C2AA0D8B10}" type="pres">
      <dgm:prSet presAssocID="{992774C3-C85B-4D02-8CC3-3B4B70825851}" presName="Triangle" presStyleLbl="alignNode1" presStyleIdx="1" presStyleCnt="13"/>
      <dgm:spPr/>
    </dgm:pt>
    <dgm:pt modelId="{714260B2-19E9-47D9-AF77-85C20F042E20}" type="pres">
      <dgm:prSet presAssocID="{B62C0E48-FF98-4298-8BBB-9F8C4C5F788C}" presName="sibTrans" presStyleCnt="0"/>
      <dgm:spPr/>
    </dgm:pt>
    <dgm:pt modelId="{364E9C3D-4D61-4CFF-BF5D-1A2B6A4DABEF}" type="pres">
      <dgm:prSet presAssocID="{B62C0E48-FF98-4298-8BBB-9F8C4C5F788C}" presName="space" presStyleCnt="0"/>
      <dgm:spPr/>
    </dgm:pt>
    <dgm:pt modelId="{6B63222C-D6BF-4F14-B35F-130FE2A29C11}" type="pres">
      <dgm:prSet presAssocID="{8403603A-47CE-4ACF-8CEE-2D2241FD4F4C}" presName="composite" presStyleCnt="0"/>
      <dgm:spPr/>
    </dgm:pt>
    <dgm:pt modelId="{48B3771E-A5C7-448A-9F95-C72FD7F32730}" type="pres">
      <dgm:prSet presAssocID="{8403603A-47CE-4ACF-8CEE-2D2241FD4F4C}" presName="LShape" presStyleLbl="alignNode1" presStyleIdx="2" presStyleCnt="13"/>
      <dgm:spPr/>
    </dgm:pt>
    <dgm:pt modelId="{7FD2D58A-C5CF-4013-92CA-96C611E04675}" type="pres">
      <dgm:prSet presAssocID="{8403603A-47CE-4ACF-8CEE-2D2241FD4F4C}" presName="ParentText" presStyleLbl="revTx" presStyleIdx="1" presStyleCnt="7">
        <dgm:presLayoutVars>
          <dgm:chMax val="0"/>
          <dgm:chPref val="0"/>
          <dgm:bulletEnabled val="1"/>
        </dgm:presLayoutVars>
      </dgm:prSet>
      <dgm:spPr/>
      <dgm:t>
        <a:bodyPr/>
        <a:lstStyle/>
        <a:p>
          <a:endParaRPr lang="en-US"/>
        </a:p>
      </dgm:t>
    </dgm:pt>
    <dgm:pt modelId="{9F80F95F-0B7F-480B-8C52-A0E2C0004548}" type="pres">
      <dgm:prSet presAssocID="{8403603A-47CE-4ACF-8CEE-2D2241FD4F4C}" presName="Triangle" presStyleLbl="alignNode1" presStyleIdx="3" presStyleCnt="13"/>
      <dgm:spPr/>
    </dgm:pt>
    <dgm:pt modelId="{3C364791-1DA8-466A-9E10-71188EB42BA7}" type="pres">
      <dgm:prSet presAssocID="{7143FB93-196F-471F-A297-2D862020F6A8}" presName="sibTrans" presStyleCnt="0"/>
      <dgm:spPr/>
    </dgm:pt>
    <dgm:pt modelId="{09CD6C0D-4683-4E20-ADF8-23C719209D84}" type="pres">
      <dgm:prSet presAssocID="{7143FB93-196F-471F-A297-2D862020F6A8}" presName="space" presStyleCnt="0"/>
      <dgm:spPr/>
    </dgm:pt>
    <dgm:pt modelId="{C8A496F5-B787-4B72-92D4-BB06BCDCC693}" type="pres">
      <dgm:prSet presAssocID="{3CCB3208-6E4E-4789-99A3-69E632980861}" presName="composite" presStyleCnt="0"/>
      <dgm:spPr/>
    </dgm:pt>
    <dgm:pt modelId="{50C1C45D-A712-4CA3-A98D-AEA4727036C2}" type="pres">
      <dgm:prSet presAssocID="{3CCB3208-6E4E-4789-99A3-69E632980861}" presName="LShape" presStyleLbl="alignNode1" presStyleIdx="4" presStyleCnt="13"/>
      <dgm:spPr/>
    </dgm:pt>
    <dgm:pt modelId="{4A1E33E5-87F4-4BC7-9AD5-FA0315DCC6A2}" type="pres">
      <dgm:prSet presAssocID="{3CCB3208-6E4E-4789-99A3-69E632980861}" presName="ParentText" presStyleLbl="revTx" presStyleIdx="2" presStyleCnt="7">
        <dgm:presLayoutVars>
          <dgm:chMax val="0"/>
          <dgm:chPref val="0"/>
          <dgm:bulletEnabled val="1"/>
        </dgm:presLayoutVars>
      </dgm:prSet>
      <dgm:spPr/>
      <dgm:t>
        <a:bodyPr/>
        <a:lstStyle/>
        <a:p>
          <a:endParaRPr lang="en-US"/>
        </a:p>
      </dgm:t>
    </dgm:pt>
    <dgm:pt modelId="{5E52353D-81F1-4A67-A64F-578AF7129915}" type="pres">
      <dgm:prSet presAssocID="{3CCB3208-6E4E-4789-99A3-69E632980861}" presName="Triangle" presStyleLbl="alignNode1" presStyleIdx="5" presStyleCnt="13"/>
      <dgm:spPr/>
    </dgm:pt>
    <dgm:pt modelId="{14A1759E-3EAC-4493-9D51-DBF3D58D4011}" type="pres">
      <dgm:prSet presAssocID="{F9AF7797-9589-40D7-A107-CD71946921F9}" presName="sibTrans" presStyleCnt="0"/>
      <dgm:spPr/>
    </dgm:pt>
    <dgm:pt modelId="{67A1226C-CADD-484B-90DE-F84836759875}" type="pres">
      <dgm:prSet presAssocID="{F9AF7797-9589-40D7-A107-CD71946921F9}" presName="space" presStyleCnt="0"/>
      <dgm:spPr/>
    </dgm:pt>
    <dgm:pt modelId="{BC12203C-761A-4519-A70E-AFA7EEC5E823}" type="pres">
      <dgm:prSet presAssocID="{BEE090AE-53BF-4C82-8E59-220F71668582}" presName="composite" presStyleCnt="0"/>
      <dgm:spPr/>
    </dgm:pt>
    <dgm:pt modelId="{E37B2BC4-EA53-4986-B536-3191DA2D9FD3}" type="pres">
      <dgm:prSet presAssocID="{BEE090AE-53BF-4C82-8E59-220F71668582}" presName="LShape" presStyleLbl="alignNode1" presStyleIdx="6" presStyleCnt="13"/>
      <dgm:spPr/>
    </dgm:pt>
    <dgm:pt modelId="{94714AD1-C311-4107-9792-54EFC0C418EC}" type="pres">
      <dgm:prSet presAssocID="{BEE090AE-53BF-4C82-8E59-220F71668582}" presName="ParentText" presStyleLbl="revTx" presStyleIdx="3" presStyleCnt="7">
        <dgm:presLayoutVars>
          <dgm:chMax val="0"/>
          <dgm:chPref val="0"/>
          <dgm:bulletEnabled val="1"/>
        </dgm:presLayoutVars>
      </dgm:prSet>
      <dgm:spPr/>
      <dgm:t>
        <a:bodyPr/>
        <a:lstStyle/>
        <a:p>
          <a:endParaRPr lang="en-US"/>
        </a:p>
      </dgm:t>
    </dgm:pt>
    <dgm:pt modelId="{8BB4A8FD-E8A0-49B7-950E-73F976EB73E6}" type="pres">
      <dgm:prSet presAssocID="{BEE090AE-53BF-4C82-8E59-220F71668582}" presName="Triangle" presStyleLbl="alignNode1" presStyleIdx="7" presStyleCnt="13"/>
      <dgm:spPr/>
    </dgm:pt>
    <dgm:pt modelId="{C133B7D4-B75B-402E-B4F4-49F19560C830}" type="pres">
      <dgm:prSet presAssocID="{723725C2-E56E-47DE-A9B4-A67F3B05F115}" presName="sibTrans" presStyleCnt="0"/>
      <dgm:spPr/>
    </dgm:pt>
    <dgm:pt modelId="{062E1097-514B-4FC6-872D-F156EFFE83CC}" type="pres">
      <dgm:prSet presAssocID="{723725C2-E56E-47DE-A9B4-A67F3B05F115}" presName="space" presStyleCnt="0"/>
      <dgm:spPr/>
    </dgm:pt>
    <dgm:pt modelId="{EA0A01D2-949A-4665-B571-C0DCDA73153D}" type="pres">
      <dgm:prSet presAssocID="{D8919432-09D9-424A-99DC-18C0C29C77E7}" presName="composite" presStyleCnt="0"/>
      <dgm:spPr/>
    </dgm:pt>
    <dgm:pt modelId="{F3B6D409-DC59-40F7-955F-7BE822BB5ADA}" type="pres">
      <dgm:prSet presAssocID="{D8919432-09D9-424A-99DC-18C0C29C77E7}" presName="LShape" presStyleLbl="alignNode1" presStyleIdx="8" presStyleCnt="13"/>
      <dgm:spPr/>
    </dgm:pt>
    <dgm:pt modelId="{431A04CC-C6E0-498F-9B4B-1F5CB21B0F90}" type="pres">
      <dgm:prSet presAssocID="{D8919432-09D9-424A-99DC-18C0C29C77E7}" presName="ParentText" presStyleLbl="revTx" presStyleIdx="4" presStyleCnt="7">
        <dgm:presLayoutVars>
          <dgm:chMax val="0"/>
          <dgm:chPref val="0"/>
          <dgm:bulletEnabled val="1"/>
        </dgm:presLayoutVars>
      </dgm:prSet>
      <dgm:spPr/>
      <dgm:t>
        <a:bodyPr/>
        <a:lstStyle/>
        <a:p>
          <a:endParaRPr lang="en-US"/>
        </a:p>
      </dgm:t>
    </dgm:pt>
    <dgm:pt modelId="{08C8821C-6859-41BE-AFB6-361ABE0D10B3}" type="pres">
      <dgm:prSet presAssocID="{D8919432-09D9-424A-99DC-18C0C29C77E7}" presName="Triangle" presStyleLbl="alignNode1" presStyleIdx="9" presStyleCnt="13"/>
      <dgm:spPr/>
    </dgm:pt>
    <dgm:pt modelId="{31F5F81B-A704-4185-A7FA-A8DCFC2B0D06}" type="pres">
      <dgm:prSet presAssocID="{F93406FA-EF22-4A12-9EC1-BD5498553434}" presName="sibTrans" presStyleCnt="0"/>
      <dgm:spPr/>
    </dgm:pt>
    <dgm:pt modelId="{3C9D704F-52D6-4E9E-BC2F-9BA4105F0811}" type="pres">
      <dgm:prSet presAssocID="{F93406FA-EF22-4A12-9EC1-BD5498553434}" presName="space" presStyleCnt="0"/>
      <dgm:spPr/>
    </dgm:pt>
    <dgm:pt modelId="{EE65CE73-2C4C-457F-8E1D-8ADC6040D09D}" type="pres">
      <dgm:prSet presAssocID="{AE390A95-7DBE-4ED1-943B-0A5BF301478E}" presName="composite" presStyleCnt="0"/>
      <dgm:spPr/>
    </dgm:pt>
    <dgm:pt modelId="{8774E95F-4B34-4F3C-81BC-AF7768893F42}" type="pres">
      <dgm:prSet presAssocID="{AE390A95-7DBE-4ED1-943B-0A5BF301478E}" presName="LShape" presStyleLbl="alignNode1" presStyleIdx="10" presStyleCnt="13"/>
      <dgm:spPr/>
    </dgm:pt>
    <dgm:pt modelId="{97D7817C-5A6A-43FC-99D2-ABD0CD2E1E4A}" type="pres">
      <dgm:prSet presAssocID="{AE390A95-7DBE-4ED1-943B-0A5BF301478E}" presName="ParentText" presStyleLbl="revTx" presStyleIdx="5" presStyleCnt="7">
        <dgm:presLayoutVars>
          <dgm:chMax val="0"/>
          <dgm:chPref val="0"/>
          <dgm:bulletEnabled val="1"/>
        </dgm:presLayoutVars>
      </dgm:prSet>
      <dgm:spPr/>
      <dgm:t>
        <a:bodyPr/>
        <a:lstStyle/>
        <a:p>
          <a:endParaRPr lang="en-US"/>
        </a:p>
      </dgm:t>
    </dgm:pt>
    <dgm:pt modelId="{3F6D4543-C590-4024-A374-F8340058110D}" type="pres">
      <dgm:prSet presAssocID="{AE390A95-7DBE-4ED1-943B-0A5BF301478E}" presName="Triangle" presStyleLbl="alignNode1" presStyleIdx="11" presStyleCnt="13"/>
      <dgm:spPr/>
    </dgm:pt>
    <dgm:pt modelId="{B913958F-2914-4631-9ED1-119645FF7342}" type="pres">
      <dgm:prSet presAssocID="{7F26FD2A-CA67-4070-971F-83DB9E4E9F05}" presName="sibTrans" presStyleCnt="0"/>
      <dgm:spPr/>
    </dgm:pt>
    <dgm:pt modelId="{2E2FA2F0-1E13-4170-AF6B-D9ACDB6BB727}" type="pres">
      <dgm:prSet presAssocID="{7F26FD2A-CA67-4070-971F-83DB9E4E9F05}" presName="space" presStyleCnt="0"/>
      <dgm:spPr/>
    </dgm:pt>
    <dgm:pt modelId="{4CFFD0D4-B4D3-49C5-838D-D0536BD05647}" type="pres">
      <dgm:prSet presAssocID="{BEE8F6C0-D5AE-4028-8BB3-54381BA28B48}" presName="composite" presStyleCnt="0"/>
      <dgm:spPr/>
    </dgm:pt>
    <dgm:pt modelId="{AA4B82D6-FAE6-474E-AF57-61EB9AE82C1D}" type="pres">
      <dgm:prSet presAssocID="{BEE8F6C0-D5AE-4028-8BB3-54381BA28B48}" presName="LShape" presStyleLbl="alignNode1" presStyleIdx="12" presStyleCnt="13"/>
      <dgm:spPr/>
    </dgm:pt>
    <dgm:pt modelId="{06FA7C88-ED69-4616-9BEE-24D82D341E79}" type="pres">
      <dgm:prSet presAssocID="{BEE8F6C0-D5AE-4028-8BB3-54381BA28B48}" presName="ParentText" presStyleLbl="revTx" presStyleIdx="6" presStyleCnt="7">
        <dgm:presLayoutVars>
          <dgm:chMax val="0"/>
          <dgm:chPref val="0"/>
          <dgm:bulletEnabled val="1"/>
        </dgm:presLayoutVars>
      </dgm:prSet>
      <dgm:spPr/>
      <dgm:t>
        <a:bodyPr/>
        <a:lstStyle/>
        <a:p>
          <a:endParaRPr lang="en-US"/>
        </a:p>
      </dgm:t>
    </dgm:pt>
  </dgm:ptLst>
  <dgm:cxnLst>
    <dgm:cxn modelId="{E74D915C-D873-4206-8A27-065F36AF6412}" srcId="{BF921830-3DAF-4336-9283-8D020146D1F8}" destId="{BEE8F6C0-D5AE-4028-8BB3-54381BA28B48}" srcOrd="6" destOrd="0" parTransId="{B8FA69DE-0910-4971-B49A-CD9F4B78104B}" sibTransId="{7D13195B-C141-480E-9CD4-0D649D106F66}"/>
    <dgm:cxn modelId="{7A6A4F98-6E7C-4152-916A-C5C61D7353CF}" srcId="{BF921830-3DAF-4336-9283-8D020146D1F8}" destId="{BEE090AE-53BF-4C82-8E59-220F71668582}" srcOrd="3" destOrd="0" parTransId="{403410AF-39BA-4541-A18A-A9FA24F39455}" sibTransId="{723725C2-E56E-47DE-A9B4-A67F3B05F115}"/>
    <dgm:cxn modelId="{752A0037-CB0D-4A0F-AC2E-7D8C27113E3F}" srcId="{BF921830-3DAF-4336-9283-8D020146D1F8}" destId="{8403603A-47CE-4ACF-8CEE-2D2241FD4F4C}" srcOrd="1" destOrd="0" parTransId="{628B8CD7-586A-42A0-894C-BDC4B7751344}" sibTransId="{7143FB93-196F-471F-A297-2D862020F6A8}"/>
    <dgm:cxn modelId="{85CB0DDD-3979-472A-B5C5-FEDD21DBDD9E}" type="presOf" srcId="{BEE090AE-53BF-4C82-8E59-220F71668582}" destId="{94714AD1-C311-4107-9792-54EFC0C418EC}" srcOrd="0" destOrd="0" presId="urn:microsoft.com/office/officeart/2009/3/layout/StepUpProcess"/>
    <dgm:cxn modelId="{77D90276-DB06-49DF-99D4-7C59A5C7D09E}" srcId="{BF921830-3DAF-4336-9283-8D020146D1F8}" destId="{D8919432-09D9-424A-99DC-18C0C29C77E7}" srcOrd="4" destOrd="0" parTransId="{04A0CB37-5613-4BFD-8904-836E508302E6}" sibTransId="{F93406FA-EF22-4A12-9EC1-BD5498553434}"/>
    <dgm:cxn modelId="{79B65FA4-974C-43C9-98BA-19DC6CB727A8}" type="presOf" srcId="{BF921830-3DAF-4336-9283-8D020146D1F8}" destId="{791F707E-845F-4B38-B547-12A019D500E8}" srcOrd="0" destOrd="0" presId="urn:microsoft.com/office/officeart/2009/3/layout/StepUpProcess"/>
    <dgm:cxn modelId="{8C0A2DA7-AD7D-4B55-8EBC-1F0BB02BC970}" type="presOf" srcId="{D8919432-09D9-424A-99DC-18C0C29C77E7}" destId="{431A04CC-C6E0-498F-9B4B-1F5CB21B0F90}" srcOrd="0" destOrd="0" presId="urn:microsoft.com/office/officeart/2009/3/layout/StepUpProcess"/>
    <dgm:cxn modelId="{CA86A390-0549-4098-857D-74A95991C1D8}" type="presOf" srcId="{992774C3-C85B-4D02-8CC3-3B4B70825851}" destId="{30803C5D-C291-40F9-90C8-CFB179793DF6}" srcOrd="0" destOrd="0" presId="urn:microsoft.com/office/officeart/2009/3/layout/StepUpProcess"/>
    <dgm:cxn modelId="{4212F379-1ADA-48B8-8576-E31E301EBB7E}" type="presOf" srcId="{BEE8F6C0-D5AE-4028-8BB3-54381BA28B48}" destId="{06FA7C88-ED69-4616-9BEE-24D82D341E79}" srcOrd="0" destOrd="0" presId="urn:microsoft.com/office/officeart/2009/3/layout/StepUpProcess"/>
    <dgm:cxn modelId="{F96ACA62-DF4B-41A5-8DBC-4B3B466E91E3}" type="presOf" srcId="{AE390A95-7DBE-4ED1-943B-0A5BF301478E}" destId="{97D7817C-5A6A-43FC-99D2-ABD0CD2E1E4A}" srcOrd="0" destOrd="0" presId="urn:microsoft.com/office/officeart/2009/3/layout/StepUpProcess"/>
    <dgm:cxn modelId="{7C6A341D-A7F6-45EA-AE06-D442A41F4BD7}" type="presOf" srcId="{8403603A-47CE-4ACF-8CEE-2D2241FD4F4C}" destId="{7FD2D58A-C5CF-4013-92CA-96C611E04675}" srcOrd="0" destOrd="0" presId="urn:microsoft.com/office/officeart/2009/3/layout/StepUpProcess"/>
    <dgm:cxn modelId="{412BF900-D008-46BE-A11E-11FC78B695C8}" type="presOf" srcId="{3CCB3208-6E4E-4789-99A3-69E632980861}" destId="{4A1E33E5-87F4-4BC7-9AD5-FA0315DCC6A2}" srcOrd="0" destOrd="0" presId="urn:microsoft.com/office/officeart/2009/3/layout/StepUpProcess"/>
    <dgm:cxn modelId="{4B6E9649-2508-470C-9D30-4507921123B1}" srcId="{BF921830-3DAF-4336-9283-8D020146D1F8}" destId="{3CCB3208-6E4E-4789-99A3-69E632980861}" srcOrd="2" destOrd="0" parTransId="{8B57F5E3-C3F3-461E-BB00-38D8D5673176}" sibTransId="{F9AF7797-9589-40D7-A107-CD71946921F9}"/>
    <dgm:cxn modelId="{27DC7158-35F1-4829-9205-43068AE05753}" srcId="{BF921830-3DAF-4336-9283-8D020146D1F8}" destId="{992774C3-C85B-4D02-8CC3-3B4B70825851}" srcOrd="0" destOrd="0" parTransId="{C9484006-572B-4D18-97DB-D454FE786C53}" sibTransId="{B62C0E48-FF98-4298-8BBB-9F8C4C5F788C}"/>
    <dgm:cxn modelId="{4111922F-CBCC-466E-95AD-91008C6AD50D}" srcId="{BF921830-3DAF-4336-9283-8D020146D1F8}" destId="{AE390A95-7DBE-4ED1-943B-0A5BF301478E}" srcOrd="5" destOrd="0" parTransId="{570D4FC3-0626-4784-B5F3-B824B1F7A40C}" sibTransId="{7F26FD2A-CA67-4070-971F-83DB9E4E9F05}"/>
    <dgm:cxn modelId="{83254813-E319-4DD3-98C0-280E0D13050C}" type="presParOf" srcId="{791F707E-845F-4B38-B547-12A019D500E8}" destId="{248B2D44-4977-4683-8C91-A1836CDF4577}" srcOrd="0" destOrd="0" presId="urn:microsoft.com/office/officeart/2009/3/layout/StepUpProcess"/>
    <dgm:cxn modelId="{34513F40-472A-4F1D-8AA2-DC33ACFCAA7F}" type="presParOf" srcId="{248B2D44-4977-4683-8C91-A1836CDF4577}" destId="{E57CFFE7-C67A-4F35-B07D-BDDF344AB8A2}" srcOrd="0" destOrd="0" presId="urn:microsoft.com/office/officeart/2009/3/layout/StepUpProcess"/>
    <dgm:cxn modelId="{BD675CDB-4FCB-4BF1-9E90-84BFD4BC1DA1}" type="presParOf" srcId="{248B2D44-4977-4683-8C91-A1836CDF4577}" destId="{30803C5D-C291-40F9-90C8-CFB179793DF6}" srcOrd="1" destOrd="0" presId="urn:microsoft.com/office/officeart/2009/3/layout/StepUpProcess"/>
    <dgm:cxn modelId="{C74F9064-F8E7-471A-BE15-FCE82FF49F47}" type="presParOf" srcId="{248B2D44-4977-4683-8C91-A1836CDF4577}" destId="{2F685E9E-D557-485D-8CB5-63C2AA0D8B10}" srcOrd="2" destOrd="0" presId="urn:microsoft.com/office/officeart/2009/3/layout/StepUpProcess"/>
    <dgm:cxn modelId="{4FE96888-6B28-465B-9547-82B9B6AF0033}" type="presParOf" srcId="{791F707E-845F-4B38-B547-12A019D500E8}" destId="{714260B2-19E9-47D9-AF77-85C20F042E20}" srcOrd="1" destOrd="0" presId="urn:microsoft.com/office/officeart/2009/3/layout/StepUpProcess"/>
    <dgm:cxn modelId="{90DDCEFF-EB76-46B8-A669-4C516A7D1445}" type="presParOf" srcId="{714260B2-19E9-47D9-AF77-85C20F042E20}" destId="{364E9C3D-4D61-4CFF-BF5D-1A2B6A4DABEF}" srcOrd="0" destOrd="0" presId="urn:microsoft.com/office/officeart/2009/3/layout/StepUpProcess"/>
    <dgm:cxn modelId="{BA908784-98AD-4C4C-B2EE-8B619CAE89E2}" type="presParOf" srcId="{791F707E-845F-4B38-B547-12A019D500E8}" destId="{6B63222C-D6BF-4F14-B35F-130FE2A29C11}" srcOrd="2" destOrd="0" presId="urn:microsoft.com/office/officeart/2009/3/layout/StepUpProcess"/>
    <dgm:cxn modelId="{D79F06C8-6A56-43B7-9308-FF20820C1377}" type="presParOf" srcId="{6B63222C-D6BF-4F14-B35F-130FE2A29C11}" destId="{48B3771E-A5C7-448A-9F95-C72FD7F32730}" srcOrd="0" destOrd="0" presId="urn:microsoft.com/office/officeart/2009/3/layout/StepUpProcess"/>
    <dgm:cxn modelId="{78602640-50D6-4584-ADF1-AE65526C3552}" type="presParOf" srcId="{6B63222C-D6BF-4F14-B35F-130FE2A29C11}" destId="{7FD2D58A-C5CF-4013-92CA-96C611E04675}" srcOrd="1" destOrd="0" presId="urn:microsoft.com/office/officeart/2009/3/layout/StepUpProcess"/>
    <dgm:cxn modelId="{0DC695D6-9DB2-4969-82AB-CA8226866559}" type="presParOf" srcId="{6B63222C-D6BF-4F14-B35F-130FE2A29C11}" destId="{9F80F95F-0B7F-480B-8C52-A0E2C0004548}" srcOrd="2" destOrd="0" presId="urn:microsoft.com/office/officeart/2009/3/layout/StepUpProcess"/>
    <dgm:cxn modelId="{0A158D8D-87D1-4342-BF17-C246AD546C57}" type="presParOf" srcId="{791F707E-845F-4B38-B547-12A019D500E8}" destId="{3C364791-1DA8-466A-9E10-71188EB42BA7}" srcOrd="3" destOrd="0" presId="urn:microsoft.com/office/officeart/2009/3/layout/StepUpProcess"/>
    <dgm:cxn modelId="{E9E9F73D-AC22-45DD-A626-8006ABEB9FB1}" type="presParOf" srcId="{3C364791-1DA8-466A-9E10-71188EB42BA7}" destId="{09CD6C0D-4683-4E20-ADF8-23C719209D84}" srcOrd="0" destOrd="0" presId="urn:microsoft.com/office/officeart/2009/3/layout/StepUpProcess"/>
    <dgm:cxn modelId="{A3FDA450-B69D-461D-81A0-76B63E0C8A96}" type="presParOf" srcId="{791F707E-845F-4B38-B547-12A019D500E8}" destId="{C8A496F5-B787-4B72-92D4-BB06BCDCC693}" srcOrd="4" destOrd="0" presId="urn:microsoft.com/office/officeart/2009/3/layout/StepUpProcess"/>
    <dgm:cxn modelId="{696F0BC9-1D74-45CE-AA59-5EE6B8D461EB}" type="presParOf" srcId="{C8A496F5-B787-4B72-92D4-BB06BCDCC693}" destId="{50C1C45D-A712-4CA3-A98D-AEA4727036C2}" srcOrd="0" destOrd="0" presId="urn:microsoft.com/office/officeart/2009/3/layout/StepUpProcess"/>
    <dgm:cxn modelId="{71F44EEF-63CA-4CBB-A1B0-F40E717B506C}" type="presParOf" srcId="{C8A496F5-B787-4B72-92D4-BB06BCDCC693}" destId="{4A1E33E5-87F4-4BC7-9AD5-FA0315DCC6A2}" srcOrd="1" destOrd="0" presId="urn:microsoft.com/office/officeart/2009/3/layout/StepUpProcess"/>
    <dgm:cxn modelId="{1D1EE725-D4FB-44B0-9DFC-52F03965A098}" type="presParOf" srcId="{C8A496F5-B787-4B72-92D4-BB06BCDCC693}" destId="{5E52353D-81F1-4A67-A64F-578AF7129915}" srcOrd="2" destOrd="0" presId="urn:microsoft.com/office/officeart/2009/3/layout/StepUpProcess"/>
    <dgm:cxn modelId="{9B2DF688-1BB5-461F-9C15-A475FFD842B0}" type="presParOf" srcId="{791F707E-845F-4B38-B547-12A019D500E8}" destId="{14A1759E-3EAC-4493-9D51-DBF3D58D4011}" srcOrd="5" destOrd="0" presId="urn:microsoft.com/office/officeart/2009/3/layout/StepUpProcess"/>
    <dgm:cxn modelId="{3B05CBC6-254E-4D09-914F-960047198F78}" type="presParOf" srcId="{14A1759E-3EAC-4493-9D51-DBF3D58D4011}" destId="{67A1226C-CADD-484B-90DE-F84836759875}" srcOrd="0" destOrd="0" presId="urn:microsoft.com/office/officeart/2009/3/layout/StepUpProcess"/>
    <dgm:cxn modelId="{F7C05972-0ED3-49AE-9DD2-BB675CB66657}" type="presParOf" srcId="{791F707E-845F-4B38-B547-12A019D500E8}" destId="{BC12203C-761A-4519-A70E-AFA7EEC5E823}" srcOrd="6" destOrd="0" presId="urn:microsoft.com/office/officeart/2009/3/layout/StepUpProcess"/>
    <dgm:cxn modelId="{93529306-015F-46A4-925A-69FF621020EC}" type="presParOf" srcId="{BC12203C-761A-4519-A70E-AFA7EEC5E823}" destId="{E37B2BC4-EA53-4986-B536-3191DA2D9FD3}" srcOrd="0" destOrd="0" presId="urn:microsoft.com/office/officeart/2009/3/layout/StepUpProcess"/>
    <dgm:cxn modelId="{7360576F-E2B4-430E-8F72-C60D8BC0D161}" type="presParOf" srcId="{BC12203C-761A-4519-A70E-AFA7EEC5E823}" destId="{94714AD1-C311-4107-9792-54EFC0C418EC}" srcOrd="1" destOrd="0" presId="urn:microsoft.com/office/officeart/2009/3/layout/StepUpProcess"/>
    <dgm:cxn modelId="{F256E5C7-A7F5-479E-83EA-AA1A3CCEE1BC}" type="presParOf" srcId="{BC12203C-761A-4519-A70E-AFA7EEC5E823}" destId="{8BB4A8FD-E8A0-49B7-950E-73F976EB73E6}" srcOrd="2" destOrd="0" presId="urn:microsoft.com/office/officeart/2009/3/layout/StepUpProcess"/>
    <dgm:cxn modelId="{C89869FC-BDF1-4D20-BD02-CCFA7041F174}" type="presParOf" srcId="{791F707E-845F-4B38-B547-12A019D500E8}" destId="{C133B7D4-B75B-402E-B4F4-49F19560C830}" srcOrd="7" destOrd="0" presId="urn:microsoft.com/office/officeart/2009/3/layout/StepUpProcess"/>
    <dgm:cxn modelId="{B78392E5-B5E3-48D2-B0F9-F8C8AD7F46C7}" type="presParOf" srcId="{C133B7D4-B75B-402E-B4F4-49F19560C830}" destId="{062E1097-514B-4FC6-872D-F156EFFE83CC}" srcOrd="0" destOrd="0" presId="urn:microsoft.com/office/officeart/2009/3/layout/StepUpProcess"/>
    <dgm:cxn modelId="{DDA6F13D-3F8C-4A70-8D51-CFBEF5A36754}" type="presParOf" srcId="{791F707E-845F-4B38-B547-12A019D500E8}" destId="{EA0A01D2-949A-4665-B571-C0DCDA73153D}" srcOrd="8" destOrd="0" presId="urn:microsoft.com/office/officeart/2009/3/layout/StepUpProcess"/>
    <dgm:cxn modelId="{222CA8AA-10B4-4DCB-B409-8962CFD5972D}" type="presParOf" srcId="{EA0A01D2-949A-4665-B571-C0DCDA73153D}" destId="{F3B6D409-DC59-40F7-955F-7BE822BB5ADA}" srcOrd="0" destOrd="0" presId="urn:microsoft.com/office/officeart/2009/3/layout/StepUpProcess"/>
    <dgm:cxn modelId="{3295D916-5B1B-4207-88B4-3CC627D87E99}" type="presParOf" srcId="{EA0A01D2-949A-4665-B571-C0DCDA73153D}" destId="{431A04CC-C6E0-498F-9B4B-1F5CB21B0F90}" srcOrd="1" destOrd="0" presId="urn:microsoft.com/office/officeart/2009/3/layout/StepUpProcess"/>
    <dgm:cxn modelId="{C3773F80-435C-4BE7-B82C-B43C2B60BFD7}" type="presParOf" srcId="{EA0A01D2-949A-4665-B571-C0DCDA73153D}" destId="{08C8821C-6859-41BE-AFB6-361ABE0D10B3}" srcOrd="2" destOrd="0" presId="urn:microsoft.com/office/officeart/2009/3/layout/StepUpProcess"/>
    <dgm:cxn modelId="{C85ACD39-F4C5-44F0-989B-B9DDB0F28D91}" type="presParOf" srcId="{791F707E-845F-4B38-B547-12A019D500E8}" destId="{31F5F81B-A704-4185-A7FA-A8DCFC2B0D06}" srcOrd="9" destOrd="0" presId="urn:microsoft.com/office/officeart/2009/3/layout/StepUpProcess"/>
    <dgm:cxn modelId="{B6FA20F5-555F-4749-9B0F-6D3E61740D18}" type="presParOf" srcId="{31F5F81B-A704-4185-A7FA-A8DCFC2B0D06}" destId="{3C9D704F-52D6-4E9E-BC2F-9BA4105F0811}" srcOrd="0" destOrd="0" presId="urn:microsoft.com/office/officeart/2009/3/layout/StepUpProcess"/>
    <dgm:cxn modelId="{15E4724B-7A7B-4F86-951E-394B3AB94DBD}" type="presParOf" srcId="{791F707E-845F-4B38-B547-12A019D500E8}" destId="{EE65CE73-2C4C-457F-8E1D-8ADC6040D09D}" srcOrd="10" destOrd="0" presId="urn:microsoft.com/office/officeart/2009/3/layout/StepUpProcess"/>
    <dgm:cxn modelId="{BC3FE57E-842C-4A02-86FD-5D43525A612A}" type="presParOf" srcId="{EE65CE73-2C4C-457F-8E1D-8ADC6040D09D}" destId="{8774E95F-4B34-4F3C-81BC-AF7768893F42}" srcOrd="0" destOrd="0" presId="urn:microsoft.com/office/officeart/2009/3/layout/StepUpProcess"/>
    <dgm:cxn modelId="{A4A779BD-B1BB-43CE-A4E1-334CFE67DCE0}" type="presParOf" srcId="{EE65CE73-2C4C-457F-8E1D-8ADC6040D09D}" destId="{97D7817C-5A6A-43FC-99D2-ABD0CD2E1E4A}" srcOrd="1" destOrd="0" presId="urn:microsoft.com/office/officeart/2009/3/layout/StepUpProcess"/>
    <dgm:cxn modelId="{E9B383DF-3F21-4E68-823B-4FBCE5FF9B1E}" type="presParOf" srcId="{EE65CE73-2C4C-457F-8E1D-8ADC6040D09D}" destId="{3F6D4543-C590-4024-A374-F8340058110D}" srcOrd="2" destOrd="0" presId="urn:microsoft.com/office/officeart/2009/3/layout/StepUpProcess"/>
    <dgm:cxn modelId="{5BBB68E2-F8F2-4994-B876-DA1ABDB4A456}" type="presParOf" srcId="{791F707E-845F-4B38-B547-12A019D500E8}" destId="{B913958F-2914-4631-9ED1-119645FF7342}" srcOrd="11" destOrd="0" presId="urn:microsoft.com/office/officeart/2009/3/layout/StepUpProcess"/>
    <dgm:cxn modelId="{63EF963B-22FD-4C96-9BAC-C9ECF8F58E98}" type="presParOf" srcId="{B913958F-2914-4631-9ED1-119645FF7342}" destId="{2E2FA2F0-1E13-4170-AF6B-D9ACDB6BB727}" srcOrd="0" destOrd="0" presId="urn:microsoft.com/office/officeart/2009/3/layout/StepUpProcess"/>
    <dgm:cxn modelId="{4C495567-E324-4774-BFF5-C836C1F23B46}" type="presParOf" srcId="{791F707E-845F-4B38-B547-12A019D500E8}" destId="{4CFFD0D4-B4D3-49C5-838D-D0536BD05647}" srcOrd="12" destOrd="0" presId="urn:microsoft.com/office/officeart/2009/3/layout/StepUpProcess"/>
    <dgm:cxn modelId="{2E694449-EF04-4241-8AD5-1F1C7D05EE61}" type="presParOf" srcId="{4CFFD0D4-B4D3-49C5-838D-D0536BD05647}" destId="{AA4B82D6-FAE6-474E-AF57-61EB9AE82C1D}" srcOrd="0" destOrd="0" presId="urn:microsoft.com/office/officeart/2009/3/layout/StepUpProcess"/>
    <dgm:cxn modelId="{AA784534-3B4F-4C38-9A42-67568B4B3DDA}" type="presParOf" srcId="{4CFFD0D4-B4D3-49C5-838D-D0536BD05647}" destId="{06FA7C88-ED69-4616-9BEE-24D82D341E7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CFFE7-C67A-4F35-B07D-BDDF344AB8A2}">
      <dsp:nvSpPr>
        <dsp:cNvPr id="0" name=""/>
        <dsp:cNvSpPr/>
      </dsp:nvSpPr>
      <dsp:spPr>
        <a:xfrm rot="5400000">
          <a:off x="312665" y="3932773"/>
          <a:ext cx="929604" cy="1546841"/>
        </a:xfrm>
        <a:prstGeom prst="corner">
          <a:avLst>
            <a:gd name="adj1" fmla="val 16120"/>
            <a:gd name="adj2" fmla="val 16110"/>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3C5D-C291-40F9-90C8-CFB179793DF6}">
      <dsp:nvSpPr>
        <dsp:cNvPr id="0" name=""/>
        <dsp:cNvSpPr/>
      </dsp:nvSpPr>
      <dsp:spPr>
        <a:xfrm>
          <a:off x="157491" y="4394946"/>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Needs Identification</a:t>
          </a:r>
          <a:endParaRPr lang="en-US" sz="1600" kern="1200" dirty="0"/>
        </a:p>
      </dsp:txBody>
      <dsp:txXfrm>
        <a:off x="157491" y="4394946"/>
        <a:ext cx="1396497" cy="1224111"/>
      </dsp:txXfrm>
    </dsp:sp>
    <dsp:sp modelId="{2F685E9E-D557-485D-8CB5-63C2AA0D8B10}">
      <dsp:nvSpPr>
        <dsp:cNvPr id="0" name=""/>
        <dsp:cNvSpPr/>
      </dsp:nvSpPr>
      <dsp:spPr>
        <a:xfrm>
          <a:off x="1290499" y="3818893"/>
          <a:ext cx="263490" cy="263490"/>
        </a:xfrm>
        <a:prstGeom prst="triangle">
          <a:avLst>
            <a:gd name="adj" fmla="val 100000"/>
          </a:avLst>
        </a:prstGeom>
        <a:solidFill>
          <a:schemeClr val="accent1">
            <a:shade val="50000"/>
            <a:hueOff val="51424"/>
            <a:satOff val="1378"/>
            <a:lumOff val="6070"/>
            <a:alphaOff val="0"/>
          </a:schemeClr>
        </a:solidFill>
        <a:ln w="12700" cap="flat" cmpd="sng" algn="ctr">
          <a:solidFill>
            <a:schemeClr val="accent1">
              <a:shade val="50000"/>
              <a:hueOff val="51424"/>
              <a:satOff val="1378"/>
              <a:lumOff val="60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3771E-A5C7-448A-9F95-C72FD7F32730}">
      <dsp:nvSpPr>
        <dsp:cNvPr id="0" name=""/>
        <dsp:cNvSpPr/>
      </dsp:nvSpPr>
      <dsp:spPr>
        <a:xfrm rot="5400000">
          <a:off x="2022251" y="3509734"/>
          <a:ext cx="929604" cy="1546841"/>
        </a:xfrm>
        <a:prstGeom prst="corner">
          <a:avLst>
            <a:gd name="adj1" fmla="val 16120"/>
            <a:gd name="adj2" fmla="val 16110"/>
          </a:avLst>
        </a:prstGeom>
        <a:solidFill>
          <a:schemeClr val="accent1">
            <a:shade val="50000"/>
            <a:hueOff val="102849"/>
            <a:satOff val="2755"/>
            <a:lumOff val="12139"/>
            <a:alphaOff val="0"/>
          </a:schemeClr>
        </a:solidFill>
        <a:ln w="12700" cap="flat" cmpd="sng" algn="ctr">
          <a:solidFill>
            <a:schemeClr val="accent1">
              <a:shade val="50000"/>
              <a:hueOff val="102849"/>
              <a:satOff val="2755"/>
              <a:lumOff val="1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2D58A-C5CF-4013-92CA-96C611E04675}">
      <dsp:nvSpPr>
        <dsp:cNvPr id="0" name=""/>
        <dsp:cNvSpPr/>
      </dsp:nvSpPr>
      <dsp:spPr>
        <a:xfrm>
          <a:off x="1867077" y="3971907"/>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Determining the User’s Information Requirements</a:t>
          </a:r>
          <a:endParaRPr lang="en-US" sz="1600" kern="1200" dirty="0"/>
        </a:p>
      </dsp:txBody>
      <dsp:txXfrm>
        <a:off x="1867077" y="3971907"/>
        <a:ext cx="1396497" cy="1224111"/>
      </dsp:txXfrm>
    </dsp:sp>
    <dsp:sp modelId="{9F80F95F-0B7F-480B-8C52-A0E2C0004548}">
      <dsp:nvSpPr>
        <dsp:cNvPr id="0" name=""/>
        <dsp:cNvSpPr/>
      </dsp:nvSpPr>
      <dsp:spPr>
        <a:xfrm>
          <a:off x="3000084" y="3395854"/>
          <a:ext cx="263490" cy="263490"/>
        </a:xfrm>
        <a:prstGeom prst="triangle">
          <a:avLst>
            <a:gd name="adj" fmla="val 100000"/>
          </a:avLst>
        </a:prstGeom>
        <a:solidFill>
          <a:schemeClr val="accent1">
            <a:shade val="50000"/>
            <a:hueOff val="154273"/>
            <a:satOff val="4133"/>
            <a:lumOff val="18209"/>
            <a:alphaOff val="0"/>
          </a:schemeClr>
        </a:solidFill>
        <a:ln w="12700" cap="flat" cmpd="sng" algn="ctr">
          <a:solidFill>
            <a:schemeClr val="accent1">
              <a:shade val="50000"/>
              <a:hueOff val="154273"/>
              <a:satOff val="4133"/>
              <a:lumOff val="18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1C45D-A712-4CA3-A98D-AEA4727036C2}">
      <dsp:nvSpPr>
        <dsp:cNvPr id="0" name=""/>
        <dsp:cNvSpPr/>
      </dsp:nvSpPr>
      <dsp:spPr>
        <a:xfrm rot="5400000">
          <a:off x="3731837" y="3086696"/>
          <a:ext cx="929604" cy="1546841"/>
        </a:xfrm>
        <a:prstGeom prst="corner">
          <a:avLst>
            <a:gd name="adj1" fmla="val 16120"/>
            <a:gd name="adj2" fmla="val 16110"/>
          </a:avLst>
        </a:prstGeom>
        <a:solidFill>
          <a:schemeClr val="accent1">
            <a:shade val="50000"/>
            <a:hueOff val="205697"/>
            <a:satOff val="5511"/>
            <a:lumOff val="24279"/>
            <a:alphaOff val="0"/>
          </a:schemeClr>
        </a:solidFill>
        <a:ln w="12700" cap="flat" cmpd="sng" algn="ctr">
          <a:solidFill>
            <a:schemeClr val="accent1">
              <a:shade val="50000"/>
              <a:hueOff val="205697"/>
              <a:satOff val="5511"/>
              <a:lumOff val="242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E33E5-87F4-4BC7-9AD5-FA0315DCC6A2}">
      <dsp:nvSpPr>
        <dsp:cNvPr id="0" name=""/>
        <dsp:cNvSpPr/>
      </dsp:nvSpPr>
      <dsp:spPr>
        <a:xfrm>
          <a:off x="3576662" y="3548868"/>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Problem Definition and Project Initiation</a:t>
          </a:r>
          <a:endParaRPr lang="en-US" sz="1600" kern="1200" dirty="0"/>
        </a:p>
      </dsp:txBody>
      <dsp:txXfrm>
        <a:off x="3576662" y="3548868"/>
        <a:ext cx="1396497" cy="1224111"/>
      </dsp:txXfrm>
    </dsp:sp>
    <dsp:sp modelId="{5E52353D-81F1-4A67-A64F-578AF7129915}">
      <dsp:nvSpPr>
        <dsp:cNvPr id="0" name=""/>
        <dsp:cNvSpPr/>
      </dsp:nvSpPr>
      <dsp:spPr>
        <a:xfrm>
          <a:off x="4709670" y="2972816"/>
          <a:ext cx="263490" cy="263490"/>
        </a:xfrm>
        <a:prstGeom prst="triangle">
          <a:avLst>
            <a:gd name="adj" fmla="val 100000"/>
          </a:avLst>
        </a:prstGeom>
        <a:solidFill>
          <a:schemeClr val="accent1">
            <a:shade val="50000"/>
            <a:hueOff val="257122"/>
            <a:satOff val="6888"/>
            <a:lumOff val="30348"/>
            <a:alphaOff val="0"/>
          </a:schemeClr>
        </a:solidFill>
        <a:ln w="12700" cap="flat" cmpd="sng" algn="ctr">
          <a:solidFill>
            <a:schemeClr val="accent1">
              <a:shade val="50000"/>
              <a:hueOff val="257122"/>
              <a:satOff val="6888"/>
              <a:lumOff val="303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B2BC4-EA53-4986-B536-3191DA2D9FD3}">
      <dsp:nvSpPr>
        <dsp:cNvPr id="0" name=""/>
        <dsp:cNvSpPr/>
      </dsp:nvSpPr>
      <dsp:spPr>
        <a:xfrm rot="5400000">
          <a:off x="5441422" y="2663657"/>
          <a:ext cx="929604" cy="1546841"/>
        </a:xfrm>
        <a:prstGeom prst="corner">
          <a:avLst>
            <a:gd name="adj1" fmla="val 16120"/>
            <a:gd name="adj2" fmla="val 16110"/>
          </a:avLst>
        </a:prstGeom>
        <a:solidFill>
          <a:schemeClr val="accent1">
            <a:shade val="50000"/>
            <a:hueOff val="308546"/>
            <a:satOff val="8266"/>
            <a:lumOff val="36418"/>
            <a:alphaOff val="0"/>
          </a:schemeClr>
        </a:solidFill>
        <a:ln w="12700" cap="flat" cmpd="sng" algn="ctr">
          <a:solidFill>
            <a:schemeClr val="accent1">
              <a:shade val="50000"/>
              <a:hueOff val="308546"/>
              <a:satOff val="8266"/>
              <a:lumOff val="364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14AD1-C311-4107-9792-54EFC0C418EC}">
      <dsp:nvSpPr>
        <dsp:cNvPr id="0" name=""/>
        <dsp:cNvSpPr/>
      </dsp:nvSpPr>
      <dsp:spPr>
        <a:xfrm>
          <a:off x="5286248" y="3125830"/>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Background Analysis</a:t>
          </a:r>
          <a:endParaRPr lang="en-US" sz="1600" kern="1200" dirty="0"/>
        </a:p>
      </dsp:txBody>
      <dsp:txXfrm>
        <a:off x="5286248" y="3125830"/>
        <a:ext cx="1396497" cy="1224111"/>
      </dsp:txXfrm>
    </dsp:sp>
    <dsp:sp modelId="{8BB4A8FD-E8A0-49B7-950E-73F976EB73E6}">
      <dsp:nvSpPr>
        <dsp:cNvPr id="0" name=""/>
        <dsp:cNvSpPr/>
      </dsp:nvSpPr>
      <dsp:spPr>
        <a:xfrm>
          <a:off x="6419255" y="2549777"/>
          <a:ext cx="263490" cy="263490"/>
        </a:xfrm>
        <a:prstGeom prst="triangle">
          <a:avLst>
            <a:gd name="adj" fmla="val 100000"/>
          </a:avLst>
        </a:prstGeom>
        <a:solidFill>
          <a:schemeClr val="accent1">
            <a:shade val="50000"/>
            <a:hueOff val="308546"/>
            <a:satOff val="8266"/>
            <a:lumOff val="36418"/>
            <a:alphaOff val="0"/>
          </a:schemeClr>
        </a:solidFill>
        <a:ln w="12700" cap="flat" cmpd="sng" algn="ctr">
          <a:solidFill>
            <a:schemeClr val="accent1">
              <a:shade val="50000"/>
              <a:hueOff val="308546"/>
              <a:satOff val="8266"/>
              <a:lumOff val="364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6D409-DC59-40F7-955F-7BE822BB5ADA}">
      <dsp:nvSpPr>
        <dsp:cNvPr id="0" name=""/>
        <dsp:cNvSpPr/>
      </dsp:nvSpPr>
      <dsp:spPr>
        <a:xfrm rot="5400000">
          <a:off x="7151008" y="2240619"/>
          <a:ext cx="929604" cy="1546841"/>
        </a:xfrm>
        <a:prstGeom prst="corner">
          <a:avLst>
            <a:gd name="adj1" fmla="val 16120"/>
            <a:gd name="adj2" fmla="val 16110"/>
          </a:avLst>
        </a:prstGeom>
        <a:solidFill>
          <a:schemeClr val="accent1">
            <a:shade val="50000"/>
            <a:hueOff val="257122"/>
            <a:satOff val="6888"/>
            <a:lumOff val="30348"/>
            <a:alphaOff val="0"/>
          </a:schemeClr>
        </a:solidFill>
        <a:ln w="12700" cap="flat" cmpd="sng" algn="ctr">
          <a:solidFill>
            <a:schemeClr val="accent1">
              <a:shade val="50000"/>
              <a:hueOff val="257122"/>
              <a:satOff val="6888"/>
              <a:lumOff val="303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A04CC-C6E0-498F-9B4B-1F5CB21B0F90}">
      <dsp:nvSpPr>
        <dsp:cNvPr id="0" name=""/>
        <dsp:cNvSpPr/>
      </dsp:nvSpPr>
      <dsp:spPr>
        <a:xfrm>
          <a:off x="6995833" y="2702791"/>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Fact Finding</a:t>
          </a:r>
          <a:endParaRPr lang="en-US" sz="1600" kern="1200" dirty="0"/>
        </a:p>
      </dsp:txBody>
      <dsp:txXfrm>
        <a:off x="6995833" y="2702791"/>
        <a:ext cx="1396497" cy="1224111"/>
      </dsp:txXfrm>
    </dsp:sp>
    <dsp:sp modelId="{08C8821C-6859-41BE-AFB6-361ABE0D10B3}">
      <dsp:nvSpPr>
        <dsp:cNvPr id="0" name=""/>
        <dsp:cNvSpPr/>
      </dsp:nvSpPr>
      <dsp:spPr>
        <a:xfrm>
          <a:off x="8128841" y="2126738"/>
          <a:ext cx="263490" cy="263490"/>
        </a:xfrm>
        <a:prstGeom prst="triangle">
          <a:avLst>
            <a:gd name="adj" fmla="val 100000"/>
          </a:avLst>
        </a:prstGeom>
        <a:solidFill>
          <a:schemeClr val="accent1">
            <a:shade val="50000"/>
            <a:hueOff val="205697"/>
            <a:satOff val="5511"/>
            <a:lumOff val="24279"/>
            <a:alphaOff val="0"/>
          </a:schemeClr>
        </a:solidFill>
        <a:ln w="12700" cap="flat" cmpd="sng" algn="ctr">
          <a:solidFill>
            <a:schemeClr val="accent1">
              <a:shade val="50000"/>
              <a:hueOff val="205697"/>
              <a:satOff val="5511"/>
              <a:lumOff val="242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4E95F-4B34-4F3C-81BC-AF7768893F42}">
      <dsp:nvSpPr>
        <dsp:cNvPr id="0" name=""/>
        <dsp:cNvSpPr/>
      </dsp:nvSpPr>
      <dsp:spPr>
        <a:xfrm rot="5400000">
          <a:off x="8860593" y="1817580"/>
          <a:ext cx="929604" cy="1546841"/>
        </a:xfrm>
        <a:prstGeom prst="corner">
          <a:avLst>
            <a:gd name="adj1" fmla="val 16120"/>
            <a:gd name="adj2" fmla="val 16110"/>
          </a:avLst>
        </a:prstGeom>
        <a:solidFill>
          <a:schemeClr val="accent1">
            <a:shade val="50000"/>
            <a:hueOff val="154273"/>
            <a:satOff val="4133"/>
            <a:lumOff val="18209"/>
            <a:alphaOff val="0"/>
          </a:schemeClr>
        </a:solidFill>
        <a:ln w="12700" cap="flat" cmpd="sng" algn="ctr">
          <a:solidFill>
            <a:schemeClr val="accent1">
              <a:shade val="50000"/>
              <a:hueOff val="154273"/>
              <a:satOff val="4133"/>
              <a:lumOff val="18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7817C-5A6A-43FC-99D2-ABD0CD2E1E4A}">
      <dsp:nvSpPr>
        <dsp:cNvPr id="0" name=""/>
        <dsp:cNvSpPr/>
      </dsp:nvSpPr>
      <dsp:spPr>
        <a:xfrm>
          <a:off x="8705419" y="2279752"/>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Fact Analysis</a:t>
          </a:r>
          <a:endParaRPr lang="en-US" sz="1600" kern="1200" dirty="0"/>
        </a:p>
      </dsp:txBody>
      <dsp:txXfrm>
        <a:off x="8705419" y="2279752"/>
        <a:ext cx="1396497" cy="1224111"/>
      </dsp:txXfrm>
    </dsp:sp>
    <dsp:sp modelId="{3F6D4543-C590-4024-A374-F8340058110D}">
      <dsp:nvSpPr>
        <dsp:cNvPr id="0" name=""/>
        <dsp:cNvSpPr/>
      </dsp:nvSpPr>
      <dsp:spPr>
        <a:xfrm>
          <a:off x="9838426" y="1703700"/>
          <a:ext cx="263490" cy="263490"/>
        </a:xfrm>
        <a:prstGeom prst="triangle">
          <a:avLst>
            <a:gd name="adj" fmla="val 100000"/>
          </a:avLst>
        </a:prstGeom>
        <a:solidFill>
          <a:schemeClr val="accent1">
            <a:shade val="50000"/>
            <a:hueOff val="102849"/>
            <a:satOff val="2755"/>
            <a:lumOff val="12139"/>
            <a:alphaOff val="0"/>
          </a:schemeClr>
        </a:solidFill>
        <a:ln w="12700" cap="flat" cmpd="sng" algn="ctr">
          <a:solidFill>
            <a:schemeClr val="accent1">
              <a:shade val="50000"/>
              <a:hueOff val="102849"/>
              <a:satOff val="2755"/>
              <a:lumOff val="1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B82D6-FAE6-474E-AF57-61EB9AE82C1D}">
      <dsp:nvSpPr>
        <dsp:cNvPr id="0" name=""/>
        <dsp:cNvSpPr/>
      </dsp:nvSpPr>
      <dsp:spPr>
        <a:xfrm rot="5400000">
          <a:off x="10570179" y="1394541"/>
          <a:ext cx="929604" cy="1546841"/>
        </a:xfrm>
        <a:prstGeom prst="corner">
          <a:avLst>
            <a:gd name="adj1" fmla="val 16120"/>
            <a:gd name="adj2" fmla="val 16110"/>
          </a:avLst>
        </a:prstGeom>
        <a:solidFill>
          <a:schemeClr val="accent1">
            <a:shade val="50000"/>
            <a:hueOff val="51424"/>
            <a:satOff val="1378"/>
            <a:lumOff val="6070"/>
            <a:alphaOff val="0"/>
          </a:schemeClr>
        </a:solidFill>
        <a:ln w="12700" cap="flat" cmpd="sng" algn="ctr">
          <a:solidFill>
            <a:schemeClr val="accent1">
              <a:shade val="50000"/>
              <a:hueOff val="51424"/>
              <a:satOff val="1378"/>
              <a:lumOff val="60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FA7C88-ED69-4616-9BEE-24D82D341E79}">
      <dsp:nvSpPr>
        <dsp:cNvPr id="0" name=""/>
        <dsp:cNvSpPr/>
      </dsp:nvSpPr>
      <dsp:spPr>
        <a:xfrm>
          <a:off x="10415005" y="1856714"/>
          <a:ext cx="1396497" cy="1224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Determination of Feasibility</a:t>
          </a:r>
          <a:endParaRPr lang="en-US" sz="1600" kern="1200" dirty="0"/>
        </a:p>
      </dsp:txBody>
      <dsp:txXfrm>
        <a:off x="10415005" y="1856714"/>
        <a:ext cx="1396497" cy="122411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14F9-D10E-4EF0-B4FA-8794A914ED75}"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D09C-3C8F-43A8-8FF8-8519B17903A5}" type="slidenum">
              <a:rPr lang="en-US" smtClean="0"/>
              <a:t>‹#›</a:t>
            </a:fld>
            <a:endParaRPr lang="en-US"/>
          </a:p>
        </p:txBody>
      </p:sp>
    </p:spTree>
    <p:extLst>
      <p:ext uri="{BB962C8B-B14F-4D97-AF65-F5344CB8AC3E}">
        <p14:creationId xmlns:p14="http://schemas.microsoft.com/office/powerpoint/2010/main" val="136976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t>1</a:t>
            </a:fld>
            <a:endParaRPr lang="en-US"/>
          </a:p>
        </p:txBody>
      </p:sp>
    </p:spTree>
    <p:extLst>
      <p:ext uri="{BB962C8B-B14F-4D97-AF65-F5344CB8AC3E}">
        <p14:creationId xmlns:p14="http://schemas.microsoft.com/office/powerpoint/2010/main" val="321962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5D09C-3C8F-43A8-8FF8-8519B17903A5}" type="slidenum">
              <a:rPr lang="en-US" smtClean="0"/>
              <a:t>11</a:t>
            </a:fld>
            <a:endParaRPr lang="en-US"/>
          </a:p>
        </p:txBody>
      </p:sp>
    </p:spTree>
    <p:extLst>
      <p:ext uri="{BB962C8B-B14F-4D97-AF65-F5344CB8AC3E}">
        <p14:creationId xmlns:p14="http://schemas.microsoft.com/office/powerpoint/2010/main" val="311985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D2243F-5281-42EB-8F3D-1080FE2BE311}" type="datetime1">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587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FA459-AB28-4268-B177-BD4FF0E81D95}" type="datetime1">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13125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D14BD-19E1-4048-82A2-B09A1534BDC9}" type="datetime1">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132126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669DB-FABD-4F8A-84C3-4AE941B1DC55}" type="datetime1">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10113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36FCE5-F534-4AFF-B6E9-1A70FA7728F7}" type="datetime1">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614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C7CDD6-7476-4CA5-AA88-D52B1DBB4D46}" type="datetime1">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0806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8B1AC3-5234-4A5D-BE9B-16AF4F5E9FFB}" type="datetime1">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36794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1B390-74F0-468C-94ED-4927A1AF8377}" type="datetime1">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20598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25C6-0D94-45BD-BCC6-BE871B1D8CBB}" type="datetime1">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77154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FB98E-E7D6-4494-9F5E-ACF1DA8452D1}" type="datetime1">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347864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F953E-41C1-46F3-BE10-655415F24AA2}" type="datetime1">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t>‹#›</a:t>
            </a:fld>
            <a:endParaRPr lang="en-US"/>
          </a:p>
        </p:txBody>
      </p:sp>
    </p:spTree>
    <p:extLst>
      <p:ext uri="{BB962C8B-B14F-4D97-AF65-F5344CB8AC3E}">
        <p14:creationId xmlns:p14="http://schemas.microsoft.com/office/powerpoint/2010/main" val="7833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471E-CE19-4955-A74A-8A6DBB943828}" type="datetime1">
              <a:rPr lang="en-US" smtClean="0"/>
              <a:t>2/27/2019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37C5C-CD9B-4354-B402-78DFEEA1258A}" type="slidenum">
              <a:rPr lang="en-US" smtClean="0"/>
              <a:t>‹#›</a:t>
            </a:fld>
            <a:endParaRPr lang="en-US"/>
          </a:p>
        </p:txBody>
      </p:sp>
    </p:spTree>
    <p:extLst>
      <p:ext uri="{BB962C8B-B14F-4D97-AF65-F5344CB8AC3E}">
        <p14:creationId xmlns:p14="http://schemas.microsoft.com/office/powerpoint/2010/main" val="230820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853"/>
            <a:ext cx="9144000" cy="2387600"/>
          </a:xfrm>
        </p:spPr>
        <p:txBody>
          <a:bodyPr>
            <a:normAutofit/>
          </a:bodyPr>
          <a:lstStyle/>
          <a:p>
            <a:r>
              <a:rPr lang="en-US" b="1" dirty="0" smtClean="0">
                <a:latin typeface="Trebuchet MS" panose="020B0603020202020204" pitchFamily="34" charset="0"/>
              </a:rPr>
              <a:t>Systems Planning and the Initial Investigation</a:t>
            </a:r>
            <a:endParaRPr lang="en-US" b="1" dirty="0">
              <a:latin typeface="Trebuchet MS" panose="020B0603020202020204" pitchFamily="34" charset="0"/>
            </a:endParaRPr>
          </a:p>
        </p:txBody>
      </p:sp>
      <p:sp>
        <p:nvSpPr>
          <p:cNvPr id="3" name="Subtitle 2"/>
          <p:cNvSpPr>
            <a:spLocks noGrp="1"/>
          </p:cNvSpPr>
          <p:nvPr>
            <p:ph type="subTitle" idx="1"/>
          </p:nvPr>
        </p:nvSpPr>
        <p:spPr>
          <a:xfrm>
            <a:off x="7356144" y="4586408"/>
            <a:ext cx="3439235" cy="1542197"/>
          </a:xfrm>
        </p:spPr>
        <p:txBody>
          <a:bodyPr>
            <a:normAutofit/>
          </a:bodyPr>
          <a:lstStyle/>
          <a:p>
            <a:pPr algn="r"/>
            <a:r>
              <a:rPr lang="en-US" sz="3600" dirty="0" smtClean="0">
                <a:latin typeface="Trebuchet MS" panose="020B0603020202020204" pitchFamily="34" charset="0"/>
              </a:rPr>
              <a:t>Chapter 04</a:t>
            </a:r>
          </a:p>
        </p:txBody>
      </p:sp>
      <p:sp>
        <p:nvSpPr>
          <p:cNvPr id="4" name="TextBox 3"/>
          <p:cNvSpPr txBox="1"/>
          <p:nvPr/>
        </p:nvSpPr>
        <p:spPr>
          <a:xfrm>
            <a:off x="1524000" y="321233"/>
            <a:ext cx="9144000" cy="461665"/>
          </a:xfrm>
          <a:prstGeom prst="rect">
            <a:avLst/>
          </a:prstGeom>
          <a:noFill/>
        </p:spPr>
        <p:txBody>
          <a:bodyPr wrap="square" rtlCol="0">
            <a:spAutoFit/>
          </a:bodyPr>
          <a:lstStyle/>
          <a:p>
            <a:pPr algn="ctr"/>
            <a:r>
              <a:rPr lang="en-US" sz="2400" dirty="0" smtClean="0">
                <a:latin typeface="Trebuchet MS" panose="020B0603020202020204" pitchFamily="34" charset="0"/>
              </a:rPr>
              <a:t>System Analysis</a:t>
            </a:r>
            <a:endParaRPr lang="en-US" sz="2400" dirty="0">
              <a:latin typeface="Trebuchet MS" panose="020B0603020202020204" pitchFamily="34" charset="0"/>
            </a:endParaRPr>
          </a:p>
        </p:txBody>
      </p:sp>
    </p:spTree>
    <p:extLst>
      <p:ext uri="{BB962C8B-B14F-4D97-AF65-F5344CB8AC3E}">
        <p14:creationId xmlns:p14="http://schemas.microsoft.com/office/powerpoint/2010/main" val="2919804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Initial Investigation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590361" cy="526297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first step in the SDLC is to identify the requirements which is basically a user’s request to change, improve or enhance an existing system or to build a new one.</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Because there is likely to be a stream of such requests, standard procedures must be established to deal with them and Initial Investigation is a way to handle this. </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objective is to determine whether the user request is valid and feasible before a recommendation is reached to do anything with the existing system or build a new one.</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Once a user request is approved</a:t>
            </a:r>
            <a:r>
              <a:rPr lang="en-US" sz="2000" b="1" dirty="0" smtClean="0">
                <a:latin typeface="Times New Roman" panose="02020603050405020304" pitchFamily="18" charset="0"/>
                <a:ea typeface="Times New Roman" panose="02020603050405020304" pitchFamily="18" charset="0"/>
              </a:rPr>
              <a:t>, background investigation, fact-finding and analysis, presentation of results</a:t>
            </a:r>
            <a:r>
              <a:rPr lang="en-US" sz="2000" dirty="0" smtClean="0">
                <a:latin typeface="Times New Roman" panose="02020603050405020304" pitchFamily="18" charset="0"/>
                <a:ea typeface="Times New Roman" panose="02020603050405020304" pitchFamily="18" charset="0"/>
              </a:rPr>
              <a:t> etc. activities are carried out and documented – called project proposal.</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When the proposal is approved, a detailed user oriented specification of system performance and analysis of the feasibility of the candidate systems is carried out to recommend the best system. </a:t>
            </a:r>
          </a:p>
        </p:txBody>
      </p:sp>
      <p:sp>
        <p:nvSpPr>
          <p:cNvPr id="4" name="Slide Number Placeholder 3"/>
          <p:cNvSpPr>
            <a:spLocks noGrp="1"/>
          </p:cNvSpPr>
          <p:nvPr>
            <p:ph type="sldNum" sz="quarter" idx="12"/>
          </p:nvPr>
        </p:nvSpPr>
        <p:spPr/>
        <p:txBody>
          <a:bodyPr/>
          <a:lstStyle/>
          <a:p>
            <a:fld id="{64737C5C-CD9B-4354-B402-78DFEEA1258A}" type="slidenum">
              <a:rPr lang="en-US" smtClean="0"/>
              <a:t>10</a:t>
            </a:fld>
            <a:endParaRPr lang="en-US" dirty="0"/>
          </a:p>
        </p:txBody>
      </p:sp>
    </p:spTree>
    <p:extLst>
      <p:ext uri="{BB962C8B-B14F-4D97-AF65-F5344CB8AC3E}">
        <p14:creationId xmlns:p14="http://schemas.microsoft.com/office/powerpoint/2010/main" val="1746759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Initial Investigation Activities</a:t>
            </a:r>
            <a:endParaRPr lang="en-US" sz="3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11</a:t>
            </a:fld>
            <a:endParaRPr lang="en-US" dirty="0"/>
          </a:p>
        </p:txBody>
      </p:sp>
      <p:graphicFrame>
        <p:nvGraphicFramePr>
          <p:cNvPr id="6" name="Diagram 5"/>
          <p:cNvGraphicFramePr/>
          <p:nvPr>
            <p:extLst>
              <p:ext uri="{D42A27DB-BD31-4B8C-83A1-F6EECF244321}">
                <p14:modId xmlns:p14="http://schemas.microsoft.com/office/powerpoint/2010/main" val="878428677"/>
              </p:ext>
            </p:extLst>
          </p:nvPr>
        </p:nvGraphicFramePr>
        <p:xfrm>
          <a:off x="245660" y="-163771"/>
          <a:ext cx="11815550" cy="7322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604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Needs Identification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590361" cy="674030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success of a system depends largely on how accurately a problem is defined, thoroughly investigated and properly carried out through the choice of solution.</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User need identification are concerned with what the user </a:t>
            </a:r>
            <a:r>
              <a:rPr lang="en-US" sz="2400" i="1" dirty="0" smtClean="0">
                <a:latin typeface="Times New Roman" panose="02020603050405020304" pitchFamily="18" charset="0"/>
                <a:ea typeface="Times New Roman" panose="02020603050405020304" pitchFamily="18" charset="0"/>
              </a:rPr>
              <a:t>needs</a:t>
            </a:r>
            <a:r>
              <a:rPr lang="en-US" sz="2400" dirty="0" smtClean="0">
                <a:latin typeface="Times New Roman" panose="02020603050405020304" pitchFamily="18" charset="0"/>
                <a:ea typeface="Times New Roman" panose="02020603050405020304" pitchFamily="18" charset="0"/>
              </a:rPr>
              <a:t> rather than what he/she </a:t>
            </a:r>
            <a:r>
              <a:rPr lang="en-US" sz="2400" i="1" dirty="0" smtClean="0">
                <a:latin typeface="Times New Roman" panose="02020603050405020304" pitchFamily="18" charset="0"/>
                <a:ea typeface="Times New Roman" panose="02020603050405020304" pitchFamily="18" charset="0"/>
              </a:rPr>
              <a:t>wants</a:t>
            </a:r>
            <a:r>
              <a:rPr lang="en-US" sz="2400" dirty="0" smtClean="0">
                <a:latin typeface="Times New Roman" panose="02020603050405020304" pitchFamily="18" charset="0"/>
                <a:ea typeface="Times New Roman" panose="02020603050405020304" pitchFamily="18" charset="0"/>
              </a:rPr>
              <a:t>.</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This step is intended to help the user and the analyst understand the real problem rather than its symptoms.</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user usually initiates an investigation by filling out a request form for stating needs and expected benefits.</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needs of the problem situation must be understood within the framework of the particular organization or system.</a:t>
            </a: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12</a:t>
            </a:fld>
            <a:endParaRPr lang="en-US" dirty="0"/>
          </a:p>
        </p:txBody>
      </p:sp>
    </p:spTree>
    <p:extLst>
      <p:ext uri="{BB962C8B-B14F-4D97-AF65-F5344CB8AC3E}">
        <p14:creationId xmlns:p14="http://schemas.microsoft.com/office/powerpoint/2010/main" val="1069033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Determining the User’s Information </a:t>
            </a:r>
            <a:r>
              <a:rPr lang="en-US" sz="3200" b="1" dirty="0">
                <a:latin typeface="Times New Roman" panose="02020603050405020304" pitchFamily="18" charset="0"/>
                <a:cs typeface="Times New Roman" panose="02020603050405020304" pitchFamily="18" charset="0"/>
              </a:rPr>
              <a:t>R</a:t>
            </a:r>
            <a:r>
              <a:rPr lang="en-US" sz="3200" b="1" dirty="0" smtClean="0">
                <a:latin typeface="Times New Roman" panose="02020603050405020304" pitchFamily="18" charset="0"/>
                <a:cs typeface="Times New Roman" panose="02020603050405020304" pitchFamily="18" charset="0"/>
              </a:rPr>
              <a:t>equirements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590361" cy="6740307"/>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Shared, complete and accurate information requirements are essential in building computer based information systems.</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Unfortunately, to determine necessary information from each ‘user needs’ is particularly a difficult task in system development.</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usual approach is to ask the user what information is currently available in the system and what other information is required.</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Interaction between the analyst and the user usually leads to an agreement about what information will be provided by the candidate system.</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Users and analysts traditionally do not share a common orientation towards problem definition.</a:t>
            </a: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13</a:t>
            </a:fld>
            <a:endParaRPr lang="en-US" dirty="0"/>
          </a:p>
        </p:txBody>
      </p:sp>
    </p:spTree>
    <p:extLst>
      <p:ext uri="{BB962C8B-B14F-4D97-AF65-F5344CB8AC3E}">
        <p14:creationId xmlns:p14="http://schemas.microsoft.com/office/powerpoint/2010/main" val="172208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16" y="0"/>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Determining the User’s Information </a:t>
            </a:r>
            <a:r>
              <a:rPr lang="en-US" sz="3200" b="1" dirty="0">
                <a:latin typeface="Times New Roman" panose="02020603050405020304" pitchFamily="18" charset="0"/>
                <a:cs typeface="Times New Roman" panose="02020603050405020304" pitchFamily="18" charset="0"/>
              </a:rPr>
              <a:t>R</a:t>
            </a:r>
            <a:r>
              <a:rPr lang="en-US" sz="3200" b="1" dirty="0" smtClean="0">
                <a:latin typeface="Times New Roman" panose="02020603050405020304" pitchFamily="18" charset="0"/>
                <a:cs typeface="Times New Roman" panose="02020603050405020304" pitchFamily="18" charset="0"/>
              </a:rPr>
              <a:t>equirements</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7782" y="672345"/>
            <a:ext cx="11590361" cy="727122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smtClean="0">
                <a:latin typeface="Times New Roman" panose="02020603050405020304" pitchFamily="18" charset="0"/>
                <a:ea typeface="Times New Roman" panose="02020603050405020304" pitchFamily="18" charset="0"/>
              </a:rPr>
              <a:t>There are several reasons why it is difficult to determine user requirements – </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System requirements change and user requirements must be modified to account for these changes. </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articulation of requirements is difficult except for experienced users. Functions and processes are not easily described.</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Heavy user involvement and motivation are difficult. Reinforcement for </a:t>
            </a:r>
            <a:r>
              <a:rPr lang="en-US" sz="2000" dirty="0">
                <a:latin typeface="Times New Roman" panose="02020603050405020304" pitchFamily="18" charset="0"/>
                <a:ea typeface="Times New Roman" panose="02020603050405020304" pitchFamily="18" charset="0"/>
              </a:rPr>
              <a:t>their work </a:t>
            </a:r>
            <a:r>
              <a:rPr lang="en-US" sz="2000" dirty="0" smtClean="0">
                <a:latin typeface="Times New Roman" panose="02020603050405020304" pitchFamily="18" charset="0"/>
                <a:ea typeface="Times New Roman" panose="02020603050405020304" pitchFamily="18" charset="0"/>
              </a:rPr>
              <a:t>is usually not realized until the implementation phase  - too long to wait.</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pattern of interaction between users and analysts in designing information requirements is complex.</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Users’ generally tends to adopt three types of strategy, they throw everything into the requirements definition or requests for several system features when only one or two are needed, or requests to give the same thing in a better format.</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Human memory has both high capacity and limited capacity, they are generally biased in data selection and they have limited capacity for rational thinking.</a:t>
            </a: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14</a:t>
            </a:fld>
            <a:endParaRPr lang="en-US" dirty="0"/>
          </a:p>
        </p:txBody>
      </p:sp>
    </p:spTree>
    <p:extLst>
      <p:ext uri="{BB962C8B-B14F-4D97-AF65-F5344CB8AC3E}">
        <p14:creationId xmlns:p14="http://schemas.microsoft.com/office/powerpoint/2010/main" val="3533676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Determining the User’s Information Requirements - </a:t>
            </a:r>
            <a:r>
              <a:rPr lang="en-US" sz="3200" i="1" dirty="0" smtClean="0">
                <a:latin typeface="Times New Roman" panose="02020603050405020304" pitchFamily="18" charset="0"/>
                <a:cs typeface="Times New Roman" panose="02020603050405020304" pitchFamily="18" charset="0"/>
              </a:rPr>
              <a:t>Strategies</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590361" cy="6555641"/>
          </a:xfrm>
          <a:prstGeom prst="rect">
            <a:avLst/>
          </a:prstGeom>
          <a:noFill/>
        </p:spPr>
        <p:txBody>
          <a:bodyPr wrap="square" rtlCol="0">
            <a:spAutoFit/>
          </a:bodyPr>
          <a:lstStyle/>
          <a:p>
            <a:pPr marL="228600" algn="just">
              <a:lnSpc>
                <a:spcPct val="150000"/>
              </a:lnSpc>
            </a:pPr>
            <a:r>
              <a:rPr lang="en-US" sz="2400" dirty="0" smtClean="0">
                <a:latin typeface="Times New Roman" panose="02020603050405020304" pitchFamily="18" charset="0"/>
                <a:ea typeface="Times New Roman" panose="02020603050405020304" pitchFamily="18" charset="0"/>
              </a:rPr>
              <a:t>There are three key strategies for eliciting information regarding user’s requirements – </a:t>
            </a:r>
          </a:p>
          <a:p>
            <a:pPr marL="685800" indent="-457200" algn="just">
              <a:lnSpc>
                <a:spcPct val="150000"/>
              </a:lnSpc>
              <a:buFont typeface="+mj-lt"/>
              <a:buAutoNum type="arabicPeriod"/>
            </a:pPr>
            <a:r>
              <a:rPr lang="en-US" sz="2400" b="1" dirty="0" smtClean="0">
                <a:latin typeface="Times New Roman" panose="02020603050405020304" pitchFamily="18" charset="0"/>
                <a:ea typeface="Times New Roman" panose="02020603050405020304" pitchFamily="18" charset="0"/>
              </a:rPr>
              <a:t>Asking </a:t>
            </a:r>
            <a:r>
              <a:rPr lang="en-US" sz="2400" dirty="0" smtClean="0">
                <a:latin typeface="Times New Roman" panose="02020603050405020304" pitchFamily="18" charset="0"/>
                <a:ea typeface="Times New Roman" panose="02020603050405020304" pitchFamily="18" charset="0"/>
              </a:rPr>
              <a:t>– this strategy obtains information from users by simply asking them about requirements. It assumes a stable system where users are well informed and can overcomes biases in defining their problem. There are three key methods  - </a:t>
            </a:r>
          </a:p>
          <a:p>
            <a:pPr marL="1028700" lvl="1" indent="-342900" algn="just">
              <a:lnSpc>
                <a:spcPct val="150000"/>
              </a:lnSpc>
              <a:buFont typeface="Wingdings" panose="05000000000000000000" pitchFamily="2" charset="2"/>
              <a:buChar char="§"/>
            </a:pPr>
            <a:r>
              <a:rPr lang="en-US" sz="2000" b="1" dirty="0" smtClean="0">
                <a:latin typeface="Times New Roman" panose="02020603050405020304" pitchFamily="18" charset="0"/>
                <a:ea typeface="Times New Roman" panose="02020603050405020304" pitchFamily="18" charset="0"/>
              </a:rPr>
              <a:t>Question </a:t>
            </a:r>
            <a:r>
              <a:rPr lang="en-US" sz="2000" dirty="0" smtClean="0">
                <a:latin typeface="Times New Roman" panose="02020603050405020304" pitchFamily="18" charset="0"/>
                <a:ea typeface="Times New Roman" panose="02020603050405020304" pitchFamily="18" charset="0"/>
              </a:rPr>
              <a:t>may be open minded (e.g. how do you evaluate the latest addition to your hardware? ) or closed (e.g. how ling have you been manager of the computer center?)</a:t>
            </a:r>
          </a:p>
          <a:p>
            <a:pPr marL="1028700" lvl="1" indent="-342900" algn="just">
              <a:lnSpc>
                <a:spcPct val="150000"/>
              </a:lnSpc>
              <a:buFont typeface="Wingdings" panose="05000000000000000000" pitchFamily="2" charset="2"/>
              <a:buChar char="§"/>
            </a:pPr>
            <a:r>
              <a:rPr lang="en-US" sz="2000" b="1" dirty="0" smtClean="0">
                <a:latin typeface="Times New Roman" panose="02020603050405020304" pitchFamily="18" charset="0"/>
                <a:ea typeface="Times New Roman" panose="02020603050405020304" pitchFamily="18" charset="0"/>
              </a:rPr>
              <a:t>Brainstorming</a:t>
            </a:r>
            <a:r>
              <a:rPr lang="en-US" sz="2000" dirty="0" smtClean="0">
                <a:latin typeface="Times New Roman" panose="02020603050405020304" pitchFamily="18" charset="0"/>
                <a:ea typeface="Times New Roman" panose="02020603050405020304" pitchFamily="18" charset="0"/>
              </a:rPr>
              <a:t> is used for generating new ideas and appropriate for eliciting nonconventional solutions to problems and for those who have difficulty accepting new ideas.</a:t>
            </a:r>
          </a:p>
          <a:p>
            <a:pPr marL="1028700" lvl="1" indent="-342900" algn="just">
              <a:lnSpc>
                <a:spcPct val="150000"/>
              </a:lnSpc>
              <a:buFont typeface="Wingdings" panose="05000000000000000000" pitchFamily="2" charset="2"/>
              <a:buChar char="§"/>
            </a:pPr>
            <a:r>
              <a:rPr lang="en-US" sz="2000" b="1" dirty="0" smtClean="0">
                <a:latin typeface="Times New Roman" panose="02020603050405020304" pitchFamily="18" charset="0"/>
                <a:ea typeface="Times New Roman" panose="02020603050405020304" pitchFamily="18" charset="0"/>
              </a:rPr>
              <a:t>Group Consensus </a:t>
            </a:r>
            <a:r>
              <a:rPr lang="en-US" sz="2000" dirty="0" smtClean="0">
                <a:latin typeface="Times New Roman" panose="02020603050405020304" pitchFamily="18" charset="0"/>
                <a:ea typeface="Times New Roman" panose="02020603050405020304" pitchFamily="18" charset="0"/>
              </a:rPr>
              <a:t>asks participants for their expectations regarding specific variables (e.g. each participants fills out a questionnaire and the results are summarized and given to participants along with a follow-up questionnaire until participants’ responses have converged enough).</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15</a:t>
            </a:fld>
            <a:endParaRPr lang="en-US" dirty="0"/>
          </a:p>
        </p:txBody>
      </p:sp>
    </p:spTree>
    <p:extLst>
      <p:ext uri="{BB962C8B-B14F-4D97-AF65-F5344CB8AC3E}">
        <p14:creationId xmlns:p14="http://schemas.microsoft.com/office/powerpoint/2010/main" val="207286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Determining the User’s Information Requirements - </a:t>
            </a:r>
            <a:r>
              <a:rPr lang="en-US" sz="3200" i="1" dirty="0" smtClean="0">
                <a:latin typeface="Times New Roman" panose="02020603050405020304" pitchFamily="18" charset="0"/>
                <a:cs typeface="Times New Roman" panose="02020603050405020304" pitchFamily="18" charset="0"/>
              </a:rPr>
              <a:t>Strategies</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6924973"/>
          </a:xfrm>
          <a:prstGeom prst="rect">
            <a:avLst/>
          </a:prstGeom>
          <a:noFill/>
        </p:spPr>
        <p:txBody>
          <a:bodyPr wrap="square" rtlCol="0">
            <a:spAutoFit/>
          </a:bodyPr>
          <a:lstStyle/>
          <a:p>
            <a:pPr marL="228600" algn="just">
              <a:lnSpc>
                <a:spcPct val="150000"/>
              </a:lnSpc>
            </a:pPr>
            <a:r>
              <a:rPr lang="en-US" sz="2400" dirty="0" smtClean="0">
                <a:latin typeface="Times New Roman" panose="02020603050405020304" pitchFamily="18" charset="0"/>
                <a:ea typeface="Times New Roman" panose="02020603050405020304" pitchFamily="18" charset="0"/>
              </a:rPr>
              <a:t>There are three key strategies for eliciting information regarding user’s requirements – </a:t>
            </a:r>
          </a:p>
          <a:p>
            <a:pPr marL="228600" algn="just">
              <a:lnSpc>
                <a:spcPct val="150000"/>
              </a:lnSpc>
            </a:pPr>
            <a:r>
              <a:rPr lang="en-US" sz="2400" b="1" dirty="0" smtClean="0">
                <a:latin typeface="Times New Roman" panose="02020603050405020304" pitchFamily="18" charset="0"/>
                <a:ea typeface="Times New Roman" panose="02020603050405020304" pitchFamily="18" charset="0"/>
              </a:rPr>
              <a:t>2.   Getting Information from the Existing Information System </a:t>
            </a:r>
            <a:r>
              <a:rPr lang="en-US" sz="2400" dirty="0" smtClean="0">
                <a:latin typeface="Times New Roman" panose="02020603050405020304" pitchFamily="18" charset="0"/>
                <a:ea typeface="Times New Roman" panose="02020603050405020304" pitchFamily="18" charset="0"/>
              </a:rPr>
              <a:t>– It simply asks the user what information is currently received and what other information is required.</a:t>
            </a: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It relies heavily on the user to articulate information needs.</a:t>
            </a:r>
          </a:p>
          <a:p>
            <a:pPr marL="1143000" lvl="1" indent="-4572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The analyst is primarily involved in improving the existing flow of data to the </a:t>
            </a:r>
            <a:r>
              <a:rPr lang="en-US" sz="2000" dirty="0" smtClean="0">
                <a:latin typeface="Times New Roman" panose="02020603050405020304" pitchFamily="18" charset="0"/>
                <a:ea typeface="Times New Roman" panose="02020603050405020304" pitchFamily="18" charset="0"/>
              </a:rPr>
              <a:t>user</a:t>
            </a:r>
            <a:r>
              <a:rPr lang="en-US" sz="2000" dirty="0">
                <a:latin typeface="Times New Roman" panose="02020603050405020304" pitchFamily="18" charset="0"/>
                <a:ea typeface="Times New Roman" panose="02020603050405020304" pitchFamily="18" charset="0"/>
              </a:rPr>
              <a:t>.</a:t>
            </a:r>
            <a:endParaRPr lang="en-US" sz="2000" dirty="0" smtClean="0">
              <a:latin typeface="Times New Roman" panose="02020603050405020304" pitchFamily="18" charset="0"/>
              <a:ea typeface="Times New Roman" panose="02020603050405020304" pitchFamily="18" charset="0"/>
            </a:endParaRP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The analyst examines all reports, discusses with the user each piece of information examined and determines unfulfilled information needs by interviewing the user – </a:t>
            </a:r>
            <a:r>
              <a:rPr lang="en-US" sz="2000" i="1" dirty="0" smtClean="0">
                <a:latin typeface="Times New Roman" panose="02020603050405020304" pitchFamily="18" charset="0"/>
                <a:ea typeface="Times New Roman" panose="02020603050405020304" pitchFamily="18" charset="0"/>
              </a:rPr>
              <a:t>data analysis method.</a:t>
            </a: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The analyst breaks down a problem into parts which allows the user to focus separately on the critical issues and link the decision areas’ relevancy with the organizational objectives to complete each major decision – </a:t>
            </a:r>
            <a:r>
              <a:rPr lang="en-US" sz="2000" i="1" dirty="0" smtClean="0">
                <a:latin typeface="Times New Roman" panose="02020603050405020304" pitchFamily="18" charset="0"/>
                <a:ea typeface="Times New Roman" panose="02020603050405020304" pitchFamily="18" charset="0"/>
              </a:rPr>
              <a:t>decision analysis method.</a:t>
            </a: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Data analysis method is appropriate for structured decisions and decision analysis method is appropriate for unstructured decision.</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16</a:t>
            </a:fld>
            <a:endParaRPr lang="en-US" dirty="0"/>
          </a:p>
        </p:txBody>
      </p:sp>
    </p:spTree>
    <p:extLst>
      <p:ext uri="{BB962C8B-B14F-4D97-AF65-F5344CB8AC3E}">
        <p14:creationId xmlns:p14="http://schemas.microsoft.com/office/powerpoint/2010/main" val="3565584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Determining the User’s Information Requirements - </a:t>
            </a:r>
            <a:r>
              <a:rPr lang="en-US" sz="3200" i="1" dirty="0" smtClean="0">
                <a:latin typeface="Times New Roman" panose="02020603050405020304" pitchFamily="18" charset="0"/>
                <a:cs typeface="Times New Roman" panose="02020603050405020304" pitchFamily="18" charset="0"/>
              </a:rPr>
              <a:t>Strategies</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6093976"/>
          </a:xfrm>
          <a:prstGeom prst="rect">
            <a:avLst/>
          </a:prstGeom>
          <a:noFill/>
        </p:spPr>
        <p:txBody>
          <a:bodyPr wrap="square" rtlCol="0">
            <a:spAutoFit/>
          </a:bodyPr>
          <a:lstStyle/>
          <a:p>
            <a:pPr marL="228600" algn="just">
              <a:lnSpc>
                <a:spcPct val="150000"/>
              </a:lnSpc>
            </a:pPr>
            <a:r>
              <a:rPr lang="en-US" sz="2400" dirty="0" smtClean="0">
                <a:latin typeface="Times New Roman" panose="02020603050405020304" pitchFamily="18" charset="0"/>
                <a:ea typeface="Times New Roman" panose="02020603050405020304" pitchFamily="18" charset="0"/>
              </a:rPr>
              <a:t>There are three key strategies for eliciting information regarding user’s requirements – </a:t>
            </a:r>
          </a:p>
          <a:p>
            <a:pPr marL="228600" algn="just">
              <a:lnSpc>
                <a:spcPct val="150000"/>
              </a:lnSpc>
            </a:pPr>
            <a:r>
              <a:rPr lang="en-US" sz="2400" b="1" dirty="0" smtClean="0">
                <a:latin typeface="Times New Roman" panose="02020603050405020304" pitchFamily="18" charset="0"/>
                <a:ea typeface="Times New Roman" panose="02020603050405020304" pitchFamily="18" charset="0"/>
              </a:rPr>
              <a:t>3.   Prototyping </a:t>
            </a:r>
            <a:r>
              <a:rPr lang="en-US" sz="2400" dirty="0" smtClean="0">
                <a:latin typeface="Times New Roman" panose="02020603050405020304" pitchFamily="18" charset="0"/>
                <a:ea typeface="Times New Roman" panose="02020603050405020304" pitchFamily="18" charset="0"/>
              </a:rPr>
              <a:t>– this strategy is used when the user cannot establish information needs accurately before the information system is built. The reason could be lack of existing model or difficulty visualizing candidate systems.</a:t>
            </a:r>
          </a:p>
          <a:p>
            <a:pPr marL="1143000" lvl="1" indent="-4572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rPr>
              <a:t>I</a:t>
            </a:r>
            <a:r>
              <a:rPr lang="en-US" sz="2000" dirty="0" smtClean="0">
                <a:latin typeface="Times New Roman" panose="02020603050405020304" pitchFamily="18" charset="0"/>
                <a:ea typeface="Times New Roman" panose="02020603050405020304" pitchFamily="18" charset="0"/>
              </a:rPr>
              <a:t>t follows an iterative discovery approach which captures an initial set of information requirements and builds a system to meet these requirements.</a:t>
            </a: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As users again experience in its use, they request additional requirements or modifications in the system, that is, information requirements are discovered by using the system.</a:t>
            </a:r>
          </a:p>
          <a:p>
            <a:pPr marL="1143000" lvl="1" indent="-457200" algn="just">
              <a:lnSpc>
                <a:spcPct val="150000"/>
              </a:lnSpc>
              <a:buFont typeface="Wingdings" panose="05000000000000000000" pitchFamily="2" charset="2"/>
              <a:buChar char="§"/>
            </a:pPr>
            <a:r>
              <a:rPr lang="en-US" sz="2000" dirty="0" smtClean="0">
                <a:latin typeface="Times New Roman" panose="02020603050405020304" pitchFamily="18" charset="0"/>
                <a:ea typeface="Times New Roman" panose="02020603050405020304" pitchFamily="18" charset="0"/>
              </a:rPr>
              <a:t>Prototyping is suitable in environments where it is difficult to formulate a concrete model for defining information requirements and where the information needs of the users are evolving.</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17</a:t>
            </a:fld>
            <a:endParaRPr lang="en-US" dirty="0"/>
          </a:p>
        </p:txBody>
      </p:sp>
    </p:spTree>
    <p:extLst>
      <p:ext uri="{BB962C8B-B14F-4D97-AF65-F5344CB8AC3E}">
        <p14:creationId xmlns:p14="http://schemas.microsoft.com/office/powerpoint/2010/main" val="3739614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Problem Definition and Project Initiation</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720197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next step in an initial investigation is to define the problem that led to the user request.</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problem must be stated clearly, understood as well as the expected results and agreed upon by the user and the analyst.</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Emphasis should be on the logical requirements (what) rather than the physical requirements (how).</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Given user identification of need, the analyst proceeds to verify the problem by separating symptoms from causes.</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Related to the problem definition is the verification of user requirements which can be done by using any of the previously discussed strategies.</a:t>
            </a: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18</a:t>
            </a:fld>
            <a:endParaRPr lang="en-US" dirty="0"/>
          </a:p>
        </p:txBody>
      </p:sp>
    </p:spTree>
    <p:extLst>
      <p:ext uri="{BB962C8B-B14F-4D97-AF65-F5344CB8AC3E}">
        <p14:creationId xmlns:p14="http://schemas.microsoft.com/office/powerpoint/2010/main" val="419590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Background Analysis</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664797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Once the project is initiated, the analyst begins to learn about the organization, the existing system and the physical processes related to the revised system.</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It is very important to understand the structure of the organization for which the system is being developed.</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In some cases, the existing system might collapse simply because of ill-trained staff or inefficient organization or both.</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Therefore, the analyst should prepare an organization chart with a list of the functions and the people who perform them.</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analyst must also check for compatibility issues while considering new features or excluding old features.</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19</a:t>
            </a:fld>
            <a:endParaRPr lang="en-US" dirty="0"/>
          </a:p>
        </p:txBody>
      </p:sp>
    </p:spTree>
    <p:extLst>
      <p:ext uri="{BB962C8B-B14F-4D97-AF65-F5344CB8AC3E}">
        <p14:creationId xmlns:p14="http://schemas.microsoft.com/office/powerpoint/2010/main" val="227474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smtClean="0">
                <a:latin typeface="Times New Roman" panose="02020603050405020304" pitchFamily="18" charset="0"/>
                <a:ea typeface="Times New Roman" panose="02020603050405020304" pitchFamily="18" charset="0"/>
              </a:rPr>
              <a:t>By the end of this chapter, you should know – </a:t>
            </a:r>
          </a:p>
          <a:p>
            <a:pPr marL="571500" indent="-342900" algn="just">
              <a:lnSpc>
                <a:spcPct val="150000"/>
              </a:lnSpc>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Why planning is important in system analysis.</a:t>
            </a:r>
          </a:p>
          <a:p>
            <a:pPr marL="571500" indent="-342900" algn="just">
              <a:lnSpc>
                <a:spcPct val="150000"/>
              </a:lnSpc>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What planning dimensions govern information system development.</a:t>
            </a:r>
          </a:p>
          <a:p>
            <a:pPr marL="571500" indent="-342900" algn="just">
              <a:lnSpc>
                <a:spcPct val="150000"/>
              </a:lnSpc>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How to determine the user’s information requirements.</a:t>
            </a:r>
          </a:p>
          <a:p>
            <a:pPr marL="571500" indent="-342900" algn="just">
              <a:lnSpc>
                <a:spcPct val="150000"/>
              </a:lnSpc>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How prototyping is used in determining information requirements.</a:t>
            </a:r>
          </a:p>
          <a:p>
            <a:pPr marL="571500" indent="-342900" algn="just">
              <a:lnSpc>
                <a:spcPct val="150000"/>
              </a:lnSpc>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What factors determine the need for a feasibility study.</a:t>
            </a:r>
          </a:p>
          <a:p>
            <a:pPr marL="571500" indent="-342900" algn="just">
              <a:lnSpc>
                <a:spcPct val="150000"/>
              </a:lnSpc>
              <a:buFont typeface="Wingdings" panose="05000000000000000000" pitchFamily="2" charset="2"/>
              <a:buChar char="ü"/>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a:t>
            </a:fld>
            <a:endParaRPr lang="en-US"/>
          </a:p>
        </p:txBody>
      </p:sp>
    </p:spTree>
    <p:extLst>
      <p:ext uri="{BB962C8B-B14F-4D97-AF65-F5344CB8AC3E}">
        <p14:creationId xmlns:p14="http://schemas.microsoft.com/office/powerpoint/2010/main" val="38346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Fact Finding</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553997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After obtaining the background knowledge, the analyst begins to collect data on the existing system’s outputs, inputs and costs. Some of the tools used for data collection are:</a:t>
            </a:r>
          </a:p>
          <a:p>
            <a:pPr marL="1143000" lvl="1" indent="-457200" algn="just">
              <a:lnSpc>
                <a:spcPct val="150000"/>
              </a:lnSpc>
              <a:buFont typeface="+mj-lt"/>
              <a:buAutoNum type="arabicPeriod"/>
            </a:pPr>
            <a:r>
              <a:rPr lang="en-US" sz="2000" i="1" dirty="0" smtClean="0">
                <a:latin typeface="Times New Roman" panose="02020603050405020304" pitchFamily="18" charset="0"/>
                <a:ea typeface="Times New Roman" panose="02020603050405020304" pitchFamily="18" charset="0"/>
              </a:rPr>
              <a:t>Review of Written Documents </a:t>
            </a:r>
            <a:r>
              <a:rPr lang="en-US" sz="2000" dirty="0" smtClean="0">
                <a:latin typeface="Times New Roman" panose="02020603050405020304" pitchFamily="18" charset="0"/>
                <a:ea typeface="Times New Roman" panose="02020603050405020304" pitchFamily="18" charset="0"/>
              </a:rPr>
              <a:t>– data carrier documentation (forms, records, reports, manuals etc.)</a:t>
            </a:r>
          </a:p>
          <a:p>
            <a:pPr marL="1143000" lvl="1" indent="-457200" algn="just">
              <a:lnSpc>
                <a:spcPct val="150000"/>
              </a:lnSpc>
              <a:buFont typeface="+mj-lt"/>
              <a:buAutoNum type="arabicPeriod"/>
            </a:pPr>
            <a:r>
              <a:rPr lang="en-US" sz="2000" i="1" dirty="0" smtClean="0">
                <a:latin typeface="Times New Roman" panose="02020603050405020304" pitchFamily="18" charset="0"/>
                <a:ea typeface="Times New Roman" panose="02020603050405020304" pitchFamily="18" charset="0"/>
              </a:rPr>
              <a:t>Onsite Observations </a:t>
            </a:r>
            <a:r>
              <a:rPr lang="en-US" sz="2000" dirty="0" smtClean="0">
                <a:latin typeface="Times New Roman" panose="02020603050405020304" pitchFamily="18" charset="0"/>
                <a:ea typeface="Times New Roman" panose="02020603050405020304" pitchFamily="18" charset="0"/>
              </a:rPr>
              <a:t>– observe closely, the physical layout of the current system, the location and movement of people, the workflow and their behavior without any intrusion into the user’s area. </a:t>
            </a:r>
          </a:p>
          <a:p>
            <a:pPr marL="1143000" lvl="1" indent="-457200" algn="just">
              <a:lnSpc>
                <a:spcPct val="150000"/>
              </a:lnSpc>
              <a:buFont typeface="+mj-lt"/>
              <a:buAutoNum type="arabicPeriod"/>
            </a:pPr>
            <a:r>
              <a:rPr lang="en-US" sz="2000" i="1" dirty="0" smtClean="0">
                <a:latin typeface="Times New Roman" panose="02020603050405020304" pitchFamily="18" charset="0"/>
                <a:ea typeface="Times New Roman" panose="02020603050405020304" pitchFamily="18" charset="0"/>
              </a:rPr>
              <a:t>Interviews</a:t>
            </a:r>
            <a:r>
              <a:rPr lang="en-US" sz="2000" dirty="0" smtClean="0">
                <a:latin typeface="Times New Roman" panose="02020603050405020304" pitchFamily="18" charset="0"/>
                <a:ea typeface="Times New Roman" panose="02020603050405020304" pitchFamily="18" charset="0"/>
              </a:rPr>
              <a:t> – face to face interactive conversation for eliciting information with greater flexibility.</a:t>
            </a:r>
          </a:p>
          <a:p>
            <a:pPr marL="1143000" lvl="1" indent="-457200" algn="just">
              <a:lnSpc>
                <a:spcPct val="150000"/>
              </a:lnSpc>
              <a:buFont typeface="+mj-lt"/>
              <a:buAutoNum type="arabicPeriod"/>
            </a:pPr>
            <a:r>
              <a:rPr lang="en-US" sz="2000" i="1" dirty="0" smtClean="0">
                <a:latin typeface="Times New Roman" panose="02020603050405020304" pitchFamily="18" charset="0"/>
                <a:ea typeface="Times New Roman" panose="02020603050405020304" pitchFamily="18" charset="0"/>
              </a:rPr>
              <a:t>Questionnaires</a:t>
            </a:r>
            <a:r>
              <a:rPr lang="en-US" sz="2000" dirty="0" smtClean="0">
                <a:latin typeface="Times New Roman" panose="02020603050405020304" pitchFamily="18" charset="0"/>
                <a:ea typeface="Times New Roman" panose="02020603050405020304" pitchFamily="18" charset="0"/>
              </a:rPr>
              <a:t> – information is obtained indirectly that is limited to the written responses based on some predefined questions.</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20</a:t>
            </a:fld>
            <a:endParaRPr lang="en-US" dirty="0"/>
          </a:p>
        </p:txBody>
      </p:sp>
    </p:spTree>
    <p:extLst>
      <p:ext uri="{BB962C8B-B14F-4D97-AF65-F5344CB8AC3E}">
        <p14:creationId xmlns:p14="http://schemas.microsoft.com/office/powerpoint/2010/main" val="932277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Fact Analysis</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553997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As data are collected, they must be organized, evaluated and conclusions must be drawn for preparing a report for final review and approval. Some tools for data organization and analysis are:</a:t>
            </a:r>
          </a:p>
          <a:p>
            <a:pPr marL="1143000" lvl="1" indent="-457200" algn="just">
              <a:lnSpc>
                <a:spcPct val="150000"/>
              </a:lnSpc>
              <a:buAutoNum type="arabicPeriod"/>
            </a:pPr>
            <a:r>
              <a:rPr lang="en-US" sz="2000" i="1" dirty="0" err="1" smtClean="0">
                <a:latin typeface="Times New Roman" panose="02020603050405020304" pitchFamily="18" charset="0"/>
                <a:ea typeface="Times New Roman" panose="02020603050405020304" pitchFamily="18" charset="0"/>
              </a:rPr>
              <a:t>Input/Output</a:t>
            </a:r>
            <a:r>
              <a:rPr lang="en-US" sz="2000" i="1" dirty="0" smtClean="0">
                <a:latin typeface="Times New Roman" panose="02020603050405020304" pitchFamily="18" charset="0"/>
                <a:ea typeface="Times New Roman" panose="02020603050405020304" pitchFamily="18" charset="0"/>
              </a:rPr>
              <a:t> Analysis </a:t>
            </a:r>
            <a:r>
              <a:rPr lang="en-US" sz="2000" dirty="0" smtClean="0">
                <a:latin typeface="Times New Roman" panose="02020603050405020304" pitchFamily="18" charset="0"/>
                <a:ea typeface="Times New Roman" panose="02020603050405020304" pitchFamily="18" charset="0"/>
              </a:rPr>
              <a:t>– identifies the elements that are related to the inputs and outputs of a given system (e.g. data flow diagram, flow chart etc.)</a:t>
            </a:r>
          </a:p>
          <a:p>
            <a:pPr marL="1143000" lvl="1" indent="-457200" algn="just">
              <a:lnSpc>
                <a:spcPct val="150000"/>
              </a:lnSpc>
              <a:buAutoNum type="arabicPeriod"/>
            </a:pPr>
            <a:r>
              <a:rPr lang="en-US" sz="2000" i="1" dirty="0" smtClean="0">
                <a:latin typeface="Times New Roman" panose="02020603050405020304" pitchFamily="18" charset="0"/>
                <a:ea typeface="Times New Roman" panose="02020603050405020304" pitchFamily="18" charset="0"/>
              </a:rPr>
              <a:t>Decision Tables </a:t>
            </a:r>
            <a:r>
              <a:rPr lang="en-US" sz="2000" dirty="0" smtClean="0">
                <a:latin typeface="Times New Roman" panose="02020603050405020304" pitchFamily="18" charset="0"/>
                <a:ea typeface="Times New Roman" panose="02020603050405020304" pitchFamily="18" charset="0"/>
              </a:rPr>
              <a:t>– describe the data flow within the system and are generally used as a supplement when complex decision logic cannot be represented clearly in a flow chart.</a:t>
            </a:r>
          </a:p>
          <a:p>
            <a:pPr marL="1143000" lvl="1" indent="-457200" algn="just">
              <a:lnSpc>
                <a:spcPct val="150000"/>
              </a:lnSpc>
              <a:buAutoNum type="arabicPeriod"/>
            </a:pPr>
            <a:r>
              <a:rPr lang="en-US" sz="2000" i="1" dirty="0" smtClean="0">
                <a:latin typeface="Times New Roman" panose="02020603050405020304" pitchFamily="18" charset="0"/>
                <a:ea typeface="Times New Roman" panose="02020603050405020304" pitchFamily="18" charset="0"/>
              </a:rPr>
              <a:t>Structure Chart </a:t>
            </a:r>
            <a:r>
              <a:rPr lang="en-US" sz="2000" dirty="0" smtClean="0">
                <a:latin typeface="Times New Roman" panose="02020603050405020304" pitchFamily="18" charset="0"/>
                <a:ea typeface="Times New Roman" panose="02020603050405020304" pitchFamily="18" charset="0"/>
              </a:rPr>
              <a:t>– a working tool and an excellent way to keep track of the data collected for a system (e.g. hierarchy chart)</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21</a:t>
            </a:fld>
            <a:endParaRPr lang="en-US" dirty="0"/>
          </a:p>
        </p:txBody>
      </p:sp>
    </p:spTree>
    <p:extLst>
      <p:ext uri="{BB962C8B-B14F-4D97-AF65-F5344CB8AC3E}">
        <p14:creationId xmlns:p14="http://schemas.microsoft.com/office/powerpoint/2010/main" val="4079982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Determination of Feasibility</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553997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After organizing and summarizing the data, the analyst has a thorough knowledge of the system – updated system documentation, correspondence records, flow diagrams, familiarity with the organization, specification of good and bad features of the current system etc.</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The last step of initial investigation is to determine whether an alternative system is feasible.</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A project proposal is documented that details the findings of the investigation.</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Approval of the document leads to the selection of the best candidate system.</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22</a:t>
            </a:fld>
            <a:endParaRPr lang="en-US" dirty="0"/>
          </a:p>
        </p:txBody>
      </p:sp>
    </p:spTree>
    <p:extLst>
      <p:ext uri="{BB962C8B-B14F-4D97-AF65-F5344CB8AC3E}">
        <p14:creationId xmlns:p14="http://schemas.microsoft.com/office/powerpoint/2010/main" val="1214541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Case Study</a:t>
            </a:r>
            <a:endParaRPr lang="en-US" sz="3200"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713289"/>
            <a:ext cx="11590361" cy="5632311"/>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This case study looks at the problem of setting up a fast food restaurant. The basic problem in the food service industry is that restaurants are not realizing efficiencies that would result from better applications of technology in their daily operations. Every fast food has counter where you can place your order and then make the payment. So every fast food needs an employee for taking the order and processing the payment. Labor rates are increasing every now and then and it is difficult to find employees in the middle of the highway, hence to solve this problem we plan to design a "Self Served Fast Food System</a:t>
            </a:r>
            <a:r>
              <a:rPr lang="en-US" sz="2400" dirty="0" smtClean="0">
                <a:latin typeface="Times New Roman" panose="02020603050405020304" pitchFamily="18" charset="0"/>
                <a:ea typeface="Times New Roman" panose="02020603050405020304" pitchFamily="18" charset="0"/>
              </a:rPr>
              <a:t>.“</a:t>
            </a: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Which strategy will be suitable for gathering user requirements for such context?</a:t>
            </a:r>
            <a:endParaRPr lang="en-US" sz="20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endParaRPr lang="en-US" sz="24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23</a:t>
            </a:fld>
            <a:endParaRPr lang="en-US" dirty="0"/>
          </a:p>
        </p:txBody>
      </p:sp>
    </p:spTree>
    <p:extLst>
      <p:ext uri="{BB962C8B-B14F-4D97-AF65-F5344CB8AC3E}">
        <p14:creationId xmlns:p14="http://schemas.microsoft.com/office/powerpoint/2010/main" val="3597608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983" y="2357698"/>
            <a:ext cx="6267734" cy="1941346"/>
          </a:xfrm>
        </p:spPr>
        <p:txBody>
          <a:bodyPr>
            <a:noAutofit/>
          </a:bodyPr>
          <a:lstStyle/>
          <a:p>
            <a:pPr algn="ctr"/>
            <a:r>
              <a:rPr lang="en-US" sz="6000" b="1" dirty="0" smtClean="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4737C5C-CD9B-4354-B402-78DFEEA1258A}" type="slidenum">
              <a:rPr lang="en-US" smtClean="0"/>
              <a:t>24</a:t>
            </a:fld>
            <a:endParaRPr lang="en-US"/>
          </a:p>
        </p:txBody>
      </p:sp>
    </p:spTree>
    <p:extLst>
      <p:ext uri="{BB962C8B-B14F-4D97-AF65-F5344CB8AC3E}">
        <p14:creationId xmlns:p14="http://schemas.microsoft.com/office/powerpoint/2010/main" val="313743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632311"/>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having crystal clarity of </a:t>
            </a:r>
            <a:r>
              <a:rPr lang="en-US" sz="2400" dirty="0" smtClean="0">
                <a:latin typeface="Times New Roman" panose="02020603050405020304" pitchFamily="18" charset="0"/>
                <a:ea typeface="Times New Roman" panose="02020603050405020304" pitchFamily="18" charset="0"/>
              </a:rPr>
              <a:t>the system planning and the initial investigation one can –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Identify the need for a new information system</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Launch an investigation and a feasibility study based on a MIS master plan that has management support.</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Understand the levels and functions of planning.</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Understand the steps in the initial investigation.</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Interpret MIS planning functions and their relationship to system analysis and design.</a:t>
            </a:r>
          </a:p>
          <a:p>
            <a:pPr marL="228600" algn="just">
              <a:lnSpc>
                <a:spcPct val="150000"/>
              </a:lnSpc>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3</a:t>
            </a:fld>
            <a:endParaRPr lang="en-US"/>
          </a:p>
        </p:txBody>
      </p:sp>
    </p:spTree>
    <p:extLst>
      <p:ext uri="{BB962C8B-B14F-4D97-AF65-F5344CB8AC3E}">
        <p14:creationId xmlns:p14="http://schemas.microsoft.com/office/powerpoint/2010/main" val="238532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Planning in System Analysis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597856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300" dirty="0" smtClean="0">
                <a:latin typeface="Times New Roman" panose="02020603050405020304" pitchFamily="18" charset="0"/>
                <a:ea typeface="Times New Roman" panose="02020603050405020304" pitchFamily="18" charset="0"/>
              </a:rPr>
              <a:t>Planning </a:t>
            </a:r>
            <a:r>
              <a:rPr lang="en-US" sz="2300" dirty="0">
                <a:latin typeface="Times New Roman" panose="02020603050405020304" pitchFamily="18" charset="0"/>
                <a:ea typeface="Times New Roman" panose="02020603050405020304" pitchFamily="18" charset="0"/>
              </a:rPr>
              <a:t>is the fundamental management function, which involves deciding beforehand, </a:t>
            </a:r>
            <a:r>
              <a:rPr lang="en-US" sz="2300" b="1" dirty="0">
                <a:latin typeface="Times New Roman" panose="02020603050405020304" pitchFamily="18" charset="0"/>
                <a:ea typeface="Times New Roman" panose="02020603050405020304" pitchFamily="18" charset="0"/>
              </a:rPr>
              <a:t>what </a:t>
            </a:r>
            <a:r>
              <a:rPr lang="en-US" sz="2300" dirty="0">
                <a:latin typeface="Times New Roman" panose="02020603050405020304" pitchFamily="18" charset="0"/>
                <a:ea typeface="Times New Roman" panose="02020603050405020304" pitchFamily="18" charset="0"/>
              </a:rPr>
              <a:t>is to be done, </a:t>
            </a:r>
            <a:r>
              <a:rPr lang="en-US" sz="2300" b="1" dirty="0">
                <a:latin typeface="Times New Roman" panose="02020603050405020304" pitchFamily="18" charset="0"/>
                <a:ea typeface="Times New Roman" panose="02020603050405020304" pitchFamily="18" charset="0"/>
              </a:rPr>
              <a:t>when</a:t>
            </a:r>
            <a:r>
              <a:rPr lang="en-US" sz="2300" dirty="0">
                <a:latin typeface="Times New Roman" panose="02020603050405020304" pitchFamily="18" charset="0"/>
                <a:ea typeface="Times New Roman" panose="02020603050405020304" pitchFamily="18" charset="0"/>
              </a:rPr>
              <a:t> is it to be done, </a:t>
            </a:r>
            <a:r>
              <a:rPr lang="en-US" sz="2300" b="1" dirty="0">
                <a:latin typeface="Times New Roman" panose="02020603050405020304" pitchFamily="18" charset="0"/>
                <a:ea typeface="Times New Roman" panose="02020603050405020304" pitchFamily="18" charset="0"/>
              </a:rPr>
              <a:t>how</a:t>
            </a:r>
            <a:r>
              <a:rPr lang="en-US" sz="2300" dirty="0">
                <a:latin typeface="Times New Roman" panose="02020603050405020304" pitchFamily="18" charset="0"/>
                <a:ea typeface="Times New Roman" panose="02020603050405020304" pitchFamily="18" charset="0"/>
              </a:rPr>
              <a:t> it is to be done and </a:t>
            </a:r>
            <a:r>
              <a:rPr lang="en-US" sz="2300" b="1" dirty="0">
                <a:latin typeface="Times New Roman" panose="02020603050405020304" pitchFamily="18" charset="0"/>
                <a:ea typeface="Times New Roman" panose="02020603050405020304" pitchFamily="18" charset="0"/>
              </a:rPr>
              <a:t>who</a:t>
            </a:r>
            <a:r>
              <a:rPr lang="en-US" sz="2300" dirty="0">
                <a:latin typeface="Times New Roman" panose="02020603050405020304" pitchFamily="18" charset="0"/>
                <a:ea typeface="Times New Roman" panose="02020603050405020304" pitchFamily="18" charset="0"/>
              </a:rPr>
              <a:t> is going to do it. </a:t>
            </a:r>
            <a:endParaRPr lang="en-US" sz="23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300" dirty="0" smtClean="0">
                <a:latin typeface="Times New Roman" panose="02020603050405020304" pitchFamily="18" charset="0"/>
                <a:ea typeface="Times New Roman" panose="02020603050405020304" pitchFamily="18" charset="0"/>
              </a:rPr>
              <a:t>It </a:t>
            </a:r>
            <a:r>
              <a:rPr lang="en-US" sz="2300" dirty="0">
                <a:latin typeface="Times New Roman" panose="02020603050405020304" pitchFamily="18" charset="0"/>
                <a:ea typeface="Times New Roman" panose="02020603050405020304" pitchFamily="18" charset="0"/>
              </a:rPr>
              <a:t>is an intellectual process which lays down </a:t>
            </a:r>
            <a:r>
              <a:rPr lang="en-US" sz="2300" dirty="0" smtClean="0">
                <a:latin typeface="Times New Roman" panose="02020603050405020304" pitchFamily="18" charset="0"/>
                <a:ea typeface="Times New Roman" panose="02020603050405020304" pitchFamily="18" charset="0"/>
              </a:rPr>
              <a:t>an organization's </a:t>
            </a:r>
            <a:r>
              <a:rPr lang="en-US" sz="2300" dirty="0">
                <a:latin typeface="Times New Roman" panose="02020603050405020304" pitchFamily="18" charset="0"/>
                <a:ea typeface="Times New Roman" panose="02020603050405020304" pitchFamily="18" charset="0"/>
              </a:rPr>
              <a:t>objectives and develops various courses of </a:t>
            </a:r>
            <a:r>
              <a:rPr lang="en-US" sz="2300" dirty="0" smtClean="0">
                <a:latin typeface="Times New Roman" panose="02020603050405020304" pitchFamily="18" charset="0"/>
                <a:ea typeface="Times New Roman" panose="02020603050405020304" pitchFamily="18" charset="0"/>
              </a:rPr>
              <a:t>action </a:t>
            </a:r>
            <a:r>
              <a:rPr lang="en-US" sz="2300" dirty="0">
                <a:latin typeface="Times New Roman" panose="02020603050405020304" pitchFamily="18" charset="0"/>
                <a:ea typeface="Times New Roman" panose="02020603050405020304" pitchFamily="18" charset="0"/>
              </a:rPr>
              <a:t>by which the </a:t>
            </a:r>
            <a:r>
              <a:rPr lang="en-US" sz="2300" dirty="0" smtClean="0">
                <a:latin typeface="Times New Roman" panose="02020603050405020304" pitchFamily="18" charset="0"/>
                <a:ea typeface="Times New Roman" panose="02020603050405020304" pitchFamily="18" charset="0"/>
              </a:rPr>
              <a:t>organization </a:t>
            </a:r>
            <a:r>
              <a:rPr lang="en-US" sz="2300" dirty="0">
                <a:latin typeface="Times New Roman" panose="02020603050405020304" pitchFamily="18" charset="0"/>
                <a:ea typeface="Times New Roman" panose="02020603050405020304" pitchFamily="18" charset="0"/>
              </a:rPr>
              <a:t>can achieve those objectives. It chalks out exactly, how to attain a specific goal</a:t>
            </a:r>
            <a:r>
              <a:rPr lang="en-US" sz="2300" dirty="0" smtClean="0">
                <a:latin typeface="Times New Roman" panose="02020603050405020304" pitchFamily="18" charset="0"/>
                <a:ea typeface="Times New Roman" panose="02020603050405020304" pitchFamily="18" charset="0"/>
              </a:rPr>
              <a:t>.</a:t>
            </a:r>
          </a:p>
          <a:p>
            <a:pPr marL="571500" indent="-342900" algn="just">
              <a:lnSpc>
                <a:spcPct val="150000"/>
              </a:lnSpc>
              <a:buFont typeface="Wingdings" panose="05000000000000000000" pitchFamily="2" charset="2"/>
              <a:buChar char="§"/>
            </a:pPr>
            <a:r>
              <a:rPr lang="en-US" sz="2300" dirty="0">
                <a:latin typeface="Times New Roman" panose="02020603050405020304" pitchFamily="18" charset="0"/>
                <a:ea typeface="Times New Roman" panose="02020603050405020304" pitchFamily="18" charset="0"/>
              </a:rPr>
              <a:t>It helps us to take a peep into the future and decide in advance the way to deal with the situations, which we are going to encounter in future. It involves logical thinking and rational decision making.</a:t>
            </a:r>
          </a:p>
          <a:p>
            <a:pPr marL="228600" algn="just">
              <a:lnSpc>
                <a:spcPct val="150000"/>
              </a:lnSpc>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4</a:t>
            </a:fld>
            <a:endParaRPr lang="en-US"/>
          </a:p>
        </p:txBody>
      </p:sp>
    </p:spTree>
    <p:extLst>
      <p:ext uri="{BB962C8B-B14F-4D97-AF65-F5344CB8AC3E}">
        <p14:creationId xmlns:p14="http://schemas.microsoft.com/office/powerpoint/2010/main" val="403601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Importance of Planning in System Analysis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710963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Proper planning for information systems ensures that the role played by the system will be in harmony with that of the organization.</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Planning information systems in business has become increasingly important during the past decade.</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Firstly, information is now recognized as a vital resource and bears equal importance to cash, physical resources and personnel.</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Secondly, information systems are becoming integral to business operations and top management is paying more attention towards information systems day by day.</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Thirdly, there is a growing need for formal long range planning with information systems that are complex, require month or years to build, use common databases or have a greater competitive edge. </a:t>
            </a:r>
          </a:p>
          <a:p>
            <a:pPr marL="1028700" lvl="1" indent="-342900" algn="just">
              <a:lnSpc>
                <a:spcPct val="150000"/>
              </a:lnSpc>
              <a:buFont typeface="Wingdings" panose="05000000000000000000" pitchFamily="2" charset="2"/>
              <a:buChar char="§"/>
            </a:pPr>
            <a:endParaRPr lang="en-US" sz="2000" dirty="0" smtClean="0">
              <a:latin typeface="Times New Roman" panose="02020603050405020304" pitchFamily="18" charset="0"/>
              <a:ea typeface="Times New Roman" panose="02020603050405020304" pitchFamily="18" charset="0"/>
            </a:endParaRPr>
          </a:p>
          <a:p>
            <a:pPr marL="228600" algn="just">
              <a:lnSpc>
                <a:spcPct val="150000"/>
              </a:lnSpc>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5</a:t>
            </a:fld>
            <a:endParaRPr lang="en-US"/>
          </a:p>
        </p:txBody>
      </p:sp>
    </p:spTree>
    <p:extLst>
      <p:ext uri="{BB962C8B-B14F-4D97-AF65-F5344CB8AC3E}">
        <p14:creationId xmlns:p14="http://schemas.microsoft.com/office/powerpoint/2010/main" val="3438358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MIS Planning</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5539978"/>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Planning for information system development must be done within the framework of the organization’s overall MIS plan.</a:t>
            </a:r>
          </a:p>
          <a:p>
            <a:pPr marL="571500" indent="-342900" algn="just">
              <a:lnSpc>
                <a:spcPct val="150000"/>
              </a:lnSpc>
              <a:buFont typeface="Wingdings" panose="05000000000000000000" pitchFamily="2" charset="2"/>
              <a:buChar char="§"/>
            </a:pPr>
            <a:r>
              <a:rPr lang="en-US" sz="2400" dirty="0" smtClean="0">
                <a:latin typeface="Times New Roman" panose="02020603050405020304" pitchFamily="18" charset="0"/>
                <a:ea typeface="Times New Roman" panose="02020603050405020304" pitchFamily="18" charset="0"/>
              </a:rPr>
              <a:t>It may be viewed from two dimensions – </a:t>
            </a:r>
          </a:p>
          <a:p>
            <a:pPr marL="1028700" lvl="1" indent="-342900" algn="just">
              <a:lnSpc>
                <a:spcPct val="150000"/>
              </a:lnSpc>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The </a:t>
            </a:r>
            <a:r>
              <a:rPr lang="en-US" sz="2400" b="1" dirty="0" smtClean="0">
                <a:latin typeface="Times New Roman" panose="02020603050405020304" pitchFamily="18" charset="0"/>
                <a:ea typeface="Times New Roman" panose="02020603050405020304" pitchFamily="18" charset="0"/>
              </a:rPr>
              <a:t>time horizon </a:t>
            </a:r>
            <a:r>
              <a:rPr lang="en-US" sz="2400" dirty="0" smtClean="0">
                <a:latin typeface="Times New Roman" panose="02020603050405020304" pitchFamily="18" charset="0"/>
                <a:ea typeface="Times New Roman" panose="02020603050405020304" pitchFamily="18" charset="0"/>
              </a:rPr>
              <a:t>dimension specifies whether it is </a:t>
            </a:r>
            <a:r>
              <a:rPr lang="en-US" sz="2400" i="1" dirty="0" smtClean="0">
                <a:latin typeface="Times New Roman" panose="02020603050405020304" pitchFamily="18" charset="0"/>
                <a:ea typeface="Times New Roman" panose="02020603050405020304" pitchFamily="18" charset="0"/>
              </a:rPr>
              <a:t>short range </a:t>
            </a:r>
            <a:r>
              <a:rPr lang="en-US" sz="2400" dirty="0" smtClean="0">
                <a:latin typeface="Times New Roman" panose="02020603050405020304" pitchFamily="18" charset="0"/>
                <a:ea typeface="Times New Roman" panose="02020603050405020304" pitchFamily="18" charset="0"/>
              </a:rPr>
              <a:t>(less than two years), </a:t>
            </a:r>
            <a:r>
              <a:rPr lang="en-US" sz="2400" i="1" dirty="0" smtClean="0">
                <a:latin typeface="Times New Roman" panose="02020603050405020304" pitchFamily="18" charset="0"/>
                <a:ea typeface="Times New Roman" panose="02020603050405020304" pitchFamily="18" charset="0"/>
              </a:rPr>
              <a:t>medium range </a:t>
            </a:r>
            <a:r>
              <a:rPr lang="en-US" sz="2400" dirty="0" smtClean="0">
                <a:latin typeface="Times New Roman" panose="02020603050405020304" pitchFamily="18" charset="0"/>
                <a:ea typeface="Times New Roman" panose="02020603050405020304" pitchFamily="18" charset="0"/>
              </a:rPr>
              <a:t>(two to five years) or </a:t>
            </a:r>
            <a:r>
              <a:rPr lang="en-US" sz="2400" i="1" dirty="0" smtClean="0">
                <a:latin typeface="Times New Roman" panose="02020603050405020304" pitchFamily="18" charset="0"/>
                <a:ea typeface="Times New Roman" panose="02020603050405020304" pitchFamily="18" charset="0"/>
              </a:rPr>
              <a:t>long range </a:t>
            </a:r>
            <a:r>
              <a:rPr lang="en-US" sz="2400" dirty="0" smtClean="0">
                <a:latin typeface="Times New Roman" panose="02020603050405020304" pitchFamily="18" charset="0"/>
                <a:ea typeface="Times New Roman" panose="02020603050405020304" pitchFamily="18" charset="0"/>
              </a:rPr>
              <a:t>(more than five years).</a:t>
            </a:r>
          </a:p>
          <a:p>
            <a:pPr marL="1028700" lvl="1" indent="-342900" algn="just">
              <a:lnSpc>
                <a:spcPct val="150000"/>
              </a:lnSpc>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The </a:t>
            </a:r>
            <a:r>
              <a:rPr lang="en-US" sz="2400" b="1" dirty="0" smtClean="0">
                <a:latin typeface="Times New Roman" panose="02020603050405020304" pitchFamily="18" charset="0"/>
                <a:ea typeface="Times New Roman" panose="02020603050405020304" pitchFamily="18" charset="0"/>
              </a:rPr>
              <a:t>focus dimension </a:t>
            </a:r>
            <a:r>
              <a:rPr lang="en-US" sz="2400" dirty="0" smtClean="0">
                <a:latin typeface="Times New Roman" panose="02020603050405020304" pitchFamily="18" charset="0"/>
                <a:ea typeface="Times New Roman" panose="02020603050405020304" pitchFamily="18" charset="0"/>
              </a:rPr>
              <a:t>tells whether the primary concern is </a:t>
            </a:r>
            <a:r>
              <a:rPr lang="en-US" sz="2400" i="1" dirty="0" smtClean="0">
                <a:latin typeface="Times New Roman" panose="02020603050405020304" pitchFamily="18" charset="0"/>
                <a:ea typeface="Times New Roman" panose="02020603050405020304" pitchFamily="18" charset="0"/>
              </a:rPr>
              <a:t>strategic</a:t>
            </a:r>
            <a:r>
              <a:rPr lang="en-US" sz="2400" dirty="0" smtClean="0">
                <a:latin typeface="Times New Roman" panose="02020603050405020304" pitchFamily="18" charset="0"/>
                <a:ea typeface="Times New Roman" panose="02020603050405020304" pitchFamily="18" charset="0"/>
              </a:rPr>
              <a:t>, </a:t>
            </a:r>
            <a:r>
              <a:rPr lang="en-US" sz="2400" i="1" dirty="0" smtClean="0">
                <a:latin typeface="Times New Roman" panose="02020603050405020304" pitchFamily="18" charset="0"/>
                <a:ea typeface="Times New Roman" panose="02020603050405020304" pitchFamily="18" charset="0"/>
              </a:rPr>
              <a:t>managerial </a:t>
            </a:r>
            <a:r>
              <a:rPr lang="en-US" sz="2400" dirty="0" smtClean="0">
                <a:latin typeface="Times New Roman" panose="02020603050405020304" pitchFamily="18" charset="0"/>
                <a:ea typeface="Times New Roman" panose="02020603050405020304" pitchFamily="18" charset="0"/>
              </a:rPr>
              <a:t>or </a:t>
            </a:r>
            <a:r>
              <a:rPr lang="en-US" sz="2400" i="1" dirty="0" smtClean="0">
                <a:latin typeface="Times New Roman" panose="02020603050405020304" pitchFamily="18" charset="0"/>
                <a:ea typeface="Times New Roman" panose="02020603050405020304" pitchFamily="18" charset="0"/>
              </a:rPr>
              <a:t>operational</a:t>
            </a:r>
            <a:r>
              <a:rPr lang="en-US" sz="2400" dirty="0" smtClean="0">
                <a:latin typeface="Times New Roman" panose="02020603050405020304" pitchFamily="18" charset="0"/>
                <a:ea typeface="Times New Roman" panose="02020603050405020304" pitchFamily="18" charset="0"/>
              </a:rPr>
              <a:t>.</a:t>
            </a:r>
          </a:p>
          <a:p>
            <a:pPr marL="685800" lvl="1" algn="just">
              <a:lnSpc>
                <a:spcPct val="150000"/>
              </a:lnSpc>
            </a:pPr>
            <a:endParaRPr lang="en-US" sz="2000" dirty="0" smtClean="0">
              <a:latin typeface="Times New Roman" panose="02020603050405020304" pitchFamily="18" charset="0"/>
              <a:ea typeface="Times New Roman" panose="02020603050405020304" pitchFamily="18" charset="0"/>
            </a:endParaRPr>
          </a:p>
          <a:p>
            <a:pPr marL="228600" algn="just">
              <a:lnSpc>
                <a:spcPct val="150000"/>
              </a:lnSpc>
            </a:pPr>
            <a:endParaRPr lang="en-US" sz="2400" dirty="0" smtClean="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6</a:t>
            </a:fld>
            <a:endParaRPr lang="en-US"/>
          </a:p>
        </p:txBody>
      </p:sp>
    </p:spTree>
    <p:extLst>
      <p:ext uri="{BB962C8B-B14F-4D97-AF65-F5344CB8AC3E}">
        <p14:creationId xmlns:p14="http://schemas.microsoft.com/office/powerpoint/2010/main" val="322024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pPr algn="just"/>
            <a:r>
              <a:rPr lang="en-US" sz="3200" b="1" dirty="0" smtClean="0">
                <a:latin typeface="Times New Roman" panose="02020603050405020304" pitchFamily="18" charset="0"/>
                <a:cs typeface="Times New Roman" panose="02020603050405020304" pitchFamily="18" charset="0"/>
              </a:rPr>
              <a:t>MIS Planning – </a:t>
            </a:r>
            <a:r>
              <a:rPr lang="en-US" sz="3200" b="1" i="1" dirty="0" smtClean="0">
                <a:latin typeface="Times New Roman" panose="02020603050405020304" pitchFamily="18" charset="0"/>
                <a:cs typeface="Times New Roman" panose="02020603050405020304" pitchFamily="18" charset="0"/>
              </a:rPr>
              <a:t>Strategic</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590931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smtClean="0">
                <a:latin typeface="Times New Roman" panose="02020603050405020304" pitchFamily="18" charset="0"/>
                <a:ea typeface="Times New Roman" panose="02020603050405020304" pitchFamily="18" charset="0"/>
              </a:rPr>
              <a:t>Strategic planning </a:t>
            </a:r>
            <a:r>
              <a:rPr lang="en-US" sz="2400" dirty="0" smtClean="0">
                <a:latin typeface="Times New Roman" panose="02020603050405020304" pitchFamily="18" charset="0"/>
                <a:ea typeface="Times New Roman" panose="02020603050405020304" pitchFamily="18" charset="0"/>
              </a:rPr>
              <a:t>is an orderly approach that determines the basic objectives to achieve, the strategies and policies needed to achieve the objectives and the tactical plans to implement the strategies. Strategic plan is a response to </a:t>
            </a:r>
            <a:r>
              <a:rPr lang="en-US" sz="2400" b="1" dirty="0" smtClean="0">
                <a:latin typeface="Times New Roman" panose="02020603050405020304" pitchFamily="18" charset="0"/>
                <a:ea typeface="Times New Roman" panose="02020603050405020304" pitchFamily="18" charset="0"/>
              </a:rPr>
              <a:t>“what”</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first task is to set the MIS objectives and the results expected.</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objectives must fit with the organization’s framework – the types of systems and services to be offered, the role of users in system development, the technology to be used etc</a:t>
            </a:r>
            <a:r>
              <a:rPr lang="en-US" sz="2000" dirty="0" smtClean="0">
                <a:latin typeface="Times New Roman" panose="02020603050405020304" pitchFamily="18" charset="0"/>
                <a:ea typeface="Times New Roman" panose="02020603050405020304" pitchFamily="18" charset="0"/>
              </a:rPr>
              <a:t>.</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Next, MIS policies are defined as a guideline to be used in carrying out strategy in order to achieve the objectives .</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Then, The objectives are translated </a:t>
            </a:r>
            <a:r>
              <a:rPr lang="en-US" sz="2000" dirty="0">
                <a:latin typeface="Times New Roman" panose="02020603050405020304" pitchFamily="18" charset="0"/>
                <a:ea typeface="Times New Roman" panose="02020603050405020304" pitchFamily="18" charset="0"/>
              </a:rPr>
              <a:t>i</a:t>
            </a:r>
            <a:r>
              <a:rPr lang="en-US" sz="2000" dirty="0" smtClean="0">
                <a:latin typeface="Times New Roman" panose="02020603050405020304" pitchFamily="18" charset="0"/>
                <a:ea typeface="Times New Roman" panose="02020603050405020304" pitchFamily="18" charset="0"/>
              </a:rPr>
              <a:t>nto long range (conceptual), medium range (managerial) and short range (operational) plans for implementation basing on the defined MIS policies.</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planning is required to be reviewed and approved.</a:t>
            </a:r>
          </a:p>
          <a:p>
            <a:pPr marL="685800" lvl="1" algn="just">
              <a:lnSpc>
                <a:spcPct val="150000"/>
              </a:lnSpc>
            </a:pPr>
            <a:endParaRPr lang="en-US" sz="20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7</a:t>
            </a:fld>
            <a:endParaRPr lang="en-US" dirty="0"/>
          </a:p>
        </p:txBody>
      </p:sp>
    </p:spTree>
    <p:extLst>
      <p:ext uri="{BB962C8B-B14F-4D97-AF65-F5344CB8AC3E}">
        <p14:creationId xmlns:p14="http://schemas.microsoft.com/office/powerpoint/2010/main" val="276480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MIS Planning – </a:t>
            </a:r>
            <a:r>
              <a:rPr lang="en-US" sz="3200" b="1" i="1" dirty="0" smtClean="0">
                <a:latin typeface="Times New Roman" panose="02020603050405020304" pitchFamily="18" charset="0"/>
                <a:cs typeface="Times New Roman" panose="02020603050405020304" pitchFamily="18" charset="0"/>
              </a:rPr>
              <a:t>Managerial</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585397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smtClean="0">
                <a:latin typeface="Times New Roman" panose="02020603050405020304" pitchFamily="18" charset="0"/>
                <a:ea typeface="Times New Roman" panose="02020603050405020304" pitchFamily="18" charset="0"/>
              </a:rPr>
              <a:t>Managerial planning </a:t>
            </a:r>
            <a:r>
              <a:rPr lang="en-US" sz="2400" dirty="0" smtClean="0">
                <a:latin typeface="Times New Roman" panose="02020603050405020304" pitchFamily="18" charset="0"/>
                <a:ea typeface="Times New Roman" panose="02020603050405020304" pitchFamily="18" charset="0"/>
              </a:rPr>
              <a:t>is a process in which specific functional plans are related to a certain duration to show how strategies are to be carried out to </a:t>
            </a:r>
            <a:r>
              <a:rPr lang="en-US" sz="2400" dirty="0">
                <a:latin typeface="Times New Roman" panose="02020603050405020304" pitchFamily="18" charset="0"/>
                <a:ea typeface="Times New Roman" panose="02020603050405020304" pitchFamily="18" charset="0"/>
              </a:rPr>
              <a:t>a</a:t>
            </a:r>
            <a:r>
              <a:rPr lang="en-US" sz="2400" dirty="0" smtClean="0">
                <a:latin typeface="Times New Roman" panose="02020603050405020304" pitchFamily="18" charset="0"/>
                <a:ea typeface="Times New Roman" panose="02020603050405020304" pitchFamily="18" charset="0"/>
              </a:rPr>
              <a:t>chieve plans. Managerial </a:t>
            </a:r>
            <a:r>
              <a:rPr lang="en-US" sz="2400" dirty="0">
                <a:latin typeface="Times New Roman" panose="02020603050405020304" pitchFamily="18" charset="0"/>
                <a:ea typeface="Times New Roman" panose="02020603050405020304" pitchFamily="18" charset="0"/>
              </a:rPr>
              <a:t>plan is a response to </a:t>
            </a:r>
            <a:r>
              <a:rPr lang="en-US" sz="2400" b="1" dirty="0" smtClean="0">
                <a:latin typeface="Times New Roman" panose="02020603050405020304" pitchFamily="18" charset="0"/>
                <a:ea typeface="Times New Roman" panose="02020603050405020304" pitchFamily="18" charset="0"/>
              </a:rPr>
              <a:t>“how”</a:t>
            </a:r>
            <a:endParaRPr lang="en-US" sz="2400" dirty="0" smtClean="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first task is to formulate in details how </a:t>
            </a:r>
            <a:r>
              <a:rPr lang="en-US" sz="2000" i="1" dirty="0" smtClean="0">
                <a:latin typeface="Times New Roman" panose="02020603050405020304" pitchFamily="18" charset="0"/>
                <a:ea typeface="Times New Roman" panose="02020603050405020304" pitchFamily="18" charset="0"/>
              </a:rPr>
              <a:t>long range and medium range plans</a:t>
            </a:r>
            <a:r>
              <a:rPr lang="en-US" sz="2000" dirty="0" smtClean="0">
                <a:latin typeface="Times New Roman" panose="02020603050405020304" pitchFamily="18" charset="0"/>
                <a:ea typeface="Times New Roman" panose="02020603050405020304" pitchFamily="18" charset="0"/>
              </a:rPr>
              <a:t> will be executed  throughout a specific number of years for different activities of a system, such as – budget and funding issues, analysis of project risks, competition scenario, availability of resources for current/future projects etc.</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a:t>
            </a:r>
            <a:r>
              <a:rPr lang="en-US" sz="2000" dirty="0" smtClean="0">
                <a:latin typeface="Times New Roman" panose="02020603050405020304" pitchFamily="18" charset="0"/>
                <a:ea typeface="Times New Roman" panose="02020603050405020304" pitchFamily="18" charset="0"/>
              </a:rPr>
              <a:t>next step is </a:t>
            </a:r>
            <a:r>
              <a:rPr lang="en-US" sz="2000" dirty="0">
                <a:latin typeface="Times New Roman" panose="02020603050405020304" pitchFamily="18" charset="0"/>
                <a:ea typeface="Times New Roman" panose="02020603050405020304" pitchFamily="18" charset="0"/>
              </a:rPr>
              <a:t>to devise </a:t>
            </a:r>
            <a:r>
              <a:rPr lang="en-US" sz="2000" i="1" dirty="0">
                <a:latin typeface="Times New Roman" panose="02020603050405020304" pitchFamily="18" charset="0"/>
                <a:ea typeface="Times New Roman" panose="02020603050405020304" pitchFamily="18" charset="0"/>
              </a:rPr>
              <a:t>short range plans </a:t>
            </a:r>
            <a:r>
              <a:rPr lang="en-US" sz="2000" dirty="0">
                <a:latin typeface="Times New Roman" panose="02020603050405020304" pitchFamily="18" charset="0"/>
                <a:ea typeface="Times New Roman" panose="02020603050405020304" pitchFamily="18" charset="0"/>
              </a:rPr>
              <a:t>that spell out the day to day activities of the system which are programmed plans required for a year’s </a:t>
            </a:r>
            <a:r>
              <a:rPr lang="en-US" sz="2000" dirty="0" smtClean="0">
                <a:latin typeface="Times New Roman" panose="02020603050405020304" pitchFamily="18" charset="0"/>
                <a:ea typeface="Times New Roman" panose="02020603050405020304" pitchFamily="18" charset="0"/>
              </a:rPr>
              <a:t>commitment, such as – the operating expense budget, the human resource budget of each computer application and timetables for implementing a new system, maintenance plan and technical support for existing systems etc.</a:t>
            </a:r>
            <a:endParaRPr lang="en-US" sz="2000" dirty="0">
              <a:latin typeface="Times New Roman" panose="02020603050405020304" pitchFamily="18" charset="0"/>
              <a:ea typeface="Times New Roman" panose="02020603050405020304" pitchFamily="18" charset="0"/>
            </a:endParaRPr>
          </a:p>
          <a:p>
            <a:pPr marL="685800" lvl="1" algn="just">
              <a:lnSpc>
                <a:spcPct val="150000"/>
              </a:lnSpc>
            </a:pPr>
            <a:endParaRPr lang="en-US" sz="2000" dirty="0" smtClean="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t>8</a:t>
            </a:fld>
            <a:endParaRPr lang="en-US" dirty="0"/>
          </a:p>
        </p:txBody>
      </p:sp>
    </p:spTree>
    <p:extLst>
      <p:ext uri="{BB962C8B-B14F-4D97-AF65-F5344CB8AC3E}">
        <p14:creationId xmlns:p14="http://schemas.microsoft.com/office/powerpoint/2010/main" val="398728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41184"/>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MIS Planning – </a:t>
            </a:r>
            <a:r>
              <a:rPr lang="en-US" sz="3200" b="1" i="1" dirty="0" smtClean="0">
                <a:latin typeface="Times New Roman" panose="02020603050405020304" pitchFamily="18" charset="0"/>
                <a:cs typeface="Times New Roman" panose="02020603050405020304" pitchFamily="18" charset="0"/>
              </a:rPr>
              <a:t>Operational </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1430" y="931653"/>
            <a:ext cx="11099042" cy="498598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i="1" dirty="0" smtClean="0">
                <a:latin typeface="Times New Roman" panose="02020603050405020304" pitchFamily="18" charset="0"/>
                <a:ea typeface="Times New Roman" panose="02020603050405020304" pitchFamily="18" charset="0"/>
              </a:rPr>
              <a:t>Operational planning </a:t>
            </a:r>
            <a:r>
              <a:rPr lang="en-US" sz="2400" dirty="0" smtClean="0">
                <a:latin typeface="Times New Roman" panose="02020603050405020304" pitchFamily="18" charset="0"/>
                <a:ea typeface="Times New Roman" panose="02020603050405020304" pitchFamily="18" charset="0"/>
              </a:rPr>
              <a:t>requires the heaviest user involvement to define and execute fully the system requirements by meeting the MIS objectives on an everyday basis.  Operational plan is a response to </a:t>
            </a:r>
            <a:r>
              <a:rPr lang="en-US" sz="2400" b="1" dirty="0" smtClean="0">
                <a:latin typeface="Times New Roman" panose="02020603050405020304" pitchFamily="18" charset="0"/>
                <a:ea typeface="Times New Roman" panose="02020603050405020304" pitchFamily="18" charset="0"/>
              </a:rPr>
              <a:t>“perform”</a:t>
            </a: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The operational </a:t>
            </a:r>
            <a:r>
              <a:rPr lang="en-US" sz="2000" dirty="0">
                <a:latin typeface="Times New Roman" panose="02020603050405020304" pitchFamily="18" charset="0"/>
                <a:ea typeface="Times New Roman" panose="02020603050405020304" pitchFamily="18" charset="0"/>
              </a:rPr>
              <a:t>plan charts out a roadmap to achieve the </a:t>
            </a:r>
            <a:r>
              <a:rPr lang="en-US" sz="2000" dirty="0" smtClean="0">
                <a:latin typeface="Times New Roman" panose="02020603050405020304" pitchFamily="18" charset="0"/>
                <a:ea typeface="Times New Roman" panose="02020603050405020304" pitchFamily="18" charset="0"/>
              </a:rPr>
              <a:t>MIS objectives within </a:t>
            </a:r>
            <a:r>
              <a:rPr lang="en-US" sz="2000" dirty="0">
                <a:latin typeface="Times New Roman" panose="02020603050405020304" pitchFamily="18" charset="0"/>
                <a:ea typeface="Times New Roman" panose="02020603050405020304" pitchFamily="18" charset="0"/>
              </a:rPr>
              <a:t>a realistic timeframe. </a:t>
            </a:r>
            <a:endParaRPr lang="en-US" sz="2000" dirty="0" smtClean="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This </a:t>
            </a:r>
            <a:r>
              <a:rPr lang="en-US" sz="2000" dirty="0">
                <a:latin typeface="Times New Roman" panose="02020603050405020304" pitchFamily="18" charset="0"/>
                <a:ea typeface="Times New Roman" panose="02020603050405020304" pitchFamily="18" charset="0"/>
              </a:rPr>
              <a:t>plan is highly specific with an emphasis on </a:t>
            </a:r>
            <a:r>
              <a:rPr lang="en-US" sz="2000" dirty="0" smtClean="0">
                <a:latin typeface="Times New Roman" panose="02020603050405020304" pitchFamily="18" charset="0"/>
                <a:ea typeface="Times New Roman" panose="02020603050405020304" pitchFamily="18" charset="0"/>
              </a:rPr>
              <a:t>short term objectives and describes the day to day running of the company.</a:t>
            </a:r>
          </a:p>
          <a:p>
            <a:pPr marL="1028700" lvl="1" indent="-342900"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 This </a:t>
            </a:r>
            <a:r>
              <a:rPr lang="en-US" sz="2000" dirty="0" smtClean="0">
                <a:latin typeface="Times New Roman" panose="02020603050405020304" pitchFamily="18" charset="0"/>
                <a:ea typeface="Times New Roman" panose="02020603050405020304" pitchFamily="18" charset="0"/>
              </a:rPr>
              <a:t>type of plan can be single use plans such as - a </a:t>
            </a:r>
            <a:r>
              <a:rPr lang="en-US" sz="2000" dirty="0">
                <a:latin typeface="Times New Roman" panose="02020603050405020304" pitchFamily="18" charset="0"/>
                <a:ea typeface="Times New Roman" panose="02020603050405020304" pitchFamily="18" charset="0"/>
              </a:rPr>
              <a:t>one-time sales program, a marketing campaign, a recruitment </a:t>
            </a:r>
            <a:r>
              <a:rPr lang="en-US" sz="2000" dirty="0" smtClean="0">
                <a:latin typeface="Times New Roman" panose="02020603050405020304" pitchFamily="18" charset="0"/>
                <a:ea typeface="Times New Roman" panose="02020603050405020304" pitchFamily="18" charset="0"/>
              </a:rPr>
              <a:t>drive etc</a:t>
            </a:r>
            <a:r>
              <a:rPr lang="en-US"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or ongoing </a:t>
            </a:r>
            <a:r>
              <a:rPr lang="en-US" sz="2000" dirty="0">
                <a:latin typeface="Times New Roman" panose="02020603050405020304" pitchFamily="18" charset="0"/>
                <a:ea typeface="Times New Roman" panose="02020603050405020304" pitchFamily="18" charset="0"/>
              </a:rPr>
              <a:t>plans such as - hiring and training employees</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sourcing raw </a:t>
            </a:r>
            <a:r>
              <a:rPr lang="en-US" sz="2000" dirty="0" smtClean="0">
                <a:latin typeface="Times New Roman" panose="02020603050405020304" pitchFamily="18" charset="0"/>
                <a:ea typeface="Times New Roman" panose="02020603050405020304" pitchFamily="18" charset="0"/>
              </a:rPr>
              <a:t>materials etc. </a:t>
            </a:r>
          </a:p>
        </p:txBody>
      </p:sp>
      <p:sp>
        <p:nvSpPr>
          <p:cNvPr id="4" name="Slide Number Placeholder 3"/>
          <p:cNvSpPr>
            <a:spLocks noGrp="1"/>
          </p:cNvSpPr>
          <p:nvPr>
            <p:ph type="sldNum" sz="quarter" idx="12"/>
          </p:nvPr>
        </p:nvSpPr>
        <p:spPr/>
        <p:txBody>
          <a:bodyPr/>
          <a:lstStyle/>
          <a:p>
            <a:fld id="{64737C5C-CD9B-4354-B402-78DFEEA1258A}" type="slidenum">
              <a:rPr lang="en-US" smtClean="0"/>
              <a:t>9</a:t>
            </a:fld>
            <a:endParaRPr lang="en-US" dirty="0"/>
          </a:p>
        </p:txBody>
      </p:sp>
    </p:spTree>
    <p:extLst>
      <p:ext uri="{BB962C8B-B14F-4D97-AF65-F5344CB8AC3E}">
        <p14:creationId xmlns:p14="http://schemas.microsoft.com/office/powerpoint/2010/main" val="2308320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4287</TotalTime>
  <Words>2614</Words>
  <Application>Microsoft Office PowerPoint</Application>
  <PresentationFormat>Widescreen</PresentationFormat>
  <Paragraphs>164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Trebuchet MS</vt:lpstr>
      <vt:lpstr>Wingdings</vt:lpstr>
      <vt:lpstr>Office Theme</vt:lpstr>
      <vt:lpstr>Systems Planning and the Initial Investigation</vt:lpstr>
      <vt:lpstr>Objectives</vt:lpstr>
      <vt:lpstr>Introduction</vt:lpstr>
      <vt:lpstr>Planning in System Analysis</vt:lpstr>
      <vt:lpstr>Importance of Planning in System Analysis</vt:lpstr>
      <vt:lpstr>MIS Planning</vt:lpstr>
      <vt:lpstr>MIS Planning – Strategic</vt:lpstr>
      <vt:lpstr>MIS Planning – Managerial</vt:lpstr>
      <vt:lpstr>MIS Planning – Operational </vt:lpstr>
      <vt:lpstr>Initial Investigation</vt:lpstr>
      <vt:lpstr>Initial Investigation Activities</vt:lpstr>
      <vt:lpstr>Needs Identification</vt:lpstr>
      <vt:lpstr>Determining the User’s Information Requirements</vt:lpstr>
      <vt:lpstr>Determining the User’s Information Requirements</vt:lpstr>
      <vt:lpstr>Determining the User’s Information Requirements - Strategies</vt:lpstr>
      <vt:lpstr>Determining the User’s Information Requirements - Strategies</vt:lpstr>
      <vt:lpstr>Determining the User’s Information Requirements - Strategies</vt:lpstr>
      <vt:lpstr>Problem Definition and Project Initiation</vt:lpstr>
      <vt:lpstr>Background Analysis</vt:lpstr>
      <vt:lpstr>Fact Finding</vt:lpstr>
      <vt:lpstr>Fact Analysis</vt:lpstr>
      <vt:lpstr>Determination of Feasibility</vt:lpstr>
      <vt:lpstr>Case Study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Computer Programming Language</dc:title>
  <dc:creator>tarannum</dc:creator>
  <cp:lastModifiedBy>tarannum</cp:lastModifiedBy>
  <cp:revision>212</cp:revision>
  <dcterms:created xsi:type="dcterms:W3CDTF">2018-07-15T17:12:39Z</dcterms:created>
  <dcterms:modified xsi:type="dcterms:W3CDTF">2019-02-27T02:19:53Z</dcterms:modified>
</cp:coreProperties>
</file>