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58" r:id="rId3"/>
    <p:sldId id="297" r:id="rId4"/>
    <p:sldId id="262" r:id="rId5"/>
    <p:sldId id="266" r:id="rId6"/>
    <p:sldId id="289" r:id="rId7"/>
    <p:sldId id="290" r:id="rId8"/>
    <p:sldId id="268" r:id="rId9"/>
    <p:sldId id="269" r:id="rId10"/>
    <p:sldId id="270" r:id="rId11"/>
    <p:sldId id="271" r:id="rId12"/>
    <p:sldId id="276" r:id="rId13"/>
    <p:sldId id="272" r:id="rId14"/>
    <p:sldId id="277" r:id="rId15"/>
    <p:sldId id="278" r:id="rId16"/>
    <p:sldId id="279" r:id="rId17"/>
    <p:sldId id="273" r:id="rId18"/>
    <p:sldId id="282" r:id="rId19"/>
    <p:sldId id="280" r:id="rId20"/>
    <p:sldId id="281" r:id="rId21"/>
    <p:sldId id="283" r:id="rId22"/>
    <p:sldId id="284" r:id="rId23"/>
    <p:sldId id="285" r:id="rId24"/>
    <p:sldId id="296" r:id="rId25"/>
    <p:sldId id="286" r:id="rId26"/>
    <p:sldId id="291" r:id="rId27"/>
    <p:sldId id="293" r:id="rId28"/>
    <p:sldId id="292" r:id="rId29"/>
    <p:sldId id="294" r:id="rId30"/>
    <p:sldId id="295" r:id="rId31"/>
    <p:sldId id="287" r:id="rId32"/>
    <p:sldId id="274" r:id="rId33"/>
    <p:sldId id="288" r:id="rId34"/>
    <p:sldId id="26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6" d="100"/>
          <a:sy n="46" d="100"/>
        </p:scale>
        <p:origin x="-1638" y="-5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C14F9-D10E-4EF0-B4FA-8794A914ED75}" type="datetimeFigureOut">
              <a:rPr lang="en-US" smtClean="0"/>
              <a:t>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5D09C-3C8F-43A8-8FF8-8519B17903A5}" type="slidenum">
              <a:rPr lang="en-US" smtClean="0"/>
              <a:t>‹#›</a:t>
            </a:fld>
            <a:endParaRPr lang="en-US"/>
          </a:p>
        </p:txBody>
      </p:sp>
    </p:spTree>
    <p:extLst>
      <p:ext uri="{BB962C8B-B14F-4D97-AF65-F5344CB8AC3E}">
        <p14:creationId xmlns:p14="http://schemas.microsoft.com/office/powerpoint/2010/main" val="1369764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5D09C-3C8F-43A8-8FF8-8519B17903A5}" type="slidenum">
              <a:rPr lang="en-US" smtClean="0"/>
              <a:t>1</a:t>
            </a:fld>
            <a:endParaRPr lang="en-US"/>
          </a:p>
        </p:txBody>
      </p:sp>
    </p:spTree>
    <p:extLst>
      <p:ext uri="{BB962C8B-B14F-4D97-AF65-F5344CB8AC3E}">
        <p14:creationId xmlns:p14="http://schemas.microsoft.com/office/powerpoint/2010/main" val="3219625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Year-to-date payroll – </a:t>
            </a:r>
            <a:r>
              <a:rPr lang="en-GB" dirty="0" err="1" smtClean="0"/>
              <a:t>ytd</a:t>
            </a:r>
            <a:endParaRPr lang="en-GB" dirty="0" smtClean="0"/>
          </a:p>
          <a:p>
            <a:r>
              <a:rPr lang="en-GB" sz="1200" b="0" i="0" kern="1200" dirty="0" smtClean="0">
                <a:solidFill>
                  <a:schemeClr val="tx1"/>
                </a:solidFill>
                <a:effectLst/>
                <a:latin typeface="+mn-lt"/>
                <a:ea typeface="+mn-ea"/>
                <a:cs typeface="+mn-cs"/>
              </a:rPr>
              <a:t>CRT-Cumulated Result Table</a:t>
            </a:r>
            <a:endParaRPr lang="en-GB" dirty="0"/>
          </a:p>
        </p:txBody>
      </p:sp>
      <p:sp>
        <p:nvSpPr>
          <p:cNvPr id="4" name="Slide Number Placeholder 3"/>
          <p:cNvSpPr>
            <a:spLocks noGrp="1"/>
          </p:cNvSpPr>
          <p:nvPr>
            <p:ph type="sldNum" sz="quarter" idx="10"/>
          </p:nvPr>
        </p:nvSpPr>
        <p:spPr/>
        <p:txBody>
          <a:bodyPr/>
          <a:lstStyle/>
          <a:p>
            <a:fld id="{0475D09C-3C8F-43A8-8FF8-8519B17903A5}" type="slidenum">
              <a:rPr lang="en-US" smtClean="0"/>
              <a:t>7</a:t>
            </a:fld>
            <a:endParaRPr lang="en-US"/>
          </a:p>
        </p:txBody>
      </p:sp>
    </p:spTree>
    <p:extLst>
      <p:ext uri="{BB962C8B-B14F-4D97-AF65-F5344CB8AC3E}">
        <p14:creationId xmlns:p14="http://schemas.microsoft.com/office/powerpoint/2010/main" val="2158918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D2243F-5281-42EB-8F3D-1080FE2BE311}" type="datetime1">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358761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AFA459-AB28-4268-B177-BD4FF0E81D95}" type="datetime1">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1131255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8D14BD-19E1-4048-82A2-B09A1534BDC9}" type="datetime1">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132126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669DB-FABD-4F8A-84C3-4AE941B1DC55}" type="datetime1">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10113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6FCE5-F534-4AFF-B6E9-1A70FA7728F7}" type="datetime1">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6144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7CDD6-7476-4CA5-AA88-D52B1DBB4D46}" type="datetime1">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30806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8B1AC3-5234-4A5D-BE9B-16AF4F5E9FFB}" type="datetime1">
              <a:rPr lang="en-US" smtClean="0"/>
              <a:t>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367948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A1B390-74F0-468C-94ED-4927A1AF8377}" type="datetime1">
              <a:rPr lang="en-US" smtClean="0"/>
              <a:t>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05984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C25C6-0D94-45BD-BCC6-BE871B1D8CBB}" type="datetime1">
              <a:rPr lang="en-US" smtClean="0"/>
              <a:t>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3771542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FB98E-E7D6-4494-9F5E-ACF1DA8452D1}" type="datetime1">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347864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F953E-41C1-46F3-BE10-655415F24AA2}" type="datetime1">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78337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3471E-CE19-4955-A74A-8A6DBB943828}" type="datetime1">
              <a:rPr lang="en-US" smtClean="0"/>
              <a:t>2/16/2020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37C5C-CD9B-4354-B402-78DFEEA1258A}" type="slidenum">
              <a:rPr lang="en-US" smtClean="0"/>
              <a:t>‹#›</a:t>
            </a:fld>
            <a:endParaRPr lang="en-US"/>
          </a:p>
        </p:txBody>
      </p:sp>
    </p:spTree>
    <p:extLst>
      <p:ext uri="{BB962C8B-B14F-4D97-AF65-F5344CB8AC3E}">
        <p14:creationId xmlns:p14="http://schemas.microsoft.com/office/powerpoint/2010/main" val="230820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0853"/>
            <a:ext cx="9144000" cy="1657700"/>
          </a:xfrm>
        </p:spPr>
        <p:txBody>
          <a:bodyPr>
            <a:normAutofit/>
          </a:bodyPr>
          <a:lstStyle/>
          <a:p>
            <a:r>
              <a:rPr lang="en-US" b="1" dirty="0">
                <a:latin typeface="Trebuchet MS" panose="020B0603020202020204" pitchFamily="34" charset="0"/>
              </a:rPr>
              <a:t>Information Gathering</a:t>
            </a:r>
          </a:p>
        </p:txBody>
      </p:sp>
      <p:sp>
        <p:nvSpPr>
          <p:cNvPr id="3" name="Subtitle 2"/>
          <p:cNvSpPr>
            <a:spLocks noGrp="1"/>
          </p:cNvSpPr>
          <p:nvPr>
            <p:ph type="subTitle" idx="1"/>
          </p:nvPr>
        </p:nvSpPr>
        <p:spPr>
          <a:xfrm>
            <a:off x="7356144" y="4586408"/>
            <a:ext cx="3439235" cy="1542197"/>
          </a:xfrm>
        </p:spPr>
        <p:txBody>
          <a:bodyPr>
            <a:normAutofit/>
          </a:bodyPr>
          <a:lstStyle/>
          <a:p>
            <a:pPr algn="r"/>
            <a:r>
              <a:rPr lang="en-US" sz="3600" dirty="0">
                <a:latin typeface="Trebuchet MS" panose="020B0603020202020204" pitchFamily="34" charset="0"/>
              </a:rPr>
              <a:t>Chapter 05</a:t>
            </a:r>
          </a:p>
        </p:txBody>
      </p:sp>
      <p:sp>
        <p:nvSpPr>
          <p:cNvPr id="4" name="TextBox 3"/>
          <p:cNvSpPr txBox="1"/>
          <p:nvPr/>
        </p:nvSpPr>
        <p:spPr>
          <a:xfrm>
            <a:off x="1524000" y="321233"/>
            <a:ext cx="9144000" cy="461665"/>
          </a:xfrm>
          <a:prstGeom prst="rect">
            <a:avLst/>
          </a:prstGeom>
          <a:noFill/>
        </p:spPr>
        <p:txBody>
          <a:bodyPr wrap="square" rtlCol="0">
            <a:spAutoFit/>
          </a:bodyPr>
          <a:lstStyle/>
          <a:p>
            <a:pPr algn="ctr"/>
            <a:r>
              <a:rPr lang="en-US" sz="2400" dirty="0">
                <a:latin typeface="Trebuchet MS" panose="020B0603020202020204" pitchFamily="34" charset="0"/>
              </a:rPr>
              <a:t>System Analysis</a:t>
            </a:r>
          </a:p>
        </p:txBody>
      </p:sp>
      <p:sp>
        <p:nvSpPr>
          <p:cNvPr id="5" name="Subtitle 2">
            <a:extLst>
              <a:ext uri="{FF2B5EF4-FFF2-40B4-BE49-F238E27FC236}">
                <a16:creationId xmlns:a16="http://schemas.microsoft.com/office/drawing/2014/main" xmlns="" id="{8F2FEC42-5706-4A97-92AF-CF6C67941EFA}"/>
              </a:ext>
            </a:extLst>
          </p:cNvPr>
          <p:cNvSpPr txBox="1">
            <a:spLocks/>
          </p:cNvSpPr>
          <p:nvPr/>
        </p:nvSpPr>
        <p:spPr>
          <a:xfrm>
            <a:off x="495002" y="4586408"/>
            <a:ext cx="3439235" cy="15421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latin typeface="Trebuchet MS" panose="020B0603020202020204" pitchFamily="34" charset="0"/>
              </a:rPr>
              <a:t>Lt Col </a:t>
            </a:r>
            <a:r>
              <a:rPr lang="en-US" dirty="0" err="1" smtClean="0">
                <a:latin typeface="Trebuchet MS" panose="020B0603020202020204" pitchFamily="34" charset="0"/>
              </a:rPr>
              <a:t>Nazrul</a:t>
            </a:r>
            <a:r>
              <a:rPr lang="en-US" dirty="0" smtClean="0">
                <a:latin typeface="Trebuchet MS" panose="020B0603020202020204" pitchFamily="34" charset="0"/>
              </a:rPr>
              <a:t> Islam</a:t>
            </a:r>
            <a:endParaRPr lang="en-US" dirty="0">
              <a:latin typeface="Trebuchet MS" panose="020B0603020202020204" pitchFamily="34" charset="0"/>
            </a:endParaRPr>
          </a:p>
          <a:p>
            <a:pPr algn="l"/>
            <a:r>
              <a:rPr lang="en-US" dirty="0">
                <a:latin typeface="Trebuchet MS" panose="020B0603020202020204" pitchFamily="34" charset="0"/>
              </a:rPr>
              <a:t>CSE Dept, MIST</a:t>
            </a:r>
          </a:p>
        </p:txBody>
      </p:sp>
    </p:spTree>
    <p:extLst>
      <p:ext uri="{BB962C8B-B14F-4D97-AF65-F5344CB8AC3E}">
        <p14:creationId xmlns:p14="http://schemas.microsoft.com/office/powerpoint/2010/main" val="2919804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Information Gathering Tools</a:t>
            </a:r>
          </a:p>
        </p:txBody>
      </p:sp>
      <p:sp>
        <p:nvSpPr>
          <p:cNvPr id="4" name="Slide Number Placeholder 3"/>
          <p:cNvSpPr>
            <a:spLocks noGrp="1"/>
          </p:cNvSpPr>
          <p:nvPr>
            <p:ph type="sldNum" sz="quarter" idx="12"/>
          </p:nvPr>
        </p:nvSpPr>
        <p:spPr/>
        <p:txBody>
          <a:bodyPr/>
          <a:lstStyle/>
          <a:p>
            <a:fld id="{64737C5C-CD9B-4354-B402-78DFEEA1258A}" type="slidenum">
              <a:rPr lang="en-US" smtClean="0"/>
              <a:t>10</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3074" y="931653"/>
            <a:ext cx="6825602" cy="5904207"/>
          </a:xfrm>
          <a:prstGeom prst="rect">
            <a:avLst/>
          </a:prstGeom>
        </p:spPr>
      </p:pic>
    </p:spTree>
    <p:extLst>
      <p:ext uri="{BB962C8B-B14F-4D97-AF65-F5344CB8AC3E}">
        <p14:creationId xmlns:p14="http://schemas.microsoft.com/office/powerpoint/2010/main" val="2214240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Review of Literature, Procedures and Forms</a:t>
            </a:r>
          </a:p>
        </p:txBody>
      </p:sp>
      <p:sp>
        <p:nvSpPr>
          <p:cNvPr id="3" name="TextBox 2"/>
          <p:cNvSpPr txBox="1"/>
          <p:nvPr/>
        </p:nvSpPr>
        <p:spPr>
          <a:xfrm>
            <a:off x="351430" y="857911"/>
            <a:ext cx="11099042" cy="4870564"/>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A literature review is a comprehensive summary of previous research on a topic, including comparative discussion as well as pros and cons which helps the analyst to provide an overview of what features exists and how they can be enhanced to meet present requirements.</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 procedures manuals contain the requirements of the system. This helps in determining to what extent the goals are met by the present system. Day to day problems may have forced changes that are not reflected in the manual. </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Regarding existing forms, the analyst needs to find out how they are filled out, how useful they are to the user, what changes need to be made and how easy they are to read. </a:t>
            </a:r>
          </a:p>
        </p:txBody>
      </p:sp>
      <p:sp>
        <p:nvSpPr>
          <p:cNvPr id="4" name="Slide Number Placeholder 3"/>
          <p:cNvSpPr>
            <a:spLocks noGrp="1"/>
          </p:cNvSpPr>
          <p:nvPr>
            <p:ph type="sldNum" sz="quarter" idx="12"/>
          </p:nvPr>
        </p:nvSpPr>
        <p:spPr/>
        <p:txBody>
          <a:bodyPr/>
          <a:lstStyle/>
          <a:p>
            <a:fld id="{64737C5C-CD9B-4354-B402-78DFEEA1258A}" type="slidenum">
              <a:rPr lang="en-US" smtClean="0"/>
              <a:t>11</a:t>
            </a:fld>
            <a:endParaRPr lang="en-US"/>
          </a:p>
        </p:txBody>
      </p:sp>
    </p:spTree>
    <p:extLst>
      <p:ext uri="{BB962C8B-B14F-4D97-AF65-F5344CB8AC3E}">
        <p14:creationId xmlns:p14="http://schemas.microsoft.com/office/powerpoint/2010/main" val="68022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1454984" cy="890469"/>
          </a:xfrm>
        </p:spPr>
        <p:txBody>
          <a:bodyPr>
            <a:normAutofit/>
          </a:bodyPr>
          <a:lstStyle/>
          <a:p>
            <a:r>
              <a:rPr lang="en-US" sz="3200" b="1" dirty="0">
                <a:latin typeface="Times New Roman" panose="02020603050405020304" pitchFamily="18" charset="0"/>
                <a:cs typeface="Times New Roman" panose="02020603050405020304" pitchFamily="18" charset="0"/>
              </a:rPr>
              <a:t>Review of Literature, Procedures and Forms - </a:t>
            </a:r>
            <a:r>
              <a:rPr lang="en-US" sz="3200" b="1" i="1" dirty="0">
                <a:latin typeface="Times New Roman" panose="02020603050405020304" pitchFamily="18" charset="0"/>
                <a:cs typeface="Times New Roman" panose="02020603050405020304" pitchFamily="18" charset="0"/>
              </a:rPr>
              <a:t>Disadvantages</a:t>
            </a:r>
          </a:p>
        </p:txBody>
      </p:sp>
      <p:sp>
        <p:nvSpPr>
          <p:cNvPr id="3" name="TextBox 2"/>
          <p:cNvSpPr txBox="1"/>
          <p:nvPr/>
        </p:nvSpPr>
        <p:spPr>
          <a:xfrm>
            <a:off x="351430" y="857911"/>
            <a:ext cx="11099042" cy="3808735"/>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 primary drawback of this search is time.</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 Sometimes it will be difficult to get certain reports.</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 Publications may be expensive and the information may be out dated due to a time lag in publication.</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Very few system problems are unique. Therefore, a search of the literature through professional references and procedures manuals, textbooks, company studies, government publications or consultant studies may prove invaluable. </a:t>
            </a:r>
          </a:p>
        </p:txBody>
      </p:sp>
      <p:sp>
        <p:nvSpPr>
          <p:cNvPr id="4" name="Slide Number Placeholder 3"/>
          <p:cNvSpPr>
            <a:spLocks noGrp="1"/>
          </p:cNvSpPr>
          <p:nvPr>
            <p:ph type="sldNum" sz="quarter" idx="12"/>
          </p:nvPr>
        </p:nvSpPr>
        <p:spPr/>
        <p:txBody>
          <a:bodyPr/>
          <a:lstStyle/>
          <a:p>
            <a:fld id="{64737C5C-CD9B-4354-B402-78DFEEA1258A}" type="slidenum">
              <a:rPr lang="en-US" smtClean="0"/>
              <a:t>12</a:t>
            </a:fld>
            <a:endParaRPr lang="en-US"/>
          </a:p>
        </p:txBody>
      </p:sp>
    </p:spTree>
    <p:extLst>
      <p:ext uri="{BB962C8B-B14F-4D97-AF65-F5344CB8AC3E}">
        <p14:creationId xmlns:p14="http://schemas.microsoft.com/office/powerpoint/2010/main" val="56067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On-Site Observation</a:t>
            </a:r>
          </a:p>
        </p:txBody>
      </p:sp>
      <p:sp>
        <p:nvSpPr>
          <p:cNvPr id="3" name="TextBox 2"/>
          <p:cNvSpPr txBox="1"/>
          <p:nvPr/>
        </p:nvSpPr>
        <p:spPr>
          <a:xfrm>
            <a:off x="351430" y="857911"/>
            <a:ext cx="11099042" cy="433965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A fact-finding method used by the systems analyst is on-site or direct observation. </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It is the process of recognizing and noting people, objects and occurrences to obtain information. </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 major objective of on-site observation is to get as close as possible to the “real” system being studied. </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For this reason it is important that the analyst is knowledgeable about the general makeup and activities of the system. The analyst’s role is that of an information seeker. As an observer, the analyst follows a set of rules. </a:t>
            </a:r>
          </a:p>
        </p:txBody>
      </p:sp>
      <p:sp>
        <p:nvSpPr>
          <p:cNvPr id="4" name="Slide Number Placeholder 3"/>
          <p:cNvSpPr>
            <a:spLocks noGrp="1"/>
          </p:cNvSpPr>
          <p:nvPr>
            <p:ph type="sldNum" sz="quarter" idx="12"/>
          </p:nvPr>
        </p:nvSpPr>
        <p:spPr/>
        <p:txBody>
          <a:bodyPr/>
          <a:lstStyle/>
          <a:p>
            <a:fld id="{64737C5C-CD9B-4354-B402-78DFEEA1258A}" type="slidenum">
              <a:rPr lang="en-US" smtClean="0"/>
              <a:t>13</a:t>
            </a:fld>
            <a:endParaRPr lang="en-US"/>
          </a:p>
        </p:txBody>
      </p:sp>
    </p:spTree>
    <p:extLst>
      <p:ext uri="{BB962C8B-B14F-4D97-AF65-F5344CB8AC3E}">
        <p14:creationId xmlns:p14="http://schemas.microsoft.com/office/powerpoint/2010/main" val="35681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On-Site Observation</a:t>
            </a:r>
          </a:p>
        </p:txBody>
      </p:sp>
      <p:sp>
        <p:nvSpPr>
          <p:cNvPr id="3" name="TextBox 2"/>
          <p:cNvSpPr txBox="1"/>
          <p:nvPr/>
        </p:nvSpPr>
        <p:spPr>
          <a:xfrm>
            <a:off x="351430" y="725176"/>
            <a:ext cx="11099042" cy="5932393"/>
          </a:xfrm>
          <a:prstGeom prst="rect">
            <a:avLst/>
          </a:prstGeom>
          <a:noFill/>
        </p:spPr>
        <p:txBody>
          <a:bodyPr wrap="square" rtlCol="0">
            <a:spAutoFit/>
          </a:bodyPr>
          <a:lstStyle/>
          <a:p>
            <a:pPr marL="228600" algn="just">
              <a:lnSpc>
                <a:spcPct val="150000"/>
              </a:lnSpc>
            </a:pPr>
            <a:r>
              <a:rPr lang="en-US" sz="2300" dirty="0">
                <a:latin typeface="Times New Roman" panose="02020603050405020304" pitchFamily="18" charset="0"/>
                <a:ea typeface="Times New Roman" panose="02020603050405020304" pitchFamily="18" charset="0"/>
              </a:rPr>
              <a:t>As an observer, the analyst follows a set of rules.</a:t>
            </a:r>
          </a:p>
          <a:p>
            <a:pPr marL="571500" indent="-342900" algn="just">
              <a:lnSpc>
                <a:spcPct val="150000"/>
              </a:lnSpc>
              <a:buFont typeface="Wingdings" panose="05000000000000000000" pitchFamily="2" charset="2"/>
              <a:buChar char="Ø"/>
            </a:pPr>
            <a:r>
              <a:rPr lang="en-US" sz="2300" dirty="0">
                <a:latin typeface="Times New Roman" panose="02020603050405020304" pitchFamily="18" charset="0"/>
                <a:ea typeface="Times New Roman" panose="02020603050405020304" pitchFamily="18" charset="0"/>
              </a:rPr>
              <a:t> While making observations he/she is more likely to listen than talk and has to listen with genuine interest when information is passed on.</a:t>
            </a:r>
          </a:p>
          <a:p>
            <a:pPr marL="571500" indent="-342900" algn="just">
              <a:lnSpc>
                <a:spcPct val="150000"/>
              </a:lnSpc>
              <a:buFont typeface="Wingdings" panose="05000000000000000000" pitchFamily="2" charset="2"/>
              <a:buChar char="Ø"/>
            </a:pPr>
            <a:r>
              <a:rPr lang="en-US" sz="2300" dirty="0">
                <a:latin typeface="Times New Roman" panose="02020603050405020304" pitchFamily="18" charset="0"/>
                <a:ea typeface="Times New Roman" panose="02020603050405020304" pitchFamily="18" charset="0"/>
              </a:rPr>
              <a:t> The analyst has to observe the physical layout of the current system, the location and movement of the people and the workflow.</a:t>
            </a:r>
          </a:p>
          <a:p>
            <a:pPr marL="571500" indent="-342900" algn="just">
              <a:lnSpc>
                <a:spcPct val="150000"/>
              </a:lnSpc>
              <a:buFont typeface="Wingdings" panose="05000000000000000000" pitchFamily="2" charset="2"/>
              <a:buChar char="Ø"/>
            </a:pPr>
            <a:r>
              <a:rPr lang="en-US" sz="2300" dirty="0">
                <a:latin typeface="Times New Roman" panose="02020603050405020304" pitchFamily="18" charset="0"/>
                <a:ea typeface="Times New Roman" panose="02020603050405020304" pitchFamily="18" charset="0"/>
              </a:rPr>
              <a:t> The analyst has to be alert to the behavior of the user staff and the people to whom they come into contact. A change in behavior provides a clue to an experienced analyst. The clue can be used to identify the problem.</a:t>
            </a:r>
          </a:p>
          <a:p>
            <a:pPr marL="571500" indent="-342900" algn="just">
              <a:lnSpc>
                <a:spcPct val="150000"/>
              </a:lnSpc>
              <a:buFont typeface="Wingdings" panose="05000000000000000000" pitchFamily="2" charset="2"/>
              <a:buChar char="Ø"/>
            </a:pPr>
            <a:r>
              <a:rPr lang="en-US" sz="2300" dirty="0">
                <a:latin typeface="Times New Roman" panose="02020603050405020304" pitchFamily="18" charset="0"/>
                <a:ea typeface="Times New Roman" panose="02020603050405020304" pitchFamily="18" charset="0"/>
              </a:rPr>
              <a:t>Giving advice, passing moral judgment, arguing with the persons being observed, showing hostility towards one person and undue friendliness towards another is strictly avoided. </a:t>
            </a:r>
          </a:p>
        </p:txBody>
      </p:sp>
      <p:sp>
        <p:nvSpPr>
          <p:cNvPr id="4" name="Slide Number Placeholder 3"/>
          <p:cNvSpPr>
            <a:spLocks noGrp="1"/>
          </p:cNvSpPr>
          <p:nvPr>
            <p:ph type="sldNum" sz="quarter" idx="12"/>
          </p:nvPr>
        </p:nvSpPr>
        <p:spPr/>
        <p:txBody>
          <a:bodyPr/>
          <a:lstStyle/>
          <a:p>
            <a:fld id="{64737C5C-CD9B-4354-B402-78DFEEA1258A}" type="slidenum">
              <a:rPr lang="en-US" smtClean="0"/>
              <a:t>14</a:t>
            </a:fld>
            <a:endParaRPr lang="en-US"/>
          </a:p>
        </p:txBody>
      </p:sp>
    </p:spTree>
    <p:extLst>
      <p:ext uri="{BB962C8B-B14F-4D97-AF65-F5344CB8AC3E}">
        <p14:creationId xmlns:p14="http://schemas.microsoft.com/office/powerpoint/2010/main" val="1363694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On-Site Observation - </a:t>
            </a:r>
            <a:r>
              <a:rPr lang="en-US" sz="3200" b="1" i="1" dirty="0">
                <a:latin typeface="Times New Roman" panose="02020603050405020304" pitchFamily="18" charset="0"/>
                <a:cs typeface="Times New Roman" panose="02020603050405020304" pitchFamily="18" charset="0"/>
              </a:rPr>
              <a:t>Difficulties</a:t>
            </a:r>
          </a:p>
        </p:txBody>
      </p:sp>
      <p:sp>
        <p:nvSpPr>
          <p:cNvPr id="3" name="TextBox 2"/>
          <p:cNvSpPr txBox="1"/>
          <p:nvPr/>
        </p:nvSpPr>
        <p:spPr>
          <a:xfrm>
            <a:off x="351430" y="725176"/>
            <a:ext cx="11099042" cy="4870564"/>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On-site observation is the most difficult fact-finding technique. </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It requires intrusion into the user’s area and can cause adverse reaction by the user’s staff if not handled properly.</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If on-site observation is to be done properly in a complex situation, it can be time-consuming.</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Proper sampling procedures must be used to identify the stability of the behavior being observed. Otherwise inferences drawn from these samples will be inaccurate and unreliable.</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Attitudes and motivations of subjects cannot be easily observed.</a:t>
            </a:r>
          </a:p>
        </p:txBody>
      </p:sp>
      <p:sp>
        <p:nvSpPr>
          <p:cNvPr id="4" name="Slide Number Placeholder 3"/>
          <p:cNvSpPr>
            <a:spLocks noGrp="1"/>
          </p:cNvSpPr>
          <p:nvPr>
            <p:ph type="sldNum" sz="quarter" idx="12"/>
          </p:nvPr>
        </p:nvSpPr>
        <p:spPr/>
        <p:txBody>
          <a:bodyPr/>
          <a:lstStyle/>
          <a:p>
            <a:fld id="{64737C5C-CD9B-4354-B402-78DFEEA1258A}" type="slidenum">
              <a:rPr lang="en-US" smtClean="0"/>
              <a:t>15</a:t>
            </a:fld>
            <a:endParaRPr lang="en-US"/>
          </a:p>
        </p:txBody>
      </p:sp>
    </p:spTree>
    <p:extLst>
      <p:ext uri="{BB962C8B-B14F-4D97-AF65-F5344CB8AC3E}">
        <p14:creationId xmlns:p14="http://schemas.microsoft.com/office/powerpoint/2010/main" val="2884758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On-Site Observation - </a:t>
            </a:r>
            <a:r>
              <a:rPr lang="en-US" sz="3200" b="1" i="1" dirty="0">
                <a:latin typeface="Times New Roman" panose="02020603050405020304" pitchFamily="18" charset="0"/>
                <a:cs typeface="Times New Roman" panose="02020603050405020304" pitchFamily="18" charset="0"/>
              </a:rPr>
              <a:t>Methods</a:t>
            </a:r>
          </a:p>
        </p:txBody>
      </p:sp>
      <p:sp>
        <p:nvSpPr>
          <p:cNvPr id="3" name="TextBox 2"/>
          <p:cNvSpPr txBox="1"/>
          <p:nvPr/>
        </p:nvSpPr>
        <p:spPr>
          <a:xfrm>
            <a:off x="351430" y="725176"/>
            <a:ext cx="11099042" cy="5701561"/>
          </a:xfrm>
          <a:prstGeom prst="rect">
            <a:avLst/>
          </a:prstGeom>
          <a:noFill/>
        </p:spPr>
        <p:txBody>
          <a:bodyPr wrap="square" rtlCol="0">
            <a:spAutoFit/>
          </a:bodyPr>
          <a:lstStyle/>
          <a:p>
            <a:pPr marL="228600" algn="just">
              <a:lnSpc>
                <a:spcPct val="150000"/>
              </a:lnSpc>
            </a:pPr>
            <a:r>
              <a:rPr lang="en-US" sz="2300" dirty="0">
                <a:latin typeface="Times New Roman" panose="02020603050405020304" pitchFamily="18" charset="0"/>
                <a:ea typeface="Times New Roman" panose="02020603050405020304" pitchFamily="18" charset="0"/>
              </a:rPr>
              <a:t>Four alternative observation methods are considered</a:t>
            </a:r>
          </a:p>
          <a:p>
            <a:pPr marL="685800" lvl="1" algn="just">
              <a:lnSpc>
                <a:spcPct val="150000"/>
              </a:lnSpc>
            </a:pPr>
            <a:r>
              <a:rPr lang="en-US" sz="2000" b="1" dirty="0">
                <a:latin typeface="Times New Roman" panose="02020603050405020304" pitchFamily="18" charset="0"/>
                <a:ea typeface="Times New Roman" panose="02020603050405020304" pitchFamily="18" charset="0"/>
              </a:rPr>
              <a:t>1) Natural or contrived: </a:t>
            </a:r>
            <a:r>
              <a:rPr lang="en-US" sz="2000" dirty="0">
                <a:latin typeface="Times New Roman" panose="02020603050405020304" pitchFamily="18" charset="0"/>
                <a:ea typeface="Times New Roman" panose="02020603050405020304" pitchFamily="18" charset="0"/>
              </a:rPr>
              <a:t>A natural observation occurs in a setting such as the employee’s place of work, the observer in a place like a laboratory sets up a contrived observation.</a:t>
            </a:r>
          </a:p>
          <a:p>
            <a:pPr marL="685800" lvl="1" algn="just">
              <a:lnSpc>
                <a:spcPct val="150000"/>
              </a:lnSpc>
            </a:pPr>
            <a:r>
              <a:rPr lang="en-US" sz="2000" b="1" dirty="0">
                <a:latin typeface="Times New Roman" panose="02020603050405020304" pitchFamily="18" charset="0"/>
                <a:ea typeface="Times New Roman" panose="02020603050405020304" pitchFamily="18" charset="0"/>
              </a:rPr>
              <a:t>2) Obtrusive or unobtrusive: </a:t>
            </a:r>
            <a:r>
              <a:rPr lang="en-US" sz="2000" dirty="0">
                <a:latin typeface="Times New Roman" panose="02020603050405020304" pitchFamily="18" charset="0"/>
                <a:ea typeface="Times New Roman" panose="02020603050405020304" pitchFamily="18" charset="0"/>
              </a:rPr>
              <a:t>An obtrusive observation takes place when the respondent knows he/she is being observed; an unobtrusive observation take place in a contrived way such as behind a one-way mirror.</a:t>
            </a:r>
          </a:p>
          <a:p>
            <a:pPr marL="685800" lvl="1" algn="just">
              <a:lnSpc>
                <a:spcPct val="150000"/>
              </a:lnSpc>
            </a:pPr>
            <a:r>
              <a:rPr lang="en-US" sz="2000" b="1" dirty="0">
                <a:latin typeface="Times New Roman" panose="02020603050405020304" pitchFamily="18" charset="0"/>
                <a:ea typeface="Times New Roman" panose="02020603050405020304" pitchFamily="18" charset="0"/>
              </a:rPr>
              <a:t>3) Direct or indirect: </a:t>
            </a:r>
            <a:r>
              <a:rPr lang="en-US" sz="2000" dirty="0">
                <a:latin typeface="Times New Roman" panose="02020603050405020304" pitchFamily="18" charset="0"/>
                <a:ea typeface="Times New Roman" panose="02020603050405020304" pitchFamily="18" charset="0"/>
              </a:rPr>
              <a:t>A direct observation takes place when the analyst actually observes the subject or the system at work. In an indirect observation, the analyst uses mechanical devices such as cameras and videotapes to capture information.</a:t>
            </a:r>
          </a:p>
          <a:p>
            <a:pPr marL="685800" lvl="1" algn="just">
              <a:lnSpc>
                <a:spcPct val="150000"/>
              </a:lnSpc>
            </a:pPr>
            <a:r>
              <a:rPr lang="en-US" sz="2000" b="1" dirty="0">
                <a:latin typeface="Times New Roman" panose="02020603050405020304" pitchFamily="18" charset="0"/>
                <a:ea typeface="Times New Roman" panose="02020603050405020304" pitchFamily="18" charset="0"/>
              </a:rPr>
              <a:t>4) Structured or unstructured: </a:t>
            </a:r>
            <a:r>
              <a:rPr lang="en-US" sz="2000" dirty="0">
                <a:latin typeface="Times New Roman" panose="02020603050405020304" pitchFamily="18" charset="0"/>
                <a:ea typeface="Times New Roman" panose="02020603050405020304" pitchFamily="18" charset="0"/>
              </a:rPr>
              <a:t>In a structured observation, the observer looks for and records a specific action. Unstructured methods place the observer in a situation to observe whatever might be pertinent at the time.</a:t>
            </a:r>
          </a:p>
        </p:txBody>
      </p:sp>
      <p:sp>
        <p:nvSpPr>
          <p:cNvPr id="4" name="Slide Number Placeholder 3"/>
          <p:cNvSpPr>
            <a:spLocks noGrp="1"/>
          </p:cNvSpPr>
          <p:nvPr>
            <p:ph type="sldNum" sz="quarter" idx="12"/>
          </p:nvPr>
        </p:nvSpPr>
        <p:spPr/>
        <p:txBody>
          <a:bodyPr/>
          <a:lstStyle/>
          <a:p>
            <a:fld id="{64737C5C-CD9B-4354-B402-78DFEEA1258A}" type="slidenum">
              <a:rPr lang="en-US" smtClean="0"/>
              <a:t>16</a:t>
            </a:fld>
            <a:endParaRPr lang="en-US"/>
          </a:p>
        </p:txBody>
      </p:sp>
    </p:spTree>
    <p:extLst>
      <p:ext uri="{BB962C8B-B14F-4D97-AF65-F5344CB8AC3E}">
        <p14:creationId xmlns:p14="http://schemas.microsoft.com/office/powerpoint/2010/main" val="259738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2558"/>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Interviews and Questionnaires</a:t>
            </a:r>
          </a:p>
        </p:txBody>
      </p:sp>
      <p:sp>
        <p:nvSpPr>
          <p:cNvPr id="3" name="TextBox 2"/>
          <p:cNvSpPr txBox="1"/>
          <p:nvPr/>
        </p:nvSpPr>
        <p:spPr>
          <a:xfrm>
            <a:off x="254758" y="598603"/>
            <a:ext cx="11099042" cy="6186309"/>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rPr>
              <a:t>On-site observation is less effective for learning about people’s perceptions, feelings and motivations. The alternative is the personal interview and the questionnaire. </a:t>
            </a:r>
          </a:p>
          <a:p>
            <a:pPr marL="571500" indent="-342900" algn="just">
              <a:lnSpc>
                <a:spcPct val="150000"/>
              </a:lnSpc>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rPr>
              <a:t>In both the methods heavy reliance is placed on the interviewees report for information about the job, the present system, or experience. The quality of the response is judged in terms of its reliability and validity.</a:t>
            </a:r>
          </a:p>
          <a:p>
            <a:pPr marL="571500" indent="-342900" algn="just">
              <a:lnSpc>
                <a:spcPct val="150000"/>
              </a:lnSpc>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rPr>
              <a:t>Reliability means that the information gathered is dependable enough to be used for making decisions about the system being studied. Validity means that the questions to be asked are worded in such a way as to elicit (obtain) the intended information. </a:t>
            </a:r>
          </a:p>
          <a:p>
            <a:pPr marL="571500" indent="-342900" algn="just">
              <a:lnSpc>
                <a:spcPct val="150000"/>
              </a:lnSpc>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rPr>
              <a:t>In an interview, since the analyst (interviewer) and the person interviewed meet face to face, there is an opportunity for flexibility in collecting information. The analyst is also in a position to observe the subject. In contrast, the information obtained through a questionnaire is limited to the subject’s written responses to predefined questions. </a:t>
            </a:r>
          </a:p>
        </p:txBody>
      </p:sp>
      <p:sp>
        <p:nvSpPr>
          <p:cNvPr id="4" name="Slide Number Placeholder 3"/>
          <p:cNvSpPr>
            <a:spLocks noGrp="1"/>
          </p:cNvSpPr>
          <p:nvPr>
            <p:ph type="sldNum" sz="quarter" idx="12"/>
          </p:nvPr>
        </p:nvSpPr>
        <p:spPr/>
        <p:txBody>
          <a:bodyPr/>
          <a:lstStyle/>
          <a:p>
            <a:fld id="{64737C5C-CD9B-4354-B402-78DFEEA1258A}" type="slidenum">
              <a:rPr lang="en-US" smtClean="0"/>
              <a:t>17</a:t>
            </a:fld>
            <a:endParaRPr lang="en-US" dirty="0"/>
          </a:p>
        </p:txBody>
      </p:sp>
    </p:spTree>
    <p:extLst>
      <p:ext uri="{BB962C8B-B14F-4D97-AF65-F5344CB8AC3E}">
        <p14:creationId xmlns:p14="http://schemas.microsoft.com/office/powerpoint/2010/main" val="3272733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2558"/>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Interviews (Pros and Cons)</a:t>
            </a:r>
          </a:p>
        </p:txBody>
      </p:sp>
      <p:sp>
        <p:nvSpPr>
          <p:cNvPr id="3" name="TextBox 2"/>
          <p:cNvSpPr txBox="1"/>
          <p:nvPr/>
        </p:nvSpPr>
        <p:spPr>
          <a:xfrm>
            <a:off x="254758" y="598603"/>
            <a:ext cx="11099042" cy="6232475"/>
          </a:xfrm>
          <a:prstGeom prst="rect">
            <a:avLst/>
          </a:prstGeom>
          <a:noFill/>
        </p:spPr>
        <p:txBody>
          <a:bodyPr wrap="square" rtlCol="0">
            <a:spAutoFit/>
          </a:bodyPr>
          <a:lstStyle/>
          <a:p>
            <a:pPr marL="228600" algn="just">
              <a:lnSpc>
                <a:spcPct val="150000"/>
              </a:lnSpc>
            </a:pPr>
            <a:r>
              <a:rPr lang="en-US" sz="2200" dirty="0">
                <a:latin typeface="Times New Roman" panose="02020603050405020304" pitchFamily="18" charset="0"/>
                <a:ea typeface="Times New Roman" panose="02020603050405020304" pitchFamily="18" charset="0"/>
              </a:rPr>
              <a:t>The advantages of interview are –</a:t>
            </a:r>
          </a:p>
          <a:p>
            <a:pPr marL="685800" lvl="1" algn="just">
              <a:lnSpc>
                <a:spcPct val="150000"/>
              </a:lnSpc>
            </a:pPr>
            <a:r>
              <a:rPr lang="en-US" sz="2000" dirty="0">
                <a:latin typeface="Times New Roman" panose="02020603050405020304" pitchFamily="18" charset="0"/>
                <a:ea typeface="Times New Roman" panose="02020603050405020304" pitchFamily="18" charset="0"/>
              </a:rPr>
              <a:t>1) Its flexibility makes the interview a superior technique for exploring areas where not much is known about what questions to ask or how to formulate questions.</a:t>
            </a:r>
          </a:p>
          <a:p>
            <a:pPr marL="685800" lvl="1" algn="just">
              <a:lnSpc>
                <a:spcPct val="150000"/>
              </a:lnSpc>
            </a:pPr>
            <a:r>
              <a:rPr lang="en-US" sz="2000" dirty="0">
                <a:latin typeface="Times New Roman" panose="02020603050405020304" pitchFamily="18" charset="0"/>
                <a:ea typeface="Times New Roman" panose="02020603050405020304" pitchFamily="18" charset="0"/>
              </a:rPr>
              <a:t>2) It offers a better opportunity than the questionnaire to evaluate the validity of the information gathered. The interviewer can observe not only what subjects say but also how they say it.</a:t>
            </a:r>
          </a:p>
          <a:p>
            <a:pPr marL="685800" lvl="1" algn="just">
              <a:lnSpc>
                <a:spcPct val="150000"/>
              </a:lnSpc>
            </a:pPr>
            <a:r>
              <a:rPr lang="en-US" sz="2000" dirty="0">
                <a:latin typeface="Times New Roman" panose="02020603050405020304" pitchFamily="18" charset="0"/>
                <a:ea typeface="Times New Roman" panose="02020603050405020304" pitchFamily="18" charset="0"/>
              </a:rPr>
              <a:t>3) It is an effective technique for eliciting information about complex subjects and for probing the sentiments underlying expressed opinions</a:t>
            </a:r>
          </a:p>
          <a:p>
            <a:pPr marL="685800" lvl="1" algn="just">
              <a:lnSpc>
                <a:spcPct val="150000"/>
              </a:lnSpc>
            </a:pPr>
            <a:r>
              <a:rPr lang="en-US" sz="2000" dirty="0">
                <a:latin typeface="Times New Roman" panose="02020603050405020304" pitchFamily="18" charset="0"/>
                <a:ea typeface="Times New Roman" panose="02020603050405020304" pitchFamily="18" charset="0"/>
              </a:rPr>
              <a:t>4) Many people enjoy being interviewed, regardless of the subject. They usually cooperate in a study when all they have to do is talk. In contrast the percentage of returns to a questionnaire is relatively low.</a:t>
            </a:r>
          </a:p>
          <a:p>
            <a:pPr marL="228600" algn="just">
              <a:lnSpc>
                <a:spcPct val="150000"/>
              </a:lnSpc>
            </a:pPr>
            <a:r>
              <a:rPr lang="en-US" sz="2200" dirty="0">
                <a:latin typeface="Times New Roman" panose="02020603050405020304" pitchFamily="18" charset="0"/>
                <a:ea typeface="Times New Roman" panose="02020603050405020304" pitchFamily="18" charset="0"/>
              </a:rPr>
              <a:t>The disadvantages of an interview are –</a:t>
            </a:r>
          </a:p>
          <a:p>
            <a:pPr marL="228600" algn="just">
              <a:lnSpc>
                <a:spcPct val="150000"/>
              </a:lnSpc>
            </a:pPr>
            <a:r>
              <a:rPr lang="en-US" sz="22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1) The major drawback of the interview is the long preparation time.</a:t>
            </a:r>
          </a:p>
          <a:p>
            <a:pPr marL="228600" algn="just">
              <a:lnSpc>
                <a:spcPct val="150000"/>
              </a:lnSpc>
            </a:pPr>
            <a:r>
              <a:rPr lang="en-US" sz="2000" dirty="0">
                <a:latin typeface="Times New Roman" panose="02020603050405020304" pitchFamily="18" charset="0"/>
                <a:ea typeface="Times New Roman" panose="02020603050405020304" pitchFamily="18" charset="0"/>
              </a:rPr>
              <a:t>	2) Interview also take a lot of time to conduct, which means time and money. </a:t>
            </a:r>
          </a:p>
        </p:txBody>
      </p:sp>
      <p:sp>
        <p:nvSpPr>
          <p:cNvPr id="4" name="Slide Number Placeholder 3"/>
          <p:cNvSpPr>
            <a:spLocks noGrp="1"/>
          </p:cNvSpPr>
          <p:nvPr>
            <p:ph type="sldNum" sz="quarter" idx="12"/>
          </p:nvPr>
        </p:nvSpPr>
        <p:spPr/>
        <p:txBody>
          <a:bodyPr/>
          <a:lstStyle/>
          <a:p>
            <a:fld id="{64737C5C-CD9B-4354-B402-78DFEEA1258A}" type="slidenum">
              <a:rPr lang="en-US" smtClean="0"/>
              <a:t>18</a:t>
            </a:fld>
            <a:endParaRPr lang="en-US" dirty="0"/>
          </a:p>
        </p:txBody>
      </p:sp>
    </p:spTree>
    <p:extLst>
      <p:ext uri="{BB962C8B-B14F-4D97-AF65-F5344CB8AC3E}">
        <p14:creationId xmlns:p14="http://schemas.microsoft.com/office/powerpoint/2010/main" val="4192661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2558"/>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Guides to a Successful Interview</a:t>
            </a:r>
          </a:p>
        </p:txBody>
      </p:sp>
      <p:sp>
        <p:nvSpPr>
          <p:cNvPr id="3" name="TextBox 2"/>
          <p:cNvSpPr txBox="1"/>
          <p:nvPr/>
        </p:nvSpPr>
        <p:spPr>
          <a:xfrm>
            <a:off x="254758" y="598603"/>
            <a:ext cx="11099042" cy="3139321"/>
          </a:xfrm>
          <a:prstGeom prst="rect">
            <a:avLst/>
          </a:prstGeom>
          <a:noFill/>
        </p:spPr>
        <p:txBody>
          <a:bodyPr wrap="square" rtlCol="0">
            <a:spAutoFit/>
          </a:bodyPr>
          <a:lstStyle/>
          <a:p>
            <a:pPr marL="228600" algn="just">
              <a:lnSpc>
                <a:spcPct val="150000"/>
              </a:lnSpc>
            </a:pPr>
            <a:r>
              <a:rPr lang="en-US" sz="2200" dirty="0">
                <a:latin typeface="Times New Roman" panose="02020603050405020304" pitchFamily="18" charset="0"/>
                <a:ea typeface="Times New Roman" panose="02020603050405020304" pitchFamily="18" charset="0"/>
              </a:rPr>
              <a:t>In an interview the following steps should be taken –  </a:t>
            </a:r>
          </a:p>
          <a:p>
            <a:pPr marL="685800" lvl="1" algn="just">
              <a:lnSpc>
                <a:spcPct val="150000"/>
              </a:lnSpc>
            </a:pPr>
            <a:r>
              <a:rPr lang="en-US" sz="2200" dirty="0">
                <a:latin typeface="Times New Roman" panose="02020603050405020304" pitchFamily="18" charset="0"/>
                <a:ea typeface="Times New Roman" panose="02020603050405020304" pitchFamily="18" charset="0"/>
              </a:rPr>
              <a:t>1) Set the stage for the interview: create a friendly atmosphere.</a:t>
            </a:r>
          </a:p>
          <a:p>
            <a:pPr marL="685800" lvl="1" algn="just">
              <a:lnSpc>
                <a:spcPct val="150000"/>
              </a:lnSpc>
            </a:pPr>
            <a:r>
              <a:rPr lang="en-US" sz="2200" dirty="0">
                <a:latin typeface="Times New Roman" panose="02020603050405020304" pitchFamily="18" charset="0"/>
                <a:ea typeface="Times New Roman" panose="02020603050405020304" pitchFamily="18" charset="0"/>
              </a:rPr>
              <a:t>2) Establish rapport: put the interviewee at ease.</a:t>
            </a:r>
          </a:p>
          <a:p>
            <a:pPr marL="685800" lvl="1" algn="just">
              <a:lnSpc>
                <a:spcPct val="150000"/>
              </a:lnSpc>
            </a:pPr>
            <a:r>
              <a:rPr lang="en-US" sz="2200" dirty="0">
                <a:latin typeface="Times New Roman" panose="02020603050405020304" pitchFamily="18" charset="0"/>
                <a:ea typeface="Times New Roman" panose="02020603050405020304" pitchFamily="18" charset="0"/>
              </a:rPr>
              <a:t>3) Phrase questions clearly and succinctly</a:t>
            </a:r>
          </a:p>
          <a:p>
            <a:pPr marL="685800" lvl="1" algn="just">
              <a:lnSpc>
                <a:spcPct val="150000"/>
              </a:lnSpc>
            </a:pPr>
            <a:r>
              <a:rPr lang="en-US" sz="2200" dirty="0">
                <a:latin typeface="Times New Roman" panose="02020603050405020304" pitchFamily="18" charset="0"/>
                <a:ea typeface="Times New Roman" panose="02020603050405020304" pitchFamily="18" charset="0"/>
              </a:rPr>
              <a:t>4) Be a good listener; avoid arguments.</a:t>
            </a:r>
          </a:p>
          <a:p>
            <a:pPr marL="685800" lvl="1" algn="just">
              <a:lnSpc>
                <a:spcPct val="150000"/>
              </a:lnSpc>
            </a:pPr>
            <a:r>
              <a:rPr lang="en-US" sz="2200" dirty="0">
                <a:latin typeface="Times New Roman" panose="02020603050405020304" pitchFamily="18" charset="0"/>
                <a:ea typeface="Times New Roman" panose="02020603050405020304" pitchFamily="18" charset="0"/>
              </a:rPr>
              <a:t>5) Evaluate the outcome of the interview. </a:t>
            </a: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19</a:t>
            </a:fld>
            <a:endParaRPr lang="en-US" dirty="0"/>
          </a:p>
        </p:txBody>
      </p:sp>
      <p:pic>
        <p:nvPicPr>
          <p:cNvPr id="5" name="Picture 4"/>
          <p:cNvPicPr>
            <a:picLocks noChangeAspect="1"/>
          </p:cNvPicPr>
          <p:nvPr/>
        </p:nvPicPr>
        <p:blipFill>
          <a:blip r:embed="rId2"/>
          <a:stretch>
            <a:fillRect/>
          </a:stretch>
        </p:blipFill>
        <p:spPr>
          <a:xfrm>
            <a:off x="2625759" y="3589553"/>
            <a:ext cx="6736605" cy="3268447"/>
          </a:xfrm>
          <a:prstGeom prst="rect">
            <a:avLst/>
          </a:prstGeom>
        </p:spPr>
      </p:pic>
    </p:spTree>
    <p:extLst>
      <p:ext uri="{BB962C8B-B14F-4D97-AF65-F5344CB8AC3E}">
        <p14:creationId xmlns:p14="http://schemas.microsoft.com/office/powerpoint/2010/main" val="122065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Objectives</a:t>
            </a:r>
          </a:p>
        </p:txBody>
      </p:sp>
      <p:sp>
        <p:nvSpPr>
          <p:cNvPr id="3" name="TextBox 2"/>
          <p:cNvSpPr txBox="1"/>
          <p:nvPr/>
        </p:nvSpPr>
        <p:spPr>
          <a:xfrm>
            <a:off x="446964" y="2632164"/>
            <a:ext cx="11099042" cy="1953868"/>
          </a:xfrm>
          <a:prstGeom prst="rect">
            <a:avLst/>
          </a:prstGeom>
          <a:noFill/>
        </p:spPr>
        <p:txBody>
          <a:bodyPr wrap="square" rtlCol="0">
            <a:spAutoFit/>
          </a:bodyPr>
          <a:lstStyle/>
          <a:p>
            <a:pPr marL="228600" algn="ctr">
              <a:lnSpc>
                <a:spcPct val="150000"/>
              </a:lnSpc>
            </a:pPr>
            <a:r>
              <a:rPr lang="en-US" sz="2800" b="1" dirty="0" smtClean="0">
                <a:solidFill>
                  <a:srgbClr val="7030A0"/>
                </a:solidFill>
                <a:latin typeface="Times New Roman" panose="02020603050405020304" pitchFamily="18" charset="0"/>
                <a:ea typeface="Times New Roman" panose="02020603050405020304" pitchFamily="18" charset="0"/>
              </a:rPr>
              <a:t>A key part of feasibility analysis is gathering information about the present system. The analyst must know what information to gather, where to find it, how to collect it, and what to make of it.</a:t>
            </a:r>
            <a:endParaRPr lang="en-US" sz="2800" b="1" dirty="0">
              <a:solidFill>
                <a:srgbClr val="7030A0"/>
              </a:solidFill>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a:t>
            </a:fld>
            <a:endParaRPr lang="en-US"/>
          </a:p>
        </p:txBody>
      </p:sp>
    </p:spTree>
    <p:extLst>
      <p:ext uri="{BB962C8B-B14F-4D97-AF65-F5344CB8AC3E}">
        <p14:creationId xmlns:p14="http://schemas.microsoft.com/office/powerpoint/2010/main" val="383468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2558"/>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Guides to a Successful Interview</a:t>
            </a:r>
          </a:p>
        </p:txBody>
      </p:sp>
      <p:sp>
        <p:nvSpPr>
          <p:cNvPr id="3" name="TextBox 2"/>
          <p:cNvSpPr txBox="1"/>
          <p:nvPr/>
        </p:nvSpPr>
        <p:spPr>
          <a:xfrm>
            <a:off x="282053" y="680490"/>
            <a:ext cx="11536908" cy="5170646"/>
          </a:xfrm>
          <a:prstGeom prst="rect">
            <a:avLst/>
          </a:prstGeom>
          <a:noFill/>
        </p:spPr>
        <p:txBody>
          <a:bodyPr wrap="square" rtlCol="0">
            <a:spAutoFit/>
          </a:bodyPr>
          <a:lstStyle/>
          <a:p>
            <a:pPr marL="228600" algn="just">
              <a:lnSpc>
                <a:spcPct val="150000"/>
              </a:lnSpc>
            </a:pPr>
            <a:r>
              <a:rPr lang="en-US" sz="2000" b="1" dirty="0">
                <a:latin typeface="Times New Roman" panose="02020603050405020304" pitchFamily="18" charset="0"/>
                <a:ea typeface="Times New Roman" panose="02020603050405020304" pitchFamily="18" charset="0"/>
              </a:rPr>
              <a:t>Introduction </a:t>
            </a:r>
          </a:p>
          <a:p>
            <a:pPr marL="228600" algn="just">
              <a:lnSpc>
                <a:spcPct val="150000"/>
              </a:lnSpc>
            </a:pPr>
            <a:r>
              <a:rPr lang="en-US" sz="2000" dirty="0">
                <a:latin typeface="Times New Roman" panose="02020603050405020304" pitchFamily="18" charset="0"/>
                <a:ea typeface="Times New Roman" panose="02020603050405020304" pitchFamily="18" charset="0"/>
              </a:rPr>
              <a:t>“Hi, I’m a student studying wellbeing of people. I’m interested in hearing about your daily life and activities. There are no right or wrong answers, I just want to hear what you have to say.”</a:t>
            </a:r>
          </a:p>
          <a:p>
            <a:pPr marL="228600" algn="just">
              <a:lnSpc>
                <a:spcPct val="150000"/>
              </a:lnSpc>
            </a:pPr>
            <a:r>
              <a:rPr lang="en-US" sz="2000" b="1" dirty="0">
                <a:latin typeface="Times New Roman" panose="02020603050405020304" pitchFamily="18" charset="0"/>
                <a:ea typeface="Times New Roman" panose="02020603050405020304" pitchFamily="18" charset="0"/>
              </a:rPr>
              <a:t>Kick-off</a:t>
            </a:r>
          </a:p>
          <a:p>
            <a:pPr marL="228600" algn="just">
              <a:lnSpc>
                <a:spcPct val="150000"/>
              </a:lnSpc>
            </a:pPr>
            <a:r>
              <a:rPr lang="en-US" sz="2000" dirty="0">
                <a:latin typeface="Times New Roman" panose="02020603050405020304" pitchFamily="18" charset="0"/>
                <a:ea typeface="Times New Roman" panose="02020603050405020304" pitchFamily="18" charset="0"/>
              </a:rPr>
              <a:t>“How do you feel today?”</a:t>
            </a:r>
          </a:p>
          <a:p>
            <a:pPr marL="228600" algn="just">
              <a:lnSpc>
                <a:spcPct val="150000"/>
              </a:lnSpc>
            </a:pPr>
            <a:r>
              <a:rPr lang="en-US" sz="2000" b="1" dirty="0">
                <a:latin typeface="Times New Roman" panose="02020603050405020304" pitchFamily="18" charset="0"/>
                <a:ea typeface="Times New Roman" panose="02020603050405020304" pitchFamily="18" charset="0"/>
              </a:rPr>
              <a:t>Build rapport</a:t>
            </a:r>
          </a:p>
          <a:p>
            <a:pPr marL="228600" algn="just">
              <a:lnSpc>
                <a:spcPct val="150000"/>
              </a:lnSpc>
            </a:pPr>
            <a:r>
              <a:rPr lang="en-US" sz="2000" dirty="0">
                <a:latin typeface="Times New Roman" panose="02020603050405020304" pitchFamily="18" charset="0"/>
                <a:ea typeface="Times New Roman" panose="02020603050405020304" pitchFamily="18" charset="0"/>
              </a:rPr>
              <a:t>“What did you do today before coming here? How was it? Do you have a favorite daily activity?”</a:t>
            </a:r>
          </a:p>
          <a:p>
            <a:pPr marL="228600" algn="just">
              <a:lnSpc>
                <a:spcPct val="150000"/>
              </a:lnSpc>
            </a:pPr>
            <a:r>
              <a:rPr lang="en-US" sz="2000" b="1" dirty="0">
                <a:latin typeface="Times New Roman" panose="02020603050405020304" pitchFamily="18" charset="0"/>
                <a:ea typeface="Times New Roman" panose="02020603050405020304" pitchFamily="18" charset="0"/>
              </a:rPr>
              <a:t>Grand Tour</a:t>
            </a:r>
          </a:p>
          <a:p>
            <a:pPr marL="228600" algn="just">
              <a:lnSpc>
                <a:spcPct val="150000"/>
              </a:lnSpc>
            </a:pPr>
            <a:r>
              <a:rPr lang="en-US" sz="2000" dirty="0">
                <a:latin typeface="Times New Roman" panose="02020603050405020304" pitchFamily="18" charset="0"/>
                <a:ea typeface="Times New Roman" panose="02020603050405020304" pitchFamily="18" charset="0"/>
              </a:rPr>
              <a:t>“Can you describe your most memorable activity experience? Why was it so unique? What happened?”</a:t>
            </a:r>
          </a:p>
          <a:p>
            <a:pPr marL="228600" algn="just">
              <a:lnSpc>
                <a:spcPct val="150000"/>
              </a:lnSpc>
            </a:pPr>
            <a:r>
              <a:rPr lang="en-US" sz="2000" b="1" dirty="0">
                <a:latin typeface="Times New Roman" panose="02020603050405020304" pitchFamily="18" charset="0"/>
                <a:ea typeface="Times New Roman" panose="02020603050405020304" pitchFamily="18" charset="0"/>
              </a:rPr>
              <a:t>Reflection</a:t>
            </a:r>
          </a:p>
          <a:p>
            <a:pPr marL="228600" algn="just">
              <a:lnSpc>
                <a:spcPct val="150000"/>
              </a:lnSpc>
            </a:pPr>
            <a:r>
              <a:rPr lang="en-US" sz="2000" dirty="0">
                <a:latin typeface="Times New Roman" panose="02020603050405020304" pitchFamily="18" charset="0"/>
                <a:ea typeface="Times New Roman" panose="02020603050405020304" pitchFamily="18" charset="0"/>
              </a:rPr>
              <a:t>“If you were designing the ultimate device to support your daily activity based on your ideal experience. . .”</a:t>
            </a:r>
          </a:p>
        </p:txBody>
      </p:sp>
      <p:sp>
        <p:nvSpPr>
          <p:cNvPr id="4" name="Slide Number Placeholder 3"/>
          <p:cNvSpPr>
            <a:spLocks noGrp="1"/>
          </p:cNvSpPr>
          <p:nvPr>
            <p:ph type="sldNum" sz="quarter" idx="12"/>
          </p:nvPr>
        </p:nvSpPr>
        <p:spPr/>
        <p:txBody>
          <a:bodyPr/>
          <a:lstStyle/>
          <a:p>
            <a:fld id="{64737C5C-CD9B-4354-B402-78DFEEA1258A}" type="slidenum">
              <a:rPr lang="en-US" smtClean="0"/>
              <a:t>20</a:t>
            </a:fld>
            <a:endParaRPr lang="en-US" dirty="0"/>
          </a:p>
        </p:txBody>
      </p:sp>
    </p:spTree>
    <p:extLst>
      <p:ext uri="{BB962C8B-B14F-4D97-AF65-F5344CB8AC3E}">
        <p14:creationId xmlns:p14="http://schemas.microsoft.com/office/powerpoint/2010/main" val="3454618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2558"/>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Questionnaires (Pros and Cons)</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2053" y="680490"/>
            <a:ext cx="11536908" cy="6555641"/>
          </a:xfrm>
          <a:prstGeom prst="rect">
            <a:avLst/>
          </a:prstGeom>
          <a:noFill/>
        </p:spPr>
        <p:txBody>
          <a:bodyPr wrap="square" rtlCol="0">
            <a:spAutoFit/>
          </a:bodyPr>
          <a:lstStyle/>
          <a:p>
            <a:pPr marL="228600" algn="just">
              <a:lnSpc>
                <a:spcPct val="150000"/>
              </a:lnSpc>
            </a:pPr>
            <a:r>
              <a:rPr lang="en-US" sz="2000" dirty="0">
                <a:latin typeface="Times New Roman" panose="02020603050405020304" pitchFamily="18" charset="0"/>
                <a:ea typeface="Times New Roman" panose="02020603050405020304" pitchFamily="18" charset="0"/>
              </a:rPr>
              <a:t>This tool has collection of questions to which individuals respond. The advantages of questionnaire are</a:t>
            </a:r>
          </a:p>
          <a:p>
            <a:pPr marL="228600" algn="just">
              <a:lnSpc>
                <a:spcPct val="150000"/>
              </a:lnSpc>
            </a:pPr>
            <a:r>
              <a:rPr lang="en-US" sz="2000" dirty="0">
                <a:latin typeface="Times New Roman" panose="02020603050405020304" pitchFamily="18" charset="0"/>
                <a:ea typeface="Times New Roman" panose="02020603050405020304" pitchFamily="18" charset="0"/>
              </a:rPr>
              <a:t>1. It is economical and requires less skill to administer than the interview.</a:t>
            </a:r>
          </a:p>
          <a:p>
            <a:pPr marL="228600" algn="just">
              <a:lnSpc>
                <a:spcPct val="150000"/>
              </a:lnSpc>
            </a:pPr>
            <a:r>
              <a:rPr lang="en-US" sz="2000" dirty="0">
                <a:latin typeface="Times New Roman" panose="02020603050405020304" pitchFamily="18" charset="0"/>
                <a:ea typeface="Times New Roman" panose="02020603050405020304" pitchFamily="18" charset="0"/>
              </a:rPr>
              <a:t>2. Unlike the interview, which generally questions one subject at a time, a questionnaire can be administered to large numbers of individuals simultaneously.</a:t>
            </a:r>
          </a:p>
          <a:p>
            <a:pPr marL="228600" algn="just">
              <a:lnSpc>
                <a:spcPct val="150000"/>
              </a:lnSpc>
            </a:pPr>
            <a:r>
              <a:rPr lang="en-US" sz="2000" dirty="0">
                <a:latin typeface="Times New Roman" panose="02020603050405020304" pitchFamily="18" charset="0"/>
                <a:ea typeface="Times New Roman" panose="02020603050405020304" pitchFamily="18" charset="0"/>
              </a:rPr>
              <a:t>3. The standardized wording and order of the questions and the standardized instructions for reporting responses ensure uniformity of questions.</a:t>
            </a:r>
          </a:p>
          <a:p>
            <a:pPr marL="228600" algn="just">
              <a:lnSpc>
                <a:spcPct val="150000"/>
              </a:lnSpc>
            </a:pPr>
            <a:r>
              <a:rPr lang="en-US" sz="2000" dirty="0">
                <a:latin typeface="Times New Roman" panose="02020603050405020304" pitchFamily="18" charset="0"/>
                <a:ea typeface="Times New Roman" panose="02020603050405020304" pitchFamily="18" charset="0"/>
              </a:rPr>
              <a:t>4. The respondents feel greater confidence in the anonymity of a questionnaire than in that of an interview. In an interview, the analyst usually knows the user staff by name, job function or other identification. With a questionnaire, respondents give opinions without fear that the answer will be connected to their names.</a:t>
            </a:r>
          </a:p>
          <a:p>
            <a:pPr marL="228600" algn="just">
              <a:lnSpc>
                <a:spcPct val="150000"/>
              </a:lnSpc>
            </a:pPr>
            <a:r>
              <a:rPr lang="en-US" sz="2000" dirty="0">
                <a:latin typeface="Times New Roman" panose="02020603050405020304" pitchFamily="18" charset="0"/>
                <a:ea typeface="Times New Roman" panose="02020603050405020304" pitchFamily="18" charset="0"/>
              </a:rPr>
              <a:t>5. The questionnaire places less pressure on subjects for immediate responses. Respondents have time to think the questions over and do calculations to provide more accurate data. </a:t>
            </a:r>
          </a:p>
          <a:p>
            <a:pPr marL="228600" algn="just">
              <a:lnSpc>
                <a:spcPct val="150000"/>
              </a:lnSpc>
            </a:pPr>
            <a:r>
              <a:rPr lang="en-US" sz="2000" dirty="0">
                <a:latin typeface="Times New Roman" panose="02020603050405020304" pitchFamily="18" charset="0"/>
                <a:ea typeface="Times New Roman" panose="02020603050405020304" pitchFamily="18" charset="0"/>
              </a:rPr>
              <a:t>6. The information obtained through a questionnaire is limited to the subject’s written responses to predefined questions. </a:t>
            </a:r>
          </a:p>
          <a:p>
            <a:pPr marL="228600" algn="just">
              <a:lnSpc>
                <a:spcPct val="150000"/>
              </a:lnSpc>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21</a:t>
            </a:fld>
            <a:endParaRPr lang="en-US" dirty="0"/>
          </a:p>
        </p:txBody>
      </p:sp>
    </p:spTree>
    <p:extLst>
      <p:ext uri="{BB962C8B-B14F-4D97-AF65-F5344CB8AC3E}">
        <p14:creationId xmlns:p14="http://schemas.microsoft.com/office/powerpoint/2010/main" val="1466215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2558"/>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Types of Interviews and Questionnaires</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2053" y="680490"/>
            <a:ext cx="11536908" cy="6093976"/>
          </a:xfrm>
          <a:prstGeom prst="rect">
            <a:avLst/>
          </a:prstGeom>
          <a:noFill/>
        </p:spPr>
        <p:txBody>
          <a:bodyPr wrap="square" rtlCol="0">
            <a:spAutoFit/>
          </a:bodyPr>
          <a:lstStyle/>
          <a:p>
            <a:pPr marL="228600" algn="just">
              <a:lnSpc>
                <a:spcPct val="150000"/>
              </a:lnSpc>
            </a:pPr>
            <a:r>
              <a:rPr lang="en-US" sz="2000" dirty="0">
                <a:latin typeface="Times New Roman" panose="02020603050405020304" pitchFamily="18" charset="0"/>
                <a:ea typeface="Times New Roman" panose="02020603050405020304" pitchFamily="18" charset="0"/>
              </a:rPr>
              <a:t>Interviews range from highly unstructured to the highly structured alternative in which the questions and responses are fixed.</a:t>
            </a:r>
          </a:p>
          <a:p>
            <a:pPr marL="228600" algn="just">
              <a:lnSpc>
                <a:spcPct val="150000"/>
              </a:lnSpc>
            </a:pPr>
            <a:r>
              <a:rPr lang="en-US" sz="2000" b="1" dirty="0">
                <a:latin typeface="Times New Roman" panose="02020603050405020304" pitchFamily="18" charset="0"/>
                <a:ea typeface="Times New Roman" panose="02020603050405020304" pitchFamily="18" charset="0"/>
              </a:rPr>
              <a:t>The Unstructured Alternative:</a:t>
            </a:r>
          </a:p>
          <a:p>
            <a:pPr marL="228600" algn="just">
              <a:lnSpc>
                <a:spcPct val="150000"/>
              </a:lnSpc>
            </a:pPr>
            <a:r>
              <a:rPr lang="en-US" sz="2000" dirty="0">
                <a:latin typeface="Times New Roman" panose="02020603050405020304" pitchFamily="18" charset="0"/>
                <a:ea typeface="Times New Roman" panose="02020603050405020304" pitchFamily="18" charset="0"/>
              </a:rPr>
              <a:t>This is a non-directive information gathering technique. It allows respondents to answer questions freely in their own words. The responses in this case are spontaneous and self-revealing. This method works well in a permissive atmosphere in which subjects have no feeling of disapproval.</a:t>
            </a:r>
          </a:p>
          <a:p>
            <a:pPr marL="228600" algn="just">
              <a:lnSpc>
                <a:spcPct val="150000"/>
              </a:lnSpc>
            </a:pPr>
            <a:r>
              <a:rPr lang="en-US" sz="2000" b="1" dirty="0">
                <a:latin typeface="Times New Roman" panose="02020603050405020304" pitchFamily="18" charset="0"/>
                <a:ea typeface="Times New Roman" panose="02020603050405020304" pitchFamily="18" charset="0"/>
              </a:rPr>
              <a:t>The Structured Alternative:</a:t>
            </a:r>
          </a:p>
          <a:p>
            <a:pPr marL="228600" algn="just">
              <a:lnSpc>
                <a:spcPct val="150000"/>
              </a:lnSpc>
            </a:pPr>
            <a:r>
              <a:rPr lang="en-US" sz="2000" dirty="0">
                <a:latin typeface="Times New Roman" panose="02020603050405020304" pitchFamily="18" charset="0"/>
                <a:ea typeface="Times New Roman" panose="02020603050405020304" pitchFamily="18" charset="0"/>
              </a:rPr>
              <a:t>In this alternative the questions are presented with exactly the same wordings and in the same order to all subjects. Standardized questions improve the reliability of the responses by ensuring that all subjects are responding to the same questions. Questions may be structured as either </a:t>
            </a:r>
            <a:r>
              <a:rPr lang="en-US" sz="2000" b="1" dirty="0">
                <a:latin typeface="Times New Roman" panose="02020603050405020304" pitchFamily="18" charset="0"/>
                <a:ea typeface="Times New Roman" panose="02020603050405020304" pitchFamily="18" charset="0"/>
              </a:rPr>
              <a:t>closed</a:t>
            </a:r>
            <a:r>
              <a:rPr lang="en-US" sz="2000" dirty="0">
                <a:latin typeface="Times New Roman" panose="02020603050405020304" pitchFamily="18" charset="0"/>
                <a:ea typeface="Times New Roman" panose="02020603050405020304" pitchFamily="18" charset="0"/>
              </a:rPr>
              <a:t> or </a:t>
            </a:r>
            <a:r>
              <a:rPr lang="en-US" sz="2000" b="1" dirty="0">
                <a:latin typeface="Times New Roman" panose="02020603050405020304" pitchFamily="18" charset="0"/>
                <a:ea typeface="Times New Roman" panose="02020603050405020304" pitchFamily="18" charset="0"/>
              </a:rPr>
              <a:t>open-ended</a:t>
            </a:r>
            <a:r>
              <a:rPr lang="en-US" sz="2000" dirty="0">
                <a:latin typeface="Times New Roman" panose="02020603050405020304" pitchFamily="18" charset="0"/>
                <a:ea typeface="Times New Roman" panose="02020603050405020304" pitchFamily="18" charset="0"/>
              </a:rPr>
              <a:t>. </a:t>
            </a:r>
          </a:p>
          <a:p>
            <a:pPr marL="1143000" lvl="1" indent="-457200" algn="just">
              <a:lnSpc>
                <a:spcPct val="150000"/>
              </a:lnSpc>
              <a:buFont typeface="+mj-lt"/>
              <a:buAutoNum type="arabicPeriod"/>
            </a:pPr>
            <a:r>
              <a:rPr lang="en-US" sz="2000" dirty="0">
                <a:latin typeface="Times New Roman" panose="02020603050405020304" pitchFamily="18" charset="0"/>
                <a:ea typeface="Times New Roman" panose="02020603050405020304" pitchFamily="18" charset="0"/>
              </a:rPr>
              <a:t>An </a:t>
            </a:r>
            <a:r>
              <a:rPr lang="en-US" sz="2000" b="1" dirty="0">
                <a:latin typeface="Times New Roman" panose="02020603050405020304" pitchFamily="18" charset="0"/>
                <a:ea typeface="Times New Roman" panose="02020603050405020304" pitchFamily="18" charset="0"/>
              </a:rPr>
              <a:t>open-ended question </a:t>
            </a:r>
            <a:r>
              <a:rPr lang="en-US" sz="2000" dirty="0">
                <a:latin typeface="Times New Roman" panose="02020603050405020304" pitchFamily="18" charset="0"/>
                <a:ea typeface="Times New Roman" panose="02020603050405020304" pitchFamily="18" charset="0"/>
              </a:rPr>
              <a:t>requires no response direction or specific response. </a:t>
            </a:r>
          </a:p>
          <a:p>
            <a:pPr marL="1143000" lvl="1" indent="-457200" algn="just">
              <a:lnSpc>
                <a:spcPct val="150000"/>
              </a:lnSpc>
              <a:buFont typeface="+mj-lt"/>
              <a:buAutoNum type="arabicPeriod"/>
            </a:pPr>
            <a:r>
              <a:rPr lang="en-US" sz="2000"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Closed questions</a:t>
            </a:r>
            <a:r>
              <a:rPr lang="en-US" sz="2000" dirty="0">
                <a:latin typeface="Times New Roman" panose="02020603050405020304" pitchFamily="18" charset="0"/>
                <a:ea typeface="Times New Roman" panose="02020603050405020304" pitchFamily="18" charset="0"/>
              </a:rPr>
              <a:t> are those, in which the responses are presented as a set of alternatives.</a:t>
            </a:r>
          </a:p>
          <a:p>
            <a:pPr marL="228600" algn="just">
              <a:lnSpc>
                <a:spcPct val="150000"/>
              </a:lnSpc>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22</a:t>
            </a:fld>
            <a:endParaRPr lang="en-US" dirty="0"/>
          </a:p>
        </p:txBody>
      </p:sp>
    </p:spTree>
    <p:extLst>
      <p:ext uri="{BB962C8B-B14F-4D97-AF65-F5344CB8AC3E}">
        <p14:creationId xmlns:p14="http://schemas.microsoft.com/office/powerpoint/2010/main" val="4075130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2558"/>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Types of Interviews and Questionnaires</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2053" y="680490"/>
            <a:ext cx="11536908" cy="6093976"/>
          </a:xfrm>
          <a:prstGeom prst="rect">
            <a:avLst/>
          </a:prstGeom>
          <a:noFill/>
        </p:spPr>
        <p:txBody>
          <a:bodyPr wrap="square" rtlCol="0">
            <a:spAutoFit/>
          </a:bodyPr>
          <a:lstStyle/>
          <a:p>
            <a:pPr marL="228600" algn="just">
              <a:lnSpc>
                <a:spcPct val="150000"/>
              </a:lnSpc>
            </a:pPr>
            <a:r>
              <a:rPr lang="en-US" sz="2000" dirty="0">
                <a:latin typeface="Times New Roman" panose="02020603050405020304" pitchFamily="18" charset="0"/>
                <a:ea typeface="Times New Roman" panose="02020603050405020304" pitchFamily="18" charset="0"/>
              </a:rPr>
              <a:t>Interviews range from highly unstructured to the highly structured alternative in which the questions and responses are fixed.</a:t>
            </a:r>
          </a:p>
          <a:p>
            <a:pPr marL="228600" algn="just">
              <a:lnSpc>
                <a:spcPct val="150000"/>
              </a:lnSpc>
            </a:pPr>
            <a:r>
              <a:rPr lang="en-US" sz="2000" b="1" dirty="0">
                <a:latin typeface="Times New Roman" panose="02020603050405020304" pitchFamily="18" charset="0"/>
                <a:ea typeface="Times New Roman" panose="02020603050405020304" pitchFamily="18" charset="0"/>
              </a:rPr>
              <a:t>The Unstructured Alternative:</a:t>
            </a:r>
          </a:p>
          <a:p>
            <a:pPr marL="228600" algn="just">
              <a:lnSpc>
                <a:spcPct val="150000"/>
              </a:lnSpc>
            </a:pPr>
            <a:r>
              <a:rPr lang="en-US" sz="2000" dirty="0">
                <a:latin typeface="Times New Roman" panose="02020603050405020304" pitchFamily="18" charset="0"/>
                <a:ea typeface="Times New Roman" panose="02020603050405020304" pitchFamily="18" charset="0"/>
              </a:rPr>
              <a:t>This is a non-directive information gathering technique. It allows respondents to answer questions freely in their own words. The responses in this case are spontaneous and self-revealing. This method works well in a permissive atmosphere in which subjects have no feeling of disapproval.</a:t>
            </a:r>
          </a:p>
          <a:p>
            <a:pPr marL="228600" algn="just">
              <a:lnSpc>
                <a:spcPct val="150000"/>
              </a:lnSpc>
            </a:pPr>
            <a:r>
              <a:rPr lang="en-US" sz="2000" b="1" dirty="0">
                <a:latin typeface="Times New Roman" panose="02020603050405020304" pitchFamily="18" charset="0"/>
                <a:ea typeface="Times New Roman" panose="02020603050405020304" pitchFamily="18" charset="0"/>
              </a:rPr>
              <a:t>The Structured Alternative:</a:t>
            </a:r>
          </a:p>
          <a:p>
            <a:pPr marL="228600" algn="just">
              <a:lnSpc>
                <a:spcPct val="150000"/>
              </a:lnSpc>
            </a:pPr>
            <a:r>
              <a:rPr lang="en-US" sz="2000" dirty="0">
                <a:latin typeface="Times New Roman" panose="02020603050405020304" pitchFamily="18" charset="0"/>
                <a:ea typeface="Times New Roman" panose="02020603050405020304" pitchFamily="18" charset="0"/>
              </a:rPr>
              <a:t>In this alternative the questions are presented with exactly the same wordings and in the same order to all subjects. Standardized questions improve the reliability of the responses by ensuring that all subjects are responding to the same questions. Questions may be structured as either </a:t>
            </a:r>
            <a:r>
              <a:rPr lang="en-US" sz="2000" b="1" dirty="0">
                <a:latin typeface="Times New Roman" panose="02020603050405020304" pitchFamily="18" charset="0"/>
                <a:ea typeface="Times New Roman" panose="02020603050405020304" pitchFamily="18" charset="0"/>
              </a:rPr>
              <a:t>closed</a:t>
            </a:r>
            <a:r>
              <a:rPr lang="en-US" sz="2000" dirty="0">
                <a:latin typeface="Times New Roman" panose="02020603050405020304" pitchFamily="18" charset="0"/>
                <a:ea typeface="Times New Roman" panose="02020603050405020304" pitchFamily="18" charset="0"/>
              </a:rPr>
              <a:t> or </a:t>
            </a:r>
            <a:r>
              <a:rPr lang="en-US" sz="2000" b="1" dirty="0">
                <a:latin typeface="Times New Roman" panose="02020603050405020304" pitchFamily="18" charset="0"/>
                <a:ea typeface="Times New Roman" panose="02020603050405020304" pitchFamily="18" charset="0"/>
              </a:rPr>
              <a:t>open-ended</a:t>
            </a:r>
            <a:r>
              <a:rPr lang="en-US" sz="2000" dirty="0">
                <a:latin typeface="Times New Roman" panose="02020603050405020304" pitchFamily="18" charset="0"/>
                <a:ea typeface="Times New Roman" panose="02020603050405020304" pitchFamily="18" charset="0"/>
              </a:rPr>
              <a:t>. </a:t>
            </a:r>
          </a:p>
          <a:p>
            <a:pPr marL="1143000" lvl="1" indent="-457200" algn="just">
              <a:lnSpc>
                <a:spcPct val="150000"/>
              </a:lnSpc>
              <a:buFont typeface="+mj-lt"/>
              <a:buAutoNum type="arabicPeriod"/>
            </a:pPr>
            <a:r>
              <a:rPr lang="en-US" sz="2000" dirty="0">
                <a:latin typeface="Times New Roman" panose="02020603050405020304" pitchFamily="18" charset="0"/>
                <a:ea typeface="Times New Roman" panose="02020603050405020304" pitchFamily="18" charset="0"/>
              </a:rPr>
              <a:t>An </a:t>
            </a:r>
            <a:r>
              <a:rPr lang="en-US" sz="2000" b="1" dirty="0">
                <a:latin typeface="Times New Roman" panose="02020603050405020304" pitchFamily="18" charset="0"/>
                <a:ea typeface="Times New Roman" panose="02020603050405020304" pitchFamily="18" charset="0"/>
              </a:rPr>
              <a:t>open-ended question </a:t>
            </a:r>
            <a:r>
              <a:rPr lang="en-US" sz="2000" dirty="0">
                <a:latin typeface="Times New Roman" panose="02020603050405020304" pitchFamily="18" charset="0"/>
                <a:ea typeface="Times New Roman" panose="02020603050405020304" pitchFamily="18" charset="0"/>
              </a:rPr>
              <a:t>requires no response direction or specific response. </a:t>
            </a:r>
          </a:p>
          <a:p>
            <a:pPr marL="1143000" lvl="1" indent="-457200" algn="just">
              <a:lnSpc>
                <a:spcPct val="150000"/>
              </a:lnSpc>
              <a:buFont typeface="+mj-lt"/>
              <a:buAutoNum type="arabicPeriod"/>
            </a:pPr>
            <a:r>
              <a:rPr lang="en-US" sz="2000"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Closed questions</a:t>
            </a:r>
            <a:r>
              <a:rPr lang="en-US" sz="2000" dirty="0">
                <a:latin typeface="Times New Roman" panose="02020603050405020304" pitchFamily="18" charset="0"/>
                <a:ea typeface="Times New Roman" panose="02020603050405020304" pitchFamily="18" charset="0"/>
              </a:rPr>
              <a:t> are those, in which the responses are presented as a set of alternatives.</a:t>
            </a:r>
          </a:p>
          <a:p>
            <a:pPr marL="228600" algn="just">
              <a:lnSpc>
                <a:spcPct val="150000"/>
              </a:lnSpc>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23</a:t>
            </a:fld>
            <a:endParaRPr lang="en-US" dirty="0"/>
          </a:p>
        </p:txBody>
      </p:sp>
    </p:spTree>
    <p:extLst>
      <p:ext uri="{BB962C8B-B14F-4D97-AF65-F5344CB8AC3E}">
        <p14:creationId xmlns:p14="http://schemas.microsoft.com/office/powerpoint/2010/main" val="2434445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2558"/>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Types of Interviews and Questionnaires</a:t>
            </a:r>
            <a:endParaRPr lang="en-US" sz="3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24</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3391" y="631623"/>
            <a:ext cx="8516859" cy="6089852"/>
          </a:xfrm>
          <a:prstGeom prst="rect">
            <a:avLst/>
          </a:prstGeom>
        </p:spPr>
      </p:pic>
    </p:spTree>
    <p:extLst>
      <p:ext uri="{BB962C8B-B14F-4D97-AF65-F5344CB8AC3E}">
        <p14:creationId xmlns:p14="http://schemas.microsoft.com/office/powerpoint/2010/main" val="4048620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2558"/>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Different Types of Questions (Examples)</a:t>
            </a:r>
            <a:endParaRPr lang="en-US" sz="3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64" y="1687063"/>
            <a:ext cx="10058400" cy="3459684"/>
          </a:xfrm>
          <a:prstGeom prst="rect">
            <a:avLst/>
          </a:prstGeom>
        </p:spPr>
      </p:pic>
    </p:spTree>
    <p:extLst>
      <p:ext uri="{BB962C8B-B14F-4D97-AF65-F5344CB8AC3E}">
        <p14:creationId xmlns:p14="http://schemas.microsoft.com/office/powerpoint/2010/main" val="1697808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2558"/>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Different Types of Questions (Examples)</a:t>
            </a:r>
            <a:endParaRPr lang="en-US" sz="3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26</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64" y="1332511"/>
            <a:ext cx="10058400" cy="3684395"/>
          </a:xfrm>
          <a:prstGeom prst="rect">
            <a:avLst/>
          </a:prstGeom>
        </p:spPr>
      </p:pic>
    </p:spTree>
    <p:extLst>
      <p:ext uri="{BB962C8B-B14F-4D97-AF65-F5344CB8AC3E}">
        <p14:creationId xmlns:p14="http://schemas.microsoft.com/office/powerpoint/2010/main" val="131952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2558"/>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Different Types of Questions (Examples)</a:t>
            </a:r>
            <a:endParaRPr lang="en-US" sz="3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5147"/>
            <a:ext cx="10058400" cy="3982856"/>
          </a:xfrm>
          <a:prstGeom prst="rect">
            <a:avLst/>
          </a:prstGeom>
        </p:spPr>
      </p:pic>
    </p:spTree>
    <p:extLst>
      <p:ext uri="{BB962C8B-B14F-4D97-AF65-F5344CB8AC3E}">
        <p14:creationId xmlns:p14="http://schemas.microsoft.com/office/powerpoint/2010/main" val="3488271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2558"/>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Different Types of Questions (Examples)</a:t>
            </a:r>
            <a:endParaRPr lang="en-US" sz="3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708" y="857911"/>
            <a:ext cx="10058400" cy="5966541"/>
          </a:xfrm>
          <a:prstGeom prst="rect">
            <a:avLst/>
          </a:prstGeom>
        </p:spPr>
      </p:pic>
    </p:spTree>
    <p:extLst>
      <p:ext uri="{BB962C8B-B14F-4D97-AF65-F5344CB8AC3E}">
        <p14:creationId xmlns:p14="http://schemas.microsoft.com/office/powerpoint/2010/main" val="1741894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2558"/>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Different Types of Questions (Examples)</a:t>
            </a:r>
            <a:endParaRPr lang="en-US" sz="3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29</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1253" y="961245"/>
            <a:ext cx="8911502" cy="5760230"/>
          </a:xfrm>
          <a:prstGeom prst="rect">
            <a:avLst/>
          </a:prstGeom>
        </p:spPr>
      </p:pic>
    </p:spTree>
    <p:extLst>
      <p:ext uri="{BB962C8B-B14F-4D97-AF65-F5344CB8AC3E}">
        <p14:creationId xmlns:p14="http://schemas.microsoft.com/office/powerpoint/2010/main" val="35610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Objectives</a:t>
            </a:r>
          </a:p>
        </p:txBody>
      </p:sp>
      <p:sp>
        <p:nvSpPr>
          <p:cNvPr id="3" name="TextBox 2"/>
          <p:cNvSpPr txBox="1"/>
          <p:nvPr/>
        </p:nvSpPr>
        <p:spPr>
          <a:xfrm>
            <a:off x="446964" y="1201003"/>
            <a:ext cx="11099042" cy="5078313"/>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By the end of this chapter, you should know – </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What categories or information are available for system analysis.</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The sources of information.</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Different tools for information gathering.</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How to arrange an interview.</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The types of interviews and questionnaires.</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How to construct a questionnaire.</a:t>
            </a: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a:t>
            </a:fld>
            <a:endParaRPr lang="en-US"/>
          </a:p>
        </p:txBody>
      </p:sp>
    </p:spTree>
    <p:extLst>
      <p:ext uri="{BB962C8B-B14F-4D97-AF65-F5344CB8AC3E}">
        <p14:creationId xmlns:p14="http://schemas.microsoft.com/office/powerpoint/2010/main" val="30853581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2558"/>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Different Types of Questions (Examples)</a:t>
            </a:r>
            <a:endParaRPr lang="en-US" sz="3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30</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1945" y="812928"/>
            <a:ext cx="9335529" cy="5725984"/>
          </a:xfrm>
          <a:prstGeom prst="rect">
            <a:avLst/>
          </a:prstGeom>
        </p:spPr>
      </p:pic>
    </p:spTree>
    <p:extLst>
      <p:ext uri="{BB962C8B-B14F-4D97-AF65-F5344CB8AC3E}">
        <p14:creationId xmlns:p14="http://schemas.microsoft.com/office/powerpoint/2010/main" val="111889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2558"/>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Procedure for Questionnaire Construction</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2053" y="680490"/>
            <a:ext cx="11536908" cy="5576976"/>
          </a:xfrm>
          <a:prstGeom prst="rect">
            <a:avLst/>
          </a:prstGeom>
          <a:noFill/>
        </p:spPr>
        <p:txBody>
          <a:bodyPr wrap="square" rtlCol="0">
            <a:spAutoFit/>
          </a:bodyPr>
          <a:lstStyle/>
          <a:p>
            <a:pPr marL="228600" algn="just">
              <a:lnSpc>
                <a:spcPct val="150000"/>
              </a:lnSpc>
            </a:pPr>
            <a:r>
              <a:rPr lang="en-US" sz="2200" dirty="0">
                <a:latin typeface="Times New Roman" panose="02020603050405020304" pitchFamily="18" charset="0"/>
                <a:ea typeface="Times New Roman" panose="02020603050405020304" pitchFamily="18" charset="0"/>
              </a:rPr>
              <a:t>There are six steps for constructing a questionnaire – </a:t>
            </a:r>
          </a:p>
          <a:p>
            <a:pPr marL="1143000" lvl="1" indent="-457200" algn="just">
              <a:lnSpc>
                <a:spcPct val="150000"/>
              </a:lnSpc>
              <a:buFont typeface="+mj-lt"/>
              <a:buAutoNum type="arabicPeriod"/>
            </a:pPr>
            <a:r>
              <a:rPr lang="en-US" sz="2200" dirty="0">
                <a:latin typeface="Times New Roman" panose="02020603050405020304" pitchFamily="18" charset="0"/>
                <a:ea typeface="Times New Roman" panose="02020603050405020304" pitchFamily="18" charset="0"/>
              </a:rPr>
              <a:t>Decide on the data should be collected, that is used to define the problem to be investigated.</a:t>
            </a:r>
          </a:p>
          <a:p>
            <a:pPr marL="1143000" lvl="1" indent="-457200" algn="just">
              <a:lnSpc>
                <a:spcPct val="150000"/>
              </a:lnSpc>
              <a:buFont typeface="+mj-lt"/>
              <a:buAutoNum type="arabicPeriod"/>
            </a:pPr>
            <a:r>
              <a:rPr lang="en-US" sz="2200" dirty="0">
                <a:latin typeface="Times New Roman" panose="02020603050405020304" pitchFamily="18" charset="0"/>
                <a:ea typeface="Times New Roman" panose="02020603050405020304" pitchFamily="18" charset="0"/>
              </a:rPr>
              <a:t>Decide the type of questionnaire should be used (closed or open ended).</a:t>
            </a:r>
          </a:p>
          <a:p>
            <a:pPr marL="1143000" lvl="1" indent="-457200" algn="just">
              <a:lnSpc>
                <a:spcPct val="150000"/>
              </a:lnSpc>
              <a:buFont typeface="+mj-lt"/>
              <a:buAutoNum type="arabicPeriod"/>
            </a:pPr>
            <a:r>
              <a:rPr lang="en-US" sz="2200" dirty="0">
                <a:latin typeface="Times New Roman" panose="02020603050405020304" pitchFamily="18" charset="0"/>
                <a:ea typeface="Times New Roman" panose="02020603050405020304" pitchFamily="18" charset="0"/>
              </a:rPr>
              <a:t>Outline the topics for the questionnaire and then write the questions.</a:t>
            </a:r>
          </a:p>
          <a:p>
            <a:pPr marL="1143000" lvl="1" indent="-457200" algn="just">
              <a:lnSpc>
                <a:spcPct val="150000"/>
              </a:lnSpc>
              <a:buFont typeface="+mj-lt"/>
              <a:buAutoNum type="arabicPeriod"/>
            </a:pPr>
            <a:r>
              <a:rPr lang="en-US" sz="2200" dirty="0">
                <a:latin typeface="Times New Roman" panose="02020603050405020304" pitchFamily="18" charset="0"/>
                <a:ea typeface="Times New Roman" panose="02020603050405020304" pitchFamily="18" charset="0"/>
              </a:rPr>
              <a:t>Edit the questionnaire for technical defect that reflect personal values.</a:t>
            </a:r>
          </a:p>
          <a:p>
            <a:pPr marL="1143000" lvl="1" indent="-457200" algn="just">
              <a:lnSpc>
                <a:spcPct val="150000"/>
              </a:lnSpc>
              <a:buFont typeface="+mj-lt"/>
              <a:buAutoNum type="arabicPeriod"/>
            </a:pPr>
            <a:r>
              <a:rPr lang="en-US" sz="2200" dirty="0">
                <a:latin typeface="Times New Roman" panose="02020603050405020304" pitchFamily="18" charset="0"/>
                <a:ea typeface="Times New Roman" panose="02020603050405020304" pitchFamily="18" charset="0"/>
              </a:rPr>
              <a:t>Pretest the questionnaire to see how well it works.</a:t>
            </a:r>
          </a:p>
          <a:p>
            <a:pPr marL="1143000" lvl="1" indent="-457200" algn="just">
              <a:lnSpc>
                <a:spcPct val="150000"/>
              </a:lnSpc>
              <a:buFont typeface="+mj-lt"/>
              <a:buAutoNum type="arabicPeriod"/>
            </a:pPr>
            <a:r>
              <a:rPr lang="en-US" sz="2200" dirty="0">
                <a:latin typeface="Times New Roman" panose="02020603050405020304" pitchFamily="18" charset="0"/>
                <a:ea typeface="Times New Roman" panose="02020603050405020304" pitchFamily="18" charset="0"/>
              </a:rPr>
              <a:t> Do a final editing to ensure that questionnaire is ready for administration. This includes a close look at the content, form and sequence of questions as well as the appearance and clarity of the procedure for using the questionnaire.</a:t>
            </a:r>
          </a:p>
          <a:p>
            <a:pPr marL="228600" algn="just">
              <a:lnSpc>
                <a:spcPct val="150000"/>
              </a:lnSpc>
            </a:pPr>
            <a:endParaRPr lang="en-US" sz="20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31</a:t>
            </a:fld>
            <a:endParaRPr lang="en-US" dirty="0"/>
          </a:p>
        </p:txBody>
      </p:sp>
    </p:spTree>
    <p:extLst>
      <p:ext uri="{BB962C8B-B14F-4D97-AF65-F5344CB8AC3E}">
        <p14:creationId xmlns:p14="http://schemas.microsoft.com/office/powerpoint/2010/main" val="3317054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Reliability-Validity Issue</a:t>
            </a:r>
          </a:p>
        </p:txBody>
      </p:sp>
      <p:sp>
        <p:nvSpPr>
          <p:cNvPr id="3" name="TextBox 2"/>
          <p:cNvSpPr txBox="1"/>
          <p:nvPr/>
        </p:nvSpPr>
        <p:spPr>
          <a:xfrm>
            <a:off x="351430" y="857911"/>
            <a:ext cx="11099042" cy="597856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Information – gathering instrument faces 2 major tests – reliability and validity. </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 term reliability is synonymous with dependability, consistency and accuracy. Concern for reliability comes from the necessity for dependability in measurement. Reliability may be approached in 3 ways – </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If we administer the same questionnaire to the same subject will we get the similar or same results? This question implies a definition of reliability as stability, dependability and predictability.</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Does the questionnaire measure the true variables? This question focus on the accuracy aspect of reliability.</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How much error of measurement is there in the proposed questionnaire? Errors of measurement are random errors.</a:t>
            </a:r>
          </a:p>
          <a:p>
            <a:pPr marL="228600" algn="just">
              <a:lnSpc>
                <a:spcPct val="150000"/>
              </a:lnSpc>
            </a:pPr>
            <a:r>
              <a:rPr lang="en-US" sz="2300" dirty="0">
                <a:latin typeface="Times New Roman" panose="02020603050405020304" pitchFamily="18" charset="0"/>
                <a:ea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64737C5C-CD9B-4354-B402-78DFEEA1258A}" type="slidenum">
              <a:rPr lang="en-US" smtClean="0"/>
              <a:t>32</a:t>
            </a:fld>
            <a:endParaRPr lang="en-US"/>
          </a:p>
        </p:txBody>
      </p:sp>
    </p:spTree>
    <p:extLst>
      <p:ext uri="{BB962C8B-B14F-4D97-AF65-F5344CB8AC3E}">
        <p14:creationId xmlns:p14="http://schemas.microsoft.com/office/powerpoint/2010/main" val="1407290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Reliability-Validity Issue</a:t>
            </a:r>
          </a:p>
        </p:txBody>
      </p:sp>
      <p:sp>
        <p:nvSpPr>
          <p:cNvPr id="3" name="TextBox 2"/>
          <p:cNvSpPr txBox="1"/>
          <p:nvPr/>
        </p:nvSpPr>
        <p:spPr>
          <a:xfrm>
            <a:off x="351430" y="857911"/>
            <a:ext cx="11099042" cy="5401479"/>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 most common question that defines validity is: </a:t>
            </a:r>
          </a:p>
          <a:p>
            <a:pPr marL="228600" algn="just">
              <a:lnSpc>
                <a:spcPct val="150000"/>
              </a:lnSpc>
            </a:pPr>
            <a:r>
              <a:rPr lang="en-US" sz="2300" dirty="0">
                <a:latin typeface="Times New Roman" panose="02020603050405020304" pitchFamily="18" charset="0"/>
                <a:ea typeface="Times New Roman" panose="02020603050405020304" pitchFamily="18" charset="0"/>
              </a:rPr>
              <a:t>	Does the instrument measure what we think it is measuring?</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 It refers to the notion that the questions asked are worded to produce the information sought.</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 In contrast reliability means that information gathered is dependable enough to be used for decision making.</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 In validity, the emphasis is on what is being measured?</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Thus the adequacy of an information-gathering tool is judged by the criteria of validity and reliability. Both depend on the design of the instrument as well as the way it is administered. </a:t>
            </a:r>
          </a:p>
        </p:txBody>
      </p:sp>
      <p:sp>
        <p:nvSpPr>
          <p:cNvPr id="4" name="Slide Number Placeholder 3"/>
          <p:cNvSpPr>
            <a:spLocks noGrp="1"/>
          </p:cNvSpPr>
          <p:nvPr>
            <p:ph type="sldNum" sz="quarter" idx="12"/>
          </p:nvPr>
        </p:nvSpPr>
        <p:spPr/>
        <p:txBody>
          <a:bodyPr/>
          <a:lstStyle/>
          <a:p>
            <a:fld id="{64737C5C-CD9B-4354-B402-78DFEEA1258A}" type="slidenum">
              <a:rPr lang="en-US" smtClean="0"/>
              <a:t>33</a:t>
            </a:fld>
            <a:endParaRPr lang="en-US"/>
          </a:p>
        </p:txBody>
      </p:sp>
    </p:spTree>
    <p:extLst>
      <p:ext uri="{BB962C8B-B14F-4D97-AF65-F5344CB8AC3E}">
        <p14:creationId xmlns:p14="http://schemas.microsoft.com/office/powerpoint/2010/main" val="2524038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983" y="2357698"/>
            <a:ext cx="6267734" cy="1941346"/>
          </a:xfrm>
        </p:spPr>
        <p:txBody>
          <a:bodyPr>
            <a:noAutofit/>
          </a:bodyPr>
          <a:lstStyle/>
          <a:p>
            <a:pPr algn="ctr"/>
            <a:r>
              <a:rPr lang="en-US" sz="6000" b="1" dirty="0">
                <a:latin typeface="Times New Roman" panose="02020603050405020304" pitchFamily="18" charset="0"/>
                <a:cs typeface="Times New Roman" panose="02020603050405020304" pitchFamily="18" charset="0"/>
              </a:rPr>
              <a:t>THANK YOU</a:t>
            </a:r>
          </a:p>
        </p:txBody>
      </p:sp>
      <p:sp>
        <p:nvSpPr>
          <p:cNvPr id="3" name="Slide Number Placeholder 2"/>
          <p:cNvSpPr>
            <a:spLocks noGrp="1"/>
          </p:cNvSpPr>
          <p:nvPr>
            <p:ph type="sldNum" sz="quarter" idx="12"/>
          </p:nvPr>
        </p:nvSpPr>
        <p:spPr/>
        <p:txBody>
          <a:bodyPr/>
          <a:lstStyle/>
          <a:p>
            <a:fld id="{64737C5C-CD9B-4354-B402-78DFEEA1258A}" type="slidenum">
              <a:rPr lang="en-US" smtClean="0"/>
              <a:t>34</a:t>
            </a:fld>
            <a:endParaRPr lang="en-US"/>
          </a:p>
        </p:txBody>
      </p:sp>
    </p:spTree>
    <p:extLst>
      <p:ext uri="{BB962C8B-B14F-4D97-AF65-F5344CB8AC3E}">
        <p14:creationId xmlns:p14="http://schemas.microsoft.com/office/powerpoint/2010/main" val="3137431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3" name="TextBox 2"/>
          <p:cNvSpPr txBox="1"/>
          <p:nvPr/>
        </p:nvSpPr>
        <p:spPr>
          <a:xfrm>
            <a:off x="446964" y="1201003"/>
            <a:ext cx="11099042" cy="5078313"/>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By having crystal clarity of information gathering techniques one can –  </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Understand the approach and manner in which information is gathered.</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Recognize the nature and sources of information.</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Perceive a knowledge of what and when to gather and also what channels to use in securing information.</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Realize the preparation, experience and training required for the methodology and tools for information gathering.</a:t>
            </a: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4</a:t>
            </a:fld>
            <a:endParaRPr lang="en-US"/>
          </a:p>
        </p:txBody>
      </p:sp>
    </p:spTree>
    <p:extLst>
      <p:ext uri="{BB962C8B-B14F-4D97-AF65-F5344CB8AC3E}">
        <p14:creationId xmlns:p14="http://schemas.microsoft.com/office/powerpoint/2010/main" val="2385327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What Kinds of Information Do We Need?</a:t>
            </a:r>
          </a:p>
        </p:txBody>
      </p:sp>
      <p:sp>
        <p:nvSpPr>
          <p:cNvPr id="3" name="TextBox 2"/>
          <p:cNvSpPr txBox="1"/>
          <p:nvPr/>
        </p:nvSpPr>
        <p:spPr>
          <a:xfrm>
            <a:off x="351430" y="754672"/>
            <a:ext cx="11099042" cy="1090555"/>
          </a:xfrm>
          <a:prstGeom prst="rect">
            <a:avLst/>
          </a:prstGeom>
          <a:noFill/>
        </p:spPr>
        <p:txBody>
          <a:bodyPr wrap="square" rtlCol="0">
            <a:spAutoFit/>
          </a:bodyPr>
          <a:lstStyle/>
          <a:p>
            <a:pPr marL="228600" algn="just">
              <a:lnSpc>
                <a:spcPct val="150000"/>
              </a:lnSpc>
            </a:pPr>
            <a:r>
              <a:rPr lang="en-US" sz="2300" dirty="0">
                <a:latin typeface="Times New Roman" panose="02020603050405020304" pitchFamily="18" charset="0"/>
                <a:ea typeface="Times New Roman" panose="02020603050405020304" pitchFamily="18" charset="0"/>
              </a:rPr>
              <a:t>The first requirement is to figure out</a:t>
            </a:r>
            <a:r>
              <a:rPr lang="en-US" sz="2300" b="1" dirty="0">
                <a:latin typeface="Times New Roman" panose="02020603050405020304" pitchFamily="18" charset="0"/>
                <a:ea typeface="Times New Roman" panose="02020603050405020304" pitchFamily="18" charset="0"/>
              </a:rPr>
              <a:t> what </a:t>
            </a:r>
            <a:r>
              <a:rPr lang="en-US" sz="2300" dirty="0">
                <a:latin typeface="Times New Roman" panose="02020603050405020304" pitchFamily="18" charset="0"/>
                <a:ea typeface="Times New Roman" panose="02020603050405020304" pitchFamily="18" charset="0"/>
              </a:rPr>
              <a:t>information to gather before determining where to go for information or what tools to use.</a:t>
            </a:r>
          </a:p>
        </p:txBody>
      </p:sp>
      <p:sp>
        <p:nvSpPr>
          <p:cNvPr id="4" name="Slide Number Placeholder 3"/>
          <p:cNvSpPr>
            <a:spLocks noGrp="1"/>
          </p:cNvSpPr>
          <p:nvPr>
            <p:ph type="sldNum" sz="quarter" idx="12"/>
          </p:nvPr>
        </p:nvSpPr>
        <p:spPr/>
        <p:txBody>
          <a:bodyPr/>
          <a:lstStyle/>
          <a:p>
            <a:fld id="{64737C5C-CD9B-4354-B402-78DFEEA1258A}" type="slidenum">
              <a:rPr lang="en-US" smtClean="0"/>
              <a:t>5</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0872" y="1832758"/>
            <a:ext cx="5871946" cy="5025242"/>
          </a:xfrm>
          <a:prstGeom prst="rect">
            <a:avLst/>
          </a:prstGeom>
        </p:spPr>
      </p:pic>
    </p:spTree>
    <p:extLst>
      <p:ext uri="{BB962C8B-B14F-4D97-AF65-F5344CB8AC3E}">
        <p14:creationId xmlns:p14="http://schemas.microsoft.com/office/powerpoint/2010/main" val="4036012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What Kinds of Information Do We Need?</a:t>
            </a:r>
          </a:p>
        </p:txBody>
      </p:sp>
      <p:sp>
        <p:nvSpPr>
          <p:cNvPr id="4" name="Slide Number Placeholder 3"/>
          <p:cNvSpPr>
            <a:spLocks noGrp="1"/>
          </p:cNvSpPr>
          <p:nvPr>
            <p:ph type="sldNum" sz="quarter" idx="12"/>
          </p:nvPr>
        </p:nvSpPr>
        <p:spPr/>
        <p:txBody>
          <a:bodyPr/>
          <a:lstStyle/>
          <a:p>
            <a:fld id="{64737C5C-CD9B-4354-B402-78DFEEA1258A}" type="slidenum">
              <a:rPr lang="en-US" smtClean="0"/>
              <a:t>6</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783" y="931653"/>
            <a:ext cx="10058400" cy="5795682"/>
          </a:xfrm>
          <a:prstGeom prst="rect">
            <a:avLst/>
          </a:prstGeom>
        </p:spPr>
      </p:pic>
    </p:spTree>
    <p:extLst>
      <p:ext uri="{BB962C8B-B14F-4D97-AF65-F5344CB8AC3E}">
        <p14:creationId xmlns:p14="http://schemas.microsoft.com/office/powerpoint/2010/main" val="1586361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What Kinds of Information Do We Need?</a:t>
            </a:r>
          </a:p>
        </p:txBody>
      </p:sp>
      <p:sp>
        <p:nvSpPr>
          <p:cNvPr id="4" name="Slide Number Placeholder 3"/>
          <p:cNvSpPr>
            <a:spLocks noGrp="1"/>
          </p:cNvSpPr>
          <p:nvPr>
            <p:ph type="sldNum" sz="quarter" idx="12"/>
          </p:nvPr>
        </p:nvSpPr>
        <p:spPr/>
        <p:txBody>
          <a:bodyPr/>
          <a:lstStyle/>
          <a:p>
            <a:fld id="{64737C5C-CD9B-4354-B402-78DFEEA1258A}" type="slidenum">
              <a:rPr lang="en-US" smtClean="0"/>
              <a:t>7</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4645" y="783997"/>
            <a:ext cx="5724922" cy="6074003"/>
          </a:xfrm>
          <a:prstGeom prst="rect">
            <a:avLst/>
          </a:prstGeom>
        </p:spPr>
      </p:pic>
    </p:spTree>
    <p:extLst>
      <p:ext uri="{BB962C8B-B14F-4D97-AF65-F5344CB8AC3E}">
        <p14:creationId xmlns:p14="http://schemas.microsoft.com/office/powerpoint/2010/main" val="1220309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Where does Information Originate?</a:t>
            </a:r>
          </a:p>
        </p:txBody>
      </p:sp>
      <p:sp>
        <p:nvSpPr>
          <p:cNvPr id="3" name="TextBox 2"/>
          <p:cNvSpPr txBox="1"/>
          <p:nvPr/>
        </p:nvSpPr>
        <p:spPr>
          <a:xfrm>
            <a:off x="351430" y="754672"/>
            <a:ext cx="11099042" cy="1154162"/>
          </a:xfrm>
          <a:prstGeom prst="rect">
            <a:avLst/>
          </a:prstGeom>
          <a:noFill/>
        </p:spPr>
        <p:txBody>
          <a:bodyPr wrap="square" rtlCol="0">
            <a:spAutoFit/>
          </a:bodyPr>
          <a:lstStyle/>
          <a:p>
            <a:pPr marL="228600" algn="just">
              <a:lnSpc>
                <a:spcPct val="150000"/>
              </a:lnSpc>
            </a:pPr>
            <a:r>
              <a:rPr lang="en-US" sz="2300" dirty="0">
                <a:latin typeface="Times New Roman" panose="02020603050405020304" pitchFamily="18" charset="0"/>
                <a:ea typeface="Times New Roman" panose="02020603050405020304" pitchFamily="18" charset="0"/>
              </a:rPr>
              <a:t>Information is gathered from two principal sources – </a:t>
            </a:r>
            <a:r>
              <a:rPr lang="en-US" sz="2300" b="1" dirty="0">
                <a:latin typeface="Times New Roman" panose="02020603050405020304" pitchFamily="18" charset="0"/>
                <a:ea typeface="Times New Roman" panose="02020603050405020304" pitchFamily="18" charset="0"/>
              </a:rPr>
              <a:t>personnel</a:t>
            </a:r>
            <a:r>
              <a:rPr lang="en-US" sz="2300" dirty="0">
                <a:latin typeface="Times New Roman" panose="02020603050405020304" pitchFamily="18" charset="0"/>
                <a:ea typeface="Times New Roman" panose="02020603050405020304" pitchFamily="18" charset="0"/>
              </a:rPr>
              <a:t> or </a:t>
            </a:r>
            <a:r>
              <a:rPr lang="en-US" sz="2300" b="1" dirty="0">
                <a:latin typeface="Times New Roman" panose="02020603050405020304" pitchFamily="18" charset="0"/>
                <a:ea typeface="Times New Roman" panose="02020603050405020304" pitchFamily="18" charset="0"/>
              </a:rPr>
              <a:t>written documents </a:t>
            </a:r>
            <a:r>
              <a:rPr lang="en-US" sz="2300" dirty="0">
                <a:latin typeface="Times New Roman" panose="02020603050405020304" pitchFamily="18" charset="0"/>
                <a:ea typeface="Times New Roman" panose="02020603050405020304" pitchFamily="18" charset="0"/>
              </a:rPr>
              <a:t>both from </a:t>
            </a:r>
            <a:r>
              <a:rPr lang="en-US" sz="2300" b="1" i="1" dirty="0">
                <a:latin typeface="Times New Roman" panose="02020603050405020304" pitchFamily="18" charset="0"/>
                <a:ea typeface="Times New Roman" panose="02020603050405020304" pitchFamily="18" charset="0"/>
              </a:rPr>
              <a:t>within the organization </a:t>
            </a:r>
            <a:r>
              <a:rPr lang="en-US" sz="2300" dirty="0">
                <a:latin typeface="Times New Roman" panose="02020603050405020304" pitchFamily="18" charset="0"/>
                <a:ea typeface="Times New Roman" panose="02020603050405020304" pitchFamily="18" charset="0"/>
              </a:rPr>
              <a:t>and from the </a:t>
            </a:r>
            <a:r>
              <a:rPr lang="en-US" sz="2300" b="1" dirty="0">
                <a:latin typeface="Times New Roman" panose="02020603050405020304" pitchFamily="18" charset="0"/>
                <a:ea typeface="Times New Roman" panose="02020603050405020304" pitchFamily="18" charset="0"/>
              </a:rPr>
              <a:t>organization’s environment</a:t>
            </a:r>
            <a:r>
              <a:rPr lang="en-US" sz="2300" dirty="0">
                <a:latin typeface="Times New Roman" panose="02020603050405020304" pitchFamily="18" charset="0"/>
                <a:ea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64737C5C-CD9B-4354-B402-78DFEEA1258A}" type="slidenum">
              <a:rPr lang="en-US" smtClean="0"/>
              <a:t>8</a:t>
            </a:fld>
            <a:endParaRPr lang="en-US"/>
          </a:p>
        </p:txBody>
      </p:sp>
      <p:sp>
        <p:nvSpPr>
          <p:cNvPr id="5" name="TextBox 4"/>
          <p:cNvSpPr txBox="1"/>
          <p:nvPr/>
        </p:nvSpPr>
        <p:spPr>
          <a:xfrm>
            <a:off x="351430" y="2020621"/>
            <a:ext cx="4644145" cy="2746906"/>
          </a:xfrm>
          <a:prstGeom prst="rect">
            <a:avLst/>
          </a:prstGeom>
          <a:noFill/>
        </p:spPr>
        <p:txBody>
          <a:bodyPr wrap="square" rtlCol="0">
            <a:spAutoFit/>
          </a:bodyPr>
          <a:lstStyle/>
          <a:p>
            <a:pPr marL="228600" algn="just">
              <a:lnSpc>
                <a:spcPct val="150000"/>
              </a:lnSpc>
            </a:pPr>
            <a:r>
              <a:rPr lang="en-US" sz="2300" dirty="0">
                <a:latin typeface="Times New Roman" panose="02020603050405020304" pitchFamily="18" charset="0"/>
                <a:ea typeface="Times New Roman" panose="02020603050405020304" pitchFamily="18" charset="0"/>
              </a:rPr>
              <a:t>The primary </a:t>
            </a:r>
            <a:r>
              <a:rPr lang="en-US" sz="2300" i="1" dirty="0">
                <a:latin typeface="Times New Roman" panose="02020603050405020304" pitchFamily="18" charset="0"/>
                <a:ea typeface="Times New Roman" panose="02020603050405020304" pitchFamily="18" charset="0"/>
              </a:rPr>
              <a:t>external</a:t>
            </a:r>
            <a:r>
              <a:rPr lang="en-US" sz="2300" dirty="0">
                <a:latin typeface="Times New Roman" panose="02020603050405020304" pitchFamily="18" charset="0"/>
                <a:ea typeface="Times New Roman" panose="02020603050405020304" pitchFamily="18" charset="0"/>
              </a:rPr>
              <a:t> sources are:</a:t>
            </a:r>
          </a:p>
          <a:p>
            <a:pPr marL="685800" indent="-457200">
              <a:lnSpc>
                <a:spcPct val="150000"/>
              </a:lnSpc>
              <a:buAutoNum type="arabicPeriod"/>
            </a:pPr>
            <a:r>
              <a:rPr lang="en-US" sz="2300" dirty="0">
                <a:latin typeface="Times New Roman" panose="02020603050405020304" pitchFamily="18" charset="0"/>
                <a:ea typeface="Times New Roman" panose="02020603050405020304" pitchFamily="18" charset="0"/>
              </a:rPr>
              <a:t>Vendors</a:t>
            </a:r>
          </a:p>
          <a:p>
            <a:pPr marL="685800" indent="-457200">
              <a:lnSpc>
                <a:spcPct val="150000"/>
              </a:lnSpc>
              <a:buAutoNum type="arabicPeriod"/>
            </a:pPr>
            <a:r>
              <a:rPr lang="en-US" sz="2300" dirty="0">
                <a:latin typeface="Times New Roman" panose="02020603050405020304" pitchFamily="18" charset="0"/>
                <a:ea typeface="Times New Roman" panose="02020603050405020304" pitchFamily="18" charset="0"/>
              </a:rPr>
              <a:t>Government Documents</a:t>
            </a:r>
          </a:p>
          <a:p>
            <a:pPr marL="685800" indent="-457200">
              <a:lnSpc>
                <a:spcPct val="150000"/>
              </a:lnSpc>
              <a:buAutoNum type="arabicPeriod"/>
            </a:pPr>
            <a:r>
              <a:rPr lang="en-US" sz="2300" dirty="0">
                <a:latin typeface="Times New Roman" panose="02020603050405020304" pitchFamily="18" charset="0"/>
                <a:ea typeface="Times New Roman" panose="02020603050405020304" pitchFamily="18" charset="0"/>
              </a:rPr>
              <a:t>Newspapers and Professional Journals</a:t>
            </a:r>
          </a:p>
        </p:txBody>
      </p:sp>
      <p:sp>
        <p:nvSpPr>
          <p:cNvPr id="6" name="TextBox 5"/>
          <p:cNvSpPr txBox="1"/>
          <p:nvPr/>
        </p:nvSpPr>
        <p:spPr>
          <a:xfrm>
            <a:off x="5900951" y="2017025"/>
            <a:ext cx="6870364" cy="4339650"/>
          </a:xfrm>
          <a:prstGeom prst="rect">
            <a:avLst/>
          </a:prstGeom>
          <a:noFill/>
        </p:spPr>
        <p:txBody>
          <a:bodyPr wrap="square" rtlCol="0">
            <a:spAutoFit/>
          </a:bodyPr>
          <a:lstStyle/>
          <a:p>
            <a:pPr marL="228600">
              <a:lnSpc>
                <a:spcPct val="150000"/>
              </a:lnSpc>
            </a:pPr>
            <a:r>
              <a:rPr lang="en-US" sz="2300" dirty="0">
                <a:latin typeface="Times New Roman" panose="02020603050405020304" pitchFamily="18" charset="0"/>
                <a:ea typeface="Times New Roman" panose="02020603050405020304" pitchFamily="18" charset="0"/>
              </a:rPr>
              <a:t>The primary </a:t>
            </a:r>
            <a:r>
              <a:rPr lang="en-US" sz="2300" i="1" dirty="0">
                <a:latin typeface="Times New Roman" panose="02020603050405020304" pitchFamily="18" charset="0"/>
                <a:ea typeface="Times New Roman" panose="02020603050405020304" pitchFamily="18" charset="0"/>
              </a:rPr>
              <a:t>internal </a:t>
            </a:r>
            <a:r>
              <a:rPr lang="en-US" sz="2300" dirty="0">
                <a:latin typeface="Times New Roman" panose="02020603050405020304" pitchFamily="18" charset="0"/>
                <a:ea typeface="Times New Roman" panose="02020603050405020304" pitchFamily="18" charset="0"/>
              </a:rPr>
              <a:t> sources are:</a:t>
            </a:r>
          </a:p>
          <a:p>
            <a:pPr marL="685800" indent="-457200">
              <a:lnSpc>
                <a:spcPct val="150000"/>
              </a:lnSpc>
              <a:buAutoNum type="arabicPeriod"/>
            </a:pPr>
            <a:r>
              <a:rPr lang="en-US" sz="2300" dirty="0">
                <a:latin typeface="Times New Roman" panose="02020603050405020304" pitchFamily="18" charset="0"/>
                <a:ea typeface="Times New Roman" panose="02020603050405020304" pitchFamily="18" charset="0"/>
              </a:rPr>
              <a:t>Financial Reports</a:t>
            </a:r>
          </a:p>
          <a:p>
            <a:pPr marL="685800" indent="-457200">
              <a:lnSpc>
                <a:spcPct val="150000"/>
              </a:lnSpc>
              <a:buAutoNum type="arabicPeriod"/>
            </a:pPr>
            <a:r>
              <a:rPr lang="en-US" sz="2300" dirty="0">
                <a:latin typeface="Times New Roman" panose="02020603050405020304" pitchFamily="18" charset="0"/>
                <a:ea typeface="Times New Roman" panose="02020603050405020304" pitchFamily="18" charset="0"/>
              </a:rPr>
              <a:t>Personnel Staff</a:t>
            </a:r>
          </a:p>
          <a:p>
            <a:pPr marL="685800" indent="-457200">
              <a:lnSpc>
                <a:spcPct val="150000"/>
              </a:lnSpc>
              <a:buAutoNum type="arabicPeriod"/>
            </a:pPr>
            <a:r>
              <a:rPr lang="en-US" sz="2300" dirty="0">
                <a:latin typeface="Times New Roman" panose="02020603050405020304" pitchFamily="18" charset="0"/>
                <a:ea typeface="Times New Roman" panose="02020603050405020304" pitchFamily="18" charset="0"/>
              </a:rPr>
              <a:t>Professional Staff (legal counsel, auditor etc.)</a:t>
            </a:r>
          </a:p>
          <a:p>
            <a:pPr marL="685800" indent="-457200" algn="just">
              <a:lnSpc>
                <a:spcPct val="150000"/>
              </a:lnSpc>
              <a:buAutoNum type="arabicPeriod"/>
            </a:pPr>
            <a:r>
              <a:rPr lang="en-US" sz="2300" dirty="0">
                <a:latin typeface="Times New Roman" panose="02020603050405020304" pitchFamily="18" charset="0"/>
                <a:ea typeface="Times New Roman" panose="02020603050405020304" pitchFamily="18" charset="0"/>
              </a:rPr>
              <a:t>System Documentation or Manuals</a:t>
            </a:r>
          </a:p>
          <a:p>
            <a:pPr marL="685800" indent="-457200" algn="just">
              <a:lnSpc>
                <a:spcPct val="150000"/>
              </a:lnSpc>
              <a:buAutoNum type="arabicPeriod"/>
            </a:pPr>
            <a:r>
              <a:rPr lang="en-US" sz="2300" dirty="0">
                <a:latin typeface="Times New Roman" panose="02020603050405020304" pitchFamily="18" charset="0"/>
                <a:ea typeface="Times New Roman" panose="02020603050405020304" pitchFamily="18" charset="0"/>
              </a:rPr>
              <a:t>The User or User Staff</a:t>
            </a:r>
          </a:p>
          <a:p>
            <a:pPr marL="685800" indent="-457200" algn="just">
              <a:lnSpc>
                <a:spcPct val="150000"/>
              </a:lnSpc>
              <a:buAutoNum type="arabicPeriod"/>
            </a:pPr>
            <a:r>
              <a:rPr lang="en-US" sz="2300" dirty="0">
                <a:latin typeface="Times New Roman" panose="02020603050405020304" pitchFamily="18" charset="0"/>
                <a:ea typeface="Times New Roman" panose="02020603050405020304" pitchFamily="18" charset="0"/>
              </a:rPr>
              <a:t>Reports and Transaction Documents</a:t>
            </a:r>
          </a:p>
          <a:p>
            <a:pPr marL="685800" indent="-457200" algn="just">
              <a:lnSpc>
                <a:spcPct val="150000"/>
              </a:lnSpc>
              <a:buAutoNum type="arabicPeriod"/>
            </a:pPr>
            <a:endParaRPr lang="en-US" sz="23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1087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Information Gathering Tools</a:t>
            </a:r>
          </a:p>
        </p:txBody>
      </p:sp>
      <p:sp>
        <p:nvSpPr>
          <p:cNvPr id="3" name="TextBox 2"/>
          <p:cNvSpPr txBox="1"/>
          <p:nvPr/>
        </p:nvSpPr>
        <p:spPr>
          <a:xfrm>
            <a:off x="351430" y="1034891"/>
            <a:ext cx="11099042" cy="4870564"/>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There are different types of tools for gathering information from different sources.</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The analyst must decide which information gathering tool will be suitable for different context. </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Although there are no specific rules for specifying their use, an important rule is that information must be acquired accurately, methodically, under the right conditions and with minimum interruption  to user personnel.</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For example, if the analyst needs only information available in existing manuals, the interviewing is unnecessary except where the manual is not up to date.</a:t>
            </a:r>
          </a:p>
          <a:p>
            <a:pPr marL="228600" algn="just">
              <a:lnSpc>
                <a:spcPct val="150000"/>
              </a:lnSpc>
            </a:pPr>
            <a:r>
              <a:rPr lang="en-US" sz="2300" dirty="0">
                <a:latin typeface="Times New Roman" panose="02020603050405020304" pitchFamily="18" charset="0"/>
                <a:ea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64737C5C-CD9B-4354-B402-78DFEEA1258A}" type="slidenum">
              <a:rPr lang="en-US" smtClean="0"/>
              <a:t>9</a:t>
            </a:fld>
            <a:endParaRPr lang="en-US"/>
          </a:p>
        </p:txBody>
      </p:sp>
    </p:spTree>
    <p:extLst>
      <p:ext uri="{BB962C8B-B14F-4D97-AF65-F5344CB8AC3E}">
        <p14:creationId xmlns:p14="http://schemas.microsoft.com/office/powerpoint/2010/main" val="3823025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5907</TotalTime>
  <Words>2461</Words>
  <Application>Microsoft Office PowerPoint</Application>
  <PresentationFormat>Custom</PresentationFormat>
  <Paragraphs>200</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Information Gathering</vt:lpstr>
      <vt:lpstr>Objectives</vt:lpstr>
      <vt:lpstr>Objectives</vt:lpstr>
      <vt:lpstr>Introduction</vt:lpstr>
      <vt:lpstr>What Kinds of Information Do We Need?</vt:lpstr>
      <vt:lpstr>What Kinds of Information Do We Need?</vt:lpstr>
      <vt:lpstr>What Kinds of Information Do We Need?</vt:lpstr>
      <vt:lpstr>Where does Information Originate?</vt:lpstr>
      <vt:lpstr>Information Gathering Tools</vt:lpstr>
      <vt:lpstr>Information Gathering Tools</vt:lpstr>
      <vt:lpstr>Review of Literature, Procedures and Forms</vt:lpstr>
      <vt:lpstr>Review of Literature, Procedures and Forms - Disadvantages</vt:lpstr>
      <vt:lpstr>On-Site Observation</vt:lpstr>
      <vt:lpstr>On-Site Observation</vt:lpstr>
      <vt:lpstr>On-Site Observation - Difficulties</vt:lpstr>
      <vt:lpstr>On-Site Observation - Methods</vt:lpstr>
      <vt:lpstr>Interviews and Questionnaires</vt:lpstr>
      <vt:lpstr>Interviews (Pros and Cons)</vt:lpstr>
      <vt:lpstr>Guides to a Successful Interview</vt:lpstr>
      <vt:lpstr>Guides to a Successful Interview</vt:lpstr>
      <vt:lpstr>Questionnaires (Pros and Cons)</vt:lpstr>
      <vt:lpstr>Types of Interviews and Questionnaires</vt:lpstr>
      <vt:lpstr>Types of Interviews and Questionnaires</vt:lpstr>
      <vt:lpstr>Types of Interviews and Questionnaires</vt:lpstr>
      <vt:lpstr>Different Types of Questions (Examples)</vt:lpstr>
      <vt:lpstr>Different Types of Questions (Examples)</vt:lpstr>
      <vt:lpstr>Different Types of Questions (Examples)</vt:lpstr>
      <vt:lpstr>Different Types of Questions (Examples)</vt:lpstr>
      <vt:lpstr>Different Types of Questions (Examples)</vt:lpstr>
      <vt:lpstr>Different Types of Questions (Examples)</vt:lpstr>
      <vt:lpstr>Procedure for Questionnaire Construction</vt:lpstr>
      <vt:lpstr>Reliability-Validity Issue</vt:lpstr>
      <vt:lpstr>Reliability-Validity Issue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Computer Programming Language</dc:title>
  <dc:creator>tarannum</dc:creator>
  <cp:lastModifiedBy>Moli</cp:lastModifiedBy>
  <cp:revision>251</cp:revision>
  <dcterms:created xsi:type="dcterms:W3CDTF">2018-07-15T17:12:39Z</dcterms:created>
  <dcterms:modified xsi:type="dcterms:W3CDTF">2020-02-16T01:12:28Z</dcterms:modified>
</cp:coreProperties>
</file>