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73" r:id="rId16"/>
    <p:sldId id="274" r:id="rId17"/>
    <p:sldId id="269" r:id="rId18"/>
    <p:sldId id="278" r:id="rId19"/>
    <p:sldId id="270" r:id="rId20"/>
    <p:sldId id="279" r:id="rId21"/>
    <p:sldId id="275" r:id="rId22"/>
    <p:sldId id="276" r:id="rId23"/>
    <p:sldId id="280" r:id="rId24"/>
    <p:sldId id="281" r:id="rId25"/>
    <p:sldId id="284" r:id="rId26"/>
    <p:sldId id="282" r:id="rId27"/>
    <p:sldId id="271" r:id="rId28"/>
    <p:sldId id="285" r:id="rId29"/>
    <p:sldId id="272"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133" autoAdjust="0"/>
  </p:normalViewPr>
  <p:slideViewPr>
    <p:cSldViewPr>
      <p:cViewPr>
        <p:scale>
          <a:sx n="76" d="100"/>
          <a:sy n="76" d="100"/>
        </p:scale>
        <p:origin x="-1194" y="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AA1361-F252-437C-AB91-7C46D1347ACA}" type="datetimeFigureOut">
              <a:rPr lang="en-US" smtClean="0"/>
              <a:pPr/>
              <a:t>5/10/2020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FA936C-4B85-4FD6-B6A3-4EC581DFECD8}" type="slidenum">
              <a:rPr lang="en-US" smtClean="0"/>
              <a:pPr/>
              <a:t>‹#›</a:t>
            </a:fld>
            <a:endParaRPr lang="en-US"/>
          </a:p>
        </p:txBody>
      </p:sp>
    </p:spTree>
    <p:extLst>
      <p:ext uri="{BB962C8B-B14F-4D97-AF65-F5344CB8AC3E}">
        <p14:creationId xmlns="" xmlns:p14="http://schemas.microsoft.com/office/powerpoint/2010/main" val="2518445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calculates as</a:t>
            </a:r>
          </a:p>
          <a:p>
            <a:r>
              <a:rPr lang="en-US" dirty="0" smtClean="0">
                <a:latin typeface="Times New Roman" pitchFamily="18" charset="0"/>
                <a:cs typeface="Times New Roman" pitchFamily="18" charset="0"/>
              </a:rPr>
              <a:t>P = 3000/(1 + .15)5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1491.53</a:t>
            </a:r>
          </a:p>
          <a:p>
            <a:endParaRPr lang="en-US" dirty="0"/>
          </a:p>
        </p:txBody>
      </p:sp>
      <p:sp>
        <p:nvSpPr>
          <p:cNvPr id="4" name="Slide Number Placeholder 3"/>
          <p:cNvSpPr>
            <a:spLocks noGrp="1"/>
          </p:cNvSpPr>
          <p:nvPr>
            <p:ph type="sldNum" sz="quarter" idx="10"/>
          </p:nvPr>
        </p:nvSpPr>
        <p:spPr/>
        <p:txBody>
          <a:bodyPr/>
          <a:lstStyle/>
          <a:p>
            <a:fld id="{C0FA936C-4B85-4FD6-B6A3-4EC581DFECD8}" type="slidenum">
              <a:rPr lang="en-US" smtClean="0"/>
              <a:pPr/>
              <a:t>17</a:t>
            </a:fld>
            <a:endParaRPr lang="en-US"/>
          </a:p>
        </p:txBody>
      </p:sp>
    </p:spTree>
    <p:extLst>
      <p:ext uri="{BB962C8B-B14F-4D97-AF65-F5344CB8AC3E}">
        <p14:creationId xmlns="" xmlns:p14="http://schemas.microsoft.com/office/powerpoint/2010/main" val="4267890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calculates as</a:t>
            </a:r>
          </a:p>
          <a:p>
            <a:r>
              <a:rPr lang="en-US" dirty="0" smtClean="0">
                <a:latin typeface="Times New Roman" pitchFamily="18" charset="0"/>
                <a:cs typeface="Times New Roman" pitchFamily="18" charset="0"/>
              </a:rPr>
              <a:t>P = 3000/(1 + .15)5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1491.53</a:t>
            </a:r>
          </a:p>
          <a:p>
            <a:endParaRPr lang="en-US" dirty="0"/>
          </a:p>
        </p:txBody>
      </p:sp>
      <p:sp>
        <p:nvSpPr>
          <p:cNvPr id="4" name="Slide Number Placeholder 3"/>
          <p:cNvSpPr>
            <a:spLocks noGrp="1"/>
          </p:cNvSpPr>
          <p:nvPr>
            <p:ph type="sldNum" sz="quarter" idx="10"/>
          </p:nvPr>
        </p:nvSpPr>
        <p:spPr/>
        <p:txBody>
          <a:bodyPr/>
          <a:lstStyle/>
          <a:p>
            <a:fld id="{C0FA936C-4B85-4FD6-B6A3-4EC581DFECD8}" type="slidenum">
              <a:rPr lang="en-US" smtClean="0"/>
              <a:pPr/>
              <a:t>18</a:t>
            </a:fld>
            <a:endParaRPr lang="en-US"/>
          </a:p>
        </p:txBody>
      </p:sp>
    </p:spTree>
    <p:extLst>
      <p:ext uri="{BB962C8B-B14F-4D97-AF65-F5344CB8AC3E}">
        <p14:creationId xmlns="" xmlns:p14="http://schemas.microsoft.com/office/powerpoint/2010/main" val="4267890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3F9C228-367C-4FE0-9D57-0BC1B091C605}" type="datetimeFigureOut">
              <a:rPr lang="en-US" smtClean="0"/>
              <a:pPr/>
              <a:t>5/10/2020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9C8D48-5DCF-4771-935C-98BDCD68F0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F9C228-367C-4FE0-9D57-0BC1B091C605}" type="datetimeFigureOut">
              <a:rPr lang="en-US" smtClean="0"/>
              <a:pPr/>
              <a:t>5/10/2020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9C8D48-5DCF-4771-935C-98BDCD68F0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F9C228-367C-4FE0-9D57-0BC1B091C605}" type="datetimeFigureOut">
              <a:rPr lang="en-US" smtClean="0"/>
              <a:pPr/>
              <a:t>5/10/2020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9C8D48-5DCF-4771-935C-98BDCD68F0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F9C228-367C-4FE0-9D57-0BC1B091C605}" type="datetimeFigureOut">
              <a:rPr lang="en-US" smtClean="0"/>
              <a:pPr/>
              <a:t>5/10/2020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9C8D48-5DCF-4771-935C-98BDCD68F02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3F9C228-367C-4FE0-9D57-0BC1B091C605}" type="datetimeFigureOut">
              <a:rPr lang="en-US" smtClean="0"/>
              <a:pPr/>
              <a:t>5/10/2020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9C8D48-5DCF-4771-935C-98BDCD68F02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F9C228-367C-4FE0-9D57-0BC1B091C605}" type="datetimeFigureOut">
              <a:rPr lang="en-US" smtClean="0"/>
              <a:pPr/>
              <a:t>5/10/2020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49C8D48-5DCF-4771-935C-98BDCD68F02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F9C228-367C-4FE0-9D57-0BC1B091C605}" type="datetimeFigureOut">
              <a:rPr lang="en-US" smtClean="0"/>
              <a:pPr/>
              <a:t>5/10/2020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49C8D48-5DCF-4771-935C-98BDCD68F02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3F9C228-367C-4FE0-9D57-0BC1B091C605}" type="datetimeFigureOut">
              <a:rPr lang="en-US" smtClean="0"/>
              <a:pPr/>
              <a:t>5/10/2020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49C8D48-5DCF-4771-935C-98BDCD68F02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3F9C228-367C-4FE0-9D57-0BC1B091C605}" type="datetimeFigureOut">
              <a:rPr lang="en-US" smtClean="0"/>
              <a:pPr/>
              <a:t>5/10/2020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49C8D48-5DCF-4771-935C-98BDCD68F0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3F9C228-367C-4FE0-9D57-0BC1B091C605}" type="datetimeFigureOut">
              <a:rPr lang="en-US" smtClean="0"/>
              <a:pPr/>
              <a:t>5/10/2020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49C8D48-5DCF-4771-935C-98BDCD68F02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3F9C228-367C-4FE0-9D57-0BC1B091C605}" type="datetimeFigureOut">
              <a:rPr lang="en-US" smtClean="0"/>
              <a:pPr/>
              <a:t>5/10/2020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9C8D48-5DCF-4771-935C-98BDCD68F02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3F9C228-367C-4FE0-9D57-0BC1B091C605}" type="datetimeFigureOut">
              <a:rPr lang="en-US" smtClean="0"/>
              <a:pPr/>
              <a:t>5/10/2020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9C8D48-5DCF-4771-935C-98BDCD68F0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133600"/>
            <a:ext cx="7696200" cy="1752600"/>
          </a:xfrm>
        </p:spPr>
        <p:txBody>
          <a:bodyPr>
            <a:normAutofit/>
          </a:bodyPr>
          <a:lstStyle/>
          <a:p>
            <a:r>
              <a:rPr lang="en-US" dirty="0" smtClean="0">
                <a:latin typeface="Times New Roman" pitchFamily="18" charset="0"/>
                <a:cs typeface="Times New Roman" pitchFamily="18" charset="0"/>
              </a:rPr>
              <a:t>Cost / Benefit Analysis</a:t>
            </a:r>
            <a:br>
              <a:rPr lang="en-US"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Chapter -8 (E.M. </a:t>
            </a:r>
            <a:r>
              <a:rPr lang="en-US" sz="2000" b="0" dirty="0" err="1" smtClean="0">
                <a:latin typeface="Times New Roman" pitchFamily="18" charset="0"/>
                <a:cs typeface="Times New Roman" pitchFamily="18" charset="0"/>
              </a:rPr>
              <a:t>Awad’s</a:t>
            </a:r>
            <a:r>
              <a:rPr lang="en-US" sz="2000" b="0" dirty="0" smtClean="0">
                <a:latin typeface="Times New Roman" pitchFamily="18" charset="0"/>
                <a:cs typeface="Times New Roman" pitchFamily="18" charset="0"/>
              </a:rPr>
              <a:t> Book)</a:t>
            </a:r>
            <a:endParaRPr lang="en-US" sz="20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From the cost accounting point of view, the costs are treated as either direct or indirect. Direct costs are having money value associated with it. Direct benefits are also attributable to a given project. For example, if the proposed system that can handle more transactions say 25% more than the present system then it is direct benefit.</a:t>
            </a:r>
          </a:p>
          <a:p>
            <a:pPr algn="just"/>
            <a:r>
              <a:rPr lang="en-US" dirty="0" smtClean="0">
                <a:latin typeface="Times New Roman" pitchFamily="18" charset="0"/>
                <a:cs typeface="Times New Roman" pitchFamily="18" charset="0"/>
              </a:rPr>
              <a:t>Indirect costs result from the operations that are not directly associated with the system. Insurance, maintenance, heat, light, air conditioning are all indirect costs.</a:t>
            </a:r>
          </a:p>
          <a:p>
            <a:endParaRPr lang="en-US" dirty="0"/>
          </a:p>
        </p:txBody>
      </p:sp>
      <p:sp>
        <p:nvSpPr>
          <p:cNvPr id="3" name="Title 2"/>
          <p:cNvSpPr>
            <a:spLocks noGrp="1"/>
          </p:cNvSpPr>
          <p:nvPr>
            <p:ph type="title"/>
          </p:nvPr>
        </p:nvSpPr>
        <p:spPr/>
        <p:txBody>
          <a:bodyPr>
            <a:noAutofit/>
          </a:bodyPr>
          <a:lstStyle/>
          <a:p>
            <a:r>
              <a:rPr lang="en-US" sz="3200" dirty="0" smtClean="0"/>
              <a:t/>
            </a:r>
            <a:br>
              <a:rPr lang="en-US" sz="3200" dirty="0" smtClean="0"/>
            </a:br>
            <a:r>
              <a:rPr lang="en-US" sz="3200" dirty="0" smtClean="0">
                <a:latin typeface="Times New Roman" pitchFamily="18" charset="0"/>
                <a:cs typeface="Times New Roman" pitchFamily="18" charset="0"/>
              </a:rPr>
              <a:t>Direct or Indirect Costs and Benefits</a:t>
            </a:r>
            <a:r>
              <a:rPr lang="en-US" sz="3200" dirty="0" smtClean="0"/>
              <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Some costs and benefits are fixed. Fixed Costs don't change. Ex. Straight line depreciation of hardware, Insurance, etc are all fixed costs. </a:t>
            </a:r>
          </a:p>
          <a:p>
            <a:pPr algn="just"/>
            <a:r>
              <a:rPr lang="en-US" dirty="0" smtClean="0">
                <a:latin typeface="Times New Roman" pitchFamily="18" charset="0"/>
                <a:cs typeface="Times New Roman" pitchFamily="18" charset="0"/>
              </a:rPr>
              <a:t>Variable costs are incurred on regular basis. Recurring period may be weekly or monthly depending upon the system. They are proportional to the work volume and continue as long as system is in operation. Ex. the cost of computer forms vary in proportion to the amount of processing or the length of the report required.</a:t>
            </a:r>
          </a:p>
          <a:p>
            <a:pPr algn="just"/>
            <a:r>
              <a:rPr lang="en-US" dirty="0" smtClean="0">
                <a:latin typeface="Times New Roman" pitchFamily="18" charset="0"/>
                <a:cs typeface="Times New Roman" pitchFamily="18" charset="0"/>
              </a:rPr>
              <a:t>Fixed benefits don't change. Variable benefits are realized on a regular basis.</a:t>
            </a:r>
          </a:p>
          <a:p>
            <a:endParaRPr lang="en-US" dirty="0"/>
          </a:p>
        </p:txBody>
      </p:sp>
      <p:sp>
        <p:nvSpPr>
          <p:cNvPr id="3" name="Title 2"/>
          <p:cNvSpPr>
            <a:spLocks noGrp="1"/>
          </p:cNvSpPr>
          <p:nvPr>
            <p:ph type="title"/>
          </p:nvPr>
        </p:nvSpPr>
        <p:spPr/>
        <p:txBody>
          <a:bodyPr>
            <a:noAutofit/>
          </a:bodyPr>
          <a:lstStyle/>
          <a:p>
            <a:r>
              <a:rPr lang="en-US" sz="3200" dirty="0" smtClean="0"/>
              <a:t/>
            </a:r>
            <a:br>
              <a:rPr lang="en-US" sz="3200" dirty="0" smtClean="0"/>
            </a:br>
            <a:r>
              <a:rPr lang="en-US" sz="3200" dirty="0" smtClean="0">
                <a:latin typeface="Times New Roman" pitchFamily="18" charset="0"/>
                <a:cs typeface="Times New Roman" pitchFamily="18" charset="0"/>
              </a:rPr>
              <a:t>Fixed or Variable Costs and Benefits</a:t>
            </a:r>
            <a:r>
              <a:rPr lang="en-US" sz="3200" dirty="0" smtClean="0"/>
              <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Fixed benefits don't change. Ex. Decrease in the number of personal by 20% resulting for the use of a new computer.</a:t>
            </a:r>
          </a:p>
          <a:p>
            <a:pPr algn="just"/>
            <a:r>
              <a:rPr lang="en-US" dirty="0" smtClean="0">
                <a:latin typeface="Times New Roman" pitchFamily="18" charset="0"/>
                <a:cs typeface="Times New Roman" pitchFamily="18" charset="0"/>
              </a:rPr>
              <a:t>Variable benefits are realized on a regular basis. Ex. Consider a safe deposit tracking system that save 20 minutes preparing customer notices compared with the manual system. The amount of time saved varies with the number of notices produced. </a:t>
            </a:r>
          </a:p>
          <a:p>
            <a:endParaRPr lang="en-US" dirty="0"/>
          </a:p>
        </p:txBody>
      </p:sp>
      <p:sp>
        <p:nvSpPr>
          <p:cNvPr id="3" name="Title 2"/>
          <p:cNvSpPr>
            <a:spLocks noGrp="1"/>
          </p:cNvSpPr>
          <p:nvPr>
            <p:ph type="title"/>
          </p:nvPr>
        </p:nvSpPr>
        <p:spPr/>
        <p:txBody>
          <a:bodyPr>
            <a:noAutofit/>
          </a:bodyPr>
          <a:lstStyle/>
          <a:p>
            <a:r>
              <a:rPr lang="en-US" sz="3200" dirty="0" smtClean="0"/>
              <a:t/>
            </a:r>
            <a:br>
              <a:rPr lang="en-US" sz="3200" dirty="0" smtClean="0"/>
            </a:br>
            <a:r>
              <a:rPr lang="en-US" sz="3200" dirty="0" smtClean="0">
                <a:latin typeface="Times New Roman" pitchFamily="18" charset="0"/>
                <a:cs typeface="Times New Roman" pitchFamily="18" charset="0"/>
              </a:rPr>
              <a:t>Fixed or Variable Costs and Benefits </a:t>
            </a:r>
            <a:r>
              <a:rPr lang="en-US" sz="3200" dirty="0" err="1" smtClean="0">
                <a:latin typeface="Times New Roman" pitchFamily="18" charset="0"/>
                <a:cs typeface="Times New Roman" pitchFamily="18" charset="0"/>
              </a:rPr>
              <a:t>condt</a:t>
            </a:r>
            <a:r>
              <a:rPr lang="en-US" sz="3200" dirty="0" smtClean="0">
                <a:latin typeface="Times New Roman" pitchFamily="18" charset="0"/>
                <a:cs typeface="Times New Roman" pitchFamily="18" charset="0"/>
              </a:rPr>
              <a:t>…</a:t>
            </a:r>
            <a:r>
              <a:rPr lang="en-US" sz="3200" dirty="0" smtClean="0"/>
              <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smtClean="0"/>
              <a:t/>
            </a:r>
            <a:br>
              <a:rPr lang="en-US" sz="3200" dirty="0" smtClean="0"/>
            </a:br>
            <a:r>
              <a:rPr lang="en-US" sz="3200" dirty="0" smtClean="0">
                <a:latin typeface="Times New Roman" pitchFamily="18" charset="0"/>
                <a:cs typeface="Times New Roman" pitchFamily="18" charset="0"/>
              </a:rPr>
              <a:t>Performing Cost Benefit Analysis (CBA)</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4" name="Picture 3" descr="aa.bmp"/>
          <p:cNvPicPr>
            <a:picLocks noChangeAspect="1"/>
          </p:cNvPicPr>
          <p:nvPr/>
        </p:nvPicPr>
        <p:blipFill>
          <a:blip r:embed="rId2" cstate="print"/>
          <a:stretch>
            <a:fillRect/>
          </a:stretch>
        </p:blipFill>
        <p:spPr>
          <a:xfrm>
            <a:off x="381000" y="1447800"/>
            <a:ext cx="4876800" cy="2362200"/>
          </a:xfrm>
          <a:prstGeom prst="rect">
            <a:avLst/>
          </a:prstGeom>
        </p:spPr>
      </p:pic>
      <p:sp>
        <p:nvSpPr>
          <p:cNvPr id="5" name="TextBox 4"/>
          <p:cNvSpPr txBox="1"/>
          <p:nvPr/>
        </p:nvSpPr>
        <p:spPr>
          <a:xfrm>
            <a:off x="5562600" y="1905001"/>
            <a:ext cx="29718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Cost for the proposed system ( figures in US Dollars and in thousand)</a:t>
            </a:r>
          </a:p>
          <a:p>
            <a:endParaRPr lang="en-US" dirty="0"/>
          </a:p>
        </p:txBody>
      </p:sp>
      <p:pic>
        <p:nvPicPr>
          <p:cNvPr id="6" name="Picture 5" descr="untitled.bmp"/>
          <p:cNvPicPr>
            <a:picLocks noChangeAspect="1"/>
          </p:cNvPicPr>
          <p:nvPr/>
        </p:nvPicPr>
        <p:blipFill>
          <a:blip r:embed="rId3" cstate="print"/>
          <a:stretch>
            <a:fillRect/>
          </a:stretch>
        </p:blipFill>
        <p:spPr>
          <a:xfrm>
            <a:off x="381000" y="4038600"/>
            <a:ext cx="4876800" cy="2209800"/>
          </a:xfrm>
          <a:prstGeom prst="rect">
            <a:avLst/>
          </a:prstGeom>
        </p:spPr>
      </p:pic>
      <p:sp>
        <p:nvSpPr>
          <p:cNvPr id="9" name="TextBox 8"/>
          <p:cNvSpPr txBox="1"/>
          <p:nvPr/>
        </p:nvSpPr>
        <p:spPr>
          <a:xfrm>
            <a:off x="5715000" y="4038600"/>
            <a:ext cx="2438400" cy="646331"/>
          </a:xfrm>
          <a:prstGeom prst="rect">
            <a:avLst/>
          </a:prstGeom>
          <a:noFill/>
        </p:spPr>
        <p:txBody>
          <a:bodyPr wrap="square" rtlCol="0">
            <a:spAutoFit/>
          </a:bodyPr>
          <a:lstStyle/>
          <a:p>
            <a:r>
              <a:rPr lang="en-US" dirty="0">
                <a:latin typeface="Times New Roman" pitchFamily="18" charset="0"/>
                <a:cs typeface="Times New Roman" pitchFamily="18" charset="0"/>
              </a:rPr>
              <a:t>Benefit for the propose system</a:t>
            </a:r>
          </a:p>
        </p:txBody>
      </p:sp>
      <p:sp>
        <p:nvSpPr>
          <p:cNvPr id="13" name="TextBox 12"/>
          <p:cNvSpPr txBox="1"/>
          <p:nvPr/>
        </p:nvSpPr>
        <p:spPr>
          <a:xfrm>
            <a:off x="5562600" y="5486400"/>
            <a:ext cx="3352800" cy="923330"/>
          </a:xfrm>
          <a:prstGeom prst="rect">
            <a:avLst/>
          </a:prstGeom>
          <a:noFill/>
        </p:spPr>
        <p:txBody>
          <a:bodyPr wrap="square" rtlCol="0">
            <a:spAutoFit/>
          </a:bodyPr>
          <a:lstStyle/>
          <a:p>
            <a:r>
              <a:rPr lang="en-US" dirty="0">
                <a:latin typeface="Times New Roman" pitchFamily="18" charset="0"/>
                <a:cs typeface="Times New Roman" pitchFamily="18" charset="0"/>
              </a:rPr>
              <a:t>Profit = Benefits - Costs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300, 000 -154, 000</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USD 146, 000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Net Benefit Analysis</a:t>
            </a:r>
          </a:p>
          <a:p>
            <a:r>
              <a:rPr lang="en-US" dirty="0" smtClean="0">
                <a:latin typeface="Times New Roman" pitchFamily="18" charset="0"/>
                <a:cs typeface="Times New Roman" pitchFamily="18" charset="0"/>
              </a:rPr>
              <a:t>Present value Analysis</a:t>
            </a:r>
          </a:p>
          <a:p>
            <a:r>
              <a:rPr lang="en-US" dirty="0" smtClean="0">
                <a:latin typeface="Times New Roman" pitchFamily="18" charset="0"/>
                <a:cs typeface="Times New Roman" pitchFamily="18" charset="0"/>
              </a:rPr>
              <a:t>Net Present Value</a:t>
            </a:r>
          </a:p>
          <a:p>
            <a:r>
              <a:rPr lang="en-US" dirty="0">
                <a:latin typeface="Times New Roman" pitchFamily="18" charset="0"/>
                <a:cs typeface="Times New Roman" pitchFamily="18" charset="0"/>
              </a:rPr>
              <a:t>Payback Analysis</a:t>
            </a:r>
          </a:p>
          <a:p>
            <a:r>
              <a:rPr lang="en-US" dirty="0" smtClean="0">
                <a:latin typeface="Times New Roman" pitchFamily="18" charset="0"/>
                <a:cs typeface="Times New Roman" pitchFamily="18" charset="0"/>
              </a:rPr>
              <a:t>Break-Even Analysis</a:t>
            </a:r>
          </a:p>
          <a:p>
            <a:r>
              <a:rPr lang="en-US" dirty="0">
                <a:latin typeface="Times New Roman" pitchFamily="18" charset="0"/>
                <a:cs typeface="Times New Roman" pitchFamily="18" charset="0"/>
              </a:rPr>
              <a:t>Cash-Flow analysis</a:t>
            </a:r>
          </a:p>
          <a:p>
            <a:endParaRPr lang="en-US" dirty="0" smtClean="0"/>
          </a:p>
          <a:p>
            <a:pPr>
              <a:buNone/>
            </a:pPr>
            <a:endParaRPr lang="en-US" dirty="0"/>
          </a:p>
        </p:txBody>
      </p:sp>
      <p:sp>
        <p:nvSpPr>
          <p:cNvPr id="3" name="Title 2"/>
          <p:cNvSpPr>
            <a:spLocks noGrp="1"/>
          </p:cNvSpPr>
          <p:nvPr>
            <p:ph type="title"/>
          </p:nvPr>
        </p:nvSpPr>
        <p:spPr/>
        <p:txBody>
          <a:bodyPr>
            <a:normAutofit/>
          </a:bodyPr>
          <a:lstStyle/>
          <a:p>
            <a:r>
              <a:rPr lang="en-US" dirty="0" smtClean="0">
                <a:latin typeface="Times New Roman" pitchFamily="18" charset="0"/>
                <a:cs typeface="Times New Roman" pitchFamily="18" charset="0"/>
              </a:rPr>
              <a:t>Cost/Benefit Analysis Techniques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Simply </a:t>
            </a:r>
            <a:r>
              <a:rPr lang="en-US" sz="2400" dirty="0">
                <a:latin typeface="Times New Roman" pitchFamily="18" charset="0"/>
                <a:cs typeface="Times New Roman" pitchFamily="18" charset="0"/>
              </a:rPr>
              <a:t>Subtracts total cost from </a:t>
            </a:r>
            <a:r>
              <a:rPr lang="en-US" sz="2400" dirty="0" smtClean="0">
                <a:latin typeface="Times New Roman" pitchFamily="18" charset="0"/>
                <a:cs typeface="Times New Roman" pitchFamily="18" charset="0"/>
              </a:rPr>
              <a:t>total benefit</a:t>
            </a:r>
            <a:r>
              <a:rPr lang="en-US" sz="2400" dirty="0">
                <a:latin typeface="Times New Roman" pitchFamily="18" charset="0"/>
                <a:cs typeface="Times New Roman" pitchFamily="18" charset="0"/>
              </a:rPr>
              <a:t>.</a:t>
            </a:r>
          </a:p>
          <a:p>
            <a:r>
              <a:rPr lang="en-US" sz="2400" dirty="0" smtClean="0">
                <a:latin typeface="Times New Roman" pitchFamily="18" charset="0"/>
                <a:cs typeface="Times New Roman" pitchFamily="18" charset="0"/>
              </a:rPr>
              <a:t>Easy </a:t>
            </a:r>
            <a:r>
              <a:rPr lang="en-US" sz="2400" dirty="0">
                <a:latin typeface="Times New Roman" pitchFamily="18" charset="0"/>
                <a:cs typeface="Times New Roman" pitchFamily="18" charset="0"/>
              </a:rPr>
              <a:t>to calculate, interpret </a:t>
            </a:r>
            <a:r>
              <a:rPr lang="en-US" sz="2400" dirty="0" smtClean="0">
                <a:latin typeface="Times New Roman" pitchFamily="18" charset="0"/>
                <a:cs typeface="Times New Roman" pitchFamily="18" charset="0"/>
              </a:rPr>
              <a:t>and present</a:t>
            </a:r>
            <a:r>
              <a:rPr lang="en-US" sz="2400" dirty="0">
                <a:latin typeface="Times New Roman" pitchFamily="18" charset="0"/>
                <a:cs typeface="Times New Roman" pitchFamily="18" charset="0"/>
              </a:rPr>
              <a:t>.</a:t>
            </a:r>
          </a:p>
          <a:p>
            <a:r>
              <a:rPr lang="en-US" sz="2400" dirty="0" smtClean="0">
                <a:latin typeface="Times New Roman" pitchFamily="18" charset="0"/>
                <a:cs typeface="Times New Roman" pitchFamily="18" charset="0"/>
              </a:rPr>
              <a:t>Does </a:t>
            </a:r>
            <a:r>
              <a:rPr lang="en-US" sz="2400" dirty="0">
                <a:latin typeface="Times New Roman" pitchFamily="18" charset="0"/>
                <a:cs typeface="Times New Roman" pitchFamily="18" charset="0"/>
              </a:rPr>
              <a:t>not account for the time value </a:t>
            </a:r>
            <a:r>
              <a:rPr lang="en-US" sz="2400" dirty="0" smtClean="0">
                <a:latin typeface="Times New Roman" pitchFamily="18" charset="0"/>
                <a:cs typeface="Times New Roman" pitchFamily="18" charset="0"/>
              </a:rPr>
              <a:t>of money</a:t>
            </a:r>
            <a:r>
              <a:rPr lang="en-US" sz="2400" dirty="0" smtClean="0">
                <a:latin typeface="Times New Roman" pitchFamily="18" charset="0"/>
                <a:cs typeface="Times New Roman" pitchFamily="18" charset="0"/>
              </a:rPr>
              <a:t>. [drawback]</a:t>
            </a:r>
          </a:p>
          <a:p>
            <a:r>
              <a:rPr lang="en-US" sz="2400" dirty="0" smtClean="0">
                <a:latin typeface="Times New Roman" pitchFamily="18" charset="0"/>
                <a:cs typeface="Times New Roman" pitchFamily="18" charset="0"/>
              </a:rPr>
              <a:t>In figure 8.4: Negative number represent the cash outlays. Period 0 represent the present period.</a:t>
            </a:r>
            <a:endParaRPr lang="en-US" sz="2400" dirty="0" smtClean="0">
              <a:latin typeface="Times New Roman" pitchFamily="18" charset="0"/>
              <a:cs typeface="Times New Roman" pitchFamily="18" charset="0"/>
            </a:endParaRPr>
          </a:p>
          <a:p>
            <a:pPr marL="109728" indent="0">
              <a:buNone/>
            </a:pPr>
            <a:endParaRPr lang="en-US" b="1" dirty="0">
              <a:latin typeface="Times New Roman" pitchFamily="18" charset="0"/>
              <a:cs typeface="Times New Roman" pitchFamily="18" charset="0"/>
            </a:endParaRP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latin typeface="Times New Roman" pitchFamily="18" charset="0"/>
                <a:cs typeface="Times New Roman" pitchFamily="18" charset="0"/>
              </a:rPr>
              <a:t>Net Benefit Analysis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3581400"/>
            <a:ext cx="7349751" cy="2809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66572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sz="2400" dirty="0" smtClean="0">
                <a:latin typeface="Times New Roman" pitchFamily="18" charset="0"/>
                <a:cs typeface="Times New Roman" pitchFamily="18" charset="0"/>
              </a:rPr>
              <a:t>The time value of money is usually expressed in the form of interest on the funds invested to realize the future value.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Formula for the compounded interest (formula for the future value):    </a:t>
            </a:r>
          </a:p>
          <a:p>
            <a:pPr algn="just">
              <a:buNone/>
            </a:pPr>
            <a:r>
              <a:rPr lang="en-US" sz="2400" b="1" dirty="0" smtClean="0">
                <a:solidFill>
                  <a:srgbClr val="00B0F0"/>
                </a:solidFill>
                <a:latin typeface="Times New Roman" pitchFamily="18" charset="0"/>
                <a:cs typeface="Times New Roman" pitchFamily="18" charset="0"/>
              </a:rPr>
              <a:t> </a:t>
            </a:r>
            <a:r>
              <a:rPr lang="en-US" sz="2400" b="1" dirty="0" smtClean="0">
                <a:solidFill>
                  <a:srgbClr val="00B0F0"/>
                </a:solidFill>
                <a:latin typeface="Times New Roman" pitchFamily="18" charset="0"/>
                <a:cs typeface="Times New Roman" pitchFamily="18" charset="0"/>
              </a:rPr>
              <a:t>                          </a:t>
            </a:r>
            <a:r>
              <a:rPr lang="en-US" sz="3000" b="1" dirty="0" smtClean="0">
                <a:solidFill>
                  <a:srgbClr val="00B0F0"/>
                </a:solidFill>
                <a:latin typeface="Times New Roman" pitchFamily="18" charset="0"/>
                <a:cs typeface="Times New Roman" pitchFamily="18" charset="0"/>
              </a:rPr>
              <a:t>F </a:t>
            </a:r>
            <a:r>
              <a:rPr lang="en-US" sz="3000" b="1" dirty="0" smtClean="0">
                <a:solidFill>
                  <a:srgbClr val="00B0F0"/>
                </a:solidFill>
                <a:latin typeface="Times New Roman" pitchFamily="18" charset="0"/>
                <a:cs typeface="Times New Roman" pitchFamily="18" charset="0"/>
              </a:rPr>
              <a:t>= P(1+i)</a:t>
            </a:r>
            <a:r>
              <a:rPr lang="en-US" sz="3000" b="1" baseline="30000" dirty="0" smtClean="0">
                <a:solidFill>
                  <a:srgbClr val="00B0F0"/>
                </a:solidFill>
                <a:latin typeface="Times New Roman" pitchFamily="18" charset="0"/>
                <a:cs typeface="Times New Roman" pitchFamily="18" charset="0"/>
              </a:rPr>
              <a:t>n</a:t>
            </a:r>
            <a:r>
              <a:rPr lang="en-US" sz="3000" b="1" dirty="0" smtClean="0">
                <a:solidFill>
                  <a:srgbClr val="00B0F0"/>
                </a:solidFill>
                <a:latin typeface="Times New Roman" pitchFamily="18" charset="0"/>
                <a:cs typeface="Times New Roman" pitchFamily="18" charset="0"/>
              </a:rPr>
              <a:t> </a:t>
            </a:r>
          </a:p>
          <a:p>
            <a:pPr marL="603504" lvl="2" indent="0" algn="just">
              <a:buNone/>
            </a:pPr>
            <a:r>
              <a:rPr lang="en-US" sz="1800" dirty="0" smtClean="0">
                <a:latin typeface="Times New Roman" pitchFamily="18" charset="0"/>
                <a:cs typeface="Times New Roman" pitchFamily="18" charset="0"/>
              </a:rPr>
              <a:t>F: future value of an investment</a:t>
            </a:r>
          </a:p>
          <a:p>
            <a:pPr marL="603504" lvl="2" indent="0" algn="just">
              <a:buNone/>
            </a:pPr>
            <a:r>
              <a:rPr lang="en-US" sz="1800" dirty="0" smtClean="0">
                <a:latin typeface="Times New Roman" pitchFamily="18" charset="0"/>
                <a:cs typeface="Times New Roman" pitchFamily="18" charset="0"/>
              </a:rPr>
              <a:t>P: present value of an investment</a:t>
            </a:r>
          </a:p>
          <a:p>
            <a:pPr marL="603504" lvl="2" indent="0" algn="just">
              <a:buNone/>
            </a:pPr>
            <a:r>
              <a:rPr lang="en-US" sz="1800" dirty="0" smtClean="0">
                <a:latin typeface="Times New Roman" pitchFamily="18" charset="0"/>
                <a:cs typeface="Times New Roman" pitchFamily="18" charset="0"/>
              </a:rPr>
              <a:t>i: Interest rate per compounding rate</a:t>
            </a:r>
          </a:p>
          <a:p>
            <a:pPr marL="603504" lvl="2" indent="0" algn="just">
              <a:buNone/>
            </a:pPr>
            <a:r>
              <a:rPr lang="en-US" sz="1800" dirty="0" smtClean="0">
                <a:latin typeface="Times New Roman" pitchFamily="18" charset="0"/>
                <a:cs typeface="Times New Roman" pitchFamily="18" charset="0"/>
              </a:rPr>
              <a:t>n: Numbers of years</a:t>
            </a:r>
          </a:p>
          <a:p>
            <a:pPr marL="109728" indent="0" algn="just">
              <a:buNone/>
            </a:pPr>
            <a:endParaRPr lang="en-US" b="1" dirty="0">
              <a:latin typeface="Times New Roman" pitchFamily="18" charset="0"/>
              <a:cs typeface="Times New Roman" pitchFamily="18" charset="0"/>
            </a:endParaRPr>
          </a:p>
          <a:p>
            <a:pPr marL="109728" indent="0" algn="just">
              <a:buNone/>
            </a:pPr>
            <a:r>
              <a:rPr lang="en-US" dirty="0" smtClean="0">
                <a:latin typeface="Times New Roman" pitchFamily="18" charset="0"/>
                <a:cs typeface="Times New Roman" pitchFamily="18" charset="0"/>
              </a:rPr>
              <a:t> </a:t>
            </a:r>
            <a:r>
              <a:rPr lang="en-US" sz="2400" dirty="0" smtClean="0">
                <a:solidFill>
                  <a:srgbClr val="7030A0"/>
                </a:solidFill>
                <a:latin typeface="Times New Roman" pitchFamily="18" charset="0"/>
                <a:cs typeface="Times New Roman" pitchFamily="18" charset="0"/>
              </a:rPr>
              <a:t>For example, TK 3,000 invested in Treasury notes for three years at 10 percent interest would have a value at maturity of TK </a:t>
            </a:r>
            <a:r>
              <a:rPr lang="en-US" sz="2400" dirty="0" smtClean="0">
                <a:solidFill>
                  <a:srgbClr val="C00000"/>
                </a:solidFill>
                <a:latin typeface="Times New Roman" pitchFamily="18" charset="0"/>
                <a:cs typeface="Times New Roman" pitchFamily="18" charset="0"/>
              </a:rPr>
              <a:t>3,993.</a:t>
            </a:r>
            <a:endParaRPr lang="en-US" sz="2400" dirty="0">
              <a:solidFill>
                <a:srgbClr val="C00000"/>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latin typeface="Times New Roman" pitchFamily="18" charset="0"/>
                <a:cs typeface="Times New Roman" pitchFamily="18" charset="0"/>
              </a:rPr>
              <a:t>Net Benefit Analysis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021007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It is used for long-term projects where it is difficult to compare present costs with future benefits. In this method cost and benefit are calculated in term of today's value of investment.</a:t>
            </a:r>
          </a:p>
          <a:p>
            <a:pPr algn="just"/>
            <a:r>
              <a:rPr lang="en-US" dirty="0" smtClean="0">
                <a:latin typeface="Times New Roman" pitchFamily="18" charset="0"/>
                <a:cs typeface="Times New Roman" pitchFamily="18" charset="0"/>
              </a:rPr>
              <a:t>To compute the present value, we take the formula for future value,</a:t>
            </a:r>
          </a:p>
          <a:p>
            <a:pPr marL="109728" indent="0" algn="just">
              <a:buNone/>
            </a:pPr>
            <a:r>
              <a:rPr lang="en-US" dirty="0" smtClean="0">
                <a:latin typeface="Times New Roman" pitchFamily="18" charset="0"/>
                <a:cs typeface="Times New Roman" pitchFamily="18" charset="0"/>
              </a:rPr>
              <a:t>                           </a:t>
            </a:r>
            <a:r>
              <a:rPr lang="en-US" sz="2600" b="1" dirty="0" smtClean="0">
                <a:solidFill>
                  <a:srgbClr val="00B0F0"/>
                </a:solidFill>
                <a:latin typeface="Times New Roman" pitchFamily="18" charset="0"/>
                <a:cs typeface="Times New Roman" pitchFamily="18" charset="0"/>
              </a:rPr>
              <a:t>F </a:t>
            </a:r>
            <a:r>
              <a:rPr lang="en-US" sz="2600" b="1" dirty="0">
                <a:solidFill>
                  <a:srgbClr val="00B0F0"/>
                </a:solidFill>
                <a:latin typeface="Times New Roman" pitchFamily="18" charset="0"/>
                <a:cs typeface="Times New Roman" pitchFamily="18" charset="0"/>
              </a:rPr>
              <a:t>= </a:t>
            </a:r>
            <a:r>
              <a:rPr lang="en-US" sz="2600" b="1" dirty="0" smtClean="0">
                <a:solidFill>
                  <a:srgbClr val="00B0F0"/>
                </a:solidFill>
                <a:latin typeface="Times New Roman" pitchFamily="18" charset="0"/>
                <a:cs typeface="Times New Roman" pitchFamily="18" charset="0"/>
              </a:rPr>
              <a:t>P(1+i)</a:t>
            </a:r>
            <a:r>
              <a:rPr lang="en-US" sz="2600" b="1" baseline="30000" dirty="0" smtClean="0">
                <a:solidFill>
                  <a:srgbClr val="00B0F0"/>
                </a:solidFill>
                <a:latin typeface="Times New Roman" pitchFamily="18" charset="0"/>
                <a:cs typeface="Times New Roman" pitchFamily="18" charset="0"/>
              </a:rPr>
              <a:t>n</a:t>
            </a:r>
          </a:p>
          <a:p>
            <a:pPr marL="109728" indent="0" algn="just">
              <a:buNone/>
            </a:pPr>
            <a:r>
              <a:rPr lang="en-US" sz="2600" b="1" dirty="0" smtClean="0">
                <a:solidFill>
                  <a:srgbClr val="00B0F0"/>
                </a:solidFill>
                <a:latin typeface="Times New Roman" pitchFamily="18" charset="0"/>
                <a:cs typeface="Times New Roman" pitchFamily="18" charset="0"/>
              </a:rPr>
              <a:t>                        =&gt; P = F/ (1+i)</a:t>
            </a:r>
            <a:r>
              <a:rPr lang="en-US" sz="2600" b="1" baseline="30000" dirty="0" smtClean="0">
                <a:solidFill>
                  <a:srgbClr val="00B0F0"/>
                </a:solidFill>
                <a:latin typeface="Times New Roman" pitchFamily="18" charset="0"/>
                <a:cs typeface="Times New Roman" pitchFamily="18" charset="0"/>
              </a:rPr>
              <a:t>n      </a:t>
            </a:r>
            <a:r>
              <a:rPr lang="en-US" sz="2600" b="1" baseline="30000" dirty="0" smtClean="0">
                <a:solidFill>
                  <a:srgbClr val="FF0000"/>
                </a:solidFill>
                <a:latin typeface="Times New Roman" pitchFamily="18" charset="0"/>
                <a:cs typeface="Times New Roman" pitchFamily="18" charset="0"/>
              </a:rPr>
              <a:t>[Formula to calculate present value]</a:t>
            </a:r>
            <a:endParaRPr lang="en-US" sz="2600" b="1" dirty="0" smtClean="0">
              <a:solidFill>
                <a:srgbClr val="FF0000"/>
              </a:solidFill>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Example: Present value of $3000 invested at 15% interest at the end of 5th year is </a:t>
            </a:r>
            <a:r>
              <a:rPr lang="en-US" dirty="0" smtClean="0">
                <a:solidFill>
                  <a:srgbClr val="C00000"/>
                </a:solidFill>
                <a:latin typeface="Times New Roman" pitchFamily="18" charset="0"/>
                <a:cs typeface="Times New Roman" pitchFamily="18" charset="0"/>
              </a:rPr>
              <a:t>1491.53</a:t>
            </a:r>
            <a:endParaRPr lang="en-US" dirty="0">
              <a:solidFill>
                <a:srgbClr val="C00000"/>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latin typeface="Times New Roman" pitchFamily="18" charset="0"/>
                <a:cs typeface="Times New Roman" pitchFamily="18" charset="0"/>
              </a:rPr>
              <a:t>Present Value Analysis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b="1" dirty="0">
                <a:latin typeface="Times New Roman" pitchFamily="18" charset="0"/>
                <a:cs typeface="Times New Roman" pitchFamily="18" charset="0"/>
              </a:rPr>
              <a:t>Discount rate </a:t>
            </a:r>
            <a:r>
              <a:rPr lang="en-US" sz="2400" dirty="0">
                <a:latin typeface="Times New Roman" pitchFamily="18" charset="0"/>
                <a:cs typeface="Times New Roman" pitchFamily="18" charset="0"/>
              </a:rPr>
              <a:t>– a percentage similar to </a:t>
            </a:r>
            <a:r>
              <a:rPr lang="en-US" sz="2400" dirty="0" smtClean="0">
                <a:latin typeface="Times New Roman" pitchFamily="18" charset="0"/>
                <a:cs typeface="Times New Roman" pitchFamily="18" charset="0"/>
              </a:rPr>
              <a:t>interest rates </a:t>
            </a:r>
            <a:r>
              <a:rPr lang="en-US" sz="2400" dirty="0">
                <a:latin typeface="Times New Roman" pitchFamily="18" charset="0"/>
                <a:cs typeface="Times New Roman" pitchFamily="18" charset="0"/>
              </a:rPr>
              <a:t>that you earn on your savings.</a:t>
            </a: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most cases the discount rate for a business is </a:t>
            </a: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opportunity </a:t>
            </a:r>
            <a:r>
              <a:rPr lang="en-US" sz="2400" b="1" dirty="0">
                <a:latin typeface="Times New Roman" pitchFamily="18" charset="0"/>
                <a:cs typeface="Times New Roman" pitchFamily="18" charset="0"/>
              </a:rPr>
              <a:t>cost </a:t>
            </a:r>
            <a:r>
              <a:rPr lang="en-US" sz="2400" dirty="0">
                <a:latin typeface="Times New Roman" pitchFamily="18" charset="0"/>
                <a:cs typeface="Times New Roman" pitchFamily="18" charset="0"/>
              </a:rPr>
              <a:t>of being able to invest money </a:t>
            </a:r>
            <a:r>
              <a:rPr lang="en-US" sz="2400" dirty="0" smtClean="0">
                <a:latin typeface="Times New Roman" pitchFamily="18" charset="0"/>
                <a:cs typeface="Times New Roman" pitchFamily="18" charset="0"/>
              </a:rPr>
              <a:t>in other </a:t>
            </a:r>
            <a:r>
              <a:rPr lang="en-US" sz="2400" dirty="0">
                <a:latin typeface="Times New Roman" pitchFamily="18" charset="0"/>
                <a:cs typeface="Times New Roman" pitchFamily="18" charset="0"/>
              </a:rPr>
              <a:t>projects or investments</a:t>
            </a: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Present Value Analysis</a:t>
            </a:r>
            <a:br>
              <a:rPr lang="en-US" dirty="0" smtClean="0"/>
            </a:br>
            <a:endParaRPr lang="en-US" dirty="0"/>
          </a:p>
        </p:txBody>
      </p:sp>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19200" y="3581400"/>
            <a:ext cx="7263445" cy="3105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83166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The net present value is equal to discounted benefits minus discounted costs. It is expressed as a percentage of the investment.</a:t>
            </a:r>
          </a:p>
          <a:p>
            <a:pPr marL="109728" indent="0" algn="ctr">
              <a:buNone/>
            </a:pPr>
            <a:endParaRPr lang="en-US" b="1" dirty="0" smtClean="0">
              <a:solidFill>
                <a:srgbClr val="00B0F0"/>
              </a:solidFill>
              <a:latin typeface="Times New Roman" pitchFamily="18" charset="0"/>
              <a:cs typeface="Times New Roman" pitchFamily="18" charset="0"/>
            </a:endParaRPr>
          </a:p>
          <a:p>
            <a:pPr marL="109728" indent="0" algn="ctr">
              <a:buNone/>
            </a:pPr>
            <a:r>
              <a:rPr lang="en-US" b="1" dirty="0" smtClean="0">
                <a:solidFill>
                  <a:srgbClr val="00B0F0"/>
                </a:solidFill>
                <a:latin typeface="Times New Roman" pitchFamily="18" charset="0"/>
                <a:cs typeface="Times New Roman" pitchFamily="18" charset="0"/>
              </a:rPr>
              <a:t>Net </a:t>
            </a:r>
            <a:r>
              <a:rPr lang="en-US" b="1" dirty="0" smtClean="0">
                <a:solidFill>
                  <a:srgbClr val="00B0F0"/>
                </a:solidFill>
                <a:latin typeface="Times New Roman" pitchFamily="18" charset="0"/>
                <a:cs typeface="Times New Roman" pitchFamily="18" charset="0"/>
              </a:rPr>
              <a:t>Present Value= Discounted Benefits – Discounted </a:t>
            </a:r>
            <a:r>
              <a:rPr lang="en-US" b="1" dirty="0" smtClean="0">
                <a:solidFill>
                  <a:srgbClr val="00B0F0"/>
                </a:solidFill>
                <a:latin typeface="Times New Roman" pitchFamily="18" charset="0"/>
                <a:cs typeface="Times New Roman" pitchFamily="18" charset="0"/>
              </a:rPr>
              <a:t>Costs</a:t>
            </a:r>
          </a:p>
          <a:p>
            <a:pPr marL="109728" indent="0" algn="ctr">
              <a:buNone/>
            </a:pPr>
            <a:r>
              <a:rPr lang="en-US" b="1" dirty="0" smtClean="0">
                <a:solidFill>
                  <a:srgbClr val="00B0F0"/>
                </a:solidFill>
                <a:latin typeface="Times New Roman" pitchFamily="18" charset="0"/>
                <a:cs typeface="Times New Roman" pitchFamily="18" charset="0"/>
              </a:rPr>
              <a:t> </a:t>
            </a:r>
            <a:r>
              <a:rPr lang="en-US" b="1" dirty="0" smtClean="0">
                <a:solidFill>
                  <a:srgbClr val="00B0F0"/>
                </a:solidFill>
                <a:latin typeface="Times New Roman" pitchFamily="18" charset="0"/>
                <a:cs typeface="Times New Roman" pitchFamily="18" charset="0"/>
              </a:rPr>
              <a:t/>
            </a:r>
            <a:br>
              <a:rPr lang="en-US" b="1" dirty="0" smtClean="0">
                <a:solidFill>
                  <a:srgbClr val="00B0F0"/>
                </a:solidFill>
                <a:latin typeface="Times New Roman" pitchFamily="18" charset="0"/>
                <a:cs typeface="Times New Roman" pitchFamily="18" charset="0"/>
              </a:rPr>
            </a:br>
            <a:r>
              <a:rPr lang="en-US" b="1" dirty="0" smtClean="0">
                <a:solidFill>
                  <a:srgbClr val="00B0F0"/>
                </a:solidFill>
                <a:latin typeface="Times New Roman" pitchFamily="18" charset="0"/>
                <a:cs typeface="Times New Roman" pitchFamily="18" charset="0"/>
              </a:rPr>
              <a:t>% = Net Present Value/Investments</a:t>
            </a:r>
          </a:p>
          <a:p>
            <a:pPr marL="109728" indent="0" algn="ctr">
              <a:buNone/>
            </a:pPr>
            <a:endParaRPr lang="en-US" b="1" dirty="0" smtClean="0">
              <a:solidFill>
                <a:srgbClr val="00B0F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Example: A TK 50,000 investment yields a cumulative benefit of TK 80,000, or a net present value TK 30,000.</a:t>
            </a:r>
          </a:p>
          <a:p>
            <a:pPr marL="109728"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Then Net Present Value </a:t>
            </a:r>
            <a:r>
              <a:rPr lang="en-US" dirty="0" smtClean="0">
                <a:solidFill>
                  <a:schemeClr val="bg1"/>
                </a:solidFill>
                <a:latin typeface="Times New Roman" pitchFamily="18" charset="0"/>
                <a:cs typeface="Times New Roman" pitchFamily="18" charset="0"/>
              </a:rPr>
              <a:t>= </a:t>
            </a:r>
            <a:r>
              <a:rPr lang="en-US" dirty="0" smtClean="0">
                <a:solidFill>
                  <a:srgbClr val="C00000"/>
                </a:solidFill>
                <a:latin typeface="Times New Roman" pitchFamily="18" charset="0"/>
                <a:cs typeface="Times New Roman" pitchFamily="18" charset="0"/>
              </a:rPr>
              <a:t>$(80000 - 50000)</a:t>
            </a:r>
            <a:br>
              <a:rPr lang="en-US" dirty="0" smtClean="0">
                <a:solidFill>
                  <a:srgbClr val="C00000"/>
                </a:solidFill>
                <a:latin typeface="Times New Roman" pitchFamily="18" charset="0"/>
                <a:cs typeface="Times New Roman" pitchFamily="18" charset="0"/>
              </a:rPr>
            </a:br>
            <a:r>
              <a:rPr lang="en-US" dirty="0" smtClean="0">
                <a:solidFill>
                  <a:srgbClr val="C00000"/>
                </a:solidFill>
                <a:latin typeface="Times New Roman" pitchFamily="18" charset="0"/>
                <a:cs typeface="Times New Roman" pitchFamily="18" charset="0"/>
              </a:rPr>
              <a:t>				= $30000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marL="109728" indent="0">
              <a:buNone/>
            </a:pPr>
            <a:r>
              <a:rPr lang="en-US" dirty="0">
                <a:latin typeface="Times New Roman" pitchFamily="18" charset="0"/>
                <a:cs typeface="Times New Roman" pitchFamily="18" charset="0"/>
              </a:rPr>
              <a:t>	</a:t>
            </a:r>
            <a:r>
              <a:rPr lang="en-US" dirty="0" smtClean="0">
                <a:solidFill>
                  <a:srgbClr val="C00000"/>
                </a:solidFill>
                <a:latin typeface="Times New Roman" pitchFamily="18" charset="0"/>
                <a:cs typeface="Times New Roman" pitchFamily="18" charset="0"/>
              </a:rPr>
              <a:t>% = 30000/50000</a:t>
            </a:r>
            <a:br>
              <a:rPr lang="en-US" dirty="0" smtClean="0">
                <a:solidFill>
                  <a:srgbClr val="C00000"/>
                </a:solidFill>
                <a:latin typeface="Times New Roman" pitchFamily="18" charset="0"/>
                <a:cs typeface="Times New Roman" pitchFamily="18" charset="0"/>
              </a:rPr>
            </a:br>
            <a:r>
              <a:rPr lang="en-US" dirty="0" smtClean="0">
                <a:solidFill>
                  <a:srgbClr val="C00000"/>
                </a:solidFill>
                <a:latin typeface="Times New Roman" pitchFamily="18" charset="0"/>
                <a:cs typeface="Times New Roman" pitchFamily="18" charset="0"/>
              </a:rPr>
              <a:t>	     =0.6 percent</a:t>
            </a:r>
          </a:p>
          <a:p>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Net Present Value</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534400" cy="4690872"/>
          </a:xfrm>
        </p:spPr>
        <p:txBody>
          <a:bodyPr>
            <a:normAutofit fontScale="92500" lnSpcReduction="20000"/>
          </a:bodyPr>
          <a:lstStyle/>
          <a:p>
            <a:pPr algn="just"/>
            <a:r>
              <a:rPr lang="en-US" dirty="0" smtClean="0">
                <a:latin typeface="Times New Roman" pitchFamily="18" charset="0"/>
                <a:cs typeface="Times New Roman" pitchFamily="18" charset="0"/>
              </a:rPr>
              <a:t>Developing an IT application is an investment. Since after developing that application it provides the organization with profits.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Profits can be:</a:t>
            </a:r>
          </a:p>
          <a:p>
            <a:pPr lvl="1" algn="just"/>
            <a:r>
              <a:rPr lang="en-US" dirty="0" smtClean="0">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Monetary </a:t>
            </a:r>
          </a:p>
          <a:p>
            <a:pPr lvl="1" algn="just"/>
            <a:r>
              <a:rPr lang="en-US" dirty="0" smtClean="0">
                <a:solidFill>
                  <a:srgbClr val="7030A0"/>
                </a:solidFill>
                <a:latin typeface="Times New Roman" pitchFamily="18" charset="0"/>
                <a:cs typeface="Times New Roman" pitchFamily="18" charset="0"/>
              </a:rPr>
              <a:t> </a:t>
            </a:r>
            <a:r>
              <a:rPr lang="en-US" dirty="0" smtClean="0">
                <a:latin typeface="Times New Roman" pitchFamily="18" charset="0"/>
                <a:cs typeface="Times New Roman" pitchFamily="18" charset="0"/>
              </a:rPr>
              <a:t>In the form of an </a:t>
            </a:r>
            <a:r>
              <a:rPr lang="en-US" dirty="0" smtClean="0">
                <a:solidFill>
                  <a:srgbClr val="7030A0"/>
                </a:solidFill>
                <a:latin typeface="Times New Roman" pitchFamily="18" charset="0"/>
                <a:cs typeface="Times New Roman" pitchFamily="18" charset="0"/>
              </a:rPr>
              <a:t>improved working environment. </a:t>
            </a:r>
          </a:p>
          <a:p>
            <a:pPr lvl="1" algn="just">
              <a:buNone/>
            </a:pPr>
            <a:endParaRPr lang="en-US" dirty="0" smtClean="0">
              <a:latin typeface="Times New Roman" pitchFamily="18" charset="0"/>
              <a:cs typeface="Times New Roman" pitchFamily="18" charset="0"/>
            </a:endParaRPr>
          </a:p>
          <a:p>
            <a:pPr lvl="1" algn="just">
              <a:buNone/>
            </a:pPr>
            <a:r>
              <a:rPr lang="en-US" dirty="0" smtClean="0">
                <a:latin typeface="Times New Roman" pitchFamily="18" charset="0"/>
                <a:cs typeface="Times New Roman" pitchFamily="18" charset="0"/>
              </a:rPr>
              <a:t>However, it carries risks, because in some cases an estimate can be wrong. And the project might not actually turn out to be beneficial.</a:t>
            </a:r>
          </a:p>
          <a:p>
            <a:pPr algn="just"/>
            <a:endParaRPr lang="en-US" dirty="0" smtClean="0">
              <a:latin typeface="Times New Roman" pitchFamily="18" charset="0"/>
              <a:cs typeface="Times New Roman" pitchFamily="18" charset="0"/>
            </a:endParaRPr>
          </a:p>
          <a:p>
            <a:pPr algn="just"/>
            <a:r>
              <a:rPr lang="en-US" dirty="0" smtClean="0">
                <a:solidFill>
                  <a:srgbClr val="0000FF"/>
                </a:solidFill>
                <a:latin typeface="Times New Roman" pitchFamily="18" charset="0"/>
                <a:cs typeface="Times New Roman" pitchFamily="18" charset="0"/>
              </a:rPr>
              <a:t>Cost Benefit Analysis </a:t>
            </a:r>
            <a:r>
              <a:rPr lang="en-US" dirty="0" smtClean="0">
                <a:latin typeface="Times New Roman" pitchFamily="18" charset="0"/>
                <a:cs typeface="Times New Roman" pitchFamily="18" charset="0"/>
              </a:rPr>
              <a:t>helps to give management a picture of the costs, benefits and risks. It usually involves comparing alternate investments.</a:t>
            </a:r>
          </a:p>
          <a:p>
            <a:endParaRPr lang="en-US" dirty="0"/>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Cost/Benefit Analysis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Net Present Value</a:t>
            </a:r>
            <a:br>
              <a:rPr lang="en-US" dirty="0" smtClean="0"/>
            </a:br>
            <a:endParaRPr 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1185333"/>
            <a:ext cx="8153400" cy="45296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03327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itchFamily="18" charset="0"/>
                <a:cs typeface="Times New Roman" pitchFamily="18" charset="0"/>
              </a:rPr>
              <a:t>Used with all three </a:t>
            </a:r>
            <a:r>
              <a:rPr lang="en-US" sz="2400" dirty="0" smtClean="0">
                <a:latin typeface="Times New Roman" pitchFamily="18" charset="0"/>
                <a:cs typeface="Times New Roman" pitchFamily="18" charset="0"/>
              </a:rPr>
              <a:t>cost-effectiveness techniques.</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Concept </a:t>
            </a:r>
            <a:r>
              <a:rPr lang="en-US" sz="2400" dirty="0">
                <a:latin typeface="Times New Roman" pitchFamily="18" charset="0"/>
                <a:cs typeface="Times New Roman" pitchFamily="18" charset="0"/>
              </a:rPr>
              <a:t>that recognizes that a dollar today </a:t>
            </a:r>
            <a:r>
              <a:rPr lang="en-US" sz="2400" dirty="0" smtClean="0">
                <a:latin typeface="Times New Roman" pitchFamily="18" charset="0"/>
                <a:cs typeface="Times New Roman" pitchFamily="18" charset="0"/>
              </a:rPr>
              <a:t>is worth </a:t>
            </a:r>
            <a:r>
              <a:rPr lang="en-US" sz="2400" dirty="0">
                <a:latin typeface="Times New Roman" pitchFamily="18" charset="0"/>
                <a:cs typeface="Times New Roman" pitchFamily="18" charset="0"/>
              </a:rPr>
              <a:t>more than a dollar one year from now.</a:t>
            </a:r>
          </a:p>
          <a:p>
            <a:r>
              <a:rPr lang="en-US" sz="2400" dirty="0" smtClean="0">
                <a:latin typeface="Times New Roman" pitchFamily="18" charset="0"/>
                <a:cs typeface="Times New Roman" pitchFamily="18" charset="0"/>
              </a:rPr>
              <a:t>Invest </a:t>
            </a:r>
            <a:r>
              <a:rPr lang="en-US" sz="2400" dirty="0">
                <a:latin typeface="Times New Roman" pitchFamily="18" charset="0"/>
                <a:cs typeface="Times New Roman" pitchFamily="18" charset="0"/>
              </a:rPr>
              <a:t>$100 at 2% for one year yields $102.</a:t>
            </a:r>
          </a:p>
          <a:p>
            <a:r>
              <a:rPr lang="en-US" sz="2400" dirty="0" smtClean="0">
                <a:latin typeface="Times New Roman" pitchFamily="18" charset="0"/>
                <a:cs typeface="Times New Roman" pitchFamily="18" charset="0"/>
              </a:rPr>
              <a:t>So </a:t>
            </a:r>
            <a:r>
              <a:rPr lang="en-US" sz="2400" dirty="0">
                <a:latin typeface="Times New Roman" pitchFamily="18" charset="0"/>
                <a:cs typeface="Times New Roman" pitchFamily="18" charset="0"/>
              </a:rPr>
              <a:t>$100 today and $102 one year from </a:t>
            </a:r>
            <a:r>
              <a:rPr lang="en-US" sz="2400" dirty="0" smtClean="0">
                <a:latin typeface="Times New Roman" pitchFamily="18" charset="0"/>
                <a:cs typeface="Times New Roman" pitchFamily="18" charset="0"/>
              </a:rPr>
              <a:t>today represent </a:t>
            </a:r>
            <a:r>
              <a:rPr lang="en-US" sz="2400" dirty="0">
                <a:latin typeface="Times New Roman" pitchFamily="18" charset="0"/>
                <a:cs typeface="Times New Roman" pitchFamily="18" charset="0"/>
              </a:rPr>
              <a:t>the same value.</a:t>
            </a:r>
          </a:p>
          <a:p>
            <a:r>
              <a:rPr lang="en-US" sz="2400" dirty="0" smtClean="0">
                <a:latin typeface="Times New Roman" pitchFamily="18" charset="0"/>
                <a:cs typeface="Times New Roman" pitchFamily="18" charset="0"/>
              </a:rPr>
              <a:t>Given </a:t>
            </a:r>
            <a:r>
              <a:rPr lang="en-US" sz="2400" dirty="0">
                <a:latin typeface="Times New Roman" pitchFamily="18" charset="0"/>
                <a:cs typeface="Times New Roman" pitchFamily="18" charset="0"/>
              </a:rPr>
              <a:t>$20,000 benefit from information system </a:t>
            </a:r>
            <a:r>
              <a:rPr lang="en-US" sz="2400" dirty="0" smtClean="0">
                <a:latin typeface="Times New Roman" pitchFamily="18" charset="0"/>
                <a:cs typeface="Times New Roman" pitchFamily="18" charset="0"/>
              </a:rPr>
              <a:t>two years </a:t>
            </a:r>
            <a:r>
              <a:rPr lang="en-US" sz="2400" dirty="0">
                <a:latin typeface="Times New Roman" pitchFamily="18" charset="0"/>
                <a:cs typeface="Times New Roman" pitchFamily="18" charset="0"/>
              </a:rPr>
              <a:t>from now and 10% return from </a:t>
            </a:r>
            <a:r>
              <a:rPr lang="en-US" sz="2400" dirty="0" smtClean="0">
                <a:latin typeface="Times New Roman" pitchFamily="18" charset="0"/>
                <a:cs typeface="Times New Roman" pitchFamily="18" charset="0"/>
              </a:rPr>
              <a:t>other investments</a:t>
            </a:r>
            <a:r>
              <a:rPr lang="en-US" sz="2400" dirty="0">
                <a:latin typeface="Times New Roman" pitchFamily="18" charset="0"/>
                <a:cs typeface="Times New Roman" pitchFamily="18" charset="0"/>
              </a:rPr>
              <a:t>, means that benefit is worth $</a:t>
            </a:r>
            <a:r>
              <a:rPr lang="en-US" sz="2400" dirty="0" smtClean="0">
                <a:latin typeface="Times New Roman" pitchFamily="18" charset="0"/>
                <a:cs typeface="Times New Roman" pitchFamily="18" charset="0"/>
              </a:rPr>
              <a:t>16,528 today</a:t>
            </a:r>
            <a:r>
              <a:rPr lang="en-US" sz="2400" dirty="0">
                <a:latin typeface="Times New Roman" pitchFamily="18" charset="0"/>
                <a:cs typeface="Times New Roman" pitchFamily="18" charset="0"/>
              </a:rPr>
              <a:t>.</a:t>
            </a: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Time Value of Money</a:t>
            </a:r>
            <a:br>
              <a:rPr lang="en-US" dirty="0" smtClean="0"/>
            </a:br>
            <a:endParaRPr lang="en-US" dirty="0"/>
          </a:p>
        </p:txBody>
      </p:sp>
    </p:spTree>
    <p:extLst>
      <p:ext uri="{BB962C8B-B14F-4D97-AF65-F5344CB8AC3E}">
        <p14:creationId xmlns="" xmlns:p14="http://schemas.microsoft.com/office/powerpoint/2010/main" val="123791697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It determines the time it takes for the accumulated benefits to equal the initial investment</a:t>
            </a:r>
          </a:p>
          <a:p>
            <a:r>
              <a:rPr lang="en-US" sz="2400" dirty="0" smtClean="0">
                <a:latin typeface="Times New Roman" pitchFamily="18" charset="0"/>
                <a:cs typeface="Times New Roman" pitchFamily="18" charset="0"/>
              </a:rPr>
              <a:t>The shorter the payback period, the sooner a profit is realized and the more attractive is investment</a:t>
            </a:r>
          </a:p>
          <a:p>
            <a:r>
              <a:rPr lang="en-US" sz="2400" dirty="0" smtClean="0">
                <a:latin typeface="Times New Roman" pitchFamily="18" charset="0"/>
                <a:cs typeface="Times New Roman" pitchFamily="18" charset="0"/>
              </a:rPr>
              <a:t>It does not allow the time value of money</a:t>
            </a: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Pay Back Analysis</a:t>
            </a:r>
            <a:br>
              <a:rPr lang="en-US" dirty="0" smtClean="0"/>
            </a:br>
            <a:endParaRPr lang="en-US" dirty="0"/>
          </a:p>
        </p:txBody>
      </p:sp>
    </p:spTree>
    <p:extLst>
      <p:ext uri="{BB962C8B-B14F-4D97-AF65-F5344CB8AC3E}">
        <p14:creationId xmlns="" xmlns:p14="http://schemas.microsoft.com/office/powerpoint/2010/main" val="2845095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Pay Back Analysis</a:t>
            </a:r>
            <a:br>
              <a:rPr lang="en-US" dirty="0" smtClean="0"/>
            </a:br>
            <a:endParaRPr lang="en-US"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1600200"/>
            <a:ext cx="7315200" cy="381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11607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Pay Back Analysis</a:t>
            </a:r>
            <a:br>
              <a:rPr lang="en-US" dirty="0" smtClean="0"/>
            </a:br>
            <a:endParaRPr lang="en-US" dirty="0"/>
          </a:p>
        </p:txBody>
      </p:sp>
      <p:pic>
        <p:nvPicPr>
          <p:cNvPr id="4099"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20038" y="1963455"/>
            <a:ext cx="7429500" cy="1695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11607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Pay Back Analysis: Example</a:t>
            </a:r>
            <a:br>
              <a:rPr lang="en-US" dirty="0" smtClean="0"/>
            </a:br>
            <a:endParaRPr lang="en-US" dirty="0"/>
          </a:p>
        </p:txBody>
      </p:sp>
      <p:pic>
        <p:nvPicPr>
          <p:cNvPr id="4100"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5800" y="1524000"/>
            <a:ext cx="7219950"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47810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Pay Back </a:t>
            </a:r>
            <a:r>
              <a:rPr lang="en-US" dirty="0" err="1" smtClean="0"/>
              <a:t>Analysis:Example</a:t>
            </a:r>
            <a:r>
              <a:rPr lang="en-US" dirty="0" smtClean="0"/>
              <a:t/>
            </a:r>
            <a:br>
              <a:rPr lang="en-US" dirty="0" smtClean="0"/>
            </a:br>
            <a:endParaRPr lang="en-US" dirty="0"/>
          </a:p>
        </p:txBody>
      </p:sp>
      <p:pic>
        <p:nvPicPr>
          <p:cNvPr id="4101"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1447800"/>
            <a:ext cx="6353175" cy="4248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11607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a:t>Break-even is the point where the cost </a:t>
            </a:r>
            <a:r>
              <a:rPr lang="en-US" dirty="0" smtClean="0"/>
              <a:t>of the </a:t>
            </a:r>
            <a:r>
              <a:rPr lang="en-US" dirty="0"/>
              <a:t>candidate system and that of </a:t>
            </a:r>
            <a:r>
              <a:rPr lang="en-US" dirty="0" smtClean="0"/>
              <a:t>the current </a:t>
            </a:r>
            <a:r>
              <a:rPr lang="en-US" dirty="0"/>
              <a:t>one are equal</a:t>
            </a:r>
            <a:r>
              <a:rPr lang="en-US" dirty="0" smtClean="0"/>
              <a:t>.</a:t>
            </a:r>
          </a:p>
          <a:p>
            <a:pPr algn="just"/>
            <a:endParaRPr lang="en-US" dirty="0"/>
          </a:p>
          <a:p>
            <a:pPr algn="just"/>
            <a:r>
              <a:rPr lang="en-US" dirty="0" smtClean="0"/>
              <a:t>Payback </a:t>
            </a:r>
            <a:r>
              <a:rPr lang="en-US" dirty="0"/>
              <a:t>analysis method compares </a:t>
            </a:r>
            <a:r>
              <a:rPr lang="en-US" dirty="0" smtClean="0"/>
              <a:t>costs and </a:t>
            </a:r>
            <a:r>
              <a:rPr lang="en-US" dirty="0"/>
              <a:t>benefits of the candidate </a:t>
            </a:r>
            <a:r>
              <a:rPr lang="en-US" dirty="0" smtClean="0"/>
              <a:t>system, where </a:t>
            </a:r>
            <a:r>
              <a:rPr lang="en-US" dirty="0"/>
              <a:t>break-even analysis </a:t>
            </a:r>
            <a:r>
              <a:rPr lang="en-US" dirty="0" smtClean="0"/>
              <a:t>method compares </a:t>
            </a:r>
            <a:r>
              <a:rPr lang="en-US" dirty="0"/>
              <a:t>the cost of the current </a:t>
            </a:r>
            <a:r>
              <a:rPr lang="en-US" dirty="0" smtClean="0"/>
              <a:t>and candidate </a:t>
            </a:r>
            <a:r>
              <a:rPr lang="en-US" dirty="0"/>
              <a:t>systems.</a:t>
            </a: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Break-Even Analysis</a:t>
            </a:r>
            <a:br>
              <a:rPr lang="en-US" dirty="0" smtClean="0"/>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Break-Even Analysis</a:t>
            </a:r>
            <a:br>
              <a:rPr lang="en-US" dirty="0" smtClean="0"/>
            </a:br>
            <a:endParaRPr lang="en-US"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1219200"/>
            <a:ext cx="7239000" cy="5133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67553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dirty="0" smtClean="0">
                <a:latin typeface="Times New Roman" pitchFamily="18" charset="0"/>
                <a:cs typeface="Times New Roman" pitchFamily="18" charset="0"/>
              </a:rPr>
              <a:t>Some projects, such as those carried out by computer and word processors services, produce revenues from an investment in computer systems. Cash-flow analysis keeps track of accumulated costs and revenues on a regular basis</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Cash-flow Analysis</a:t>
            </a:r>
            <a:br>
              <a:rPr lang="en-US" dirty="0" smtClean="0"/>
            </a:br>
            <a:endParaRPr lang="en-US" dirty="0"/>
          </a:p>
        </p:txBody>
      </p:sp>
      <p:sp>
        <p:nvSpPr>
          <p:cNvPr id="5" name="Rectangle 4"/>
          <p:cNvSpPr/>
          <p:nvPr/>
        </p:nvSpPr>
        <p:spPr>
          <a:xfrm>
            <a:off x="2133600" y="3505200"/>
            <a:ext cx="3733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8.7</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534400" cy="4919472"/>
          </a:xfrm>
        </p:spPr>
        <p:txBody>
          <a:bodyPr>
            <a:normAutofit/>
          </a:bodyPr>
          <a:lstStyle/>
          <a:p>
            <a:pPr algn="just"/>
            <a:r>
              <a:rPr lang="en-US" dirty="0" smtClean="0">
                <a:latin typeface="Times New Roman" pitchFamily="18" charset="0"/>
                <a:cs typeface="Times New Roman" pitchFamily="18" charset="0"/>
              </a:rPr>
              <a:t>Cost benefit determines the benefits and savings that are expected from the system and compares them with the expected costs.</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cost of an information system involves:</a:t>
            </a:r>
          </a:p>
          <a:p>
            <a:pPr lvl="1" algn="just"/>
            <a:r>
              <a:rPr lang="en-US" dirty="0" smtClean="0">
                <a:solidFill>
                  <a:srgbClr val="7030A0"/>
                </a:solidFill>
                <a:latin typeface="Times New Roman" pitchFamily="18" charset="0"/>
                <a:cs typeface="Times New Roman" pitchFamily="18" charset="0"/>
              </a:rPr>
              <a:t>Development Cost  </a:t>
            </a:r>
          </a:p>
          <a:p>
            <a:pPr lvl="1" algn="just"/>
            <a:r>
              <a:rPr lang="en-US" dirty="0" smtClean="0">
                <a:solidFill>
                  <a:srgbClr val="7030A0"/>
                </a:solidFill>
                <a:latin typeface="Times New Roman" pitchFamily="18" charset="0"/>
                <a:cs typeface="Times New Roman" pitchFamily="18" charset="0"/>
              </a:rPr>
              <a:t>Maintenance Cost. </a:t>
            </a:r>
          </a:p>
          <a:p>
            <a:pPr lvl="1" algn="just"/>
            <a:endParaRPr lang="en-US" dirty="0" smtClean="0">
              <a:latin typeface="Times New Roman" pitchFamily="18" charset="0"/>
              <a:cs typeface="Times New Roman" pitchFamily="18" charset="0"/>
            </a:endParaRPr>
          </a:p>
          <a:p>
            <a:pPr marL="274320" lvl="1" algn="just">
              <a:buFont typeface="Wingdings" pitchFamily="2" charset="2"/>
              <a:buChar char="Ø"/>
            </a:pPr>
            <a:r>
              <a:rPr lang="en-US" dirty="0" smtClean="0">
                <a:latin typeface="Times New Roman" pitchFamily="18" charset="0"/>
                <a:cs typeface="Times New Roman" pitchFamily="18" charset="0"/>
              </a:rPr>
              <a:t>  The development costs are one time investment whereas  maintenance costs are recurring. The development cost is basically the costs incurred during the various stages of the system development.</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Cost/Benefit Analysis </a:t>
            </a:r>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t/>
            </a:r>
            <a:br>
              <a:rPr lang="en-US" dirty="0" smtClean="0"/>
            </a:br>
            <a:r>
              <a:rPr lang="en-US" dirty="0" smtClean="0">
                <a:latin typeface="Times New Roman" pitchFamily="18" charset="0"/>
                <a:cs typeface="Times New Roman" pitchFamily="18" charset="0"/>
              </a:rPr>
              <a:t>Advantages and Disadvantages of each Evaluation Methods</a:t>
            </a:r>
            <a:endParaRPr lang="en-US" dirty="0">
              <a:latin typeface="Times New Roman" pitchFamily="18" charset="0"/>
              <a:cs typeface="Times New Roman" pitchFamily="18" charset="0"/>
            </a:endParaRPr>
          </a:p>
        </p:txBody>
      </p:sp>
      <p:sp>
        <p:nvSpPr>
          <p:cNvPr id="5" name="Rectangle 4"/>
          <p:cNvSpPr/>
          <p:nvPr/>
        </p:nvSpPr>
        <p:spPr>
          <a:xfrm>
            <a:off x="1905000" y="3200400"/>
            <a:ext cx="579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C00000"/>
                </a:solidFill>
                <a:latin typeface="Times New Roman" pitchFamily="18" charset="0"/>
                <a:cs typeface="Times New Roman" pitchFamily="18" charset="0"/>
              </a:rPr>
              <a:t>MUST READ @Home: </a:t>
            </a:r>
            <a:r>
              <a:rPr lang="en-US" sz="2800" dirty="0" smtClean="0">
                <a:latin typeface="Times New Roman" pitchFamily="18" charset="0"/>
                <a:cs typeface="Times New Roman" pitchFamily="18" charset="0"/>
              </a:rPr>
              <a:t>Figure 8.8</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800"/>
            <a:ext cx="8229600" cy="1524000"/>
          </a:xfrm>
        </p:spPr>
        <p:txBody>
          <a:bodyPr>
            <a:normAutofit/>
          </a:bodyPr>
          <a:lstStyle/>
          <a:p>
            <a:pPr algn="just">
              <a:buNone/>
            </a:pPr>
            <a:r>
              <a:rPr lang="en-US" dirty="0" smtClean="0">
                <a:solidFill>
                  <a:srgbClr val="0000FF"/>
                </a:solidFill>
                <a:latin typeface="Times New Roman" pitchFamily="18" charset="0"/>
                <a:cs typeface="Times New Roman" pitchFamily="18" charset="0"/>
              </a:rPr>
              <a:t>Cost Benefit Analysis (CBA) </a:t>
            </a:r>
            <a:r>
              <a:rPr lang="en-US" dirty="0" smtClean="0">
                <a:latin typeface="Times New Roman" pitchFamily="18" charset="0"/>
                <a:cs typeface="Times New Roman" pitchFamily="18" charset="0"/>
              </a:rPr>
              <a:t>is important to identify cost and benefit factors. Cost and benefits can be categorized into the following categories.</a:t>
            </a:r>
          </a:p>
          <a:p>
            <a:pPr lvl="3"/>
            <a:endParaRPr lang="en-US" dirty="0" smtClean="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latin typeface="Times New Roman" pitchFamily="18" charset="0"/>
                <a:cs typeface="Times New Roman" pitchFamily="18" charset="0"/>
              </a:rPr>
              <a:t>Cost and Benefit Categories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143000"/>
            <a:ext cx="8763000" cy="5257800"/>
          </a:xfrm>
        </p:spPr>
        <p:txBody>
          <a:bodyPr>
            <a:normAutofit lnSpcReduction="10000"/>
          </a:bodyPr>
          <a:lstStyle/>
          <a:p>
            <a:pPr algn="just"/>
            <a:r>
              <a:rPr lang="en-US" b="1" dirty="0" smtClean="0">
                <a:latin typeface="Times New Roman" pitchFamily="18" charset="0"/>
                <a:cs typeface="Times New Roman" pitchFamily="18" charset="0"/>
              </a:rPr>
              <a:t>Hardware/software costs:</a:t>
            </a:r>
          </a:p>
          <a:p>
            <a:pPr algn="just">
              <a:buNone/>
            </a:pPr>
            <a:r>
              <a:rPr lang="en-US" dirty="0" smtClean="0">
                <a:latin typeface="Times New Roman" pitchFamily="18" charset="0"/>
                <a:cs typeface="Times New Roman" pitchFamily="18" charset="0"/>
              </a:rPr>
              <a:t>	It includes the cost of purchasing or leasing of computers and it's peripherals. Software costs involves required software costs.</a:t>
            </a:r>
          </a:p>
          <a:p>
            <a:pPr algn="just"/>
            <a:r>
              <a:rPr lang="en-US" b="1" dirty="0" smtClean="0">
                <a:latin typeface="Times New Roman" pitchFamily="18" charset="0"/>
                <a:cs typeface="Times New Roman" pitchFamily="18" charset="0"/>
              </a:rPr>
              <a:t>Personnel costs:</a:t>
            </a:r>
          </a:p>
          <a:p>
            <a:pPr algn="just">
              <a:buNone/>
            </a:pPr>
            <a:r>
              <a:rPr lang="en-US" dirty="0" smtClean="0">
                <a:latin typeface="Times New Roman" pitchFamily="18" charset="0"/>
                <a:cs typeface="Times New Roman" pitchFamily="18" charset="0"/>
              </a:rPr>
              <a:t>	It is the money, spent on the people involved in the development of the system. These expenditures include salaries, other benefits such as health insurance, conveyance allowance, etc.</a:t>
            </a:r>
          </a:p>
          <a:p>
            <a:pPr algn="just"/>
            <a:r>
              <a:rPr lang="en-US" b="1" dirty="0" smtClean="0">
                <a:latin typeface="Times New Roman" pitchFamily="18" charset="0"/>
                <a:cs typeface="Times New Roman" pitchFamily="18" charset="0"/>
              </a:rPr>
              <a:t>Facility costs:</a:t>
            </a:r>
          </a:p>
          <a:p>
            <a:pPr algn="just">
              <a:buNone/>
            </a:pPr>
            <a:r>
              <a:rPr lang="en-US" dirty="0" smtClean="0">
                <a:latin typeface="Times New Roman" pitchFamily="18" charset="0"/>
                <a:cs typeface="Times New Roman" pitchFamily="18" charset="0"/>
              </a:rPr>
              <a:t>	Expenses incurred during the preparation of the physical site where the system will be operational. These can be wiring, flooring, lighting, and air conditioning.</a:t>
            </a:r>
          </a:p>
          <a:p>
            <a:endParaRPr lang="en-US" dirty="0"/>
          </a:p>
        </p:txBody>
      </p:sp>
      <p:sp>
        <p:nvSpPr>
          <p:cNvPr id="3" name="Title 2"/>
          <p:cNvSpPr>
            <a:spLocks noGrp="1"/>
          </p:cNvSpPr>
          <p:nvPr>
            <p:ph type="title"/>
          </p:nvPr>
        </p:nvSpPr>
        <p:spPr>
          <a:xfrm>
            <a:off x="457200" y="152400"/>
            <a:ext cx="8229600" cy="944562"/>
          </a:xfrm>
        </p:spPr>
        <p:txBody>
          <a:bodyPr/>
          <a:lstStyle/>
          <a:p>
            <a:r>
              <a:rPr lang="en-US" dirty="0" smtClean="0">
                <a:latin typeface="Times New Roman" pitchFamily="18" charset="0"/>
                <a:cs typeface="Times New Roman" pitchFamily="18" charset="0"/>
              </a:rPr>
              <a:t>Classification of Costs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b="1" dirty="0" smtClean="0">
                <a:latin typeface="Times New Roman" pitchFamily="18" charset="0"/>
                <a:cs typeface="Times New Roman" pitchFamily="18" charset="0"/>
              </a:rPr>
              <a:t>Operating costs:</a:t>
            </a:r>
          </a:p>
          <a:p>
            <a:pPr algn="just">
              <a:buNone/>
            </a:pPr>
            <a:r>
              <a:rPr lang="en-US" dirty="0" smtClean="0">
                <a:latin typeface="Times New Roman" pitchFamily="18" charset="0"/>
                <a:cs typeface="Times New Roman" pitchFamily="18" charset="0"/>
              </a:rPr>
              <a:t>	Operating costs are the expenses required for the day to day running of the system. This includes the maintenance of the system. That can be in the form of maintaining the hardware or application programs or money paid to professionals responsible for running or maintaining the system.</a:t>
            </a:r>
          </a:p>
          <a:p>
            <a:pPr algn="just"/>
            <a:r>
              <a:rPr lang="en-US" b="1" dirty="0" smtClean="0">
                <a:latin typeface="Times New Roman" pitchFamily="18" charset="0"/>
                <a:cs typeface="Times New Roman" pitchFamily="18" charset="0"/>
              </a:rPr>
              <a:t>Supply costs:</a:t>
            </a:r>
          </a:p>
          <a:p>
            <a:pPr algn="just">
              <a:buNone/>
            </a:pPr>
            <a:r>
              <a:rPr lang="en-US" dirty="0" smtClean="0">
                <a:latin typeface="Times New Roman" pitchFamily="18" charset="0"/>
                <a:cs typeface="Times New Roman" pitchFamily="18" charset="0"/>
              </a:rPr>
              <a:t>	These are variable costs that vary proportionately with the amount of use of paper, ribbons, disks, and the like. These should be estimated and included in the overall cost of the system.</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Classification of Costs </a:t>
            </a:r>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458200" cy="4919472"/>
          </a:xfrm>
        </p:spPr>
        <p:txBody>
          <a:bodyPr>
            <a:normAutofit lnSpcReduction="10000"/>
          </a:bodyPr>
          <a:lstStyle/>
          <a:p>
            <a:r>
              <a:rPr lang="en-US" dirty="0" smtClean="0">
                <a:latin typeface="Times New Roman" pitchFamily="18" charset="0"/>
                <a:cs typeface="Times New Roman" pitchFamily="18" charset="0"/>
              </a:rPr>
              <a:t>We can define benefit as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i="1" dirty="0" smtClean="0">
                <a:solidFill>
                  <a:srgbClr val="7030A0"/>
                </a:solidFill>
                <a:latin typeface="Times New Roman" pitchFamily="18" charset="0"/>
                <a:cs typeface="Times New Roman" pitchFamily="18" charset="0"/>
              </a:rPr>
              <a:t>Profit  or Benefit = Income - Costs</a:t>
            </a:r>
          </a:p>
          <a:p>
            <a:r>
              <a:rPr lang="en-US" dirty="0" smtClean="0">
                <a:latin typeface="Times New Roman" pitchFamily="18" charset="0"/>
                <a:cs typeface="Times New Roman" pitchFamily="18" charset="0"/>
              </a:rPr>
              <a:t>Benefits can be accrued by :</a:t>
            </a:r>
          </a:p>
          <a:p>
            <a:pPr>
              <a:buNone/>
            </a:pPr>
            <a:r>
              <a:rPr lang="en-US" dirty="0" smtClean="0">
                <a:latin typeface="Times New Roman" pitchFamily="18" charset="0"/>
                <a:cs typeface="Times New Roman" pitchFamily="18" charset="0"/>
              </a:rPr>
              <a:t>	- Increasing income, 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Decreasing costs, 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Both</a:t>
            </a:r>
          </a:p>
          <a:p>
            <a:pPr algn="just"/>
            <a:r>
              <a:rPr lang="en-US" dirty="0" smtClean="0">
                <a:latin typeface="Times New Roman" pitchFamily="18" charset="0"/>
                <a:cs typeface="Times New Roman" pitchFamily="18" charset="0"/>
              </a:rPr>
              <a:t>The system will provide some benefits also. Benefits can be </a:t>
            </a:r>
            <a:r>
              <a:rPr lang="en-US" dirty="0" smtClean="0">
                <a:solidFill>
                  <a:srgbClr val="0000FF"/>
                </a:solidFill>
                <a:latin typeface="Times New Roman" pitchFamily="18" charset="0"/>
                <a:cs typeface="Times New Roman" pitchFamily="18" charset="0"/>
              </a:rPr>
              <a:t>tangible or intangible, direct or indirect</a:t>
            </a:r>
            <a:r>
              <a:rPr lang="en-US" dirty="0" smtClean="0">
                <a:latin typeface="Times New Roman" pitchFamily="18" charset="0"/>
                <a:cs typeface="Times New Roman" pitchFamily="18" charset="0"/>
              </a:rPr>
              <a:t>. In cost benefit analysis, the first task is to identify each benefit and assign a monetary value to it.</a:t>
            </a:r>
          </a:p>
          <a:p>
            <a:pPr algn="just"/>
            <a:r>
              <a:rPr lang="en-US" dirty="0" smtClean="0">
                <a:latin typeface="Times New Roman" pitchFamily="18" charset="0"/>
                <a:cs typeface="Times New Roman" pitchFamily="18" charset="0"/>
              </a:rPr>
              <a:t>The two main benefits are </a:t>
            </a:r>
            <a:r>
              <a:rPr lang="en-US" i="1" dirty="0" smtClean="0">
                <a:solidFill>
                  <a:srgbClr val="7030A0"/>
                </a:solidFill>
                <a:latin typeface="Times New Roman" pitchFamily="18" charset="0"/>
                <a:cs typeface="Times New Roman" pitchFamily="18" charset="0"/>
              </a:rPr>
              <a:t>improved performance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minimized processing costs</a:t>
            </a:r>
            <a:r>
              <a:rPr lang="en-US" dirty="0" smtClean="0">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latin typeface="Times New Roman" pitchFamily="18" charset="0"/>
                <a:cs typeface="Times New Roman" pitchFamily="18" charset="0"/>
              </a:rPr>
              <a:t>Benefits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Tangible or Intangible Costs and Benefits</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Direct or Indirect Costs and Benefits</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Fixed or Variable Costs and Benefits</a:t>
            </a:r>
          </a:p>
          <a:p>
            <a:endParaRPr lang="en-US" dirty="0"/>
          </a:p>
        </p:txBody>
      </p:sp>
      <p:sp>
        <p:nvSpPr>
          <p:cNvPr id="3" name="Title 2"/>
          <p:cNvSpPr>
            <a:spLocks noGrp="1"/>
          </p:cNvSpPr>
          <p:nvPr>
            <p:ph type="title"/>
          </p:nvPr>
        </p:nvSpPr>
        <p:spPr/>
        <p:txBody>
          <a:bodyPr>
            <a:noAutofit/>
          </a:bodyPr>
          <a:lstStyle/>
          <a:p>
            <a:r>
              <a:rPr lang="en-US" sz="3200" dirty="0" smtClean="0">
                <a:latin typeface="Times New Roman" pitchFamily="18" charset="0"/>
                <a:cs typeface="Times New Roman" pitchFamily="18" charset="0"/>
              </a:rPr>
              <a:t>Costs &amp; Benefits can be Categorized As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85000" lnSpcReduction="20000"/>
          </a:bodyPr>
          <a:lstStyle/>
          <a:p>
            <a:pPr algn="just"/>
            <a:r>
              <a:rPr lang="en-US" dirty="0" smtClean="0">
                <a:latin typeface="Times New Roman" pitchFamily="18" charset="0"/>
                <a:cs typeface="Times New Roman" pitchFamily="18" charset="0"/>
              </a:rPr>
              <a:t>Tangible cost and benefits can be measured. Hardware costs, salaries for professionals, software cost are all tangible costs. </a:t>
            </a:r>
          </a:p>
          <a:p>
            <a:pPr algn="just"/>
            <a:r>
              <a:rPr lang="en-US" dirty="0" smtClean="0">
                <a:latin typeface="Times New Roman" pitchFamily="18" charset="0"/>
                <a:cs typeface="Times New Roman" pitchFamily="18" charset="0"/>
              </a:rPr>
              <a:t>They are identified and measured.. The purchase of hardware or software, personnel training, and employee salaries are example of tangible costs. </a:t>
            </a:r>
          </a:p>
          <a:p>
            <a:pPr algn="just"/>
            <a:r>
              <a:rPr lang="en-US" dirty="0" smtClean="0">
                <a:latin typeface="Times New Roman" pitchFamily="18" charset="0"/>
                <a:cs typeface="Times New Roman" pitchFamily="18" charset="0"/>
              </a:rPr>
              <a:t>Costs whose value cannot be measured are referred as intangible costs. The cost of breakdown of an online system during banking hours will cause the bank lose deposits.</a:t>
            </a:r>
          </a:p>
          <a:p>
            <a:pPr algn="just"/>
            <a:r>
              <a:rPr lang="en-US" dirty="0" smtClean="0">
                <a:latin typeface="Times New Roman" pitchFamily="18" charset="0"/>
                <a:cs typeface="Times New Roman" pitchFamily="18" charset="0"/>
              </a:rPr>
              <a:t>Benefits are also tangible or intangible. For example, more customer satisfaction, improved company status, etc are all intangible benefits. </a:t>
            </a:r>
          </a:p>
          <a:p>
            <a:pPr algn="just"/>
            <a:r>
              <a:rPr lang="en-US" dirty="0" smtClean="0">
                <a:latin typeface="Times New Roman" pitchFamily="18" charset="0"/>
                <a:cs typeface="Times New Roman" pitchFamily="18" charset="0"/>
              </a:rPr>
              <a:t>Whereas improved response time, producing error free output such as producing reports are all tangible benefits. Both tangible and intangible costs and benefits should be considered in the evaluation process.</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Autofit/>
          </a:bodyPr>
          <a:lstStyle/>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Tangible or Intangible Costs and Benefits</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mic">
      <a:majorFont>
        <a:latin typeface="Comic Sans MS"/>
        <a:ea typeface=""/>
        <a:cs typeface=""/>
      </a:majorFont>
      <a:minorFont>
        <a:latin typeface="Comic Sans MS"/>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532</TotalTime>
  <Words>1209</Words>
  <Application>Microsoft Office PowerPoint</Application>
  <PresentationFormat>On-screen Show (4:3)</PresentationFormat>
  <Paragraphs>139</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Cost / Benefit Analysis Chapter -8 (E.M. Awad’s Book)</vt:lpstr>
      <vt:lpstr>Cost/Benefit Analysis</vt:lpstr>
      <vt:lpstr>Cost/Benefit Analysis Contd…</vt:lpstr>
      <vt:lpstr> Cost and Benefit Categories </vt:lpstr>
      <vt:lpstr>Classification of Costs </vt:lpstr>
      <vt:lpstr>Classification of Costs Contd…</vt:lpstr>
      <vt:lpstr> Benefits </vt:lpstr>
      <vt:lpstr>Costs &amp; Benefits can be Categorized As</vt:lpstr>
      <vt:lpstr> Tangible or Intangible Costs and Benefits </vt:lpstr>
      <vt:lpstr> Direct or Indirect Costs and Benefits </vt:lpstr>
      <vt:lpstr> Fixed or Variable Costs and Benefits </vt:lpstr>
      <vt:lpstr> Fixed or Variable Costs and Benefits condt… </vt:lpstr>
      <vt:lpstr> Performing Cost Benefit Analysis (CBA) </vt:lpstr>
      <vt:lpstr>Cost/Benefit Analysis Techniques</vt:lpstr>
      <vt:lpstr> Net Benefit Analysis </vt:lpstr>
      <vt:lpstr> Net Benefit Analysis </vt:lpstr>
      <vt:lpstr> Present Value Analysis </vt:lpstr>
      <vt:lpstr> Present Value Analysis </vt:lpstr>
      <vt:lpstr> Net Present Value </vt:lpstr>
      <vt:lpstr> Net Present Value </vt:lpstr>
      <vt:lpstr> Time Value of Money </vt:lpstr>
      <vt:lpstr> Pay Back Analysis </vt:lpstr>
      <vt:lpstr> Pay Back Analysis </vt:lpstr>
      <vt:lpstr> Pay Back Analysis </vt:lpstr>
      <vt:lpstr> Pay Back Analysis: Example </vt:lpstr>
      <vt:lpstr> Pay Back Analysis:Example </vt:lpstr>
      <vt:lpstr> Break-Even Analysis </vt:lpstr>
      <vt:lpstr> Break-Even Analysis </vt:lpstr>
      <vt:lpstr> Cash-flow Analysis </vt:lpstr>
      <vt:lpstr> Advantages and Disadvantages of each Evaluation Methods</vt:lpstr>
    </vt:vector>
  </TitlesOfParts>
  <Company>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c:creator>
  <cp:lastModifiedBy>postgraduate lab-2</cp:lastModifiedBy>
  <cp:revision>47</cp:revision>
  <dcterms:created xsi:type="dcterms:W3CDTF">2011-08-28T03:29:36Z</dcterms:created>
  <dcterms:modified xsi:type="dcterms:W3CDTF">2020-05-10T04:52:46Z</dcterms:modified>
</cp:coreProperties>
</file>