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78" r:id="rId10"/>
    <p:sldId id="268" r:id="rId11"/>
    <p:sldId id="269" r:id="rId12"/>
    <p:sldId id="274" r:id="rId13"/>
    <p:sldId id="270" r:id="rId14"/>
    <p:sldId id="275" r:id="rId15"/>
    <p:sldId id="271" r:id="rId16"/>
    <p:sldId id="276" r:id="rId17"/>
    <p:sldId id="277" r:id="rId18"/>
    <p:sldId id="272" r:id="rId19"/>
    <p:sldId id="273" r:id="rId20"/>
    <p:sldId id="263" r:id="rId21"/>
    <p:sldId id="264" r:id="rId22"/>
    <p:sldId id="265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Feasibility Study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Elias 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Awad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System analysis and Design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8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Steps: 03 in </a:t>
            </a:r>
            <a:r>
              <a:rPr lang="en-US" b="1" dirty="0" smtClean="0">
                <a:latin typeface="+mn-lt"/>
              </a:rPr>
              <a:t>Feasibility Analysis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</a:t>
            </a:r>
            <a:r>
              <a:rPr lang="en-US" sz="2400" b="1" dirty="0" smtClean="0"/>
              <a:t>.  </a:t>
            </a:r>
            <a:r>
              <a:rPr lang="en-US" sz="2400" b="1" u="sng" dirty="0" smtClean="0"/>
              <a:t>Enumerate </a:t>
            </a:r>
            <a:r>
              <a:rPr lang="en-US" sz="2400" b="1" u="sng" dirty="0"/>
              <a:t>potential candidate </a:t>
            </a:r>
            <a:r>
              <a:rPr lang="en-US" sz="2400" b="1" u="sng" dirty="0" smtClean="0"/>
              <a:t>system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- Potential candidate systems are identified that are capable of producing the required outputs.</a:t>
            </a:r>
          </a:p>
          <a:p>
            <a:pPr marL="0" indent="0" algn="just">
              <a:buNone/>
            </a:pPr>
            <a:r>
              <a:rPr lang="en-US" sz="2400" dirty="0"/>
              <a:t>	- </a:t>
            </a:r>
            <a:r>
              <a:rPr lang="en-US" sz="2400" dirty="0" smtClean="0"/>
              <a:t>Hardware and software requirements for each candidate system are identified to </a:t>
            </a:r>
            <a:r>
              <a:rPr lang="en-US" sz="2400" dirty="0" smtClean="0"/>
              <a:t>transform from logical to physical system models.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4741"/>
              </p:ext>
            </p:extLst>
          </p:nvPr>
        </p:nvGraphicFramePr>
        <p:xfrm>
          <a:off x="2057400" y="4648200"/>
          <a:ext cx="5181600" cy="143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7200"/>
                <a:gridCol w="1727200"/>
                <a:gridCol w="17272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Candidate 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IBM 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 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3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Steps: 04 in </a:t>
            </a:r>
            <a:r>
              <a:rPr lang="en-US" b="1" dirty="0" smtClean="0">
                <a:latin typeface="+mn-lt"/>
              </a:rPr>
              <a:t>Feasibility Analysis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4</a:t>
            </a:r>
            <a:r>
              <a:rPr lang="en-US" sz="2400" b="1" dirty="0" smtClean="0"/>
              <a:t>.  </a:t>
            </a:r>
            <a:r>
              <a:rPr lang="en-US" sz="2400" b="1" u="sng" dirty="0" smtClean="0"/>
              <a:t>Describe </a:t>
            </a:r>
            <a:r>
              <a:rPr lang="en-US" sz="2400" b="1" u="sng" dirty="0"/>
              <a:t>and identify characteristic of candidate </a:t>
            </a:r>
            <a:r>
              <a:rPr lang="en-US" sz="2400" b="1" u="sng" dirty="0" smtClean="0"/>
              <a:t>systems</a:t>
            </a:r>
            <a:r>
              <a:rPr lang="en-US" sz="2400" dirty="0"/>
              <a:t>	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- A preliminary evaluation is done to reduce to a manageable number of candidate systems.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- Technical knowledge and expertise in the hardware/software area are critically analyzed to determine what a candidate system can/cannot do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5643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Steps: 04 in </a:t>
            </a:r>
            <a:r>
              <a:rPr lang="en-US" b="1" dirty="0" smtClean="0">
                <a:latin typeface="+mn-lt"/>
              </a:rPr>
              <a:t>Feasibility Analysis</a:t>
            </a:r>
            <a:endParaRPr lang="en-US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676400"/>
            <a:ext cx="83915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9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Steps: 05 in </a:t>
            </a:r>
            <a:r>
              <a:rPr lang="en-US" b="1" dirty="0" smtClean="0">
                <a:latin typeface="+mn-lt"/>
              </a:rPr>
              <a:t>Feasibility Analysis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5</a:t>
            </a:r>
            <a:r>
              <a:rPr lang="en-US" sz="2400" b="1" dirty="0" smtClean="0"/>
              <a:t>.  </a:t>
            </a:r>
            <a:r>
              <a:rPr lang="en-US" sz="2400" b="1" u="sng" dirty="0" smtClean="0"/>
              <a:t>Determine </a:t>
            </a:r>
            <a:r>
              <a:rPr lang="en-US" sz="2400" b="1" u="sng" dirty="0"/>
              <a:t>and evaluate performance and cost effectiveness of each candidate </a:t>
            </a:r>
            <a:r>
              <a:rPr lang="en-US" sz="2400" b="1" u="sng" dirty="0" smtClean="0"/>
              <a:t>system</a:t>
            </a: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- Each candidate system’s performance, cost etc. are evaluated against the system performance requirements to select the best system. 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- </a:t>
            </a:r>
            <a:r>
              <a:rPr lang="en-US" sz="2400" dirty="0" smtClean="0"/>
              <a:t>Evaluation is often done using qualitative measures rather than quantitative terms.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808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Steps: 05 in </a:t>
            </a:r>
            <a:r>
              <a:rPr lang="en-US" b="1" dirty="0" smtClean="0">
                <a:latin typeface="+mn-lt"/>
              </a:rPr>
              <a:t>Feasibility Analysis</a:t>
            </a:r>
            <a:endParaRPr lang="en-US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452319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1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Steps: 06 in </a:t>
            </a:r>
            <a:r>
              <a:rPr lang="en-US" b="1" dirty="0" smtClean="0">
                <a:latin typeface="+mn-lt"/>
              </a:rPr>
              <a:t>Feasibility Analysis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6.  </a:t>
            </a:r>
            <a:r>
              <a:rPr lang="en-US" sz="2400" b="1" u="sng" dirty="0" smtClean="0"/>
              <a:t>Weight </a:t>
            </a:r>
            <a:r>
              <a:rPr lang="en-US" sz="2400" b="1" u="sng" dirty="0"/>
              <a:t>system performance and cost data</a:t>
            </a:r>
            <a:r>
              <a:rPr lang="en-US" sz="2400" dirty="0"/>
              <a:t>	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b="1" i="1" dirty="0" smtClean="0"/>
              <a:t>Limitation: </a:t>
            </a:r>
            <a:r>
              <a:rPr lang="en-US" sz="2400" dirty="0" smtClean="0"/>
              <a:t>the performance and cost data might not always help to select the best choice.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- </a:t>
            </a:r>
            <a:r>
              <a:rPr lang="en-US" sz="2400" b="1" i="1" dirty="0" smtClean="0"/>
              <a:t>Solution: </a:t>
            </a:r>
            <a:r>
              <a:rPr lang="en-US" sz="2400" dirty="0" smtClean="0"/>
              <a:t>A quantitative weighted rating is used to weight the importance of each criterion. The candidate system with the highest total score is selected.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4449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Steps: 06 in </a:t>
            </a:r>
            <a:r>
              <a:rPr lang="en-US" b="1" dirty="0" smtClean="0">
                <a:latin typeface="+mn-lt"/>
              </a:rPr>
              <a:t>Feasibility Analysis</a:t>
            </a:r>
            <a:endParaRPr lang="en-US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87557"/>
            <a:ext cx="80010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8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Steps: 06 in </a:t>
            </a:r>
            <a:r>
              <a:rPr lang="en-US" b="1" dirty="0" smtClean="0">
                <a:latin typeface="+mn-lt"/>
              </a:rPr>
              <a:t>Feasibility Analysis</a:t>
            </a:r>
            <a:endParaRPr lang="en-US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00" y="1676400"/>
            <a:ext cx="84105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1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Steps: 07 in </a:t>
            </a:r>
            <a:r>
              <a:rPr lang="en-US" b="1" dirty="0" smtClean="0">
                <a:latin typeface="+mn-lt"/>
              </a:rPr>
              <a:t>Feasibility Analysis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7.  </a:t>
            </a:r>
            <a:r>
              <a:rPr lang="en-US" sz="2400" b="1" u="sng" dirty="0" smtClean="0"/>
              <a:t>Select </a:t>
            </a:r>
            <a:r>
              <a:rPr lang="en-US" sz="2400" b="1" u="sng" dirty="0"/>
              <a:t>the best candidate system</a:t>
            </a:r>
            <a:r>
              <a:rPr lang="en-US" sz="2400" u="sng" dirty="0"/>
              <a:t>	</a:t>
            </a:r>
            <a:endParaRPr lang="en-US" sz="2400" u="sng" dirty="0" smtClean="0"/>
          </a:p>
          <a:p>
            <a:pPr marL="0" indent="0" algn="just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- The system with the highest total score is judged and selected as the best system.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- </a:t>
            </a:r>
            <a:r>
              <a:rPr lang="en-US" sz="2400" dirty="0" smtClean="0"/>
              <a:t>This assumes the weighting factors are fair and rating of each evaluation criterion is accurate.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255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Steps: 08 in </a:t>
            </a:r>
            <a:r>
              <a:rPr lang="en-US" b="1" dirty="0" smtClean="0">
                <a:latin typeface="+mn-lt"/>
              </a:rPr>
              <a:t>Feasibility Analysis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7</a:t>
            </a:r>
            <a:r>
              <a:rPr lang="en-US" sz="2400" b="1" dirty="0"/>
              <a:t>. </a:t>
            </a:r>
            <a:r>
              <a:rPr lang="en-US" sz="2400" b="1" dirty="0" smtClean="0"/>
              <a:t> </a:t>
            </a:r>
            <a:r>
              <a:rPr lang="en-US" sz="2400" b="1" u="sng" dirty="0" smtClean="0"/>
              <a:t>Prepare </a:t>
            </a:r>
            <a:r>
              <a:rPr lang="en-US" sz="2400" b="1" u="sng" dirty="0"/>
              <a:t>and report final project directive to </a:t>
            </a:r>
            <a:r>
              <a:rPr lang="en-US" sz="2400" b="1" u="sng" dirty="0" smtClean="0"/>
              <a:t>management</a:t>
            </a:r>
            <a:endParaRPr lang="en-US" sz="2400" b="1" u="sng" dirty="0"/>
          </a:p>
          <a:p>
            <a:pPr marL="0" indent="0" algn="just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- The evaluation results and process obtained from previous steps are culminated into a formal feasibility report and directed to the management.</a:t>
            </a:r>
          </a:p>
        </p:txBody>
      </p:sp>
    </p:spTree>
    <p:extLst>
      <p:ext uri="{BB962C8B-B14F-4D97-AF65-F5344CB8AC3E}">
        <p14:creationId xmlns:p14="http://schemas.microsoft.com/office/powerpoint/2010/main" val="34259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Feasibility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Feasibility Study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carried out to select the best system that meets the performance requirement. This includes identification, description, and evaluation of the candidate systems and select the best system for the job.</a:t>
            </a:r>
          </a:p>
        </p:txBody>
      </p:sp>
    </p:spTree>
    <p:extLst>
      <p:ext uri="{BB962C8B-B14F-4D97-AF65-F5344CB8AC3E}">
        <p14:creationId xmlns:p14="http://schemas.microsoft.com/office/powerpoint/2010/main" val="1516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Feasibility Report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The feasibility report should be:</a:t>
            </a:r>
          </a:p>
          <a:p>
            <a:pPr lvl="2" algn="just"/>
            <a:r>
              <a:rPr lang="en-US" sz="2200" dirty="0" smtClean="0"/>
              <a:t>A formal document for management use</a:t>
            </a:r>
          </a:p>
          <a:p>
            <a:pPr lvl="2" algn="just"/>
            <a:r>
              <a:rPr lang="en-US" sz="2200" dirty="0" err="1" smtClean="0"/>
              <a:t>Breif</a:t>
            </a:r>
            <a:r>
              <a:rPr lang="en-US" sz="2200" dirty="0" smtClean="0"/>
              <a:t> enough</a:t>
            </a:r>
          </a:p>
          <a:p>
            <a:pPr lvl="2" algn="just"/>
            <a:r>
              <a:rPr lang="en-US" sz="2200" dirty="0" smtClean="0"/>
              <a:t>Sufficiently non</a:t>
            </a:r>
            <a:r>
              <a:rPr lang="en-GB" sz="2200" dirty="0" smtClean="0"/>
              <a:t>technical to be understandable</a:t>
            </a:r>
          </a:p>
          <a:p>
            <a:pPr lvl="2" algn="just"/>
            <a:r>
              <a:rPr lang="en-GB" sz="2200" dirty="0" smtClean="0"/>
              <a:t>Detailed enough to provide the basis for system design</a:t>
            </a:r>
            <a:endParaRPr lang="en-US" sz="2200" dirty="0" smtClean="0"/>
          </a:p>
          <a:p>
            <a:pPr algn="just"/>
            <a:r>
              <a:rPr lang="en-US" sz="2600" dirty="0" smtClean="0"/>
              <a:t>There is no standard format to prepare feasibility report</a:t>
            </a:r>
          </a:p>
          <a:p>
            <a:pPr algn="just"/>
            <a:r>
              <a:rPr lang="en-US" sz="2600" dirty="0" smtClean="0"/>
              <a:t>Analyst usually decide on a format that suits the particular user and system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366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Feasibility Report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8006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GB" sz="2600" u="sng" dirty="0" smtClean="0"/>
              <a:t>Tentative sections of Feasibility Report</a:t>
            </a:r>
          </a:p>
          <a:p>
            <a:pPr algn="just"/>
            <a:r>
              <a:rPr lang="en-GB" sz="2600" dirty="0" smtClean="0"/>
              <a:t>Cover letter </a:t>
            </a:r>
          </a:p>
          <a:p>
            <a:pPr algn="just"/>
            <a:r>
              <a:rPr lang="en-GB" sz="2600" dirty="0" smtClean="0"/>
              <a:t>Table of Contents</a:t>
            </a:r>
          </a:p>
          <a:p>
            <a:pPr algn="just"/>
            <a:r>
              <a:rPr lang="en-GB" sz="2600" dirty="0" smtClean="0"/>
              <a:t>Overview  </a:t>
            </a:r>
          </a:p>
          <a:p>
            <a:pPr lvl="1" indent="-342900" algn="just"/>
            <a:r>
              <a:rPr lang="en-GB" sz="2200" dirty="0" smtClean="0"/>
              <a:t>Narrative explanation of the purpose and scope of the project</a:t>
            </a:r>
          </a:p>
          <a:p>
            <a:pPr lvl="1" indent="-342900" algn="just"/>
            <a:r>
              <a:rPr lang="en-GB" sz="2200" dirty="0" smtClean="0"/>
              <a:t>The reason for undertaking the feasibility study</a:t>
            </a:r>
          </a:p>
          <a:p>
            <a:pPr lvl="1" indent="-342900" algn="just"/>
            <a:r>
              <a:rPr lang="en-GB" sz="2200" dirty="0" smtClean="0"/>
              <a:t>The department involved/affected by the candidate system</a:t>
            </a:r>
          </a:p>
          <a:p>
            <a:pPr lvl="1" indent="-342900" algn="just"/>
            <a:r>
              <a:rPr lang="en-GB" sz="2200" dirty="0" smtClean="0"/>
              <a:t>Also: Names of the persons who conducted the study, when it began, and other information that explain the circumstances surrounding the study. </a:t>
            </a:r>
          </a:p>
          <a:p>
            <a:pPr lvl="1" indent="-342900" algn="just"/>
            <a:r>
              <a:rPr lang="en-GB" sz="2200" dirty="0" smtClean="0"/>
              <a:t>(Objectives of the project, The needs for the project, Overview of the existing systems and technologies, Scope of the project, Deliverables)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960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Feasibility Report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8006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GB" sz="2600" u="sng" dirty="0" smtClean="0"/>
              <a:t>Tentative sections of Feasibility Report</a:t>
            </a:r>
          </a:p>
          <a:p>
            <a:pPr marL="0" indent="0" algn="just">
              <a:buNone/>
            </a:pPr>
            <a:endParaRPr lang="en-GB" sz="2100" u="sng" dirty="0" smtClean="0"/>
          </a:p>
          <a:p>
            <a:pPr algn="just"/>
            <a:r>
              <a:rPr lang="en-GB" sz="2600" dirty="0" smtClean="0"/>
              <a:t>Detail Findings</a:t>
            </a:r>
          </a:p>
          <a:p>
            <a:pPr lvl="1" algn="just"/>
            <a:r>
              <a:rPr lang="en-GB" sz="2200" dirty="0" smtClean="0"/>
              <a:t>Methods used in the present system (it’s effectiveness, efficiency, and operating costs are emphasized)</a:t>
            </a:r>
          </a:p>
          <a:p>
            <a:pPr lvl="1" algn="just"/>
            <a:r>
              <a:rPr lang="en-GB" sz="2200" dirty="0"/>
              <a:t>P</a:t>
            </a:r>
            <a:r>
              <a:rPr lang="en-GB" sz="2200" dirty="0" smtClean="0"/>
              <a:t>rovides the objectives and general procedures of the candidate system (output, cost, and benefits gives management a feel for the pros and cons of the candidate system)</a:t>
            </a:r>
          </a:p>
          <a:p>
            <a:pPr marL="457200" lvl="1" indent="0" algn="just">
              <a:buNone/>
            </a:pPr>
            <a:endParaRPr lang="en-GB" sz="2200" dirty="0" smtClean="0"/>
          </a:p>
          <a:p>
            <a:pPr algn="just"/>
            <a:r>
              <a:rPr lang="en-GB" sz="2600" dirty="0" smtClean="0"/>
              <a:t>Economic Justification</a:t>
            </a:r>
          </a:p>
          <a:p>
            <a:pPr lvl="1" algn="just"/>
            <a:r>
              <a:rPr lang="en-GB" sz="2200" dirty="0" smtClean="0"/>
              <a:t>Point-by-point cost comparison and preliminary cost-estimate  for the development and operation of the candidate system</a:t>
            </a:r>
          </a:p>
          <a:p>
            <a:pPr lvl="1" algn="just"/>
            <a:r>
              <a:rPr lang="en-GB" sz="2200" dirty="0" smtClean="0"/>
              <a:t>A ROI analysis of the project</a:t>
            </a:r>
          </a:p>
          <a:p>
            <a:pPr algn="just"/>
            <a:endParaRPr lang="en-GB" sz="2600" dirty="0" smtClean="0"/>
          </a:p>
          <a:p>
            <a:pPr algn="just"/>
            <a:r>
              <a:rPr lang="en-GB" sz="2600" dirty="0" smtClean="0"/>
              <a:t>Recommendations and Conclusions </a:t>
            </a:r>
          </a:p>
          <a:p>
            <a:pPr lvl="1" indent="-342900" algn="just"/>
            <a:r>
              <a:rPr lang="en-GB" sz="2200" dirty="0" smtClean="0"/>
              <a:t>Suggest to management most beneficial and cost-effective system</a:t>
            </a:r>
          </a:p>
          <a:p>
            <a:pPr lvl="1" indent="-342900" algn="just"/>
            <a:r>
              <a:rPr lang="en-GB" sz="2200" dirty="0" smtClean="0"/>
              <a:t>Should be written as a recommendation, not a command</a:t>
            </a:r>
          </a:p>
          <a:p>
            <a:pPr lvl="1" indent="-342900" algn="just"/>
            <a:r>
              <a:rPr lang="en-GB" sz="2200" dirty="0" smtClean="0"/>
              <a:t>Following the recommendations, any conclusions from the study may be included</a:t>
            </a:r>
            <a:r>
              <a:rPr lang="en-US" sz="2200" dirty="0" smtClean="0"/>
              <a:t>.</a:t>
            </a:r>
          </a:p>
          <a:p>
            <a:pPr lvl="1" indent="-342900" algn="just"/>
            <a:endParaRPr lang="en-US" sz="2200" dirty="0" smtClean="0"/>
          </a:p>
          <a:p>
            <a:pPr algn="just"/>
            <a:r>
              <a:rPr lang="en-GB" sz="2600" dirty="0" smtClean="0"/>
              <a:t>Appendixes</a:t>
            </a:r>
            <a:endParaRPr lang="en-GB" sz="2600" dirty="0"/>
          </a:p>
          <a:p>
            <a:pPr lvl="1" indent="-342900" algn="just"/>
            <a:r>
              <a:rPr lang="en-US" sz="2200" dirty="0" smtClean="0"/>
              <a:t>Document all memos and data compiled during the investigation.</a:t>
            </a:r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613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lgerian" pitchFamily="82" charset="0"/>
              </a:rPr>
              <a:t>The END</a:t>
            </a: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System Performance Definition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system required performance is defined by describing its output in a user acceptable format and at a higher level of detail than what was described in preliminary investigation. This involve three steps:</a:t>
            </a:r>
          </a:p>
          <a:p>
            <a:pPr marL="514350" indent="-514350">
              <a:buAutoNum type="arabicPeriod"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Statement of Constraints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Constraints are factor that limit the solution of a problem.</a:t>
            </a:r>
          </a:p>
          <a:p>
            <a:pPr marL="514350" indent="-514350">
              <a:buAutoNum type="arabicPeriod"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Identification of specific system objective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The steps are to state the system’s benefit and translate them in measurable objectives.</a:t>
            </a:r>
          </a:p>
          <a:p>
            <a:pPr marL="514350" indent="-514350">
              <a:buAutoNum type="arabicPeriod"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Description of outputs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Describe the output required by the user.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Feasibility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Feasibility study needs to answer the following question: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there a new and better way to do the job that will benefit he user?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are the cost and saving of the alternative?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recommended?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Feasibility Consideration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key consideration involve in feasibility analysis are: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Economical feasible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Technical feasibility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Operational feasibility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Steps in Feasibility Analysis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Feasibility analysis involve eight steps:</a:t>
            </a:r>
          </a:p>
          <a:p>
            <a:pPr marL="514350" indent="-514350">
              <a:buAutoNum type="arabicPeriod"/>
            </a:pPr>
            <a:r>
              <a:rPr lang="en-US" dirty="0" smtClean="0"/>
              <a:t>Form a project team and appoint a project leader. </a:t>
            </a:r>
          </a:p>
          <a:p>
            <a:pPr marL="514350" indent="-514350">
              <a:buAutoNum type="arabicPeriod"/>
            </a:pPr>
            <a:r>
              <a:rPr lang="en-US" dirty="0" smtClean="0"/>
              <a:t>Prepare system flow </a:t>
            </a:r>
            <a:r>
              <a:rPr lang="en-US" dirty="0" smtClean="0"/>
              <a:t>charts.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Enumerate potential candidate system.</a:t>
            </a:r>
          </a:p>
          <a:p>
            <a:pPr marL="514350" indent="-514350">
              <a:buAutoNum type="arabicPeriod"/>
            </a:pPr>
            <a:r>
              <a:rPr lang="en-US" dirty="0" smtClean="0"/>
              <a:t>Describe and identify characteristic of candidate </a:t>
            </a:r>
            <a:r>
              <a:rPr lang="en-US" dirty="0" smtClean="0"/>
              <a:t>systems.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Determine and evaluate performance and cost effectiveness of each candidate system.</a:t>
            </a:r>
          </a:p>
          <a:p>
            <a:pPr marL="514350" indent="-514350">
              <a:buAutoNum type="arabicPeriod"/>
            </a:pPr>
            <a:r>
              <a:rPr lang="en-US" dirty="0" smtClean="0"/>
              <a:t>Weight system performance and cost data.</a:t>
            </a:r>
          </a:p>
          <a:p>
            <a:pPr marL="514350" indent="-514350">
              <a:buAutoNum type="arabicPeriod"/>
            </a:pPr>
            <a:r>
              <a:rPr lang="en-US" dirty="0" smtClean="0"/>
              <a:t>Select the best candidate system.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Prepare and report final project directive to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Steps: 01 in </a:t>
            </a:r>
            <a:r>
              <a:rPr lang="en-US" b="1" dirty="0" smtClean="0">
                <a:latin typeface="+mn-lt"/>
              </a:rPr>
              <a:t>Feasibility Analysis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1.  </a:t>
            </a:r>
            <a:r>
              <a:rPr lang="en-US" sz="2400" b="1" u="sng" dirty="0" smtClean="0"/>
              <a:t>Form </a:t>
            </a:r>
            <a:r>
              <a:rPr lang="en-US" sz="2400" b="1" u="sng" dirty="0" smtClean="0"/>
              <a:t>a project team and appoint a project </a:t>
            </a:r>
            <a:r>
              <a:rPr lang="en-US" sz="2400" b="1" u="sng" dirty="0" smtClean="0"/>
              <a:t>leader</a:t>
            </a:r>
            <a:endParaRPr lang="en-US" sz="2400" b="1" u="sng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/>
              <a:t>Leading a project towards success requires </a:t>
            </a:r>
            <a:r>
              <a:rPr lang="en-US" sz="2400" dirty="0" smtClean="0"/>
              <a:t>a project leader </a:t>
            </a:r>
            <a:r>
              <a:rPr lang="en-US" sz="2400" dirty="0"/>
              <a:t>to get the work done by the team members efficiently and effectively.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- Communication, management, </a:t>
            </a:r>
            <a:r>
              <a:rPr lang="en-US" sz="2400" dirty="0" smtClean="0"/>
              <a:t>sharing </a:t>
            </a:r>
            <a:r>
              <a:rPr lang="en-US" sz="2400" dirty="0"/>
              <a:t>a </a:t>
            </a:r>
            <a:r>
              <a:rPr lang="en-US" sz="2400" dirty="0" smtClean="0"/>
              <a:t>vision, honesty</a:t>
            </a:r>
            <a:r>
              <a:rPr lang="en-US" sz="2400" dirty="0"/>
              <a:t>, planning, </a:t>
            </a:r>
            <a:r>
              <a:rPr lang="en-US" sz="2400" dirty="0" smtClean="0"/>
              <a:t>flexibility and decision </a:t>
            </a:r>
          </a:p>
          <a:p>
            <a:pPr marL="0" indent="0" algn="just">
              <a:buNone/>
            </a:pPr>
            <a:r>
              <a:rPr lang="en-US" sz="2400" dirty="0" smtClean="0"/>
              <a:t>making </a:t>
            </a:r>
            <a:r>
              <a:rPr lang="en-US" sz="2400" dirty="0"/>
              <a:t>are </a:t>
            </a:r>
            <a:r>
              <a:rPr lang="en-US" sz="2400" dirty="0" smtClean="0"/>
              <a:t>all leadership skills that </a:t>
            </a:r>
            <a:r>
              <a:rPr lang="en-US" sz="2400" dirty="0"/>
              <a:t>a </a:t>
            </a:r>
            <a:r>
              <a:rPr lang="en-US" sz="2400" dirty="0" smtClean="0"/>
              <a:t>good</a:t>
            </a:r>
          </a:p>
          <a:p>
            <a:pPr marL="0" indent="0" algn="just">
              <a:buNone/>
            </a:pPr>
            <a:r>
              <a:rPr lang="en-US" sz="2400" dirty="0" smtClean="0"/>
              <a:t>project leader should have.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461" y="4205909"/>
            <a:ext cx="2946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38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Steps: 02 in </a:t>
            </a:r>
            <a:r>
              <a:rPr lang="en-US" b="1" dirty="0" smtClean="0">
                <a:latin typeface="+mn-lt"/>
              </a:rPr>
              <a:t>Feasibility Analysis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</a:t>
            </a:r>
            <a:r>
              <a:rPr lang="en-US" sz="2400" b="1" dirty="0" smtClean="0"/>
              <a:t>.  </a:t>
            </a:r>
            <a:r>
              <a:rPr lang="en-US" sz="2400" b="1" u="sng" dirty="0" smtClean="0"/>
              <a:t>Prepare </a:t>
            </a:r>
            <a:r>
              <a:rPr lang="en-US" sz="2400" b="1" u="sng" dirty="0"/>
              <a:t>system flow </a:t>
            </a:r>
            <a:r>
              <a:rPr lang="en-US" sz="2400" b="1" u="sng" dirty="0" smtClean="0"/>
              <a:t>charts</a:t>
            </a: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- The charts bring up the importance of inputs, outputs and data flow among key points in the existing system.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- </a:t>
            </a:r>
            <a:r>
              <a:rPr lang="en-US" sz="2400" dirty="0" smtClean="0"/>
              <a:t>Different types of information-oriented charts(e.g. data flow diagrams) are prepared and reviewed.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06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Steps: 02 in </a:t>
            </a:r>
            <a:r>
              <a:rPr lang="en-US" b="1" dirty="0" smtClean="0">
                <a:latin typeface="+mn-lt"/>
              </a:rPr>
              <a:t>Feasibility Analysis</a:t>
            </a:r>
            <a:endParaRPr lang="en-US" b="1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6236804" cy="4989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6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697</Words>
  <Application>Microsoft Office PowerPoint</Application>
  <PresentationFormat>On-screen Show (4:3)</PresentationFormat>
  <Paragraphs>131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Feasibility Study</vt:lpstr>
      <vt:lpstr>System Performance Definition</vt:lpstr>
      <vt:lpstr>Feasibility Study</vt:lpstr>
      <vt:lpstr>Feasibility Consideration</vt:lpstr>
      <vt:lpstr>Steps in Feasibility Analysis</vt:lpstr>
      <vt:lpstr>Steps: 01 in Feasibility Analysis</vt:lpstr>
      <vt:lpstr>Steps: 02 in Feasibility Analysis</vt:lpstr>
      <vt:lpstr>Steps: 02 in Feasibility Analysis</vt:lpstr>
      <vt:lpstr>Steps: 03 in Feasibility Analysis</vt:lpstr>
      <vt:lpstr>Steps: 04 in Feasibility Analysis</vt:lpstr>
      <vt:lpstr>Steps: 04 in Feasibility Analysis</vt:lpstr>
      <vt:lpstr>Steps: 05 in Feasibility Analysis</vt:lpstr>
      <vt:lpstr>Steps: 05 in Feasibility Analysis</vt:lpstr>
      <vt:lpstr>Steps: 06 in Feasibility Analysis</vt:lpstr>
      <vt:lpstr>Steps: 06 in Feasibility Analysis</vt:lpstr>
      <vt:lpstr>Steps: 06 in Feasibility Analysis</vt:lpstr>
      <vt:lpstr>Steps: 07 in Feasibility Analysis</vt:lpstr>
      <vt:lpstr>Steps: 08 in Feasibility Analysis</vt:lpstr>
      <vt:lpstr>Feasibility Report</vt:lpstr>
      <vt:lpstr>Feasibility Report</vt:lpstr>
      <vt:lpstr>Feasibility Report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Yusuf</dc:creator>
  <cp:lastModifiedBy>Gp Capt Afzal</cp:lastModifiedBy>
  <cp:revision>37</cp:revision>
  <dcterms:created xsi:type="dcterms:W3CDTF">2006-08-16T00:00:00Z</dcterms:created>
  <dcterms:modified xsi:type="dcterms:W3CDTF">2020-02-12T04:19:15Z</dcterms:modified>
</cp:coreProperties>
</file>