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2" r:id="rId4"/>
    <p:sldId id="324" r:id="rId5"/>
    <p:sldId id="265" r:id="rId6"/>
    <p:sldId id="327" r:id="rId7"/>
    <p:sldId id="326" r:id="rId8"/>
    <p:sldId id="328" r:id="rId9"/>
    <p:sldId id="329" r:id="rId10"/>
    <p:sldId id="330" r:id="rId11"/>
    <p:sldId id="335" r:id="rId12"/>
    <p:sldId id="332" r:id="rId13"/>
    <p:sldId id="331" r:id="rId14"/>
    <p:sldId id="334" r:id="rId15"/>
    <p:sldId id="336" r:id="rId16"/>
    <p:sldId id="33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C14F9-D10E-4EF0-B4FA-8794A914ED7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5D09C-3C8F-43A8-8FF8-8519B179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6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5D09C-3C8F-43A8-8FF8-8519B17903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25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5D09C-3C8F-43A8-8FF8-8519B17903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5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243F-5281-42EB-8F3D-1080FE2BE311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6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A459-AB28-4268-B177-BD4FF0E81D95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5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14BD-19E1-4048-82A2-B09A1534BDC9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6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69DB-FABD-4F8A-84C3-4AE941B1DC55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3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FCE5-F534-4AFF-B6E9-1A70FA7728F7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CDD6-7476-4CA5-AA88-D52B1DBB4D46}" type="datetime1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1AC3-5234-4A5D-BE9B-16AF4F5E9FFB}" type="datetime1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4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B390-74F0-468C-94ED-4927A1AF8377}" type="datetime1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4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25C6-0D94-45BD-BCC6-BE871B1D8CBB}" type="datetime1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4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B98E-E7D6-4494-9F5E-ACF1DA8452D1}" type="datetime1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4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953E-41C1-46F3-BE10-655415F24AA2}" type="datetime1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7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3471E-CE19-4955-A74A-8A6DBB943828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37C5C-CD9B-4354-B402-78DFEEA1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0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ydIFH1q2NHw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9085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TECHNOLOGY ACCEPTANCE MODEL (TAM)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6144" y="4586408"/>
            <a:ext cx="3439235" cy="1542197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Trebuchet MS" panose="020B0603020202020204" pitchFamily="34" charset="0"/>
              </a:rPr>
              <a:t>Chapter 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32123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603020202020204" pitchFamily="34" charset="0"/>
              </a:rPr>
              <a:t>Information Systems Theory</a:t>
            </a:r>
          </a:p>
        </p:txBody>
      </p:sp>
    </p:spTree>
    <p:extLst>
      <p:ext uri="{BB962C8B-B14F-4D97-AF65-F5344CB8AC3E}">
        <p14:creationId xmlns:p14="http://schemas.microsoft.com/office/powerpoint/2010/main" val="291980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4" y="310534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Framework of TAM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DFE68-B41A-4CD5-BF0D-81F6ED920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2" y="1352608"/>
            <a:ext cx="11540096" cy="434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6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4" y="310534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Framework of TAM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7CDC7-1EEA-41EB-A6B3-274122F89A90}"/>
              </a:ext>
            </a:extLst>
          </p:cNvPr>
          <p:cNvSpPr txBox="1"/>
          <p:nvPr/>
        </p:nvSpPr>
        <p:spPr>
          <a:xfrm>
            <a:off x="446963" y="1132929"/>
            <a:ext cx="10657811" cy="5150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model refers that the user’s 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actual usage behavior (AU)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directly affected by 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behavioral intention (intention to use or IU)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turn, 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behavioral intention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determined by both the 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user’s attitude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its 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perception of usefulness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user’s attitude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considered to be significantly influenced by two key beliefs, 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perceived usefulness (PU)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perceived ease of use (PEOU)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beliefs might be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influenced by some 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variables.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6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964" y="1201003"/>
            <a:ext cx="11099042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External Variables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Design features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Prior usage and experience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Computer self-efficacy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Confidence in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F02F86-D238-49A1-B180-54F56D26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64" y="310534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Framework of TAM</a:t>
            </a:r>
          </a:p>
        </p:txBody>
      </p:sp>
    </p:spTree>
    <p:extLst>
      <p:ext uri="{BB962C8B-B14F-4D97-AF65-F5344CB8AC3E}">
        <p14:creationId xmlns:p14="http://schemas.microsoft.com/office/powerpoint/2010/main" val="341958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964" y="1201003"/>
            <a:ext cx="11099042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Perceived Usefulness and Perceived Ease of Use 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Perceived Usefulness (PU)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refers to the degree to which a person believes that using a particular system would enhance his/her job performance.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Perceived ease of use (PEOU)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refers to the degree to which a person believes that using a particular system would be free of effort.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Perceived usefulness and perceived ease of use are distinct but related constructs.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concepts of perceived usefulness and perceived ease of use are individual subjective judgments about the usefulness and ease toward specific system.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F02F86-D238-49A1-B180-54F56D26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64" y="310534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Framework of TAM</a:t>
            </a:r>
          </a:p>
        </p:txBody>
      </p:sp>
    </p:spTree>
    <p:extLst>
      <p:ext uri="{BB962C8B-B14F-4D97-AF65-F5344CB8AC3E}">
        <p14:creationId xmlns:p14="http://schemas.microsoft.com/office/powerpoint/2010/main" val="210806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964" y="1201003"/>
            <a:ext cx="11099042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Perceived Usefulness and Perceived Ease of Use </a:t>
            </a:r>
          </a:p>
          <a:p>
            <a:pPr marL="228600"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F02F86-D238-49A1-B180-54F56D26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64" y="310534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Framework of TAM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B82F79-7DA5-4EEF-9A1B-32BB8D76CAE6}"/>
              </a:ext>
            </a:extLst>
          </p:cNvPr>
          <p:cNvSpPr txBox="1">
            <a:spLocks noChangeArrowheads="1"/>
          </p:cNvSpPr>
          <p:nvPr/>
        </p:nvSpPr>
        <p:spPr>
          <a:xfrm>
            <a:off x="1503575" y="2091472"/>
            <a:ext cx="4038600" cy="23625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 usefulness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more quickly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performance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productivity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job easier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127830-8F55-4FB6-91D0-8AC9F7165C99}"/>
              </a:ext>
            </a:extLst>
          </p:cNvPr>
          <p:cNvSpPr txBox="1">
            <a:spLocks noChangeArrowheads="1"/>
          </p:cNvSpPr>
          <p:nvPr/>
        </p:nvSpPr>
        <p:spPr>
          <a:xfrm>
            <a:off x="5943600" y="2091472"/>
            <a:ext cx="4038600" cy="23625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 ease of use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learn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and understandable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become skillful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Controllable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remember</a:t>
            </a:r>
          </a:p>
        </p:txBody>
      </p:sp>
    </p:spTree>
    <p:extLst>
      <p:ext uri="{BB962C8B-B14F-4D97-AF65-F5344CB8AC3E}">
        <p14:creationId xmlns:p14="http://schemas.microsoft.com/office/powerpoint/2010/main" val="180897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964" y="1201003"/>
            <a:ext cx="11099042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Attitude towards using 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Human attitudes towards the use of technology effectively in their daily lives.</a:t>
            </a:r>
          </a:p>
          <a:p>
            <a:pPr marL="228600"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Behavioral intention to use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reflects the extent to which a person purposes (intended) to purchase particular products or services.</a:t>
            </a:r>
          </a:p>
          <a:p>
            <a:pPr marL="228600"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Actual system use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refers to the frequency, time, and money which an individual devotes while using an application.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15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F02F86-D238-49A1-B180-54F56D26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64" y="310534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Framework of TAM</a:t>
            </a:r>
          </a:p>
        </p:txBody>
      </p:sp>
    </p:spTree>
    <p:extLst>
      <p:ext uri="{BB962C8B-B14F-4D97-AF65-F5344CB8AC3E}">
        <p14:creationId xmlns:p14="http://schemas.microsoft.com/office/powerpoint/2010/main" val="255609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964" y="1201003"/>
            <a:ext cx="11099042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TAM are implemented and tested for a variety of application. Some of the common application context include –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Online banking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Online shopping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E-government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E-commerce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M-applications</a:t>
            </a:r>
          </a:p>
          <a:p>
            <a:pPr marL="228600"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16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F02F86-D238-49A1-B180-54F56D26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64" y="310534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TAM</a:t>
            </a:r>
          </a:p>
        </p:txBody>
      </p:sp>
    </p:spTree>
    <p:extLst>
      <p:ext uri="{BB962C8B-B14F-4D97-AF65-F5344CB8AC3E}">
        <p14:creationId xmlns:p14="http://schemas.microsoft.com/office/powerpoint/2010/main" val="44286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983" y="2357698"/>
            <a:ext cx="6267734" cy="1941346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4" y="310534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964" y="1201003"/>
            <a:ext cx="9884813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 the end of this chapter, you should know – </a:t>
            </a:r>
          </a:p>
          <a:p>
            <a:pPr marL="228600"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various theories that attempt to predict the impact of technology on human behavior.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How technology acceptance model accepts or rejects a system.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4" y="310534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964" y="1201003"/>
            <a:ext cx="10978323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 why people use or discard computers has become one of the most challenging issues.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prospect that a well-developed system will be used can bring competitive advantage to businesses and individuals.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Emerging information technology can not deliver improved organizational effectiveness if it is not accepted and used by potential users.</a:t>
            </a:r>
          </a:p>
          <a:p>
            <a:pPr marL="228600"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4" y="310534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4</a:t>
            </a:fld>
            <a:endParaRPr lang="en-US"/>
          </a:p>
        </p:txBody>
      </p:sp>
      <p:pic>
        <p:nvPicPr>
          <p:cNvPr id="5" name="Online Media 4" title="Technology Acceptance Model">
            <a:hlinkClick r:id="" action="ppaction://media"/>
            <a:extLst>
              <a:ext uri="{FF2B5EF4-FFF2-40B4-BE49-F238E27FC236}">
                <a16:creationId xmlns:a16="http://schemas.microsoft.com/office/drawing/2014/main" id="{DC9BF8BC-5C06-406A-A242-CD6EA6FD1C1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2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4" y="310534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964" y="1201003"/>
            <a:ext cx="11099042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 why people accept or reject computers had proven to be one of the most challenging issues in information systems –</a:t>
            </a:r>
          </a:p>
          <a:p>
            <a:pPr marL="6858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Users beliefs and attitude is a major determinants</a:t>
            </a:r>
          </a:p>
          <a:p>
            <a:pPr marL="6858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Satisfaction measures are also important</a:t>
            </a:r>
          </a:p>
          <a:p>
            <a:pPr marL="6858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Adaptation to change</a:t>
            </a:r>
          </a:p>
          <a:p>
            <a:pPr marL="6858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Role of culture</a:t>
            </a:r>
          </a:p>
          <a:p>
            <a:pPr marL="6858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Education and awareness are vital</a:t>
            </a:r>
          </a:p>
          <a:p>
            <a:pPr marL="228600"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4" y="310534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Theories About Technology Acceptance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964" y="1201003"/>
            <a:ext cx="11099042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There exists a number of theories regarding technology acceptance such as –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Theory of Reasoned Action (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ToRA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 TRA)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Theory of Planned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Behaviour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(TPB)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Technology Acceptance Model (TAM) 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Extended Technology Acceptance Model (TAM 2) 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Unified Theory of Acceptance and Use of Technology (UTAUT)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Extended Technology Acceptance Model (TAM 3) </a:t>
            </a:r>
          </a:p>
          <a:p>
            <a:pPr marL="228600"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2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4" y="310534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Acceptance Model (TAM)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964" y="1201003"/>
            <a:ext cx="11099042" cy="501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was developed by Fred Davis and Richard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Bagozzi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 1989.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model suggests that when users are presented with a new technology, a number of factors influence their decision about how and when they will use it.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most widely applied model of users' acceptance and usage of technology. 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TAM have strong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behavioural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elements, assume that when someone forms an intention to act, that they will be free to act without limitation. 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TAM is one of the most frameworks adopted because of its robustness, simplicity, and applicability in explaining and predicting the attributes that affect user</a:t>
            </a:r>
            <a:r>
              <a:rPr lang="en-US" sz="2400" dirty="0">
                <a:effectLst/>
                <a:latin typeface="Arial" panose="020B0604020202020204" pitchFamily="34" charset="0"/>
              </a:rPr>
              <a:t>’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s adoption behavior towards new technologies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0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4" y="310534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 and Diffusion of Innovation Theory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964" y="1201003"/>
            <a:ext cx="11099042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Diffusion of Innovation (DOI) Theory was developed by E.M. Rogers in 1962.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is one of the oldest social science theories.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It originated in communication to explain how, over time, an idea or product gains momentum and diffuses (or spreads) through a specific population or social system.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end result of this diffusion is that people, as part of a social system, adopt a new idea, behavior, or product. </a:t>
            </a:r>
          </a:p>
          <a:p>
            <a:pPr marL="5715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key to adoption is that the person must perceive the idea, behavior, or product as new or innovative.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4" y="310534"/>
            <a:ext cx="10515600" cy="8904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 and Diffusion of Innovation Theory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964" y="1201003"/>
            <a:ext cx="11099042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There are five main factors that influence adoption of an innovation –</a:t>
            </a:r>
          </a:p>
          <a:p>
            <a:pPr marL="6858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Relative Advantage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The degree to which an innovation is seen as better than the idea, program, or product it replaces.</a:t>
            </a:r>
          </a:p>
          <a:p>
            <a:pPr marL="6858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Compatibility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How consistent the innovation is with the values, experiences, and needs of the potential adopters.</a:t>
            </a:r>
          </a:p>
          <a:p>
            <a:pPr marL="6858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Complexity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How difficult the innovation is to understand and/or use.</a:t>
            </a:r>
          </a:p>
          <a:p>
            <a:pPr marL="6858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Triability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The extent to which the innovation can be tested or experimented with before a commitment to adopt is made.</a:t>
            </a:r>
          </a:p>
          <a:p>
            <a:pPr marL="6858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Observability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The extent to which the innovation provides tangible results.</a:t>
            </a:r>
          </a:p>
          <a:p>
            <a:pPr marL="228600"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7C5C-CD9B-4354-B402-78DFEEA12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2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9705</TotalTime>
  <Words>925</Words>
  <Application>Microsoft Office PowerPoint</Application>
  <PresentationFormat>Widescreen</PresentationFormat>
  <Paragraphs>117</Paragraphs>
  <Slides>17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Trebuchet MS</vt:lpstr>
      <vt:lpstr>Wingdings</vt:lpstr>
      <vt:lpstr>Office Theme</vt:lpstr>
      <vt:lpstr>TECHNOLOGY ACCEPTANCE MODEL (TAM)</vt:lpstr>
      <vt:lpstr>Objectives</vt:lpstr>
      <vt:lpstr>Introduction</vt:lpstr>
      <vt:lpstr>Introduction</vt:lpstr>
      <vt:lpstr>Challenges Faced</vt:lpstr>
      <vt:lpstr>Theories About Technology Acceptance</vt:lpstr>
      <vt:lpstr>Technology Acceptance Model (TAM)</vt:lpstr>
      <vt:lpstr>TAM and Diffusion of Innovation Theory</vt:lpstr>
      <vt:lpstr>TAM and Diffusion of Innovation Theory</vt:lpstr>
      <vt:lpstr>Theoretical Framework of TAM</vt:lpstr>
      <vt:lpstr>Theoretical Framework of TAM</vt:lpstr>
      <vt:lpstr>Theoretical Framework of TAM</vt:lpstr>
      <vt:lpstr>Theoretical Framework of TAM</vt:lpstr>
      <vt:lpstr>Theoretical Framework of TAM</vt:lpstr>
      <vt:lpstr>Theoretical Framework of TAM</vt:lpstr>
      <vt:lpstr>Application of TAM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Title: Computer Programming Language</dc:title>
  <dc:creator>tarannum</dc:creator>
  <cp:lastModifiedBy>USER</cp:lastModifiedBy>
  <cp:revision>404</cp:revision>
  <dcterms:created xsi:type="dcterms:W3CDTF">2018-07-15T17:12:39Z</dcterms:created>
  <dcterms:modified xsi:type="dcterms:W3CDTF">2020-05-10T07:51:01Z</dcterms:modified>
</cp:coreProperties>
</file>