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58" r:id="rId5"/>
    <p:sldId id="262" r:id="rId6"/>
    <p:sldId id="263" r:id="rId7"/>
    <p:sldId id="264" r:id="rId8"/>
    <p:sldId id="265" r:id="rId9"/>
    <p:sldId id="266" r:id="rId10"/>
    <p:sldId id="269" r:id="rId11"/>
    <p:sldId id="270" r:id="rId12"/>
    <p:sldId id="272" r:id="rId13"/>
    <p:sldId id="268" r:id="rId14"/>
    <p:sldId id="271" r:id="rId15"/>
    <p:sldId id="273" r:id="rId16"/>
    <p:sldId id="274" r:id="rId17"/>
    <p:sldId id="275" r:id="rId18"/>
    <p:sldId id="276" r:id="rId19"/>
    <p:sldId id="277" r:id="rId20"/>
    <p:sldId id="278" r:id="rId21"/>
    <p:sldId id="282" r:id="rId22"/>
    <p:sldId id="283" r:id="rId23"/>
    <p:sldId id="279" r:id="rId24"/>
    <p:sldId id="280" r:id="rId25"/>
    <p:sldId id="281" r:id="rId26"/>
    <p:sldId id="286" r:id="rId27"/>
    <p:sldId id="285" r:id="rId28"/>
    <p:sldId id="284" r:id="rId29"/>
    <p:sldId id="287" r:id="rId30"/>
    <p:sldId id="288" r:id="rId31"/>
    <p:sldId id="289" r:id="rId32"/>
    <p:sldId id="290" r:id="rId33"/>
    <p:sldId id="292" r:id="rId34"/>
    <p:sldId id="291" r:id="rId35"/>
    <p:sldId id="293" r:id="rId36"/>
    <p:sldId id="299" r:id="rId37"/>
    <p:sldId id="300" r:id="rId38"/>
    <p:sldId id="301" r:id="rId39"/>
    <p:sldId id="294" r:id="rId40"/>
    <p:sldId id="295" r:id="rId41"/>
    <p:sldId id="296" r:id="rId42"/>
    <p:sldId id="297" r:id="rId43"/>
    <p:sldId id="298" r:id="rId44"/>
    <p:sldId id="303" r:id="rId45"/>
    <p:sldId id="304" r:id="rId46"/>
    <p:sldId id="307" r:id="rId47"/>
    <p:sldId id="308" r:id="rId48"/>
    <p:sldId id="309" r:id="rId49"/>
    <p:sldId id="311" r:id="rId50"/>
    <p:sldId id="312" r:id="rId51"/>
    <p:sldId id="302" r:id="rId52"/>
    <p:sldId id="2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C14F9-D10E-4EF0-B4FA-8794A914ED7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D09C-3C8F-43A8-8FF8-8519B17903A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5D09C-3C8F-43A8-8FF8-8519B17903A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5D2243F-5281-42EB-8F3D-1080FE2BE31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FAFA459-AB28-4268-B177-BD4FF0E81D9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8D14BD-19E1-4048-82A2-B09A1534BDC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32669DB-FABD-4F8A-84C3-4AE941B1DC5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036FCE5-F534-4AFF-B6E9-1A70FA7728F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3C7CDD6-7476-4CA5-AA88-D52B1DBB4D4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38B1AC3-5234-4A5D-BE9B-16AF4F5E9FFB}"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8A1B390-74F0-468C-94ED-4927A1AF837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C25C6-0D94-45BD-BCC6-BE871B1D8CB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2FB98E-E7D6-4494-9F5E-ACF1DA8452D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4F953E-41C1-46F3-BE10-655415F24AA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3471E-CE19-4955-A74A-8A6DBB94382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37C5C-CD9B-4354-B402-78DFEEA125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jpeg"/><Relationship Id="rId1"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0853"/>
            <a:ext cx="9144000" cy="2387600"/>
          </a:xfrm>
        </p:spPr>
        <p:txBody>
          <a:bodyPr>
            <a:normAutofit/>
          </a:bodyPr>
          <a:lstStyle/>
          <a:p>
            <a:r>
              <a:rPr lang="en-US" b="1" dirty="0">
                <a:latin typeface="Trebuchet MS" panose="020B0603020202020204" pitchFamily="34" charset="0"/>
              </a:rPr>
              <a:t>The Process and Stages of Systems Design</a:t>
            </a:r>
            <a:endParaRPr lang="en-US" b="1" dirty="0">
              <a:latin typeface="Trebuchet MS" panose="020B0603020202020204" pitchFamily="34" charset="0"/>
            </a:endParaRPr>
          </a:p>
        </p:txBody>
      </p:sp>
      <p:sp>
        <p:nvSpPr>
          <p:cNvPr id="3" name="Subtitle 2"/>
          <p:cNvSpPr>
            <a:spLocks noGrp="1"/>
          </p:cNvSpPr>
          <p:nvPr>
            <p:ph type="subTitle" idx="1"/>
          </p:nvPr>
        </p:nvSpPr>
        <p:spPr>
          <a:xfrm>
            <a:off x="7356144" y="4586408"/>
            <a:ext cx="3439235" cy="1542197"/>
          </a:xfrm>
        </p:spPr>
        <p:txBody>
          <a:bodyPr>
            <a:normAutofit/>
          </a:bodyPr>
          <a:lstStyle/>
          <a:p>
            <a:pPr algn="r"/>
            <a:r>
              <a:rPr lang="en-US" sz="3600" dirty="0">
                <a:latin typeface="Trebuchet MS" panose="020B0603020202020204" pitchFamily="34" charset="0"/>
              </a:rPr>
              <a:t>Chapter 09</a:t>
            </a:r>
            <a:endParaRPr lang="en-US" sz="3600" dirty="0">
              <a:latin typeface="Trebuchet MS" panose="020B0603020202020204" pitchFamily="34" charset="0"/>
            </a:endParaRPr>
          </a:p>
        </p:txBody>
      </p:sp>
      <p:sp>
        <p:nvSpPr>
          <p:cNvPr id="4" name="TextBox 3"/>
          <p:cNvSpPr txBox="1"/>
          <p:nvPr/>
        </p:nvSpPr>
        <p:spPr>
          <a:xfrm>
            <a:off x="1524000" y="321233"/>
            <a:ext cx="9144000" cy="461665"/>
          </a:xfrm>
          <a:prstGeom prst="rect">
            <a:avLst/>
          </a:prstGeom>
          <a:noFill/>
        </p:spPr>
        <p:txBody>
          <a:bodyPr wrap="square" rtlCol="0">
            <a:spAutoFit/>
          </a:bodyPr>
          <a:lstStyle/>
          <a:p>
            <a:pPr algn="ctr"/>
            <a:r>
              <a:rPr lang="en-US" sz="2400" dirty="0">
                <a:latin typeface="Trebuchet MS" panose="020B0603020202020204" pitchFamily="34" charset="0"/>
              </a:rPr>
              <a:t>Systems Design</a:t>
            </a:r>
            <a:endParaRPr lang="en-US" sz="2400"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Physical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1201003"/>
            <a:ext cx="11494828" cy="6232475"/>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rPr>
              <a:t>The physical design of a system typically covers the following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Specify input/output media, design database and specify backup procedures, design physical information flow and  walkthrough of the system. </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Prepare a conversion schedule and target date.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Determine training procedure, courses and timetable.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Devise a test and implementation plan and specify any new hardware/software.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Update benefits, costa, conversion date and system constraints (legal, financial, hardware etc.)</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rPr>
              <a:t> Different programming language for software, DBMS technology and hardware implementation are mainly used for physical design of an IS.</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q"/>
            </a:pP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Relationship Between Logical and Physical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2862322"/>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Logical design is concerned with</a:t>
            </a:r>
            <a:r>
              <a:rPr lang="en-US" sz="2400" b="1" dirty="0">
                <a:latin typeface="Times New Roman" panose="02020603050405020304" pitchFamily="18" charset="0"/>
                <a:ea typeface="Times New Roman" panose="02020603050405020304" pitchFamily="18" charset="0"/>
              </a:rPr>
              <a:t> WHAT </a:t>
            </a:r>
            <a:r>
              <a:rPr lang="en-US" sz="2400" dirty="0">
                <a:latin typeface="Times New Roman" panose="02020603050405020304" pitchFamily="18" charset="0"/>
                <a:ea typeface="Times New Roman" panose="02020603050405020304" pitchFamily="18" charset="0"/>
              </a:rPr>
              <a:t>the system must accomplish, physical design is concerned with </a:t>
            </a:r>
            <a:r>
              <a:rPr lang="en-US" sz="2400" b="1" dirty="0">
                <a:latin typeface="Times New Roman" panose="02020603050405020304" pitchFamily="18" charset="0"/>
                <a:ea typeface="Times New Roman" panose="02020603050405020304" pitchFamily="18" charset="0"/>
              </a:rPr>
              <a:t>HOW</a:t>
            </a:r>
            <a:r>
              <a:rPr lang="en-US" sz="2400" dirty="0">
                <a:latin typeface="Times New Roman" panose="02020603050405020304" pitchFamily="18" charset="0"/>
                <a:ea typeface="Times New Roman" panose="02020603050405020304" pitchFamily="18" charset="0"/>
              </a:rPr>
              <a:t> the system will meet those requirements.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Good system design is impossible without careful, accurate system analysis.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design phase typically cannot begin until the analysis work is complete.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better to complete the analysis phase before moving on to systems design.</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Design Methodologies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4247317"/>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In order to transform user requirements into a more clearly defined design new techniques and methodologies have been initiated which attempt to do the following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Improve productivity of analysts and programmers.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Improve documentation and subsequent maintenance and enhancements.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Cut down drastically on cost overruns and delays.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Improve communication among the user, analyst, designer and programmer.</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Standardize the approach to analysis and design.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Simplify design by segmentation.</a:t>
            </a: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Design Methodologies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3970318"/>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There are broadly three types of design methodologies – </a:t>
            </a: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r>
              <a:rPr lang="en-US" sz="2400" b="1" dirty="0">
                <a:latin typeface="Times New Roman" panose="02020603050405020304" pitchFamily="18" charset="0"/>
                <a:ea typeface="Times New Roman" panose="02020603050405020304" pitchFamily="18" charset="0"/>
              </a:rPr>
              <a:t>1. Structured Design </a:t>
            </a:r>
            <a:endParaRPr lang="en-US" sz="2400" b="1"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Structured Chart using Functional Decomposition</a:t>
            </a: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r>
              <a:rPr lang="en-US" sz="2400" b="1" dirty="0">
                <a:latin typeface="Times New Roman" panose="02020603050405020304" pitchFamily="18" charset="0"/>
                <a:ea typeface="Times New Roman" panose="02020603050405020304" pitchFamily="18" charset="0"/>
              </a:rPr>
              <a:t>2. Form-Driven Methodology – The IPO Charts</a:t>
            </a:r>
            <a:endParaRPr lang="en-US" sz="2400" b="1"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HIPO and IPO Charts</a:t>
            </a: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r>
              <a:rPr lang="en-US" sz="2400" b="1" dirty="0">
                <a:latin typeface="Times New Roman" panose="02020603050405020304" pitchFamily="18" charset="0"/>
                <a:ea typeface="Times New Roman" panose="02020603050405020304" pitchFamily="18" charset="0"/>
              </a:rPr>
              <a:t>3. Structured Walkthrough</a:t>
            </a:r>
            <a:endParaRPr lang="en-US" sz="2400" b="1"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User Involvement				</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Structured design is a data-flow based methodology that helps in identifying the input and output of the developing system.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main objective of structured design is to minimize the complexity and increase the </a:t>
            </a:r>
            <a:r>
              <a:rPr lang="en-US" sz="2400" b="1" dirty="0">
                <a:latin typeface="Times New Roman" panose="02020603050405020304" pitchFamily="18" charset="0"/>
                <a:ea typeface="Times New Roman" panose="02020603050405020304" pitchFamily="18" charset="0"/>
              </a:rPr>
              <a:t>modularity </a:t>
            </a:r>
            <a:r>
              <a:rPr lang="en-US" sz="2400" dirty="0">
                <a:latin typeface="Times New Roman" panose="02020603050405020304" pitchFamily="18" charset="0"/>
                <a:ea typeface="Times New Roman" panose="02020603050405020304" pitchFamily="18" charset="0"/>
              </a:rPr>
              <a:t>of a program.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structured designing, the system specifications act as a basis for graphically representing the flow of data and sequence of processes involved in a software development with the help of DFDs.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After developing the DFDs for the software system, the next step is to develop the structure chart.</a:t>
            </a:r>
            <a:endParaRPr lang="en-US" sz="2400" dirty="0">
              <a:latin typeface="Times New Roman" panose="02020603050405020304" pitchFamily="18" charset="0"/>
              <a:ea typeface="Times New Roman" panose="02020603050405020304" pitchFamily="18" charset="0"/>
            </a:endParaRPr>
          </a:p>
          <a:p>
            <a:pPr marL="685800" lvl="1" algn="just">
              <a:lnSpc>
                <a:spcPct val="150000"/>
              </a:lnSpc>
            </a:pPr>
            <a:r>
              <a:rPr lang="en-US" sz="2400" dirty="0">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 Modularization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5077460"/>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Modularization or decomposition is an approach that minimize the complexity to manage the problem by subdividing it into smaller segments.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Modularization can follow </a:t>
            </a:r>
            <a:r>
              <a:rPr lang="en-US" sz="2400" b="1" i="1" dirty="0">
                <a:latin typeface="Times New Roman" panose="02020603050405020304" pitchFamily="18" charset="0"/>
                <a:ea typeface="Times New Roman" panose="02020603050405020304" pitchFamily="18" charset="0"/>
              </a:rPr>
              <a:t>Top-Down approach </a:t>
            </a:r>
            <a:r>
              <a:rPr lang="en-US" sz="2400" dirty="0">
                <a:latin typeface="Times New Roman" panose="02020603050405020304" pitchFamily="18" charset="0"/>
                <a:ea typeface="Times New Roman" panose="02020603050405020304" pitchFamily="18" charset="0"/>
              </a:rPr>
              <a:t>or </a:t>
            </a:r>
            <a:r>
              <a:rPr lang="en-US" sz="2400" b="1" i="1" dirty="0">
                <a:latin typeface="Times New Roman" panose="02020603050405020304" pitchFamily="18" charset="0"/>
                <a:ea typeface="Times New Roman" panose="02020603050405020304" pitchFamily="18" charset="0"/>
              </a:rPr>
              <a:t>Bottom-Up approach.</a:t>
            </a:r>
            <a:endParaRPr lang="en-US" sz="2400" b="1" i="1"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Top-Down Strategy</a:t>
            </a:r>
            <a:endParaRPr lang="en-US" sz="2400" b="1"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The top-down strategy is called so because it starts from the top or the highest-level module and moves towards the lowest level modules.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Bottom-Up Strategy</a:t>
            </a:r>
            <a:endParaRPr lang="en-US" sz="2400" b="1" dirty="0">
              <a:latin typeface="Times New Roman" panose="02020603050405020304" pitchFamily="18" charset="0"/>
              <a:ea typeface="Times New Roman" panose="02020603050405020304" pitchFamily="18" charset="0"/>
            </a:endParaRPr>
          </a:p>
          <a:p>
            <a:pPr marL="1485900" lvl="2"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The Bottom-Up strategy is called so  because it starts from the bottom or the most basic level modules and moves towards the highest level modules.</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 Modularization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53859" y="2062462"/>
            <a:ext cx="5747839" cy="2484874"/>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79" y="2210938"/>
            <a:ext cx="5849480" cy="25957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650947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Structured design </a:t>
            </a:r>
            <a:r>
              <a:rPr lang="en-US" sz="2400" dirty="0">
                <a:latin typeface="Times New Roman" panose="02020603050405020304" pitchFamily="18" charset="0"/>
                <a:ea typeface="Times New Roman" panose="02020603050405020304" pitchFamily="18" charset="0"/>
              </a:rPr>
              <a:t>partitions the program into small and independent modules. These are organized in </a:t>
            </a:r>
            <a:r>
              <a:rPr lang="en-US" sz="2400" b="1" i="1" dirty="0">
                <a:latin typeface="Times New Roman" panose="02020603050405020304" pitchFamily="18" charset="0"/>
                <a:ea typeface="Times New Roman" panose="02020603050405020304" pitchFamily="18" charset="0"/>
              </a:rPr>
              <a:t>top down manner with the details shown in bottom</a:t>
            </a:r>
            <a:r>
              <a:rPr lang="en-US" sz="24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Thus, structured design arises from the hierarchical view of the application rather than the procedural view. The top level shows the most important division of work; the lowest level at the bottom shows the details.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Advantages </a:t>
            </a:r>
            <a:endParaRPr lang="en-US" sz="2400" b="1"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Critical interfaces are tested first.</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It provide abstraction.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It allows multiple programmers to work simultaneously and allows code reuse.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It provides control and improves morale.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It makes identifying structure easier.</a:t>
            </a:r>
            <a:endParaRPr lang="en-US" sz="22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175432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documentation tool for structured design is the </a:t>
            </a:r>
            <a:r>
              <a:rPr lang="en-US" sz="2400" b="1" dirty="0">
                <a:latin typeface="Times New Roman" panose="02020603050405020304" pitchFamily="18" charset="0"/>
                <a:ea typeface="Times New Roman" panose="02020603050405020304" pitchFamily="18" charset="0"/>
              </a:rPr>
              <a:t>hierarchy or structured chart. </a:t>
            </a:r>
            <a:r>
              <a:rPr lang="en-US" sz="2400" dirty="0">
                <a:latin typeface="Times New Roman" panose="02020603050405020304" pitchFamily="18" charset="0"/>
                <a:ea typeface="Times New Roman" panose="02020603050405020304" pitchFamily="18" charset="0"/>
              </a:rPr>
              <a:t>It is a graphic tool for representing hierarchy and it has three elements.</a:t>
            </a:r>
            <a:r>
              <a:rPr lang="en-US" sz="2400" b="1" dirty="0">
                <a:latin typeface="Times New Roman" panose="02020603050405020304" pitchFamily="18" charset="0"/>
                <a:ea typeface="Times New Roman" panose="02020603050405020304" pitchFamily="18" charset="0"/>
              </a:rPr>
              <a:t> </a:t>
            </a:r>
            <a:endParaRPr lang="en-US" sz="22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8173" y="2166688"/>
            <a:ext cx="9637385" cy="3333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175432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documentation tool for structured design is the </a:t>
            </a:r>
            <a:r>
              <a:rPr lang="en-US" sz="2400" b="1" dirty="0">
                <a:latin typeface="Times New Roman" panose="02020603050405020304" pitchFamily="18" charset="0"/>
                <a:ea typeface="Times New Roman" panose="02020603050405020304" pitchFamily="18" charset="0"/>
              </a:rPr>
              <a:t>hierarchy or structured chart. </a:t>
            </a:r>
            <a:r>
              <a:rPr lang="en-US" sz="2400" dirty="0">
                <a:latin typeface="Times New Roman" panose="02020603050405020304" pitchFamily="18" charset="0"/>
                <a:ea typeface="Times New Roman" panose="02020603050405020304" pitchFamily="18" charset="0"/>
              </a:rPr>
              <a:t>It is a graphic tool for representing hierarchy and it has three elements.</a:t>
            </a:r>
            <a:r>
              <a:rPr lang="en-US" sz="2400" b="1" dirty="0">
                <a:latin typeface="Times New Roman" panose="02020603050405020304" pitchFamily="18" charset="0"/>
                <a:ea typeface="Times New Roman" panose="02020603050405020304" pitchFamily="18" charset="0"/>
              </a:rPr>
              <a:t> </a:t>
            </a:r>
            <a:endParaRPr lang="en-US" sz="22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9242" y="1899165"/>
            <a:ext cx="9120116" cy="46397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4457952"/>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the end of this chapter, you should know –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The process of system design.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How logical design differs from physical design.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Top-down design and physical decomposition.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r>
              <a:rPr lang="en-US" sz="2400">
                <a:latin typeface="Times New Roman" panose="02020603050405020304" pitchFamily="18" charset="0"/>
                <a:ea typeface="Times New Roman" panose="02020603050405020304" pitchFamily="18" charset="0"/>
              </a:rPr>
              <a:t>Forms-driven methodology.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Audit considerations for system development.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1754326"/>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documentation tool for structured design is the </a:t>
            </a:r>
            <a:r>
              <a:rPr lang="en-US" sz="2400" b="1" dirty="0">
                <a:latin typeface="Times New Roman" panose="02020603050405020304" pitchFamily="18" charset="0"/>
                <a:ea typeface="Times New Roman" panose="02020603050405020304" pitchFamily="18" charset="0"/>
              </a:rPr>
              <a:t>hierarchy or structured chart. </a:t>
            </a:r>
            <a:r>
              <a:rPr lang="en-US" sz="2400" dirty="0">
                <a:latin typeface="Times New Roman" panose="02020603050405020304" pitchFamily="18" charset="0"/>
                <a:ea typeface="Times New Roman" panose="02020603050405020304" pitchFamily="18" charset="0"/>
              </a:rPr>
              <a:t>It is a graphic tool for representing hierarchy and it has three elements.</a:t>
            </a:r>
            <a:r>
              <a:rPr lang="en-US" sz="2400" b="1" dirty="0">
                <a:latin typeface="Times New Roman" panose="02020603050405020304" pitchFamily="18" charset="0"/>
                <a:ea typeface="Times New Roman" panose="02020603050405020304" pitchFamily="18" charset="0"/>
              </a:rPr>
              <a:t> </a:t>
            </a:r>
            <a:endParaRPr lang="en-US" sz="22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1002" y="1893075"/>
            <a:ext cx="8270544" cy="4828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1168" y="955976"/>
            <a:ext cx="9427191" cy="57654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 (Evaluation)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78619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the functional decomposition approach to structured design, software is partitioned into independent modules so that each module is small enough to be manageable.</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the evaluation of a program module, two criteria are considered:</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Module </a:t>
            </a:r>
            <a:r>
              <a:rPr lang="en-US" sz="2400" b="1" i="1" dirty="0">
                <a:latin typeface="Times New Roman" panose="02020603050405020304" pitchFamily="18" charset="0"/>
                <a:ea typeface="Times New Roman" panose="02020603050405020304" pitchFamily="18" charset="0"/>
              </a:rPr>
              <a:t>Coupling</a:t>
            </a:r>
            <a:endParaRPr lang="en-US" sz="2400" b="1" i="1" dirty="0">
              <a:latin typeface="Times New Roman" panose="02020603050405020304" pitchFamily="18" charset="0"/>
              <a:ea typeface="Times New Roman" panose="02020603050405020304" pitchFamily="18" charset="0"/>
            </a:endParaRPr>
          </a:p>
          <a:p>
            <a:pPr marL="1485900" lvl="2" indent="-342900" algn="just">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rPr>
              <a:t>Refers to the no. of connections between a “calling and a “called” module and the complexity of these connections. There must be at least one connection between a module and a calling module to make modules as independent as possible.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Module </a:t>
            </a:r>
            <a:r>
              <a:rPr lang="en-US" sz="2400" b="1" i="1" dirty="0">
                <a:latin typeface="Times New Roman" panose="02020603050405020304" pitchFamily="18" charset="0"/>
                <a:ea typeface="Times New Roman" panose="02020603050405020304" pitchFamily="18" charset="0"/>
              </a:rPr>
              <a:t>Cohesion</a:t>
            </a:r>
            <a:endParaRPr lang="en-US" sz="2400" b="1" i="1" dirty="0">
              <a:latin typeface="Times New Roman" panose="02020603050405020304" pitchFamily="18" charset="0"/>
              <a:ea typeface="Times New Roman" panose="02020603050405020304" pitchFamily="18" charset="0"/>
            </a:endParaRPr>
          </a:p>
          <a:p>
            <a:pPr marL="1485900" lvl="2" indent="-342900" algn="just">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rPr>
              <a:t>Refers to the relationship among elements (instructions) within a module. If a module does more than one discrete task, they are said to be closely bounded and modules that perform only one task are said to be strongly cohesive than those that perform multiple tasks.</a:t>
            </a:r>
            <a:endParaRPr lang="en-US" sz="22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Design: Functional Decomposition (Evaluation)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3832" y="1007181"/>
            <a:ext cx="9181531" cy="57142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Forms-Driven Methodology – The IPO Charts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 structured design a hierarchy chart represents a good program design if it meets the criteria of cohesion and coupling.</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Each module performs a single function and should be independent of the rest of the program.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Each criterion calls for more details than are available.</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This prompts the analyst to develop </a:t>
            </a:r>
            <a:r>
              <a:rPr lang="en-US" sz="2400" b="1" dirty="0">
                <a:latin typeface="Times New Roman" panose="02020603050405020304" pitchFamily="18" charset="0"/>
                <a:ea typeface="Times New Roman" panose="02020603050405020304" pitchFamily="18" charset="0"/>
              </a:rPr>
              <a:t>input/process/output (IPO) charts for each module in the hierarchy chart (HIPO)</a:t>
            </a:r>
            <a:r>
              <a:rPr lang="en-US" sz="24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IPO and HIPO are forms-driven technique where standard forms are used to document the information.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was developed by IBM as a design aid and implementation technique.</a:t>
            </a: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Forms-Driven Methodology – The IPO Charts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4647426"/>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It describes the data input and output from processes and defines the data flow composition. The </a:t>
            </a:r>
            <a:r>
              <a:rPr lang="en-US" sz="2400" i="1" dirty="0">
                <a:latin typeface="Times New Roman" panose="02020603050405020304" pitchFamily="18" charset="0"/>
                <a:ea typeface="Times New Roman" panose="02020603050405020304" pitchFamily="18" charset="0"/>
              </a:rPr>
              <a:t>objectives</a:t>
            </a:r>
            <a:r>
              <a:rPr lang="en-US" sz="2400" dirty="0">
                <a:latin typeface="Times New Roman" panose="02020603050405020304" pitchFamily="18" charset="0"/>
                <a:ea typeface="Times New Roman" panose="02020603050405020304" pitchFamily="18" charset="0"/>
              </a:rPr>
              <a:t> are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Provide a structure by which the functions of a system can be understood.</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State the functions to be performed by the program rather than specifying the program statements to be used to perform the functions.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ü"/>
            </a:pPr>
            <a:r>
              <a:rPr lang="en-US" sz="2200" dirty="0">
                <a:latin typeface="Times New Roman" panose="02020603050405020304" pitchFamily="18" charset="0"/>
                <a:ea typeface="Times New Roman" panose="02020603050405020304" pitchFamily="18" charset="0"/>
              </a:rPr>
              <a:t>Provide a visual description of input to be used and output to be produced for each level of the diagram. It helps to make the transformation of input to output data visible of a system.</a:t>
            </a:r>
            <a:r>
              <a:rPr lang="en-US" sz="2400" dirty="0">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IPO Charts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Its aim is to describe the </a:t>
            </a:r>
            <a:r>
              <a:rPr lang="en-US" sz="2400" i="1" dirty="0">
                <a:latin typeface="Times New Roman" panose="02020603050405020304" pitchFamily="18" charset="0"/>
                <a:ea typeface="Times New Roman" panose="02020603050405020304" pitchFamily="18" charset="0"/>
              </a:rPr>
              <a:t>input</a:t>
            </a:r>
            <a:r>
              <a:rPr lang="en-US" sz="2400" dirty="0">
                <a:latin typeface="Times New Roman" panose="02020603050405020304" pitchFamily="18" charset="0"/>
                <a:ea typeface="Times New Roman" panose="02020603050405020304" pitchFamily="18" charset="0"/>
              </a:rPr>
              <a:t>, </a:t>
            </a:r>
            <a:r>
              <a:rPr lang="en-US" sz="2400" i="1" dirty="0">
                <a:latin typeface="Times New Roman" panose="02020603050405020304" pitchFamily="18" charset="0"/>
                <a:ea typeface="Times New Roman" panose="02020603050405020304" pitchFamily="18" charset="0"/>
              </a:rPr>
              <a:t>processing</a:t>
            </a:r>
            <a:r>
              <a:rPr lang="en-US" sz="2400" dirty="0">
                <a:latin typeface="Times New Roman" panose="02020603050405020304" pitchFamily="18" charset="0"/>
                <a:ea typeface="Times New Roman" panose="02020603050405020304" pitchFamily="18" charset="0"/>
              </a:rPr>
              <a:t> and </a:t>
            </a:r>
            <a:r>
              <a:rPr lang="en-US" sz="2400" i="1" dirty="0">
                <a:latin typeface="Times New Roman" panose="02020603050405020304" pitchFamily="18" charset="0"/>
                <a:ea typeface="Times New Roman" panose="02020603050405020304" pitchFamily="18" charset="0"/>
              </a:rPr>
              <a:t>output</a:t>
            </a:r>
            <a:r>
              <a:rPr lang="en-US" sz="2400" dirty="0">
                <a:latin typeface="Times New Roman" panose="02020603050405020304" pitchFamily="18" charset="0"/>
                <a:ea typeface="Times New Roman" panose="02020603050405020304" pitchFamily="18" charset="0"/>
              </a:rPr>
              <a:t> of a program.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Shows more details/information about:</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What data items are </a:t>
            </a:r>
            <a:r>
              <a:rPr lang="en-US" sz="2400" b="1" dirty="0">
                <a:latin typeface="Times New Roman" panose="02020603050405020304" pitchFamily="18" charset="0"/>
                <a:ea typeface="Times New Roman" panose="02020603050405020304" pitchFamily="18" charset="0"/>
              </a:rPr>
              <a:t>input</a:t>
            </a:r>
            <a:r>
              <a:rPr lang="en-US" sz="24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What </a:t>
            </a:r>
            <a:r>
              <a:rPr lang="en-US" sz="2400" b="1" dirty="0">
                <a:latin typeface="Times New Roman" panose="02020603050405020304" pitchFamily="18" charset="0"/>
                <a:ea typeface="Times New Roman" panose="02020603050405020304" pitchFamily="18" charset="0"/>
              </a:rPr>
              <a:t>process</a:t>
            </a:r>
            <a:r>
              <a:rPr lang="en-US" sz="2400" dirty="0">
                <a:latin typeface="Times New Roman" panose="02020603050405020304" pitchFamily="18" charset="0"/>
                <a:ea typeface="Times New Roman" panose="02020603050405020304" pitchFamily="18" charset="0"/>
              </a:rPr>
              <a:t>ing takes place on each specific data?</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Which information is </a:t>
            </a:r>
            <a:r>
              <a:rPr lang="en-US" sz="2400" b="1" dirty="0">
                <a:latin typeface="Times New Roman" panose="02020603050405020304" pitchFamily="18" charset="0"/>
                <a:ea typeface="Times New Roman" panose="02020603050405020304" pitchFamily="18" charset="0"/>
              </a:rPr>
              <a:t>output</a:t>
            </a:r>
            <a:r>
              <a:rPr lang="en-US" sz="24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Sequence of completing IPO chart – </a:t>
            </a:r>
            <a:endParaRPr lang="en-US" sz="24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Input </a:t>
            </a:r>
            <a:endParaRPr lang="en-US" sz="24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Process </a:t>
            </a:r>
            <a:endParaRPr lang="en-US" sz="24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400" dirty="0">
                <a:latin typeface="Times New Roman" panose="02020603050405020304" pitchFamily="18" charset="0"/>
                <a:ea typeface="Times New Roman" panose="02020603050405020304" pitchFamily="18" charset="0"/>
              </a:rPr>
              <a:t>Output	</a:t>
            </a: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IPO Charts (Example)</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6964" y="809899"/>
            <a:ext cx="10515600" cy="53763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IPO Charts (Example)</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7985" y="988697"/>
            <a:ext cx="7693019" cy="55502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IPO Charts (Example)</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911" y="1548048"/>
            <a:ext cx="9816977" cy="3584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By having crystal clarity of the process and stages of system design one can –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Translate the system requirements into ways of operationalizing them.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Initiate the design process of a system – logical design and physical design.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Understand what design methodology to use basing on system requirements and context.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Identify and implement the major design activities of a system design process.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Perceive different audit considerations while designing a system.</a:t>
            </a: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600164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HIPO (Hierarchical + Input Process Output) diagram is a combination of two organized method to analyze the system and provide the means of documentation.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consists of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A hierarchy chart that graphically represents the program’s control structure (the top-down structure).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 A set of IPO (Input-Process-Output) charts that describe the inputs to, the outputs from, and the functions (or processes) performed by each module on the hierarchy chart.	</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Strength: </a:t>
            </a:r>
            <a:r>
              <a:rPr lang="en-US" sz="2400" dirty="0">
                <a:latin typeface="Times New Roman" panose="02020603050405020304" pitchFamily="18" charset="0"/>
                <a:ea typeface="Times New Roman" panose="02020603050405020304" pitchFamily="18" charset="0"/>
              </a:rPr>
              <a:t>The hierarchy chart serves as a useful planning and visualization document for managing the program development process.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Weakness: </a:t>
            </a:r>
            <a:r>
              <a:rPr lang="en-US" sz="2400" dirty="0">
                <a:latin typeface="Times New Roman" panose="02020603050405020304" pitchFamily="18" charset="0"/>
                <a:ea typeface="Times New Roman" panose="02020603050405020304" pitchFamily="18" charset="0"/>
              </a:rPr>
              <a:t>The “text plus flowchart” nature of the IPO charts makes them difficult to maintain. So the documentation often does not represent the current state of the program.</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How to Generate the HIPO Charts?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480131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HIPO uses easy-to-draw vector like symbols between processes that define data communication and data direction.</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procedure for generating HIPO diagram is – </a:t>
            </a:r>
            <a:endParaRPr lang="en-US" sz="24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Begin at the highest level of abstraction and define the inputs to the system and the outputs from t in aggregate terms.</a:t>
            </a:r>
            <a:endParaRPr lang="en-US" sz="22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Identify the processing steps by those that convert input into output.</a:t>
            </a:r>
            <a:endParaRPr lang="en-US" sz="22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Document each element using HIPO diagram notation and the associated treelike structure.</a:t>
            </a:r>
            <a:endParaRPr lang="en-US" sz="2200" dirty="0">
              <a:latin typeface="Times New Roman" panose="02020603050405020304" pitchFamily="18" charset="0"/>
              <a:ea typeface="Times New Roman" panose="02020603050405020304" pitchFamily="18" charset="0"/>
            </a:endParaRPr>
          </a:p>
          <a:p>
            <a:pPr marL="1143000" lvl="1" indent="-457200" algn="just">
              <a:lnSpc>
                <a:spcPct val="150000"/>
              </a:lnSpc>
              <a:buFont typeface="+mj-lt"/>
              <a:buAutoNum type="arabicPeriod"/>
            </a:pPr>
            <a:r>
              <a:rPr lang="en-US" sz="2200" dirty="0">
                <a:latin typeface="Times New Roman" panose="02020603050405020304" pitchFamily="18" charset="0"/>
                <a:ea typeface="Times New Roman" panose="02020603050405020304" pitchFamily="18" charset="0"/>
              </a:rPr>
              <a:t>Identify sub processes and their respective inputs and outputs. Continue decomposition until the processes cannot be decomposed any further.</a:t>
            </a: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4335" y="1023582"/>
            <a:ext cx="7710984" cy="47493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9505" y="1542410"/>
            <a:ext cx="8309173" cy="378021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5098" y="1102116"/>
            <a:ext cx="8000723" cy="517569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45313" y="1023582"/>
            <a:ext cx="8233072" cy="56527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8506" y="1092267"/>
            <a:ext cx="7843694" cy="526408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646" y="1023582"/>
            <a:ext cx="7818106" cy="517302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0" y="1023582"/>
            <a:ext cx="7620000" cy="54673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(Example) </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0" y="1023582"/>
            <a:ext cx="7620000" cy="5467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Process of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design phase focuses on the detailed implementation of the system recommended in the feasibility study.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Emphasis is on translating performance specifications into design specifications.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design phase is a transition from a user-oriented document (system proposal) to a document oriented to the programmers or database personnel.</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 System design goes through two phases of development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Logical Design</a:t>
            </a:r>
            <a:endParaRPr lang="en-US" sz="2400" b="1"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rPr>
              <a:t>Physical Design</a:t>
            </a:r>
            <a:endParaRPr lang="en-US" sz="2400" b="1"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ü"/>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The HIPO Charts : IBM HIPO Worksheet</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32310" y="816949"/>
            <a:ext cx="4789227" cy="590452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533" y="1231410"/>
            <a:ext cx="5531750" cy="491711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Walkthrough</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static testing technique performed in an organized manner between a group of peers to review and discuss the technical aspects of software development process.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 The main objective in a structured walkthrough is to find defects in order to improve the quality of the product.</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Structured walkthroughs are usually NOT used for technical discussions or to discuss the solutions for the issues found.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aim is to</a:t>
            </a:r>
            <a:r>
              <a:rPr lang="en-US" sz="2400" b="1" dirty="0">
                <a:latin typeface="Times New Roman" panose="02020603050405020304" pitchFamily="18" charset="0"/>
                <a:ea typeface="Times New Roman" panose="02020603050405020304" pitchFamily="18" charset="0"/>
              </a:rPr>
              <a:t> detect </a:t>
            </a:r>
            <a:r>
              <a:rPr lang="en-US" sz="2400" dirty="0">
                <a:latin typeface="Times New Roman" panose="02020603050405020304" pitchFamily="18" charset="0"/>
                <a:ea typeface="Times New Roman" panose="02020603050405020304" pitchFamily="18" charset="0"/>
              </a:rPr>
              <a:t>error and not to </a:t>
            </a:r>
            <a:r>
              <a:rPr lang="en-US" sz="2400" b="1" dirty="0">
                <a:latin typeface="Times New Roman" panose="02020603050405020304" pitchFamily="18" charset="0"/>
                <a:ea typeface="Times New Roman" panose="02020603050405020304" pitchFamily="18" charset="0"/>
              </a:rPr>
              <a:t>correct</a:t>
            </a:r>
            <a:r>
              <a:rPr lang="en-US" sz="2400" dirty="0">
                <a:latin typeface="Times New Roman" panose="02020603050405020304" pitchFamily="18" charset="0"/>
                <a:ea typeface="Times New Roman" panose="02020603050405020304" pitchFamily="18" charset="0"/>
              </a:rPr>
              <a:t> errors. </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When the walkthrough is finished, the author of the output is responsible for fixing the issues.</a:t>
            </a:r>
            <a:endParaRPr lang="en-US" sz="2400" dirty="0">
              <a:latin typeface="Times New Roman" panose="02020603050405020304" pitchFamily="18" charset="0"/>
              <a:ea typeface="Times New Roman" panose="02020603050405020304" pitchFamily="18" charset="0"/>
            </a:endParaRPr>
          </a:p>
          <a:p>
            <a:pPr marL="228600" algn="just">
              <a:lnSpc>
                <a:spcPct val="150000"/>
              </a:lnSpc>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Walkthrough: Benefits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07831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Saves time and money as defects are found and rectified very early in the lifecycle.</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This provides value-added comments from reviewers with different technical backgrounds and experience.</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notifies the project management team about the progress of the development process.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creates awareness about different development or maintenance methodologies which can provide a professional growth to participants.</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bridges the gap between the designer who as a “staff person” has an expert perspective, and the user, who is more typically “line” with a generalist or managerial view.</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Structured Walkthrough: User Involvement</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7708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Walkthroughs may be held at various points in the system development lifecycle.</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Structured walkthrough participants: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b="1" dirty="0">
                <a:latin typeface="Times New Roman" panose="02020603050405020304" pitchFamily="18" charset="0"/>
                <a:ea typeface="Times New Roman" panose="02020603050405020304" pitchFamily="18" charset="0"/>
              </a:rPr>
              <a:t>Author - </a:t>
            </a:r>
            <a:r>
              <a:rPr lang="en-US" sz="2200" dirty="0">
                <a:latin typeface="Times New Roman" panose="02020603050405020304" pitchFamily="18" charset="0"/>
                <a:ea typeface="Times New Roman" panose="02020603050405020304" pitchFamily="18" charset="0"/>
              </a:rPr>
              <a:t>The Author of the document under review.</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b="1" dirty="0">
                <a:latin typeface="Times New Roman" panose="02020603050405020304" pitchFamily="18" charset="0"/>
                <a:ea typeface="Times New Roman" panose="02020603050405020304" pitchFamily="18" charset="0"/>
              </a:rPr>
              <a:t>Presenter - </a:t>
            </a:r>
            <a:r>
              <a:rPr lang="en-US" sz="2200" dirty="0">
                <a:latin typeface="Times New Roman" panose="02020603050405020304" pitchFamily="18" charset="0"/>
                <a:ea typeface="Times New Roman" panose="02020603050405020304" pitchFamily="18" charset="0"/>
              </a:rPr>
              <a:t>The presenter usually develops the agenda for the walkthrough and presents the output being reviewed.</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b="1" dirty="0">
                <a:latin typeface="Times New Roman" panose="02020603050405020304" pitchFamily="18" charset="0"/>
                <a:ea typeface="Times New Roman" panose="02020603050405020304" pitchFamily="18" charset="0"/>
              </a:rPr>
              <a:t>Moderator - </a:t>
            </a:r>
            <a:r>
              <a:rPr lang="en-US" sz="2200" dirty="0">
                <a:latin typeface="Times New Roman" panose="02020603050405020304" pitchFamily="18" charset="0"/>
                <a:ea typeface="Times New Roman" panose="02020603050405020304" pitchFamily="18" charset="0"/>
              </a:rPr>
              <a:t>The moderator facilitates the walkthrough session, ensures the walkthrough agenda is followed, and encourages all the reviewers to participate.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b="1" dirty="0">
                <a:latin typeface="Times New Roman" panose="02020603050405020304" pitchFamily="18" charset="0"/>
                <a:ea typeface="Times New Roman" panose="02020603050405020304" pitchFamily="18" charset="0"/>
              </a:rPr>
              <a:t>Reviewers</a:t>
            </a:r>
            <a:r>
              <a:rPr lang="en-US" sz="2200" dirty="0">
                <a:latin typeface="Times New Roman" panose="02020603050405020304" pitchFamily="18" charset="0"/>
                <a:ea typeface="Times New Roman" panose="02020603050405020304" pitchFamily="18" charset="0"/>
              </a:rPr>
              <a:t> - The reviewers evaluate the document under test to determine if it is technically accurate.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b="1" dirty="0">
                <a:latin typeface="Times New Roman" panose="02020603050405020304" pitchFamily="18" charset="0"/>
                <a:ea typeface="Times New Roman" panose="02020603050405020304" pitchFamily="18" charset="0"/>
              </a:rPr>
              <a:t>Scribe</a:t>
            </a:r>
            <a:r>
              <a:rPr lang="en-US" sz="2200" dirty="0">
                <a:latin typeface="Times New Roman" panose="02020603050405020304" pitchFamily="18" charset="0"/>
                <a:ea typeface="Times New Roman" panose="02020603050405020304" pitchFamily="18" charset="0"/>
              </a:rPr>
              <a:t> - The scribe is the recorder of the structured walkthrough outcomes who records the issues identified and any other technical comments, suggestions, and unresolved questions  </a:t>
            </a: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Auditing</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4524315"/>
          </a:xfrm>
          <a:prstGeom prst="rect">
            <a:avLst/>
          </a:prstGeom>
          <a:noFill/>
        </p:spPr>
        <p:txBody>
          <a:bodyPr wrap="square" rtlCol="0">
            <a:spAutoFit/>
          </a:bodyPr>
          <a:lstStyle/>
          <a:p>
            <a:pPr marL="571500" indent="-342900" algn="just">
              <a:lnSpc>
                <a:spcPct val="20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It is an investigation to review the performance of an operational system.</a:t>
            </a:r>
            <a:endParaRPr lang="en-US" sz="2400" dirty="0">
              <a:latin typeface="Times New Roman" panose="02020603050405020304" pitchFamily="18" charset="0"/>
              <a:ea typeface="Times New Roman" panose="02020603050405020304" pitchFamily="18" charset="0"/>
            </a:endParaRPr>
          </a:p>
          <a:p>
            <a:pPr marL="571500" indent="-342900" algn="just">
              <a:lnSpc>
                <a:spcPct val="20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well-designed system should have controls to ensure proper operation and routine auditing. </a:t>
            </a:r>
            <a:endParaRPr lang="en-US" sz="2400" dirty="0">
              <a:latin typeface="Times New Roman" panose="02020603050405020304" pitchFamily="18" charset="0"/>
              <a:ea typeface="Times New Roman" panose="02020603050405020304" pitchFamily="18" charset="0"/>
            </a:endParaRPr>
          </a:p>
          <a:p>
            <a:pPr marL="571500" indent="-342900" algn="just">
              <a:lnSpc>
                <a:spcPct val="20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candidate system's failure often results from a lack of emphasis on data control. </a:t>
            </a:r>
            <a:endParaRPr lang="en-US" sz="2400" dirty="0">
              <a:latin typeface="Times New Roman" panose="02020603050405020304" pitchFamily="18" charset="0"/>
              <a:ea typeface="Times New Roman" panose="02020603050405020304" pitchFamily="18" charset="0"/>
            </a:endParaRPr>
          </a:p>
          <a:p>
            <a:pPr marL="571500" indent="-342900" algn="just">
              <a:lnSpc>
                <a:spcPct val="20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Therefore, standards of accuracy, consistency, and maintainability must be specified to eliminate errors and control for fraud.</a:t>
            </a: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Auditing</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775265"/>
            <a:ext cx="11631305" cy="521681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objectives of conducting a system audit are as follows – </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compare actual and planned performance.</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verify that the stated objectives of system are still valid in current environment.</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evaluate the achievement of stated objectives.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ensure the reliability of computer based financial and other information.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ensure all records included while processing.</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To ensure protection from frauds.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3" y="0"/>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Audit Considerations</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625139"/>
            <a:ext cx="11631305" cy="664874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Audit considerations examine the results of the analysis by using both the narratives and models to identify the problems caused due to misplaced functions, split processes or functions, broken data flows, missing data, redundant or incomplete processing, and non-addressed automation opportunities.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Identification of the current environment problems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Identification of problem causes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Identification of alternative solutions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Evaluation and feasibility analysis of each solution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Selection and recommendation of most practical and appropriate solution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20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Project cost estimation and cost benefit analysis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3" y="0"/>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Audit Trail and Documentation Control</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625139"/>
            <a:ext cx="11631305" cy="6186309"/>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An </a:t>
            </a:r>
            <a:r>
              <a:rPr lang="en-US" sz="2200" b="1">
                <a:latin typeface="Times New Roman" panose="02020603050405020304" pitchFamily="18" charset="0"/>
                <a:ea typeface="Times New Roman" panose="02020603050405020304" pitchFamily="18" charset="0"/>
              </a:rPr>
              <a:t>audit trail </a:t>
            </a:r>
            <a:r>
              <a:rPr lang="en-US" sz="2200">
                <a:latin typeface="Times New Roman" panose="02020603050405020304" pitchFamily="18" charset="0"/>
                <a:ea typeface="Times New Roman" panose="02020603050405020304" pitchFamily="18" charset="0"/>
              </a:rPr>
              <a:t>or </a:t>
            </a:r>
            <a:r>
              <a:rPr lang="en-US" sz="2200" b="1" dirty="0">
                <a:latin typeface="Times New Roman" panose="02020603050405020304" pitchFamily="18" charset="0"/>
                <a:ea typeface="Times New Roman" panose="02020603050405020304" pitchFamily="18" charset="0"/>
              </a:rPr>
              <a:t>audit log </a:t>
            </a:r>
            <a:r>
              <a:rPr lang="en-US" sz="2200" dirty="0">
                <a:latin typeface="Times New Roman" panose="02020603050405020304" pitchFamily="18" charset="0"/>
                <a:ea typeface="Times New Roman" panose="02020603050405020304" pitchFamily="18" charset="0"/>
              </a:rPr>
              <a:t>is a security record which is comprised of who has accessed a computer system and what operations are performed during a given period of time. </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Audit trials are used to do detailed tracing of how data on the system has changed.</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It provides documentary evidence of various control techniques that a transaction is subject to during its processing. </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Audit trials do not exist independently. They are carried out as a part of accounting for recovering lost transactions.</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In a manual system, journals, ledgers are used to trace transactions through the system.</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In a computerized system, magnetic medium – tape, disk, files are used to trace transactions through the system.</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200" dirty="0">
                <a:latin typeface="Times New Roman" panose="02020603050405020304" pitchFamily="18" charset="0"/>
                <a:ea typeface="Times New Roman" panose="02020603050405020304" pitchFamily="18" charset="0"/>
              </a:rPr>
              <a:t>A documentation is also associated with audit trail that provides a reference for system maintenance.</a:t>
            </a: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3" y="0"/>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Audit Trail and Documentation Control</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0561" y="641132"/>
            <a:ext cx="8095880" cy="608034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133113"/>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Practice: HIPO Chart</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6184" y="768766"/>
            <a:ext cx="8897058" cy="59527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Logical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078313"/>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logical design of an information system is developed during the system analysis phase usually.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logical design defines the functions and features of the system and the relationships among its components virtually.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logical design mainly includes the output that must be produce by the system, the input needed by the system and the process that must be produced by the system without regard to how tasks will be accomplished physically.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A logical design defines “what” must take place, not “how” it is to be accomplished.</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Logical designs do not address the actual methods of implementation.</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983" y="2357698"/>
            <a:ext cx="6267734" cy="1941346"/>
          </a:xfrm>
        </p:spPr>
        <p:txBody>
          <a:bodyPr>
            <a:noAutofit/>
          </a:bodyPr>
          <a:lstStyle/>
          <a:p>
            <a:pPr algn="ctr"/>
            <a:r>
              <a:rPr lang="en-US" sz="6000" b="1" dirty="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Logical Design: Example</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2308324"/>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The logical design of a “Customer Record System”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Describes the data that must be entered for each customer.</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Specifies that records must be displayed in customer number order.</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Explains what information to produce for a customer status report.</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
        <p:nvSpPr>
          <p:cNvPr id="5" name="TextBox 4"/>
          <p:cNvSpPr txBox="1"/>
          <p:nvPr/>
        </p:nvSpPr>
        <p:spPr>
          <a:xfrm>
            <a:off x="1643986" y="3778676"/>
            <a:ext cx="8121555" cy="2308324"/>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Specifications for the actual input or data entry procedure, the data sorting method, the physical process of creating the report and the exact format of the report are </a:t>
            </a:r>
            <a:r>
              <a:rPr lang="en-US" sz="2400" b="1" dirty="0">
                <a:latin typeface="Times New Roman" panose="02020603050405020304" pitchFamily="18" charset="0"/>
                <a:ea typeface="Times New Roman" panose="02020603050405020304" pitchFamily="18" charset="0"/>
              </a:rPr>
              <a:t>NOT</a:t>
            </a:r>
            <a:r>
              <a:rPr lang="en-US" sz="2400" dirty="0">
                <a:latin typeface="Times New Roman" panose="02020603050405020304" pitchFamily="18" charset="0"/>
                <a:ea typeface="Times New Roman" panose="02020603050405020304" pitchFamily="18" charset="0"/>
              </a:rPr>
              <a:t> part of the logical design.</a:t>
            </a:r>
            <a:endParaRPr lang="en-US"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Logical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3" y="1201003"/>
            <a:ext cx="11494828" cy="5724644"/>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q"/>
            </a:pPr>
            <a:r>
              <a:rPr lang="en-US" sz="2400" dirty="0">
                <a:latin typeface="Times New Roman" panose="02020603050405020304" pitchFamily="18" charset="0"/>
                <a:ea typeface="Times New Roman" panose="02020603050405020304" pitchFamily="18" charset="0"/>
              </a:rPr>
              <a:t>The logical design of a system typically covers the following – </a:t>
            </a:r>
            <a:endParaRPr lang="en-US" sz="24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Reviews the current physical system –data flows, file content, volumes, frequencies etc.</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Prepares output specifications – format, location, content and frequency of reports.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Prepares input specifications – format, location, content and frequency of reports; flow from input data source to the actual input location.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Prepares edit, security, backup procedure and control specifications.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Prepares a logical design walkthrough of the information flow, output, input, controls and implementation plan.</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Reviews benefits, costs, target dates and system constraints.</a:t>
            </a:r>
            <a:endParaRPr lang="en-US" sz="22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q"/>
            </a:pPr>
            <a:r>
              <a:rPr lang="en-US" sz="2200" dirty="0">
                <a:latin typeface="Times New Roman" panose="02020603050405020304" pitchFamily="18" charset="0"/>
                <a:ea typeface="Times New Roman" panose="02020603050405020304" pitchFamily="18" charset="0"/>
              </a:rPr>
              <a:t> Data flow diagram, E-R diagram modeling are mainly used for logical design of an IS.</a:t>
            </a:r>
            <a:endParaRPr lang="en-US" sz="2200" dirty="0">
              <a:latin typeface="Times New Roman" panose="02020603050405020304" pitchFamily="18" charset="0"/>
              <a:ea typeface="Times New Roman" panose="02020603050405020304" pitchFamily="18" charset="0"/>
            </a:endParaRPr>
          </a:p>
          <a:p>
            <a:pPr marL="1028700" lvl="1" indent="-342900" algn="just">
              <a:lnSpc>
                <a:spcPct val="150000"/>
              </a:lnSpc>
              <a:buFont typeface="Wingdings" panose="05000000000000000000" pitchFamily="2" charset="2"/>
              <a:buChar char="Ø"/>
            </a:pPr>
            <a:endParaRPr lang="en-US" sz="22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Physical Design</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130107"/>
            <a:ext cx="11099042" cy="5632311"/>
          </a:xfrm>
          <a:prstGeom prst="rect">
            <a:avLst/>
          </a:prstGeom>
          <a:noFill/>
        </p:spPr>
        <p:txBody>
          <a:bodyPr wrap="square" rtlCol="0">
            <a:spAutoFit/>
          </a:bodyPr>
          <a:lstStyle/>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physical design of an information system is a plan for the actual implementation of the system.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physical design of an information system is developed during the system design phase generally.</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physical design is built on the system’s logical design and describes a specific implementation, much like a working blueprint describes that actual construction of a building.</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rPr>
              <a:t>The physical design describes the actual process of entering, verifying and storing data, the physical layout of data files, the sorting procedures, the exact format of reports and so on.</a:t>
            </a: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964" y="310534"/>
            <a:ext cx="10515600" cy="890469"/>
          </a:xfrm>
        </p:spPr>
        <p:txBody>
          <a:bodyPr>
            <a:normAutofit/>
          </a:bodyPr>
          <a:lstStyle/>
          <a:p>
            <a:r>
              <a:rPr lang="en-US" sz="3200" b="1" dirty="0">
                <a:latin typeface="Times New Roman" panose="02020603050405020304" pitchFamily="18" charset="0"/>
                <a:cs typeface="Times New Roman" panose="02020603050405020304" pitchFamily="18" charset="0"/>
              </a:rPr>
              <a:t>Physical Design: Example</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6964" y="1201003"/>
            <a:ext cx="11099042" cy="5078313"/>
          </a:xfrm>
          <a:prstGeom prst="rect">
            <a:avLst/>
          </a:prstGeom>
          <a:noFill/>
        </p:spPr>
        <p:txBody>
          <a:bodyPr wrap="square" rtlCol="0">
            <a:spAutoFit/>
          </a:bodyPr>
          <a:lstStyle/>
          <a:p>
            <a:pPr marL="228600" algn="just">
              <a:lnSpc>
                <a:spcPct val="150000"/>
              </a:lnSpc>
            </a:pPr>
            <a:r>
              <a:rPr lang="en-US" sz="2400" dirty="0">
                <a:latin typeface="Times New Roman" panose="02020603050405020304" pitchFamily="18" charset="0"/>
                <a:ea typeface="Times New Roman" panose="02020603050405020304" pitchFamily="18" charset="0"/>
              </a:rPr>
              <a:t>The physical design of a “Customer Record System”</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Describes the data type, data field integrity, attribute definitions that must be entered for each customer.</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Specifies the sorting procedure for displaying the customer record.</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Specifies how to generate and display customer status report from input data.</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Normalized relations, Volume estimates, Response time expectations, Data security needs, Backup/recovery needs, DBMS technology used are some of the concerns too.</a:t>
            </a:r>
            <a:endParaRPr lang="en-US" sz="2400" dirty="0">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endParaRPr lang="en-US" sz="24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4737C5C-CD9B-4354-B402-78DFEEA1258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16536</Words>
  <Application>WPS Presentation</Application>
  <PresentationFormat>Widescreen</PresentationFormat>
  <Paragraphs>425</Paragraphs>
  <Slides>50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SimSun</vt:lpstr>
      <vt:lpstr>Wingdings</vt:lpstr>
      <vt:lpstr>Trebuchet MS</vt:lpstr>
      <vt:lpstr>Times New Roman</vt:lpstr>
      <vt:lpstr>Microsoft YaHei</vt:lpstr>
      <vt:lpstr>Arial Unicode MS</vt:lpstr>
      <vt:lpstr>Calibri Light</vt:lpstr>
      <vt:lpstr>Calibri</vt:lpstr>
      <vt:lpstr>Office Theme</vt:lpstr>
      <vt:lpstr>The Process and Stages of Systems Design</vt:lpstr>
      <vt:lpstr>Objectives</vt:lpstr>
      <vt:lpstr>Introduction</vt:lpstr>
      <vt:lpstr>The Process of Design</vt:lpstr>
      <vt:lpstr>Logical Design</vt:lpstr>
      <vt:lpstr>Logical Design: Example</vt:lpstr>
      <vt:lpstr>Logical Design</vt:lpstr>
      <vt:lpstr>Physical Design</vt:lpstr>
      <vt:lpstr>Physical Design: Example</vt:lpstr>
      <vt:lpstr>Physical Design</vt:lpstr>
      <vt:lpstr>Relationship Between Logical and Physical Design</vt:lpstr>
      <vt:lpstr>Design Methodologies</vt:lpstr>
      <vt:lpstr>Design Methodologies</vt:lpstr>
      <vt:lpstr>Structured Design</vt:lpstr>
      <vt:lpstr>Structured Design - Modularization</vt:lpstr>
      <vt:lpstr>Structured Design - Modularization</vt:lpstr>
      <vt:lpstr>Structured Design</vt:lpstr>
      <vt:lpstr>Structured Design: Functional Decomposition</vt:lpstr>
      <vt:lpstr>Structured Design: Functional Decomposition</vt:lpstr>
      <vt:lpstr>Structured Design: Functional Decomposition</vt:lpstr>
      <vt:lpstr>Structured Design: Functional Decomposition</vt:lpstr>
      <vt:lpstr>Structured Design: Functional Decomposition (Evaluation)</vt:lpstr>
      <vt:lpstr>Structured Design: Functional Decomposition (Evaluation)</vt:lpstr>
      <vt:lpstr>Forms-Driven Methodology – The IPO Charts </vt:lpstr>
      <vt:lpstr>Forms-Driven Methodology – The IPO Charts </vt:lpstr>
      <vt:lpstr>The IPO Charts </vt:lpstr>
      <vt:lpstr>The IPO Charts (Example)</vt:lpstr>
      <vt:lpstr>The IPO Charts (Example)</vt:lpstr>
      <vt:lpstr>The IPO Charts (Example)</vt:lpstr>
      <vt:lpstr>The HIPO Charts </vt:lpstr>
      <vt:lpstr>How to Generate the HIPO Charts?</vt:lpstr>
      <vt:lpstr>The HIPO Charts (Example) </vt:lpstr>
      <vt:lpstr>The HIPO Charts (Example) </vt:lpstr>
      <vt:lpstr>The HIPO Charts (Example) </vt:lpstr>
      <vt:lpstr>The HIPO Charts (Example) </vt:lpstr>
      <vt:lpstr>The HIPO Charts (Example) </vt:lpstr>
      <vt:lpstr>The HIPO Charts (Example) </vt:lpstr>
      <vt:lpstr>The HIPO Charts (Example) </vt:lpstr>
      <vt:lpstr>The HIPO Charts (Example) </vt:lpstr>
      <vt:lpstr>The HIPO Charts : IBM HIPO Worksheet</vt:lpstr>
      <vt:lpstr>Structured Walkthrough</vt:lpstr>
      <vt:lpstr>Structured Walkthrough: Benefits</vt:lpstr>
      <vt:lpstr>Structured Walkthrough: User Involvement</vt:lpstr>
      <vt:lpstr>Auditing</vt:lpstr>
      <vt:lpstr>Auditing</vt:lpstr>
      <vt:lpstr>Audit Considerations</vt:lpstr>
      <vt:lpstr>Audit Trail and Documentation Control</vt:lpstr>
      <vt:lpstr>Audit Trail and Documentation Control</vt:lpstr>
      <vt:lpstr>Practice: HIPO Chart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Computer Programming Language</dc:title>
  <dc:creator>tarannum</dc:creator>
  <cp:lastModifiedBy>Ayon</cp:lastModifiedBy>
  <cp:revision>324</cp:revision>
  <dcterms:created xsi:type="dcterms:W3CDTF">2018-07-15T17:12:00Z</dcterms:created>
  <dcterms:modified xsi:type="dcterms:W3CDTF">2021-02-09T13:31:32Z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