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79" r:id="rId2"/>
    <p:sldId id="634" r:id="rId3"/>
    <p:sldId id="635" r:id="rId4"/>
    <p:sldId id="512" r:id="rId5"/>
    <p:sldId id="469" r:id="rId6"/>
    <p:sldId id="449" r:id="rId7"/>
    <p:sldId id="513" r:id="rId8"/>
    <p:sldId id="589" r:id="rId9"/>
    <p:sldId id="452" r:id="rId10"/>
    <p:sldId id="514" r:id="rId11"/>
    <p:sldId id="470" r:id="rId12"/>
    <p:sldId id="637" r:id="rId13"/>
    <p:sldId id="454" r:id="rId14"/>
    <p:sldId id="638" r:id="rId15"/>
    <p:sldId id="515" r:id="rId16"/>
    <p:sldId id="680" r:id="rId17"/>
    <p:sldId id="681" r:id="rId18"/>
    <p:sldId id="682" r:id="rId1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FFCC"/>
    <a:srgbClr val="006600"/>
    <a:srgbClr val="FF6600"/>
    <a:srgbClr val="FF3300"/>
    <a:srgbClr val="FFA669"/>
    <a:srgbClr val="FF8F43"/>
    <a:srgbClr val="0000BF"/>
    <a:srgbClr val="5F5F5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88632" autoAdjust="0"/>
  </p:normalViewPr>
  <p:slideViewPr>
    <p:cSldViewPr>
      <p:cViewPr varScale="1">
        <p:scale>
          <a:sx n="103" d="100"/>
          <a:sy n="103" d="100"/>
        </p:scale>
        <p:origin x="2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5310"/>
    </p:cViewPr>
  </p:sorterViewPr>
  <p:notesViewPr>
    <p:cSldViewPr>
      <p:cViewPr>
        <p:scale>
          <a:sx n="75" d="100"/>
          <a:sy n="75" d="100"/>
        </p:scale>
        <p:origin x="-2238" y="72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6400" y="4560888"/>
            <a:ext cx="6583363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371" tIns="46849" rIns="95371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4068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272950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96454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47858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50530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63485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39468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580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20572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643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6016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37322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53382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6200" y="6477000"/>
            <a:ext cx="685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dirty="0">
                <a:solidFill>
                  <a:schemeClr val="tx1"/>
                </a:solidFill>
              </a:rPr>
              <a:t>3-</a:t>
            </a:r>
            <a:fld id="{059E5863-EC27-45FC-91DC-A3E3235EBD50}" type="slidenum">
              <a:rPr lang="en-US" altLang="en-US" sz="120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rgbClr val="A4C0E6"/>
              </a:gs>
              <a:gs pos="69000">
                <a:srgbClr val="3740B3"/>
              </a:gs>
              <a:gs pos="100000">
                <a:srgbClr val="6D80CC"/>
              </a:gs>
              <a:gs pos="5000">
                <a:schemeClr val="tx2">
                  <a:lumMod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8962"/>
            <a:ext cx="9144000" cy="536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"/>
            <a:ext cx="1472689" cy="14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5513696"/>
            <a:ext cx="3688080" cy="5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867400"/>
            <a:ext cx="342900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  <a:latin typeface="Liberation Sans" panose="020B0604020202020204" pitchFamily="34" charset="0"/>
              </a:rPr>
              <a:t>Prepared by</a:t>
            </a:r>
          </a:p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  <a:latin typeface="Liberation Sans" panose="020B0604020202020204" pitchFamily="34" charset="0"/>
              </a:rPr>
              <a:t>Coby Harmon</a:t>
            </a:r>
          </a:p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  <a:latin typeface="Liberation Sans" panose="020B0604020202020204" pitchFamily="34" charset="0"/>
              </a:rPr>
              <a:t>University of California, Santa Barbara</a:t>
            </a:r>
          </a:p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  <a:latin typeface="Liberation Sans" panose="020B0604020202020204" pitchFamily="34" charset="0"/>
              </a:rPr>
              <a:t>Westmont College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268" y="228600"/>
            <a:ext cx="218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Constantia" panose="02030602050306030303" pitchFamily="18" charset="0"/>
                <a:cs typeface="Andalus" panose="02020603050405020304" pitchFamily="18" charset="-78"/>
              </a:rPr>
              <a:t>W</a:t>
            </a:r>
            <a:r>
              <a:rPr lang="en-US" sz="4000" dirty="0">
                <a:solidFill>
                  <a:schemeClr val="accent3"/>
                </a:solidFill>
                <a:latin typeface="Constantia" panose="02030602050306030303" pitchFamily="18" charset="0"/>
                <a:cs typeface="Andalus" panose="02020603050405020304" pitchFamily="18" charset="-78"/>
              </a:rPr>
              <a:t>ILEY</a:t>
            </a:r>
            <a:endParaRPr lang="en-US" sz="4800" dirty="0">
              <a:solidFill>
                <a:schemeClr val="accent3"/>
              </a:solidFill>
              <a:latin typeface="Constantia" panose="02030602050306030303" pitchFamily="18" charset="0"/>
              <a:cs typeface="Andalus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442936"/>
            <a:ext cx="3945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IFRS EDITION</a:t>
            </a:r>
          </a:p>
        </p:txBody>
      </p:sp>
    </p:spTree>
    <p:extLst>
      <p:ext uri="{BB962C8B-B14F-4D97-AF65-F5344CB8AC3E}">
        <p14:creationId xmlns:p14="http://schemas.microsoft.com/office/powerpoint/2010/main" val="1654329679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6233196" y="1408750"/>
            <a:ext cx="182807" cy="459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9" y="443552"/>
            <a:ext cx="8505635" cy="599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135504" y="390768"/>
            <a:ext cx="16764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altLang="en-US" sz="12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 </a:t>
            </a:r>
          </a:p>
          <a:p>
            <a:pPr algn="l"/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IFRS relationships in revenue and expense recognition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09600" y="1981200"/>
            <a:ext cx="8382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6038" rIns="182562" bIns="46038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revenue recognition principle states that: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should be recognized in the accounting period in which a performance obligation is satisfied.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should be matched with revenues.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economic life of a business can be divided into artificial time periods.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fiscal year should correspond with the calendar year.</a:t>
            </a:r>
            <a:endParaRPr lang="en-US" altLang="en-US" sz="21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847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000" dirty="0">
                <a:solidFill>
                  <a:srgbClr val="CC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2" name="Notched Right Arrow 11"/>
          <p:cNvSpPr/>
          <p:nvPr/>
        </p:nvSpPr>
        <p:spPr bwMode="auto">
          <a:xfrm>
            <a:off x="270370" y="2577152"/>
            <a:ext cx="554182" cy="457200"/>
          </a:xfrm>
          <a:prstGeom prst="notchedRightArrow">
            <a:avLst/>
          </a:prstGeom>
          <a:solidFill>
            <a:srgbClr val="CC0000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altLang="en-US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4191000" y="5240338"/>
            <a:ext cx="76200" cy="76200"/>
          </a:xfrm>
          <a:prstGeom prst="ellipse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114800" y="2438400"/>
            <a:ext cx="4495800" cy="395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Monthly and quarterly time periods.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Efforts (expenses) should be matched with results (revenues).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Accountants divide the economic life of a business into artificial time periods.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record revenues when they receive cash and record expenses when they pay out cash.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 accounting time period that starts on January 1 and ends on December 31.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record transactions in the period in which the events occur.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" y="1295400"/>
            <a:ext cx="8001000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 list of concepts is provided in the left column below, with a description of the concept in the right column below. There are more descriptions provided than concepts. Match the description of the concept to the concept.</a:t>
            </a: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2438400" y="3048000"/>
            <a:ext cx="76200" cy="76200"/>
          </a:xfrm>
          <a:prstGeom prst="ellipse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609600" y="2438400"/>
            <a:ext cx="3352800" cy="2101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1. ___ Accrual-basis accounting.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2. ___	Calendar year.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3. ___	Time period assumption.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4. ___	Expense recognition principle.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914400" y="2438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CC0000"/>
                </a:solidFill>
                <a:latin typeface="Liberation Sans" panose="020B0604020202020204" pitchFamily="34" charset="0"/>
              </a:rPr>
              <a:t>f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914400" y="2881952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CC0000"/>
                </a:solidFill>
                <a:latin typeface="Liberation Sans" panose="020B0604020202020204" pitchFamily="34" charset="0"/>
              </a:rPr>
              <a:t>e</a:t>
            </a: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914400" y="3339152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CC0000"/>
                </a:solidFill>
                <a:latin typeface="Liberation Sans" panose="020B0604020202020204" pitchFamily="34" charset="0"/>
              </a:rPr>
              <a:t>c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914400" y="3782704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CC0000"/>
                </a:solidFill>
                <a:latin typeface="Liberation Sans" panose="020B0604020202020204" pitchFamily="34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504" y="397171"/>
            <a:ext cx="8577217" cy="579781"/>
          </a:xfrm>
          <a:prstGeom prst="rect">
            <a:avLst/>
          </a:prstGeom>
          <a:solidFill>
            <a:srgbClr val="0000BF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altLang="en-US" dirty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7939" y="397171"/>
            <a:ext cx="1711461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sz="3100" dirty="0"/>
              <a:t>DO IT!</a:t>
            </a:r>
          </a:p>
        </p:txBody>
      </p:sp>
    </p:spTree>
    <p:extLst>
      <p:ext uri="{BB962C8B-B14F-4D97-AF65-F5344CB8AC3E}">
        <p14:creationId xmlns:p14="http://schemas.microsoft.com/office/powerpoint/2010/main" val="21832759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  <p:bldP spid="158739" grpId="0"/>
      <p:bldP spid="158740" grpId="0"/>
      <p:bldP spid="1587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1317617"/>
            <a:ext cx="7848600" cy="455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Entries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Ensure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that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recognition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</a:p>
          <a:p>
            <a:pPr marL="682625" lvl="1" indent="0">
              <a:lnSpc>
                <a:spcPct val="125000"/>
              </a:lnSpc>
              <a:spcBef>
                <a:spcPts val="0"/>
              </a:spcBef>
              <a:buClr>
                <a:srgbClr val="CC0000"/>
              </a:buClr>
              <a:buSzPct val="80000"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 recognition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principles are followed.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Necessary because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trial balance may not contain up-to-date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complete data.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Required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every time a company prepares financial statements.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Will include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one income statement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one statement of financial position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010400" y="941696"/>
            <a:ext cx="0" cy="146144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62000" y="397171"/>
            <a:ext cx="8092721" cy="579781"/>
          </a:xfrm>
          <a:prstGeom prst="rect">
            <a:avLst/>
          </a:prstGeom>
          <a:solidFill>
            <a:srgbClr val="0000BF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pPr marL="109538"/>
            <a:r>
              <a:rPr lang="en-US" altLang="en-US" dirty="0">
                <a:solidFill>
                  <a:schemeClr val="accent3"/>
                </a:solidFill>
              </a:rPr>
              <a:t>The Basics of Adjusting Entries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504" y="397171"/>
            <a:ext cx="484496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endParaRPr lang="en-US" sz="3100" dirty="0"/>
          </a:p>
        </p:txBody>
      </p:sp>
      <p:sp>
        <p:nvSpPr>
          <p:cNvPr id="11" name="Rectangle 10"/>
          <p:cNvSpPr/>
          <p:nvPr/>
        </p:nvSpPr>
        <p:spPr>
          <a:xfrm>
            <a:off x="7139622" y="1039504"/>
            <a:ext cx="20043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Learning Objective 3 </a:t>
            </a:r>
            <a:r>
              <a:rPr lang="en-US" sz="16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reasons for adjusting entries.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09600" y="1981200"/>
            <a:ext cx="8382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6038" rIns="182562" bIns="46038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entries are made to ensure that: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are recognized in the period in which they are incurred.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are recorded in the period in which services are performed.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of financial position and income statement accounts have correct balances at the end of an accounting period.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All the responses above are correct.</a:t>
            </a:r>
            <a:endParaRPr lang="en-US" altLang="en-US" sz="21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7461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Entries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847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000" dirty="0">
                <a:solidFill>
                  <a:srgbClr val="CC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2" name="Notched Right Arrow 11"/>
          <p:cNvSpPr/>
          <p:nvPr/>
        </p:nvSpPr>
        <p:spPr bwMode="auto">
          <a:xfrm>
            <a:off x="270370" y="5423848"/>
            <a:ext cx="554182" cy="457200"/>
          </a:xfrm>
          <a:prstGeom prst="notchedRightArrow">
            <a:avLst/>
          </a:prstGeom>
          <a:solidFill>
            <a:srgbClr val="CC0000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altLang="en-US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310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ChangeArrowheads="1"/>
          </p:cNvSpPr>
          <p:nvPr/>
        </p:nvSpPr>
        <p:spPr bwMode="auto">
          <a:xfrm>
            <a:off x="609600" y="54102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Categories of adjusting entries</a:t>
            </a:r>
            <a:endParaRPr lang="en-US" altLang="en-US" sz="1200" b="0" dirty="0">
              <a:solidFill>
                <a:srgbClr val="B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457200" y="1600200"/>
            <a:ext cx="8305800" cy="3810000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09600" y="2286000"/>
            <a:ext cx="3810000" cy="1600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/>
          <a:lstStyle/>
          <a:p>
            <a:pPr marL="346075" indent="-346075">
              <a:lnSpc>
                <a:spcPct val="115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1.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beration Sans" panose="020B0604020202020204" pitchFamily="34" charset="0"/>
              </a:rPr>
              <a:t>	</a:t>
            </a:r>
            <a:r>
              <a:rPr lang="en-US" sz="2000" dirty="0">
                <a:solidFill>
                  <a:srgbClr val="CC0000"/>
                </a:solidFill>
                <a:latin typeface="Liberation Sans" panose="020B0604020202020204" pitchFamily="34" charset="0"/>
              </a:rPr>
              <a:t>Prepaid Expenses.</a:t>
            </a:r>
            <a:r>
              <a:rPr 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beration Sans" panose="020B0604020202020204" pitchFamily="34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paid in cash before they are used or consumed.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09600" y="1676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Deferrals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800600" y="22860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6075" indent="-346075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1. 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CC0000"/>
                </a:solidFill>
                <a:latin typeface="Liberation Sans" panose="020B0604020202020204" pitchFamily="34" charset="0"/>
              </a:rPr>
              <a:t>Accrued Revenues.</a:t>
            </a:r>
            <a:r>
              <a:rPr lang="en-US" altLang="en-US" sz="2000" b="0" dirty="0">
                <a:solidFill>
                  <a:srgbClr val="CC0000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for services performed but not yet received in cash or recorded. 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800600" y="38862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6075" indent="-346075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2. 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CC0000"/>
                </a:solidFill>
                <a:latin typeface="Liberation Sans" panose="020B0604020202020204" pitchFamily="34" charset="0"/>
              </a:rPr>
              <a:t>Accrued Expenses.</a:t>
            </a:r>
            <a:r>
              <a:rPr lang="en-US" altLang="en-US" sz="2000" b="0" dirty="0">
                <a:solidFill>
                  <a:srgbClr val="CC0000"/>
                </a:solidFill>
                <a:latin typeface="Liberation Sans" panose="020B0604020202020204" pitchFamily="34" charset="0"/>
              </a:rPr>
              <a:t>  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incurred but not yet paid in cash or recorded.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09600" y="38862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2.</a:t>
            </a:r>
            <a:r>
              <a:rPr lang="en-US" altLang="en-US" sz="2000" dirty="0">
                <a:solidFill>
                  <a:srgbClr val="990000"/>
                </a:solidFill>
                <a:latin typeface="Liberation Sans" panose="020B0604020202020204" pitchFamily="34" charset="0"/>
              </a:rPr>
              <a:t>  </a:t>
            </a:r>
            <a:r>
              <a:rPr lang="en-US" altLang="en-US" sz="2000" dirty="0">
                <a:solidFill>
                  <a:srgbClr val="CC0000"/>
                </a:solidFill>
                <a:latin typeface="Liberation Sans" panose="020B0604020202020204" pitchFamily="34" charset="0"/>
              </a:rPr>
              <a:t>Unearned Revenues.</a:t>
            </a:r>
            <a:r>
              <a:rPr lang="en-US" altLang="en-US" sz="2000" b="0" dirty="0">
                <a:solidFill>
                  <a:srgbClr val="CC0000"/>
                </a:solidFill>
                <a:latin typeface="Liberation Sans" panose="020B0604020202020204" pitchFamily="34" charset="0"/>
              </a:rPr>
              <a:t> 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	Cash received before services are performed.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800600" y="1676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Accruals</a:t>
            </a:r>
          </a:p>
        </p:txBody>
      </p:sp>
      <p:sp>
        <p:nvSpPr>
          <p:cNvPr id="17431" name="Line 14"/>
          <p:cNvSpPr>
            <a:spLocks noChangeShapeType="1"/>
          </p:cNvSpPr>
          <p:nvPr/>
        </p:nvSpPr>
        <p:spPr bwMode="auto">
          <a:xfrm>
            <a:off x="685800" y="2209800"/>
            <a:ext cx="784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Types of Adjusting Entries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304800" y="990600"/>
            <a:ext cx="6400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58000" y="443552"/>
            <a:ext cx="0" cy="123444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6911022" y="326408"/>
            <a:ext cx="2004378" cy="144655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Learning Objective 4 </a:t>
            </a:r>
            <a:r>
              <a:rPr lang="en-US" sz="16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Identify the major types of </a:t>
            </a:r>
            <a:r>
              <a:rPr lang="en-US" sz="16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entries.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5DE4E-1392-4282-8723-6D35F338B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0"/>
            <a:ext cx="7162800" cy="3200400"/>
          </a:xfrm>
        </p:spPr>
        <p:txBody>
          <a:bodyPr/>
          <a:lstStyle/>
          <a:p>
            <a:r>
              <a:rPr lang="en-US" sz="9600" dirty="0">
                <a:solidFill>
                  <a:srgbClr val="FF0000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67162405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2AF9-AFB0-45D9-86BF-8083D580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800600"/>
          </a:xfrm>
        </p:spPr>
        <p:txBody>
          <a:bodyPr/>
          <a:lstStyle/>
          <a:p>
            <a:endParaRPr lang="en-US" sz="4000" dirty="0"/>
          </a:p>
          <a:p>
            <a:r>
              <a:rPr lang="en-US" sz="4000" dirty="0">
                <a:solidFill>
                  <a:srgbClr val="00B050"/>
                </a:solidFill>
              </a:rPr>
              <a:t>THANK YOU SO MUCH</a:t>
            </a:r>
          </a:p>
          <a:p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MAY ALMIGHTY ALLAH  SAVE ALL OF US</a:t>
            </a:r>
          </a:p>
        </p:txBody>
      </p:sp>
    </p:spTree>
    <p:extLst>
      <p:ext uri="{BB962C8B-B14F-4D97-AF65-F5344CB8AC3E}">
        <p14:creationId xmlns:p14="http://schemas.microsoft.com/office/powerpoint/2010/main" val="335577488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EB4A-9757-4D9C-8389-8F276AE4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HOME WORK :  Solve the following Problem</a:t>
            </a:r>
          </a:p>
          <a:p>
            <a:endParaRPr lang="en-US" sz="3200" dirty="0"/>
          </a:p>
          <a:p>
            <a:r>
              <a:rPr lang="en-US" sz="3200" dirty="0"/>
              <a:t>P3-3A  (Page No. Book-149, Pdf 167, Financial Accounting IFRS 3e)</a:t>
            </a:r>
          </a:p>
        </p:txBody>
      </p:sp>
    </p:spTree>
    <p:extLst>
      <p:ext uri="{BB962C8B-B14F-4D97-AF65-F5344CB8AC3E}">
        <p14:creationId xmlns:p14="http://schemas.microsoft.com/office/powerpoint/2010/main" val="82299040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051"/>
          <p:cNvSpPr txBox="1">
            <a:spLocks noChangeArrowheads="1"/>
          </p:cNvSpPr>
          <p:nvPr/>
        </p:nvSpPr>
        <p:spPr bwMode="auto">
          <a:xfrm>
            <a:off x="685800" y="539088"/>
            <a:ext cx="9698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 anchor="ctr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9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508000" y="1852281"/>
            <a:ext cx="8331200" cy="284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/>
          <a:p>
            <a:pPr marL="457200" indent="-457200" algn="l" defTabSz="865188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LEARNING OBJECTIVES</a:t>
            </a:r>
          </a:p>
          <a:p>
            <a:pPr marL="457200" indent="-457200" algn="l" defTabSz="865188" eaLnBrk="1" hangingPunct="1">
              <a:lnSpc>
                <a:spcPct val="125000"/>
              </a:lnSpc>
              <a:spcBef>
                <a:spcPts val="600"/>
              </a:spcBef>
              <a:spcAft>
                <a:spcPct val="35000"/>
              </a:spcAft>
              <a:defRPr/>
            </a:pPr>
            <a:r>
              <a:rPr lang="en-US" sz="1900" b="0" i="1" dirty="0">
                <a:solidFill>
                  <a:schemeClr val="tx1"/>
                </a:solidFill>
                <a:latin typeface="Liberation Sans" panose="020B0604020202020204" pitchFamily="34" charset="0"/>
              </a:rPr>
              <a:t>After studying this chapter, you should be able to:</a:t>
            </a:r>
          </a:p>
          <a:p>
            <a:pPr marL="341313" indent="-341313" algn="l" defTabSz="865188"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Font typeface="+mj-lt"/>
              <a:buAutoNum type="arabicPeriod"/>
              <a:defRPr/>
            </a:pP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time period assumption.</a:t>
            </a:r>
          </a:p>
          <a:p>
            <a:pPr marL="341313" indent="-341313" algn="l" defTabSz="865188"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Font typeface="+mj-lt"/>
              <a:buAutoNum type="arabicPeriod"/>
              <a:defRPr/>
            </a:pP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accrual basis of accounting.</a:t>
            </a:r>
          </a:p>
          <a:p>
            <a:pPr marL="341313" indent="-341313" algn="l" defTabSz="865188"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Font typeface="+mj-lt"/>
              <a:buAutoNum type="arabicPeriod"/>
              <a:defRPr/>
            </a:pP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reasons for adjusting entries.</a:t>
            </a:r>
          </a:p>
          <a:p>
            <a:pPr marL="341313" indent="-341313" algn="l" defTabSz="865188"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Font typeface="+mj-lt"/>
              <a:buAutoNum type="arabicPeriod"/>
              <a:defRPr/>
            </a:pP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Identify the major types of adjusting entries.</a:t>
            </a:r>
          </a:p>
        </p:txBody>
      </p:sp>
      <p:sp>
        <p:nvSpPr>
          <p:cNvPr id="9" name="Rectangle 2051"/>
          <p:cNvSpPr txBox="1">
            <a:spLocks noChangeArrowheads="1"/>
          </p:cNvSpPr>
          <p:nvPr/>
        </p:nvSpPr>
        <p:spPr bwMode="auto">
          <a:xfrm>
            <a:off x="329603" y="193234"/>
            <a:ext cx="1718092" cy="56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 anchor="ctr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rgbClr val="5F5F5F"/>
                </a:solidFill>
                <a:latin typeface="Liberation Sans" panose="020B0604020202020204" pitchFamily="34" charset="0"/>
                <a:cs typeface="Arial" panose="020B0604020202020204" pitchFamily="34" charset="0"/>
              </a:rPr>
              <a:t>CHAPTER</a:t>
            </a:r>
            <a:endParaRPr lang="en-US" altLang="en-US" sz="8800" dirty="0">
              <a:solidFill>
                <a:srgbClr val="5F5F5F"/>
              </a:solidFill>
              <a:latin typeface="Liberation Sans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051"/>
          <p:cNvSpPr>
            <a:spLocks noChangeArrowheads="1"/>
          </p:cNvSpPr>
          <p:nvPr/>
        </p:nvSpPr>
        <p:spPr bwMode="auto">
          <a:xfrm>
            <a:off x="2057400" y="754040"/>
            <a:ext cx="6781800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038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4400" b="1" dirty="0">
                <a:solidFill>
                  <a:srgbClr val="5F5F5F"/>
                </a:solidFill>
                <a:latin typeface="Liberation Sans" panose="020B0604020202020204" pitchFamily="34" charset="0"/>
              </a:rPr>
              <a:t>Adjusting the Accounts</a:t>
            </a: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981200" y="743764"/>
            <a:ext cx="0" cy="85875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9189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 bwMode="auto">
          <a:xfrm>
            <a:off x="762001" y="941696"/>
            <a:ext cx="16514" cy="146144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6434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772400" cy="107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Generally a month, a quarter, or a year.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latin typeface="Liberation Sans" panose="020B0604020202020204" pitchFamily="34" charset="0"/>
              </a:rPr>
              <a:t>Also known as the “</a:t>
            </a:r>
            <a:r>
              <a:rPr lang="en-US" altLang="en-US" sz="2200" b="0" i="1" dirty="0">
                <a:latin typeface="Liberation Sans" panose="020B0604020202020204" pitchFamily="34" charset="0"/>
              </a:rPr>
              <a:t>Periodicity Assumption</a:t>
            </a:r>
            <a:r>
              <a:rPr lang="en-US" altLang="en-US" sz="2200" b="0" dirty="0">
                <a:latin typeface="Liberation Sans" panose="020B0604020202020204" pitchFamily="34" charset="0"/>
              </a:rPr>
              <a:t>”</a:t>
            </a:r>
          </a:p>
        </p:txBody>
      </p:sp>
      <p:sp>
        <p:nvSpPr>
          <p:cNvPr id="146436" name="Text Box 8"/>
          <p:cNvSpPr txBox="1">
            <a:spLocks noChangeArrowheads="1"/>
          </p:cNvSpPr>
          <p:nvPr/>
        </p:nvSpPr>
        <p:spPr bwMode="auto">
          <a:xfrm>
            <a:off x="2971800" y="1322080"/>
            <a:ext cx="541020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  <a:buSzPct val="80000"/>
            </a:pPr>
            <a:r>
              <a:rPr lang="en-US" altLang="en-US" sz="2300" b="0" dirty="0">
                <a:latin typeface="Liberation Sans" panose="020B0604020202020204" pitchFamily="34" charset="0"/>
              </a:rPr>
              <a:t>Accountants divide the economic life of a business into artificial time periods  (</a:t>
            </a:r>
            <a:r>
              <a:rPr lang="en-US" altLang="en-US" sz="23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Time Period Assumption</a:t>
            </a:r>
            <a:r>
              <a:rPr lang="en-US" altLang="en-US" sz="2300" b="0" dirty="0">
                <a:latin typeface="Liberation Sans" panose="020B0604020202020204" pitchFamily="34" charset="0"/>
              </a:rPr>
              <a:t>).</a:t>
            </a:r>
          </a:p>
        </p:txBody>
      </p:sp>
      <p:sp>
        <p:nvSpPr>
          <p:cNvPr id="146438" name="Freeform 11"/>
          <p:cNvSpPr>
            <a:spLocks/>
          </p:cNvSpPr>
          <p:nvPr/>
        </p:nvSpPr>
        <p:spPr bwMode="auto">
          <a:xfrm>
            <a:off x="792163" y="3251200"/>
            <a:ext cx="7285037" cy="4763"/>
          </a:xfrm>
          <a:custGeom>
            <a:avLst/>
            <a:gdLst>
              <a:gd name="T0" fmla="*/ 0 w 4589"/>
              <a:gd name="T1" fmla="*/ 0 h 3"/>
              <a:gd name="T2" fmla="*/ 7285037 w 4589"/>
              <a:gd name="T3" fmla="*/ 4763 h 3"/>
              <a:gd name="T4" fmla="*/ 0 60000 65536"/>
              <a:gd name="T5" fmla="*/ 0 60000 65536"/>
              <a:gd name="T6" fmla="*/ 0 w 4589"/>
              <a:gd name="T7" fmla="*/ 0 h 3"/>
              <a:gd name="T8" fmla="*/ 4589 w 458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89" h="3">
                <a:moveTo>
                  <a:pt x="0" y="0"/>
                </a:moveTo>
                <a:lnTo>
                  <a:pt x="4589" y="3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46439" name="Line 12"/>
          <p:cNvSpPr>
            <a:spLocks noChangeShapeType="1"/>
          </p:cNvSpPr>
          <p:nvPr/>
        </p:nvSpPr>
        <p:spPr bwMode="auto">
          <a:xfrm>
            <a:off x="766763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40" name="Line 13"/>
          <p:cNvSpPr>
            <a:spLocks noChangeShapeType="1"/>
          </p:cNvSpPr>
          <p:nvPr/>
        </p:nvSpPr>
        <p:spPr bwMode="auto">
          <a:xfrm>
            <a:off x="1905000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41" name="Rectangle 14"/>
          <p:cNvSpPr>
            <a:spLocks noChangeArrowheads="1"/>
          </p:cNvSpPr>
          <p:nvPr/>
        </p:nvSpPr>
        <p:spPr bwMode="auto">
          <a:xfrm>
            <a:off x="828675" y="3263900"/>
            <a:ext cx="923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Jan.</a:t>
            </a:r>
          </a:p>
        </p:txBody>
      </p:sp>
      <p:sp>
        <p:nvSpPr>
          <p:cNvPr id="146442" name="Rectangle 15"/>
          <p:cNvSpPr>
            <a:spLocks noChangeArrowheads="1"/>
          </p:cNvSpPr>
          <p:nvPr/>
        </p:nvSpPr>
        <p:spPr bwMode="auto">
          <a:xfrm>
            <a:off x="2047875" y="32639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Feb.</a:t>
            </a:r>
          </a:p>
        </p:txBody>
      </p:sp>
      <p:sp>
        <p:nvSpPr>
          <p:cNvPr id="146443" name="Rectangle 16"/>
          <p:cNvSpPr>
            <a:spLocks noChangeArrowheads="1"/>
          </p:cNvSpPr>
          <p:nvPr/>
        </p:nvSpPr>
        <p:spPr bwMode="auto">
          <a:xfrm>
            <a:off x="3190875" y="32639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Mar.</a:t>
            </a:r>
          </a:p>
        </p:txBody>
      </p:sp>
      <p:sp>
        <p:nvSpPr>
          <p:cNvPr id="146444" name="Rectangle 17"/>
          <p:cNvSpPr>
            <a:spLocks noChangeArrowheads="1"/>
          </p:cNvSpPr>
          <p:nvPr/>
        </p:nvSpPr>
        <p:spPr bwMode="auto">
          <a:xfrm>
            <a:off x="4333875" y="32639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Apr.</a:t>
            </a:r>
          </a:p>
        </p:txBody>
      </p:sp>
      <p:sp>
        <p:nvSpPr>
          <p:cNvPr id="146445" name="Line 19"/>
          <p:cNvSpPr>
            <a:spLocks noChangeShapeType="1"/>
          </p:cNvSpPr>
          <p:nvPr/>
        </p:nvSpPr>
        <p:spPr bwMode="auto">
          <a:xfrm>
            <a:off x="5324475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46" name="Rectangle 20"/>
          <p:cNvSpPr>
            <a:spLocks noChangeArrowheads="1"/>
          </p:cNvSpPr>
          <p:nvPr/>
        </p:nvSpPr>
        <p:spPr bwMode="auto">
          <a:xfrm>
            <a:off x="7153275" y="32639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Dec.</a:t>
            </a:r>
          </a:p>
        </p:txBody>
      </p:sp>
      <p:sp>
        <p:nvSpPr>
          <p:cNvPr id="146447" name="Line 21"/>
          <p:cNvSpPr>
            <a:spLocks noChangeShapeType="1"/>
          </p:cNvSpPr>
          <p:nvPr/>
        </p:nvSpPr>
        <p:spPr bwMode="auto">
          <a:xfrm>
            <a:off x="8067675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48" name="Rectangle 23"/>
          <p:cNvSpPr>
            <a:spLocks noChangeArrowheads="1"/>
          </p:cNvSpPr>
          <p:nvPr/>
        </p:nvSpPr>
        <p:spPr bwMode="auto">
          <a:xfrm>
            <a:off x="5562600" y="31242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"/>
              </a:lnSpc>
            </a:pPr>
            <a:r>
              <a:rPr lang="en-US" altLang="en-US" sz="2800" b="1" dirty="0">
                <a:latin typeface="Liberation Sans" panose="020B0604020202020204" pitchFamily="34" charset="0"/>
              </a:rPr>
              <a:t>. . . . .</a:t>
            </a:r>
          </a:p>
        </p:txBody>
      </p:sp>
      <p:sp>
        <p:nvSpPr>
          <p:cNvPr id="146449" name="Line 24"/>
          <p:cNvSpPr>
            <a:spLocks noChangeShapeType="1"/>
          </p:cNvSpPr>
          <p:nvPr/>
        </p:nvSpPr>
        <p:spPr bwMode="auto">
          <a:xfrm>
            <a:off x="3048000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50" name="Line 25"/>
          <p:cNvSpPr>
            <a:spLocks noChangeShapeType="1"/>
          </p:cNvSpPr>
          <p:nvPr/>
        </p:nvSpPr>
        <p:spPr bwMode="auto">
          <a:xfrm>
            <a:off x="4191000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51" name="Line 26"/>
          <p:cNvSpPr>
            <a:spLocks noChangeShapeType="1"/>
          </p:cNvSpPr>
          <p:nvPr/>
        </p:nvSpPr>
        <p:spPr bwMode="auto">
          <a:xfrm>
            <a:off x="6934200" y="31242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6452" name="AutoShape 27"/>
          <p:cNvSpPr>
            <a:spLocks/>
          </p:cNvSpPr>
          <p:nvPr/>
        </p:nvSpPr>
        <p:spPr bwMode="auto">
          <a:xfrm rot="16200000">
            <a:off x="1143000" y="32004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46453" name="AutoShape 28"/>
          <p:cNvSpPr>
            <a:spLocks/>
          </p:cNvSpPr>
          <p:nvPr/>
        </p:nvSpPr>
        <p:spPr bwMode="auto">
          <a:xfrm rot="16200000">
            <a:off x="2286000" y="23622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46454" name="AutoShape 29"/>
          <p:cNvSpPr>
            <a:spLocks/>
          </p:cNvSpPr>
          <p:nvPr/>
        </p:nvSpPr>
        <p:spPr bwMode="auto">
          <a:xfrm rot="16200000">
            <a:off x="4229100" y="723900"/>
            <a:ext cx="381000" cy="7315200"/>
          </a:xfrm>
          <a:prstGeom prst="leftBrace">
            <a:avLst>
              <a:gd name="adj1" fmla="val 160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97171"/>
            <a:ext cx="8092721" cy="579781"/>
          </a:xfrm>
          <a:prstGeom prst="rect">
            <a:avLst/>
          </a:prstGeom>
          <a:solidFill>
            <a:srgbClr val="0000BF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pPr marL="109538"/>
            <a:r>
              <a:rPr lang="en-US" altLang="en-US" dirty="0">
                <a:solidFill>
                  <a:schemeClr val="accent3"/>
                </a:solidFill>
              </a:rPr>
              <a:t>Timing Issues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7504" y="397171"/>
            <a:ext cx="484496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endParaRPr lang="en-US" sz="3100" dirty="0"/>
          </a:p>
        </p:txBody>
      </p:sp>
      <p:sp>
        <p:nvSpPr>
          <p:cNvPr id="26" name="Rectangle 25"/>
          <p:cNvSpPr/>
          <p:nvPr/>
        </p:nvSpPr>
        <p:spPr>
          <a:xfrm>
            <a:off x="891223" y="1039504"/>
            <a:ext cx="1851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Learning Objective 1 </a:t>
            </a:r>
            <a:r>
              <a:rPr lang="en-US" sz="16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time period assumption.</a:t>
            </a:r>
          </a:p>
        </p:txBody>
      </p:sp>
    </p:spTree>
    <p:extLst>
      <p:ext uri="{BB962C8B-B14F-4D97-AF65-F5344CB8AC3E}">
        <p14:creationId xmlns:p14="http://schemas.microsoft.com/office/powerpoint/2010/main" val="29018920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772400" cy="35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Monthly and quarterly time periods are called </a:t>
            </a: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interim periods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Most large companies must prepare both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quarterly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and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 annual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financial statements.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Fiscal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= Accounting time period that is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one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in length.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Calendar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= January 1 to December 31.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Fiscal and Calendar Years</a:t>
            </a: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533400" y="1936750"/>
            <a:ext cx="7696200" cy="456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>
            <a:spAutoFit/>
          </a:bodyPr>
          <a:lstStyle>
            <a:lvl1pPr marL="517525" indent="-517525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2625" indent="-4508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200" b="0" dirty="0">
                <a:latin typeface="Liberation Sans" panose="020B0604020202020204" pitchFamily="34" charset="0"/>
              </a:rPr>
              <a:t>The time period assumption states that: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must wait until the calendar year is completed to prepare financial statements.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use the fiscal year to report financial information.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economic life of a business can be divided into artificial time periods.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record information in the time period in which the events occur.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Fiscal and Calendar Years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solidFill>
                  <a:srgbClr val="CC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3" name="Notched Right Arrow 12"/>
          <p:cNvSpPr/>
          <p:nvPr/>
        </p:nvSpPr>
        <p:spPr bwMode="auto">
          <a:xfrm>
            <a:off x="270370" y="4536744"/>
            <a:ext cx="554182" cy="457200"/>
          </a:xfrm>
          <a:prstGeom prst="notchedRightArrow">
            <a:avLst/>
          </a:prstGeom>
          <a:solidFill>
            <a:srgbClr val="CC0000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altLang="en-US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35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500" dirty="0">
                <a:solidFill>
                  <a:schemeClr val="tx1"/>
                </a:solidFill>
                <a:latin typeface="Liberation Sans" panose="020B0604020202020204" pitchFamily="34" charset="0"/>
              </a:rPr>
              <a:t>Accrual-Basis Accounting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Transactions recorded in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periods in </a:t>
            </a:r>
          </a:p>
          <a:p>
            <a:pPr marL="679450" lvl="1" indent="0">
              <a:lnSpc>
                <a:spcPct val="125000"/>
              </a:lnSpc>
              <a:spcBef>
                <a:spcPts val="0"/>
              </a:spcBef>
              <a:buClr>
                <a:srgbClr val="CC0000"/>
              </a:buClr>
              <a:buSzPct val="80000"/>
              <a:buNone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which the events occur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recognize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when they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perform services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(rather than when they receive cash).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are recognized when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incurred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(rather than when paid).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Accrual- versus Cash-Basis Accounting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010400" y="990600"/>
            <a:ext cx="0" cy="146304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7139623" y="1039504"/>
            <a:ext cx="1851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Learning Objective 2 </a:t>
            </a:r>
            <a:r>
              <a:rPr lang="en-US" sz="1600" b="1" dirty="0">
                <a:solidFill>
                  <a:srgbClr val="FF3300"/>
                </a:solidFill>
                <a:latin typeface="Liberation Sans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Explain the accrual basis of accounting.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001000" cy="330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500" dirty="0">
                <a:solidFill>
                  <a:schemeClr val="tx1"/>
                </a:solidFill>
                <a:latin typeface="Liberation Sans" panose="020B0604020202020204" pitchFamily="34" charset="0"/>
              </a:rPr>
              <a:t>Cash-Basis Accounting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are recorded when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cash is received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are recorded when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cash is paid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Cash-basis accounting is not in accordance with International Financial Reporting Standards (IFRS).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endParaRPr lang="en-US" altLang="en-US" sz="22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Accrual- versus Cash-Basis Accounting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609600" y="1295400"/>
            <a:ext cx="7010400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Liberation Sans" panose="020B0604020202020204" pitchFamily="34" charset="0"/>
              </a:rPr>
              <a:t>REVENUE RECOGNITION PRINCIPLE</a:t>
            </a:r>
          </a:p>
        </p:txBody>
      </p:sp>
      <p:sp>
        <p:nvSpPr>
          <p:cNvPr id="11268" name="Text Box 1031"/>
          <p:cNvSpPr txBox="1">
            <a:spLocks noChangeArrowheads="1"/>
          </p:cNvSpPr>
          <p:nvPr/>
        </p:nvSpPr>
        <p:spPr bwMode="auto">
          <a:xfrm>
            <a:off x="609600" y="1944688"/>
            <a:ext cx="3962400" cy="175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Recognize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revenue in the accounting period in which the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performance obligation is satisfied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33588"/>
            <a:ext cx="2881313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878138" cy="3886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6934200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  <a:defRPr sz="2600">
                <a:solidFill>
                  <a:srgbClr val="006600"/>
                </a:solidFill>
                <a:latin typeface="Liberation Sans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bg2"/>
                </a:solidFill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bg2"/>
                </a:solidFill>
              </a:defRPr>
            </a:lvl9pPr>
          </a:lstStyle>
          <a:p>
            <a:r>
              <a:rPr lang="en-US" altLang="en-US" sz="2800" dirty="0"/>
              <a:t>EXPENSE RECOGNITION PRINCIPLE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609600" y="1928813"/>
            <a:ext cx="3886200" cy="277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Match expenses with revenues in the period when the company makes efforts to generate those revenues.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“Let the expenses follow the revenues.”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CC0000"/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3177</TotalTime>
  <Pages>43</Pages>
  <Words>846</Words>
  <Application>Microsoft Office PowerPoint</Application>
  <PresentationFormat>On-screen Show (4:3)</PresentationFormat>
  <Paragraphs>117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Comic Sans MS</vt:lpstr>
      <vt:lpstr>Constantia</vt:lpstr>
      <vt:lpstr>Liberation Sans</vt:lpstr>
      <vt:lpstr>Wingdings</vt:lpstr>
      <vt:lpstr>movnglnc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PCFIX</cp:lastModifiedBy>
  <cp:revision>1523</cp:revision>
  <cp:lastPrinted>1999-09-16T17:08:20Z</cp:lastPrinted>
  <dcterms:created xsi:type="dcterms:W3CDTF">1997-03-28T18:03:02Z</dcterms:created>
  <dcterms:modified xsi:type="dcterms:W3CDTF">2020-03-27T08:49:13Z</dcterms:modified>
</cp:coreProperties>
</file>