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 id="2147483676" r:id="rId3"/>
    <p:sldMasterId id="2147483688" r:id="rId4"/>
    <p:sldMasterId id="2147483700" r:id="rId5"/>
  </p:sldMasterIdLst>
  <p:notesMasterIdLst>
    <p:notesMasterId r:id="rId91"/>
  </p:notesMasterIdLst>
  <p:handoutMasterIdLst>
    <p:handoutMasterId r:id="rId92"/>
  </p:handoutMasterIdLst>
  <p:sldIdLst>
    <p:sldId id="847" r:id="rId6"/>
    <p:sldId id="837" r:id="rId7"/>
    <p:sldId id="839" r:id="rId8"/>
    <p:sldId id="848" r:id="rId9"/>
    <p:sldId id="841" r:id="rId10"/>
    <p:sldId id="842" r:id="rId11"/>
    <p:sldId id="843" r:id="rId12"/>
    <p:sldId id="844" r:id="rId13"/>
    <p:sldId id="845" r:id="rId14"/>
    <p:sldId id="846" r:id="rId15"/>
    <p:sldId id="804" r:id="rId16"/>
    <p:sldId id="734" r:id="rId17"/>
    <p:sldId id="810" r:id="rId18"/>
    <p:sldId id="735" r:id="rId19"/>
    <p:sldId id="737" r:id="rId20"/>
    <p:sldId id="805" r:id="rId21"/>
    <p:sldId id="739" r:id="rId22"/>
    <p:sldId id="740" r:id="rId23"/>
    <p:sldId id="806" r:id="rId24"/>
    <p:sldId id="807" r:id="rId25"/>
    <p:sldId id="808" r:id="rId26"/>
    <p:sldId id="745" r:id="rId27"/>
    <p:sldId id="809" r:id="rId28"/>
    <p:sldId id="746" r:id="rId29"/>
    <p:sldId id="747" r:id="rId30"/>
    <p:sldId id="748" r:id="rId31"/>
    <p:sldId id="811" r:id="rId32"/>
    <p:sldId id="813" r:id="rId33"/>
    <p:sldId id="750" r:id="rId34"/>
    <p:sldId id="814" r:id="rId35"/>
    <p:sldId id="752" r:id="rId36"/>
    <p:sldId id="753" r:id="rId37"/>
    <p:sldId id="754" r:id="rId38"/>
    <p:sldId id="755" r:id="rId39"/>
    <p:sldId id="756" r:id="rId40"/>
    <p:sldId id="757" r:id="rId41"/>
    <p:sldId id="759" r:id="rId42"/>
    <p:sldId id="758" r:id="rId43"/>
    <p:sldId id="760" r:id="rId44"/>
    <p:sldId id="761" r:id="rId45"/>
    <p:sldId id="762" r:id="rId46"/>
    <p:sldId id="763" r:id="rId47"/>
    <p:sldId id="764" r:id="rId48"/>
    <p:sldId id="765" r:id="rId49"/>
    <p:sldId id="766" r:id="rId50"/>
    <p:sldId id="767" r:id="rId51"/>
    <p:sldId id="768" r:id="rId52"/>
    <p:sldId id="769" r:id="rId53"/>
    <p:sldId id="770" r:id="rId54"/>
    <p:sldId id="771" r:id="rId55"/>
    <p:sldId id="772" r:id="rId56"/>
    <p:sldId id="773" r:id="rId57"/>
    <p:sldId id="774" r:id="rId58"/>
    <p:sldId id="775" r:id="rId59"/>
    <p:sldId id="776" r:id="rId60"/>
    <p:sldId id="777" r:id="rId61"/>
    <p:sldId id="778" r:id="rId62"/>
    <p:sldId id="779" r:id="rId63"/>
    <p:sldId id="780" r:id="rId64"/>
    <p:sldId id="781" r:id="rId65"/>
    <p:sldId id="783" r:id="rId66"/>
    <p:sldId id="819" r:id="rId67"/>
    <p:sldId id="820" r:id="rId68"/>
    <p:sldId id="786" r:id="rId69"/>
    <p:sldId id="815" r:id="rId70"/>
    <p:sldId id="787" r:id="rId71"/>
    <p:sldId id="788" r:id="rId72"/>
    <p:sldId id="822" r:id="rId73"/>
    <p:sldId id="821" r:id="rId74"/>
    <p:sldId id="789" r:id="rId75"/>
    <p:sldId id="823" r:id="rId76"/>
    <p:sldId id="824" r:id="rId77"/>
    <p:sldId id="792" r:id="rId78"/>
    <p:sldId id="825" r:id="rId79"/>
    <p:sldId id="826" r:id="rId80"/>
    <p:sldId id="827" r:id="rId81"/>
    <p:sldId id="795" r:id="rId82"/>
    <p:sldId id="797" r:id="rId83"/>
    <p:sldId id="828" r:id="rId84"/>
    <p:sldId id="829" r:id="rId85"/>
    <p:sldId id="830" r:id="rId86"/>
    <p:sldId id="831" r:id="rId87"/>
    <p:sldId id="800" r:id="rId88"/>
    <p:sldId id="801" r:id="rId89"/>
    <p:sldId id="802" r:id="rId90"/>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6600"/>
    <a:srgbClr val="FFFFC5"/>
    <a:srgbClr val="E1E1FF"/>
    <a:srgbClr val="FF0000"/>
    <a:srgbClr val="FF3300"/>
    <a:srgbClr val="008080"/>
    <a:srgbClr val="009999"/>
    <a:srgbClr val="77777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1" autoAdjust="0"/>
    <p:restoredTop sz="94494" autoAdjust="0"/>
  </p:normalViewPr>
  <p:slideViewPr>
    <p:cSldViewPr>
      <p:cViewPr>
        <p:scale>
          <a:sx n="70" d="100"/>
          <a:sy n="70" d="100"/>
        </p:scale>
        <p:origin x="-1380" y="-4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Lst>
  </p:outlineViewPr>
  <p:notesTextViewPr>
    <p:cViewPr>
      <p:scale>
        <a:sx n="100" d="100"/>
        <a:sy n="100" d="100"/>
      </p:scale>
      <p:origin x="0" y="0"/>
    </p:cViewPr>
  </p:notesTextViewPr>
  <p:sorterViewPr>
    <p:cViewPr>
      <p:scale>
        <a:sx n="120" d="100"/>
        <a:sy n="120" d="100"/>
      </p:scale>
      <p:origin x="0" y="4266"/>
    </p:cViewPr>
  </p:sorterViewPr>
  <p:notesViewPr>
    <p:cSldViewPr>
      <p:cViewPr>
        <p:scale>
          <a:sx n="75" d="100"/>
          <a:sy n="75" d="100"/>
        </p:scale>
        <p:origin x="-1776" y="-246"/>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20.xml"/><Relationship Id="rId18" Type="http://schemas.openxmlformats.org/officeDocument/2006/relationships/slide" Target="slides/slide25.xml"/><Relationship Id="rId26" Type="http://schemas.openxmlformats.org/officeDocument/2006/relationships/slide" Target="slides/slide37.xml"/><Relationship Id="rId39" Type="http://schemas.openxmlformats.org/officeDocument/2006/relationships/slide" Target="slides/slide50.xml"/><Relationship Id="rId21" Type="http://schemas.openxmlformats.org/officeDocument/2006/relationships/slide" Target="slides/slide28.xml"/><Relationship Id="rId34" Type="http://schemas.openxmlformats.org/officeDocument/2006/relationships/slide" Target="slides/slide45.xml"/><Relationship Id="rId42" Type="http://schemas.openxmlformats.org/officeDocument/2006/relationships/slide" Target="slides/slide53.xml"/><Relationship Id="rId47" Type="http://schemas.openxmlformats.org/officeDocument/2006/relationships/slide" Target="slides/slide58.xml"/><Relationship Id="rId50" Type="http://schemas.openxmlformats.org/officeDocument/2006/relationships/slide" Target="slides/slide61.xml"/><Relationship Id="rId55" Type="http://schemas.openxmlformats.org/officeDocument/2006/relationships/slide" Target="slides/slide66.xml"/><Relationship Id="rId63" Type="http://schemas.openxmlformats.org/officeDocument/2006/relationships/slide" Target="slides/slide75.xml"/><Relationship Id="rId7" Type="http://schemas.openxmlformats.org/officeDocument/2006/relationships/slide" Target="slides/slide14.xml"/><Relationship Id="rId2" Type="http://schemas.openxmlformats.org/officeDocument/2006/relationships/slide" Target="slides/slide9.xml"/><Relationship Id="rId16" Type="http://schemas.openxmlformats.org/officeDocument/2006/relationships/slide" Target="slides/slide23.xml"/><Relationship Id="rId20" Type="http://schemas.openxmlformats.org/officeDocument/2006/relationships/slide" Target="slides/slide27.xml"/><Relationship Id="rId29" Type="http://schemas.openxmlformats.org/officeDocument/2006/relationships/slide" Target="slides/slide40.xml"/><Relationship Id="rId41" Type="http://schemas.openxmlformats.org/officeDocument/2006/relationships/slide" Target="slides/slide52.xml"/><Relationship Id="rId54" Type="http://schemas.openxmlformats.org/officeDocument/2006/relationships/slide" Target="slides/slide65.xml"/><Relationship Id="rId62" Type="http://schemas.openxmlformats.org/officeDocument/2006/relationships/slide" Target="slides/slide74.xml"/><Relationship Id="rId1" Type="http://schemas.openxmlformats.org/officeDocument/2006/relationships/slide" Target="slides/slide5.xml"/><Relationship Id="rId6" Type="http://schemas.openxmlformats.org/officeDocument/2006/relationships/slide" Target="slides/slide13.xml"/><Relationship Id="rId11" Type="http://schemas.openxmlformats.org/officeDocument/2006/relationships/slide" Target="slides/slide18.xml"/><Relationship Id="rId24" Type="http://schemas.openxmlformats.org/officeDocument/2006/relationships/slide" Target="slides/slide35.xml"/><Relationship Id="rId32" Type="http://schemas.openxmlformats.org/officeDocument/2006/relationships/slide" Target="slides/slide43.xml"/><Relationship Id="rId37" Type="http://schemas.openxmlformats.org/officeDocument/2006/relationships/slide" Target="slides/slide48.xml"/><Relationship Id="rId40" Type="http://schemas.openxmlformats.org/officeDocument/2006/relationships/slide" Target="slides/slide51.xml"/><Relationship Id="rId45" Type="http://schemas.openxmlformats.org/officeDocument/2006/relationships/slide" Target="slides/slide56.xml"/><Relationship Id="rId53" Type="http://schemas.openxmlformats.org/officeDocument/2006/relationships/slide" Target="slides/slide64.xml"/><Relationship Id="rId58" Type="http://schemas.openxmlformats.org/officeDocument/2006/relationships/slide" Target="slides/slide70.xml"/><Relationship Id="rId5" Type="http://schemas.openxmlformats.org/officeDocument/2006/relationships/slide" Target="slides/slide12.xml"/><Relationship Id="rId15" Type="http://schemas.openxmlformats.org/officeDocument/2006/relationships/slide" Target="slides/slide22.xml"/><Relationship Id="rId23" Type="http://schemas.openxmlformats.org/officeDocument/2006/relationships/slide" Target="slides/slide30.xml"/><Relationship Id="rId28" Type="http://schemas.openxmlformats.org/officeDocument/2006/relationships/slide" Target="slides/slide39.xml"/><Relationship Id="rId36" Type="http://schemas.openxmlformats.org/officeDocument/2006/relationships/slide" Target="slides/slide47.xml"/><Relationship Id="rId49" Type="http://schemas.openxmlformats.org/officeDocument/2006/relationships/slide" Target="slides/slide60.xml"/><Relationship Id="rId57" Type="http://schemas.openxmlformats.org/officeDocument/2006/relationships/slide" Target="slides/slide69.xml"/><Relationship Id="rId61" Type="http://schemas.openxmlformats.org/officeDocument/2006/relationships/slide" Target="slides/slide73.xml"/><Relationship Id="rId10" Type="http://schemas.openxmlformats.org/officeDocument/2006/relationships/slide" Target="slides/slide17.xml"/><Relationship Id="rId19" Type="http://schemas.openxmlformats.org/officeDocument/2006/relationships/slide" Target="slides/slide26.xml"/><Relationship Id="rId31" Type="http://schemas.openxmlformats.org/officeDocument/2006/relationships/slide" Target="slides/slide42.xml"/><Relationship Id="rId44" Type="http://schemas.openxmlformats.org/officeDocument/2006/relationships/slide" Target="slides/slide55.xml"/><Relationship Id="rId52" Type="http://schemas.openxmlformats.org/officeDocument/2006/relationships/slide" Target="slides/slide63.xml"/><Relationship Id="rId60" Type="http://schemas.openxmlformats.org/officeDocument/2006/relationships/slide" Target="slides/slide72.xml"/><Relationship Id="rId4" Type="http://schemas.openxmlformats.org/officeDocument/2006/relationships/slide" Target="slides/slide11.xml"/><Relationship Id="rId9" Type="http://schemas.openxmlformats.org/officeDocument/2006/relationships/slide" Target="slides/slide16.xml"/><Relationship Id="rId14" Type="http://schemas.openxmlformats.org/officeDocument/2006/relationships/slide" Target="slides/slide21.xml"/><Relationship Id="rId22" Type="http://schemas.openxmlformats.org/officeDocument/2006/relationships/slide" Target="slides/slide29.xml"/><Relationship Id="rId27" Type="http://schemas.openxmlformats.org/officeDocument/2006/relationships/slide" Target="slides/slide38.xml"/><Relationship Id="rId30" Type="http://schemas.openxmlformats.org/officeDocument/2006/relationships/slide" Target="slides/slide41.xml"/><Relationship Id="rId35" Type="http://schemas.openxmlformats.org/officeDocument/2006/relationships/slide" Target="slides/slide46.xml"/><Relationship Id="rId43" Type="http://schemas.openxmlformats.org/officeDocument/2006/relationships/slide" Target="slides/slide54.xml"/><Relationship Id="rId48" Type="http://schemas.openxmlformats.org/officeDocument/2006/relationships/slide" Target="slides/slide59.xml"/><Relationship Id="rId56" Type="http://schemas.openxmlformats.org/officeDocument/2006/relationships/slide" Target="slides/slide67.xml"/><Relationship Id="rId64" Type="http://schemas.openxmlformats.org/officeDocument/2006/relationships/slide" Target="slides/slide76.xml"/><Relationship Id="rId8" Type="http://schemas.openxmlformats.org/officeDocument/2006/relationships/slide" Target="slides/slide15.xml"/><Relationship Id="rId51" Type="http://schemas.openxmlformats.org/officeDocument/2006/relationships/slide" Target="slides/slide62.xml"/><Relationship Id="rId3" Type="http://schemas.openxmlformats.org/officeDocument/2006/relationships/slide" Target="slides/slide10.xml"/><Relationship Id="rId12" Type="http://schemas.openxmlformats.org/officeDocument/2006/relationships/slide" Target="slides/slide19.xml"/><Relationship Id="rId17" Type="http://schemas.openxmlformats.org/officeDocument/2006/relationships/slide" Target="slides/slide24.xml"/><Relationship Id="rId25" Type="http://schemas.openxmlformats.org/officeDocument/2006/relationships/slide" Target="slides/slide36.xml"/><Relationship Id="rId33" Type="http://schemas.openxmlformats.org/officeDocument/2006/relationships/slide" Target="slides/slide44.xml"/><Relationship Id="rId38" Type="http://schemas.openxmlformats.org/officeDocument/2006/relationships/slide" Target="slides/slide49.xml"/><Relationship Id="rId46" Type="http://schemas.openxmlformats.org/officeDocument/2006/relationships/slide" Target="slides/slide57.xml"/><Relationship Id="rId59" Type="http://schemas.openxmlformats.org/officeDocument/2006/relationships/slide" Target="slides/slide7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085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51"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91009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90625" y="703263"/>
            <a:ext cx="4627563" cy="3470275"/>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Rot="1" noChangeAspect="1" noChangeArrowheads="1" noTextEdit="1"/>
          </p:cNvSpPr>
          <p:nvPr>
            <p:ph type="sldImg"/>
          </p:nvPr>
        </p:nvSpPr>
        <p:spPr>
          <a:xfrm>
            <a:off x="1190625" y="704850"/>
            <a:ext cx="4624388" cy="3468688"/>
          </a:xfrm>
          <a:ln/>
        </p:spPr>
      </p:sp>
      <p:sp>
        <p:nvSpPr>
          <p:cNvPr id="373763" name="Rectangle 3"/>
          <p:cNvSpPr>
            <a:spLocks noGrp="1" noChangeArrowheads="1"/>
          </p:cNvSpPr>
          <p:nvPr>
            <p:ph type="body" idx="1"/>
          </p:nvPr>
        </p:nvSpPr>
        <p:spPr>
          <a:xfrm>
            <a:off x="389114" y="4413020"/>
            <a:ext cx="6303645" cy="4179379"/>
          </a:xfrm>
        </p:spPr>
        <p:txBody>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89038" y="703263"/>
            <a:ext cx="4625975"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89038" y="703263"/>
            <a:ext cx="4625975" cy="3470275"/>
          </a:xfrm>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90625" y="703263"/>
            <a:ext cx="4625975" cy="3470275"/>
          </a:xfrm>
          <a:ln/>
        </p:spPr>
      </p:sp>
      <p:sp>
        <p:nvSpPr>
          <p:cNvPr id="100355"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3263"/>
            <a:ext cx="4625975" cy="3470275"/>
          </a:xfrm>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0625" y="703263"/>
            <a:ext cx="4625975" cy="3470275"/>
          </a:xfrm>
          <a:ln/>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82688" y="698500"/>
            <a:ext cx="4640262" cy="3479800"/>
          </a:xfrm>
          <a:ln cap="flat"/>
        </p:spPr>
      </p:sp>
      <p:sp>
        <p:nvSpPr>
          <p:cNvPr id="107523"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82688" y="698500"/>
            <a:ext cx="4640262" cy="3479800"/>
          </a:xfrm>
          <a:ln cap="flat"/>
        </p:spPr>
      </p:sp>
      <p:sp>
        <p:nvSpPr>
          <p:cNvPr id="108547"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82688" y="698500"/>
            <a:ext cx="4640262" cy="3479800"/>
          </a:xfrm>
          <a:ln cap="flat"/>
        </p:spPr>
      </p:sp>
      <p:sp>
        <p:nvSpPr>
          <p:cNvPr id="109571"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82688" y="698500"/>
            <a:ext cx="4640262" cy="3479800"/>
          </a:xfrm>
          <a:ln cap="flat"/>
        </p:spPr>
      </p:sp>
      <p:sp>
        <p:nvSpPr>
          <p:cNvPr id="110595"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51" tIns="46876" rIns="93751" bIns="46876"/>
          <a:lstStyle/>
          <a:p>
            <a:endParaRPr lang="en-US"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90625" y="703263"/>
            <a:ext cx="4625975" cy="3470275"/>
          </a:xfrm>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90625" y="703263"/>
            <a:ext cx="4625975" cy="3470275"/>
          </a:xfrm>
          <a:ln/>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0625" y="703263"/>
            <a:ext cx="4627563"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0625" y="703263"/>
            <a:ext cx="4625975" cy="347027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61" tIns="45125" rIns="91861" bIns="45125"/>
          <a:lstStyle/>
          <a:p>
            <a:endParaRPr lang="en-US" alt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90625" y="703263"/>
            <a:ext cx="4627563" cy="3470275"/>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6290643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385171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194324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24886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68234136"/>
      </p:ext>
    </p:extLst>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892028325"/>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798282919"/>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defRPr/>
            </a:pPr>
            <a:endParaRPr lang="en-US">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5C151EF7-B424-40A1-84ED-3E9B8FA5692C}" type="datetimeFigureOut">
              <a:rPr lang="en-US">
                <a:solidFill>
                  <a:srgbClr val="696464"/>
                </a:solidFill>
              </a:rPr>
              <a:pPr>
                <a:defRPr/>
              </a:pPr>
              <a:t>7/15/2019</a:t>
            </a:fld>
            <a:endParaRPr lang="en-US">
              <a:solidFill>
                <a:srgbClr val="696464"/>
              </a:solidFill>
            </a:endParaRPr>
          </a:p>
        </p:txBody>
      </p:sp>
      <p:sp>
        <p:nvSpPr>
          <p:cNvPr id="12" name="Footer Placeholder 16"/>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65F4E90E-4484-4506-A4A5-44EAAAD5FCB6}" type="slidenum">
              <a:rPr lang="en-US"/>
              <a:pPr>
                <a:defRPr/>
              </a:pPr>
              <a:t>‹#›</a:t>
            </a:fld>
            <a:endParaRPr lang="en-US"/>
          </a:p>
        </p:txBody>
      </p:sp>
    </p:spTree>
    <p:extLst>
      <p:ext uri="{BB962C8B-B14F-4D97-AF65-F5344CB8AC3E}">
        <p14:creationId xmlns:p14="http://schemas.microsoft.com/office/powerpoint/2010/main" val="980211294"/>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7663A35-27A6-4F5B-9D5C-9FFABD437DA2}" type="datetimeFigureOut">
              <a:rPr lang="en-US">
                <a:solidFill>
                  <a:srgbClr val="696464"/>
                </a:solidFill>
              </a:rPr>
              <a:pPr>
                <a:defRPr/>
              </a:pPr>
              <a:t>7/15/2019</a:t>
            </a:fld>
            <a:endParaRPr lang="en-US" dirty="0">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41747C28-A2BB-40CF-BC5A-4537277D01E6}" type="slidenum">
              <a:rPr lang="en-US"/>
              <a:pPr>
                <a:defRPr/>
              </a:pPr>
              <a:t>‹#›</a:t>
            </a:fld>
            <a:endParaRPr lang="en-US" dirty="0"/>
          </a:p>
        </p:txBody>
      </p:sp>
    </p:spTree>
    <p:extLst>
      <p:ext uri="{BB962C8B-B14F-4D97-AF65-F5344CB8AC3E}">
        <p14:creationId xmlns:p14="http://schemas.microsoft.com/office/powerpoint/2010/main" val="356038198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defRPr/>
            </a:pPr>
            <a:endParaRPr lang="en-US">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FCD3DE34-DA40-41C4-A5A0-D240F8AB44FF}" type="datetimeFigureOut">
              <a:rPr lang="en-US">
                <a:solidFill>
                  <a:srgbClr val="696464"/>
                </a:solidFill>
              </a:rPr>
              <a:pPr>
                <a:defRPr/>
              </a:pPr>
              <a:t>7/15/2019</a:t>
            </a:fld>
            <a:endParaRPr lang="en-US">
              <a:solidFill>
                <a:srgbClr val="696464"/>
              </a:solidFill>
            </a:endParaRPr>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solidFill>
                <a:srgbClr val="696464"/>
              </a:solidFill>
            </a:endParaRP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68706EA1-5A2C-4644-ADC1-0317D7966E0D}" type="slidenum">
              <a:rPr lang="en-US"/>
              <a:pPr>
                <a:defRPr/>
              </a:pPr>
              <a:t>‹#›</a:t>
            </a:fld>
            <a:endParaRPr lang="en-US"/>
          </a:p>
        </p:txBody>
      </p:sp>
    </p:spTree>
    <p:extLst>
      <p:ext uri="{BB962C8B-B14F-4D97-AF65-F5344CB8AC3E}">
        <p14:creationId xmlns:p14="http://schemas.microsoft.com/office/powerpoint/2010/main" val="3057723457"/>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0CAE4A8-AEA6-4C92-914E-163CCC3DBDA4}" type="datetimeFigureOut">
              <a:rPr lang="en-US">
                <a:solidFill>
                  <a:srgbClr val="696464"/>
                </a:solidFill>
              </a:rPr>
              <a:pPr>
                <a:defRPr/>
              </a:pPr>
              <a:t>7/15/2019</a:t>
            </a:fld>
            <a:endParaRPr lang="en-US" dirty="0">
              <a:solidFill>
                <a:srgbClr val="696464"/>
              </a:solidFill>
            </a:endParaRPr>
          </a:p>
        </p:txBody>
      </p:sp>
      <p:sp>
        <p:nvSpPr>
          <p:cNvPr id="6"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7" name="Slide Number Placeholder 22"/>
          <p:cNvSpPr>
            <a:spLocks noGrp="1"/>
          </p:cNvSpPr>
          <p:nvPr>
            <p:ph type="sldNum" sz="quarter" idx="12"/>
          </p:nvPr>
        </p:nvSpPr>
        <p:spPr/>
        <p:txBody>
          <a:bodyPr/>
          <a:lstStyle>
            <a:lvl1pPr>
              <a:defRPr/>
            </a:lvl1pPr>
          </a:lstStyle>
          <a:p>
            <a:pPr>
              <a:defRPr/>
            </a:pPr>
            <a:fld id="{99E15817-3742-4F1B-83B7-D9BC44095786}" type="slidenum">
              <a:rPr lang="en-US"/>
              <a:pPr>
                <a:defRPr/>
              </a:pPr>
              <a:t>‹#›</a:t>
            </a:fld>
            <a:endParaRPr lang="en-US" dirty="0"/>
          </a:p>
        </p:txBody>
      </p:sp>
    </p:spTree>
    <p:extLst>
      <p:ext uri="{BB962C8B-B14F-4D97-AF65-F5344CB8AC3E}">
        <p14:creationId xmlns:p14="http://schemas.microsoft.com/office/powerpoint/2010/main" val="89141546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828548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EC11CF2E-1B59-4E20-A0CF-294220CC6467}" type="datetimeFigureOut">
              <a:rPr lang="en-US">
                <a:solidFill>
                  <a:srgbClr val="696464"/>
                </a:solidFill>
              </a:rPr>
              <a:pPr>
                <a:defRPr/>
              </a:pPr>
              <a:t>7/15/2019</a:t>
            </a:fld>
            <a:endParaRPr lang="en-US" dirty="0">
              <a:solidFill>
                <a:srgbClr val="696464"/>
              </a:solidFill>
            </a:endParaRPr>
          </a:p>
        </p:txBody>
      </p:sp>
      <p:sp>
        <p:nvSpPr>
          <p:cNvPr id="8"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22"/>
          <p:cNvSpPr>
            <a:spLocks noGrp="1"/>
          </p:cNvSpPr>
          <p:nvPr>
            <p:ph type="sldNum" sz="quarter" idx="12"/>
          </p:nvPr>
        </p:nvSpPr>
        <p:spPr/>
        <p:txBody>
          <a:bodyPr/>
          <a:lstStyle>
            <a:lvl1pPr>
              <a:defRPr/>
            </a:lvl1pPr>
          </a:lstStyle>
          <a:p>
            <a:pPr>
              <a:defRPr/>
            </a:pPr>
            <a:fld id="{B515CC77-F3CF-4138-9224-9E5BC488FCF4}" type="slidenum">
              <a:rPr lang="en-US"/>
              <a:pPr>
                <a:defRPr/>
              </a:pPr>
              <a:t>‹#›</a:t>
            </a:fld>
            <a:endParaRPr lang="en-US" dirty="0"/>
          </a:p>
        </p:txBody>
      </p:sp>
    </p:spTree>
    <p:extLst>
      <p:ext uri="{BB962C8B-B14F-4D97-AF65-F5344CB8AC3E}">
        <p14:creationId xmlns:p14="http://schemas.microsoft.com/office/powerpoint/2010/main" val="37756561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8DBC92C7-D425-4D2B-84D2-5CF7AA310594}" type="datetimeFigureOut">
              <a:rPr lang="en-US">
                <a:solidFill>
                  <a:srgbClr val="696464"/>
                </a:solidFill>
              </a:rPr>
              <a:pPr>
                <a:defRPr/>
              </a:pPr>
              <a:t>7/15/2019</a:t>
            </a:fld>
            <a:endParaRPr lang="en-US" dirty="0">
              <a:solidFill>
                <a:srgbClr val="696464"/>
              </a:solidFill>
            </a:endParaRPr>
          </a:p>
        </p:txBody>
      </p:sp>
      <p:sp>
        <p:nvSpPr>
          <p:cNvPr id="4"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5" name="Slide Number Placeholder 22"/>
          <p:cNvSpPr>
            <a:spLocks noGrp="1"/>
          </p:cNvSpPr>
          <p:nvPr>
            <p:ph type="sldNum" sz="quarter" idx="12"/>
          </p:nvPr>
        </p:nvSpPr>
        <p:spPr/>
        <p:txBody>
          <a:bodyPr/>
          <a:lstStyle>
            <a:lvl1pPr>
              <a:defRPr/>
            </a:lvl1pPr>
          </a:lstStyle>
          <a:p>
            <a:pPr>
              <a:defRPr/>
            </a:pPr>
            <a:fld id="{2EE2A32E-B333-44BF-ADCE-EC032B71C085}" type="slidenum">
              <a:rPr lang="en-US"/>
              <a:pPr>
                <a:defRPr/>
              </a:pPr>
              <a:t>‹#›</a:t>
            </a:fld>
            <a:endParaRPr lang="en-US" dirty="0"/>
          </a:p>
        </p:txBody>
      </p:sp>
    </p:spTree>
    <p:extLst>
      <p:ext uri="{BB962C8B-B14F-4D97-AF65-F5344CB8AC3E}">
        <p14:creationId xmlns:p14="http://schemas.microsoft.com/office/powerpoint/2010/main" val="3359218821"/>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3950D199-16E7-4EE7-862E-013C3D2DC963}" type="datetimeFigureOut">
              <a:rPr lang="en-US">
                <a:solidFill>
                  <a:srgbClr val="696464"/>
                </a:solidFill>
              </a:rPr>
              <a:pPr>
                <a:defRPr/>
              </a:pPr>
              <a:t>7/15/2019</a:t>
            </a:fld>
            <a:endParaRPr lang="en-US" dirty="0">
              <a:solidFill>
                <a:srgbClr val="696464"/>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4" name="Slide Number Placeholder 22"/>
          <p:cNvSpPr>
            <a:spLocks noGrp="1"/>
          </p:cNvSpPr>
          <p:nvPr>
            <p:ph type="sldNum" sz="quarter" idx="12"/>
          </p:nvPr>
        </p:nvSpPr>
        <p:spPr/>
        <p:txBody>
          <a:bodyPr/>
          <a:lstStyle>
            <a:lvl1pPr>
              <a:defRPr/>
            </a:lvl1pPr>
          </a:lstStyle>
          <a:p>
            <a:pPr>
              <a:defRPr/>
            </a:pPr>
            <a:fld id="{F3FD32A1-D027-43A2-8DF3-E1040479EB18}" type="slidenum">
              <a:rPr lang="en-US"/>
              <a:pPr>
                <a:defRPr/>
              </a:pPr>
              <a:t>‹#›</a:t>
            </a:fld>
            <a:endParaRPr lang="en-US" dirty="0"/>
          </a:p>
        </p:txBody>
      </p:sp>
    </p:spTree>
    <p:extLst>
      <p:ext uri="{BB962C8B-B14F-4D97-AF65-F5344CB8AC3E}">
        <p14:creationId xmlns:p14="http://schemas.microsoft.com/office/powerpoint/2010/main" val="770482506"/>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D7E97619-D8E5-4DE0-989A-60ECBDBD708B}" type="datetimeFigureOut">
              <a:rPr lang="en-US">
                <a:solidFill>
                  <a:srgbClr val="696464"/>
                </a:solidFill>
              </a:rPr>
              <a:pPr>
                <a:defRPr/>
              </a:pPr>
              <a:t>7/15/2019</a:t>
            </a:fld>
            <a:endParaRPr lang="en-US" dirty="0">
              <a:solidFill>
                <a:srgbClr val="696464"/>
              </a:solidFill>
            </a:endParaRPr>
          </a:p>
        </p:txBody>
      </p:sp>
      <p:sp>
        <p:nvSpPr>
          <p:cNvPr id="8" name="Footer Placeholder 5"/>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9" name="Slide Number Placeholder 6"/>
          <p:cNvSpPr>
            <a:spLocks noGrp="1"/>
          </p:cNvSpPr>
          <p:nvPr>
            <p:ph type="sldNum" sz="quarter" idx="12"/>
          </p:nvPr>
        </p:nvSpPr>
        <p:spPr/>
        <p:txBody>
          <a:bodyPr/>
          <a:lstStyle>
            <a:lvl1pPr>
              <a:defRPr/>
            </a:lvl1pPr>
          </a:lstStyle>
          <a:p>
            <a:pPr>
              <a:defRPr/>
            </a:pPr>
            <a:fld id="{EB0FF22B-032D-4529-B9C3-E5FFC1CC71D4}" type="slidenum">
              <a:rPr lang="en-US"/>
              <a:pPr>
                <a:defRPr/>
              </a:pPr>
              <a:t>‹#›</a:t>
            </a:fld>
            <a:endParaRPr lang="en-US" dirty="0"/>
          </a:p>
        </p:txBody>
      </p:sp>
    </p:spTree>
    <p:extLst>
      <p:ext uri="{BB962C8B-B14F-4D97-AF65-F5344CB8AC3E}">
        <p14:creationId xmlns:p14="http://schemas.microsoft.com/office/powerpoint/2010/main" val="1583790850"/>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0D721EF6-E55B-4043-840A-13B0C8FF07EB}" type="datetimeFigureOut">
              <a:rPr lang="en-US">
                <a:solidFill>
                  <a:srgbClr val="696464"/>
                </a:solidFill>
              </a:rPr>
              <a:pPr>
                <a:defRPr/>
              </a:pPr>
              <a:t>7/15/2019</a:t>
            </a:fld>
            <a:endParaRPr lang="en-US">
              <a:solidFill>
                <a:srgbClr val="696464"/>
              </a:solidFill>
            </a:endParaRPr>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solidFill>
                <a:srgbClr val="696464"/>
              </a:solidFill>
            </a:endParaRP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CCBDAEE-BFE2-44CA-AD43-FA766B40A11F}" type="slidenum">
              <a:rPr lang="en-US"/>
              <a:pPr>
                <a:defRPr/>
              </a:pPr>
              <a:t>‹#›</a:t>
            </a:fld>
            <a:endParaRPr lang="en-US"/>
          </a:p>
        </p:txBody>
      </p:sp>
    </p:spTree>
    <p:extLst>
      <p:ext uri="{BB962C8B-B14F-4D97-AF65-F5344CB8AC3E}">
        <p14:creationId xmlns:p14="http://schemas.microsoft.com/office/powerpoint/2010/main" val="74371556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BEF7503-5CA6-4B87-BE24-951F2A604B13}" type="datetimeFigureOut">
              <a:rPr lang="en-US">
                <a:solidFill>
                  <a:srgbClr val="696464"/>
                </a:solidFill>
              </a:rPr>
              <a:pPr>
                <a:defRPr/>
              </a:pPr>
              <a:t>7/15/2019</a:t>
            </a:fld>
            <a:endParaRPr lang="en-US" dirty="0">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0C72972F-7059-4718-A368-C8D0C7093616}" type="slidenum">
              <a:rPr lang="en-US"/>
              <a:pPr>
                <a:defRPr/>
              </a:pPr>
              <a:t>‹#›</a:t>
            </a:fld>
            <a:endParaRPr lang="en-US" dirty="0"/>
          </a:p>
        </p:txBody>
      </p:sp>
    </p:spTree>
    <p:extLst>
      <p:ext uri="{BB962C8B-B14F-4D97-AF65-F5344CB8AC3E}">
        <p14:creationId xmlns:p14="http://schemas.microsoft.com/office/powerpoint/2010/main" val="3003077423"/>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1E7DF27-D553-40EC-9BBB-EA2DA7E84C62}" type="datetimeFigureOut">
              <a:rPr lang="en-US">
                <a:solidFill>
                  <a:srgbClr val="696464"/>
                </a:solidFill>
              </a:rPr>
              <a:pPr>
                <a:defRPr/>
              </a:pPr>
              <a:t>7/15/2019</a:t>
            </a:fld>
            <a:endParaRPr lang="en-US" dirty="0">
              <a:solidFill>
                <a:srgbClr val="696464"/>
              </a:solidFill>
            </a:endParaRPr>
          </a:p>
        </p:txBody>
      </p:sp>
      <p:sp>
        <p:nvSpPr>
          <p:cNvPr id="5" name="Footer Placeholder 2"/>
          <p:cNvSpPr>
            <a:spLocks noGrp="1"/>
          </p:cNvSpPr>
          <p:nvPr>
            <p:ph type="ftr" sz="quarter" idx="11"/>
          </p:nvPr>
        </p:nvSpPr>
        <p:spPr/>
        <p:txBody>
          <a:bodyPr/>
          <a:lstStyle>
            <a:lvl1pPr>
              <a:defRPr/>
            </a:lvl1pPr>
          </a:lstStyle>
          <a:p>
            <a:pPr>
              <a:defRPr/>
            </a:pPr>
            <a:endParaRPr lang="en-US">
              <a:solidFill>
                <a:srgbClr val="696464"/>
              </a:solidFill>
            </a:endParaRPr>
          </a:p>
        </p:txBody>
      </p:sp>
      <p:sp>
        <p:nvSpPr>
          <p:cNvPr id="6" name="Slide Number Placeholder 22"/>
          <p:cNvSpPr>
            <a:spLocks noGrp="1"/>
          </p:cNvSpPr>
          <p:nvPr>
            <p:ph type="sldNum" sz="quarter" idx="12"/>
          </p:nvPr>
        </p:nvSpPr>
        <p:spPr/>
        <p:txBody>
          <a:bodyPr/>
          <a:lstStyle>
            <a:lvl1pPr>
              <a:defRPr/>
            </a:lvl1pPr>
          </a:lstStyle>
          <a:p>
            <a:pPr>
              <a:defRPr/>
            </a:pPr>
            <a:fld id="{026D42E7-745A-47F5-A002-9D4A79BFB8EB}" type="slidenum">
              <a:rPr lang="en-US"/>
              <a:pPr>
                <a:defRPr/>
              </a:pPr>
              <a:t>‹#›</a:t>
            </a:fld>
            <a:endParaRPr lang="en-US" dirty="0"/>
          </a:p>
        </p:txBody>
      </p:sp>
    </p:spTree>
    <p:extLst>
      <p:ext uri="{BB962C8B-B14F-4D97-AF65-F5344CB8AC3E}">
        <p14:creationId xmlns:p14="http://schemas.microsoft.com/office/powerpoint/2010/main" val="3499017187"/>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97573637"/>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4428006"/>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599101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76756946"/>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710990"/>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6871205"/>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8800505"/>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924055"/>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4026530"/>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1119441"/>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5591011"/>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8437306"/>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57EDDB50-E75A-4BEE-811A-33A5D68B868C}" type="datetimeFigureOut">
              <a:rPr lang="en-US"/>
              <a:pPr>
                <a:defRPr/>
              </a:pPr>
              <a:t>7/15/2019</a:t>
            </a:fld>
            <a:endParaRPr lang="en-US"/>
          </a:p>
        </p:txBody>
      </p:sp>
      <p:sp>
        <p:nvSpPr>
          <p:cNvPr id="6" name="Footer Placeholder 4"/>
          <p:cNvSpPr>
            <a:spLocks noGrp="1"/>
          </p:cNvSpPr>
          <p:nvPr>
            <p:ph type="ftr" sz="quarter" idx="11"/>
          </p:nvPr>
        </p:nvSpPr>
        <p:spPr/>
        <p:txBody>
          <a:bodyPr/>
          <a:lstStyle>
            <a:lvl1pPr algn="ct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8B64B6-11E4-4C6F-BD72-D3297B1B19CA}" type="slidenum">
              <a:rPr lang="en-US"/>
              <a:pPr>
                <a:defRPr/>
              </a:pPr>
              <a:t>‹#›</a:t>
            </a:fld>
            <a:endParaRPr lang="en-US"/>
          </a:p>
        </p:txBody>
      </p:sp>
    </p:spTree>
    <p:extLst>
      <p:ext uri="{BB962C8B-B14F-4D97-AF65-F5344CB8AC3E}">
        <p14:creationId xmlns:p14="http://schemas.microsoft.com/office/powerpoint/2010/main" val="3006565814"/>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9D2791-EC11-4BFC-8A42-914AABE65117}" type="datetimeFigureOut">
              <a:rPr lang="en-US"/>
              <a:pPr>
                <a:defRPr/>
              </a:pPr>
              <a:t>7/15/2019</a:t>
            </a:fld>
            <a:endParaRPr lang="en-US" dirty="0"/>
          </a:p>
        </p:txBody>
      </p:sp>
      <p:sp>
        <p:nvSpPr>
          <p:cNvPr id="5" name="Footer Placeholder 4"/>
          <p:cNvSpPr>
            <a:spLocks noGrp="1"/>
          </p:cNvSpPr>
          <p:nvPr>
            <p:ph type="ftr" sz="quarter" idx="11"/>
          </p:nvPr>
        </p:nvSpPr>
        <p:spPr/>
        <p:txBody>
          <a:bodyPr/>
          <a:lstStyle>
            <a:lvl1pPr algn="ct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7B28A8-6F5A-4815-A21C-7EE5965EBAE3}" type="slidenum">
              <a:rPr lang="en-US"/>
              <a:pPr>
                <a:defRPr/>
              </a:pPr>
              <a:t>‹#›</a:t>
            </a:fld>
            <a:endParaRPr lang="en-US" dirty="0"/>
          </a:p>
        </p:txBody>
      </p:sp>
    </p:spTree>
    <p:extLst>
      <p:ext uri="{BB962C8B-B14F-4D97-AF65-F5344CB8AC3E}">
        <p14:creationId xmlns:p14="http://schemas.microsoft.com/office/powerpoint/2010/main" val="363301145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514769"/>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B09310A-5E6C-49E6-9BB0-83C3A8648628}" type="datetimeFigureOut">
              <a:rPr lang="en-US"/>
              <a:pPr>
                <a:defRPr/>
              </a:pPr>
              <a:t>7/15/2019</a:t>
            </a:fld>
            <a:endParaRPr lang="en-US"/>
          </a:p>
        </p:txBody>
      </p:sp>
      <p:sp>
        <p:nvSpPr>
          <p:cNvPr id="6" name="Footer Placeholder 4"/>
          <p:cNvSpPr>
            <a:spLocks noGrp="1"/>
          </p:cNvSpPr>
          <p:nvPr>
            <p:ph type="ftr" sz="quarter" idx="11"/>
          </p:nvPr>
        </p:nvSpPr>
        <p:spPr/>
        <p:txBody>
          <a:bodyPr/>
          <a:lstStyle>
            <a:lvl1pPr algn="ct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BDBBD5-EAD4-4FE3-B593-35AA1945F970}" type="slidenum">
              <a:rPr lang="en-US"/>
              <a:pPr>
                <a:defRPr/>
              </a:pPr>
              <a:t>‹#›</a:t>
            </a:fld>
            <a:endParaRPr lang="en-US"/>
          </a:p>
        </p:txBody>
      </p:sp>
    </p:spTree>
    <p:extLst>
      <p:ext uri="{BB962C8B-B14F-4D97-AF65-F5344CB8AC3E}">
        <p14:creationId xmlns:p14="http://schemas.microsoft.com/office/powerpoint/2010/main" val="687101053"/>
      </p:ext>
    </p:extLst>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DFEE5B97-BFAB-4A78-A399-513A65140A7A}" type="datetimeFigureOut">
              <a:rPr lang="en-US"/>
              <a:pPr>
                <a:defRPr/>
              </a:pPr>
              <a:t>7/15/2019</a:t>
            </a:fld>
            <a:endParaRPr lang="en-US" dirty="0"/>
          </a:p>
        </p:txBody>
      </p:sp>
      <p:sp>
        <p:nvSpPr>
          <p:cNvPr id="6" name="Footer Placeholder 5"/>
          <p:cNvSpPr>
            <a:spLocks noGrp="1"/>
          </p:cNvSpPr>
          <p:nvPr>
            <p:ph type="ftr" sz="quarter" idx="11"/>
          </p:nvPr>
        </p:nvSpPr>
        <p:spPr/>
        <p:txBody>
          <a:bodyPr/>
          <a:lstStyle>
            <a:lvl1pPr algn="ct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410282D-2081-47DC-A188-A08F28E20F0E}" type="slidenum">
              <a:rPr lang="en-US"/>
              <a:pPr>
                <a:defRPr/>
              </a:pPr>
              <a:t>‹#›</a:t>
            </a:fld>
            <a:endParaRPr lang="en-US" dirty="0"/>
          </a:p>
        </p:txBody>
      </p:sp>
    </p:spTree>
    <p:extLst>
      <p:ext uri="{BB962C8B-B14F-4D97-AF65-F5344CB8AC3E}">
        <p14:creationId xmlns:p14="http://schemas.microsoft.com/office/powerpoint/2010/main" val="2588218347"/>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17C7E97-FD91-425A-96AE-FE7492C35540}" type="datetimeFigureOut">
              <a:rPr lang="en-US"/>
              <a:pPr>
                <a:defRPr/>
              </a:pPr>
              <a:t>7/15/2019</a:t>
            </a:fld>
            <a:endParaRPr lang="en-US" dirty="0"/>
          </a:p>
        </p:txBody>
      </p:sp>
      <p:sp>
        <p:nvSpPr>
          <p:cNvPr id="9" name="Footer Placeholder 7"/>
          <p:cNvSpPr>
            <a:spLocks noGrp="1"/>
          </p:cNvSpPr>
          <p:nvPr>
            <p:ph type="ftr" sz="quarter" idx="11"/>
          </p:nvPr>
        </p:nvSpPr>
        <p:spPr/>
        <p:txBody>
          <a:bodyPr/>
          <a:lstStyle>
            <a:lvl1pPr algn="ct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2C74164E-6B8A-4C99-A8AE-B21A1937504E}" type="slidenum">
              <a:rPr lang="en-US"/>
              <a:pPr>
                <a:defRPr/>
              </a:pPr>
              <a:t>‹#›</a:t>
            </a:fld>
            <a:endParaRPr lang="en-US" dirty="0"/>
          </a:p>
        </p:txBody>
      </p:sp>
    </p:spTree>
    <p:extLst>
      <p:ext uri="{BB962C8B-B14F-4D97-AF65-F5344CB8AC3E}">
        <p14:creationId xmlns:p14="http://schemas.microsoft.com/office/powerpoint/2010/main" val="853542952"/>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D6C148F4-9547-4BC3-B833-463897B33D9E}" type="datetimeFigureOut">
              <a:rPr lang="en-US"/>
              <a:pPr>
                <a:defRPr/>
              </a:pPr>
              <a:t>7/15/2019</a:t>
            </a:fld>
            <a:endParaRPr lang="en-US" dirty="0"/>
          </a:p>
        </p:txBody>
      </p:sp>
      <p:sp>
        <p:nvSpPr>
          <p:cNvPr id="4" name="Footer Placeholder 3"/>
          <p:cNvSpPr>
            <a:spLocks noGrp="1"/>
          </p:cNvSpPr>
          <p:nvPr>
            <p:ph type="ftr" sz="quarter" idx="11"/>
          </p:nvPr>
        </p:nvSpPr>
        <p:spPr/>
        <p:txBody>
          <a:bodyPr/>
          <a:lstStyle>
            <a:lvl1pPr algn="ct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FBDCE8D-B28A-4907-979B-898B1F2D8E80}" type="slidenum">
              <a:rPr lang="en-US"/>
              <a:pPr>
                <a:defRPr/>
              </a:pPr>
              <a:t>‹#›</a:t>
            </a:fld>
            <a:endParaRPr lang="en-US" dirty="0"/>
          </a:p>
        </p:txBody>
      </p:sp>
    </p:spTree>
    <p:extLst>
      <p:ext uri="{BB962C8B-B14F-4D97-AF65-F5344CB8AC3E}">
        <p14:creationId xmlns:p14="http://schemas.microsoft.com/office/powerpoint/2010/main" val="3957651978"/>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C90E9E4-E7FD-4BE3-AD1C-9CE00EA7517C}" type="datetimeFigureOut">
              <a:rPr lang="en-US"/>
              <a:pPr>
                <a:defRPr/>
              </a:pPr>
              <a:t>7/15/2019</a:t>
            </a:fld>
            <a:endParaRPr lang="en-US" dirty="0"/>
          </a:p>
        </p:txBody>
      </p:sp>
      <p:sp>
        <p:nvSpPr>
          <p:cNvPr id="3" name="Footer Placeholder 2"/>
          <p:cNvSpPr>
            <a:spLocks noGrp="1"/>
          </p:cNvSpPr>
          <p:nvPr>
            <p:ph type="ftr" sz="quarter" idx="11"/>
          </p:nvPr>
        </p:nvSpPr>
        <p:spPr/>
        <p:txBody>
          <a:bodyPr/>
          <a:lstStyle>
            <a:lvl1pPr algn="ct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C51365DC-4197-4C6B-A758-4923D8506838}" type="slidenum">
              <a:rPr lang="en-US"/>
              <a:pPr>
                <a:defRPr/>
              </a:pPr>
              <a:t>‹#›</a:t>
            </a:fld>
            <a:endParaRPr lang="en-US" dirty="0"/>
          </a:p>
        </p:txBody>
      </p:sp>
    </p:spTree>
    <p:extLst>
      <p:ext uri="{BB962C8B-B14F-4D97-AF65-F5344CB8AC3E}">
        <p14:creationId xmlns:p14="http://schemas.microsoft.com/office/powerpoint/2010/main" val="372854356"/>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E1792E17-2064-412F-9E51-CDF9676AFB2B}" type="datetimeFigureOut">
              <a:rPr lang="en-US"/>
              <a:pPr>
                <a:defRPr/>
              </a:pPr>
              <a:t>7/15/2019</a:t>
            </a:fld>
            <a:endParaRPr lang="en-US" dirty="0"/>
          </a:p>
        </p:txBody>
      </p:sp>
      <p:sp>
        <p:nvSpPr>
          <p:cNvPr id="7" name="Footer Placeholder 5"/>
          <p:cNvSpPr>
            <a:spLocks noGrp="1"/>
          </p:cNvSpPr>
          <p:nvPr>
            <p:ph type="ftr" sz="quarter" idx="11"/>
          </p:nvPr>
        </p:nvSpPr>
        <p:spPr/>
        <p:txBody>
          <a:bodyPr/>
          <a:lstStyle>
            <a:lvl1pPr algn="ct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D8C82047-5543-456D-9B37-E5A9AB9911C3}" type="slidenum">
              <a:rPr lang="en-US"/>
              <a:pPr>
                <a:defRPr/>
              </a:pPr>
              <a:t>‹#›</a:t>
            </a:fld>
            <a:endParaRPr lang="en-US" dirty="0"/>
          </a:p>
        </p:txBody>
      </p:sp>
    </p:spTree>
    <p:extLst>
      <p:ext uri="{BB962C8B-B14F-4D97-AF65-F5344CB8AC3E}">
        <p14:creationId xmlns:p14="http://schemas.microsoft.com/office/powerpoint/2010/main" val="736835227"/>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12B3FBE-5EA0-4977-9ECD-6230C695564F}" type="datetimeFigureOut">
              <a:rPr lang="en-US"/>
              <a:pPr>
                <a:defRPr/>
              </a:pPr>
              <a:t>7/15/2019</a:t>
            </a:fld>
            <a:endParaRPr lang="en-US"/>
          </a:p>
        </p:txBody>
      </p:sp>
      <p:sp>
        <p:nvSpPr>
          <p:cNvPr id="6" name="Footer Placeholder 5"/>
          <p:cNvSpPr>
            <a:spLocks noGrp="1"/>
          </p:cNvSpPr>
          <p:nvPr>
            <p:ph type="ftr" sz="quarter" idx="11"/>
          </p:nvPr>
        </p:nvSpPr>
        <p:spPr/>
        <p:txBody>
          <a:bodyPr/>
          <a:lstStyle>
            <a:lvl1pPr algn="ct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F2569B5-7FC6-4C9D-8484-DFC36C7B31DF}" type="slidenum">
              <a:rPr lang="en-US"/>
              <a:pPr>
                <a:defRPr/>
              </a:pPr>
              <a:t>‹#›</a:t>
            </a:fld>
            <a:endParaRPr lang="en-US"/>
          </a:p>
        </p:txBody>
      </p:sp>
    </p:spTree>
    <p:extLst>
      <p:ext uri="{BB962C8B-B14F-4D97-AF65-F5344CB8AC3E}">
        <p14:creationId xmlns:p14="http://schemas.microsoft.com/office/powerpoint/2010/main" val="2982227216"/>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710F72-321B-4FE6-846E-30470CFABC93}" type="datetimeFigureOut">
              <a:rPr lang="en-US"/>
              <a:pPr>
                <a:defRPr/>
              </a:pPr>
              <a:t>7/15/2019</a:t>
            </a:fld>
            <a:endParaRPr lang="en-US" dirty="0"/>
          </a:p>
        </p:txBody>
      </p:sp>
      <p:sp>
        <p:nvSpPr>
          <p:cNvPr id="5" name="Footer Placeholder 4"/>
          <p:cNvSpPr>
            <a:spLocks noGrp="1"/>
          </p:cNvSpPr>
          <p:nvPr>
            <p:ph type="ftr" sz="quarter" idx="11"/>
          </p:nvPr>
        </p:nvSpPr>
        <p:spPr/>
        <p:txBody>
          <a:bodyPr/>
          <a:lstStyle>
            <a:lvl1pPr algn="ct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5FB262-D997-4187-B476-F069B88EB405}" type="slidenum">
              <a:rPr lang="en-US"/>
              <a:pPr>
                <a:defRPr/>
              </a:pPr>
              <a:t>‹#›</a:t>
            </a:fld>
            <a:endParaRPr lang="en-US" dirty="0"/>
          </a:p>
        </p:txBody>
      </p:sp>
    </p:spTree>
    <p:extLst>
      <p:ext uri="{BB962C8B-B14F-4D97-AF65-F5344CB8AC3E}">
        <p14:creationId xmlns:p14="http://schemas.microsoft.com/office/powerpoint/2010/main" val="2843702501"/>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C3C21B5-8E7D-4D69-9F83-00A34425DF9C}" type="datetimeFigureOut">
              <a:rPr lang="en-US"/>
              <a:pPr>
                <a:defRPr/>
              </a:pPr>
              <a:t>7/15/2019</a:t>
            </a:fld>
            <a:endParaRPr lang="en-US" dirty="0"/>
          </a:p>
        </p:txBody>
      </p:sp>
      <p:sp>
        <p:nvSpPr>
          <p:cNvPr id="5" name="Footer Placeholder 4"/>
          <p:cNvSpPr>
            <a:spLocks noGrp="1"/>
          </p:cNvSpPr>
          <p:nvPr>
            <p:ph type="ftr" sz="quarter" idx="11"/>
          </p:nvPr>
        </p:nvSpPr>
        <p:spPr/>
        <p:txBody>
          <a:bodyPr/>
          <a:lstStyle>
            <a:lvl1pPr algn="ct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88C898-EC4E-4626-A8AB-56C363E1B7B6}" type="slidenum">
              <a:rPr lang="en-US"/>
              <a:pPr>
                <a:defRPr/>
              </a:pPr>
              <a:t>‹#›</a:t>
            </a:fld>
            <a:endParaRPr lang="en-US" dirty="0"/>
          </a:p>
        </p:txBody>
      </p:sp>
    </p:spTree>
    <p:extLst>
      <p:ext uri="{BB962C8B-B14F-4D97-AF65-F5344CB8AC3E}">
        <p14:creationId xmlns:p14="http://schemas.microsoft.com/office/powerpoint/2010/main" val="407784141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17810444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700792"/>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9417141"/>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682037"/>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7609696"/>
      </p:ext>
    </p:extLst>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397160"/>
      </p:ext>
    </p:extLst>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8615351"/>
      </p:ext>
    </p:extLst>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528747"/>
      </p:ext>
    </p:extLst>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5746337"/>
      </p:ext>
    </p:extLst>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0959800"/>
      </p:ext>
    </p:extLst>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7548970"/>
      </p:ext>
    </p:extLst>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8492451"/>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4775647"/>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4862662"/>
      </p:ext>
    </p:extLst>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540224349"/>
      </p:ext>
    </p:extLst>
  </p:cSld>
  <p:clrMapOvr>
    <a:masterClrMapping/>
  </p:clrMapOvr>
  <p:transition>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448687922"/>
      </p:ext>
    </p:extLst>
  </p:cSld>
  <p:clrMapOvr>
    <a:masterClrMapping/>
  </p:clrMapOvr>
  <p:transition>
    <p:wipe dir="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7601552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38310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140925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993335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theme" Target="../theme/theme5.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200" b="1" dirty="0">
                <a:latin typeface="Arial" charset="0"/>
              </a:rPr>
              <a:t>1-</a:t>
            </a:r>
            <a:fld id="{5E7B6DBD-72B1-44C4-BF19-F587A2F0D47B}" type="slidenum">
              <a:rPr lang="en-US" altLang="en-US" sz="1200" b="1">
                <a:latin typeface="Arial" charset="0"/>
              </a:rPr>
              <a:pPr>
                <a:spcBef>
                  <a:spcPct val="50000"/>
                </a:spcBef>
              </a:pPr>
              <a:t>‹#›</a:t>
            </a:fld>
            <a:endParaRPr lang="en-US" altLang="en-US" sz="1200" b="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eaLnBrk="1" hangingPunct="1">
              <a:defRPr/>
            </a:pPr>
            <a:endParaRPr lang="en-US">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eaLnBrk="1" hangingPunct="1">
              <a:defRPr/>
            </a:pPr>
            <a:endParaRPr lang="en-US">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Times New Roman" charset="0"/>
              </a:defRPr>
            </a:lvl1pPr>
          </a:lstStyle>
          <a:p>
            <a:pPr>
              <a:defRPr/>
            </a:pPr>
            <a:fld id="{4014EF90-77B2-467E-8E8B-6D05D35B578F}" type="datetimeFigureOut">
              <a:rPr lang="en-US">
                <a:solidFill>
                  <a:srgbClr val="696464"/>
                </a:solidFill>
              </a:rPr>
              <a:pPr>
                <a:defRPr/>
              </a:pPr>
              <a:t>7/15/2019</a:t>
            </a:fld>
            <a:endParaRPr lang="en-US" dirty="0">
              <a:solidFill>
                <a:srgbClr val="696464"/>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charset="0"/>
              </a:defRPr>
            </a:lvl1pPr>
          </a:lstStyle>
          <a:p>
            <a:pPr>
              <a:defRPr/>
            </a:pPr>
            <a:endParaRPr lang="en-US">
              <a:solidFill>
                <a:srgbClr val="696464"/>
              </a:solidFill>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423A9A15-EDD3-43B6-8856-946EE74ACB41}" type="slidenum">
              <a:rPr lang="en-US"/>
              <a:pPr>
                <a:defRPr/>
              </a:pPr>
              <a:t>‹#›</a:t>
            </a:fld>
            <a:endParaRPr lang="en-US" dirty="0"/>
          </a:p>
        </p:txBody>
      </p:sp>
    </p:spTree>
    <p:extLst>
      <p:ext uri="{BB962C8B-B14F-4D97-AF65-F5344CB8AC3E}">
        <p14:creationId xmlns:p14="http://schemas.microsoft.com/office/powerpoint/2010/main" val="376063771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sz="1200" b="1" smtClean="0">
                <a:solidFill>
                  <a:srgbClr val="000000"/>
                </a:solidFill>
                <a:latin typeface="Arial" charset="0"/>
              </a:rPr>
              <a:t>1-</a:t>
            </a:r>
            <a:fld id="{3BB2A7C7-A38D-4C44-A944-5B9CFA4612AF}" type="slidenum">
              <a:rPr lang="en-US" sz="1200" b="1" smtClean="0">
                <a:solidFill>
                  <a:srgbClr val="000000"/>
                </a:solidFill>
                <a:latin typeface="Arial" charset="0"/>
              </a:rPr>
              <a:pPr>
                <a:spcBef>
                  <a:spcPct val="50000"/>
                </a:spcBef>
                <a:defRPr/>
              </a:pPr>
              <a:t>‹#›</a:t>
            </a:fld>
            <a:endParaRPr lang="en-US" sz="1200" b="1" smtClean="0">
              <a:solidFill>
                <a:srgbClr val="000000"/>
              </a:solidFill>
              <a:latin typeface="Arial" charset="0"/>
            </a:endParaRPr>
          </a:p>
        </p:txBody>
      </p:sp>
    </p:spTree>
    <p:extLst>
      <p:ext uri="{BB962C8B-B14F-4D97-AF65-F5344CB8AC3E}">
        <p14:creationId xmlns:p14="http://schemas.microsoft.com/office/powerpoint/2010/main" val="2356930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076"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Times New Roman" charset="0"/>
              </a:defRPr>
            </a:lvl1pPr>
          </a:lstStyle>
          <a:p>
            <a:pPr>
              <a:defRPr/>
            </a:pPr>
            <a:fld id="{A80CB818-7379-467D-8E76-EF9D9074A26C}" type="datetime2">
              <a:rPr lang="en-US"/>
              <a:pPr>
                <a:defRPr/>
              </a:pPr>
              <a:t>Monday, July 15, 2019</a:t>
            </a:fld>
            <a:endParaRPr lang="en-US" dirty="0"/>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a:defRPr sz="1200">
                <a:solidFill>
                  <a:srgbClr val="FFFFFF"/>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a:defRPr sz="1400" b="1">
                <a:solidFill>
                  <a:srgbClr val="FFFFFF"/>
                </a:solidFill>
                <a:latin typeface="Times New Roman" charset="0"/>
              </a:defRPr>
            </a:lvl1pPr>
          </a:lstStyle>
          <a:p>
            <a:pPr>
              <a:defRPr/>
            </a:pPr>
            <a:fld id="{CD5E19B0-40BD-462D-B084-0FFA837709A7}" type="slidenum">
              <a:rPr lang="en-US"/>
              <a:pPr>
                <a:defRPr/>
              </a:pPr>
              <a:t>‹#›</a:t>
            </a:fld>
            <a:endParaRPr lang="en-US" dirty="0"/>
          </a:p>
        </p:txBody>
      </p:sp>
    </p:spTree>
    <p:extLst>
      <p:ext uri="{BB962C8B-B14F-4D97-AF65-F5344CB8AC3E}">
        <p14:creationId xmlns:p14="http://schemas.microsoft.com/office/powerpoint/2010/main" val="36864664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200" b="1" dirty="0">
                <a:solidFill>
                  <a:srgbClr val="000000"/>
                </a:solidFill>
                <a:latin typeface="Arial" charset="0"/>
              </a:rPr>
              <a:t>1-</a:t>
            </a:r>
            <a:fld id="{5E7B6DBD-72B1-44C4-BF19-F587A2F0D47B}" type="slidenum">
              <a:rPr lang="en-US" altLang="en-US" sz="1200" b="1">
                <a:solidFill>
                  <a:srgbClr val="000000"/>
                </a:solidFill>
                <a:latin typeface="Arial" charset="0"/>
              </a:rPr>
              <a:pPr>
                <a:spcBef>
                  <a:spcPct val="50000"/>
                </a:spcBef>
              </a:pPr>
              <a:t>‹#›</a:t>
            </a:fld>
            <a:endParaRPr lang="en-US" altLang="en-US" sz="1200" b="1" dirty="0">
              <a:solidFill>
                <a:srgbClr val="000000"/>
              </a:solidFill>
              <a:latin typeface="Arial" charset="0"/>
            </a:endParaRPr>
          </a:p>
        </p:txBody>
      </p:sp>
    </p:spTree>
    <p:extLst>
      <p:ext uri="{BB962C8B-B14F-4D97-AF65-F5344CB8AC3E}">
        <p14:creationId xmlns:p14="http://schemas.microsoft.com/office/powerpoint/2010/main" val="11201624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erdaus806@gmail.com" TargetMode="Externa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www.fasb.or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www.iasb.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p:cNvSpPr>
            <a:spLocks noGrp="1"/>
          </p:cNvSpPr>
          <p:nvPr>
            <p:ph type="subTitle" idx="1"/>
          </p:nvPr>
        </p:nvSpPr>
        <p:spPr>
          <a:xfrm>
            <a:off x="0" y="3048000"/>
            <a:ext cx="9144000" cy="3810000"/>
          </a:xfrm>
        </p:spPr>
        <p:txBody>
          <a:bodyPr/>
          <a:lstStyle/>
          <a:p>
            <a:pPr eaLnBrk="1" hangingPunct="1"/>
            <a:r>
              <a:rPr lang="en-GB" sz="2500" smtClean="0"/>
              <a:t>Major  Md. Ferdausur Rahman, PhD </a:t>
            </a:r>
            <a:endParaRPr lang="en-US" sz="2500" smtClean="0"/>
          </a:p>
          <a:p>
            <a:pPr eaLnBrk="1" hangingPunct="1"/>
            <a:r>
              <a:rPr lang="en-GB" sz="2500" smtClean="0"/>
              <a:t>Associate Professor</a:t>
            </a:r>
            <a:endParaRPr lang="en-US" sz="2500" smtClean="0"/>
          </a:p>
          <a:p>
            <a:pPr eaLnBrk="1" hangingPunct="1"/>
            <a:r>
              <a:rPr lang="en-GB" sz="2500" smtClean="0"/>
              <a:t>Dept. of  Sc &amp; Hum, Military Institute of Science and Technology (MIST), </a:t>
            </a:r>
          </a:p>
          <a:p>
            <a:pPr eaLnBrk="1" hangingPunct="1"/>
            <a:r>
              <a:rPr lang="en-GB" sz="2500" smtClean="0"/>
              <a:t>Mirpur Cantonment, Dhaka-1216, Bangladesh.               </a:t>
            </a:r>
            <a:endParaRPr lang="en-US" sz="2500" smtClean="0"/>
          </a:p>
          <a:p>
            <a:pPr eaLnBrk="1" hangingPunct="1"/>
            <a:r>
              <a:rPr lang="de-DE" sz="2500" smtClean="0"/>
              <a:t>Mobile :0088 01769024146 </a:t>
            </a:r>
            <a:endParaRPr lang="en-US" sz="2500" smtClean="0"/>
          </a:p>
          <a:p>
            <a:pPr eaLnBrk="1" hangingPunct="1"/>
            <a:r>
              <a:rPr lang="de-DE" sz="2500" smtClean="0"/>
              <a:t>E-mail : </a:t>
            </a:r>
            <a:r>
              <a:rPr lang="de-DE" sz="2500" u="sng" smtClean="0">
                <a:hlinkClick r:id="rId2"/>
              </a:rPr>
              <a:t>ferdaus806@gmail.com</a:t>
            </a:r>
            <a:endParaRPr lang="en-US" sz="2500" smtClean="0"/>
          </a:p>
          <a:p>
            <a:pPr eaLnBrk="1" hangingPunct="1"/>
            <a:r>
              <a:rPr lang="de-DE" sz="2500" smtClean="0"/>
              <a:t>             majorferdausmist@gmail.com</a:t>
            </a:r>
            <a:endParaRPr lang="en-US" sz="2500" smtClean="0"/>
          </a:p>
        </p:txBody>
      </p:sp>
    </p:spTree>
    <p:extLst>
      <p:ext uri="{BB962C8B-B14F-4D97-AF65-F5344CB8AC3E}">
        <p14:creationId xmlns:p14="http://schemas.microsoft.com/office/powerpoint/2010/main" val="3273849385"/>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
          <p:cNvSpPr txBox="1">
            <a:spLocks noChangeArrowheads="1"/>
          </p:cNvSpPr>
          <p:nvPr/>
        </p:nvSpPr>
        <p:spPr bwMode="auto">
          <a:xfrm>
            <a:off x="3276600" y="6369050"/>
            <a:ext cx="5715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endParaRPr lang="en-US" sz="1600" b="1" i="1" smtClean="0">
              <a:solidFill>
                <a:srgbClr val="000000"/>
              </a:solidFill>
              <a:latin typeface="Arial" charset="0"/>
            </a:endParaRPr>
          </a:p>
        </p:txBody>
      </p:sp>
      <p:sp>
        <p:nvSpPr>
          <p:cNvPr id="27651" name="Rectangle 6"/>
          <p:cNvSpPr>
            <a:spLocks noChangeArrowheads="1"/>
          </p:cNvSpPr>
          <p:nvPr/>
        </p:nvSpPr>
        <p:spPr bwMode="auto">
          <a:xfrm>
            <a:off x="76200" y="1143000"/>
            <a:ext cx="8915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spcBef>
                <a:spcPct val="50000"/>
              </a:spcBef>
              <a:buSzPct val="95000"/>
            </a:pPr>
            <a:endParaRPr lang="en-US" sz="2000" b="1" i="1" smtClean="0">
              <a:solidFill>
                <a:srgbClr val="000000"/>
              </a:solidFill>
              <a:latin typeface="Arial" charset="0"/>
            </a:endParaRPr>
          </a:p>
          <a:p>
            <a:pPr>
              <a:spcBef>
                <a:spcPct val="50000"/>
              </a:spcBef>
              <a:buSzPct val="95000"/>
            </a:pPr>
            <a:r>
              <a:rPr lang="en-US" sz="2000" b="1" i="1" smtClean="0">
                <a:solidFill>
                  <a:srgbClr val="000000"/>
                </a:solidFill>
                <a:latin typeface="Arial" charset="0"/>
              </a:rPr>
              <a:t>O you who believe! When you</a:t>
            </a:r>
          </a:p>
          <a:p>
            <a:pPr>
              <a:spcBef>
                <a:spcPct val="50000"/>
              </a:spcBef>
              <a:buSzPct val="95000"/>
            </a:pPr>
            <a:r>
              <a:rPr lang="en-US" sz="2000" b="1" i="1" smtClean="0">
                <a:solidFill>
                  <a:srgbClr val="000000"/>
                </a:solidFill>
                <a:latin typeface="Arial" charset="0"/>
              </a:rPr>
              <a:t>incur debt among yourselves for a</a:t>
            </a:r>
          </a:p>
          <a:p>
            <a:pPr>
              <a:spcBef>
                <a:spcPct val="50000"/>
              </a:spcBef>
              <a:buSzPct val="95000"/>
            </a:pPr>
            <a:r>
              <a:rPr lang="en-US" sz="2000" b="1" i="1" smtClean="0">
                <a:solidFill>
                  <a:srgbClr val="000000"/>
                </a:solidFill>
                <a:latin typeface="Arial" charset="0"/>
              </a:rPr>
              <a:t>certain period of time, write it down.</a:t>
            </a:r>
          </a:p>
          <a:p>
            <a:pPr>
              <a:spcBef>
                <a:spcPct val="50000"/>
              </a:spcBef>
              <a:buSzPct val="95000"/>
            </a:pPr>
            <a:r>
              <a:rPr lang="en-US" sz="2000" b="1" i="1" smtClean="0">
                <a:solidFill>
                  <a:srgbClr val="000000"/>
                </a:solidFill>
                <a:latin typeface="Arial" charset="0"/>
              </a:rPr>
              <a:t>And have a scribe write in your</a:t>
            </a:r>
          </a:p>
          <a:p>
            <a:pPr>
              <a:spcBef>
                <a:spcPct val="50000"/>
              </a:spcBef>
              <a:buSzPct val="95000"/>
            </a:pPr>
            <a:r>
              <a:rPr lang="en-US" sz="2000" b="1" i="1" smtClean="0">
                <a:solidFill>
                  <a:srgbClr val="000000"/>
                </a:solidFill>
                <a:latin typeface="Arial" charset="0"/>
              </a:rPr>
              <a:t>presence, in all fairness. And let no</a:t>
            </a:r>
          </a:p>
          <a:p>
            <a:pPr>
              <a:spcBef>
                <a:spcPct val="50000"/>
              </a:spcBef>
              <a:buSzPct val="95000"/>
            </a:pPr>
            <a:r>
              <a:rPr lang="en-US" sz="2000" b="1" i="1" smtClean="0">
                <a:solidFill>
                  <a:srgbClr val="000000"/>
                </a:solidFill>
                <a:latin typeface="Arial" charset="0"/>
              </a:rPr>
              <a:t>scribe refuse to write, as ALLAH has</a:t>
            </a:r>
          </a:p>
          <a:p>
            <a:pPr>
              <a:spcBef>
                <a:spcPct val="50000"/>
              </a:spcBef>
              <a:buSzPct val="95000"/>
            </a:pPr>
            <a:r>
              <a:rPr lang="en-US" sz="2000" b="1" i="1" smtClean="0">
                <a:solidFill>
                  <a:srgbClr val="000000"/>
                </a:solidFill>
                <a:latin typeface="Arial" charset="0"/>
              </a:rPr>
              <a:t>taught him. So let him write, and let</a:t>
            </a:r>
          </a:p>
          <a:p>
            <a:pPr>
              <a:spcBef>
                <a:spcPct val="50000"/>
              </a:spcBef>
              <a:buSzPct val="95000"/>
            </a:pPr>
            <a:r>
              <a:rPr lang="en-US" sz="2000" b="1" i="1" smtClean="0">
                <a:solidFill>
                  <a:srgbClr val="000000"/>
                </a:solidFill>
                <a:latin typeface="Arial" charset="0"/>
              </a:rPr>
              <a:t>the debtor dictate. And let him fear</a:t>
            </a:r>
          </a:p>
          <a:p>
            <a:pPr>
              <a:spcBef>
                <a:spcPct val="50000"/>
              </a:spcBef>
              <a:buSzPct val="95000"/>
            </a:pPr>
            <a:r>
              <a:rPr lang="en-US" sz="2000" b="1" i="1" smtClean="0">
                <a:solidFill>
                  <a:srgbClr val="000000"/>
                </a:solidFill>
                <a:latin typeface="Arial" charset="0"/>
              </a:rPr>
              <a:t>ALLAH, his Lord, and diminish nothing</a:t>
            </a:r>
          </a:p>
          <a:p>
            <a:pPr>
              <a:spcBef>
                <a:spcPct val="50000"/>
              </a:spcBef>
              <a:buSzPct val="95000"/>
            </a:pPr>
            <a:r>
              <a:rPr lang="en-US" sz="2000" b="1" i="1" smtClean="0">
                <a:solidFill>
                  <a:srgbClr val="000000"/>
                </a:solidFill>
                <a:latin typeface="Arial" charset="0"/>
              </a:rPr>
              <a:t>from it.  </a:t>
            </a:r>
          </a:p>
          <a:p>
            <a:pPr>
              <a:spcBef>
                <a:spcPct val="50000"/>
              </a:spcBef>
              <a:buSzPct val="95000"/>
            </a:pPr>
            <a:r>
              <a:rPr lang="en-US" sz="2000" b="1" i="1" smtClean="0">
                <a:solidFill>
                  <a:srgbClr val="000000"/>
                </a:solidFill>
                <a:latin typeface="Arial" charset="0"/>
              </a:rPr>
              <a:t>---- Al Quran-02:282</a:t>
            </a:r>
            <a:endParaRPr lang="en-US" sz="2200" smtClean="0">
              <a:solidFill>
                <a:srgbClr val="000000"/>
              </a:solidFill>
              <a:latin typeface="Arial" charset="0"/>
            </a:endParaRPr>
          </a:p>
        </p:txBody>
      </p:sp>
      <p:sp>
        <p:nvSpPr>
          <p:cNvPr id="27652" name="Rectangle 7"/>
          <p:cNvSpPr>
            <a:spLocks noChangeArrowheads="1"/>
          </p:cNvSpPr>
          <p:nvPr/>
        </p:nvSpPr>
        <p:spPr bwMode="auto">
          <a:xfrm>
            <a:off x="152400" y="304800"/>
            <a:ext cx="8991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pPr algn="l"/>
            <a:r>
              <a:rPr lang="en-US" sz="3200" b="1" smtClean="0">
                <a:solidFill>
                  <a:srgbClr val="FF0000"/>
                </a:solidFill>
                <a:latin typeface="Arial" charset="0"/>
              </a:rPr>
              <a:t>HISTORY AND MEANINGOF ACCOUNTING</a:t>
            </a:r>
          </a:p>
        </p:txBody>
      </p:sp>
      <p:sp>
        <p:nvSpPr>
          <p:cNvPr id="27653" name="Line 6"/>
          <p:cNvSpPr>
            <a:spLocks noChangeShapeType="1"/>
          </p:cNvSpPr>
          <p:nvPr/>
        </p:nvSpPr>
        <p:spPr bwMode="auto">
          <a:xfrm flipV="1">
            <a:off x="0" y="990600"/>
            <a:ext cx="9144000" cy="46038"/>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95387981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a:solidFill>
                  <a:schemeClr val="accent3"/>
                </a:solidFill>
              </a:rPr>
              <a:t>What is Accounting?</a:t>
            </a:r>
          </a:p>
        </p:txBody>
      </p:sp>
      <p:sp>
        <p:nvSpPr>
          <p:cNvPr id="5122" name="Rectangle 6"/>
          <p:cNvSpPr>
            <a:spLocks noChangeArrowheads="1"/>
          </p:cNvSpPr>
          <p:nvPr/>
        </p:nvSpPr>
        <p:spPr bwMode="auto">
          <a:xfrm>
            <a:off x="533400" y="1335087"/>
            <a:ext cx="8153400"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70000"/>
              </a:spcBef>
              <a:buClrTx/>
              <a:buSzPct val="95000"/>
              <a:buFontTx/>
              <a:buNone/>
            </a:pPr>
            <a:r>
              <a:rPr lang="en-US" altLang="en-US" sz="2400" dirty="0">
                <a:solidFill>
                  <a:schemeClr val="tx2">
                    <a:lumMod val="75000"/>
                  </a:schemeClr>
                </a:solidFill>
                <a:latin typeface="Liberation Sans" panose="020B0604020202020204" pitchFamily="34" charset="0"/>
              </a:rPr>
              <a:t>Accounting</a:t>
            </a:r>
            <a:r>
              <a:rPr lang="en-US" altLang="en-US" sz="2300" dirty="0">
                <a:solidFill>
                  <a:schemeClr val="hlink"/>
                </a:solidFill>
                <a:latin typeface="Liberation Sans" panose="020B0604020202020204" pitchFamily="34" charset="0"/>
              </a:rPr>
              <a:t> </a:t>
            </a:r>
            <a:r>
              <a:rPr lang="en-US" altLang="en-US" sz="2300" b="0" dirty="0">
                <a:solidFill>
                  <a:schemeClr val="tx1"/>
                </a:solidFill>
                <a:latin typeface="Liberation Sans" panose="020B0604020202020204" pitchFamily="34" charset="0"/>
              </a:rPr>
              <a:t>consists of three basic </a:t>
            </a:r>
            <a:endParaRPr lang="en-US" altLang="en-US" sz="2300" b="0" dirty="0" smtClean="0">
              <a:solidFill>
                <a:schemeClr val="tx1"/>
              </a:solidFill>
              <a:latin typeface="Liberation Sans" panose="020B0604020202020204" pitchFamily="34" charset="0"/>
            </a:endParaRPr>
          </a:p>
          <a:p>
            <a:pPr>
              <a:lnSpc>
                <a:spcPct val="120000"/>
              </a:lnSpc>
              <a:spcBef>
                <a:spcPts val="0"/>
              </a:spcBef>
              <a:buClrTx/>
              <a:buSzPct val="95000"/>
              <a:buFontTx/>
              <a:buNone/>
            </a:pPr>
            <a:r>
              <a:rPr lang="en-US" altLang="en-US" sz="2300" b="0" dirty="0" smtClean="0">
                <a:solidFill>
                  <a:schemeClr val="tx1"/>
                </a:solidFill>
                <a:latin typeface="Liberation Sans" panose="020B0604020202020204" pitchFamily="34" charset="0"/>
              </a:rPr>
              <a:t>activities—it</a:t>
            </a:r>
            <a:endParaRPr lang="en-US" altLang="en-US" sz="2300" b="0" dirty="0">
              <a:solidFill>
                <a:schemeClr val="tx1"/>
              </a:solidFill>
              <a:latin typeface="Liberation Sans" panose="020B0604020202020204" pitchFamily="34" charset="0"/>
            </a:endParaRP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identifies</a:t>
            </a:r>
            <a:r>
              <a:rPr lang="en-US" altLang="en-US" sz="2200" b="0" dirty="0">
                <a:solidFill>
                  <a:schemeClr val="tx1"/>
                </a:solidFill>
                <a:latin typeface="Liberation Sans" panose="020B0604020202020204" pitchFamily="34" charset="0"/>
              </a:rPr>
              <a:t>, </a:t>
            </a: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records</a:t>
            </a:r>
            <a:r>
              <a:rPr lang="en-US" altLang="en-US" sz="2200" b="0" dirty="0">
                <a:solidFill>
                  <a:schemeClr val="tx1"/>
                </a:solidFill>
                <a:latin typeface="Liberation Sans" panose="020B0604020202020204" pitchFamily="34" charset="0"/>
              </a:rPr>
              <a:t>, and </a:t>
            </a:r>
          </a:p>
          <a:p>
            <a:pPr lvl="1">
              <a:lnSpc>
                <a:spcPct val="120000"/>
              </a:lnSpc>
              <a:spcBef>
                <a:spcPct val="70000"/>
              </a:spcBef>
              <a:buClr>
                <a:srgbClr val="CC0000"/>
              </a:buClr>
              <a:buSzPct val="80000"/>
              <a:buFont typeface="Wingdings" pitchFamily="2" charset="2"/>
              <a:buChar char="u"/>
            </a:pPr>
            <a:r>
              <a:rPr lang="en-US" altLang="en-US" sz="2200" dirty="0">
                <a:solidFill>
                  <a:schemeClr val="tx1"/>
                </a:solidFill>
                <a:latin typeface="Liberation Sans" panose="020B0604020202020204" pitchFamily="34" charset="0"/>
              </a:rPr>
              <a:t>communicates</a:t>
            </a:r>
            <a:r>
              <a:rPr lang="en-US" altLang="en-US" sz="2200" b="0" dirty="0">
                <a:solidFill>
                  <a:schemeClr val="tx1"/>
                </a:solidFill>
                <a:latin typeface="Liberation Sans" panose="020B0604020202020204" pitchFamily="34" charset="0"/>
              </a:rPr>
              <a:t> </a:t>
            </a:r>
          </a:p>
          <a:p>
            <a:pPr lvl="1">
              <a:lnSpc>
                <a:spcPct val="120000"/>
              </a:lnSpc>
              <a:spcBef>
                <a:spcPct val="70000"/>
              </a:spcBef>
              <a:buClr>
                <a:srgbClr val="800000"/>
              </a:buClr>
              <a:buSzPct val="80000"/>
              <a:buFont typeface="Wingdings" pitchFamily="2" charset="2"/>
              <a:buNone/>
            </a:pPr>
            <a:r>
              <a:rPr lang="en-US" altLang="en-US" sz="2200" b="0" dirty="0">
                <a:solidFill>
                  <a:schemeClr val="tx1"/>
                </a:solidFill>
                <a:latin typeface="Liberation Sans" panose="020B0604020202020204" pitchFamily="34" charset="0"/>
              </a:rPr>
              <a:t>the economic events of an organization to interested users.	</a:t>
            </a:r>
          </a:p>
        </p:txBody>
      </p:sp>
      <p:sp>
        <p:nvSpPr>
          <p:cNvPr id="14" name="TextBox 13"/>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6" name="Rectangle 15"/>
          <p:cNvSpPr/>
          <p:nvPr/>
        </p:nvSpPr>
        <p:spPr>
          <a:xfrm>
            <a:off x="7215823" y="1039504"/>
            <a:ext cx="1699577" cy="1200329"/>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1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Explain what accounting </a:t>
            </a:r>
            <a:r>
              <a:rPr lang="en-US" sz="1600" i="1" dirty="0">
                <a:latin typeface="Liberation Sans" panose="020B0604020202020204" pitchFamily="34" charset="0"/>
              </a:rPr>
              <a:t>is.</a:t>
            </a:r>
          </a:p>
        </p:txBody>
      </p:sp>
      <p:cxnSp>
        <p:nvCxnSpPr>
          <p:cNvPr id="4" name="Straight Connector 3"/>
          <p:cNvCxnSpPr/>
          <p:nvPr/>
        </p:nvCxnSpPr>
        <p:spPr bwMode="auto">
          <a:xfrm>
            <a:off x="7086600" y="976952"/>
            <a:ext cx="0" cy="119611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spTree>
    <p:extLst>
      <p:ext uri="{BB962C8B-B14F-4D97-AF65-F5344CB8AC3E}">
        <p14:creationId xmlns:p14="http://schemas.microsoft.com/office/powerpoint/2010/main" val="3089119832"/>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5"/>
          <p:cNvSpPr txBox="1">
            <a:spLocks noChangeArrowheads="1"/>
          </p:cNvSpPr>
          <p:nvPr/>
        </p:nvSpPr>
        <p:spPr bwMode="auto">
          <a:xfrm>
            <a:off x="533400" y="1334869"/>
            <a:ext cx="2971800" cy="46166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cap="sq">
                <a:solidFill>
                  <a:srgbClr val="800000"/>
                </a:solidFill>
                <a:miter lim="800000"/>
                <a:headEnd type="none" w="sm" len="sm"/>
                <a:tailEnd type="none" w="sm" len="sm"/>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1-1</a:t>
            </a:r>
          </a:p>
          <a:p>
            <a:pPr>
              <a:spcBef>
                <a:spcPct val="0"/>
              </a:spcBef>
              <a:buClrTx/>
              <a:buSzTx/>
              <a:buFontTx/>
              <a:buNone/>
            </a:pPr>
            <a:r>
              <a:rPr lang="en-US" altLang="en-US" sz="1200" b="0" dirty="0">
                <a:solidFill>
                  <a:schemeClr val="tx1"/>
                </a:solidFill>
                <a:latin typeface="Liberation Sans" panose="020B0604020202020204" pitchFamily="34" charset="0"/>
              </a:rPr>
              <a:t>The activities of the accounting process</a:t>
            </a:r>
          </a:p>
        </p:txBody>
      </p:sp>
      <p:sp>
        <p:nvSpPr>
          <p:cNvPr id="6151" name="AutoShape 18"/>
          <p:cNvSpPr>
            <a:spLocks noChangeArrowheads="1"/>
          </p:cNvSpPr>
          <p:nvPr/>
        </p:nvSpPr>
        <p:spPr bwMode="auto">
          <a:xfrm>
            <a:off x="914400" y="4876800"/>
            <a:ext cx="4648200" cy="1219200"/>
          </a:xfrm>
          <a:prstGeom prst="bevel">
            <a:avLst>
              <a:gd name="adj" fmla="val 12500"/>
            </a:avLst>
          </a:prstGeom>
          <a:solidFill>
            <a:srgbClr val="FFFFCC"/>
          </a:solidFill>
          <a:ln w="12700">
            <a:solidFill>
              <a:schemeClr val="tx1"/>
            </a:solidFill>
            <a:miter lim="800000"/>
            <a:headEnd/>
            <a:tailEnd/>
          </a:ln>
        </p:spPr>
        <p:txBody>
          <a:bodyPr wrap="none" tIns="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
              </a:spcBef>
              <a:buClrTx/>
              <a:buSzTx/>
              <a:buFontTx/>
              <a:buNone/>
            </a:pPr>
            <a:r>
              <a:rPr lang="en-US" altLang="en-US" sz="2000" b="0" dirty="0">
                <a:solidFill>
                  <a:schemeClr val="tx1"/>
                </a:solidFill>
                <a:latin typeface="Liberation Sans" panose="020B0604020202020204" pitchFamily="34" charset="0"/>
              </a:rPr>
              <a:t>The accounting process includes</a:t>
            </a:r>
            <a:r>
              <a:rPr lang="en-US" altLang="en-US" sz="2000" dirty="0">
                <a:solidFill>
                  <a:schemeClr val="tx1"/>
                </a:solidFill>
                <a:latin typeface="Liberation Sans" panose="020B0604020202020204" pitchFamily="34" charset="0"/>
              </a:rPr>
              <a:t> </a:t>
            </a:r>
          </a:p>
          <a:p>
            <a:pPr algn="ctr">
              <a:spcBef>
                <a:spcPct val="5000"/>
              </a:spcBef>
              <a:buClrTx/>
              <a:buSzTx/>
              <a:buFontTx/>
              <a:buNone/>
            </a:pPr>
            <a:r>
              <a:rPr lang="en-US" altLang="en-US" sz="2000" b="0" dirty="0">
                <a:solidFill>
                  <a:schemeClr val="tx1"/>
                </a:solidFill>
                <a:latin typeface="Liberation Sans" panose="020B0604020202020204" pitchFamily="34" charset="0"/>
              </a:rPr>
              <a:t>the </a:t>
            </a:r>
            <a:r>
              <a:rPr lang="en-US" altLang="en-US" sz="2000" dirty="0">
                <a:solidFill>
                  <a:schemeClr val="tx2">
                    <a:lumMod val="75000"/>
                  </a:schemeClr>
                </a:solidFill>
                <a:latin typeface="Liberation Sans" panose="020B0604020202020204" pitchFamily="34" charset="0"/>
              </a:rPr>
              <a:t>bookkeeping</a:t>
            </a:r>
            <a:r>
              <a:rPr lang="en-US" altLang="en-US" sz="2000" b="0" dirty="0">
                <a:solidFill>
                  <a:schemeClr val="tx1"/>
                </a:solidFill>
                <a:latin typeface="Liberation Sans" panose="020B0604020202020204" pitchFamily="34" charset="0"/>
              </a:rPr>
              <a:t> function.</a:t>
            </a:r>
          </a:p>
        </p:txBody>
      </p:sp>
      <p:sp>
        <p:nvSpPr>
          <p:cNvPr id="6152"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Three Activities</a:t>
            </a:r>
          </a:p>
        </p:txBody>
      </p:sp>
      <p:sp>
        <p:nvSpPr>
          <p:cNvPr id="6153"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155"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pic>
        <p:nvPicPr>
          <p:cNvPr id="61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63" y="2397125"/>
            <a:ext cx="3006037" cy="225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24918"/>
            <a:ext cx="2790825" cy="216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662" y="1295400"/>
            <a:ext cx="3081338" cy="215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615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3866960"/>
            <a:ext cx="2669967" cy="2076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38245453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26627" name="Rectangle 2"/>
          <p:cNvSpPr>
            <a:spLocks noChangeArrowheads="1"/>
          </p:cNvSpPr>
          <p:nvPr/>
        </p:nvSpPr>
        <p:spPr bwMode="auto">
          <a:xfrm>
            <a:off x="533400" y="1905000"/>
            <a:ext cx="7696200" cy="3352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ts val="1200"/>
              </a:spcBef>
              <a:buClr>
                <a:schemeClr val="tx1"/>
              </a:buClr>
              <a:buSzTx/>
              <a:buNone/>
            </a:pPr>
            <a:r>
              <a:rPr lang="en-US" sz="2300" b="0" dirty="0" smtClean="0">
                <a:solidFill>
                  <a:schemeClr val="tx1"/>
                </a:solidFill>
                <a:latin typeface="Liberation Sans" panose="020B0604020202020204" pitchFamily="34" charset="0"/>
              </a:rPr>
              <a:t>Which </a:t>
            </a:r>
            <a:r>
              <a:rPr lang="en-US" sz="2300" b="0" dirty="0">
                <a:solidFill>
                  <a:schemeClr val="tx1"/>
                </a:solidFill>
                <a:latin typeface="Liberation Sans" panose="020B0604020202020204" pitchFamily="34" charset="0"/>
              </a:rPr>
              <a:t>of the following is </a:t>
            </a:r>
            <a:r>
              <a:rPr lang="en-US" sz="2300" dirty="0">
                <a:solidFill>
                  <a:schemeClr val="tx1"/>
                </a:solidFill>
                <a:latin typeface="Liberation Sans" panose="020B0604020202020204" pitchFamily="34" charset="0"/>
              </a:rPr>
              <a:t>not</a:t>
            </a:r>
            <a:r>
              <a:rPr lang="en-US" sz="2300" b="0" dirty="0">
                <a:solidFill>
                  <a:schemeClr val="tx1"/>
                </a:solidFill>
                <a:latin typeface="Liberation Sans" panose="020B0604020202020204" pitchFamily="34" charset="0"/>
              </a:rPr>
              <a:t> a step in the </a:t>
            </a:r>
            <a:r>
              <a:rPr lang="en-US" sz="2300" b="0" dirty="0" smtClean="0">
                <a:solidFill>
                  <a:schemeClr val="tx1"/>
                </a:solidFill>
                <a:latin typeface="Liberation Sans" panose="020B0604020202020204" pitchFamily="34" charset="0"/>
              </a:rPr>
              <a:t>accounting process?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Identification</a:t>
            </a:r>
            <a:r>
              <a:rPr lang="en-US" sz="2300" b="0" dirty="0">
                <a:solidFill>
                  <a:schemeClr val="tx1"/>
                </a:solidFill>
                <a:latin typeface="Liberation Sans" panose="020B0604020202020204" pitchFamily="34" charset="0"/>
              </a:rPr>
              <a:t>. </a:t>
            </a:r>
            <a:endParaRPr lang="en-US" sz="2300" b="0" dirty="0" smtClean="0">
              <a:solidFill>
                <a:schemeClr val="tx1"/>
              </a:solidFill>
              <a:latin typeface="Liberation Sans" panose="020B0604020202020204" pitchFamily="34" charset="0"/>
            </a:endParaRP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Recording.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Economic </a:t>
            </a:r>
            <a:r>
              <a:rPr lang="en-US" sz="2300" b="0" dirty="0">
                <a:solidFill>
                  <a:schemeClr val="tx1"/>
                </a:solidFill>
                <a:latin typeface="Liberation Sans" panose="020B0604020202020204" pitchFamily="34" charset="0"/>
              </a:rPr>
              <a:t>entity. </a:t>
            </a:r>
            <a:endParaRPr lang="en-US" sz="2300" b="0" dirty="0" smtClean="0">
              <a:solidFill>
                <a:schemeClr val="tx1"/>
              </a:solidFill>
              <a:latin typeface="Liberation Sans" panose="020B0604020202020204" pitchFamily="34" charset="0"/>
            </a:endParaRP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Communication</a:t>
            </a:r>
            <a:endParaRPr lang="en-US" altLang="en-US" sz="2300" b="0" dirty="0">
              <a:solidFill>
                <a:schemeClr val="tx1"/>
              </a:solidFill>
              <a:latin typeface="Liberation Sans" panose="020B0604020202020204" pitchFamily="34" charset="0"/>
            </a:endParaRPr>
          </a:p>
        </p:txBody>
      </p:sp>
      <p:sp>
        <p:nvSpPr>
          <p:cNvPr id="2662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Notched Right Arrow 9"/>
          <p:cNvSpPr/>
          <p:nvPr/>
        </p:nvSpPr>
        <p:spPr bwMode="auto">
          <a:xfrm>
            <a:off x="180109" y="4101152"/>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1"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Assumptions</a:t>
            </a:r>
          </a:p>
        </p:txBody>
      </p:sp>
      <p:sp>
        <p:nvSpPr>
          <p:cNvPr id="7"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spTree>
    <p:extLst>
      <p:ext uri="{BB962C8B-B14F-4D97-AF65-F5344CB8AC3E}">
        <p14:creationId xmlns:p14="http://schemas.microsoft.com/office/powerpoint/2010/main" val="1393439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7945" y="3957406"/>
            <a:ext cx="2476655" cy="2328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156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9" y="1381580"/>
            <a:ext cx="2847974" cy="245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pic>
        <p:nvPicPr>
          <p:cNvPr id="819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304925"/>
            <a:ext cx="2667000" cy="2505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8199" name="Text Box 26"/>
          <p:cNvSpPr txBox="1">
            <a:spLocks noChangeArrowheads="1"/>
          </p:cNvSpPr>
          <p:nvPr/>
        </p:nvSpPr>
        <p:spPr bwMode="auto">
          <a:xfrm>
            <a:off x="533400" y="1447800"/>
            <a:ext cx="1981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600" dirty="0" smtClean="0">
                <a:solidFill>
                  <a:srgbClr val="006600"/>
                </a:solidFill>
                <a:latin typeface="Liberation Sans" panose="020B0604020202020204" pitchFamily="34" charset="0"/>
              </a:rPr>
              <a:t>INTERNAL USERS</a:t>
            </a:r>
            <a:endParaRPr lang="en-US" altLang="en-US" sz="2600" dirty="0">
              <a:solidFill>
                <a:srgbClr val="006600"/>
              </a:solidFill>
              <a:latin typeface="Liberation Sans" panose="020B0604020202020204" pitchFamily="34" charset="0"/>
            </a:endParaRPr>
          </a:p>
        </p:txBody>
      </p:sp>
      <p:sp>
        <p:nvSpPr>
          <p:cNvPr id="8200" name="Rectangle 13"/>
          <p:cNvSpPr>
            <a:spLocks noChangeArrowheads="1"/>
          </p:cNvSpPr>
          <p:nvPr/>
        </p:nvSpPr>
        <p:spPr bwMode="auto">
          <a:xfrm>
            <a:off x="6858000" y="5181600"/>
            <a:ext cx="17526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1-2 </a:t>
            </a:r>
          </a:p>
          <a:p>
            <a:pPr>
              <a:spcBef>
                <a:spcPct val="0"/>
              </a:spcBef>
              <a:buClrTx/>
              <a:buSzTx/>
              <a:buFontTx/>
              <a:buNone/>
            </a:pPr>
            <a:r>
              <a:rPr lang="en-US" altLang="en-US" sz="1200" b="0" dirty="0">
                <a:solidFill>
                  <a:schemeClr val="tx1"/>
                </a:solidFill>
                <a:latin typeface="Liberation Sans" panose="020B0604020202020204" pitchFamily="34" charset="0"/>
              </a:rPr>
              <a:t>Questions that internal users ask</a:t>
            </a:r>
          </a:p>
        </p:txBody>
      </p:sp>
      <p:sp>
        <p:nvSpPr>
          <p:cNvPr id="820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Who Uses Accounting </a:t>
            </a:r>
            <a:r>
              <a:rPr lang="en-US" altLang="en-US" sz="3200" b="1" dirty="0" smtClean="0">
                <a:solidFill>
                  <a:srgbClr val="CC0000"/>
                </a:solidFill>
                <a:latin typeface="Liberation Sans" panose="020B0604020202020204" pitchFamily="34" charset="0"/>
              </a:rPr>
              <a:t>Data?</a:t>
            </a:r>
            <a:endParaRPr lang="en-US" altLang="en-US" sz="3200" b="1" dirty="0">
              <a:solidFill>
                <a:srgbClr val="CC0000"/>
              </a:solidFill>
              <a:latin typeface="Liberation Sans" panose="020B0604020202020204" pitchFamily="34" charset="0"/>
            </a:endParaRPr>
          </a:p>
        </p:txBody>
      </p:sp>
      <p:sp>
        <p:nvSpPr>
          <p:cNvPr id="8202" name="Line 2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1</a:t>
            </a:r>
          </a:p>
        </p:txBody>
      </p:sp>
      <p:pic>
        <p:nvPicPr>
          <p:cNvPr id="156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21757"/>
            <a:ext cx="2051858" cy="2493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2" name="Rectangle 1"/>
          <p:cNvSpPr/>
          <p:nvPr/>
        </p:nvSpPr>
        <p:spPr bwMode="auto">
          <a:xfrm>
            <a:off x="4800600" y="1828800"/>
            <a:ext cx="838200" cy="9144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5" name="Rectangle 14"/>
          <p:cNvSpPr/>
          <p:nvPr/>
        </p:nvSpPr>
        <p:spPr bwMode="auto">
          <a:xfrm>
            <a:off x="3694698" y="5410200"/>
            <a:ext cx="572502" cy="62454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80079587"/>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2</a:t>
            </a:r>
            <a:endParaRPr lang="en-US" altLang="en-US" sz="1600" i="1" dirty="0">
              <a:latin typeface="Liberation Sans" panose="020B0604020202020204" pitchFamily="34" charset="0"/>
            </a:endParaRPr>
          </a:p>
        </p:txBody>
      </p:sp>
      <p:sp>
        <p:nvSpPr>
          <p:cNvPr id="10244" name="Rectangle 10"/>
          <p:cNvSpPr>
            <a:spLocks noChangeArrowheads="1"/>
          </p:cNvSpPr>
          <p:nvPr/>
        </p:nvSpPr>
        <p:spPr bwMode="auto">
          <a:xfrm>
            <a:off x="990600" y="6015335"/>
            <a:ext cx="28194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1-3</a:t>
            </a:r>
          </a:p>
          <a:p>
            <a:pPr>
              <a:spcBef>
                <a:spcPct val="0"/>
              </a:spcBef>
              <a:buClrTx/>
              <a:buSzTx/>
              <a:buFontTx/>
              <a:buNone/>
            </a:pPr>
            <a:r>
              <a:rPr lang="en-US" altLang="en-US" sz="1200" b="0" dirty="0">
                <a:solidFill>
                  <a:schemeClr val="tx1"/>
                </a:solidFill>
                <a:latin typeface="Liberation Sans" panose="020B0604020202020204" pitchFamily="34" charset="0"/>
              </a:rPr>
              <a:t>Questions that external users ask</a:t>
            </a:r>
          </a:p>
        </p:txBody>
      </p:sp>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044" y="4010642"/>
            <a:ext cx="3630612" cy="236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0249" name="Line 2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26"/>
          <p:cNvSpPr txBox="1">
            <a:spLocks noChangeArrowheads="1"/>
          </p:cNvSpPr>
          <p:nvPr/>
        </p:nvSpPr>
        <p:spPr bwMode="auto">
          <a:xfrm>
            <a:off x="533400" y="1447800"/>
            <a:ext cx="1981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spcBef>
                <a:spcPct val="50000"/>
              </a:spcBef>
              <a:buClrTx/>
              <a:buSzTx/>
              <a:buFontTx/>
              <a:buNone/>
              <a:defRPr sz="2600" b="1">
                <a:solidFill>
                  <a:srgbClr val="006600"/>
                </a:solidFill>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smtClean="0"/>
              <a:t>EXTERNALUSERS</a:t>
            </a:r>
            <a:endParaRPr lang="en-US" altLang="en-US" dirty="0"/>
          </a:p>
        </p:txBody>
      </p:sp>
      <p:sp>
        <p:nvSpPr>
          <p:cNvPr id="1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Who Uses Accounting </a:t>
            </a:r>
            <a:r>
              <a:rPr lang="en-US" altLang="en-US" sz="3200" b="1" dirty="0" smtClean="0">
                <a:solidFill>
                  <a:srgbClr val="CC0000"/>
                </a:solidFill>
                <a:latin typeface="Liberation Sans" panose="020B0604020202020204" pitchFamily="34" charset="0"/>
              </a:rPr>
              <a:t>Data?</a:t>
            </a:r>
            <a:endParaRPr lang="en-US" altLang="en-US" sz="3200" b="1" dirty="0">
              <a:solidFill>
                <a:srgbClr val="CC0000"/>
              </a:solidFill>
              <a:latin typeface="Liberation Sans" panose="020B0604020202020204" pitchFamily="34" charset="0"/>
            </a:endParaRPr>
          </a:p>
        </p:txBody>
      </p:sp>
      <p:pic>
        <p:nvPicPr>
          <p:cNvPr id="157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 y="3510591"/>
            <a:ext cx="4094163" cy="2272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cxnSp>
        <p:nvCxnSpPr>
          <p:cNvPr id="14" name="Straight Connector 13"/>
          <p:cNvCxnSpPr/>
          <p:nvPr/>
        </p:nvCxnSpPr>
        <p:spPr bwMode="auto">
          <a:xfrm>
            <a:off x="7086600" y="990600"/>
            <a:ext cx="0" cy="141732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5" name="Rectangle 14"/>
          <p:cNvSpPr/>
          <p:nvPr/>
        </p:nvSpPr>
        <p:spPr>
          <a:xfrm>
            <a:off x="7215823" y="1066800"/>
            <a:ext cx="1699577" cy="1446550"/>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2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Identify the users and uses of accounting.</a:t>
            </a:r>
            <a:endParaRPr lang="en-US" sz="1600" i="1" dirty="0">
              <a:latin typeface="Liberation Sans" panose="020B0604020202020204" pitchFamily="34" charset="0"/>
            </a:endParaRPr>
          </a:p>
        </p:txBody>
      </p:sp>
      <p:pic>
        <p:nvPicPr>
          <p:cNvPr id="157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081" y="1311932"/>
            <a:ext cx="2709814" cy="2473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308146972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58" name="Rectangle 22"/>
          <p:cNvSpPr>
            <a:spLocks noChangeArrowheads="1"/>
          </p:cNvSpPr>
          <p:nvPr/>
        </p:nvSpPr>
        <p:spPr bwMode="auto">
          <a:xfrm>
            <a:off x="362857" y="5766421"/>
            <a:ext cx="8628743" cy="44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340225" algn="r"/>
                <a:tab pos="5718175" algn="r"/>
                <a:tab pos="7083425" algn="r"/>
              </a:tabLst>
            </a:pPr>
            <a:r>
              <a:rPr lang="en-US" altLang="en-US" sz="2100" b="1" dirty="0">
                <a:solidFill>
                  <a:srgbClr val="800000"/>
                </a:solidFill>
                <a:latin typeface="Liberation Sans" panose="020B0604020202020204" pitchFamily="34" charset="0"/>
              </a:rPr>
              <a:t> </a:t>
            </a:r>
            <a:r>
              <a:rPr lang="en-US" altLang="en-US" sz="2100" b="1" dirty="0">
                <a:solidFill>
                  <a:srgbClr val="CC0000"/>
                </a:solidFill>
                <a:latin typeface="Liberation Sans" panose="020B0604020202020204" pitchFamily="34" charset="0"/>
              </a:rPr>
              <a:t>Solution</a:t>
            </a:r>
            <a:r>
              <a:rPr lang="en-US" altLang="en-US" sz="2100" b="1" dirty="0" smtClean="0">
                <a:solidFill>
                  <a:srgbClr val="CC0000"/>
                </a:solidFill>
                <a:latin typeface="Liberation Sans" panose="020B0604020202020204" pitchFamily="34" charset="0"/>
              </a:rPr>
              <a:t>:</a:t>
            </a:r>
            <a:r>
              <a:rPr lang="en-US" altLang="en-US" sz="2100" b="1" dirty="0" smtClean="0">
                <a:solidFill>
                  <a:srgbClr val="800000"/>
                </a:solidFill>
                <a:latin typeface="Liberation Sans" panose="020B0604020202020204" pitchFamily="34" charset="0"/>
              </a:rPr>
              <a:t>	</a:t>
            </a:r>
            <a:r>
              <a:rPr lang="en-US" altLang="en-US" sz="2100" b="1" dirty="0" smtClean="0">
                <a:latin typeface="Liberation Sans" panose="020B0604020202020204" pitchFamily="34" charset="0"/>
              </a:rPr>
              <a:t>1.</a:t>
            </a: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2.	3.	4.	5.</a:t>
            </a:r>
            <a:endParaRPr lang="en-US" altLang="en-US" sz="2100" b="1" dirty="0">
              <a:latin typeface="Liberation Sans" panose="020B0604020202020204" pitchFamily="34" charset="0"/>
            </a:endParaRPr>
          </a:p>
        </p:txBody>
      </p:sp>
      <p:sp>
        <p:nvSpPr>
          <p:cNvPr id="372756" name="Rectangle 20"/>
          <p:cNvSpPr>
            <a:spLocks noChangeArrowheads="1"/>
          </p:cNvSpPr>
          <p:nvPr/>
        </p:nvSpPr>
        <p:spPr bwMode="auto">
          <a:xfrm>
            <a:off x="435429" y="1268104"/>
            <a:ext cx="8345714" cy="445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ct val="122000"/>
              </a:lnSpc>
              <a:spcBef>
                <a:spcPts val="1200"/>
              </a:spcBef>
            </a:pPr>
            <a:r>
              <a:rPr lang="en-US" altLang="en-US" sz="2100" dirty="0">
                <a:latin typeface="Liberation Sans" panose="020B0604020202020204" pitchFamily="34" charset="0"/>
              </a:rPr>
              <a:t>Indicate whether the following statements are </a:t>
            </a:r>
            <a:r>
              <a:rPr lang="en-US" altLang="en-US" sz="2100" b="1" dirty="0">
                <a:latin typeface="Liberation Sans" panose="020B0604020202020204" pitchFamily="34" charset="0"/>
              </a:rPr>
              <a:t>true</a:t>
            </a:r>
            <a:r>
              <a:rPr lang="en-US" altLang="en-US" sz="2100" dirty="0">
                <a:latin typeface="Liberation Sans" panose="020B0604020202020204" pitchFamily="34" charset="0"/>
              </a:rPr>
              <a:t> </a:t>
            </a:r>
            <a:r>
              <a:rPr lang="en-US" altLang="en-US" sz="2100" b="1" dirty="0">
                <a:latin typeface="Liberation Sans" panose="020B0604020202020204" pitchFamily="34" charset="0"/>
              </a:rPr>
              <a:t>or</a:t>
            </a:r>
            <a:r>
              <a:rPr lang="en-US" altLang="en-US" sz="2100" dirty="0">
                <a:latin typeface="Liberation Sans" panose="020B0604020202020204" pitchFamily="34" charset="0"/>
              </a:rPr>
              <a:t> </a:t>
            </a:r>
            <a:r>
              <a:rPr lang="en-US" altLang="en-US" sz="2100" b="1" dirty="0">
                <a:latin typeface="Liberation Sans" panose="020B0604020202020204" pitchFamily="34" charset="0"/>
              </a:rPr>
              <a:t>false</a:t>
            </a:r>
            <a:r>
              <a:rPr lang="en-US" altLang="en-US" sz="2100" dirty="0">
                <a:latin typeface="Liberation Sans" panose="020B0604020202020204" pitchFamily="34" charset="0"/>
              </a:rPr>
              <a:t>.</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The </a:t>
            </a:r>
            <a:r>
              <a:rPr lang="en-US" sz="2100" dirty="0">
                <a:latin typeface="Liberation Sans" panose="020B0604020202020204" pitchFamily="34" charset="0"/>
              </a:rPr>
              <a:t>three steps in the accounting process are </a:t>
            </a:r>
            <a:r>
              <a:rPr lang="en-US" sz="2100" dirty="0" smtClean="0">
                <a:latin typeface="Liberation Sans" panose="020B0604020202020204" pitchFamily="34" charset="0"/>
              </a:rPr>
              <a:t>identification</a:t>
            </a:r>
            <a:r>
              <a:rPr lang="en-US" sz="2100" dirty="0">
                <a:latin typeface="Liberation Sans" panose="020B0604020202020204" pitchFamily="34" charset="0"/>
              </a:rPr>
              <a:t>, recording, and </a:t>
            </a:r>
            <a:r>
              <a:rPr lang="en-US" sz="2100" dirty="0" smtClean="0">
                <a:latin typeface="Liberation Sans" panose="020B0604020202020204" pitchFamily="34" charset="0"/>
              </a:rPr>
              <a:t>communication.</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Bookkeeping </a:t>
            </a:r>
            <a:r>
              <a:rPr lang="en-US" sz="2100" dirty="0">
                <a:latin typeface="Liberation Sans" panose="020B0604020202020204" pitchFamily="34" charset="0"/>
              </a:rPr>
              <a:t>encompasses all steps in the accounting </a:t>
            </a:r>
            <a:r>
              <a:rPr lang="en-US" sz="2100" dirty="0" smtClean="0">
                <a:latin typeface="Liberation Sans" panose="020B0604020202020204" pitchFamily="34" charset="0"/>
              </a:rPr>
              <a:t>process.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Accountants </a:t>
            </a:r>
            <a:r>
              <a:rPr lang="en-US" sz="2100" dirty="0">
                <a:latin typeface="Liberation Sans" panose="020B0604020202020204" pitchFamily="34" charset="0"/>
              </a:rPr>
              <a:t>prepare, but do not interpret, </a:t>
            </a:r>
            <a:r>
              <a:rPr lang="en-US" sz="2100" dirty="0" smtClean="0">
                <a:latin typeface="Liberation Sans" panose="020B0604020202020204" pitchFamily="34" charset="0"/>
              </a:rPr>
              <a:t>financial reports.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The </a:t>
            </a:r>
            <a:r>
              <a:rPr lang="en-US" sz="2100" dirty="0">
                <a:latin typeface="Liberation Sans" panose="020B0604020202020204" pitchFamily="34" charset="0"/>
              </a:rPr>
              <a:t>two most common types of external users are investors and company </a:t>
            </a:r>
            <a:r>
              <a:rPr lang="en-US" sz="2100" dirty="0" smtClean="0">
                <a:latin typeface="Liberation Sans" panose="020B0604020202020204" pitchFamily="34" charset="0"/>
              </a:rPr>
              <a:t>officers.</a:t>
            </a:r>
          </a:p>
          <a:p>
            <a:pPr algn="l" eaLnBrk="1" hangingPunct="1">
              <a:lnSpc>
                <a:spcPct val="122000"/>
              </a:lnSpc>
              <a:spcBef>
                <a:spcPts val="1200"/>
              </a:spcBef>
              <a:buFontTx/>
              <a:buAutoNum type="arabicPeriod"/>
            </a:pPr>
            <a:r>
              <a:rPr lang="en-US" sz="2100" dirty="0" smtClean="0">
                <a:latin typeface="Liberation Sans" panose="020B0604020202020204" pitchFamily="34" charset="0"/>
              </a:rPr>
              <a:t>Managerial </a:t>
            </a:r>
            <a:r>
              <a:rPr lang="en-US" sz="2100" dirty="0">
                <a:latin typeface="Liberation Sans" panose="020B0604020202020204" pitchFamily="34" charset="0"/>
              </a:rPr>
              <a:t>accounting activities focus on reports for internal users.</a:t>
            </a:r>
            <a:endParaRPr lang="en-US" altLang="en-US" sz="2100" dirty="0">
              <a:latin typeface="Liberation Sans" panose="020B0604020202020204" pitchFamily="34" charset="0"/>
            </a:endParaRPr>
          </a:p>
        </p:txBody>
      </p:sp>
      <p:sp>
        <p:nvSpPr>
          <p:cNvPr id="17" name="Text Box 1037"/>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
        <p:nvSpPr>
          <p:cNvPr id="20" name="Rectangle 22"/>
          <p:cNvSpPr>
            <a:spLocks noChangeArrowheads="1"/>
          </p:cNvSpPr>
          <p:nvPr/>
        </p:nvSpPr>
        <p:spPr bwMode="auto">
          <a:xfrm>
            <a:off x="21154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True</a:t>
            </a:r>
            <a:endParaRPr lang="en-US" altLang="en-US" sz="2100" b="1" dirty="0">
              <a:latin typeface="Liberation Sans" panose="020B0604020202020204" pitchFamily="34" charset="0"/>
            </a:endParaRPr>
          </a:p>
        </p:txBody>
      </p:sp>
      <p:sp>
        <p:nvSpPr>
          <p:cNvPr id="21" name="Rectangle 22"/>
          <p:cNvSpPr>
            <a:spLocks noChangeArrowheads="1"/>
          </p:cNvSpPr>
          <p:nvPr/>
        </p:nvSpPr>
        <p:spPr bwMode="auto">
          <a:xfrm>
            <a:off x="34108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solidFill>
                  <a:srgbClr val="CC0000"/>
                </a:solidFill>
                <a:latin typeface="Liberation Sans" panose="020B0604020202020204" pitchFamily="34" charset="0"/>
              </a:rPr>
              <a:t>False</a:t>
            </a:r>
            <a:endParaRPr lang="en-US" altLang="en-US" sz="2100" b="1" dirty="0">
              <a:solidFill>
                <a:srgbClr val="CC0000"/>
              </a:solidFill>
              <a:latin typeface="Liberation Sans" panose="020B0604020202020204" pitchFamily="34" charset="0"/>
            </a:endParaRPr>
          </a:p>
        </p:txBody>
      </p:sp>
      <p:sp>
        <p:nvSpPr>
          <p:cNvPr id="22" name="Rectangle 22"/>
          <p:cNvSpPr>
            <a:spLocks noChangeArrowheads="1"/>
          </p:cNvSpPr>
          <p:nvPr/>
        </p:nvSpPr>
        <p:spPr bwMode="auto">
          <a:xfrm>
            <a:off x="47824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p>
            <a:pPr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a:solidFill>
                  <a:srgbClr val="CC0000"/>
                </a:solidFill>
                <a:latin typeface="Liberation Sans" panose="020B0604020202020204" pitchFamily="34" charset="0"/>
              </a:rPr>
              <a:t>False</a:t>
            </a:r>
          </a:p>
        </p:txBody>
      </p:sp>
      <p:sp>
        <p:nvSpPr>
          <p:cNvPr id="23" name="Rectangle 22"/>
          <p:cNvSpPr>
            <a:spLocks noChangeArrowheads="1"/>
          </p:cNvSpPr>
          <p:nvPr/>
        </p:nvSpPr>
        <p:spPr bwMode="auto">
          <a:xfrm>
            <a:off x="61540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solidFill>
                  <a:srgbClr val="CC0000"/>
                </a:solidFill>
                <a:latin typeface="Liberation Sans" panose="020B0604020202020204" pitchFamily="34" charset="0"/>
              </a:rPr>
              <a:t>False</a:t>
            </a:r>
            <a:endParaRPr lang="en-US" altLang="en-US" sz="2100" b="1" dirty="0">
              <a:solidFill>
                <a:srgbClr val="CC0000"/>
              </a:solidFill>
              <a:latin typeface="Liberation Sans" panose="020B0604020202020204" pitchFamily="34" charset="0"/>
            </a:endParaRPr>
          </a:p>
        </p:txBody>
      </p:sp>
      <p:sp>
        <p:nvSpPr>
          <p:cNvPr id="24" name="Rectangle 23"/>
          <p:cNvSpPr>
            <a:spLocks noChangeArrowheads="1"/>
          </p:cNvSpPr>
          <p:nvPr/>
        </p:nvSpPr>
        <p:spPr bwMode="auto">
          <a:xfrm>
            <a:off x="7525657" y="5764635"/>
            <a:ext cx="1008743" cy="4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tIns="43247" rIns="0" bIns="43247">
            <a:spAutoFit/>
          </a:bodyPr>
          <a:lstStyle>
            <a:lvl1pPr marL="461963" indent="-461963" eaLnBrk="0" hangingPunct="0">
              <a:defRPr sz="2400">
                <a:solidFill>
                  <a:schemeClr val="tx1"/>
                </a:solidFill>
                <a:latin typeface="Times New Roman" pitchFamily="18" charset="0"/>
              </a:defRPr>
            </a:lvl1pPr>
            <a:lvl2pPr marL="1033463" indent="-457200" eaLnBrk="0" hangingPunct="0">
              <a:defRPr sz="2400">
                <a:solidFill>
                  <a:schemeClr val="tx1"/>
                </a:solidFill>
                <a:latin typeface="Times New Roman" pitchFamily="18" charset="0"/>
              </a:defRPr>
            </a:lvl2pPr>
            <a:lvl3pPr marL="1371600" indent="-457200" eaLnBrk="0" hangingPunct="0">
              <a:defRPr sz="2400">
                <a:solidFill>
                  <a:schemeClr val="tx1"/>
                </a:solidFill>
                <a:latin typeface="Times New Roman" pitchFamily="18" charset="0"/>
              </a:defRPr>
            </a:lvl3pPr>
            <a:lvl4pPr marL="1828800" indent="-457200" eaLnBrk="0" hangingPunct="0">
              <a:defRPr sz="2400">
                <a:solidFill>
                  <a:schemeClr val="tx1"/>
                </a:solidFill>
                <a:latin typeface="Times New Roman" pitchFamily="18" charset="0"/>
              </a:defRPr>
            </a:lvl4pPr>
            <a:lvl5pPr marL="2286000" indent="-457200" eaLnBrk="0" hangingPunct="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gn="l" eaLnBrk="1" hangingPunct="1">
              <a:lnSpc>
                <a:spcPct val="110000"/>
              </a:lnSpc>
              <a:spcBef>
                <a:spcPct val="30000"/>
              </a:spcBef>
              <a:tabLst>
                <a:tab pos="1651000" algn="r"/>
                <a:tab pos="2974975" algn="r"/>
                <a:tab pos="4230688" algn="r"/>
                <a:tab pos="5595938" algn="r"/>
                <a:tab pos="6973888" algn="r"/>
              </a:tabLst>
            </a:pPr>
            <a:r>
              <a:rPr lang="en-US" altLang="en-US" sz="2100" b="1" dirty="0">
                <a:latin typeface="Liberation Sans" panose="020B0604020202020204" pitchFamily="34" charset="0"/>
              </a:rPr>
              <a:t> </a:t>
            </a:r>
            <a:r>
              <a:rPr lang="en-US" altLang="en-US" sz="2100" b="1" dirty="0" smtClean="0">
                <a:latin typeface="Liberation Sans" panose="020B0604020202020204" pitchFamily="34" charset="0"/>
              </a:rPr>
              <a:t>True</a:t>
            </a:r>
            <a:endParaRPr lang="en-US" altLang="en-US" sz="2100" b="1" dirty="0">
              <a:latin typeface="Liberation Sans" panose="020B0604020202020204" pitchFamily="34" charset="0"/>
            </a:endParaRPr>
          </a:p>
        </p:txBody>
      </p:sp>
      <p:sp>
        <p:nvSpPr>
          <p:cNvPr id="12" name="TextBox 11"/>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3" name="TextBox 12"/>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39917005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bwMode="auto">
          <a:xfrm>
            <a:off x="7086600" y="976952"/>
            <a:ext cx="0" cy="19050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290" name="Text Box 3"/>
          <p:cNvSpPr txBox="1">
            <a:spLocks noChangeArrowheads="1"/>
          </p:cNvSpPr>
          <p:nvPr/>
        </p:nvSpPr>
        <p:spPr bwMode="auto">
          <a:xfrm>
            <a:off x="533400" y="1319617"/>
            <a:ext cx="6172200" cy="520655"/>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dirty="0">
                <a:solidFill>
                  <a:srgbClr val="CC0000"/>
                </a:solidFill>
                <a:latin typeface="Liberation Sans" panose="020B0604020202020204" pitchFamily="34" charset="0"/>
              </a:rPr>
              <a:t>Ethics </a:t>
            </a:r>
            <a:r>
              <a:rPr lang="en-US" altLang="en-US" dirty="0" smtClean="0">
                <a:solidFill>
                  <a:srgbClr val="CC0000"/>
                </a:solidFill>
                <a:latin typeface="Liberation Sans" panose="020B0604020202020204" pitchFamily="34" charset="0"/>
              </a:rPr>
              <a:t>in </a:t>
            </a:r>
            <a:r>
              <a:rPr lang="en-US" altLang="en-US" dirty="0">
                <a:solidFill>
                  <a:srgbClr val="CC0000"/>
                </a:solidFill>
                <a:latin typeface="Liberation Sans" panose="020B0604020202020204" pitchFamily="34" charset="0"/>
              </a:rPr>
              <a:t>Financial Reporting</a:t>
            </a:r>
          </a:p>
        </p:txBody>
      </p:sp>
      <p:sp>
        <p:nvSpPr>
          <p:cNvPr id="12293" name="Text Box 3"/>
          <p:cNvSpPr txBox="1">
            <a:spLocks noChangeArrowheads="1"/>
          </p:cNvSpPr>
          <p:nvPr/>
        </p:nvSpPr>
        <p:spPr bwMode="auto">
          <a:xfrm>
            <a:off x="533400" y="1902229"/>
            <a:ext cx="6172200" cy="1366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0563" indent="-460375"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60000"/>
              </a:spcBef>
              <a:buSzPct val="80000"/>
              <a:buNone/>
            </a:pPr>
            <a:r>
              <a:rPr lang="en-US" altLang="en-US" sz="2300" b="0" dirty="0" smtClean="0">
                <a:solidFill>
                  <a:srgbClr val="000000"/>
                </a:solidFill>
                <a:latin typeface="Liberation Sans" panose="020B0604020202020204" pitchFamily="34" charset="0"/>
              </a:rPr>
              <a:t>Standards </a:t>
            </a:r>
            <a:r>
              <a:rPr lang="en-US" altLang="en-US" sz="2300" b="0" dirty="0">
                <a:solidFill>
                  <a:srgbClr val="000000"/>
                </a:solidFill>
                <a:latin typeface="Liberation Sans" panose="020B0604020202020204" pitchFamily="34" charset="0"/>
              </a:rPr>
              <a:t>of conduct by which one’s actions are judged as right or wrong, honest or dishonest, fair or not fair, are </a:t>
            </a:r>
            <a:r>
              <a:rPr lang="en-US" altLang="en-US" sz="2300" dirty="0">
                <a:solidFill>
                  <a:schemeClr val="tx2">
                    <a:lumMod val="75000"/>
                  </a:schemeClr>
                </a:solidFill>
                <a:latin typeface="Liberation Sans" panose="020B0604020202020204" pitchFamily="34" charset="0"/>
              </a:rPr>
              <a:t>ethics</a:t>
            </a:r>
            <a:r>
              <a:rPr lang="en-US" altLang="en-US" sz="2300" b="0" dirty="0" smtClean="0">
                <a:solidFill>
                  <a:srgbClr val="000000"/>
                </a:solidFill>
                <a:latin typeface="Liberation Sans" panose="020B0604020202020204" pitchFamily="34" charset="0"/>
              </a:rPr>
              <a:t>.</a:t>
            </a:r>
            <a:endParaRPr lang="en-US" altLang="en-US" sz="2200" b="0" dirty="0">
              <a:solidFill>
                <a:srgbClr val="000000"/>
              </a:solidFill>
              <a:latin typeface="Liberation Sans" panose="020B0604020202020204" pitchFamily="34" charset="0"/>
            </a:endParaRPr>
          </a:p>
        </p:txBody>
      </p:sp>
      <p:sp>
        <p:nvSpPr>
          <p:cNvPr id="1229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
        <p:nvSpPr>
          <p:cNvPr id="10" name="TextBox 9"/>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Building Blocks of Accounting</a:t>
            </a:r>
            <a:endParaRPr lang="en-US" altLang="en-US" dirty="0">
              <a:solidFill>
                <a:schemeClr val="accent3"/>
              </a:solidFill>
            </a:endParaRPr>
          </a:p>
        </p:txBody>
      </p:sp>
      <p:sp>
        <p:nvSpPr>
          <p:cNvPr id="11" name="TextBox 10"/>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2" name="Rectangle 11"/>
          <p:cNvSpPr/>
          <p:nvPr/>
        </p:nvSpPr>
        <p:spPr>
          <a:xfrm>
            <a:off x="7215823" y="1039504"/>
            <a:ext cx="1699577" cy="1938992"/>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3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Understand why ethics is </a:t>
            </a:r>
            <a:r>
              <a:rPr lang="en-US" sz="1600" i="1" dirty="0">
                <a:latin typeface="Liberation Sans" panose="020B0604020202020204" pitchFamily="34" charset="0"/>
              </a:rPr>
              <a:t>a </a:t>
            </a:r>
            <a:r>
              <a:rPr lang="en-US" sz="1600" i="1" dirty="0" smtClean="0">
                <a:latin typeface="Liberation Sans" panose="020B0604020202020204" pitchFamily="34" charset="0"/>
              </a:rPr>
              <a:t>fundamental business concept</a:t>
            </a:r>
            <a:r>
              <a:rPr lang="en-US" sz="1600" i="1" dirty="0">
                <a:latin typeface="Liberation Sans" panose="020B0604020202020204" pitchFamily="34" charset="0"/>
              </a:rPr>
              <a:t>.</a:t>
            </a:r>
          </a:p>
        </p:txBody>
      </p:sp>
      <p:sp>
        <p:nvSpPr>
          <p:cNvPr id="14" name="Text Box 3"/>
          <p:cNvSpPr txBox="1">
            <a:spLocks noChangeArrowheads="1"/>
          </p:cNvSpPr>
          <p:nvPr/>
        </p:nvSpPr>
        <p:spPr bwMode="auto">
          <a:xfrm>
            <a:off x="533400" y="3358682"/>
            <a:ext cx="7772400" cy="2326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0563" indent="-460375"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60000"/>
              </a:spcBef>
              <a:buClr>
                <a:srgbClr val="800000"/>
              </a:buClr>
              <a:buSzPct val="80000"/>
              <a:buFont typeface="Wingdings" pitchFamily="2" charset="2"/>
              <a:buChar char="u"/>
            </a:pPr>
            <a:r>
              <a:rPr lang="en-US" altLang="en-US" sz="2200" b="0" dirty="0" smtClean="0">
                <a:solidFill>
                  <a:srgbClr val="000000"/>
                </a:solidFill>
                <a:latin typeface="Liberation Sans" panose="020B0604020202020204" pitchFamily="34" charset="0"/>
              </a:rPr>
              <a:t>Recent </a:t>
            </a:r>
            <a:r>
              <a:rPr lang="en-US" altLang="en-US" sz="2200" b="0" dirty="0">
                <a:solidFill>
                  <a:srgbClr val="000000"/>
                </a:solidFill>
                <a:latin typeface="Liberation Sans" panose="020B0604020202020204" pitchFamily="34" charset="0"/>
              </a:rPr>
              <a:t>financial scandals include:  </a:t>
            </a:r>
            <a:r>
              <a:rPr lang="en-US" altLang="en-US" sz="2200" dirty="0">
                <a:solidFill>
                  <a:srgbClr val="CC0000"/>
                </a:solidFill>
                <a:latin typeface="Liberation Sans" panose="020B0604020202020204" pitchFamily="34" charset="0"/>
              </a:rPr>
              <a:t>Enron</a:t>
            </a:r>
            <a:r>
              <a:rPr lang="en-US" altLang="en-US" sz="2200" b="0" dirty="0">
                <a:solidFill>
                  <a:srgbClr val="000000"/>
                </a:solidFill>
                <a:latin typeface="Liberation Sans" panose="020B0604020202020204" pitchFamily="34" charset="0"/>
              </a:rPr>
              <a:t> (USA), </a:t>
            </a:r>
            <a:r>
              <a:rPr lang="en-US" altLang="en-US" sz="2200" dirty="0">
                <a:solidFill>
                  <a:srgbClr val="CC0000"/>
                </a:solidFill>
                <a:latin typeface="Liberation Sans" panose="020B0604020202020204" pitchFamily="34" charset="0"/>
              </a:rPr>
              <a:t>Parmalat</a:t>
            </a:r>
            <a:r>
              <a:rPr lang="en-US" altLang="en-US" sz="2200" b="0" dirty="0">
                <a:solidFill>
                  <a:srgbClr val="000000"/>
                </a:solidFill>
                <a:latin typeface="Liberation Sans" panose="020B0604020202020204" pitchFamily="34" charset="0"/>
              </a:rPr>
              <a:t> (ITA), </a:t>
            </a:r>
            <a:r>
              <a:rPr lang="en-US" altLang="en-US" sz="2200" dirty="0">
                <a:solidFill>
                  <a:srgbClr val="CC0000"/>
                </a:solidFill>
                <a:latin typeface="Liberation Sans" panose="020B0604020202020204" pitchFamily="34" charset="0"/>
              </a:rPr>
              <a:t>Satyam</a:t>
            </a:r>
            <a:r>
              <a:rPr lang="en-US" altLang="en-US" sz="2200" b="0" dirty="0">
                <a:solidFill>
                  <a:srgbClr val="000000"/>
                </a:solidFill>
                <a:latin typeface="Liberation Sans" panose="020B0604020202020204" pitchFamily="34" charset="0"/>
              </a:rPr>
              <a:t> </a:t>
            </a:r>
            <a:r>
              <a:rPr lang="en-US" altLang="en-US" sz="2200" dirty="0">
                <a:solidFill>
                  <a:srgbClr val="CC0000"/>
                </a:solidFill>
                <a:latin typeface="Liberation Sans" panose="020B0604020202020204" pitchFamily="34" charset="0"/>
              </a:rPr>
              <a:t>Computer</a:t>
            </a:r>
            <a:r>
              <a:rPr lang="en-US" altLang="en-US" sz="2200" b="0" dirty="0">
                <a:solidFill>
                  <a:srgbClr val="000000"/>
                </a:solidFill>
                <a:latin typeface="Liberation Sans" panose="020B0604020202020204" pitchFamily="34" charset="0"/>
              </a:rPr>
              <a:t> </a:t>
            </a:r>
            <a:r>
              <a:rPr lang="en-US" altLang="en-US" sz="2200" dirty="0">
                <a:solidFill>
                  <a:srgbClr val="CC0000"/>
                </a:solidFill>
                <a:latin typeface="Liberation Sans" panose="020B0604020202020204" pitchFamily="34" charset="0"/>
              </a:rPr>
              <a:t>Services</a:t>
            </a:r>
            <a:r>
              <a:rPr lang="en-US" altLang="en-US" sz="2200" b="0" dirty="0">
                <a:solidFill>
                  <a:srgbClr val="000000"/>
                </a:solidFill>
                <a:latin typeface="Liberation Sans" panose="020B0604020202020204" pitchFamily="34" charset="0"/>
              </a:rPr>
              <a:t> (IND), </a:t>
            </a:r>
            <a:r>
              <a:rPr lang="en-US" altLang="en-US" sz="2200" dirty="0">
                <a:solidFill>
                  <a:srgbClr val="CC0000"/>
                </a:solidFill>
                <a:latin typeface="Liberation Sans" panose="020B0604020202020204" pitchFamily="34" charset="0"/>
              </a:rPr>
              <a:t>AIG</a:t>
            </a:r>
            <a:r>
              <a:rPr lang="en-US" altLang="en-US" sz="2200" b="0" dirty="0">
                <a:solidFill>
                  <a:srgbClr val="000000"/>
                </a:solidFill>
                <a:latin typeface="Liberation Sans" panose="020B0604020202020204" pitchFamily="34" charset="0"/>
              </a:rPr>
              <a:t> (USA), and others.</a:t>
            </a:r>
          </a:p>
          <a:p>
            <a:pPr lvl="1">
              <a:lnSpc>
                <a:spcPct val="120000"/>
              </a:lnSpc>
              <a:spcBef>
                <a:spcPct val="60000"/>
              </a:spcBef>
              <a:buClr>
                <a:srgbClr val="800000"/>
              </a:buClr>
              <a:buSzPct val="80000"/>
              <a:buFont typeface="Wingdings" pitchFamily="2" charset="2"/>
              <a:buChar char="u"/>
            </a:pPr>
            <a:r>
              <a:rPr lang="en-US" altLang="en-US" sz="2200" b="0" dirty="0">
                <a:solidFill>
                  <a:srgbClr val="000000"/>
                </a:solidFill>
                <a:latin typeface="Liberation Sans" panose="020B0604020202020204" pitchFamily="34" charset="0"/>
              </a:rPr>
              <a:t>Effective financial reporting depends on sound ethical behavior.</a:t>
            </a:r>
          </a:p>
        </p:txBody>
      </p:sp>
    </p:spTree>
    <p:extLst>
      <p:ext uri="{BB962C8B-B14F-4D97-AF65-F5344CB8AC3E}">
        <p14:creationId xmlns:p14="http://schemas.microsoft.com/office/powerpoint/2010/main" val="3795887095"/>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ChangeArrowheads="1"/>
          </p:cNvSpPr>
          <p:nvPr/>
        </p:nvSpPr>
        <p:spPr bwMode="auto">
          <a:xfrm>
            <a:off x="2971800" y="31242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5" name="Rectangle 14"/>
          <p:cNvSpPr>
            <a:spLocks noChangeArrowheads="1"/>
          </p:cNvSpPr>
          <p:nvPr/>
        </p:nvSpPr>
        <p:spPr bwMode="auto">
          <a:xfrm>
            <a:off x="2971800" y="33528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6" name="Rectangle 15"/>
          <p:cNvSpPr>
            <a:spLocks noChangeArrowheads="1"/>
          </p:cNvSpPr>
          <p:nvPr/>
        </p:nvSpPr>
        <p:spPr bwMode="auto">
          <a:xfrm rot="-5400000">
            <a:off x="2895600" y="3200400"/>
            <a:ext cx="228600" cy="76200"/>
          </a:xfrm>
          <a:prstGeom prst="rect">
            <a:avLst/>
          </a:prstGeom>
          <a:solidFill>
            <a:schemeClr val="bg1"/>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13317" name="Rectangle 10"/>
          <p:cNvSpPr>
            <a:spLocks noChangeArrowheads="1"/>
          </p:cNvSpPr>
          <p:nvPr/>
        </p:nvSpPr>
        <p:spPr bwMode="auto">
          <a:xfrm>
            <a:off x="4419600" y="5791200"/>
            <a:ext cx="2362200" cy="64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1-4</a:t>
            </a:r>
          </a:p>
          <a:p>
            <a:pPr>
              <a:spcBef>
                <a:spcPct val="0"/>
              </a:spcBef>
              <a:buClrTx/>
              <a:buSzTx/>
              <a:buFontTx/>
              <a:buNone/>
            </a:pPr>
            <a:r>
              <a:rPr lang="en-US" altLang="en-US" sz="1200" b="0" dirty="0">
                <a:solidFill>
                  <a:schemeClr val="tx1"/>
                </a:solidFill>
                <a:latin typeface="Liberation Sans" panose="020B0604020202020204" pitchFamily="34" charset="0"/>
              </a:rPr>
              <a:t>Steps in analyzing ethics cases and situations</a:t>
            </a:r>
          </a:p>
        </p:txBody>
      </p:sp>
      <p:pic>
        <p:nvPicPr>
          <p:cNvPr id="13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61060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20"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Ethics in Financial Reporting</a:t>
            </a:r>
          </a:p>
        </p:txBody>
      </p:sp>
      <p:pic>
        <p:nvPicPr>
          <p:cNvPr id="133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962400"/>
            <a:ext cx="2667000" cy="2504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58873732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
        <p:nvSpPr>
          <p:cNvPr id="3" name="Rectangle 2"/>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dirty="0" smtClean="0">
                <a:solidFill>
                  <a:srgbClr val="008080"/>
                </a:solidFill>
                <a:latin typeface="Liberation Sans" panose="020B0604020202020204" pitchFamily="34" charset="0"/>
              </a:rPr>
              <a:t>Ethics Insight</a:t>
            </a:r>
            <a:endParaRPr lang="en-US" altLang="en-US" sz="2800" b="1" dirty="0">
              <a:solidFill>
                <a:srgbClr val="008080"/>
              </a:solidFill>
              <a:latin typeface="Liberation Sans" panose="020B0604020202020204" pitchFamily="34" charset="0"/>
            </a:endParaRPr>
          </a:p>
        </p:txBody>
      </p:sp>
      <p:sp>
        <p:nvSpPr>
          <p:cNvPr id="2" name="Rectangle 1"/>
          <p:cNvSpPr/>
          <p:nvPr/>
        </p:nvSpPr>
        <p:spPr>
          <a:xfrm>
            <a:off x="457200" y="1056852"/>
            <a:ext cx="8153400" cy="4810548"/>
          </a:xfrm>
          <a:prstGeom prst="rect">
            <a:avLst/>
          </a:prstGeom>
        </p:spPr>
        <p:txBody>
          <a:bodyPr wrap="square">
            <a:spAutoFit/>
          </a:bodyPr>
          <a:lstStyle/>
          <a:p>
            <a:pPr algn="just">
              <a:lnSpc>
                <a:spcPct val="120000"/>
              </a:lnSpc>
              <a:spcBef>
                <a:spcPts val="600"/>
              </a:spcBef>
            </a:pPr>
            <a:r>
              <a:rPr lang="en-US" sz="2300" b="1" i="0" dirty="0" smtClean="0">
                <a:solidFill>
                  <a:schemeClr val="tx1"/>
                </a:solidFill>
                <a:effectLst/>
                <a:latin typeface="Liberation Sans" panose="020B0604020202020204" pitchFamily="34" charset="0"/>
              </a:rPr>
              <a:t>I Felt the </a:t>
            </a:r>
            <a:r>
              <a:rPr lang="en-US" sz="2300" b="1" i="0" dirty="0">
                <a:solidFill>
                  <a:schemeClr val="tx1"/>
                </a:solidFill>
                <a:effectLst/>
                <a:latin typeface="Liberation Sans" panose="020B0604020202020204" pitchFamily="34" charset="0"/>
              </a:rPr>
              <a:t>Pressure—Would You? </a:t>
            </a:r>
          </a:p>
          <a:p>
            <a:pPr algn="just">
              <a:lnSpc>
                <a:spcPct val="120000"/>
              </a:lnSpc>
              <a:spcBef>
                <a:spcPts val="600"/>
              </a:spcBef>
            </a:pPr>
            <a:r>
              <a:rPr lang="en-US" sz="2000" b="0" i="0" dirty="0" smtClean="0">
                <a:solidFill>
                  <a:schemeClr val="tx1"/>
                </a:solidFill>
                <a:effectLst/>
                <a:latin typeface="Liberation Sans" panose="020B0604020202020204" pitchFamily="34" charset="0"/>
              </a:rPr>
              <a:t>“</a:t>
            </a:r>
            <a:r>
              <a:rPr lang="en-US" sz="2000" b="0" i="0" dirty="0">
                <a:solidFill>
                  <a:schemeClr val="tx1"/>
                </a:solidFill>
                <a:effectLst/>
                <a:latin typeface="Liberation Sans" panose="020B0604020202020204" pitchFamily="34" charset="0"/>
              </a:rPr>
              <a:t>I felt the pressure.” That’s what </a:t>
            </a:r>
            <a:r>
              <a:rPr lang="en-US" sz="2000" b="0" i="0" dirty="0" smtClean="0">
                <a:solidFill>
                  <a:schemeClr val="tx1"/>
                </a:solidFill>
                <a:effectLst/>
                <a:latin typeface="Liberation Sans" panose="020B0604020202020204" pitchFamily="34" charset="0"/>
              </a:rPr>
              <a:t>some of </a:t>
            </a:r>
            <a:r>
              <a:rPr lang="en-US" sz="2000" b="0" i="0" dirty="0">
                <a:solidFill>
                  <a:schemeClr val="tx1"/>
                </a:solidFill>
                <a:effectLst/>
                <a:latin typeface="Liberation Sans" panose="020B0604020202020204" pitchFamily="34" charset="0"/>
              </a:rPr>
              <a:t>the employees of the </a:t>
            </a:r>
            <a:r>
              <a:rPr lang="en-US" sz="2000" b="0" i="0" dirty="0" smtClean="0">
                <a:solidFill>
                  <a:schemeClr val="tx1"/>
                </a:solidFill>
                <a:effectLst/>
                <a:latin typeface="Liberation Sans" panose="020B0604020202020204" pitchFamily="34" charset="0"/>
              </a:rPr>
              <a:t>now-defunct law firm </a:t>
            </a:r>
            <a:r>
              <a:rPr lang="en-US" sz="2000" b="0" i="0" dirty="0">
                <a:solidFill>
                  <a:schemeClr val="tx1"/>
                </a:solidFill>
                <a:effectLst/>
                <a:latin typeface="Liberation Sans" panose="020B0604020202020204" pitchFamily="34" charset="0"/>
              </a:rPr>
              <a:t>of </a:t>
            </a:r>
            <a:r>
              <a:rPr lang="en-US" sz="2000" b="1" i="0" dirty="0">
                <a:solidFill>
                  <a:srgbClr val="E20000"/>
                </a:solidFill>
                <a:effectLst/>
                <a:latin typeface="Liberation Sans" panose="020B0604020202020204" pitchFamily="34" charset="0"/>
              </a:rPr>
              <a:t>Dewey &amp; LeBoeuf </a:t>
            </a:r>
            <a:r>
              <a:rPr lang="en-US" sz="2000" b="1" i="0" dirty="0" smtClean="0">
                <a:solidFill>
                  <a:srgbClr val="E20000"/>
                </a:solidFill>
                <a:effectLst/>
                <a:latin typeface="Liberation Sans" panose="020B0604020202020204" pitchFamily="34" charset="0"/>
              </a:rPr>
              <a:t>LLP </a:t>
            </a:r>
            <a:r>
              <a:rPr lang="en-US" sz="2000" dirty="0">
                <a:latin typeface="Liberation Sans" panose="020B0604020202020204" pitchFamily="34" charset="0"/>
              </a:rPr>
              <a:t>(USA) indicated </a:t>
            </a:r>
            <a:r>
              <a:rPr lang="en-US" sz="2000" b="0" i="0" dirty="0">
                <a:solidFill>
                  <a:schemeClr val="tx1"/>
                </a:solidFill>
                <a:effectLst/>
                <a:latin typeface="Liberation Sans" panose="020B0604020202020204" pitchFamily="34" charset="0"/>
              </a:rPr>
              <a:t>when they helped to </a:t>
            </a:r>
            <a:r>
              <a:rPr lang="en-US" sz="2000" b="0" i="0" dirty="0" smtClean="0">
                <a:solidFill>
                  <a:schemeClr val="tx1"/>
                </a:solidFill>
                <a:effectLst/>
                <a:latin typeface="Liberation Sans" panose="020B0604020202020204" pitchFamily="34" charset="0"/>
              </a:rPr>
              <a:t>overstate revenue </a:t>
            </a:r>
            <a:r>
              <a:rPr lang="en-US" sz="2000" b="0" i="0" dirty="0">
                <a:solidFill>
                  <a:schemeClr val="tx1"/>
                </a:solidFill>
                <a:effectLst/>
                <a:latin typeface="Liberation Sans" panose="020B0604020202020204" pitchFamily="34" charset="0"/>
              </a:rPr>
              <a:t>and use </a:t>
            </a:r>
            <a:r>
              <a:rPr lang="en-US" sz="2000" b="0" i="0" dirty="0" smtClean="0">
                <a:solidFill>
                  <a:schemeClr val="tx1"/>
                </a:solidFill>
                <a:effectLst/>
                <a:latin typeface="Liberation Sans" panose="020B0604020202020204" pitchFamily="34" charset="0"/>
              </a:rPr>
              <a:t>accounting tricks </a:t>
            </a:r>
            <a:r>
              <a:rPr lang="en-US" sz="2000" b="0" i="0" dirty="0">
                <a:solidFill>
                  <a:schemeClr val="tx1"/>
                </a:solidFill>
                <a:effectLst/>
                <a:latin typeface="Liberation Sans" panose="020B0604020202020204" pitchFamily="34" charset="0"/>
              </a:rPr>
              <a:t>to hide losses and cover up </a:t>
            </a:r>
            <a:r>
              <a:rPr lang="en-US" sz="2000" b="0" i="0" dirty="0" smtClean="0">
                <a:solidFill>
                  <a:schemeClr val="tx1"/>
                </a:solidFill>
                <a:effectLst/>
                <a:latin typeface="Liberation Sans" panose="020B0604020202020204" pitchFamily="34" charset="0"/>
              </a:rPr>
              <a:t>cash shortages</a:t>
            </a:r>
            <a:r>
              <a:rPr lang="en-US" sz="2000" b="0" i="0" dirty="0">
                <a:solidFill>
                  <a:schemeClr val="tx1"/>
                </a:solidFill>
                <a:effectLst/>
                <a:latin typeface="Liberation Sans" panose="020B0604020202020204" pitchFamily="34" charset="0"/>
              </a:rPr>
              <a:t>. These employees </a:t>
            </a:r>
            <a:r>
              <a:rPr lang="en-US" sz="2000" b="0" i="0" dirty="0" smtClean="0">
                <a:solidFill>
                  <a:schemeClr val="tx1"/>
                </a:solidFill>
                <a:effectLst/>
                <a:latin typeface="Liberation Sans" panose="020B0604020202020204" pitchFamily="34" charset="0"/>
              </a:rPr>
              <a:t>worked for </a:t>
            </a:r>
            <a:r>
              <a:rPr lang="en-US" sz="2000" b="0" i="0" dirty="0">
                <a:solidFill>
                  <a:schemeClr val="tx1"/>
                </a:solidFill>
                <a:effectLst/>
                <a:latin typeface="Liberation Sans" panose="020B0604020202020204" pitchFamily="34" charset="0"/>
              </a:rPr>
              <a:t>the former </a:t>
            </a:r>
            <a:r>
              <a:rPr lang="en-US" sz="2000" b="0" i="0" dirty="0" smtClean="0">
                <a:solidFill>
                  <a:schemeClr val="tx1"/>
                </a:solidFill>
                <a:effectLst/>
                <a:latin typeface="Liberation Sans" panose="020B0604020202020204" pitchFamily="34" charset="0"/>
              </a:rPr>
              <a:t>finance </a:t>
            </a:r>
            <a:r>
              <a:rPr lang="en-US" sz="2000" b="0" i="0" dirty="0">
                <a:solidFill>
                  <a:schemeClr val="tx1"/>
                </a:solidFill>
                <a:effectLst/>
                <a:latin typeface="Liberation Sans" panose="020B0604020202020204" pitchFamily="34" charset="0"/>
              </a:rPr>
              <a:t>director and </a:t>
            </a:r>
            <a:r>
              <a:rPr lang="en-US" sz="2000" b="0" i="0" dirty="0" smtClean="0">
                <a:solidFill>
                  <a:schemeClr val="tx1"/>
                </a:solidFill>
                <a:effectLst/>
                <a:latin typeface="Liberation Sans" panose="020B0604020202020204" pitchFamily="34" charset="0"/>
              </a:rPr>
              <a:t>former chief financial officer </a:t>
            </a:r>
            <a:r>
              <a:rPr lang="en-US" sz="2000" b="0" i="0" dirty="0">
                <a:solidFill>
                  <a:schemeClr val="tx1"/>
                </a:solidFill>
                <a:effectLst/>
                <a:latin typeface="Liberation Sans" panose="020B0604020202020204" pitchFamily="34" charset="0"/>
              </a:rPr>
              <a:t>(CFO) of </a:t>
            </a:r>
            <a:r>
              <a:rPr lang="en-US" sz="2000" b="0" i="0" dirty="0" smtClean="0">
                <a:solidFill>
                  <a:schemeClr val="tx1"/>
                </a:solidFill>
                <a:effectLst/>
                <a:latin typeface="Liberation Sans" panose="020B0604020202020204" pitchFamily="34" charset="0"/>
              </a:rPr>
              <a:t>the firm</a:t>
            </a:r>
            <a:r>
              <a:rPr lang="en-US" sz="2000" b="0" i="0" dirty="0">
                <a:solidFill>
                  <a:schemeClr val="tx1"/>
                </a:solidFill>
                <a:effectLst/>
                <a:latin typeface="Liberation Sans" panose="020B0604020202020204" pitchFamily="34" charset="0"/>
              </a:rPr>
              <a:t>. Here are some of their comments</a:t>
            </a:r>
            <a:r>
              <a:rPr lang="en-US" sz="2000" b="0" i="0" dirty="0" smtClean="0">
                <a:solidFill>
                  <a:schemeClr val="tx1"/>
                </a:solidFill>
                <a:effectLst/>
                <a:latin typeface="Liberation Sans" panose="020B0604020202020204" pitchFamily="34" charset="0"/>
              </a:rPr>
              <a:t>: </a:t>
            </a:r>
          </a:p>
          <a:p>
            <a:pPr marL="231775" indent="-231775" algn="just">
              <a:lnSpc>
                <a:spcPct val="120000"/>
              </a:lnSpc>
              <a:spcBef>
                <a:spcPts val="600"/>
              </a:spcBef>
            </a:pPr>
            <a:r>
              <a:rPr lang="en-US" sz="2000" b="0" i="0" dirty="0" smtClean="0">
                <a:solidFill>
                  <a:schemeClr val="tx1"/>
                </a:solidFill>
                <a:effectLst/>
                <a:latin typeface="Liberation Sans" panose="020B0604020202020204" pitchFamily="34" charset="0"/>
              </a:rPr>
              <a:t>• 	“</a:t>
            </a:r>
            <a:r>
              <a:rPr lang="en-US" sz="2000" b="0" i="0" dirty="0">
                <a:solidFill>
                  <a:schemeClr val="tx1"/>
                </a:solidFill>
                <a:effectLst/>
                <a:latin typeface="Liberation Sans" panose="020B0604020202020204" pitchFamily="34" charset="0"/>
              </a:rPr>
              <a:t>I was instructed by </a:t>
            </a:r>
            <a:r>
              <a:rPr lang="en-US" sz="2000" b="0" i="0" dirty="0" smtClean="0">
                <a:solidFill>
                  <a:schemeClr val="tx1"/>
                </a:solidFill>
                <a:effectLst/>
                <a:latin typeface="Liberation Sans" panose="020B0604020202020204" pitchFamily="34" charset="0"/>
              </a:rPr>
              <a:t>the CFO </a:t>
            </a:r>
            <a:r>
              <a:rPr lang="en-US" sz="2000" b="0" i="0" dirty="0">
                <a:solidFill>
                  <a:schemeClr val="tx1"/>
                </a:solidFill>
                <a:effectLst/>
                <a:latin typeface="Liberation Sans" panose="020B0604020202020204" pitchFamily="34" charset="0"/>
              </a:rPr>
              <a:t>to create invoices, </a:t>
            </a:r>
            <a:r>
              <a:rPr lang="en-US" sz="2000" b="0" i="0" dirty="0" smtClean="0">
                <a:solidFill>
                  <a:schemeClr val="tx1"/>
                </a:solidFill>
                <a:effectLst/>
                <a:latin typeface="Liberation Sans" panose="020B0604020202020204" pitchFamily="34" charset="0"/>
              </a:rPr>
              <a:t>knowing they </a:t>
            </a:r>
            <a:r>
              <a:rPr lang="en-US" sz="2000" b="0" i="0" dirty="0">
                <a:solidFill>
                  <a:schemeClr val="tx1"/>
                </a:solidFill>
                <a:effectLst/>
                <a:latin typeface="Liberation Sans" panose="020B0604020202020204" pitchFamily="34" charset="0"/>
              </a:rPr>
              <a:t>would not be sent to clients. When I created </a:t>
            </a:r>
            <a:r>
              <a:rPr lang="en-US" sz="2000" b="0" i="0" dirty="0" smtClean="0">
                <a:solidFill>
                  <a:schemeClr val="tx1"/>
                </a:solidFill>
                <a:effectLst/>
                <a:latin typeface="Liberation Sans" panose="020B0604020202020204" pitchFamily="34" charset="0"/>
              </a:rPr>
              <a:t>these invoices</a:t>
            </a:r>
            <a:r>
              <a:rPr lang="en-US" sz="2000" b="0" i="0" dirty="0">
                <a:solidFill>
                  <a:schemeClr val="tx1"/>
                </a:solidFill>
                <a:effectLst/>
                <a:latin typeface="Liberation Sans" panose="020B0604020202020204" pitchFamily="34" charset="0"/>
              </a:rPr>
              <a:t>, I knew that it was inappropriate</a:t>
            </a:r>
            <a:r>
              <a:rPr lang="en-US" sz="2000" b="0" i="0" dirty="0" smtClean="0">
                <a:solidFill>
                  <a:schemeClr val="tx1"/>
                </a:solidFill>
                <a:effectLst/>
                <a:latin typeface="Liberation Sans" panose="020B0604020202020204" pitchFamily="34" charset="0"/>
              </a:rPr>
              <a:t>.” </a:t>
            </a:r>
          </a:p>
          <a:p>
            <a:pPr marL="231775" indent="-231775" algn="just">
              <a:lnSpc>
                <a:spcPct val="120000"/>
              </a:lnSpc>
              <a:spcBef>
                <a:spcPts val="600"/>
              </a:spcBef>
            </a:pPr>
            <a:r>
              <a:rPr lang="en-US" sz="2000" b="0" i="0" dirty="0" smtClean="0">
                <a:solidFill>
                  <a:schemeClr val="tx1"/>
                </a:solidFill>
                <a:effectLst/>
                <a:latin typeface="Liberation Sans" panose="020B0604020202020204" pitchFamily="34" charset="0"/>
              </a:rPr>
              <a:t>• 	“</a:t>
            </a:r>
            <a:r>
              <a:rPr lang="en-US" sz="2000" b="0" i="0" dirty="0">
                <a:solidFill>
                  <a:schemeClr val="tx1"/>
                </a:solidFill>
                <a:effectLst/>
                <a:latin typeface="Liberation Sans" panose="020B0604020202020204" pitchFamily="34" charset="0"/>
              </a:rPr>
              <a:t>I intentionally gave the auditors incorrect information </a:t>
            </a:r>
            <a:r>
              <a:rPr lang="en-US" sz="2000" b="0" i="0" dirty="0" smtClean="0">
                <a:solidFill>
                  <a:schemeClr val="tx1"/>
                </a:solidFill>
                <a:effectLst/>
                <a:latin typeface="Liberation Sans" panose="020B0604020202020204" pitchFamily="34" charset="0"/>
              </a:rPr>
              <a:t>in the </a:t>
            </a:r>
            <a:r>
              <a:rPr lang="en-US" sz="2000" b="0" i="0" dirty="0">
                <a:solidFill>
                  <a:schemeClr val="tx1"/>
                </a:solidFill>
                <a:effectLst/>
                <a:latin typeface="Liberation Sans" panose="020B0604020202020204" pitchFamily="34" charset="0"/>
              </a:rPr>
              <a:t>course of the audit</a:t>
            </a:r>
            <a:r>
              <a:rPr lang="en-US" sz="2000" b="0" i="0" dirty="0" smtClean="0">
                <a:solidFill>
                  <a:schemeClr val="tx1"/>
                </a:solidFill>
                <a:effectLst/>
                <a:latin typeface="Liberation Sans" panose="020B0604020202020204" pitchFamily="34" charset="0"/>
              </a:rPr>
              <a:t>.” </a:t>
            </a:r>
          </a:p>
        </p:txBody>
      </p:sp>
      <p:sp>
        <p:nvSpPr>
          <p:cNvPr id="4" name="Rectangle 3"/>
          <p:cNvSpPr>
            <a:spLocks noChangeArrowheads="1"/>
          </p:cNvSpPr>
          <p:nvPr/>
        </p:nvSpPr>
        <p:spPr bwMode="auto">
          <a:xfrm>
            <a:off x="4419600" y="381000"/>
            <a:ext cx="4114800" cy="560388"/>
          </a:xfrm>
          <a:prstGeom prst="rect">
            <a:avLst/>
          </a:prstGeom>
          <a:noFill/>
          <a:ln>
            <a:noFill/>
          </a:ln>
          <a:effectLst/>
        </p:spPr>
        <p:txBody>
          <a:bodyPr lIns="90488" tIns="44450" rIns="90488" bIns="44450" anchor="ctr" anchorCtr="0"/>
          <a:lstStyle/>
          <a:p>
            <a:pPr marL="53975" algn="r"/>
            <a:r>
              <a:rPr lang="en-US" altLang="en-US" sz="2400" b="1" i="0" dirty="0" smtClean="0">
                <a:solidFill>
                  <a:srgbClr val="CC0000"/>
                </a:solidFill>
                <a:effectLst/>
                <a:latin typeface="Liberation Sans" panose="020B0604020202020204" pitchFamily="34" charset="0"/>
              </a:rPr>
              <a:t>Dewey &amp; LeBoeuf </a:t>
            </a:r>
            <a:r>
              <a:rPr lang="en-US" altLang="en-US" sz="2400" b="1" i="0" dirty="0" smtClean="0">
                <a:effectLst/>
                <a:latin typeface="Liberation Sans" panose="020B0604020202020204" pitchFamily="34" charset="0"/>
              </a:rPr>
              <a:t>(USA)</a:t>
            </a:r>
            <a:endParaRPr lang="en-US" altLang="en-US" sz="2400" b="1" i="0" dirty="0">
              <a:effectLst/>
              <a:latin typeface="Liberation Sans" panose="020B0604020202020204" pitchFamily="34" charset="0"/>
            </a:endParaRPr>
          </a:p>
        </p:txBody>
      </p:sp>
      <p:sp>
        <p:nvSpPr>
          <p:cNvPr id="5" name="TextBox 4"/>
          <p:cNvSpPr txBox="1"/>
          <p:nvPr/>
        </p:nvSpPr>
        <p:spPr>
          <a:xfrm>
            <a:off x="7239000" y="6172200"/>
            <a:ext cx="1371600" cy="360612"/>
          </a:xfrm>
          <a:prstGeom prst="rect">
            <a:avLst/>
          </a:prstGeom>
        </p:spPr>
        <p:txBody>
          <a:bodyPr wrap="square">
            <a:spAutoFit/>
          </a:bodyPr>
          <a:lstStyle>
            <a:defPPr>
              <a:defRPr lang="en-US"/>
            </a:defPPr>
            <a:lvl1pPr algn="just">
              <a:lnSpc>
                <a:spcPct val="120000"/>
              </a:lnSpc>
              <a:spcBef>
                <a:spcPts val="600"/>
              </a:spcBef>
              <a:defRPr sz="2300" i="0">
                <a:solidFill>
                  <a:schemeClr val="tx1"/>
                </a:solidFill>
                <a:effectLst/>
                <a:latin typeface="Liberation Sans" panose="020B0604020202020204" pitchFamily="34" charset="0"/>
              </a:defRPr>
            </a:lvl1pPr>
          </a:lstStyle>
          <a:p>
            <a:pPr algn="r"/>
            <a:r>
              <a:rPr lang="en-US" sz="1600" b="0" dirty="0" smtClean="0"/>
              <a:t>(continued)</a:t>
            </a:r>
            <a:endParaRPr lang="en-US" sz="1600" b="0" dirty="0"/>
          </a:p>
        </p:txBody>
      </p:sp>
      <p:sp>
        <p:nvSpPr>
          <p:cNvPr id="7" name="Rectangle 6"/>
          <p:cNvSpPr/>
          <p:nvPr/>
        </p:nvSpPr>
        <p:spPr bwMode="auto">
          <a:xfrm>
            <a:off x="263856" y="285464"/>
            <a:ext cx="8610600" cy="57343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152400" y="5908344"/>
            <a:ext cx="8839200" cy="3048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2734028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9144000" cy="1905000"/>
          </a:xfrm>
          <a:prstGeom prst="rect">
            <a:avLst/>
          </a:prstGeom>
          <a:gradFill flip="none" rotWithShape="1">
            <a:gsLst>
              <a:gs pos="0">
                <a:schemeClr val="accent1">
                  <a:tint val="66000"/>
                  <a:satMod val="160000"/>
                </a:schemeClr>
              </a:gs>
              <a:gs pos="100000">
                <a:srgbClr val="A4C0E6"/>
              </a:gs>
              <a:gs pos="69000">
                <a:srgbClr val="3740B3"/>
              </a:gs>
              <a:gs pos="100000">
                <a:srgbClr val="6D80CC"/>
              </a:gs>
              <a:gs pos="5000">
                <a:schemeClr val="tx2">
                  <a:lumMod val="60000"/>
                </a:schemeClr>
              </a:gs>
              <a:gs pos="100000">
                <a:schemeClr val="accent1">
                  <a:tint val="23500"/>
                  <a:satMod val="160000"/>
                </a:schemeClr>
              </a:gs>
            </a:gsLst>
            <a:lin ang="5400000" scaled="1"/>
            <a:tileRect/>
          </a:gradFill>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88962"/>
            <a:ext cx="9144000" cy="536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1"/>
            <a:ext cx="1472689" cy="148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904" y="5513696"/>
            <a:ext cx="3688080" cy="559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1"/>
          <p:cNvSpPr txBox="1">
            <a:spLocks noChangeArrowheads="1"/>
          </p:cNvSpPr>
          <p:nvPr/>
        </p:nvSpPr>
        <p:spPr bwMode="auto">
          <a:xfrm>
            <a:off x="0" y="5867400"/>
            <a:ext cx="3429000" cy="954107"/>
          </a:xfrm>
          <a:prstGeom prst="rect">
            <a:avLst/>
          </a:prstGeom>
          <a:noFill/>
          <a:ln>
            <a:no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smtClean="0">
                <a:solidFill>
                  <a:schemeClr val="accent3"/>
                </a:solidFill>
                <a:latin typeface="Liberation Sans" panose="020B0604020202020204" pitchFamily="34" charset="0"/>
              </a:rPr>
              <a:t>Prepared by</a:t>
            </a:r>
          </a:p>
          <a:p>
            <a:pPr>
              <a:defRPr/>
            </a:pPr>
            <a:r>
              <a:rPr lang="en-US" sz="1400" dirty="0" smtClean="0">
                <a:solidFill>
                  <a:schemeClr val="accent3"/>
                </a:solidFill>
                <a:latin typeface="Liberation Sans" panose="020B0604020202020204" pitchFamily="34" charset="0"/>
              </a:rPr>
              <a:t>Coby Harmon</a:t>
            </a:r>
          </a:p>
          <a:p>
            <a:pPr>
              <a:defRPr/>
            </a:pPr>
            <a:r>
              <a:rPr lang="en-US" sz="1400" dirty="0" smtClean="0">
                <a:solidFill>
                  <a:schemeClr val="accent3"/>
                </a:solidFill>
                <a:latin typeface="Liberation Sans" panose="020B0604020202020204" pitchFamily="34" charset="0"/>
              </a:rPr>
              <a:t>University of California, Santa Barbara</a:t>
            </a:r>
          </a:p>
          <a:p>
            <a:pPr>
              <a:defRPr/>
            </a:pPr>
            <a:r>
              <a:rPr lang="en-US" sz="1400" dirty="0" smtClean="0">
                <a:solidFill>
                  <a:schemeClr val="accent3"/>
                </a:solidFill>
                <a:latin typeface="Liberation Sans" panose="020B0604020202020204" pitchFamily="34" charset="0"/>
              </a:rPr>
              <a:t>Westmont College</a:t>
            </a:r>
          </a:p>
        </p:txBody>
      </p:sp>
      <p:sp>
        <p:nvSpPr>
          <p:cNvPr id="2" name="TextBox 1"/>
          <p:cNvSpPr txBox="1"/>
          <p:nvPr/>
        </p:nvSpPr>
        <p:spPr>
          <a:xfrm>
            <a:off x="255268" y="228600"/>
            <a:ext cx="2185916" cy="830997"/>
          </a:xfrm>
          <a:prstGeom prst="rect">
            <a:avLst/>
          </a:prstGeom>
          <a:noFill/>
        </p:spPr>
        <p:txBody>
          <a:bodyPr wrap="square" rtlCol="0">
            <a:spAutoFit/>
          </a:bodyPr>
          <a:lstStyle/>
          <a:p>
            <a:r>
              <a:rPr lang="en-US" sz="4800" dirty="0" smtClean="0">
                <a:solidFill>
                  <a:schemeClr val="accent3"/>
                </a:solidFill>
                <a:latin typeface="Constantia" panose="02030602050306030303" pitchFamily="18" charset="0"/>
                <a:cs typeface="Andalus" panose="02020603050405020304" pitchFamily="18" charset="-78"/>
              </a:rPr>
              <a:t>W</a:t>
            </a:r>
            <a:r>
              <a:rPr lang="en-US" sz="4000" dirty="0" smtClean="0">
                <a:solidFill>
                  <a:schemeClr val="accent3"/>
                </a:solidFill>
                <a:latin typeface="Constantia" panose="02030602050306030303" pitchFamily="18" charset="0"/>
                <a:cs typeface="Andalus" panose="02020603050405020304" pitchFamily="18" charset="-78"/>
              </a:rPr>
              <a:t>ILEY</a:t>
            </a:r>
            <a:endParaRPr lang="en-US" sz="4800" dirty="0">
              <a:solidFill>
                <a:schemeClr val="accent3"/>
              </a:solidFill>
              <a:latin typeface="Constantia" panose="02030602050306030303" pitchFamily="18" charset="0"/>
              <a:cs typeface="Andalus" panose="02020603050405020304" pitchFamily="18" charset="-78"/>
            </a:endParaRPr>
          </a:p>
        </p:txBody>
      </p:sp>
      <p:sp>
        <p:nvSpPr>
          <p:cNvPr id="11" name="TextBox 10"/>
          <p:cNvSpPr txBox="1"/>
          <p:nvPr/>
        </p:nvSpPr>
        <p:spPr>
          <a:xfrm>
            <a:off x="609600" y="4442936"/>
            <a:ext cx="3945398" cy="738664"/>
          </a:xfrm>
          <a:prstGeom prst="rect">
            <a:avLst/>
          </a:prstGeom>
          <a:noFill/>
        </p:spPr>
        <p:txBody>
          <a:bodyPr wrap="square" rtlCol="0">
            <a:spAutoFit/>
          </a:bodyPr>
          <a:lstStyle/>
          <a:p>
            <a:r>
              <a:rPr lang="en-US" sz="4200" dirty="0" smtClean="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IFRS EDITION</a:t>
            </a:r>
            <a:endParaRPr lang="en-US" sz="42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1046049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57200" y="1053152"/>
            <a:ext cx="8153400" cy="3551742"/>
          </a:xfrm>
          <a:prstGeom prst="rect">
            <a:avLst/>
          </a:prstGeom>
        </p:spPr>
        <p:txBody>
          <a:bodyPr wrap="square">
            <a:spAutoFit/>
          </a:bodyPr>
          <a:lstStyle/>
          <a:p>
            <a:pPr algn="just">
              <a:lnSpc>
                <a:spcPct val="120000"/>
              </a:lnSpc>
              <a:spcBef>
                <a:spcPts val="600"/>
              </a:spcBef>
            </a:pPr>
            <a:r>
              <a:rPr lang="en-US" sz="2300" b="1" i="0" dirty="0" smtClean="0">
                <a:solidFill>
                  <a:schemeClr val="tx1"/>
                </a:solidFill>
                <a:effectLst/>
                <a:latin typeface="Liberation Sans" panose="020B0604020202020204" pitchFamily="34" charset="0"/>
              </a:rPr>
              <a:t>I </a:t>
            </a:r>
            <a:r>
              <a:rPr lang="en-US" sz="2300" b="1" dirty="0" smtClean="0">
                <a:latin typeface="Liberation Sans" panose="020B0604020202020204" pitchFamily="34" charset="0"/>
              </a:rPr>
              <a:t>Felt the Pressure—Would You? </a:t>
            </a:r>
          </a:p>
          <a:p>
            <a:pPr algn="just">
              <a:lnSpc>
                <a:spcPct val="120000"/>
              </a:lnSpc>
              <a:spcBef>
                <a:spcPts val="600"/>
              </a:spcBef>
            </a:pPr>
            <a:r>
              <a:rPr lang="en-US" sz="2000" b="0" i="0" dirty="0" smtClean="0">
                <a:solidFill>
                  <a:schemeClr val="tx1"/>
                </a:solidFill>
                <a:effectLst/>
                <a:latin typeface="Liberation Sans" panose="020B0604020202020204" pitchFamily="34" charset="0"/>
              </a:rPr>
              <a:t>What happened here is that a small group of lower-level employees over a period of years carried out the instructions of their bosses. Their bosses, however, seemed to have no concern as evidenced by various e-mails with one another in which they referred to their financial manipulations as accounting tricks, cooking the books, and fake income. </a:t>
            </a:r>
          </a:p>
          <a:p>
            <a:pPr algn="just">
              <a:lnSpc>
                <a:spcPct val="120000"/>
              </a:lnSpc>
              <a:spcBef>
                <a:spcPts val="600"/>
              </a:spcBef>
            </a:pPr>
            <a:r>
              <a:rPr lang="en-US" sz="1800" b="0" i="1" dirty="0" smtClean="0">
                <a:solidFill>
                  <a:schemeClr val="tx1"/>
                </a:solidFill>
                <a:effectLst/>
                <a:latin typeface="Liberation Sans" panose="020B0604020202020204" pitchFamily="34" charset="0"/>
              </a:rPr>
              <a:t>Source: </a:t>
            </a:r>
            <a:r>
              <a:rPr lang="en-US" sz="1800" b="0" i="0" dirty="0" smtClean="0">
                <a:solidFill>
                  <a:schemeClr val="tx1"/>
                </a:solidFill>
                <a:effectLst/>
                <a:latin typeface="Liberation Sans" panose="020B0604020202020204" pitchFamily="34" charset="0"/>
              </a:rPr>
              <a:t>Ashby Jones, “Guilty Pleas of Dewey Staff Detail the Alleged Fraud,” </a:t>
            </a:r>
            <a:r>
              <a:rPr lang="en-US" sz="1800" b="0" i="1" dirty="0" smtClean="0">
                <a:solidFill>
                  <a:schemeClr val="tx1"/>
                </a:solidFill>
                <a:effectLst/>
                <a:latin typeface="Liberation Sans" panose="020B0604020202020204" pitchFamily="34" charset="0"/>
              </a:rPr>
              <a:t>Wall Street Journal </a:t>
            </a:r>
            <a:r>
              <a:rPr lang="en-US" sz="1800" b="0" i="0" dirty="0" smtClean="0">
                <a:solidFill>
                  <a:schemeClr val="tx1"/>
                </a:solidFill>
                <a:effectLst/>
                <a:latin typeface="Liberation Sans" panose="020B0604020202020204" pitchFamily="34" charset="0"/>
              </a:rPr>
              <a:t>(March 28, 2014).</a:t>
            </a:r>
            <a:endParaRPr lang="en-US" sz="1800" b="0" i="0" dirty="0">
              <a:solidFill>
                <a:schemeClr val="tx1"/>
              </a:solidFill>
              <a:effectLst/>
              <a:latin typeface="Liberation Sans" panose="020B0604020202020204" pitchFamily="34" charset="0"/>
            </a:endParaRPr>
          </a:p>
        </p:txBody>
      </p:sp>
      <p:sp>
        <p:nvSpPr>
          <p:cNvPr id="6" name="Rectangle 5"/>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i="0" dirty="0" smtClean="0">
                <a:solidFill>
                  <a:srgbClr val="008080"/>
                </a:solidFill>
                <a:latin typeface="Liberation Sans" panose="020B0604020202020204" pitchFamily="34" charset="0"/>
              </a:rPr>
              <a:t>Ethics Insight</a:t>
            </a:r>
            <a:endParaRPr lang="en-US" altLang="en-US" sz="2800" b="1" i="0" dirty="0">
              <a:solidFill>
                <a:srgbClr val="008080"/>
              </a:solidFill>
              <a:latin typeface="Liberation Sans" panose="020B0604020202020204" pitchFamily="34" charset="0"/>
            </a:endParaRPr>
          </a:p>
        </p:txBody>
      </p:sp>
      <p:sp>
        <p:nvSpPr>
          <p:cNvPr id="7" name="Rectangle 6"/>
          <p:cNvSpPr>
            <a:spLocks noChangeArrowheads="1"/>
          </p:cNvSpPr>
          <p:nvPr/>
        </p:nvSpPr>
        <p:spPr bwMode="auto">
          <a:xfrm>
            <a:off x="4419600" y="381000"/>
            <a:ext cx="4114800" cy="560388"/>
          </a:xfrm>
          <a:prstGeom prst="rect">
            <a:avLst/>
          </a:prstGeom>
          <a:noFill/>
          <a:ln>
            <a:noFill/>
          </a:ln>
          <a:effectLst/>
        </p:spPr>
        <p:txBody>
          <a:bodyPr lIns="90488" tIns="44450" rIns="90488" bIns="44450" anchor="ctr" anchorCtr="0"/>
          <a:lstStyle/>
          <a:p>
            <a:pPr marL="53975" algn="r"/>
            <a:r>
              <a:rPr lang="en-US" altLang="en-US" sz="2400" b="1" i="0" dirty="0" smtClean="0">
                <a:solidFill>
                  <a:srgbClr val="CC0000"/>
                </a:solidFill>
                <a:effectLst/>
                <a:latin typeface="Liberation Sans" panose="020B0604020202020204" pitchFamily="34" charset="0"/>
              </a:rPr>
              <a:t>Dewey &amp; LeBoeuf </a:t>
            </a:r>
            <a:r>
              <a:rPr lang="en-US" altLang="en-US" sz="2400" b="1" i="0" dirty="0" smtClean="0">
                <a:effectLst/>
                <a:latin typeface="Liberation Sans" panose="020B0604020202020204" pitchFamily="34" charset="0"/>
              </a:rPr>
              <a:t>(USA)</a:t>
            </a:r>
            <a:endParaRPr lang="en-US" altLang="en-US" sz="2400" b="1" i="0" dirty="0">
              <a:effectLst/>
              <a:latin typeface="Liberation Sans" panose="020B0604020202020204" pitchFamily="34" charset="0"/>
            </a:endParaRPr>
          </a:p>
        </p:txBody>
      </p:sp>
      <p:sp>
        <p:nvSpPr>
          <p:cNvPr id="8" name="Rectangle 7"/>
          <p:cNvSpPr/>
          <p:nvPr/>
        </p:nvSpPr>
        <p:spPr bwMode="auto">
          <a:xfrm>
            <a:off x="263856" y="285464"/>
            <a:ext cx="8610600" cy="45151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265176" y="4800600"/>
            <a:ext cx="8610600" cy="213848"/>
          </a:xfrm>
          <a:prstGeom prst="rect">
            <a:avLst/>
          </a:prstGeom>
          <a:solidFill>
            <a:srgbClr val="009999"/>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3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1193282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a:spLocks noChangeArrowheads="1"/>
          </p:cNvSpPr>
          <p:nvPr/>
        </p:nvSpPr>
        <p:spPr bwMode="auto">
          <a:xfrm>
            <a:off x="457200" y="3989813"/>
            <a:ext cx="8153400" cy="1014222"/>
          </a:xfrm>
          <a:prstGeom prst="rect">
            <a:avLst/>
          </a:prstGeom>
          <a:solidFill>
            <a:srgbClr val="FFFFC5"/>
          </a:solidFill>
          <a:ln w="28575" cap="sq">
            <a:solidFill>
              <a:schemeClr val="tx1"/>
            </a:solidFill>
            <a:miter lim="800000"/>
            <a:headEnd type="none" w="sm" len="sm"/>
            <a:tailEnd type="none" w="sm" len="sm"/>
          </a:ln>
        </p:spPr>
        <p:txBody>
          <a:bodyPr wrap="square" tIns="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1938338" algn="l">
              <a:spcBef>
                <a:spcPct val="50000"/>
              </a:spcBef>
            </a:pPr>
            <a:r>
              <a:rPr lang="en-US" altLang="en-US" b="1" dirty="0">
                <a:latin typeface="Liberation Sans" panose="020B0604020202020204" pitchFamily="34" charset="0"/>
              </a:rPr>
              <a:t>Financial Accounting Standards Board (FASB</a:t>
            </a:r>
            <a:r>
              <a:rPr lang="en-US" altLang="en-US" b="1" dirty="0" smtClean="0">
                <a:latin typeface="Liberation Sans" panose="020B0604020202020204" pitchFamily="34" charset="0"/>
              </a:rPr>
              <a:t>)  </a:t>
            </a:r>
            <a:r>
              <a:rPr lang="en-US" altLang="en-US" sz="1800" dirty="0">
                <a:latin typeface="Liberation Sans" panose="020B0604020202020204" pitchFamily="34" charset="0"/>
                <a:hlinkClick r:id="rId3"/>
              </a:rPr>
              <a:t>http://www.fasb.org/</a:t>
            </a:r>
            <a:endParaRPr lang="en-US" altLang="en-US" sz="1800" dirty="0">
              <a:latin typeface="Liberation Sans" panose="020B0604020202020204" pitchFamily="34" charset="0"/>
            </a:endParaRPr>
          </a:p>
        </p:txBody>
      </p:sp>
      <p:sp>
        <p:nvSpPr>
          <p:cNvPr id="373762" name="Rectangle 2"/>
          <p:cNvSpPr>
            <a:spLocks noChangeArrowheads="1"/>
          </p:cNvSpPr>
          <p:nvPr/>
        </p:nvSpPr>
        <p:spPr bwMode="auto">
          <a:xfrm>
            <a:off x="3886199" y="2630024"/>
            <a:ext cx="2819401" cy="722776"/>
          </a:xfrm>
          <a:prstGeom prst="rect">
            <a:avLst/>
          </a:prstGeom>
          <a:noFill/>
          <a:ln w="19050" cap="sq" algn="ctr">
            <a:no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no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15000"/>
              </a:lnSpc>
              <a:spcBef>
                <a:spcPct val="50000"/>
              </a:spcBef>
              <a:spcAft>
                <a:spcPct val="30000"/>
              </a:spcAft>
              <a:buSzPct val="75000"/>
            </a:pPr>
            <a:r>
              <a:rPr lang="en-US" altLang="en-US" sz="2000" dirty="0" smtClean="0">
                <a:latin typeface="Liberation Sans" panose="020B0604020202020204" pitchFamily="34" charset="0"/>
              </a:rPr>
              <a:t>International Financial </a:t>
            </a:r>
            <a:r>
              <a:rPr lang="en-US" altLang="en-US" sz="2000" dirty="0">
                <a:latin typeface="Liberation Sans" panose="020B0604020202020204" pitchFamily="34" charset="0"/>
              </a:rPr>
              <a:t>Reporting </a:t>
            </a:r>
            <a:r>
              <a:rPr lang="en-US" altLang="en-US" sz="2000" dirty="0" smtClean="0">
                <a:latin typeface="Liberation Sans" panose="020B0604020202020204" pitchFamily="34" charset="0"/>
              </a:rPr>
              <a:t>Standards</a:t>
            </a:r>
            <a:endParaRPr lang="en-US" altLang="en-US" sz="2000" dirty="0">
              <a:latin typeface="Liberation Sans" panose="020B0604020202020204" pitchFamily="34" charset="0"/>
            </a:endParaRPr>
          </a:p>
        </p:txBody>
      </p:sp>
      <p:sp>
        <p:nvSpPr>
          <p:cNvPr id="373765" name="Rectangle 4"/>
          <p:cNvSpPr>
            <a:spLocks noChangeArrowheads="1"/>
          </p:cNvSpPr>
          <p:nvPr/>
        </p:nvSpPr>
        <p:spPr bwMode="auto">
          <a:xfrm>
            <a:off x="457200" y="1512189"/>
            <a:ext cx="6248400" cy="1014222"/>
          </a:xfrm>
          <a:prstGeom prst="rect">
            <a:avLst/>
          </a:prstGeom>
          <a:solidFill>
            <a:srgbClr val="FFFFC5"/>
          </a:solidFill>
          <a:ln w="28575" cap="sq">
            <a:solidFill>
              <a:schemeClr val="tx1"/>
            </a:solidFill>
            <a:miter lim="800000"/>
            <a:headEnd type="none" w="sm" len="sm"/>
            <a:tailEnd type="none" w="sm" len="sm"/>
          </a:ln>
        </p:spPr>
        <p:txBody>
          <a:bodyPr wrap="square" tIns="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109538" algn="l">
              <a:spcBef>
                <a:spcPct val="50000"/>
              </a:spcBef>
            </a:pPr>
            <a:r>
              <a:rPr lang="en-US" altLang="en-US" b="1" dirty="0">
                <a:latin typeface="Liberation Sans" panose="020B0604020202020204" pitchFamily="34" charset="0"/>
              </a:rPr>
              <a:t>International Accounting Standards Board (IASB</a:t>
            </a:r>
            <a:r>
              <a:rPr lang="en-US" altLang="en-US" b="1" dirty="0" smtClean="0">
                <a:latin typeface="Liberation Sans" panose="020B0604020202020204" pitchFamily="34" charset="0"/>
              </a:rPr>
              <a:t>)  </a:t>
            </a:r>
            <a:r>
              <a:rPr lang="en-US" altLang="en-US" sz="1800" dirty="0">
                <a:latin typeface="Liberation Sans" panose="020B0604020202020204" pitchFamily="34" charset="0"/>
                <a:hlinkClick r:id="rId4"/>
              </a:rPr>
              <a:t>http://www.iasb.org/</a:t>
            </a:r>
            <a:endParaRPr lang="en-US" altLang="en-US" sz="1800" dirty="0">
              <a:latin typeface="Liberation Sans" panose="020B0604020202020204" pitchFamily="34" charset="0"/>
            </a:endParaRPr>
          </a:p>
        </p:txBody>
      </p:sp>
      <p:sp>
        <p:nvSpPr>
          <p:cNvPr id="1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Accounting Standards</a:t>
            </a:r>
            <a:endParaRPr lang="en-US" altLang="en-US" sz="3200" b="1" dirty="0">
              <a:solidFill>
                <a:srgbClr val="CC0000"/>
              </a:solidFill>
              <a:latin typeface="Liberation Sans" panose="020B0604020202020204" pitchFamily="34" charset="0"/>
            </a:endParaRPr>
          </a:p>
        </p:txBody>
      </p:sp>
      <p:sp>
        <p:nvSpPr>
          <p:cNvPr id="20" name="Rectangle 19"/>
          <p:cNvSpPr/>
          <p:nvPr/>
        </p:nvSpPr>
        <p:spPr>
          <a:xfrm>
            <a:off x="7016791" y="1066800"/>
            <a:ext cx="1898609" cy="1692771"/>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4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Explain accounting standards and the measurement principles.</a:t>
            </a:r>
            <a:endParaRPr lang="en-US" sz="1600" i="1" dirty="0">
              <a:latin typeface="Liberation Sans" panose="020B0604020202020204" pitchFamily="34" charset="0"/>
            </a:endParaRPr>
          </a:p>
        </p:txBody>
      </p:sp>
      <p:cxnSp>
        <p:nvCxnSpPr>
          <p:cNvPr id="21" name="Straight Connector 20"/>
          <p:cNvCxnSpPr/>
          <p:nvPr/>
        </p:nvCxnSpPr>
        <p:spPr bwMode="auto">
          <a:xfrm>
            <a:off x="6887568" y="990600"/>
            <a:ext cx="0" cy="1682496"/>
          </a:xfrm>
          <a:prstGeom prst="line">
            <a:avLst/>
          </a:prstGeom>
          <a:solidFill>
            <a:schemeClr val="accent1"/>
          </a:solidFill>
          <a:ln w="12700" cap="sq" cmpd="sng" algn="ctr">
            <a:solidFill>
              <a:schemeClr val="tx1"/>
            </a:solidFill>
            <a:prstDash val="solid"/>
            <a:round/>
            <a:headEnd type="none" w="sm" len="sm"/>
            <a:tailEnd type="none" w="sm" len="sm"/>
          </a:ln>
          <a:effectLst/>
        </p:spPr>
      </p:cxn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9" y="2715749"/>
            <a:ext cx="27717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304" y="4077215"/>
            <a:ext cx="1603005" cy="8347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 name="Rectangle 2"/>
          <p:cNvSpPr>
            <a:spLocks noChangeArrowheads="1"/>
          </p:cNvSpPr>
          <p:nvPr/>
        </p:nvSpPr>
        <p:spPr bwMode="auto">
          <a:xfrm>
            <a:off x="914400" y="5068424"/>
            <a:ext cx="6934200" cy="722776"/>
          </a:xfrm>
          <a:prstGeom prst="rect">
            <a:avLst/>
          </a:prstGeom>
          <a:noFill/>
          <a:ln w="19050" cap="sq" algn="ctr">
            <a:no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noAutofit/>
          </a:bodyPr>
          <a:lstStyle/>
          <a:p>
            <a:pPr>
              <a:lnSpc>
                <a:spcPct val="115000"/>
              </a:lnSpc>
              <a:spcBef>
                <a:spcPct val="50000"/>
              </a:spcBef>
              <a:spcAft>
                <a:spcPct val="30000"/>
              </a:spcAft>
              <a:buSzPct val="75000"/>
            </a:pPr>
            <a:r>
              <a:rPr lang="en-US" altLang="en-US" sz="2000" dirty="0">
                <a:latin typeface="Liberation Sans" panose="020B0604020202020204" pitchFamily="34" charset="0"/>
              </a:rPr>
              <a:t>Generally Accepted Accounting Principles (GAAP)</a:t>
            </a:r>
          </a:p>
        </p:txBody>
      </p:sp>
      <p:sp>
        <p:nvSpPr>
          <p:cNvPr id="3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18981803"/>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42859"/>
            <a:ext cx="2743200" cy="2253141"/>
          </a:xfrm>
          <a:prstGeom prst="rect">
            <a:avLst/>
          </a:prstGeom>
          <a:noFill/>
          <a:ln w="12700" cap="sq" cmpd="sng">
            <a:solidFill>
              <a:schemeClr val="tx1"/>
            </a:solidFill>
            <a:prstDash val="solid"/>
            <a:miter lim="800000"/>
            <a:headEnd type="none" w="sm" len="sm"/>
            <a:tailEnd type="none" w="sm" len="sm"/>
          </a:ln>
          <a:effectLst>
            <a:innerShdw blurRad="114300">
              <a:prstClr val="black"/>
            </a:innerShdw>
          </a:effectLst>
          <a:extLst>
            <a:ext uri="{909E8E84-426E-40DD-AFC4-6F175D3DCCD1}">
              <a14:hiddenFill xmlns:a14="http://schemas.microsoft.com/office/drawing/2010/main">
                <a:solidFill>
                  <a:schemeClr val="accent1"/>
                </a:solidFill>
              </a14:hiddenFill>
            </a:ext>
          </a:extLst>
        </p:spPr>
      </p:pic>
      <p:sp>
        <p:nvSpPr>
          <p:cNvPr id="1945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9460"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Measurement Principles</a:t>
            </a:r>
          </a:p>
        </p:txBody>
      </p:sp>
      <p:sp>
        <p:nvSpPr>
          <p:cNvPr id="9" name="Text Box 2"/>
          <p:cNvSpPr txBox="1">
            <a:spLocks noChangeArrowheads="1"/>
          </p:cNvSpPr>
          <p:nvPr/>
        </p:nvSpPr>
        <p:spPr bwMode="auto">
          <a:xfrm>
            <a:off x="533400" y="1295400"/>
            <a:ext cx="8001000" cy="260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25000"/>
              </a:lnSpc>
              <a:spcBef>
                <a:spcPts val="1200"/>
              </a:spcBef>
              <a:spcAft>
                <a:spcPct val="20000"/>
              </a:spcAft>
              <a:buSzPct val="80000"/>
              <a:defRPr/>
            </a:pPr>
            <a:r>
              <a:rPr lang="en-US" sz="2500" b="1" dirty="0" smtClean="0">
                <a:solidFill>
                  <a:srgbClr val="006600"/>
                </a:solidFill>
                <a:latin typeface="Liberation Sans" panose="020B0604020202020204" pitchFamily="34" charset="0"/>
              </a:rPr>
              <a:t>HISTORICAL COST PRINCIPLE </a:t>
            </a:r>
            <a:r>
              <a:rPr lang="en-US" sz="2300" dirty="0" smtClean="0">
                <a:latin typeface="Liberation Sans" panose="020B0604020202020204" pitchFamily="34" charset="0"/>
              </a:rPr>
              <a:t>(or cost principle) dictates that companies record assets at their cost.</a:t>
            </a:r>
          </a:p>
          <a:p>
            <a:pPr algn="l">
              <a:lnSpc>
                <a:spcPct val="125000"/>
              </a:lnSpc>
              <a:spcBef>
                <a:spcPts val="1200"/>
              </a:spcBef>
              <a:defRPr/>
            </a:pPr>
            <a:r>
              <a:rPr lang="en-US" sz="2500" b="1" dirty="0">
                <a:solidFill>
                  <a:srgbClr val="006600"/>
                </a:solidFill>
                <a:latin typeface="Liberation Sans" panose="020B0604020202020204" pitchFamily="34" charset="0"/>
              </a:rPr>
              <a:t>FAIR VALUE PRINCIPLE </a:t>
            </a:r>
            <a:r>
              <a:rPr lang="en-US" sz="2300" dirty="0" smtClean="0">
                <a:latin typeface="Liberation Sans" panose="020B0604020202020204" pitchFamily="34" charset="0"/>
              </a:rPr>
              <a:t>states that assets and liabilities should be reported at fair value (the price received to sell an asset or settle a liability). </a:t>
            </a:r>
          </a:p>
        </p:txBody>
      </p:sp>
      <p:sp>
        <p:nvSpPr>
          <p:cNvPr id="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7394847"/>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457200" y="946356"/>
            <a:ext cx="8153400" cy="5325560"/>
          </a:xfrm>
          <a:prstGeom prst="rect">
            <a:avLst/>
          </a:prstGeom>
        </p:spPr>
        <p:txBody>
          <a:bodyPr wrap="square">
            <a:spAutoFit/>
          </a:bodyPr>
          <a:lstStyle/>
          <a:p>
            <a:pPr algn="just">
              <a:lnSpc>
                <a:spcPct val="110000"/>
              </a:lnSpc>
              <a:spcBef>
                <a:spcPts val="600"/>
              </a:spcBef>
            </a:pPr>
            <a:r>
              <a:rPr lang="en-US" sz="1800" dirty="0" smtClean="0">
                <a:latin typeface="Liberation Sans" panose="020B0604020202020204" pitchFamily="34" charset="0"/>
              </a:rPr>
              <a:t>If </a:t>
            </a:r>
            <a:r>
              <a:rPr lang="en-US" sz="1800" dirty="0">
                <a:latin typeface="Liberation Sans" panose="020B0604020202020204" pitchFamily="34" charset="0"/>
              </a:rPr>
              <a:t>you think that </a:t>
            </a:r>
            <a:r>
              <a:rPr lang="en-US" sz="1800" dirty="0" smtClean="0">
                <a:latin typeface="Liberation Sans" panose="020B0604020202020204" pitchFamily="34" charset="0"/>
              </a:rPr>
              <a:t>accounting standards </a:t>
            </a:r>
            <a:r>
              <a:rPr lang="en-US" sz="1800" dirty="0">
                <a:latin typeface="Liberation Sans" panose="020B0604020202020204" pitchFamily="34" charset="0"/>
              </a:rPr>
              <a:t>don’t matter</a:t>
            </a:r>
            <a:r>
              <a:rPr lang="en-US" sz="1800" dirty="0" smtClean="0">
                <a:latin typeface="Liberation Sans" panose="020B0604020202020204" pitchFamily="34" charset="0"/>
              </a:rPr>
              <a:t>, consider </a:t>
            </a:r>
            <a:r>
              <a:rPr lang="en-US" sz="1800" dirty="0">
                <a:latin typeface="Liberation Sans" panose="020B0604020202020204" pitchFamily="34" charset="0"/>
              </a:rPr>
              <a:t>recent </a:t>
            </a:r>
            <a:r>
              <a:rPr lang="en-US" sz="1800" dirty="0" smtClean="0">
                <a:latin typeface="Liberation Sans" panose="020B0604020202020204" pitchFamily="34" charset="0"/>
              </a:rPr>
              <a:t>events in </a:t>
            </a:r>
            <a:r>
              <a:rPr lang="en-US" sz="1800" dirty="0">
                <a:latin typeface="Liberation Sans" panose="020B0604020202020204" pitchFamily="34" charset="0"/>
              </a:rPr>
              <a:t>South Korea. </a:t>
            </a:r>
            <a:r>
              <a:rPr lang="en-US" sz="1800" dirty="0" smtClean="0">
                <a:latin typeface="Liberation Sans" panose="020B0604020202020204" pitchFamily="34" charset="0"/>
              </a:rPr>
              <a:t>International investors expressed concerns </a:t>
            </a:r>
            <a:r>
              <a:rPr lang="en-US" sz="1800" dirty="0">
                <a:latin typeface="Liberation Sans" panose="020B0604020202020204" pitchFamily="34" charset="0"/>
              </a:rPr>
              <a:t>that the </a:t>
            </a:r>
            <a:r>
              <a:rPr lang="en-US" sz="1800" dirty="0" smtClean="0">
                <a:latin typeface="Liberation Sans" panose="020B0604020202020204" pitchFamily="34" charset="0"/>
              </a:rPr>
              <a:t>financial reports </a:t>
            </a:r>
            <a:r>
              <a:rPr lang="en-US" sz="1800" dirty="0">
                <a:latin typeface="Liberation Sans" panose="020B0604020202020204" pitchFamily="34" charset="0"/>
              </a:rPr>
              <a:t>of some </a:t>
            </a:r>
            <a:r>
              <a:rPr lang="en-US" sz="1800" dirty="0" smtClean="0">
                <a:latin typeface="Liberation Sans" panose="020B0604020202020204" pitchFamily="34" charset="0"/>
              </a:rPr>
              <a:t>South Korean </a:t>
            </a:r>
            <a:r>
              <a:rPr lang="en-US" sz="1800" dirty="0">
                <a:latin typeface="Liberation Sans" panose="020B0604020202020204" pitchFamily="34" charset="0"/>
              </a:rPr>
              <a:t>companies </a:t>
            </a:r>
            <a:r>
              <a:rPr lang="en-US" sz="1800" dirty="0" smtClean="0">
                <a:latin typeface="Liberation Sans" panose="020B0604020202020204" pitchFamily="34" charset="0"/>
              </a:rPr>
              <a:t>were inaccurate</a:t>
            </a:r>
            <a:r>
              <a:rPr lang="en-US" sz="1800" dirty="0">
                <a:latin typeface="Liberation Sans" panose="020B0604020202020204" pitchFamily="34" charset="0"/>
              </a:rPr>
              <a:t>. </a:t>
            </a:r>
            <a:r>
              <a:rPr lang="en-US" sz="1800" dirty="0" smtClean="0">
                <a:latin typeface="Liberation Sans" panose="020B0604020202020204" pitchFamily="34" charset="0"/>
              </a:rPr>
              <a:t>Accounting practices </a:t>
            </a:r>
            <a:r>
              <a:rPr lang="en-US" sz="1800" dirty="0">
                <a:latin typeface="Liberation Sans" panose="020B0604020202020204" pitchFamily="34" charset="0"/>
              </a:rPr>
              <a:t>sometimes </a:t>
            </a:r>
            <a:r>
              <a:rPr lang="en-US" sz="1800" dirty="0" smtClean="0">
                <a:latin typeface="Liberation Sans" panose="020B0604020202020204" pitchFamily="34" charset="0"/>
              </a:rPr>
              <a:t>resulted in </a:t>
            </a:r>
            <a:r>
              <a:rPr lang="en-US" sz="1800" dirty="0">
                <a:latin typeface="Liberation Sans" panose="020B0604020202020204" pitchFamily="34" charset="0"/>
              </a:rPr>
              <a:t>differences </a:t>
            </a:r>
            <a:r>
              <a:rPr lang="en-US" sz="1800" dirty="0" smtClean="0">
                <a:latin typeface="Liberation Sans" panose="020B0604020202020204" pitchFamily="34" charset="0"/>
              </a:rPr>
              <a:t>between stated revenues and </a:t>
            </a:r>
            <a:r>
              <a:rPr lang="en-US" sz="1800" dirty="0">
                <a:latin typeface="Liberation Sans" panose="020B0604020202020204" pitchFamily="34" charset="0"/>
              </a:rPr>
              <a:t>actual revenues. </a:t>
            </a:r>
            <a:r>
              <a:rPr lang="en-US" sz="1800" dirty="0" smtClean="0">
                <a:latin typeface="Liberation Sans" panose="020B0604020202020204" pitchFamily="34" charset="0"/>
              </a:rPr>
              <a:t>Because investors </a:t>
            </a:r>
            <a:r>
              <a:rPr lang="en-US" sz="1800" dirty="0">
                <a:latin typeface="Liberation Sans" panose="020B0604020202020204" pitchFamily="34" charset="0"/>
              </a:rPr>
              <a:t>did </a:t>
            </a:r>
            <a:r>
              <a:rPr lang="en-US" sz="1800" dirty="0" smtClean="0">
                <a:latin typeface="Liberation Sans" panose="020B0604020202020204" pitchFamily="34" charset="0"/>
              </a:rPr>
              <a:t>not have </a:t>
            </a:r>
            <a:r>
              <a:rPr lang="en-US" sz="1800" dirty="0">
                <a:latin typeface="Liberation Sans" panose="020B0604020202020204" pitchFamily="34" charset="0"/>
              </a:rPr>
              <a:t>complete faith </a:t>
            </a:r>
            <a:r>
              <a:rPr lang="en-US" sz="1800" dirty="0" smtClean="0">
                <a:latin typeface="Liberation Sans" panose="020B0604020202020204" pitchFamily="34" charset="0"/>
              </a:rPr>
              <a:t>in the </a:t>
            </a:r>
            <a:r>
              <a:rPr lang="en-US" sz="1800" dirty="0">
                <a:latin typeface="Liberation Sans" panose="020B0604020202020204" pitchFamily="34" charset="0"/>
              </a:rPr>
              <a:t>accuracy of the </a:t>
            </a:r>
            <a:r>
              <a:rPr lang="en-US" sz="1800" dirty="0" smtClean="0">
                <a:latin typeface="Liberation Sans" panose="020B0604020202020204" pitchFamily="34" charset="0"/>
              </a:rPr>
              <a:t>numbers, they </a:t>
            </a:r>
            <a:r>
              <a:rPr lang="en-US" sz="1800" dirty="0">
                <a:latin typeface="Liberation Sans" panose="020B0604020202020204" pitchFamily="34" charset="0"/>
              </a:rPr>
              <a:t>were </a:t>
            </a:r>
            <a:r>
              <a:rPr lang="en-US" sz="1800" dirty="0" smtClean="0">
                <a:latin typeface="Liberation Sans" panose="020B0604020202020204" pitchFamily="34" charset="0"/>
              </a:rPr>
              <a:t>unwilling to </a:t>
            </a:r>
            <a:r>
              <a:rPr lang="en-US" sz="1800" dirty="0">
                <a:latin typeface="Liberation Sans" panose="020B0604020202020204" pitchFamily="34" charset="0"/>
              </a:rPr>
              <a:t>pay as much for the shares of these </a:t>
            </a:r>
            <a:r>
              <a:rPr lang="en-US" sz="1800" dirty="0" smtClean="0">
                <a:latin typeface="Liberation Sans" panose="020B0604020202020204" pitchFamily="34" charset="0"/>
              </a:rPr>
              <a:t>companies relative </a:t>
            </a:r>
            <a:r>
              <a:rPr lang="en-US" sz="1800" dirty="0">
                <a:latin typeface="Liberation Sans" panose="020B0604020202020204" pitchFamily="34" charset="0"/>
              </a:rPr>
              <a:t>to shares of comparable companies in </a:t>
            </a:r>
            <a:r>
              <a:rPr lang="en-US" sz="1800" dirty="0" smtClean="0">
                <a:latin typeface="Liberation Sans" panose="020B0604020202020204" pitchFamily="34" charset="0"/>
              </a:rPr>
              <a:t>different countries</a:t>
            </a:r>
            <a:r>
              <a:rPr lang="en-US" sz="1800" dirty="0">
                <a:latin typeface="Liberation Sans" panose="020B0604020202020204" pitchFamily="34" charset="0"/>
              </a:rPr>
              <a:t>. This difference in share price was referred </a:t>
            </a:r>
            <a:r>
              <a:rPr lang="en-US" sz="1800" dirty="0" smtClean="0">
                <a:latin typeface="Liberation Sans" panose="020B0604020202020204" pitchFamily="34" charset="0"/>
              </a:rPr>
              <a:t>to as </a:t>
            </a:r>
            <a:r>
              <a:rPr lang="en-US" sz="1800" dirty="0">
                <a:latin typeface="Liberation Sans" panose="020B0604020202020204" pitchFamily="34" charset="0"/>
              </a:rPr>
              <a:t>the “Korean discount</a:t>
            </a:r>
            <a:r>
              <a:rPr lang="en-US" sz="1800" dirty="0" smtClean="0">
                <a:latin typeface="Liberation Sans" panose="020B0604020202020204" pitchFamily="34" charset="0"/>
              </a:rPr>
              <a:t>.” In </a:t>
            </a:r>
            <a:r>
              <a:rPr lang="en-US" sz="1800" dirty="0">
                <a:latin typeface="Liberation Sans" panose="020B0604020202020204" pitchFamily="34" charset="0"/>
              </a:rPr>
              <a:t>response, Korean regulators decided to require </a:t>
            </a:r>
            <a:r>
              <a:rPr lang="en-US" sz="1800" dirty="0" smtClean="0">
                <a:latin typeface="Liberation Sans" panose="020B0604020202020204" pitchFamily="34" charset="0"/>
              </a:rPr>
              <a:t>companies to </a:t>
            </a:r>
            <a:r>
              <a:rPr lang="en-US" sz="1800" dirty="0">
                <a:latin typeface="Liberation Sans" panose="020B0604020202020204" pitchFamily="34" charset="0"/>
              </a:rPr>
              <a:t>comply with international accounting standards</a:t>
            </a:r>
            <a:r>
              <a:rPr lang="en-US" sz="1800" dirty="0" smtClean="0">
                <a:latin typeface="Liberation Sans" panose="020B0604020202020204" pitchFamily="34" charset="0"/>
              </a:rPr>
              <a:t>. This </a:t>
            </a:r>
            <a:r>
              <a:rPr lang="en-US" sz="1800" dirty="0">
                <a:latin typeface="Liberation Sans" panose="020B0604020202020204" pitchFamily="34" charset="0"/>
              </a:rPr>
              <a:t>change was motivated by a desire to “make the </a:t>
            </a:r>
            <a:r>
              <a:rPr lang="en-US" sz="1800" dirty="0" smtClean="0">
                <a:latin typeface="Liberation Sans" panose="020B0604020202020204" pitchFamily="34" charset="0"/>
              </a:rPr>
              <a:t>country’s businesses </a:t>
            </a:r>
            <a:r>
              <a:rPr lang="en-US" sz="1800" dirty="0">
                <a:latin typeface="Liberation Sans" panose="020B0604020202020204" pitchFamily="34" charset="0"/>
              </a:rPr>
              <a:t>more transparent” in order to build </a:t>
            </a:r>
            <a:r>
              <a:rPr lang="en-US" sz="1800" dirty="0" smtClean="0">
                <a:latin typeface="Liberation Sans" panose="020B0604020202020204" pitchFamily="34" charset="0"/>
              </a:rPr>
              <a:t>investor confidence </a:t>
            </a:r>
            <a:r>
              <a:rPr lang="en-US" sz="1800" dirty="0">
                <a:latin typeface="Liberation Sans" panose="020B0604020202020204" pitchFamily="34" charset="0"/>
              </a:rPr>
              <a:t>and spur economic growth. Many </a:t>
            </a:r>
            <a:r>
              <a:rPr lang="en-US" sz="1800" dirty="0" smtClean="0">
                <a:latin typeface="Liberation Sans" panose="020B0604020202020204" pitchFamily="34" charset="0"/>
              </a:rPr>
              <a:t>other Asian </a:t>
            </a:r>
            <a:r>
              <a:rPr lang="en-US" sz="1800" dirty="0">
                <a:latin typeface="Liberation Sans" panose="020B0604020202020204" pitchFamily="34" charset="0"/>
              </a:rPr>
              <a:t>countries, including China, India, Japan, and </a:t>
            </a:r>
            <a:r>
              <a:rPr lang="en-US" sz="1800" dirty="0" smtClean="0">
                <a:latin typeface="Liberation Sans" panose="020B0604020202020204" pitchFamily="34" charset="0"/>
              </a:rPr>
              <a:t>Hong Kong</a:t>
            </a:r>
            <a:r>
              <a:rPr lang="en-US" sz="1800" dirty="0">
                <a:latin typeface="Liberation Sans" panose="020B0604020202020204" pitchFamily="34" charset="0"/>
              </a:rPr>
              <a:t>, have also decided either to adopt </a:t>
            </a:r>
            <a:r>
              <a:rPr lang="en-US" sz="1800" dirty="0" smtClean="0">
                <a:latin typeface="Liberation Sans" panose="020B0604020202020204" pitchFamily="34" charset="0"/>
              </a:rPr>
              <a:t>international standards </a:t>
            </a:r>
            <a:r>
              <a:rPr lang="en-US" sz="1800" dirty="0">
                <a:latin typeface="Liberation Sans" panose="020B0604020202020204" pitchFamily="34" charset="0"/>
              </a:rPr>
              <a:t>or to create standards that are based on </a:t>
            </a:r>
            <a:r>
              <a:rPr lang="en-US" sz="1800" dirty="0" smtClean="0">
                <a:latin typeface="Liberation Sans" panose="020B0604020202020204" pitchFamily="34" charset="0"/>
              </a:rPr>
              <a:t>the international </a:t>
            </a:r>
            <a:r>
              <a:rPr lang="en-US" sz="1800" dirty="0">
                <a:latin typeface="Liberation Sans" panose="020B0604020202020204" pitchFamily="34" charset="0"/>
              </a:rPr>
              <a:t>standards</a:t>
            </a:r>
            <a:r>
              <a:rPr lang="en-US" sz="1800" dirty="0" smtClean="0">
                <a:latin typeface="Liberation Sans" panose="020B0604020202020204" pitchFamily="34" charset="0"/>
              </a:rPr>
              <a:t>. </a:t>
            </a:r>
          </a:p>
          <a:p>
            <a:pPr algn="just">
              <a:lnSpc>
                <a:spcPct val="110000"/>
              </a:lnSpc>
              <a:spcBef>
                <a:spcPts val="300"/>
              </a:spcBef>
            </a:pPr>
            <a:r>
              <a:rPr lang="en-US" sz="1600" i="1" dirty="0" smtClean="0">
                <a:latin typeface="Liberation Sans" panose="020B0604020202020204" pitchFamily="34" charset="0"/>
              </a:rPr>
              <a:t>Source</a:t>
            </a:r>
            <a:r>
              <a:rPr lang="en-US" sz="1600" i="1" dirty="0">
                <a:latin typeface="Liberation Sans" panose="020B0604020202020204" pitchFamily="34" charset="0"/>
              </a:rPr>
              <a:t>: </a:t>
            </a:r>
            <a:r>
              <a:rPr lang="en-US" sz="1600" dirty="0">
                <a:latin typeface="Liberation Sans" panose="020B0604020202020204" pitchFamily="34" charset="0"/>
              </a:rPr>
              <a:t>Evan Ramstad, “End to ’Korea Discount’?” </a:t>
            </a:r>
            <a:r>
              <a:rPr lang="en-US" sz="1600" i="1" dirty="0">
                <a:latin typeface="Liberation Sans" panose="020B0604020202020204" pitchFamily="34" charset="0"/>
              </a:rPr>
              <a:t>Wall </a:t>
            </a:r>
            <a:r>
              <a:rPr lang="en-US" sz="1600" i="1" dirty="0" smtClean="0">
                <a:latin typeface="Liberation Sans" panose="020B0604020202020204" pitchFamily="34" charset="0"/>
              </a:rPr>
              <a:t>Street Journal </a:t>
            </a:r>
            <a:r>
              <a:rPr lang="en-US" sz="1600" dirty="0">
                <a:latin typeface="Liberation Sans" panose="020B0604020202020204" pitchFamily="34" charset="0"/>
              </a:rPr>
              <a:t>(March 16, 2007).</a:t>
            </a:r>
          </a:p>
        </p:txBody>
      </p:sp>
      <p:sp>
        <p:nvSpPr>
          <p:cNvPr id="6" name="Rectangle 5"/>
          <p:cNvSpPr>
            <a:spLocks noChangeArrowheads="1"/>
          </p:cNvSpPr>
          <p:nvPr/>
        </p:nvSpPr>
        <p:spPr bwMode="auto">
          <a:xfrm>
            <a:off x="457200" y="381000"/>
            <a:ext cx="3276600" cy="560388"/>
          </a:xfrm>
          <a:prstGeom prst="rect">
            <a:avLst/>
          </a:prstGeom>
          <a:noFill/>
          <a:ln>
            <a:noFill/>
          </a:ln>
          <a:effectLst/>
        </p:spPr>
        <p:txBody>
          <a:bodyPr lIns="90488" tIns="44450" rIns="90488" bIns="44450" anchor="ctr" anchorCtr="0"/>
          <a:lstStyle/>
          <a:p>
            <a:pPr algn="l"/>
            <a:r>
              <a:rPr lang="en-US" altLang="en-US" sz="2800" b="1" i="0" dirty="0" smtClean="0">
                <a:solidFill>
                  <a:schemeClr val="tx2">
                    <a:lumMod val="50000"/>
                  </a:schemeClr>
                </a:solidFill>
                <a:latin typeface="Liberation Sans" panose="020B0604020202020204" pitchFamily="34" charset="0"/>
              </a:rPr>
              <a:t>Global Insight</a:t>
            </a:r>
            <a:endParaRPr lang="en-US" altLang="en-US" sz="2800" b="1" i="0" dirty="0">
              <a:solidFill>
                <a:schemeClr val="tx2">
                  <a:lumMod val="50000"/>
                </a:schemeClr>
              </a:solidFill>
              <a:latin typeface="Liberation Sans" panose="020B0604020202020204" pitchFamily="34" charset="0"/>
            </a:endParaRPr>
          </a:p>
        </p:txBody>
      </p:sp>
      <p:sp>
        <p:nvSpPr>
          <p:cNvPr id="7" name="Rectangle 6"/>
          <p:cNvSpPr>
            <a:spLocks noChangeArrowheads="1"/>
          </p:cNvSpPr>
          <p:nvPr/>
        </p:nvSpPr>
        <p:spPr bwMode="auto">
          <a:xfrm>
            <a:off x="3124200" y="394648"/>
            <a:ext cx="4114800" cy="560388"/>
          </a:xfrm>
          <a:prstGeom prst="rect">
            <a:avLst/>
          </a:prstGeom>
          <a:noFill/>
          <a:ln>
            <a:noFill/>
          </a:ln>
          <a:effectLst/>
        </p:spPr>
        <p:txBody>
          <a:bodyPr lIns="90488" tIns="44450" rIns="90488" bIns="44450" anchor="ctr" anchorCtr="0"/>
          <a:lstStyle/>
          <a:p>
            <a:pPr marL="53975" algn="l"/>
            <a:r>
              <a:rPr lang="en-US" altLang="en-US" sz="2400" b="1" i="0" dirty="0" smtClean="0">
                <a:effectLst/>
                <a:latin typeface="Liberation Sans" panose="020B0604020202020204" pitchFamily="34" charset="0"/>
              </a:rPr>
              <a:t>The Korean Discount</a:t>
            </a:r>
            <a:endParaRPr lang="en-US" altLang="en-US" sz="2400" b="1" i="0" dirty="0">
              <a:effectLst/>
              <a:latin typeface="Liberation Sans" panose="020B0604020202020204" pitchFamily="34" charset="0"/>
            </a:endParaRPr>
          </a:p>
        </p:txBody>
      </p:sp>
      <p:sp>
        <p:nvSpPr>
          <p:cNvPr id="8" name="Rectangle 7"/>
          <p:cNvSpPr/>
          <p:nvPr/>
        </p:nvSpPr>
        <p:spPr bwMode="auto">
          <a:xfrm>
            <a:off x="263856" y="285464"/>
            <a:ext cx="8610600" cy="58867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Rectangle 8"/>
          <p:cNvSpPr/>
          <p:nvPr/>
        </p:nvSpPr>
        <p:spPr bwMode="auto">
          <a:xfrm>
            <a:off x="265176" y="6172200"/>
            <a:ext cx="8610600" cy="213848"/>
          </a:xfrm>
          <a:prstGeom prst="rect">
            <a:avLst/>
          </a:prstGeom>
          <a:solidFill>
            <a:schemeClr val="tx2">
              <a:lumMod val="50000"/>
            </a:schemeClr>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4</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354361639"/>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533400" y="1295400"/>
            <a:ext cx="8001000"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2573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25000"/>
              </a:lnSpc>
              <a:spcBef>
                <a:spcPts val="1200"/>
              </a:spcBef>
              <a:spcAft>
                <a:spcPts val="0"/>
              </a:spcAft>
              <a:buSzPct val="80000"/>
              <a:defRPr/>
            </a:pPr>
            <a:r>
              <a:rPr lang="en-US" sz="2500" b="1" dirty="0">
                <a:solidFill>
                  <a:srgbClr val="006600"/>
                </a:solidFill>
                <a:latin typeface="Liberation Sans" panose="020B0604020202020204" pitchFamily="34" charset="0"/>
              </a:rPr>
              <a:t>MONETARY UNIT ASSUMPTION </a:t>
            </a:r>
            <a:endParaRPr lang="en-US" sz="2500" b="1" dirty="0" smtClean="0">
              <a:solidFill>
                <a:srgbClr val="006600"/>
              </a:solidFill>
              <a:latin typeface="Liberation Sans" panose="020B0604020202020204" pitchFamily="34" charset="0"/>
            </a:endParaRPr>
          </a:p>
          <a:p>
            <a:pPr algn="l">
              <a:lnSpc>
                <a:spcPct val="125000"/>
              </a:lnSpc>
              <a:spcBef>
                <a:spcPts val="0"/>
              </a:spcBef>
              <a:spcAft>
                <a:spcPts val="0"/>
              </a:spcAft>
              <a:buSzPct val="80000"/>
              <a:defRPr/>
            </a:pPr>
            <a:r>
              <a:rPr lang="en-US" sz="2300" dirty="0" smtClean="0">
                <a:latin typeface="Liberation Sans" panose="020B0604020202020204" pitchFamily="34" charset="0"/>
              </a:rPr>
              <a:t>requires that companies include in the </a:t>
            </a:r>
          </a:p>
          <a:p>
            <a:pPr algn="l">
              <a:lnSpc>
                <a:spcPct val="125000"/>
              </a:lnSpc>
              <a:spcBef>
                <a:spcPts val="0"/>
              </a:spcBef>
              <a:spcAft>
                <a:spcPts val="0"/>
              </a:spcAft>
              <a:buSzPct val="80000"/>
              <a:defRPr/>
            </a:pPr>
            <a:r>
              <a:rPr lang="en-US" sz="2300" dirty="0" smtClean="0">
                <a:latin typeface="Liberation Sans" panose="020B0604020202020204" pitchFamily="34" charset="0"/>
              </a:rPr>
              <a:t>accounting records only transaction data that </a:t>
            </a:r>
          </a:p>
          <a:p>
            <a:pPr algn="l">
              <a:lnSpc>
                <a:spcPct val="125000"/>
              </a:lnSpc>
              <a:spcBef>
                <a:spcPts val="0"/>
              </a:spcBef>
              <a:spcAft>
                <a:spcPts val="0"/>
              </a:spcAft>
              <a:buSzPct val="80000"/>
              <a:defRPr/>
            </a:pPr>
            <a:r>
              <a:rPr lang="en-US" sz="2300" dirty="0" smtClean="0">
                <a:latin typeface="Liberation Sans" panose="020B0604020202020204" pitchFamily="34" charset="0"/>
              </a:rPr>
              <a:t>can be expressed in terms of money.</a:t>
            </a:r>
          </a:p>
          <a:p>
            <a:pPr algn="l">
              <a:lnSpc>
                <a:spcPct val="125000"/>
              </a:lnSpc>
              <a:spcBef>
                <a:spcPts val="1200"/>
              </a:spcBef>
              <a:defRPr/>
            </a:pPr>
            <a:r>
              <a:rPr lang="en-US" sz="2500" b="1" dirty="0">
                <a:solidFill>
                  <a:srgbClr val="006600"/>
                </a:solidFill>
                <a:latin typeface="Liberation Sans" panose="020B0604020202020204" pitchFamily="34" charset="0"/>
              </a:rPr>
              <a:t>ECONOMIC ENTITY ASSUMPTION </a:t>
            </a:r>
            <a:r>
              <a:rPr lang="en-US" sz="2300" dirty="0" smtClean="0">
                <a:latin typeface="Liberation Sans" panose="020B0604020202020204" pitchFamily="34" charset="0"/>
              </a:rPr>
              <a:t>requires that activities of the entity be kept separate and distinct from the activities of its owner and all other economic entities.</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Proprietorship</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Partnership</a:t>
            </a:r>
          </a:p>
          <a:p>
            <a:pPr lvl="1" algn="l">
              <a:lnSpc>
                <a:spcPct val="125000"/>
              </a:lnSpc>
              <a:spcBef>
                <a:spcPts val="1200"/>
              </a:spcBef>
              <a:buClr>
                <a:srgbClr val="CC0000"/>
              </a:buClr>
              <a:buSzPct val="80000"/>
              <a:buFont typeface="Wingdings" pitchFamily="2" charset="2"/>
              <a:buChar char="u"/>
              <a:defRPr/>
            </a:pPr>
            <a:r>
              <a:rPr lang="en-US" sz="2100" b="1" dirty="0" smtClean="0">
                <a:latin typeface="Liberation Sans" panose="020B0604020202020204" pitchFamily="34" charset="0"/>
              </a:rPr>
              <a:t>Corporation</a:t>
            </a:r>
          </a:p>
        </p:txBody>
      </p:sp>
      <p:sp>
        <p:nvSpPr>
          <p:cNvPr id="22531" name="AutoShape 5"/>
          <p:cNvSpPr>
            <a:spLocks/>
          </p:cNvSpPr>
          <p:nvPr/>
        </p:nvSpPr>
        <p:spPr bwMode="auto">
          <a:xfrm>
            <a:off x="3505200" y="4841544"/>
            <a:ext cx="381000" cy="1447800"/>
          </a:xfrm>
          <a:prstGeom prst="rightBrace">
            <a:avLst>
              <a:gd name="adj1" fmla="val 31667"/>
              <a:gd name="adj2" fmla="val 50000"/>
            </a:avLst>
          </a:prstGeom>
          <a:noFill/>
          <a:ln w="28575" cap="sq">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2532" name="Text Box 6"/>
          <p:cNvSpPr txBox="1">
            <a:spLocks noChangeArrowheads="1"/>
          </p:cNvSpPr>
          <p:nvPr/>
        </p:nvSpPr>
        <p:spPr bwMode="auto">
          <a:xfrm>
            <a:off x="4343400" y="5146344"/>
            <a:ext cx="3276600" cy="830997"/>
          </a:xfrm>
          <a:prstGeom prst="rect">
            <a:avLst/>
          </a:prstGeom>
          <a:solidFill>
            <a:srgbClr val="FFFF99"/>
          </a:solidFill>
          <a:ln w="28575" cap="sq">
            <a:solidFill>
              <a:schemeClr val="tx1"/>
            </a:solidFill>
            <a:miter lim="800000"/>
            <a:headEnd type="none" w="sm" len="sm"/>
            <a:tailEnd type="none" w="sm" len="sm"/>
          </a:ln>
          <a:effectLst>
            <a:innerShdw blurRad="114300">
              <a:prstClr val="black"/>
            </a:innerShdw>
          </a:effectLst>
        </p:spPr>
        <p:txBody>
          <a:bodyPr tIns="91440" bIns="9144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dirty="0">
                <a:solidFill>
                  <a:schemeClr val="tx1"/>
                </a:solidFill>
                <a:latin typeface="Liberation Sans" panose="020B0604020202020204" pitchFamily="34" charset="0"/>
              </a:rPr>
              <a:t>Forms of Business Ownership</a:t>
            </a:r>
          </a:p>
        </p:txBody>
      </p:sp>
      <p:sp>
        <p:nvSpPr>
          <p:cNvPr id="22533"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2534"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Assumptions</a:t>
            </a:r>
            <a:endParaRPr lang="en-US" altLang="en-US" sz="3200" b="1" dirty="0">
              <a:solidFill>
                <a:srgbClr val="CC0000"/>
              </a:solidFill>
              <a:latin typeface="Liberation Sans" panose="020B0604020202020204" pitchFamily="34" charset="0"/>
            </a:endParaRPr>
          </a:p>
        </p:txBody>
      </p:sp>
      <p:sp>
        <p:nvSpPr>
          <p:cNvPr id="2253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
        <p:nvSpPr>
          <p:cNvPr id="8" name="Rectangle 7"/>
          <p:cNvSpPr/>
          <p:nvPr/>
        </p:nvSpPr>
        <p:spPr>
          <a:xfrm>
            <a:off x="7139623" y="1066800"/>
            <a:ext cx="1898609" cy="1938992"/>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5</a:t>
            </a:r>
          </a:p>
          <a:p>
            <a:pPr algn="l"/>
            <a:r>
              <a:rPr lang="en-US" sz="1600" i="1" dirty="0" smtClean="0">
                <a:latin typeface="Liberation Sans" panose="020B0604020202020204" pitchFamily="34" charset="0"/>
              </a:rPr>
              <a:t>Explain the monetary unit assumption and the economic entity assumption.</a:t>
            </a:r>
            <a:endParaRPr lang="en-US" sz="1600" i="1" dirty="0">
              <a:latin typeface="Liberation Sans" panose="020B0604020202020204" pitchFamily="34" charset="0"/>
            </a:endParaRPr>
          </a:p>
        </p:txBody>
      </p:sp>
      <p:cxnSp>
        <p:nvCxnSpPr>
          <p:cNvPr id="9" name="Straight Connector 8"/>
          <p:cNvCxnSpPr/>
          <p:nvPr/>
        </p:nvCxnSpPr>
        <p:spPr bwMode="auto">
          <a:xfrm>
            <a:off x="7010400" y="990600"/>
            <a:ext cx="0" cy="1929384"/>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143030254"/>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19752" y="1371600"/>
            <a:ext cx="2362200" cy="76200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Proprietorship</a:t>
            </a:r>
          </a:p>
        </p:txBody>
      </p:sp>
      <p:sp>
        <p:nvSpPr>
          <p:cNvPr id="23555" name="Rectangle 3"/>
          <p:cNvSpPr>
            <a:spLocks noChangeArrowheads="1"/>
          </p:cNvSpPr>
          <p:nvPr/>
        </p:nvSpPr>
        <p:spPr bwMode="auto">
          <a:xfrm>
            <a:off x="3339152" y="1371600"/>
            <a:ext cx="2362200" cy="76200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Partnership</a:t>
            </a:r>
          </a:p>
        </p:txBody>
      </p:sp>
      <p:sp>
        <p:nvSpPr>
          <p:cNvPr id="23556" name="Rectangle 4"/>
          <p:cNvSpPr>
            <a:spLocks noChangeArrowheads="1"/>
          </p:cNvSpPr>
          <p:nvPr/>
        </p:nvSpPr>
        <p:spPr bwMode="auto">
          <a:xfrm>
            <a:off x="6207765" y="1377002"/>
            <a:ext cx="2465387" cy="742950"/>
          </a:xfrm>
          <a:prstGeom prst="rect">
            <a:avLst/>
          </a:prstGeom>
          <a:solidFill>
            <a:srgbClr val="FFFFC5"/>
          </a:solidFill>
          <a:ln w="38100">
            <a:solidFill>
              <a:schemeClr val="tx1"/>
            </a:solidFill>
            <a:miter lim="800000"/>
            <a:headEnd/>
            <a:tailEnd/>
          </a:ln>
          <a:effectLst>
            <a:innerShdw blurRad="114300">
              <a:prstClr val="black"/>
            </a:innerShdw>
          </a:effectLst>
        </p:spPr>
        <p:txBody>
          <a:bodyPr lIns="90488" tIns="0" rIns="90488" bIns="44450" anchor="ctr"/>
          <a:lstStyle/>
          <a:p>
            <a:pPr>
              <a:spcBef>
                <a:spcPct val="15000"/>
              </a:spcBef>
              <a:buClr>
                <a:schemeClr val="accent2"/>
              </a:buClr>
              <a:buSzPct val="75000"/>
              <a:buFont typeface="Wingdings" pitchFamily="2" charset="2"/>
              <a:buNone/>
            </a:pPr>
            <a:r>
              <a:rPr lang="en-US" altLang="en-US" b="1" dirty="0">
                <a:latin typeface="Liberation Sans" panose="020B0604020202020204" pitchFamily="34" charset="0"/>
              </a:rPr>
              <a:t>Corporation</a:t>
            </a:r>
          </a:p>
        </p:txBody>
      </p:sp>
      <p:sp>
        <p:nvSpPr>
          <p:cNvPr id="23557" name="Rectangle 5"/>
          <p:cNvSpPr>
            <a:spLocks noChangeArrowheads="1"/>
          </p:cNvSpPr>
          <p:nvPr/>
        </p:nvSpPr>
        <p:spPr bwMode="auto">
          <a:xfrm>
            <a:off x="3262952" y="2228850"/>
            <a:ext cx="2455863"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Owned by two or more </a:t>
            </a:r>
            <a:r>
              <a:rPr lang="en-US" altLang="en-US" sz="1900" b="0" dirty="0" smtClean="0">
                <a:solidFill>
                  <a:schemeClr val="tx1"/>
                </a:solidFill>
                <a:latin typeface="Liberation Sans" panose="020B0604020202020204" pitchFamily="34" charset="0"/>
              </a:rPr>
              <a:t>persons</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Often retail and service-type businesses</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Generally unlimited personal liability</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Partnership agreement</a:t>
            </a:r>
          </a:p>
        </p:txBody>
      </p:sp>
      <p:sp>
        <p:nvSpPr>
          <p:cNvPr id="23558" name="Rectangle 6"/>
          <p:cNvSpPr>
            <a:spLocks noChangeArrowheads="1"/>
          </p:cNvSpPr>
          <p:nvPr/>
        </p:nvSpPr>
        <p:spPr bwMode="auto">
          <a:xfrm>
            <a:off x="6131565" y="2228850"/>
            <a:ext cx="2455862"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Ownership divided into </a:t>
            </a:r>
            <a:r>
              <a:rPr lang="en-US" altLang="en-US" sz="1900" b="0" dirty="0" smtClean="0">
                <a:solidFill>
                  <a:schemeClr val="tx1"/>
                </a:solidFill>
                <a:latin typeface="Liberation Sans" panose="020B0604020202020204" pitchFamily="34" charset="0"/>
              </a:rPr>
              <a:t>shares</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Separate legal entity organized under </a:t>
            </a:r>
            <a:r>
              <a:rPr lang="en-US" altLang="en-US" sz="1900" b="0" dirty="0" smtClean="0">
                <a:solidFill>
                  <a:schemeClr val="tx1"/>
                </a:solidFill>
                <a:latin typeface="Liberation Sans" panose="020B0604020202020204" pitchFamily="34" charset="0"/>
              </a:rPr>
              <a:t>corporation </a:t>
            </a:r>
            <a:r>
              <a:rPr lang="en-US" altLang="en-US" sz="1900" b="0" dirty="0">
                <a:solidFill>
                  <a:schemeClr val="tx1"/>
                </a:solidFill>
                <a:latin typeface="Liberation Sans" panose="020B0604020202020204" pitchFamily="34" charset="0"/>
              </a:rPr>
              <a:t>law</a:t>
            </a: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Limited liability</a:t>
            </a:r>
          </a:p>
          <a:p>
            <a:pPr>
              <a:lnSpc>
                <a:spcPct val="110000"/>
              </a:lnSpc>
              <a:spcBef>
                <a:spcPct val="45000"/>
              </a:spcBef>
              <a:buClr>
                <a:srgbClr val="800000"/>
              </a:buClr>
              <a:buSzPct val="80000"/>
              <a:buFont typeface="Wingdings" pitchFamily="2" charset="2"/>
              <a:buChar char="u"/>
            </a:pPr>
            <a:endParaRPr lang="en-US" altLang="en-US" sz="1900" b="0" dirty="0">
              <a:solidFill>
                <a:schemeClr val="tx1"/>
              </a:solidFill>
              <a:latin typeface="Liberation Sans" panose="020B0604020202020204" pitchFamily="34" charset="0"/>
            </a:endParaRPr>
          </a:p>
        </p:txBody>
      </p:sp>
      <p:sp>
        <p:nvSpPr>
          <p:cNvPr id="23559" name="Rectangle 8"/>
          <p:cNvSpPr>
            <a:spLocks noChangeArrowheads="1"/>
          </p:cNvSpPr>
          <p:nvPr/>
        </p:nvSpPr>
        <p:spPr bwMode="auto">
          <a:xfrm>
            <a:off x="443552" y="2209800"/>
            <a:ext cx="2590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88" tIns="109728" rIns="90488" bIns="44450"/>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45000"/>
              </a:spcBef>
              <a:buClr>
                <a:srgbClr val="CC0000"/>
              </a:buClr>
              <a:buSzPct val="80000"/>
              <a:buFont typeface="Wingdings" pitchFamily="2" charset="2"/>
              <a:buChar char="u"/>
            </a:pPr>
            <a:r>
              <a:rPr lang="en-US" altLang="en-US" sz="1900" b="0" dirty="0" smtClean="0">
                <a:solidFill>
                  <a:schemeClr val="tx1"/>
                </a:solidFill>
                <a:latin typeface="Liberation Sans" panose="020B0604020202020204" pitchFamily="34" charset="0"/>
              </a:rPr>
              <a:t>Owned </a:t>
            </a:r>
            <a:r>
              <a:rPr lang="en-US" altLang="en-US" sz="1900" b="0" dirty="0">
                <a:solidFill>
                  <a:schemeClr val="tx1"/>
                </a:solidFill>
                <a:latin typeface="Liberation Sans" panose="020B0604020202020204" pitchFamily="34" charset="0"/>
              </a:rPr>
              <a:t>by one </a:t>
            </a:r>
            <a:r>
              <a:rPr lang="en-US" altLang="en-US" sz="1900" b="0" dirty="0" smtClean="0">
                <a:solidFill>
                  <a:schemeClr val="tx1"/>
                </a:solidFill>
                <a:latin typeface="Liberation Sans" panose="020B0604020202020204" pitchFamily="34" charset="0"/>
              </a:rPr>
              <a:t>person</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smtClean="0">
                <a:solidFill>
                  <a:schemeClr val="tx1"/>
                </a:solidFill>
                <a:latin typeface="Liberation Sans" panose="020B0604020202020204" pitchFamily="34" charset="0"/>
              </a:rPr>
              <a:t>Owner is often manager/operator</a:t>
            </a:r>
            <a:endParaRPr lang="en-US" altLang="en-US" sz="1900" b="0" dirty="0">
              <a:solidFill>
                <a:schemeClr val="tx1"/>
              </a:solidFill>
              <a:latin typeface="Liberation Sans" panose="020B0604020202020204" pitchFamily="34" charset="0"/>
            </a:endParaRPr>
          </a:p>
          <a:p>
            <a:pPr>
              <a:lnSpc>
                <a:spcPct val="110000"/>
              </a:lnSpc>
              <a:spcBef>
                <a:spcPct val="45000"/>
              </a:spcBef>
              <a:buClr>
                <a:srgbClr val="CC0000"/>
              </a:buClr>
              <a:buSzPct val="80000"/>
              <a:buFont typeface="Wingdings" pitchFamily="2" charset="2"/>
              <a:buChar char="u"/>
            </a:pPr>
            <a:r>
              <a:rPr lang="en-US" altLang="en-US" sz="1900" b="0" dirty="0">
                <a:solidFill>
                  <a:schemeClr val="tx1"/>
                </a:solidFill>
                <a:latin typeface="Liberation Sans" panose="020B0604020202020204" pitchFamily="34" charset="0"/>
              </a:rPr>
              <a:t>Owner receives any profits, suffers any losses, and is personally liable for all </a:t>
            </a:r>
            <a:r>
              <a:rPr lang="en-US" altLang="en-US" sz="1900" b="0" dirty="0" smtClean="0">
                <a:solidFill>
                  <a:schemeClr val="tx1"/>
                </a:solidFill>
                <a:latin typeface="Liberation Sans" panose="020B0604020202020204" pitchFamily="34" charset="0"/>
              </a:rPr>
              <a:t>debts</a:t>
            </a:r>
            <a:endParaRPr lang="en-US" altLang="en-US" sz="1900" b="0" dirty="0">
              <a:solidFill>
                <a:schemeClr val="tx1"/>
              </a:solidFill>
              <a:latin typeface="Liberation Sans" panose="020B0604020202020204" pitchFamily="34" charset="0"/>
            </a:endParaRPr>
          </a:p>
        </p:txBody>
      </p:sp>
      <p:sp>
        <p:nvSpPr>
          <p:cNvPr id="2356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3561"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latin typeface="Liberation Sans" panose="020B0604020202020204" pitchFamily="34" charset="0"/>
              </a:rPr>
              <a:t>Forms of Business Ownership</a:t>
            </a: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2489390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up)">
                                      <p:cBhvr>
                                        <p:cTn id="7" dur="500"/>
                                        <p:tgtEl>
                                          <p:spTgt spid="23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wipe(up)">
                                      <p:cBhvr>
                                        <p:cTn id="1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26627" name="Rectangle 2"/>
          <p:cNvSpPr>
            <a:spLocks noChangeArrowheads="1"/>
          </p:cNvSpPr>
          <p:nvPr/>
        </p:nvSpPr>
        <p:spPr bwMode="auto">
          <a:xfrm>
            <a:off x="533400" y="1905000"/>
            <a:ext cx="7696200" cy="33528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ts val="1200"/>
              </a:spcBef>
              <a:buClr>
                <a:schemeClr val="tx1"/>
              </a:buClr>
              <a:buSzTx/>
              <a:buNone/>
            </a:pPr>
            <a:r>
              <a:rPr lang="en-US" sz="2300" b="0" dirty="0" smtClean="0">
                <a:solidFill>
                  <a:schemeClr val="tx1"/>
                </a:solidFill>
                <a:latin typeface="Liberation Sans" panose="020B0604020202020204" pitchFamily="34" charset="0"/>
              </a:rPr>
              <a:t>The </a:t>
            </a:r>
            <a:r>
              <a:rPr lang="en-US" sz="2300" b="0" dirty="0">
                <a:solidFill>
                  <a:schemeClr val="tx1"/>
                </a:solidFill>
                <a:latin typeface="Liberation Sans" panose="020B0604020202020204" pitchFamily="34" charset="0"/>
              </a:rPr>
              <a:t>historical cost principle states that</a:t>
            </a:r>
            <a:r>
              <a:rPr lang="en-US" sz="2300" b="0" dirty="0" smtClean="0">
                <a:solidFill>
                  <a:schemeClr val="tx1"/>
                </a:solidFill>
                <a:latin typeface="Liberation Sans" panose="020B0604020202020204" pitchFamily="34" charset="0"/>
              </a:rPr>
              <a:t>:</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assets </a:t>
            </a:r>
            <a:r>
              <a:rPr lang="en-US" sz="2300" b="0" dirty="0">
                <a:solidFill>
                  <a:schemeClr val="tx1"/>
                </a:solidFill>
                <a:latin typeface="Liberation Sans" panose="020B0604020202020204" pitchFamily="34" charset="0"/>
              </a:rPr>
              <a:t>should be initially recorded at cost </a:t>
            </a:r>
            <a:r>
              <a:rPr lang="en-US" sz="2300" b="0" dirty="0" smtClean="0">
                <a:solidFill>
                  <a:schemeClr val="tx1"/>
                </a:solidFill>
                <a:latin typeface="Liberation Sans" panose="020B0604020202020204" pitchFamily="34" charset="0"/>
              </a:rPr>
              <a:t>and adjusted </a:t>
            </a:r>
            <a:r>
              <a:rPr lang="en-US" sz="2300" b="0" dirty="0">
                <a:solidFill>
                  <a:schemeClr val="tx1"/>
                </a:solidFill>
                <a:latin typeface="Liberation Sans" panose="020B0604020202020204" pitchFamily="34" charset="0"/>
              </a:rPr>
              <a:t>when the fair value changes</a:t>
            </a:r>
            <a:r>
              <a:rPr lang="en-US" sz="2300" b="0" dirty="0" smtClean="0">
                <a:solidFill>
                  <a:schemeClr val="tx1"/>
                </a:solidFill>
                <a:latin typeface="Liberation Sans" panose="020B0604020202020204" pitchFamily="34" charset="0"/>
              </a:rPr>
              <a:t>.</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activities </a:t>
            </a:r>
            <a:r>
              <a:rPr lang="en-US" sz="2300" b="0" dirty="0">
                <a:solidFill>
                  <a:schemeClr val="tx1"/>
                </a:solidFill>
                <a:latin typeface="Liberation Sans" panose="020B0604020202020204" pitchFamily="34" charset="0"/>
              </a:rPr>
              <a:t>of an entity are to be kept separate </a:t>
            </a:r>
            <a:r>
              <a:rPr lang="en-US" sz="2300" b="0" dirty="0" smtClean="0">
                <a:solidFill>
                  <a:schemeClr val="tx1"/>
                </a:solidFill>
                <a:latin typeface="Liberation Sans" panose="020B0604020202020204" pitchFamily="34" charset="0"/>
              </a:rPr>
              <a:t>and distinct </a:t>
            </a:r>
            <a:r>
              <a:rPr lang="en-US" sz="2300" b="0" dirty="0">
                <a:solidFill>
                  <a:schemeClr val="tx1"/>
                </a:solidFill>
                <a:latin typeface="Liberation Sans" panose="020B0604020202020204" pitchFamily="34" charset="0"/>
              </a:rPr>
              <a:t>from its owner</a:t>
            </a:r>
            <a:r>
              <a:rPr lang="en-US" sz="2300" b="0" dirty="0" smtClean="0">
                <a:solidFill>
                  <a:schemeClr val="tx1"/>
                </a:solidFill>
                <a:latin typeface="Liberation Sans" panose="020B0604020202020204" pitchFamily="34" charset="0"/>
              </a:rPr>
              <a:t>.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assets </a:t>
            </a:r>
            <a:r>
              <a:rPr lang="en-US" sz="2300" b="0" dirty="0">
                <a:solidFill>
                  <a:schemeClr val="tx1"/>
                </a:solidFill>
                <a:latin typeface="Liberation Sans" panose="020B0604020202020204" pitchFamily="34" charset="0"/>
              </a:rPr>
              <a:t>should be recorded at their cost</a:t>
            </a:r>
            <a:r>
              <a:rPr lang="en-US" sz="2300" b="0" dirty="0" smtClean="0">
                <a:solidFill>
                  <a:schemeClr val="tx1"/>
                </a:solidFill>
                <a:latin typeface="Liberation Sans" panose="020B0604020202020204" pitchFamily="34" charset="0"/>
              </a:rPr>
              <a:t>. </a:t>
            </a:r>
          </a:p>
          <a:p>
            <a:pPr lvl="1">
              <a:lnSpc>
                <a:spcPct val="120000"/>
              </a:lnSpc>
              <a:spcBef>
                <a:spcPts val="12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only </a:t>
            </a:r>
            <a:r>
              <a:rPr lang="en-US" sz="2300" b="0" dirty="0">
                <a:solidFill>
                  <a:schemeClr val="tx1"/>
                </a:solidFill>
                <a:latin typeface="Liberation Sans" panose="020B0604020202020204" pitchFamily="34" charset="0"/>
              </a:rPr>
              <a:t>transaction data capable of being </a:t>
            </a:r>
            <a:r>
              <a:rPr lang="en-US" sz="2300" b="0" dirty="0" smtClean="0">
                <a:solidFill>
                  <a:schemeClr val="tx1"/>
                </a:solidFill>
                <a:latin typeface="Liberation Sans" panose="020B0604020202020204" pitchFamily="34" charset="0"/>
              </a:rPr>
              <a:t>expressed in </a:t>
            </a:r>
            <a:r>
              <a:rPr lang="en-US" sz="2300" b="0" dirty="0">
                <a:solidFill>
                  <a:schemeClr val="tx1"/>
                </a:solidFill>
                <a:latin typeface="Liberation Sans" panose="020B0604020202020204" pitchFamily="34" charset="0"/>
              </a:rPr>
              <a:t>terms of money be included in the </a:t>
            </a:r>
            <a:r>
              <a:rPr lang="en-US" sz="2300" b="0" dirty="0" smtClean="0">
                <a:solidFill>
                  <a:schemeClr val="tx1"/>
                </a:solidFill>
                <a:latin typeface="Liberation Sans" panose="020B0604020202020204" pitchFamily="34" charset="0"/>
              </a:rPr>
              <a:t>accounting records</a:t>
            </a:r>
            <a:r>
              <a:rPr lang="en-US" sz="2300" b="0" dirty="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26628"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Notched Right Arrow 9"/>
          <p:cNvSpPr/>
          <p:nvPr/>
        </p:nvSpPr>
        <p:spPr bwMode="auto">
          <a:xfrm>
            <a:off x="180109" y="4523096"/>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1" name="Rectangle 7"/>
          <p:cNvSpPr>
            <a:spLocks noChangeArrowheads="1"/>
          </p:cNvSpPr>
          <p:nvPr/>
        </p:nvSpPr>
        <p:spPr bwMode="auto">
          <a:xfrm>
            <a:off x="533400" y="304800"/>
            <a:ext cx="8458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Assumptions</a:t>
            </a:r>
          </a:p>
        </p:txBody>
      </p:sp>
      <p:sp>
        <p:nvSpPr>
          <p:cNvPr id="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442432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5452262"/>
          </a:xfrm>
          <a:prstGeom prst="rect">
            <a:avLst/>
          </a:prstGeom>
        </p:spPr>
        <p:txBody>
          <a:bodyPr wrap="square">
            <a:spAutoFit/>
          </a:bodyPr>
          <a:lstStyle/>
          <a:p>
            <a:pPr algn="just">
              <a:lnSpc>
                <a:spcPct val="110000"/>
              </a:lnSpc>
              <a:spcBef>
                <a:spcPts val="600"/>
              </a:spcBef>
            </a:pPr>
            <a:r>
              <a:rPr lang="en-US" sz="2300" b="1" i="0" dirty="0" smtClean="0">
                <a:solidFill>
                  <a:schemeClr val="tx1"/>
                </a:solidFill>
                <a:effectLst/>
                <a:latin typeface="Liberation Sans" panose="020B0604020202020204" pitchFamily="34" charset="0"/>
              </a:rPr>
              <a:t>Spinning the Career Wheel</a:t>
            </a:r>
            <a:endParaRPr lang="en-US" sz="2300" b="1" i="0" dirty="0">
              <a:solidFill>
                <a:schemeClr val="tx1"/>
              </a:solidFill>
              <a:effectLst/>
              <a:latin typeface="Liberation Sans" panose="020B0604020202020204" pitchFamily="34" charset="0"/>
            </a:endParaRPr>
          </a:p>
          <a:p>
            <a:pPr algn="just">
              <a:lnSpc>
                <a:spcPct val="110000"/>
              </a:lnSpc>
              <a:spcBef>
                <a:spcPts val="600"/>
              </a:spcBef>
            </a:pPr>
            <a:r>
              <a:rPr lang="en-US" sz="2000" dirty="0" smtClean="0">
                <a:latin typeface="Liberation Sans" panose="020B0604020202020204" pitchFamily="34" charset="0"/>
              </a:rPr>
              <a:t>One </a:t>
            </a:r>
            <a:r>
              <a:rPr lang="en-US" sz="2000" dirty="0">
                <a:latin typeface="Liberation Sans" panose="020B0604020202020204" pitchFamily="34" charset="0"/>
              </a:rPr>
              <a:t>question that </a:t>
            </a:r>
            <a:r>
              <a:rPr lang="en-US" sz="2000" dirty="0" smtClean="0">
                <a:latin typeface="Liberation Sans" panose="020B0604020202020204" pitchFamily="34" charset="0"/>
              </a:rPr>
              <a:t>students frequently </a:t>
            </a:r>
            <a:r>
              <a:rPr lang="en-US" sz="2000" dirty="0">
                <a:latin typeface="Liberation Sans" panose="020B0604020202020204" pitchFamily="34" charset="0"/>
              </a:rPr>
              <a:t>ask is</a:t>
            </a:r>
            <a:r>
              <a:rPr lang="en-US" sz="2000" dirty="0" smtClean="0">
                <a:latin typeface="Liberation Sans" panose="020B0604020202020204" pitchFamily="34" charset="0"/>
              </a:rPr>
              <a:t>, “</a:t>
            </a:r>
            <a:r>
              <a:rPr lang="en-US" sz="2000" dirty="0">
                <a:latin typeface="Liberation Sans" panose="020B0604020202020204" pitchFamily="34" charset="0"/>
              </a:rPr>
              <a:t>How will the study </a:t>
            </a:r>
            <a:r>
              <a:rPr lang="en-US" sz="2000" dirty="0" smtClean="0">
                <a:latin typeface="Liberation Sans" panose="020B0604020202020204" pitchFamily="34" charset="0"/>
              </a:rPr>
              <a:t>of accounting </a:t>
            </a:r>
            <a:r>
              <a:rPr lang="en-US" sz="2000" dirty="0">
                <a:latin typeface="Liberation Sans" panose="020B0604020202020204" pitchFamily="34" charset="0"/>
              </a:rPr>
              <a:t>help me?” </a:t>
            </a:r>
            <a:r>
              <a:rPr lang="en-US" sz="2000" dirty="0" smtClean="0">
                <a:latin typeface="Liberation Sans" panose="020B0604020202020204" pitchFamily="34" charset="0"/>
              </a:rPr>
              <a:t>A working </a:t>
            </a:r>
            <a:r>
              <a:rPr lang="en-US" sz="2000" dirty="0">
                <a:latin typeface="Liberation Sans" panose="020B0604020202020204" pitchFamily="34" charset="0"/>
              </a:rPr>
              <a:t>knowledge </a:t>
            </a:r>
            <a:r>
              <a:rPr lang="en-US" sz="2000" dirty="0" smtClean="0">
                <a:latin typeface="Liberation Sans" panose="020B0604020202020204" pitchFamily="34" charset="0"/>
              </a:rPr>
              <a:t>of accounting </a:t>
            </a:r>
            <a:r>
              <a:rPr lang="en-US" sz="2000" dirty="0">
                <a:latin typeface="Liberation Sans" panose="020B0604020202020204" pitchFamily="34" charset="0"/>
              </a:rPr>
              <a:t>is </a:t>
            </a:r>
            <a:r>
              <a:rPr lang="en-US" sz="2000" dirty="0" smtClean="0">
                <a:latin typeface="Liberation Sans" panose="020B0604020202020204" pitchFamily="34" charset="0"/>
              </a:rPr>
              <a:t>desirable for </a:t>
            </a:r>
            <a:r>
              <a:rPr lang="en-US" sz="2000" dirty="0">
                <a:latin typeface="Liberation Sans" panose="020B0604020202020204" pitchFamily="34" charset="0"/>
              </a:rPr>
              <a:t>virtually every </a:t>
            </a:r>
            <a:r>
              <a:rPr lang="en-US" sz="2000" dirty="0" smtClean="0">
                <a:latin typeface="Liberation Sans" panose="020B0604020202020204" pitchFamily="34" charset="0"/>
              </a:rPr>
              <a:t>field of </a:t>
            </a:r>
            <a:r>
              <a:rPr lang="en-US" sz="2000" dirty="0">
                <a:latin typeface="Liberation Sans" panose="020B0604020202020204" pitchFamily="34" charset="0"/>
              </a:rPr>
              <a:t>endeavor. Some </a:t>
            </a:r>
            <a:r>
              <a:rPr lang="en-US" sz="2000" dirty="0" smtClean="0">
                <a:latin typeface="Liberation Sans" panose="020B0604020202020204" pitchFamily="34" charset="0"/>
              </a:rPr>
              <a:t>examples of </a:t>
            </a:r>
            <a:r>
              <a:rPr lang="en-US" sz="2000" dirty="0">
                <a:latin typeface="Liberation Sans" panose="020B0604020202020204" pitchFamily="34" charset="0"/>
              </a:rPr>
              <a:t>how </a:t>
            </a:r>
            <a:r>
              <a:rPr lang="en-US" sz="2000" dirty="0" smtClean="0">
                <a:latin typeface="Liberation Sans" panose="020B0604020202020204" pitchFamily="34" charset="0"/>
              </a:rPr>
              <a:t>accounting is </a:t>
            </a:r>
            <a:r>
              <a:rPr lang="en-US" sz="2000" dirty="0">
                <a:latin typeface="Liberation Sans" panose="020B0604020202020204" pitchFamily="34" charset="0"/>
              </a:rPr>
              <a:t>used in other </a:t>
            </a:r>
            <a:r>
              <a:rPr lang="en-US" sz="2000" dirty="0" smtClean="0">
                <a:latin typeface="Liberation Sans" panose="020B0604020202020204" pitchFamily="34" charset="0"/>
              </a:rPr>
              <a:t>careers include: </a:t>
            </a:r>
          </a:p>
          <a:p>
            <a:pPr algn="just">
              <a:lnSpc>
                <a:spcPct val="110000"/>
              </a:lnSpc>
              <a:spcBef>
                <a:spcPts val="600"/>
              </a:spcBef>
            </a:pPr>
            <a:r>
              <a:rPr lang="en-US" sz="2000" b="1" dirty="0" smtClean="0">
                <a:latin typeface="Liberation Sans" panose="020B0604020202020204" pitchFamily="34" charset="0"/>
              </a:rPr>
              <a:t>General </a:t>
            </a:r>
            <a:r>
              <a:rPr lang="en-US" sz="2000" b="1" dirty="0">
                <a:latin typeface="Liberation Sans" panose="020B0604020202020204" pitchFamily="34" charset="0"/>
              </a:rPr>
              <a:t>management</a:t>
            </a:r>
            <a:r>
              <a:rPr lang="en-US" sz="2000" b="1" dirty="0" smtClean="0">
                <a:latin typeface="Liberation Sans" panose="020B0604020202020204" pitchFamily="34" charset="0"/>
              </a:rPr>
              <a:t>: </a:t>
            </a:r>
            <a:r>
              <a:rPr lang="en-US" sz="2000" dirty="0" smtClean="0">
                <a:latin typeface="Liberation Sans" panose="020B0604020202020204" pitchFamily="34" charset="0"/>
              </a:rPr>
              <a:t>Imagine running </a:t>
            </a:r>
            <a:r>
              <a:rPr lang="en-US" sz="2000" b="1" dirty="0" smtClean="0">
                <a:solidFill>
                  <a:srgbClr val="CC0000"/>
                </a:solidFill>
                <a:latin typeface="Liberation Sans" panose="020B0604020202020204" pitchFamily="34" charset="0"/>
              </a:rPr>
              <a:t>Volkswagen</a:t>
            </a:r>
            <a:r>
              <a:rPr lang="en-US" sz="2000" dirty="0" smtClean="0">
                <a:latin typeface="Liberation Sans" panose="020B0604020202020204" pitchFamily="34" charset="0"/>
              </a:rPr>
              <a:t> </a:t>
            </a:r>
            <a:r>
              <a:rPr lang="en-US" sz="2000" dirty="0">
                <a:latin typeface="Liberation Sans" panose="020B0604020202020204" pitchFamily="34" charset="0"/>
              </a:rPr>
              <a:t>(DEU), </a:t>
            </a:r>
            <a:r>
              <a:rPr lang="en-US" sz="2000" b="1" dirty="0">
                <a:solidFill>
                  <a:srgbClr val="CC0000"/>
                </a:solidFill>
                <a:latin typeface="Liberation Sans" panose="020B0604020202020204" pitchFamily="34" charset="0"/>
              </a:rPr>
              <a:t>Saudi</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Telecom</a:t>
            </a:r>
            <a:r>
              <a:rPr lang="en-US" sz="2000" dirty="0" smtClean="0">
                <a:latin typeface="Liberation Sans" panose="020B0604020202020204" pitchFamily="34" charset="0"/>
              </a:rPr>
              <a:t> </a:t>
            </a:r>
            <a:r>
              <a:rPr lang="en-US" sz="2000" dirty="0">
                <a:latin typeface="Liberation Sans" panose="020B0604020202020204" pitchFamily="34" charset="0"/>
              </a:rPr>
              <a:t>(SAU), a </a:t>
            </a:r>
            <a:r>
              <a:rPr lang="en-US" sz="2000" b="1" dirty="0">
                <a:solidFill>
                  <a:srgbClr val="CC0000"/>
                </a:solidFill>
                <a:latin typeface="Liberation Sans" panose="020B0604020202020204" pitchFamily="34" charset="0"/>
              </a:rPr>
              <a:t>Subway</a:t>
            </a:r>
            <a:r>
              <a:rPr lang="en-US" sz="2000" dirty="0" smtClean="0">
                <a:latin typeface="Liberation Sans" panose="020B0604020202020204" pitchFamily="34" charset="0"/>
              </a:rPr>
              <a:t> </a:t>
            </a:r>
            <a:r>
              <a:rPr lang="it-IT" sz="2000" dirty="0" smtClean="0">
                <a:latin typeface="Liberation Sans" panose="020B0604020202020204" pitchFamily="34" charset="0"/>
              </a:rPr>
              <a:t>(</a:t>
            </a:r>
            <a:r>
              <a:rPr lang="it-IT" sz="2000" dirty="0">
                <a:latin typeface="Liberation Sans" panose="020B0604020202020204" pitchFamily="34" charset="0"/>
              </a:rPr>
              <a:t>USA) franchise, or a </a:t>
            </a:r>
            <a:r>
              <a:rPr lang="it-IT" sz="2000" b="1" dirty="0">
                <a:solidFill>
                  <a:srgbClr val="CC0000"/>
                </a:solidFill>
                <a:latin typeface="Liberation Sans" panose="020B0604020202020204" pitchFamily="34" charset="0"/>
              </a:rPr>
              <a:t>Fuji</a:t>
            </a:r>
            <a:r>
              <a:rPr lang="it-IT" sz="2000" dirty="0" smtClean="0">
                <a:latin typeface="Liberation Sans" panose="020B0604020202020204" pitchFamily="34" charset="0"/>
              </a:rPr>
              <a:t> </a:t>
            </a:r>
            <a:r>
              <a:rPr lang="en-US" sz="2000" dirty="0" smtClean="0">
                <a:latin typeface="Liberation Sans" panose="020B0604020202020204" pitchFamily="34" charset="0"/>
              </a:rPr>
              <a:t>(JPN</a:t>
            </a:r>
            <a:r>
              <a:rPr lang="en-US" sz="2000" dirty="0">
                <a:latin typeface="Liberation Sans" panose="020B0604020202020204" pitchFamily="34" charset="0"/>
              </a:rPr>
              <a:t>) bike shop. All </a:t>
            </a:r>
            <a:r>
              <a:rPr lang="en-US" sz="2000" dirty="0" smtClean="0">
                <a:latin typeface="Liberation Sans" panose="020B0604020202020204" pitchFamily="34" charset="0"/>
              </a:rPr>
              <a:t>general managers </a:t>
            </a:r>
            <a:r>
              <a:rPr lang="en-US" sz="2000" dirty="0">
                <a:latin typeface="Liberation Sans" panose="020B0604020202020204" pitchFamily="34" charset="0"/>
              </a:rPr>
              <a:t>need to understand where the </a:t>
            </a:r>
            <a:r>
              <a:rPr lang="en-US" sz="2000" dirty="0" smtClean="0">
                <a:latin typeface="Liberation Sans" panose="020B0604020202020204" pitchFamily="34" charset="0"/>
              </a:rPr>
              <a:t>company’s cash </a:t>
            </a:r>
            <a:r>
              <a:rPr lang="en-US" sz="2000" dirty="0">
                <a:latin typeface="Liberation Sans" panose="020B0604020202020204" pitchFamily="34" charset="0"/>
              </a:rPr>
              <a:t>comes from and where it goes in order to make </a:t>
            </a:r>
            <a:r>
              <a:rPr lang="en-US" sz="2000" dirty="0" smtClean="0">
                <a:latin typeface="Liberation Sans" panose="020B0604020202020204" pitchFamily="34" charset="0"/>
              </a:rPr>
              <a:t>wise business decisions. </a:t>
            </a:r>
          </a:p>
          <a:p>
            <a:pPr algn="just">
              <a:lnSpc>
                <a:spcPct val="110000"/>
              </a:lnSpc>
              <a:spcBef>
                <a:spcPts val="600"/>
              </a:spcBef>
            </a:pPr>
            <a:r>
              <a:rPr lang="en-US" sz="2000" b="1" dirty="0" smtClean="0">
                <a:latin typeface="Liberation Sans" panose="020B0604020202020204" pitchFamily="34" charset="0"/>
              </a:rPr>
              <a:t>Marketing</a:t>
            </a:r>
            <a:r>
              <a:rPr lang="en-US" sz="2000" dirty="0">
                <a:latin typeface="Liberation Sans" panose="020B0604020202020204" pitchFamily="34" charset="0"/>
              </a:rPr>
              <a:t>: Marketing specialists at a company </a:t>
            </a:r>
            <a:r>
              <a:rPr lang="en-US" sz="2000" dirty="0" smtClean="0">
                <a:latin typeface="Liberation Sans" panose="020B0604020202020204" pitchFamily="34" charset="0"/>
              </a:rPr>
              <a:t>like </a:t>
            </a:r>
            <a:r>
              <a:rPr lang="en-US" sz="2000" b="1" dirty="0">
                <a:solidFill>
                  <a:srgbClr val="CC0000"/>
                </a:solidFill>
                <a:latin typeface="Liberation Sans" panose="020B0604020202020204" pitchFamily="34" charset="0"/>
              </a:rPr>
              <a:t>Hyundai</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Motor</a:t>
            </a:r>
            <a:r>
              <a:rPr lang="en-US" sz="2000" dirty="0">
                <a:latin typeface="Liberation Sans" panose="020B0604020202020204" pitchFamily="34" charset="0"/>
              </a:rPr>
              <a:t> (KOR) develop strategies to help the </a:t>
            </a:r>
            <a:r>
              <a:rPr lang="en-US" sz="2000" dirty="0" smtClean="0">
                <a:latin typeface="Liberation Sans" panose="020B0604020202020204" pitchFamily="34" charset="0"/>
              </a:rPr>
              <a:t>sales force be successful. But making a sale is meaningless unless it is profitable. Marketing people must </a:t>
            </a:r>
            <a:r>
              <a:rPr lang="en-US" sz="2000" dirty="0">
                <a:latin typeface="Liberation Sans" panose="020B0604020202020204" pitchFamily="34" charset="0"/>
              </a:rPr>
              <a:t>be sensitive to costs and benefits, which accounting helps them quantify and understand. </a:t>
            </a:r>
          </a:p>
        </p:txBody>
      </p:sp>
      <p:sp>
        <p:nvSpPr>
          <p:cNvPr id="6" name="Rectangle 5"/>
          <p:cNvSpPr/>
          <p:nvPr/>
        </p:nvSpPr>
        <p:spPr bwMode="auto">
          <a:xfrm>
            <a:off x="263856" y="285464"/>
            <a:ext cx="8610600" cy="6157398"/>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Rectangle 6"/>
          <p:cNvSpPr/>
          <p:nvPr/>
        </p:nvSpPr>
        <p:spPr bwMode="auto">
          <a:xfrm>
            <a:off x="152400" y="6319851"/>
            <a:ext cx="8839200" cy="142192"/>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TextBox 4"/>
          <p:cNvSpPr txBox="1"/>
          <p:nvPr/>
        </p:nvSpPr>
        <p:spPr>
          <a:xfrm>
            <a:off x="7239000" y="6172200"/>
            <a:ext cx="1371600" cy="360612"/>
          </a:xfrm>
          <a:prstGeom prst="rect">
            <a:avLst/>
          </a:prstGeom>
        </p:spPr>
        <p:txBody>
          <a:bodyPr wrap="square">
            <a:spAutoFit/>
          </a:bodyPr>
          <a:lstStyle>
            <a:defPPr>
              <a:defRPr lang="en-US"/>
            </a:defPPr>
            <a:lvl1pPr algn="just">
              <a:lnSpc>
                <a:spcPct val="120000"/>
              </a:lnSpc>
              <a:spcBef>
                <a:spcPts val="600"/>
              </a:spcBef>
              <a:defRPr sz="2300" i="0">
                <a:solidFill>
                  <a:schemeClr val="tx1"/>
                </a:solidFill>
                <a:effectLst/>
                <a:latin typeface="Liberation Sans" panose="020B0604020202020204" pitchFamily="34" charset="0"/>
              </a:defRPr>
            </a:lvl1pPr>
          </a:lstStyle>
          <a:p>
            <a:pPr algn="r"/>
            <a:r>
              <a:rPr lang="en-US" sz="1600" b="0" dirty="0" smtClean="0"/>
              <a:t>(continued)</a:t>
            </a:r>
            <a:endParaRPr lang="en-US" sz="1600" b="0" dirty="0"/>
          </a:p>
        </p:txBody>
      </p:sp>
    </p:spTree>
    <p:extLst>
      <p:ext uri="{BB962C8B-B14F-4D97-AF65-F5344CB8AC3E}">
        <p14:creationId xmlns:p14="http://schemas.microsoft.com/office/powerpoint/2010/main" val="966815863"/>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4698209"/>
          </a:xfrm>
          <a:prstGeom prst="rect">
            <a:avLst/>
          </a:prstGeom>
        </p:spPr>
        <p:txBody>
          <a:bodyPr wrap="square">
            <a:spAutoFit/>
          </a:bodyPr>
          <a:lstStyle/>
          <a:p>
            <a:pPr algn="just">
              <a:lnSpc>
                <a:spcPct val="110000"/>
              </a:lnSpc>
              <a:spcBef>
                <a:spcPts val="600"/>
              </a:spcBef>
            </a:pPr>
            <a:r>
              <a:rPr lang="en-US" sz="2300" b="1" i="0" dirty="0" smtClean="0">
                <a:solidFill>
                  <a:schemeClr val="tx1"/>
                </a:solidFill>
                <a:effectLst/>
                <a:latin typeface="Liberation Sans" panose="020B0604020202020204" pitchFamily="34" charset="0"/>
              </a:rPr>
              <a:t>Spinning the Career Wheel</a:t>
            </a:r>
            <a:endParaRPr lang="en-US" sz="2300" b="1" i="0" dirty="0">
              <a:solidFill>
                <a:schemeClr val="tx1"/>
              </a:solidFill>
              <a:effectLst/>
              <a:latin typeface="Liberation Sans" panose="020B0604020202020204" pitchFamily="34" charset="0"/>
            </a:endParaRPr>
          </a:p>
          <a:p>
            <a:pPr algn="just">
              <a:lnSpc>
                <a:spcPct val="110000"/>
              </a:lnSpc>
              <a:spcBef>
                <a:spcPts val="600"/>
              </a:spcBef>
            </a:pPr>
            <a:r>
              <a:rPr lang="en-US" sz="2000" b="1" dirty="0" smtClean="0">
                <a:latin typeface="Liberation Sans" panose="020B0604020202020204" pitchFamily="34" charset="0"/>
              </a:rPr>
              <a:t>Finance</a:t>
            </a:r>
            <a:r>
              <a:rPr lang="en-US" sz="2000" b="1" dirty="0">
                <a:latin typeface="Liberation Sans" panose="020B0604020202020204" pitchFamily="34" charset="0"/>
              </a:rPr>
              <a:t>: </a:t>
            </a:r>
            <a:r>
              <a:rPr lang="en-US" sz="2000" dirty="0">
                <a:latin typeface="Liberation Sans" panose="020B0604020202020204" pitchFamily="34" charset="0"/>
              </a:rPr>
              <a:t>Do you want to be a banker for </a:t>
            </a:r>
            <a:r>
              <a:rPr lang="en-US" sz="2000" b="1" dirty="0">
                <a:solidFill>
                  <a:srgbClr val="CC0000"/>
                </a:solidFill>
                <a:latin typeface="Liberation Sans" panose="020B0604020202020204" pitchFamily="34" charset="0"/>
              </a:rPr>
              <a:t>Société</a:t>
            </a:r>
            <a:r>
              <a:rPr lang="en-US" sz="2000" dirty="0" smtClean="0">
                <a:latin typeface="Liberation Sans" panose="020B0604020202020204" pitchFamily="34" charset="0"/>
              </a:rPr>
              <a:t> </a:t>
            </a:r>
            <a:r>
              <a:rPr lang="en-US" sz="2000" b="1" dirty="0">
                <a:solidFill>
                  <a:srgbClr val="CC0000"/>
                </a:solidFill>
                <a:latin typeface="Liberation Sans" panose="020B0604020202020204" pitchFamily="34" charset="0"/>
              </a:rPr>
              <a:t>Générale</a:t>
            </a:r>
            <a:r>
              <a:rPr lang="en-US" sz="2000" dirty="0" smtClean="0">
                <a:latin typeface="Liberation Sans" panose="020B0604020202020204" pitchFamily="34" charset="0"/>
              </a:rPr>
              <a:t> </a:t>
            </a:r>
            <a:r>
              <a:rPr lang="en-US" sz="2000" dirty="0">
                <a:latin typeface="Liberation Sans" panose="020B0604020202020204" pitchFamily="34" charset="0"/>
              </a:rPr>
              <a:t>(FRA) or a </a:t>
            </a:r>
            <a:r>
              <a:rPr lang="en-US" sz="2000" dirty="0" smtClean="0">
                <a:latin typeface="Liberation Sans" panose="020B0604020202020204" pitchFamily="34" charset="0"/>
              </a:rPr>
              <a:t>financial </a:t>
            </a:r>
            <a:r>
              <a:rPr lang="en-US" sz="2000" dirty="0">
                <a:latin typeface="Liberation Sans" panose="020B0604020202020204" pitchFamily="34" charset="0"/>
              </a:rPr>
              <a:t>analyst for </a:t>
            </a:r>
            <a:r>
              <a:rPr lang="en-US" sz="2000" b="1" dirty="0">
                <a:solidFill>
                  <a:srgbClr val="CC0000"/>
                </a:solidFill>
                <a:latin typeface="Liberation Sans" panose="020B0604020202020204" pitchFamily="34" charset="0"/>
              </a:rPr>
              <a:t>ICBC</a:t>
            </a:r>
            <a:r>
              <a:rPr lang="en-US" sz="2000" dirty="0">
                <a:latin typeface="Liberation Sans" panose="020B0604020202020204" pitchFamily="34" charset="0"/>
              </a:rPr>
              <a:t> (CHN</a:t>
            </a:r>
            <a:r>
              <a:rPr lang="en-US" sz="2000" dirty="0" smtClean="0">
                <a:latin typeface="Liberation Sans" panose="020B0604020202020204" pitchFamily="34" charset="0"/>
              </a:rPr>
              <a:t>)? These fields </a:t>
            </a:r>
            <a:r>
              <a:rPr lang="en-US" sz="2000" dirty="0">
                <a:latin typeface="Liberation Sans" panose="020B0604020202020204" pitchFamily="34" charset="0"/>
              </a:rPr>
              <a:t>rely heavily on accounting. In all of them, </a:t>
            </a:r>
            <a:r>
              <a:rPr lang="en-US" sz="2000" dirty="0" smtClean="0">
                <a:latin typeface="Liberation Sans" panose="020B0604020202020204" pitchFamily="34" charset="0"/>
              </a:rPr>
              <a:t>you will </a:t>
            </a:r>
            <a:r>
              <a:rPr lang="en-US" sz="2000" dirty="0">
                <a:latin typeface="Liberation Sans" panose="020B0604020202020204" pitchFamily="34" charset="0"/>
              </a:rPr>
              <a:t>regularly examine and analyze </a:t>
            </a:r>
            <a:r>
              <a:rPr lang="en-US" sz="2000" dirty="0" smtClean="0">
                <a:latin typeface="Liberation Sans" panose="020B0604020202020204" pitchFamily="34" charset="0"/>
              </a:rPr>
              <a:t>financial statements. In </a:t>
            </a:r>
            <a:r>
              <a:rPr lang="en-US" sz="2000" dirty="0">
                <a:latin typeface="Liberation Sans" panose="020B0604020202020204" pitchFamily="34" charset="0"/>
              </a:rPr>
              <a:t>fact, it is </a:t>
            </a:r>
            <a:r>
              <a:rPr lang="en-US" sz="2000" dirty="0" smtClean="0">
                <a:latin typeface="Liberation Sans" panose="020B0604020202020204" pitchFamily="34" charset="0"/>
              </a:rPr>
              <a:t>difficult </a:t>
            </a:r>
            <a:r>
              <a:rPr lang="en-US" sz="2000" dirty="0">
                <a:latin typeface="Liberation Sans" panose="020B0604020202020204" pitchFamily="34" charset="0"/>
              </a:rPr>
              <a:t>to get a good </a:t>
            </a:r>
            <a:r>
              <a:rPr lang="en-US" sz="2000" dirty="0" smtClean="0">
                <a:latin typeface="Liberation Sans" panose="020B0604020202020204" pitchFamily="34" charset="0"/>
              </a:rPr>
              <a:t>finance </a:t>
            </a:r>
            <a:r>
              <a:rPr lang="en-US" sz="2000" dirty="0">
                <a:latin typeface="Liberation Sans" panose="020B0604020202020204" pitchFamily="34" charset="0"/>
              </a:rPr>
              <a:t>job without </a:t>
            </a:r>
            <a:r>
              <a:rPr lang="en-US" sz="2000" dirty="0" smtClean="0">
                <a:latin typeface="Liberation Sans" panose="020B0604020202020204" pitchFamily="34" charset="0"/>
              </a:rPr>
              <a:t>two or </a:t>
            </a:r>
            <a:r>
              <a:rPr lang="en-US" sz="2000" dirty="0">
                <a:latin typeface="Liberation Sans" panose="020B0604020202020204" pitchFamily="34" charset="0"/>
              </a:rPr>
              <a:t>three courses in </a:t>
            </a:r>
            <a:r>
              <a:rPr lang="en-US" sz="2000" dirty="0" smtClean="0">
                <a:latin typeface="Liberation Sans" panose="020B0604020202020204" pitchFamily="34" charset="0"/>
              </a:rPr>
              <a:t>accounting. </a:t>
            </a:r>
          </a:p>
          <a:p>
            <a:pPr algn="just">
              <a:lnSpc>
                <a:spcPct val="110000"/>
              </a:lnSpc>
              <a:spcBef>
                <a:spcPts val="600"/>
              </a:spcBef>
            </a:pPr>
            <a:r>
              <a:rPr lang="en-US" sz="2000" b="1" dirty="0">
                <a:latin typeface="Liberation Sans" panose="020B0604020202020204" pitchFamily="34" charset="0"/>
              </a:rPr>
              <a:t>Real estate: </a:t>
            </a:r>
            <a:r>
              <a:rPr lang="en-US" sz="2000" dirty="0">
                <a:latin typeface="Liberation Sans" panose="020B0604020202020204" pitchFamily="34" charset="0"/>
              </a:rPr>
              <a:t>Are you interested in being a real </a:t>
            </a:r>
            <a:r>
              <a:rPr lang="en-US" sz="2000" dirty="0" smtClean="0">
                <a:latin typeface="Liberation Sans" panose="020B0604020202020204" pitchFamily="34" charset="0"/>
              </a:rPr>
              <a:t>estate broker </a:t>
            </a:r>
            <a:r>
              <a:rPr lang="en-US" sz="2000" dirty="0">
                <a:latin typeface="Liberation Sans" panose="020B0604020202020204" pitchFamily="34" charset="0"/>
              </a:rPr>
              <a:t>for </a:t>
            </a:r>
            <a:r>
              <a:rPr lang="en-US" sz="2000" b="1" dirty="0">
                <a:solidFill>
                  <a:srgbClr val="CC0000"/>
                </a:solidFill>
                <a:latin typeface="Liberation Sans" panose="020B0604020202020204" pitchFamily="34" charset="0"/>
              </a:rPr>
              <a:t>Sotheby’s</a:t>
            </a:r>
            <a:r>
              <a:rPr lang="en-US" sz="2000" dirty="0">
                <a:latin typeface="Liberation Sans" panose="020B0604020202020204" pitchFamily="34" charset="0"/>
              </a:rPr>
              <a:t> </a:t>
            </a:r>
            <a:r>
              <a:rPr lang="en-US" sz="2000" b="1" dirty="0">
                <a:solidFill>
                  <a:srgbClr val="CC0000"/>
                </a:solidFill>
                <a:latin typeface="Liberation Sans" panose="020B0604020202020204" pitchFamily="34" charset="0"/>
              </a:rPr>
              <a:t>International</a:t>
            </a:r>
            <a:r>
              <a:rPr lang="en-US" sz="2000" dirty="0">
                <a:latin typeface="Liberation Sans" panose="020B0604020202020204" pitchFamily="34" charset="0"/>
              </a:rPr>
              <a:t> </a:t>
            </a:r>
            <a:r>
              <a:rPr lang="en-US" sz="2000" b="1" dirty="0">
                <a:solidFill>
                  <a:srgbClr val="CC0000"/>
                </a:solidFill>
                <a:latin typeface="Liberation Sans" panose="020B0604020202020204" pitchFamily="34" charset="0"/>
              </a:rPr>
              <a:t>Realty</a:t>
            </a:r>
            <a:r>
              <a:rPr lang="en-US" sz="2000" dirty="0">
                <a:latin typeface="Liberation Sans" panose="020B0604020202020204" pitchFamily="34" charset="0"/>
              </a:rPr>
              <a:t> (GBR)? </a:t>
            </a:r>
            <a:r>
              <a:rPr lang="en-US" sz="2000" dirty="0" smtClean="0">
                <a:latin typeface="Liberation Sans" panose="020B0604020202020204" pitchFamily="34" charset="0"/>
              </a:rPr>
              <a:t>Because a </a:t>
            </a:r>
            <a:r>
              <a:rPr lang="en-US" sz="2000" dirty="0">
                <a:latin typeface="Liberation Sans" panose="020B0604020202020204" pitchFamily="34" charset="0"/>
              </a:rPr>
              <a:t>third party—the bank—is almost always involved </a:t>
            </a:r>
            <a:r>
              <a:rPr lang="en-US" sz="2000" dirty="0" smtClean="0">
                <a:latin typeface="Liberation Sans" panose="020B0604020202020204" pitchFamily="34" charset="0"/>
              </a:rPr>
              <a:t>in financing </a:t>
            </a:r>
            <a:r>
              <a:rPr lang="en-US" sz="2000" dirty="0">
                <a:latin typeface="Liberation Sans" panose="020B0604020202020204" pitchFamily="34" charset="0"/>
              </a:rPr>
              <a:t>a real estate transaction, brokers must </a:t>
            </a:r>
            <a:r>
              <a:rPr lang="en-US" sz="2000" dirty="0" smtClean="0">
                <a:latin typeface="Liberation Sans" panose="020B0604020202020204" pitchFamily="34" charset="0"/>
              </a:rPr>
              <a:t>understand the </a:t>
            </a:r>
            <a:r>
              <a:rPr lang="en-US" sz="2000" dirty="0">
                <a:latin typeface="Liberation Sans" panose="020B0604020202020204" pitchFamily="34" charset="0"/>
              </a:rPr>
              <a:t>numbers involved: Can the buyer afford </a:t>
            </a:r>
            <a:r>
              <a:rPr lang="en-US" sz="2000" dirty="0" smtClean="0">
                <a:latin typeface="Liberation Sans" panose="020B0604020202020204" pitchFamily="34" charset="0"/>
              </a:rPr>
              <a:t>to make </a:t>
            </a:r>
            <a:r>
              <a:rPr lang="en-US" sz="2000" dirty="0">
                <a:latin typeface="Liberation Sans" panose="020B0604020202020204" pitchFamily="34" charset="0"/>
              </a:rPr>
              <a:t>the payments to the bank? Does the cash </a:t>
            </a:r>
            <a:r>
              <a:rPr lang="en-US" sz="2000" dirty="0" smtClean="0">
                <a:latin typeface="Liberation Sans" panose="020B0604020202020204" pitchFamily="34" charset="0"/>
              </a:rPr>
              <a:t>flow from an </a:t>
            </a:r>
            <a:r>
              <a:rPr lang="en-US" sz="2000" dirty="0">
                <a:latin typeface="Liberation Sans" panose="020B0604020202020204" pitchFamily="34" charset="0"/>
              </a:rPr>
              <a:t>industrial property justify the purchase price? What </a:t>
            </a:r>
            <a:r>
              <a:rPr lang="en-US" sz="2000" dirty="0" smtClean="0">
                <a:latin typeface="Liberation Sans" panose="020B0604020202020204" pitchFamily="34" charset="0"/>
              </a:rPr>
              <a:t>are the </a:t>
            </a:r>
            <a:r>
              <a:rPr lang="en-US" sz="2000" dirty="0">
                <a:latin typeface="Liberation Sans" panose="020B0604020202020204" pitchFamily="34" charset="0"/>
              </a:rPr>
              <a:t>tax </a:t>
            </a:r>
            <a:r>
              <a:rPr lang="en-US" sz="2000" dirty="0" smtClean="0">
                <a:latin typeface="Liberation Sans" panose="020B0604020202020204" pitchFamily="34" charset="0"/>
              </a:rPr>
              <a:t>benefits </a:t>
            </a:r>
            <a:r>
              <a:rPr lang="en-US" sz="2000" dirty="0">
                <a:latin typeface="Liberation Sans" panose="020B0604020202020204" pitchFamily="34" charset="0"/>
              </a:rPr>
              <a:t>of the purchase?</a:t>
            </a:r>
          </a:p>
        </p:txBody>
      </p:sp>
      <p:sp>
        <p:nvSpPr>
          <p:cNvPr id="4" name="Rectangle 3"/>
          <p:cNvSpPr/>
          <p:nvPr/>
        </p:nvSpPr>
        <p:spPr bwMode="auto">
          <a:xfrm>
            <a:off x="263856" y="285464"/>
            <a:ext cx="8610600" cy="5505736"/>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Rectangle 4"/>
          <p:cNvSpPr/>
          <p:nvPr/>
        </p:nvSpPr>
        <p:spPr bwMode="auto">
          <a:xfrm>
            <a:off x="265176" y="5791200"/>
            <a:ext cx="8610600" cy="213848"/>
          </a:xfrm>
          <a:prstGeom prst="rect">
            <a:avLst/>
          </a:prstGeom>
          <a:solidFill>
            <a:srgbClr val="FF00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928166683"/>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278130"/>
            <a:ext cx="7924800" cy="83227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100" dirty="0">
                <a:solidFill>
                  <a:schemeClr val="tx1"/>
                </a:solidFill>
                <a:latin typeface="Liberation Sans" panose="020B0604020202020204" pitchFamily="34" charset="0"/>
              </a:rPr>
              <a:t>Indicate whether each of the following statements presented below is </a:t>
            </a:r>
            <a:r>
              <a:rPr lang="en-US" altLang="en-US" sz="2100" dirty="0">
                <a:solidFill>
                  <a:schemeClr val="hlink"/>
                </a:solidFill>
                <a:latin typeface="Liberation Sans" panose="020B0604020202020204" pitchFamily="34" charset="0"/>
              </a:rPr>
              <a:t>true</a:t>
            </a:r>
            <a:r>
              <a:rPr lang="en-US" altLang="en-US" sz="2100" dirty="0">
                <a:solidFill>
                  <a:schemeClr val="tx1"/>
                </a:solidFill>
                <a:latin typeface="Liberation Sans" panose="020B0604020202020204" pitchFamily="34" charset="0"/>
              </a:rPr>
              <a:t> or </a:t>
            </a:r>
            <a:r>
              <a:rPr lang="en-US" altLang="en-US" sz="2100" dirty="0">
                <a:solidFill>
                  <a:srgbClr val="800000"/>
                </a:solidFill>
                <a:latin typeface="Liberation Sans" panose="020B0604020202020204" pitchFamily="34" charset="0"/>
              </a:rPr>
              <a:t>false</a:t>
            </a:r>
            <a:r>
              <a:rPr lang="en-US" altLang="en-US" sz="2100" dirty="0">
                <a:solidFill>
                  <a:schemeClr val="tx1"/>
                </a:solidFill>
                <a:latin typeface="Liberation Sans" panose="020B0604020202020204" pitchFamily="34" charset="0"/>
              </a:rPr>
              <a:t>.</a:t>
            </a:r>
          </a:p>
        </p:txBody>
      </p:sp>
      <p:sp>
        <p:nvSpPr>
          <p:cNvPr id="24579" name="Rectangle 7"/>
          <p:cNvSpPr>
            <a:spLocks noChangeArrowheads="1"/>
          </p:cNvSpPr>
          <p:nvPr/>
        </p:nvSpPr>
        <p:spPr bwMode="auto">
          <a:xfrm>
            <a:off x="609600" y="2230630"/>
            <a:ext cx="6324600" cy="394794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Convergence </a:t>
            </a:r>
            <a:r>
              <a:rPr lang="en-US" sz="2000" b="0" dirty="0">
                <a:solidFill>
                  <a:schemeClr val="tx1"/>
                </a:solidFill>
                <a:latin typeface="Liberation Sans" panose="020B0604020202020204" pitchFamily="34" charset="0"/>
              </a:rPr>
              <a:t>refers to efforts to reduce differences between IFRS and U.S. </a:t>
            </a:r>
            <a:r>
              <a:rPr lang="en-US" sz="2000" b="0" dirty="0" smtClean="0">
                <a:solidFill>
                  <a:schemeClr val="tx1"/>
                </a:solidFill>
                <a:latin typeface="Liberation Sans" panose="020B0604020202020204" pitchFamily="34" charset="0"/>
              </a:rPr>
              <a:t>GAAP.</a:t>
            </a:r>
          </a:p>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primary accounting standard-setting body headquartered in London is the </a:t>
            </a:r>
            <a:r>
              <a:rPr lang="en-US" sz="2000" b="0" dirty="0" smtClean="0">
                <a:solidFill>
                  <a:schemeClr val="tx1"/>
                </a:solidFill>
                <a:latin typeface="Liberation Sans" panose="020B0604020202020204" pitchFamily="34" charset="0"/>
              </a:rPr>
              <a:t>International Accounting </a:t>
            </a:r>
            <a:r>
              <a:rPr lang="en-US" sz="2000" b="0" dirty="0">
                <a:solidFill>
                  <a:schemeClr val="tx1"/>
                </a:solidFill>
                <a:latin typeface="Liberation Sans" panose="020B0604020202020204" pitchFamily="34" charset="0"/>
              </a:rPr>
              <a:t>Standards Board (IASB</a:t>
            </a:r>
            <a:r>
              <a:rPr lang="en-US" sz="2000" b="0" dirty="0" smtClean="0">
                <a:solidFill>
                  <a:schemeClr val="tx1"/>
                </a:solidFill>
                <a:latin typeface="Liberation Sans" panose="020B0604020202020204" pitchFamily="34" charset="0"/>
              </a:rPr>
              <a:t>).</a:t>
            </a:r>
          </a:p>
          <a:p>
            <a:pPr>
              <a:lnSpc>
                <a:spcPct val="125000"/>
              </a:lnSpc>
              <a:spcBef>
                <a:spcPct val="700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historical cost principle dictates that companies record assets at their cost. In </a:t>
            </a:r>
            <a:r>
              <a:rPr lang="en-US" sz="2000" b="0" dirty="0" smtClean="0">
                <a:solidFill>
                  <a:schemeClr val="tx1"/>
                </a:solidFill>
                <a:latin typeface="Liberation Sans" panose="020B0604020202020204" pitchFamily="34" charset="0"/>
              </a:rPr>
              <a:t>later periods</a:t>
            </a:r>
            <a:r>
              <a:rPr lang="en-US" sz="2000" b="0" dirty="0">
                <a:solidFill>
                  <a:schemeClr val="tx1"/>
                </a:solidFill>
                <a:latin typeface="Liberation Sans" panose="020B0604020202020204" pitchFamily="34" charset="0"/>
              </a:rPr>
              <a:t>, however, the fair value of the asset must be used if fair value is higher than </a:t>
            </a:r>
            <a:r>
              <a:rPr lang="en-US" sz="2000" b="0" dirty="0" smtClean="0">
                <a:solidFill>
                  <a:schemeClr val="tx1"/>
                </a:solidFill>
                <a:latin typeface="Liberation Sans" panose="020B0604020202020204" pitchFamily="34" charset="0"/>
              </a:rPr>
              <a:t>its cost</a:t>
            </a:r>
            <a:r>
              <a:rPr lang="en-US" sz="2000" b="0" dirty="0">
                <a:solidFill>
                  <a:schemeClr val="tx1"/>
                </a:solidFill>
                <a:latin typeface="Liberation Sans" panose="020B0604020202020204" pitchFamily="34" charset="0"/>
              </a:rPr>
              <a:t>.</a:t>
            </a:r>
          </a:p>
        </p:txBody>
      </p:sp>
      <p:sp>
        <p:nvSpPr>
          <p:cNvPr id="278536" name="AutoShape 8"/>
          <p:cNvSpPr>
            <a:spLocks noChangeArrowheads="1"/>
          </p:cNvSpPr>
          <p:nvPr/>
        </p:nvSpPr>
        <p:spPr bwMode="auto">
          <a:xfrm>
            <a:off x="7391400" y="2411104"/>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p>
            <a:r>
              <a:rPr lang="en-US" altLang="en-US" b="1" dirty="0">
                <a:solidFill>
                  <a:schemeClr val="bg1"/>
                </a:solidFill>
                <a:latin typeface="Liberation Sans" panose="020B0604020202020204" pitchFamily="34" charset="0"/>
              </a:rPr>
              <a:t>True</a:t>
            </a:r>
          </a:p>
        </p:txBody>
      </p:sp>
      <p:sp>
        <p:nvSpPr>
          <p:cNvPr id="278537" name="AutoShape 9"/>
          <p:cNvSpPr>
            <a:spLocks noChangeArrowheads="1"/>
          </p:cNvSpPr>
          <p:nvPr/>
        </p:nvSpPr>
        <p:spPr bwMode="auto">
          <a:xfrm>
            <a:off x="7391400" y="4876800"/>
            <a:ext cx="1143000" cy="533400"/>
          </a:xfrm>
          <a:prstGeom prst="bevel">
            <a:avLst>
              <a:gd name="adj" fmla="val 12500"/>
            </a:avLst>
          </a:prstGeom>
          <a:solidFill>
            <a:srgbClr val="8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False</a:t>
            </a:r>
          </a:p>
        </p:txBody>
      </p:sp>
      <p:sp>
        <p:nvSpPr>
          <p:cNvPr id="278538" name="AutoShape 10"/>
          <p:cNvSpPr>
            <a:spLocks noChangeArrowheads="1"/>
          </p:cNvSpPr>
          <p:nvPr/>
        </p:nvSpPr>
        <p:spPr bwMode="auto">
          <a:xfrm>
            <a:off x="7391400" y="3464256"/>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True</a:t>
            </a:r>
          </a:p>
        </p:txBody>
      </p:sp>
      <p:sp>
        <p:nvSpPr>
          <p:cNvPr id="20" name="TextBox 1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1" name="TextBox 2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0098405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6"/>
                                        </p:tgtEl>
                                        <p:attrNameLst>
                                          <p:attrName>style.visibility</p:attrName>
                                        </p:attrNameLst>
                                      </p:cBhvr>
                                      <p:to>
                                        <p:strVal val="visible"/>
                                      </p:to>
                                    </p:set>
                                    <p:animEffect transition="in" filter="wipe(left)">
                                      <p:cBhvr>
                                        <p:cTn id="7" dur="500"/>
                                        <p:tgtEl>
                                          <p:spTgt spid="278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8"/>
                                        </p:tgtEl>
                                        <p:attrNameLst>
                                          <p:attrName>style.visibility</p:attrName>
                                        </p:attrNameLst>
                                      </p:cBhvr>
                                      <p:to>
                                        <p:strVal val="visible"/>
                                      </p:to>
                                    </p:set>
                                    <p:animEffect transition="in" filter="wipe(left)">
                                      <p:cBhvr>
                                        <p:cTn id="12" dur="500"/>
                                        <p:tgtEl>
                                          <p:spTgt spid="2785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537"/>
                                        </p:tgtEl>
                                        <p:attrNameLst>
                                          <p:attrName>style.visibility</p:attrName>
                                        </p:attrNameLst>
                                      </p:cBhvr>
                                      <p:to>
                                        <p:strVal val="visible"/>
                                      </p:to>
                                    </p:set>
                                    <p:animEffect transition="in" filter="wipe(left)">
                                      <p:cBhvr>
                                        <p:cTn id="17" dur="500"/>
                                        <p:tgtEl>
                                          <p:spTgt spid="278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animBg="1"/>
      <p:bldP spid="278537" grpId="0" animBg="1"/>
      <p:bldP spid="2785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083" name="Rectangle 11"/>
          <p:cNvSpPr>
            <a:spLocks noChangeArrowheads="1"/>
          </p:cNvSpPr>
          <p:nvPr/>
        </p:nvSpPr>
        <p:spPr bwMode="auto">
          <a:xfrm>
            <a:off x="228600" y="2057400"/>
            <a:ext cx="8534400" cy="3951288"/>
          </a:xfrm>
          <a:prstGeom prst="rect">
            <a:avLst/>
          </a:prstGeom>
          <a:noFill/>
          <a:ln>
            <a:noFill/>
          </a:ln>
          <a:effectLst/>
          <a:extLst/>
        </p:spPr>
        <p:txBody>
          <a:bodyPr>
            <a:spAutoFit/>
          </a:bodyPr>
          <a:lstStyle/>
          <a:p>
            <a:pPr marL="457200" indent="-457200" algn="l">
              <a:spcBef>
                <a:spcPct val="40000"/>
              </a:spcBef>
              <a:defRPr/>
            </a:pPr>
            <a:r>
              <a:rPr lang="en-US" b="1" dirty="0">
                <a:solidFill>
                  <a:srgbClr val="004B70"/>
                </a:solidFill>
                <a:latin typeface="Arial" charset="0"/>
              </a:rPr>
              <a:t>Learning Objectives</a:t>
            </a:r>
          </a:p>
          <a:p>
            <a:pPr marL="457200" indent="-457200" algn="l">
              <a:spcBef>
                <a:spcPct val="40000"/>
              </a:spcBef>
              <a:defRPr/>
            </a:pPr>
            <a:r>
              <a:rPr lang="en-US" sz="1800" i="1" dirty="0">
                <a:solidFill>
                  <a:srgbClr val="000000"/>
                </a:solidFill>
                <a:latin typeface="Arial"/>
              </a:rPr>
              <a:t>After studying this chapter, you should be able to:</a:t>
            </a:r>
          </a:p>
          <a:p>
            <a:pPr marL="457200" indent="-457200" algn="l">
              <a:spcBef>
                <a:spcPct val="40000"/>
              </a:spcBef>
              <a:defRPr/>
            </a:pPr>
            <a:r>
              <a:rPr lang="en-US" sz="1800" b="1" dirty="0">
                <a:solidFill>
                  <a:srgbClr val="004B70"/>
                </a:solidFill>
                <a:latin typeface="Arial" charset="0"/>
              </a:rPr>
              <a:t>[1] </a:t>
            </a:r>
            <a:r>
              <a:rPr lang="en-US" sz="1800" dirty="0">
                <a:solidFill>
                  <a:srgbClr val="000000"/>
                </a:solidFill>
                <a:latin typeface="Arial"/>
              </a:rPr>
              <a:t>	Explain the history and meaning of accounting.</a:t>
            </a:r>
          </a:p>
          <a:p>
            <a:pPr marL="457200" indent="-457200" algn="l">
              <a:spcBef>
                <a:spcPct val="40000"/>
              </a:spcBef>
              <a:defRPr/>
            </a:pPr>
            <a:r>
              <a:rPr lang="en-US" sz="1800" b="1" dirty="0">
                <a:solidFill>
                  <a:srgbClr val="004B70"/>
                </a:solidFill>
                <a:latin typeface="Arial" charset="0"/>
              </a:rPr>
              <a:t>[2] </a:t>
            </a:r>
            <a:r>
              <a:rPr lang="en-US" sz="1800" dirty="0">
                <a:solidFill>
                  <a:srgbClr val="000000"/>
                </a:solidFill>
                <a:latin typeface="Arial"/>
              </a:rPr>
              <a:t>	Identify the users and uses of accounting.</a:t>
            </a:r>
          </a:p>
          <a:p>
            <a:pPr marL="457200" indent="-457200" algn="l">
              <a:spcBef>
                <a:spcPct val="40000"/>
              </a:spcBef>
              <a:defRPr/>
            </a:pPr>
            <a:r>
              <a:rPr lang="en-US" sz="1800" b="1" dirty="0">
                <a:solidFill>
                  <a:srgbClr val="004B70"/>
                </a:solidFill>
                <a:latin typeface="Arial" charset="0"/>
              </a:rPr>
              <a:t>[3] </a:t>
            </a:r>
            <a:r>
              <a:rPr lang="en-US" sz="1800" dirty="0">
                <a:solidFill>
                  <a:srgbClr val="000000"/>
                </a:solidFill>
                <a:latin typeface="Arial"/>
              </a:rPr>
              <a:t>	Understand why ethics is a fundamental business concept.</a:t>
            </a:r>
          </a:p>
          <a:p>
            <a:pPr marL="457200" indent="-457200" algn="l">
              <a:spcBef>
                <a:spcPct val="40000"/>
              </a:spcBef>
              <a:defRPr/>
            </a:pPr>
            <a:r>
              <a:rPr lang="en-US" sz="1800" b="1" dirty="0">
                <a:solidFill>
                  <a:srgbClr val="004B70"/>
                </a:solidFill>
                <a:latin typeface="Arial" charset="0"/>
              </a:rPr>
              <a:t>[4] </a:t>
            </a:r>
            <a:r>
              <a:rPr lang="en-US" sz="1800" dirty="0">
                <a:solidFill>
                  <a:srgbClr val="000000"/>
                </a:solidFill>
                <a:latin typeface="Arial"/>
              </a:rPr>
              <a:t>	Explain generally accepted accounting principles.</a:t>
            </a:r>
          </a:p>
          <a:p>
            <a:pPr marL="457200" indent="-457200" algn="l">
              <a:spcBef>
                <a:spcPct val="40000"/>
              </a:spcBef>
              <a:defRPr/>
            </a:pPr>
            <a:r>
              <a:rPr lang="en-US" sz="1800" b="1" dirty="0">
                <a:solidFill>
                  <a:srgbClr val="004B70"/>
                </a:solidFill>
                <a:latin typeface="Arial" charset="0"/>
              </a:rPr>
              <a:t>[5] </a:t>
            </a:r>
            <a:r>
              <a:rPr lang="en-US" sz="1800" dirty="0">
                <a:solidFill>
                  <a:srgbClr val="000000"/>
                </a:solidFill>
                <a:latin typeface="Arial"/>
              </a:rPr>
              <a:t>	Explain the monetary unit assumption and the economic entity assumption.</a:t>
            </a:r>
          </a:p>
          <a:p>
            <a:pPr marL="457200" indent="-457200" algn="l">
              <a:spcBef>
                <a:spcPct val="40000"/>
              </a:spcBef>
              <a:defRPr/>
            </a:pPr>
            <a:r>
              <a:rPr lang="en-US" sz="1800" b="1" dirty="0">
                <a:solidFill>
                  <a:srgbClr val="004B70"/>
                </a:solidFill>
                <a:latin typeface="Arial" charset="0"/>
              </a:rPr>
              <a:t>[6] </a:t>
            </a:r>
            <a:r>
              <a:rPr lang="en-US" sz="1800" dirty="0">
                <a:solidFill>
                  <a:srgbClr val="000000"/>
                </a:solidFill>
                <a:latin typeface="Arial"/>
              </a:rPr>
              <a:t>	State the accounting equation, and define its components.</a:t>
            </a:r>
          </a:p>
          <a:p>
            <a:pPr marL="457200" indent="-457200" algn="l">
              <a:spcBef>
                <a:spcPct val="40000"/>
              </a:spcBef>
              <a:defRPr/>
            </a:pPr>
            <a:r>
              <a:rPr lang="en-US" sz="1800" b="1" dirty="0">
                <a:solidFill>
                  <a:srgbClr val="004B70"/>
                </a:solidFill>
                <a:latin typeface="Arial" charset="0"/>
              </a:rPr>
              <a:t>[7] </a:t>
            </a:r>
            <a:r>
              <a:rPr lang="en-US" sz="1800" dirty="0">
                <a:solidFill>
                  <a:srgbClr val="000000"/>
                </a:solidFill>
                <a:latin typeface="Arial"/>
              </a:rPr>
              <a:t>	Analyze the effects of business transactions on the accounting equation.</a:t>
            </a:r>
          </a:p>
          <a:p>
            <a:pPr marL="457200" indent="-457200" algn="l">
              <a:spcBef>
                <a:spcPct val="40000"/>
              </a:spcBef>
              <a:defRPr/>
            </a:pPr>
            <a:r>
              <a:rPr lang="en-US" sz="1800" b="1" dirty="0">
                <a:solidFill>
                  <a:srgbClr val="004B70"/>
                </a:solidFill>
                <a:latin typeface="Arial" charset="0"/>
              </a:rPr>
              <a:t>[8] </a:t>
            </a:r>
            <a:r>
              <a:rPr lang="en-US" sz="1800" dirty="0">
                <a:solidFill>
                  <a:srgbClr val="000000"/>
                </a:solidFill>
                <a:latin typeface="Arial"/>
              </a:rPr>
              <a:t>	Understand the four financial statements and how they are prepared.</a:t>
            </a:r>
          </a:p>
        </p:txBody>
      </p:sp>
      <p:sp>
        <p:nvSpPr>
          <p:cNvPr id="20484" name="Rectangle 2051"/>
          <p:cNvSpPr>
            <a:spLocks noChangeArrowheads="1"/>
          </p:cNvSpPr>
          <p:nvPr/>
        </p:nvSpPr>
        <p:spPr bwMode="auto">
          <a:xfrm>
            <a:off x="304800" y="762000"/>
            <a:ext cx="8534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tIns="46038" bIns="46038">
            <a:spAutoFit/>
          </a:bodyPr>
          <a:lstStyle/>
          <a:p>
            <a:pPr algn="l">
              <a:spcBef>
                <a:spcPct val="20000"/>
              </a:spcBef>
              <a:buClr>
                <a:srgbClr val="FF0000"/>
              </a:buClr>
              <a:buSzPct val="75000"/>
              <a:buFont typeface="Wingdings" pitchFamily="2" charset="2"/>
              <a:buNone/>
            </a:pPr>
            <a:r>
              <a:rPr lang="en-US" sz="3600" b="1" u="sng" smtClean="0">
                <a:solidFill>
                  <a:srgbClr val="FF0000"/>
                </a:solidFill>
                <a:latin typeface="Verdana" pitchFamily="34" charset="0"/>
              </a:rPr>
              <a:t>ACCOUNTING IN ACTION</a:t>
            </a:r>
            <a:endParaRPr lang="en-US" b="1" u="sng" smtClean="0">
              <a:solidFill>
                <a:srgbClr val="FF0000"/>
              </a:solidFill>
              <a:latin typeface="Verdana" pitchFamily="34" charset="0"/>
            </a:endParaRPr>
          </a:p>
        </p:txBody>
      </p:sp>
    </p:spTree>
    <p:extLst>
      <p:ext uri="{BB962C8B-B14F-4D97-AF65-F5344CB8AC3E}">
        <p14:creationId xmlns:p14="http://schemas.microsoft.com/office/powerpoint/2010/main" val="1154412641"/>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09600" y="1278130"/>
            <a:ext cx="7924800" cy="83227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100" dirty="0">
                <a:solidFill>
                  <a:schemeClr val="tx1"/>
                </a:solidFill>
                <a:latin typeface="Liberation Sans" panose="020B0604020202020204" pitchFamily="34" charset="0"/>
              </a:rPr>
              <a:t>Indicate whether each of the following statements presented below is </a:t>
            </a:r>
            <a:r>
              <a:rPr lang="en-US" altLang="en-US" sz="2100" dirty="0">
                <a:solidFill>
                  <a:schemeClr val="hlink"/>
                </a:solidFill>
                <a:latin typeface="Liberation Sans" panose="020B0604020202020204" pitchFamily="34" charset="0"/>
              </a:rPr>
              <a:t>true</a:t>
            </a:r>
            <a:r>
              <a:rPr lang="en-US" altLang="en-US" sz="2100" dirty="0">
                <a:solidFill>
                  <a:schemeClr val="tx1"/>
                </a:solidFill>
                <a:latin typeface="Liberation Sans" panose="020B0604020202020204" pitchFamily="34" charset="0"/>
              </a:rPr>
              <a:t> or </a:t>
            </a:r>
            <a:r>
              <a:rPr lang="en-US" altLang="en-US" sz="2100" dirty="0">
                <a:solidFill>
                  <a:srgbClr val="800000"/>
                </a:solidFill>
                <a:latin typeface="Liberation Sans" panose="020B0604020202020204" pitchFamily="34" charset="0"/>
              </a:rPr>
              <a:t>false</a:t>
            </a:r>
            <a:r>
              <a:rPr lang="en-US" altLang="en-US" sz="2100" dirty="0">
                <a:solidFill>
                  <a:schemeClr val="tx1"/>
                </a:solidFill>
                <a:latin typeface="Liberation Sans" panose="020B0604020202020204" pitchFamily="34" charset="0"/>
              </a:rPr>
              <a:t>.</a:t>
            </a:r>
          </a:p>
        </p:txBody>
      </p:sp>
      <p:sp>
        <p:nvSpPr>
          <p:cNvPr id="24579" name="Rectangle 7"/>
          <p:cNvSpPr>
            <a:spLocks noChangeArrowheads="1"/>
          </p:cNvSpPr>
          <p:nvPr/>
        </p:nvSpPr>
        <p:spPr bwMode="auto">
          <a:xfrm>
            <a:off x="609600" y="2230630"/>
            <a:ext cx="6324600" cy="300082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25000"/>
              </a:lnSpc>
              <a:spcBef>
                <a:spcPct val="70000"/>
              </a:spcBef>
              <a:buFont typeface="+mj-lt"/>
              <a:buAutoNum type="arabicPeriod" startAt="4"/>
              <a:tabLst>
                <a:tab pos="2057400" algn="l"/>
              </a:tabLst>
            </a:pPr>
            <a:r>
              <a:rPr lang="en-US" sz="2000" dirty="0">
                <a:latin typeface="Liberation Sans" panose="020B0604020202020204" pitchFamily="34" charset="0"/>
              </a:rPr>
              <a:t>Relevance means that financial information matches what really happened; the </a:t>
            </a:r>
            <a:r>
              <a:rPr lang="en-US" sz="2000" dirty="0" smtClean="0">
                <a:latin typeface="Liberation Sans" panose="020B0604020202020204" pitchFamily="34" charset="0"/>
              </a:rPr>
              <a:t>information is </a:t>
            </a:r>
            <a:r>
              <a:rPr lang="en-US" sz="2000" dirty="0">
                <a:latin typeface="Liberation Sans" panose="020B0604020202020204" pitchFamily="34" charset="0"/>
              </a:rPr>
              <a:t>factual.</a:t>
            </a:r>
          </a:p>
          <a:p>
            <a:pPr marL="457200" indent="-457200" algn="l">
              <a:lnSpc>
                <a:spcPct val="125000"/>
              </a:lnSpc>
              <a:spcBef>
                <a:spcPct val="70000"/>
              </a:spcBef>
              <a:buFontTx/>
              <a:buAutoNum type="arabicPeriod" startAt="4"/>
              <a:tabLst>
                <a:tab pos="2057400" algn="l"/>
              </a:tabLst>
            </a:pPr>
            <a:r>
              <a:rPr lang="en-US" sz="2000" dirty="0" smtClean="0">
                <a:latin typeface="Liberation Sans" panose="020B0604020202020204" pitchFamily="34" charset="0"/>
              </a:rPr>
              <a:t>A </a:t>
            </a:r>
            <a:r>
              <a:rPr lang="en-US" sz="2000" dirty="0">
                <a:latin typeface="Liberation Sans" panose="020B0604020202020204" pitchFamily="34" charset="0"/>
              </a:rPr>
              <a:t>business owner’s personal expenses must be separated from expenses of the </a:t>
            </a:r>
            <a:r>
              <a:rPr lang="en-US" sz="2000" dirty="0" smtClean="0">
                <a:latin typeface="Liberation Sans" panose="020B0604020202020204" pitchFamily="34" charset="0"/>
              </a:rPr>
              <a:t>business to </a:t>
            </a:r>
            <a:r>
              <a:rPr lang="en-US" sz="2000" dirty="0">
                <a:latin typeface="Liberation Sans" panose="020B0604020202020204" pitchFamily="34" charset="0"/>
              </a:rPr>
              <a:t>comply with accounting’s economic entity assumption.</a:t>
            </a:r>
          </a:p>
        </p:txBody>
      </p:sp>
      <p:sp>
        <p:nvSpPr>
          <p:cNvPr id="278537" name="AutoShape 9"/>
          <p:cNvSpPr>
            <a:spLocks noChangeArrowheads="1"/>
          </p:cNvSpPr>
          <p:nvPr/>
        </p:nvSpPr>
        <p:spPr bwMode="auto">
          <a:xfrm>
            <a:off x="7391400" y="2438400"/>
            <a:ext cx="1143000" cy="533400"/>
          </a:xfrm>
          <a:prstGeom prst="bevel">
            <a:avLst>
              <a:gd name="adj" fmla="val 12500"/>
            </a:avLst>
          </a:prstGeom>
          <a:solidFill>
            <a:srgbClr val="80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False</a:t>
            </a:r>
          </a:p>
        </p:txBody>
      </p:sp>
      <p:sp>
        <p:nvSpPr>
          <p:cNvPr id="278538" name="AutoShape 10"/>
          <p:cNvSpPr>
            <a:spLocks noChangeArrowheads="1"/>
          </p:cNvSpPr>
          <p:nvPr/>
        </p:nvSpPr>
        <p:spPr bwMode="auto">
          <a:xfrm>
            <a:off x="7391400" y="3962400"/>
            <a:ext cx="1143000" cy="533400"/>
          </a:xfrm>
          <a:prstGeom prst="bevel">
            <a:avLst>
              <a:gd name="adj" fmla="val 12500"/>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7432"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bg1"/>
                </a:solidFill>
                <a:latin typeface="Liberation Sans" panose="020B0604020202020204" pitchFamily="34" charset="0"/>
              </a:rPr>
              <a:t>True</a:t>
            </a:r>
          </a:p>
        </p:txBody>
      </p:sp>
      <p:sp>
        <p:nvSpPr>
          <p:cNvPr id="20" name="TextBox 1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1" name="TextBox 2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7446939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7"/>
                                        </p:tgtEl>
                                        <p:attrNameLst>
                                          <p:attrName>style.visibility</p:attrName>
                                        </p:attrNameLst>
                                      </p:cBhvr>
                                      <p:to>
                                        <p:strVal val="visible"/>
                                      </p:to>
                                    </p:set>
                                    <p:animEffect transition="in" filter="wipe(left)">
                                      <p:cBhvr>
                                        <p:cTn id="7" dur="500"/>
                                        <p:tgtEl>
                                          <p:spTgt spid="278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8"/>
                                        </p:tgtEl>
                                        <p:attrNameLst>
                                          <p:attrName>style.visibility</p:attrName>
                                        </p:attrNameLst>
                                      </p:cBhvr>
                                      <p:to>
                                        <p:strVal val="visible"/>
                                      </p:to>
                                    </p:set>
                                    <p:animEffect transition="in" filter="wipe(left)">
                                      <p:cBhvr>
                                        <p:cTn id="12" dur="500"/>
                                        <p:tgtEl>
                                          <p:spTgt spid="278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animBg="1"/>
      <p:bldP spid="2785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bwMode="auto">
          <a:xfrm>
            <a:off x="7239000" y="976952"/>
            <a:ext cx="0" cy="189771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0727"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0730" name="Rectangle 8"/>
          <p:cNvSpPr>
            <a:spLocks noChangeArrowheads="1"/>
          </p:cNvSpPr>
          <p:nvPr/>
        </p:nvSpPr>
        <p:spPr bwMode="auto">
          <a:xfrm>
            <a:off x="609600" y="1331567"/>
            <a:ext cx="6400800" cy="3031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
                <a:srgbClr val="800000"/>
              </a:buClr>
              <a:buSzPct val="80000"/>
              <a:buFont typeface="Wingdings" pitchFamily="2" charset="2"/>
              <a:buNone/>
            </a:pPr>
            <a:r>
              <a:rPr lang="en-US" altLang="en-US" sz="2500" dirty="0" smtClean="0">
                <a:solidFill>
                  <a:schemeClr val="tx1"/>
                </a:solidFill>
                <a:latin typeface="Liberation Sans" panose="020B0604020202020204" pitchFamily="34" charset="0"/>
              </a:rPr>
              <a:t>Basic Accounting Equation</a:t>
            </a:r>
          </a:p>
          <a:p>
            <a:pPr marL="682625" indent="-450850">
              <a:lnSpc>
                <a:spcPct val="120000"/>
              </a:lnSpc>
              <a:spcBef>
                <a:spcPct val="50000"/>
              </a:spcBef>
              <a:buClr>
                <a:srgbClr val="CC0000"/>
              </a:buClr>
              <a:buSzPct val="80000"/>
              <a:buFont typeface="Wingdings" panose="05000000000000000000" pitchFamily="2" charset="2"/>
              <a:buChar char="u"/>
            </a:pPr>
            <a:r>
              <a:rPr lang="en-US" altLang="en-US" sz="2300" b="0" dirty="0" smtClean="0">
                <a:latin typeface="Liberation Sans" panose="020B0604020202020204" pitchFamily="34" charset="0"/>
              </a:rPr>
              <a:t>Provides </a:t>
            </a:r>
            <a:r>
              <a:rPr lang="en-US" altLang="en-US" sz="2300" b="0" dirty="0">
                <a:latin typeface="Liberation Sans" panose="020B0604020202020204" pitchFamily="34" charset="0"/>
              </a:rPr>
              <a:t>the </a:t>
            </a:r>
            <a:r>
              <a:rPr lang="en-US" altLang="en-US" sz="2300" dirty="0">
                <a:latin typeface="Liberation Sans" panose="020B0604020202020204" pitchFamily="34" charset="0"/>
              </a:rPr>
              <a:t>underlying framework</a:t>
            </a:r>
            <a:r>
              <a:rPr lang="en-US" altLang="en-US" sz="2300" b="0" dirty="0">
                <a:latin typeface="Liberation Sans" panose="020B0604020202020204" pitchFamily="34" charset="0"/>
              </a:rPr>
              <a:t> for recording and summarizing economic events.</a:t>
            </a:r>
          </a:p>
          <a:p>
            <a:pPr marL="682625" indent="-450850">
              <a:lnSpc>
                <a:spcPct val="120000"/>
              </a:lnSpc>
              <a:spcBef>
                <a:spcPct val="50000"/>
              </a:spcBef>
              <a:buClr>
                <a:srgbClr val="CC0000"/>
              </a:buClr>
              <a:buSzPct val="80000"/>
              <a:buFont typeface="Wingdings" panose="05000000000000000000" pitchFamily="2" charset="2"/>
              <a:buChar char="u"/>
            </a:pPr>
            <a:r>
              <a:rPr lang="en-US" altLang="en-US" sz="2300" b="0" dirty="0" smtClean="0">
                <a:latin typeface="Liberation Sans" panose="020B0604020202020204" pitchFamily="34" charset="0"/>
              </a:rPr>
              <a:t>Assets </a:t>
            </a:r>
            <a:r>
              <a:rPr lang="en-US" altLang="en-US" sz="2300" dirty="0">
                <a:latin typeface="Liberation Sans" panose="020B0604020202020204" pitchFamily="34" charset="0"/>
              </a:rPr>
              <a:t>must</a:t>
            </a:r>
            <a:r>
              <a:rPr lang="en-US" altLang="en-US" sz="2300" b="0" dirty="0">
                <a:latin typeface="Liberation Sans" panose="020B0604020202020204" pitchFamily="34" charset="0"/>
              </a:rPr>
              <a:t> equal the sum of liabilities and </a:t>
            </a:r>
            <a:r>
              <a:rPr lang="en-US" altLang="en-US" sz="2300" b="0" dirty="0" smtClean="0">
                <a:latin typeface="Liberation Sans" panose="020B0604020202020204" pitchFamily="34" charset="0"/>
              </a:rPr>
              <a:t>equity.</a:t>
            </a:r>
            <a:endParaRPr lang="en-US" altLang="en-US" sz="2300" b="0" dirty="0">
              <a:latin typeface="Liberation Sans" panose="020B0604020202020204" pitchFamily="34" charset="0"/>
            </a:endParaRPr>
          </a:p>
        </p:txBody>
      </p:sp>
      <p:sp>
        <p:nvSpPr>
          <p:cNvPr id="3073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5" name="TextBox 14"/>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16" name="TextBox 15"/>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7" name="Rectangle 16"/>
          <p:cNvSpPr/>
          <p:nvPr/>
        </p:nvSpPr>
        <p:spPr>
          <a:xfrm>
            <a:off x="7355554" y="1039504"/>
            <a:ext cx="1569098" cy="2000548"/>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6 </a:t>
            </a:r>
            <a:r>
              <a:rPr lang="en-US" sz="1600" i="1" dirty="0" smtClean="0">
                <a:latin typeface="Liberation Sans" panose="020B0604020202020204" pitchFamily="34" charset="0"/>
              </a:rPr>
              <a:t>State </a:t>
            </a:r>
            <a:r>
              <a:rPr lang="en-US" sz="1600" i="1" dirty="0">
                <a:latin typeface="Liberation Sans" panose="020B0604020202020204" pitchFamily="34" charset="0"/>
              </a:rPr>
              <a:t>the </a:t>
            </a:r>
            <a:r>
              <a:rPr lang="en-US" sz="1600" i="1" dirty="0" smtClean="0">
                <a:latin typeface="Liberation Sans" panose="020B0604020202020204" pitchFamily="34" charset="0"/>
              </a:rPr>
              <a:t>accounting equation</a:t>
            </a:r>
            <a:r>
              <a:rPr lang="en-US" sz="1600" i="1" dirty="0">
                <a:latin typeface="Liberation Sans" panose="020B0604020202020204" pitchFamily="34" charset="0"/>
              </a:rPr>
              <a:t>, and </a:t>
            </a:r>
            <a:r>
              <a:rPr lang="en-US" sz="1600" i="1" dirty="0" smtClean="0">
                <a:latin typeface="Liberation Sans" panose="020B0604020202020204" pitchFamily="34" charset="0"/>
              </a:rPr>
              <a:t>define its </a:t>
            </a:r>
            <a:r>
              <a:rPr lang="en-US" sz="1600" i="1" dirty="0">
                <a:latin typeface="Liberation Sans" panose="020B0604020202020204" pitchFamily="34" charset="0"/>
              </a:rPr>
              <a:t>components.</a:t>
            </a:r>
          </a:p>
        </p:txBody>
      </p:sp>
      <p:sp>
        <p:nvSpPr>
          <p:cNvPr id="19" name="Rectangle 2"/>
          <p:cNvSpPr>
            <a:spLocks noChangeArrowheads="1"/>
          </p:cNvSpPr>
          <p:nvPr/>
        </p:nvSpPr>
        <p:spPr bwMode="auto">
          <a:xfrm>
            <a:off x="7620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20" name="Text Box 3"/>
          <p:cNvSpPr txBox="1">
            <a:spLocks noChangeArrowheads="1"/>
          </p:cNvSpPr>
          <p:nvPr/>
        </p:nvSpPr>
        <p:spPr bwMode="auto">
          <a:xfrm>
            <a:off x="35052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21" name="Text Box 4"/>
          <p:cNvSpPr txBox="1">
            <a:spLocks noChangeArrowheads="1"/>
          </p:cNvSpPr>
          <p:nvPr/>
        </p:nvSpPr>
        <p:spPr bwMode="auto">
          <a:xfrm>
            <a:off x="6172200" y="48006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22" name="Rectangle 5"/>
          <p:cNvSpPr>
            <a:spLocks noChangeArrowheads="1"/>
          </p:cNvSpPr>
          <p:nvPr/>
        </p:nvSpPr>
        <p:spPr bwMode="auto">
          <a:xfrm>
            <a:off x="2971800" y="50323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23" name="Rectangle 6"/>
          <p:cNvSpPr>
            <a:spLocks noChangeArrowheads="1"/>
          </p:cNvSpPr>
          <p:nvPr/>
        </p:nvSpPr>
        <p:spPr bwMode="auto">
          <a:xfrm>
            <a:off x="5638800" y="50180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Tree>
    <p:extLst>
      <p:ext uri="{BB962C8B-B14F-4D97-AF65-F5344CB8AC3E}">
        <p14:creationId xmlns:p14="http://schemas.microsoft.com/office/powerpoint/2010/main" val="200769222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1752"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1754" name="Text Box 11"/>
          <p:cNvSpPr txBox="1">
            <a:spLocks noChangeArrowheads="1"/>
          </p:cNvSpPr>
          <p:nvPr/>
        </p:nvSpPr>
        <p:spPr bwMode="auto">
          <a:xfrm>
            <a:off x="533400" y="3478213"/>
            <a:ext cx="8229600" cy="1720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Resources a business owns.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Provide future services or benefits.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Cash, </a:t>
            </a:r>
            <a:r>
              <a:rPr lang="en-US" altLang="en-US" sz="2300" b="0" dirty="0" smtClean="0">
                <a:latin typeface="Liberation Sans" panose="020B0604020202020204" pitchFamily="34" charset="0"/>
              </a:rPr>
              <a:t>Inventory, </a:t>
            </a:r>
            <a:r>
              <a:rPr lang="en-US" altLang="en-US" sz="2300" b="0" dirty="0">
                <a:latin typeface="Liberation Sans" panose="020B0604020202020204" pitchFamily="34" charset="0"/>
              </a:rPr>
              <a:t>Equipment, etc.</a:t>
            </a:r>
          </a:p>
        </p:txBody>
      </p:sp>
      <p:sp>
        <p:nvSpPr>
          <p:cNvPr id="31755" name="Text Box 3"/>
          <p:cNvSpPr txBox="1">
            <a:spLocks noChangeArrowheads="1"/>
          </p:cNvSpPr>
          <p:nvPr/>
        </p:nvSpPr>
        <p:spPr bwMode="auto">
          <a:xfrm>
            <a:off x="533400" y="2895600"/>
            <a:ext cx="7772400" cy="50641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dirty="0">
                <a:solidFill>
                  <a:srgbClr val="CC0000"/>
                </a:solidFill>
                <a:latin typeface="Liberation Sans" panose="020B0604020202020204" pitchFamily="34" charset="0"/>
              </a:rPr>
              <a:t>Assets</a:t>
            </a:r>
          </a:p>
        </p:txBody>
      </p:sp>
      <p:sp>
        <p:nvSpPr>
          <p:cNvPr id="1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14" name="Rectangle 2"/>
          <p:cNvSpPr>
            <a:spLocks noChangeArrowheads="1"/>
          </p:cNvSpPr>
          <p:nvPr/>
        </p:nvSpPr>
        <p:spPr bwMode="auto">
          <a:xfrm>
            <a:off x="7620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5" name="Text Box 3"/>
          <p:cNvSpPr txBox="1">
            <a:spLocks noChangeArrowheads="1"/>
          </p:cNvSpPr>
          <p:nvPr/>
        </p:nvSpPr>
        <p:spPr bwMode="auto">
          <a:xfrm>
            <a:off x="3505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6" name="Text Box 4"/>
          <p:cNvSpPr txBox="1">
            <a:spLocks noChangeArrowheads="1"/>
          </p:cNvSpPr>
          <p:nvPr/>
        </p:nvSpPr>
        <p:spPr bwMode="auto">
          <a:xfrm>
            <a:off x="6172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7"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8059802"/>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2776"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2777"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32778" name="Text Box 11"/>
          <p:cNvSpPr txBox="1">
            <a:spLocks noChangeArrowheads="1"/>
          </p:cNvSpPr>
          <p:nvPr/>
        </p:nvSpPr>
        <p:spPr bwMode="auto">
          <a:xfrm>
            <a:off x="533400" y="3478213"/>
            <a:ext cx="8229600" cy="2106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Claims against assets (debts and obligations).</a:t>
            </a: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Creditors </a:t>
            </a:r>
            <a:r>
              <a:rPr lang="en-US" altLang="en-US" sz="2300" b="0" dirty="0" smtClean="0">
                <a:latin typeface="Liberation Sans" panose="020B0604020202020204" pitchFamily="34" charset="0"/>
              </a:rPr>
              <a:t>(party </a:t>
            </a:r>
            <a:r>
              <a:rPr lang="en-US" altLang="en-US" sz="2300" b="0" dirty="0">
                <a:latin typeface="Liberation Sans" panose="020B0604020202020204" pitchFamily="34" charset="0"/>
              </a:rPr>
              <a:t>to whom money is </a:t>
            </a:r>
            <a:r>
              <a:rPr lang="en-US" altLang="en-US" sz="2300" b="0" dirty="0" smtClean="0">
                <a:latin typeface="Liberation Sans" panose="020B0604020202020204" pitchFamily="34" charset="0"/>
              </a:rPr>
              <a:t>owed).</a:t>
            </a:r>
            <a:endParaRPr lang="en-US" altLang="en-US" sz="2300" b="0" dirty="0">
              <a:latin typeface="Liberation Sans" panose="020B0604020202020204" pitchFamily="34" charset="0"/>
            </a:endParaRPr>
          </a:p>
          <a:p>
            <a:pPr lvl="1">
              <a:lnSpc>
                <a:spcPct val="120000"/>
              </a:lnSpc>
              <a:spcBef>
                <a:spcPct val="50000"/>
              </a:spcBef>
              <a:buClr>
                <a:srgbClr val="CC0000"/>
              </a:buClr>
              <a:buSzPct val="80000"/>
              <a:buFont typeface="Wingdings" pitchFamily="2" charset="2"/>
              <a:buChar char="u"/>
            </a:pPr>
            <a:r>
              <a:rPr lang="en-US" altLang="en-US" sz="2300" b="0" dirty="0">
                <a:latin typeface="Liberation Sans" panose="020B0604020202020204" pitchFamily="34" charset="0"/>
              </a:rPr>
              <a:t>Accounts </a:t>
            </a:r>
            <a:r>
              <a:rPr lang="en-US" altLang="en-US" sz="2300" b="0" dirty="0" smtClean="0">
                <a:latin typeface="Liberation Sans" panose="020B0604020202020204" pitchFamily="34" charset="0"/>
              </a:rPr>
              <a:t>Payable</a:t>
            </a:r>
            <a:r>
              <a:rPr lang="en-US" altLang="en-US" sz="2300" b="0" dirty="0">
                <a:latin typeface="Liberation Sans" panose="020B0604020202020204" pitchFamily="34" charset="0"/>
              </a:rPr>
              <a:t>, Notes </a:t>
            </a:r>
            <a:r>
              <a:rPr lang="en-US" altLang="en-US" sz="2300" b="0" dirty="0" smtClean="0">
                <a:latin typeface="Liberation Sans" panose="020B0604020202020204" pitchFamily="34" charset="0"/>
              </a:rPr>
              <a:t>Payable</a:t>
            </a:r>
            <a:r>
              <a:rPr lang="en-US" altLang="en-US" sz="2300" b="0" dirty="0">
                <a:latin typeface="Liberation Sans" panose="020B0604020202020204" pitchFamily="34" charset="0"/>
              </a:rPr>
              <a:t>, </a:t>
            </a:r>
            <a:r>
              <a:rPr lang="en-US" altLang="en-US" sz="2300" b="0" dirty="0" smtClean="0">
                <a:latin typeface="Liberation Sans" panose="020B0604020202020204" pitchFamily="34" charset="0"/>
              </a:rPr>
              <a:t>Salaries and Wages Payable, etc</a:t>
            </a:r>
            <a:r>
              <a:rPr lang="en-US" altLang="en-US" sz="2300" b="0" dirty="0">
                <a:latin typeface="Liberation Sans" panose="020B0604020202020204" pitchFamily="34" charset="0"/>
              </a:rPr>
              <a:t>.</a:t>
            </a:r>
          </a:p>
        </p:txBody>
      </p:sp>
      <p:sp>
        <p:nvSpPr>
          <p:cNvPr id="32779" name="Text Box 3"/>
          <p:cNvSpPr txBox="1">
            <a:spLocks noChangeArrowheads="1"/>
          </p:cNvSpPr>
          <p:nvPr/>
        </p:nvSpPr>
        <p:spPr bwMode="auto">
          <a:xfrm>
            <a:off x="533400" y="2895600"/>
            <a:ext cx="7772400" cy="50641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defPPr>
              <a:defRPr lang="en-US"/>
            </a:defPPr>
            <a:lvl1pPr algn="l">
              <a:buClrTx/>
              <a:buSzTx/>
              <a:buFontTx/>
              <a:buNone/>
              <a:defRPr sz="2800" b="1">
                <a:solidFill>
                  <a:srgbClr val="CC0000"/>
                </a:solidFill>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Liabilities</a:t>
            </a:r>
          </a:p>
        </p:txBody>
      </p:sp>
      <p:sp>
        <p:nvSpPr>
          <p:cNvPr id="13" name="Rectangle 2"/>
          <p:cNvSpPr>
            <a:spLocks noChangeArrowheads="1"/>
          </p:cNvSpPr>
          <p:nvPr/>
        </p:nvSpPr>
        <p:spPr bwMode="auto">
          <a:xfrm>
            <a:off x="7620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4" name="Text Box 3"/>
          <p:cNvSpPr txBox="1">
            <a:spLocks noChangeArrowheads="1"/>
          </p:cNvSpPr>
          <p:nvPr/>
        </p:nvSpPr>
        <p:spPr bwMode="auto">
          <a:xfrm>
            <a:off x="35052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5" name="Text Box 4"/>
          <p:cNvSpPr txBox="1">
            <a:spLocks noChangeArrowheads="1"/>
          </p:cNvSpPr>
          <p:nvPr/>
        </p:nvSpPr>
        <p:spPr bwMode="auto">
          <a:xfrm>
            <a:off x="6172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6"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7"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46867218"/>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7"/>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endParaRPr lang="en-US" altLang="en-US" sz="2400" b="0" dirty="0">
              <a:solidFill>
                <a:schemeClr val="tx1"/>
              </a:solidFill>
              <a:latin typeface="Liberation Sans" panose="020B0604020202020204" pitchFamily="34" charset="0"/>
            </a:endParaRPr>
          </a:p>
        </p:txBody>
      </p:sp>
      <p:sp>
        <p:nvSpPr>
          <p:cNvPr id="33796" name="Rectangle 12"/>
          <p:cNvSpPr>
            <a:spLocks noChangeArrowheads="1"/>
          </p:cNvSpPr>
          <p:nvPr/>
        </p:nvSpPr>
        <p:spPr bwMode="auto">
          <a:xfrm>
            <a:off x="533400" y="2895600"/>
            <a:ext cx="4038600" cy="4572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2800" b="1" dirty="0">
                <a:solidFill>
                  <a:srgbClr val="CC0000"/>
                </a:solidFill>
                <a:latin typeface="Liberation Sans" panose="020B0604020202020204" pitchFamily="34" charset="0"/>
              </a:rPr>
              <a:t>Equity</a:t>
            </a:r>
          </a:p>
        </p:txBody>
      </p:sp>
      <p:sp>
        <p:nvSpPr>
          <p:cNvPr id="33802" name="Line 13"/>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380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Basic </a:t>
            </a:r>
            <a:r>
              <a:rPr lang="en-US" altLang="en-US" sz="3200" b="1" dirty="0">
                <a:solidFill>
                  <a:schemeClr val="tx2">
                    <a:lumMod val="75000"/>
                  </a:schemeClr>
                </a:solidFill>
                <a:latin typeface="Liberation Sans" panose="020B0604020202020204" pitchFamily="34" charset="0"/>
              </a:rPr>
              <a:t>Accounting Equation</a:t>
            </a:r>
          </a:p>
        </p:txBody>
      </p:sp>
      <p:sp>
        <p:nvSpPr>
          <p:cNvPr id="13" name="Text Box 11"/>
          <p:cNvSpPr txBox="1">
            <a:spLocks noChangeArrowheads="1"/>
          </p:cNvSpPr>
          <p:nvPr/>
        </p:nvSpPr>
        <p:spPr bwMode="auto">
          <a:xfrm>
            <a:off x="533400" y="3478213"/>
            <a:ext cx="8229600" cy="1720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300" b="0" dirty="0" smtClean="0">
                <a:latin typeface="Liberation Sans" panose="020B0604020202020204" pitchFamily="34" charset="0"/>
              </a:rPr>
              <a:t>Ownership claim on total assets.</a:t>
            </a:r>
          </a:p>
          <a:p>
            <a:pPr lvl="1">
              <a:lnSpc>
                <a:spcPct val="120000"/>
              </a:lnSpc>
              <a:spcBef>
                <a:spcPct val="50000"/>
              </a:spcBef>
              <a:buClr>
                <a:srgbClr val="CC0000"/>
              </a:buClr>
              <a:buSzPct val="80000"/>
              <a:buFont typeface="Wingdings" pitchFamily="2" charset="2"/>
              <a:buChar char="u"/>
            </a:pPr>
            <a:r>
              <a:rPr lang="en-US" altLang="en-US" sz="2300" b="0" dirty="0" smtClean="0">
                <a:latin typeface="Liberation Sans" panose="020B0604020202020204" pitchFamily="34" charset="0"/>
              </a:rPr>
              <a:t>Referred to as residual equity.</a:t>
            </a:r>
          </a:p>
          <a:p>
            <a:pPr lvl="1">
              <a:lnSpc>
                <a:spcPct val="120000"/>
              </a:lnSpc>
              <a:spcBef>
                <a:spcPct val="50000"/>
              </a:spcBef>
              <a:buClr>
                <a:srgbClr val="CC0000"/>
              </a:buClr>
              <a:buSzPct val="80000"/>
              <a:buFont typeface="Wingdings" pitchFamily="2" charset="2"/>
              <a:buChar char="u"/>
            </a:pPr>
            <a:r>
              <a:rPr lang="en-US" altLang="en-US" sz="2300" dirty="0" smtClean="0">
                <a:solidFill>
                  <a:srgbClr val="006600"/>
                </a:solidFill>
                <a:latin typeface="Liberation Sans" panose="020B0604020202020204" pitchFamily="34" charset="0"/>
              </a:rPr>
              <a:t>Share Capital</a:t>
            </a:r>
            <a:r>
              <a:rPr lang="en-US" sz="2000" dirty="0" smtClean="0">
                <a:solidFill>
                  <a:srgbClr val="006600"/>
                </a:solidFill>
              </a:rPr>
              <a:t>—</a:t>
            </a:r>
            <a:r>
              <a:rPr lang="en-US" altLang="en-US" sz="2300" dirty="0" smtClean="0">
                <a:solidFill>
                  <a:srgbClr val="006600"/>
                </a:solidFill>
                <a:latin typeface="Liberation Sans" panose="020B0604020202020204" pitchFamily="34" charset="0"/>
              </a:rPr>
              <a:t>Ordinary</a:t>
            </a:r>
            <a:r>
              <a:rPr lang="en-US" altLang="en-US" sz="2300" b="0" dirty="0" smtClean="0">
                <a:solidFill>
                  <a:srgbClr val="006600"/>
                </a:solidFill>
                <a:latin typeface="Liberation Sans" panose="020B0604020202020204" pitchFamily="34" charset="0"/>
              </a:rPr>
              <a:t> </a:t>
            </a:r>
            <a:r>
              <a:rPr lang="en-US" altLang="en-US" sz="2300" b="0" dirty="0" smtClean="0">
                <a:solidFill>
                  <a:schemeClr val="tx1"/>
                </a:solidFill>
                <a:latin typeface="Liberation Sans" panose="020B0604020202020204" pitchFamily="34" charset="0"/>
              </a:rPr>
              <a:t>and </a:t>
            </a:r>
            <a:r>
              <a:rPr lang="en-US" altLang="en-US" sz="2300" dirty="0" smtClean="0">
                <a:solidFill>
                  <a:srgbClr val="006600"/>
                </a:solidFill>
                <a:latin typeface="Liberation Sans" panose="020B0604020202020204" pitchFamily="34" charset="0"/>
              </a:rPr>
              <a:t>Retained Earnings</a:t>
            </a:r>
            <a:r>
              <a:rPr lang="en-US" altLang="en-US" sz="2300" b="0" dirty="0" smtClean="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14" name="Rectangle 2"/>
          <p:cNvSpPr>
            <a:spLocks noChangeArrowheads="1"/>
          </p:cNvSpPr>
          <p:nvPr/>
        </p:nvSpPr>
        <p:spPr bwMode="auto">
          <a:xfrm>
            <a:off x="7620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p>
            <a:pPr>
              <a:spcBef>
                <a:spcPts val="0"/>
              </a:spcBef>
              <a:buClr>
                <a:schemeClr val="accent2"/>
              </a:buClr>
              <a:buSzPct val="75000"/>
              <a:buFont typeface="Wingdings" pitchFamily="2" charset="2"/>
              <a:buNone/>
            </a:pPr>
            <a:r>
              <a:rPr lang="en-US" b="1" dirty="0">
                <a:latin typeface="Liberation Sans" panose="020B0604020202020204" pitchFamily="34" charset="0"/>
              </a:rPr>
              <a:t>Assets</a:t>
            </a:r>
          </a:p>
        </p:txBody>
      </p:sp>
      <p:sp>
        <p:nvSpPr>
          <p:cNvPr id="15" name="Text Box 3"/>
          <p:cNvSpPr txBox="1">
            <a:spLocks noChangeArrowheads="1"/>
          </p:cNvSpPr>
          <p:nvPr/>
        </p:nvSpPr>
        <p:spPr bwMode="auto">
          <a:xfrm>
            <a:off x="3505200" y="1600200"/>
            <a:ext cx="2057400" cy="914400"/>
          </a:xfrm>
          <a:prstGeom prst="rect">
            <a:avLst/>
          </a:prstGeom>
          <a:solidFill>
            <a:srgbClr val="CBDCFF"/>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a:t>Liabilities</a:t>
            </a:r>
          </a:p>
        </p:txBody>
      </p:sp>
      <p:sp>
        <p:nvSpPr>
          <p:cNvPr id="16" name="Text Box 4"/>
          <p:cNvSpPr txBox="1">
            <a:spLocks noChangeArrowheads="1"/>
          </p:cNvSpPr>
          <p:nvPr/>
        </p:nvSpPr>
        <p:spPr bwMode="auto">
          <a:xfrm>
            <a:off x="6172200" y="1600200"/>
            <a:ext cx="2057400" cy="914400"/>
          </a:xfrm>
          <a:prstGeom prst="rect">
            <a:avLst/>
          </a:prstGeom>
          <a:solidFill>
            <a:schemeClr val="accent3"/>
          </a:solidFill>
          <a:ln w="28575">
            <a:solidFill>
              <a:schemeClr val="tx1"/>
            </a:solidFill>
            <a:miter lim="800000"/>
            <a:headEnd type="none" w="sm" len="sm"/>
            <a:tailEnd type="none" w="sm" len="sm"/>
          </a:ln>
          <a:effectLst>
            <a:outerShdw dist="35921" dir="2700000" algn="ctr" rotWithShape="0">
              <a:schemeClr val="bg2"/>
            </a:outerShdw>
          </a:effectLst>
        </p:spPr>
        <p:txBody>
          <a:bodyPr lIns="182562" tIns="0" rIns="182562" bIns="64008" anchor="ctr" anchorCtr="0"/>
          <a:lstStyle>
            <a:defPPr>
              <a:defRPr lang="en-US"/>
            </a:defPPr>
            <a:lvl1pPr>
              <a:spcBef>
                <a:spcPts val="0"/>
              </a:spcBef>
              <a:buClr>
                <a:schemeClr val="accent2"/>
              </a:buClr>
              <a:buSzPct val="75000"/>
              <a:buFont typeface="Wingdings" pitchFamily="2" charset="2"/>
              <a:buNone/>
              <a:defRPr b="1">
                <a:latin typeface="Liberation Sans" panose="020B0604020202020204" pitchFamily="34" charset="0"/>
              </a:defRPr>
            </a:lvl1pPr>
          </a:lstStyle>
          <a:p>
            <a:r>
              <a:rPr lang="en-US" dirty="0" smtClean="0"/>
              <a:t>Equity</a:t>
            </a:r>
            <a:endParaRPr lang="en-US" dirty="0"/>
          </a:p>
        </p:txBody>
      </p:sp>
      <p:sp>
        <p:nvSpPr>
          <p:cNvPr id="17" name="Rectangle 5"/>
          <p:cNvSpPr>
            <a:spLocks noChangeArrowheads="1"/>
          </p:cNvSpPr>
          <p:nvPr/>
        </p:nvSpPr>
        <p:spPr bwMode="auto">
          <a:xfrm>
            <a:off x="2971800" y="1831975"/>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8" name="Rectangle 6"/>
          <p:cNvSpPr>
            <a:spLocks noChangeArrowheads="1"/>
          </p:cNvSpPr>
          <p:nvPr/>
        </p:nvSpPr>
        <p:spPr bwMode="auto">
          <a:xfrm>
            <a:off x="5638800" y="1817688"/>
            <a:ext cx="44132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400" dirty="0">
                <a:solidFill>
                  <a:schemeClr val="tx1"/>
                </a:solidFill>
                <a:latin typeface="Liberation Sans" panose="020B0604020202020204" pitchFamily="34" charset="0"/>
              </a:rPr>
              <a:t>+</a:t>
            </a:r>
          </a:p>
        </p:txBody>
      </p:sp>
      <p:sp>
        <p:nvSpPr>
          <p:cNvPr id="1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25822434"/>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18" name="Text Box 3"/>
          <p:cNvSpPr txBox="1">
            <a:spLocks noChangeArrowheads="1"/>
          </p:cNvSpPr>
          <p:nvPr/>
        </p:nvSpPr>
        <p:spPr bwMode="auto">
          <a:xfrm>
            <a:off x="457200" y="4193587"/>
            <a:ext cx="8610600" cy="906402"/>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1"/>
                </a:solidFill>
                <a:latin typeface="Liberation Sans" panose="020B0604020202020204" pitchFamily="34" charset="0"/>
              </a:rPr>
              <a:t>Investments by </a:t>
            </a:r>
            <a:r>
              <a:rPr lang="en-US" altLang="en-US" sz="2300" dirty="0" smtClean="0">
                <a:solidFill>
                  <a:schemeClr val="tx1"/>
                </a:solidFill>
                <a:latin typeface="Liberation Sans" panose="020B0604020202020204" pitchFamily="34" charset="0"/>
              </a:rPr>
              <a:t>shareholders </a:t>
            </a:r>
            <a:r>
              <a:rPr lang="en-US" altLang="en-US" sz="2300" b="0" dirty="0">
                <a:solidFill>
                  <a:schemeClr val="tx1"/>
                </a:solidFill>
                <a:latin typeface="Liberation Sans" panose="020B0604020202020204" pitchFamily="34" charset="0"/>
              </a:rPr>
              <a:t>represent the total amount paid in by </a:t>
            </a:r>
            <a:r>
              <a:rPr lang="en-US" altLang="en-US" sz="2300" b="0" dirty="0" smtClean="0">
                <a:solidFill>
                  <a:schemeClr val="tx1"/>
                </a:solidFill>
                <a:latin typeface="Liberation Sans" panose="020B0604020202020204" pitchFamily="34" charset="0"/>
              </a:rPr>
              <a:t>shareholders </a:t>
            </a:r>
            <a:r>
              <a:rPr lang="en-US" altLang="en-US" sz="2300" b="0" dirty="0">
                <a:solidFill>
                  <a:schemeClr val="tx1"/>
                </a:solidFill>
                <a:latin typeface="Liberation Sans" panose="020B0604020202020204" pitchFamily="34" charset="0"/>
              </a:rPr>
              <a:t>for the </a:t>
            </a:r>
            <a:r>
              <a:rPr lang="en-US" altLang="en-US" sz="2300" b="0" dirty="0" smtClean="0">
                <a:solidFill>
                  <a:schemeClr val="tx1"/>
                </a:solidFill>
                <a:latin typeface="Liberation Sans" panose="020B0604020202020204" pitchFamily="34" charset="0"/>
              </a:rPr>
              <a:t>ordinary shares </a:t>
            </a:r>
            <a:r>
              <a:rPr lang="en-US" altLang="en-US" sz="2300" b="0" dirty="0">
                <a:solidFill>
                  <a:schemeClr val="tx1"/>
                </a:solidFill>
                <a:latin typeface="Liberation Sans" panose="020B0604020202020204" pitchFamily="34" charset="0"/>
              </a:rPr>
              <a:t>they purchase.</a:t>
            </a:r>
          </a:p>
        </p:txBody>
      </p:sp>
      <p:sp>
        <p:nvSpPr>
          <p:cNvPr id="34819"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482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Equity</a:t>
            </a:r>
            <a:endParaRPr lang="en-US" altLang="en-US" sz="3200" b="1" dirty="0">
              <a:solidFill>
                <a:srgbClr val="CC0000"/>
              </a:solidFill>
              <a:latin typeface="Liberation Sans" panose="020B0604020202020204" pitchFamily="34" charset="0"/>
            </a:endParaRPr>
          </a:p>
        </p:txBody>
      </p:sp>
      <p:sp>
        <p:nvSpPr>
          <p:cNvPr id="2" name="Rectangle 1"/>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3" name="Rectangle 2"/>
          <p:cNvSpPr/>
          <p:nvPr/>
        </p:nvSpPr>
        <p:spPr bwMode="auto">
          <a:xfrm>
            <a:off x="533400" y="2001186"/>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39564224"/>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457200" y="4191000"/>
            <a:ext cx="8610600" cy="187974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Revenues</a:t>
            </a:r>
            <a:r>
              <a:rPr lang="en-US" altLang="en-US" sz="2300" dirty="0">
                <a:solidFill>
                  <a:srgbClr val="00FFFF"/>
                </a:solidFill>
                <a:latin typeface="Liberation Sans" panose="020B0604020202020204" pitchFamily="34" charset="0"/>
              </a:rPr>
              <a:t> </a:t>
            </a:r>
            <a:r>
              <a:rPr lang="en-US" altLang="en-US" sz="2300" b="0" dirty="0">
                <a:solidFill>
                  <a:srgbClr val="000000"/>
                </a:solidFill>
                <a:latin typeface="Liberation Sans" panose="020B0604020202020204" pitchFamily="34" charset="0"/>
              </a:rPr>
              <a:t>result from business activities entered into for the purpose of earning income.</a:t>
            </a:r>
          </a:p>
          <a:p>
            <a:pPr>
              <a:lnSpc>
                <a:spcPct val="115000"/>
              </a:lnSpc>
              <a:spcBef>
                <a:spcPct val="45000"/>
              </a:spcBef>
              <a:buClrTx/>
              <a:buSzPct val="80000"/>
              <a:buFontTx/>
              <a:buNone/>
            </a:pPr>
            <a:r>
              <a:rPr lang="en-US" altLang="en-US" sz="2300" b="0" dirty="0">
                <a:solidFill>
                  <a:srgbClr val="000000"/>
                </a:solidFill>
                <a:latin typeface="Liberation Sans" panose="020B0604020202020204" pitchFamily="34" charset="0"/>
              </a:rPr>
              <a:t>Common sources of revenue are: sales, fees, services, commissions, interest, dividends, royalties, and rent.</a:t>
            </a:r>
          </a:p>
        </p:txBody>
      </p:sp>
      <p:sp>
        <p:nvSpPr>
          <p:cNvPr id="35843"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2" name="Rectangle 11"/>
          <p:cNvSpPr/>
          <p:nvPr/>
        </p:nvSpPr>
        <p:spPr bwMode="auto">
          <a:xfrm>
            <a:off x="533400" y="2984925"/>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08563297"/>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457200" y="4191000"/>
            <a:ext cx="8610600" cy="1879745"/>
          </a:xfrm>
          <a:prstGeom prst="rect">
            <a:avLst/>
          </a:prstGeom>
          <a:solidFill>
            <a:schemeClr val="bg1"/>
          </a:solidFill>
          <a:ln>
            <a:noFill/>
          </a:ln>
          <a:effectLst/>
          <a:extLs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Expenses</a:t>
            </a:r>
            <a:r>
              <a:rPr lang="en-US" altLang="en-US" sz="2300" b="0" dirty="0">
                <a:solidFill>
                  <a:srgbClr val="000000"/>
                </a:solidFill>
                <a:latin typeface="Liberation Sans" panose="020B0604020202020204" pitchFamily="34" charset="0"/>
              </a:rPr>
              <a:t> are the cost of assets consumed or services used in the process of earning revenue.</a:t>
            </a:r>
          </a:p>
          <a:p>
            <a:pPr>
              <a:lnSpc>
                <a:spcPct val="115000"/>
              </a:lnSpc>
              <a:spcBef>
                <a:spcPct val="45000"/>
              </a:spcBef>
              <a:buClrTx/>
              <a:buSzPct val="80000"/>
              <a:buFontTx/>
              <a:buNone/>
            </a:pPr>
            <a:r>
              <a:rPr lang="en-US" altLang="en-US" sz="2300" b="0" dirty="0">
                <a:solidFill>
                  <a:srgbClr val="000000"/>
                </a:solidFill>
                <a:latin typeface="Liberation Sans" panose="020B0604020202020204" pitchFamily="34" charset="0"/>
              </a:rPr>
              <a:t>Common expenses are: salaries expense, rent expense, utilities expense, </a:t>
            </a:r>
            <a:r>
              <a:rPr lang="en-US" altLang="en-US" sz="2300" b="0" dirty="0" smtClean="0">
                <a:solidFill>
                  <a:srgbClr val="000000"/>
                </a:solidFill>
                <a:latin typeface="Liberation Sans" panose="020B0604020202020204" pitchFamily="34" charset="0"/>
              </a:rPr>
              <a:t>property tax </a:t>
            </a:r>
            <a:r>
              <a:rPr lang="en-US" altLang="en-US" sz="2300" b="0" dirty="0">
                <a:solidFill>
                  <a:srgbClr val="000000"/>
                </a:solidFill>
                <a:latin typeface="Liberation Sans" panose="020B0604020202020204" pitchFamily="34" charset="0"/>
              </a:rPr>
              <a:t>expense, etc.</a:t>
            </a:r>
          </a:p>
        </p:txBody>
      </p:sp>
      <p:sp>
        <p:nvSpPr>
          <p:cNvPr id="37891"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2" name="Rectangle 11"/>
          <p:cNvSpPr/>
          <p:nvPr/>
        </p:nvSpPr>
        <p:spPr bwMode="auto">
          <a:xfrm>
            <a:off x="6006152" y="2998573"/>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26766040"/>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Stockholders’ Equity</a:t>
            </a:r>
            <a:endParaRPr lang="en-US" altLang="en-US" sz="3200" b="1" dirty="0">
              <a:solidFill>
                <a:schemeClr val="tx2">
                  <a:lumMod val="75000"/>
                </a:schemeClr>
              </a:solidFill>
              <a:latin typeface="Liberation Sans" panose="020B0604020202020204" pitchFamily="34" charset="0"/>
            </a:endParaRPr>
          </a:p>
        </p:txBody>
      </p:sp>
      <p:sp>
        <p:nvSpPr>
          <p:cNvPr id="9" name="Text Box 3"/>
          <p:cNvSpPr txBox="1">
            <a:spLocks noChangeArrowheads="1"/>
          </p:cNvSpPr>
          <p:nvPr/>
        </p:nvSpPr>
        <p:spPr bwMode="auto">
          <a:xfrm>
            <a:off x="457200" y="4191000"/>
            <a:ext cx="8610600" cy="187974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45000"/>
              </a:spcBef>
              <a:buClrTx/>
              <a:buSzPct val="80000"/>
              <a:buFontTx/>
              <a:buNone/>
            </a:pPr>
            <a:r>
              <a:rPr lang="en-US" altLang="en-US" sz="2300" dirty="0">
                <a:solidFill>
                  <a:schemeClr val="tx2">
                    <a:lumMod val="75000"/>
                  </a:schemeClr>
                </a:solidFill>
                <a:latin typeface="Liberation Sans" panose="020B0604020202020204" pitchFamily="34" charset="0"/>
              </a:rPr>
              <a:t>Dividends</a:t>
            </a:r>
            <a:r>
              <a:rPr lang="en-US" altLang="en-US" sz="2300" b="0" dirty="0" smtClean="0">
                <a:solidFill>
                  <a:srgbClr val="000000"/>
                </a:solidFill>
                <a:latin typeface="Liberation Sans" panose="020B0604020202020204" pitchFamily="34" charset="0"/>
              </a:rPr>
              <a:t> </a:t>
            </a:r>
            <a:r>
              <a:rPr lang="en-US" altLang="en-US" sz="2300" b="0" dirty="0">
                <a:solidFill>
                  <a:srgbClr val="000000"/>
                </a:solidFill>
                <a:latin typeface="Liberation Sans" panose="020B0604020202020204" pitchFamily="34" charset="0"/>
              </a:rPr>
              <a:t>are the distribution of cash or other assets to </a:t>
            </a:r>
            <a:r>
              <a:rPr lang="en-US" altLang="en-US" sz="2300" b="0" dirty="0" smtClean="0">
                <a:solidFill>
                  <a:srgbClr val="000000"/>
                </a:solidFill>
                <a:latin typeface="Liberation Sans" panose="020B0604020202020204" pitchFamily="34" charset="0"/>
              </a:rPr>
              <a:t>shareholders.</a:t>
            </a:r>
          </a:p>
          <a:p>
            <a:pPr>
              <a:lnSpc>
                <a:spcPct val="115000"/>
              </a:lnSpc>
              <a:spcBef>
                <a:spcPct val="45000"/>
              </a:spcBef>
              <a:buClrTx/>
              <a:buSzPct val="80000"/>
              <a:buFontTx/>
              <a:buNone/>
            </a:pPr>
            <a:r>
              <a:rPr lang="en-US" altLang="en-US" sz="2300" b="0" dirty="0" smtClean="0">
                <a:solidFill>
                  <a:srgbClr val="000000"/>
                </a:solidFill>
                <a:latin typeface="Liberation Sans" panose="020B0604020202020204" pitchFamily="34" charset="0"/>
              </a:rPr>
              <a:t>Dividends </a:t>
            </a:r>
            <a:r>
              <a:rPr lang="en-US" altLang="en-US" sz="2300" b="0" dirty="0">
                <a:solidFill>
                  <a:srgbClr val="000000"/>
                </a:solidFill>
                <a:latin typeface="Liberation Sans" panose="020B0604020202020204" pitchFamily="34" charset="0"/>
              </a:rPr>
              <a:t>reduce retained earnings. However, dividends are </a:t>
            </a:r>
            <a:r>
              <a:rPr lang="en-US" altLang="en-US" sz="2300" dirty="0">
                <a:solidFill>
                  <a:srgbClr val="000000"/>
                </a:solidFill>
                <a:latin typeface="Liberation Sans" panose="020B0604020202020204" pitchFamily="34" charset="0"/>
              </a:rPr>
              <a:t>not </a:t>
            </a:r>
            <a:r>
              <a:rPr lang="en-US" altLang="en-US" sz="2300" dirty="0" smtClean="0">
                <a:solidFill>
                  <a:srgbClr val="000000"/>
                </a:solidFill>
                <a:latin typeface="Liberation Sans" panose="020B0604020202020204" pitchFamily="34" charset="0"/>
              </a:rPr>
              <a:t>expenses</a:t>
            </a:r>
            <a:r>
              <a:rPr lang="en-US" altLang="en-US" sz="2300" b="0" dirty="0" smtClean="0">
                <a:solidFill>
                  <a:srgbClr val="000000"/>
                </a:solidFill>
                <a:latin typeface="Liberation Sans" panose="020B0604020202020204" pitchFamily="34" charset="0"/>
              </a:rPr>
              <a:t>.</a:t>
            </a:r>
            <a:endParaRPr lang="en-US" altLang="en-US" sz="2300" b="0" dirty="0">
              <a:solidFill>
                <a:srgbClr val="000000"/>
              </a:solidFill>
              <a:latin typeface="Liberation Sans" panose="020B0604020202020204"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25178"/>
            <a:ext cx="8534400" cy="259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391400" y="734704"/>
            <a:ext cx="1524000" cy="646331"/>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1-7</a:t>
            </a:r>
          </a:p>
          <a:p>
            <a:pPr algn="l"/>
            <a:r>
              <a:rPr lang="en-US" sz="1200" dirty="0">
                <a:latin typeface="Liberation Sans" panose="020B0604020202020204" pitchFamily="34" charset="0"/>
              </a:rPr>
              <a:t>Increases and decreases </a:t>
            </a:r>
            <a:r>
              <a:rPr lang="en-US" sz="1200" dirty="0" smtClean="0">
                <a:latin typeface="Liberation Sans" panose="020B0604020202020204" pitchFamily="34" charset="0"/>
              </a:rPr>
              <a:t>in equity</a:t>
            </a:r>
            <a:endParaRPr lang="en-US" sz="1200" dirty="0">
              <a:latin typeface="Liberation Sans" panose="020B0604020202020204" pitchFamily="34" charset="0"/>
            </a:endParaRPr>
          </a:p>
        </p:txBody>
      </p:sp>
      <p:sp>
        <p:nvSpPr>
          <p:cNvPr id="1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
        <p:nvSpPr>
          <p:cNvPr id="13" name="Rectangle 12"/>
          <p:cNvSpPr/>
          <p:nvPr/>
        </p:nvSpPr>
        <p:spPr bwMode="auto">
          <a:xfrm>
            <a:off x="6006152" y="2008496"/>
            <a:ext cx="2590800" cy="672675"/>
          </a:xfrm>
          <a:prstGeom prst="rect">
            <a:avLst/>
          </a:prstGeom>
          <a:noFill/>
          <a:ln w="38100" cap="sq" cmpd="sng" algn="ctr">
            <a:solidFill>
              <a:srgbClr val="CC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704490258"/>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9"/>
          <p:cNvSpPr txBox="1">
            <a:spLocks noChangeArrowheads="1"/>
          </p:cNvSpPr>
          <p:nvPr/>
        </p:nvSpPr>
        <p:spPr bwMode="auto">
          <a:xfrm>
            <a:off x="4267200" y="54387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Expense</a:t>
            </a:r>
          </a:p>
        </p:txBody>
      </p:sp>
      <p:sp>
        <p:nvSpPr>
          <p:cNvPr id="38915" name="Text Box 20"/>
          <p:cNvSpPr txBox="1">
            <a:spLocks noChangeArrowheads="1"/>
          </p:cNvSpPr>
          <p:nvPr/>
        </p:nvSpPr>
        <p:spPr bwMode="auto">
          <a:xfrm>
            <a:off x="6553200" y="54387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299035" name="Rectangle 27"/>
          <p:cNvSpPr>
            <a:spLocks noChangeArrowheads="1"/>
          </p:cNvSpPr>
          <p:nvPr/>
        </p:nvSpPr>
        <p:spPr bwMode="auto">
          <a:xfrm>
            <a:off x="4267200" y="54927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6" name="Rectangle 28"/>
          <p:cNvSpPr>
            <a:spLocks noChangeArrowheads="1"/>
          </p:cNvSpPr>
          <p:nvPr/>
        </p:nvSpPr>
        <p:spPr bwMode="auto">
          <a:xfrm>
            <a:off x="6553200" y="54927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8918" name="Text Box 2"/>
          <p:cNvSpPr txBox="1">
            <a:spLocks noChangeArrowheads="1"/>
          </p:cNvSpPr>
          <p:nvPr/>
        </p:nvSpPr>
        <p:spPr bwMode="auto">
          <a:xfrm>
            <a:off x="4114800" y="2855913"/>
            <a:ext cx="2209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200" b="0" dirty="0">
                <a:solidFill>
                  <a:schemeClr val="tx1"/>
                </a:solidFill>
                <a:latin typeface="Liberation Sans" panose="020B0604020202020204" pitchFamily="34" charset="0"/>
              </a:rPr>
              <a:t>Classification</a:t>
            </a:r>
          </a:p>
        </p:txBody>
      </p:sp>
      <p:sp>
        <p:nvSpPr>
          <p:cNvPr id="38919" name="Rectangle 3"/>
          <p:cNvSpPr>
            <a:spLocks noChangeArrowheads="1"/>
          </p:cNvSpPr>
          <p:nvPr/>
        </p:nvSpPr>
        <p:spPr bwMode="auto">
          <a:xfrm>
            <a:off x="609600" y="1323975"/>
            <a:ext cx="7924800" cy="1349375"/>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Classify the following items as issuance of stock, dividends, revenues, or expenses. Then indicate whether each item increases or decreases stockholders’ equity.</a:t>
            </a:r>
          </a:p>
        </p:txBody>
      </p:sp>
      <p:sp>
        <p:nvSpPr>
          <p:cNvPr id="38920" name="Rectangle 6"/>
          <p:cNvSpPr>
            <a:spLocks noChangeArrowheads="1"/>
          </p:cNvSpPr>
          <p:nvPr/>
        </p:nvSpPr>
        <p:spPr bwMode="auto">
          <a:xfrm>
            <a:off x="609600" y="3371850"/>
            <a:ext cx="3276600" cy="280035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Rent Expense</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Service Revenue</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Dividends</a:t>
            </a:r>
          </a:p>
          <a:p>
            <a:pPr>
              <a:lnSpc>
                <a:spcPct val="130000"/>
              </a:lnSpc>
              <a:spcBef>
                <a:spcPct val="50000"/>
              </a:spcBef>
              <a:buClrTx/>
              <a:buSzTx/>
              <a:buFontTx/>
              <a:buAutoNum type="arabicPeriod"/>
            </a:pPr>
            <a:r>
              <a:rPr lang="en-US" altLang="en-US" sz="2200" b="0" dirty="0">
                <a:solidFill>
                  <a:schemeClr val="tx1"/>
                </a:solidFill>
                <a:latin typeface="Liberation Sans" panose="020B0604020202020204" pitchFamily="34" charset="0"/>
              </a:rPr>
              <a:t>Salaries and Wages </a:t>
            </a:r>
            <a:r>
              <a:rPr lang="en-US" altLang="en-US" sz="2200" b="0" dirty="0" smtClean="0">
                <a:solidFill>
                  <a:schemeClr val="tx1"/>
                </a:solidFill>
                <a:latin typeface="Liberation Sans" panose="020B0604020202020204" pitchFamily="34" charset="0"/>
              </a:rPr>
              <a:t>Expense</a:t>
            </a:r>
            <a:endParaRPr lang="en-US" altLang="en-US" sz="2200" b="0" dirty="0">
              <a:solidFill>
                <a:schemeClr val="tx1"/>
              </a:solidFill>
              <a:latin typeface="Liberation Sans" panose="020B0604020202020204" pitchFamily="34" charset="0"/>
            </a:endParaRPr>
          </a:p>
        </p:txBody>
      </p:sp>
      <p:sp>
        <p:nvSpPr>
          <p:cNvPr id="38921" name="Line 10"/>
          <p:cNvSpPr>
            <a:spLocks noChangeShapeType="1"/>
          </p:cNvSpPr>
          <p:nvPr/>
        </p:nvSpPr>
        <p:spPr bwMode="auto">
          <a:xfrm>
            <a:off x="4267200" y="3282950"/>
            <a:ext cx="19050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8922" name="Text Box 11"/>
          <p:cNvSpPr txBox="1">
            <a:spLocks noChangeArrowheads="1"/>
          </p:cNvSpPr>
          <p:nvPr/>
        </p:nvSpPr>
        <p:spPr bwMode="auto">
          <a:xfrm>
            <a:off x="6400800" y="2855913"/>
            <a:ext cx="22098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200" b="0" dirty="0">
                <a:solidFill>
                  <a:schemeClr val="tx1"/>
                </a:solidFill>
                <a:latin typeface="Liberation Sans" panose="020B0604020202020204" pitchFamily="34" charset="0"/>
              </a:rPr>
              <a:t>Effect on Equity</a:t>
            </a:r>
          </a:p>
        </p:txBody>
      </p:sp>
      <p:sp>
        <p:nvSpPr>
          <p:cNvPr id="38923" name="Text Box 13"/>
          <p:cNvSpPr txBox="1">
            <a:spLocks noChangeArrowheads="1"/>
          </p:cNvSpPr>
          <p:nvPr/>
        </p:nvSpPr>
        <p:spPr bwMode="auto">
          <a:xfrm>
            <a:off x="4267200" y="33591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Expense</a:t>
            </a:r>
          </a:p>
        </p:txBody>
      </p:sp>
      <p:sp>
        <p:nvSpPr>
          <p:cNvPr id="38924" name="Text Box 14"/>
          <p:cNvSpPr txBox="1">
            <a:spLocks noChangeArrowheads="1"/>
          </p:cNvSpPr>
          <p:nvPr/>
        </p:nvSpPr>
        <p:spPr bwMode="auto">
          <a:xfrm>
            <a:off x="6553200" y="33591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38925" name="Text Box 15"/>
          <p:cNvSpPr txBox="1">
            <a:spLocks noChangeArrowheads="1"/>
          </p:cNvSpPr>
          <p:nvPr/>
        </p:nvSpPr>
        <p:spPr bwMode="auto">
          <a:xfrm>
            <a:off x="4267200" y="39687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Revenue</a:t>
            </a:r>
          </a:p>
        </p:txBody>
      </p:sp>
      <p:sp>
        <p:nvSpPr>
          <p:cNvPr id="38926" name="Text Box 16"/>
          <p:cNvSpPr txBox="1">
            <a:spLocks noChangeArrowheads="1"/>
          </p:cNvSpPr>
          <p:nvPr/>
        </p:nvSpPr>
        <p:spPr bwMode="auto">
          <a:xfrm>
            <a:off x="6553200" y="3968750"/>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Increase</a:t>
            </a:r>
          </a:p>
        </p:txBody>
      </p:sp>
      <p:sp>
        <p:nvSpPr>
          <p:cNvPr id="38927" name="Text Box 17"/>
          <p:cNvSpPr txBox="1">
            <a:spLocks noChangeArrowheads="1"/>
          </p:cNvSpPr>
          <p:nvPr/>
        </p:nvSpPr>
        <p:spPr bwMode="auto">
          <a:xfrm>
            <a:off x="4267200" y="4578350"/>
            <a:ext cx="1828800" cy="4739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smtClean="0">
                <a:solidFill>
                  <a:schemeClr val="tx1"/>
                </a:solidFill>
                <a:latin typeface="Liberation Sans" panose="020B0604020202020204" pitchFamily="34" charset="0"/>
              </a:rPr>
              <a:t>Dividends</a:t>
            </a:r>
            <a:endParaRPr lang="en-US" altLang="en-US" sz="2200" b="0" dirty="0">
              <a:solidFill>
                <a:schemeClr val="tx1"/>
              </a:solidFill>
              <a:latin typeface="Liberation Sans" panose="020B0604020202020204" pitchFamily="34" charset="0"/>
            </a:endParaRPr>
          </a:p>
        </p:txBody>
      </p:sp>
      <p:sp>
        <p:nvSpPr>
          <p:cNvPr id="38928" name="Text Box 18"/>
          <p:cNvSpPr txBox="1">
            <a:spLocks noChangeArrowheads="1"/>
          </p:cNvSpPr>
          <p:nvPr/>
        </p:nvSpPr>
        <p:spPr bwMode="auto">
          <a:xfrm>
            <a:off x="6553200" y="4600575"/>
            <a:ext cx="1828800" cy="51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lnSpc>
                <a:spcPct val="125000"/>
              </a:lnSpc>
              <a:spcBef>
                <a:spcPct val="50000"/>
              </a:spcBef>
              <a:buClrTx/>
              <a:buSzTx/>
              <a:buFontTx/>
              <a:buNone/>
            </a:pPr>
            <a:r>
              <a:rPr lang="en-US" altLang="en-US" sz="2200" b="0" dirty="0">
                <a:solidFill>
                  <a:schemeClr val="tx1"/>
                </a:solidFill>
                <a:latin typeface="Liberation Sans" panose="020B0604020202020204" pitchFamily="34" charset="0"/>
              </a:rPr>
              <a:t>Decrease</a:t>
            </a:r>
          </a:p>
        </p:txBody>
      </p:sp>
      <p:sp>
        <p:nvSpPr>
          <p:cNvPr id="299029" name="Rectangle 21"/>
          <p:cNvSpPr>
            <a:spLocks noChangeArrowheads="1"/>
          </p:cNvSpPr>
          <p:nvPr/>
        </p:nvSpPr>
        <p:spPr bwMode="auto">
          <a:xfrm>
            <a:off x="4267200" y="34353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0" name="Rectangle 22"/>
          <p:cNvSpPr>
            <a:spLocks noChangeArrowheads="1"/>
          </p:cNvSpPr>
          <p:nvPr/>
        </p:nvSpPr>
        <p:spPr bwMode="auto">
          <a:xfrm>
            <a:off x="6553200" y="34353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1" name="Rectangle 23"/>
          <p:cNvSpPr>
            <a:spLocks noChangeArrowheads="1"/>
          </p:cNvSpPr>
          <p:nvPr/>
        </p:nvSpPr>
        <p:spPr bwMode="auto">
          <a:xfrm>
            <a:off x="4267200" y="40449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2" name="Rectangle 24"/>
          <p:cNvSpPr>
            <a:spLocks noChangeArrowheads="1"/>
          </p:cNvSpPr>
          <p:nvPr/>
        </p:nvSpPr>
        <p:spPr bwMode="auto">
          <a:xfrm>
            <a:off x="6553200" y="40449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299034" name="Rectangle 26"/>
          <p:cNvSpPr>
            <a:spLocks noChangeArrowheads="1"/>
          </p:cNvSpPr>
          <p:nvPr/>
        </p:nvSpPr>
        <p:spPr bwMode="auto">
          <a:xfrm>
            <a:off x="6553200" y="46545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8935" name="Line 32"/>
          <p:cNvSpPr>
            <a:spLocks noChangeShapeType="1"/>
          </p:cNvSpPr>
          <p:nvPr/>
        </p:nvSpPr>
        <p:spPr bwMode="auto">
          <a:xfrm>
            <a:off x="6553200" y="3282950"/>
            <a:ext cx="19050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99033" name="Rectangle 25"/>
          <p:cNvSpPr>
            <a:spLocks noChangeArrowheads="1"/>
          </p:cNvSpPr>
          <p:nvPr/>
        </p:nvSpPr>
        <p:spPr bwMode="auto">
          <a:xfrm>
            <a:off x="4267200" y="4654550"/>
            <a:ext cx="1905000" cy="457200"/>
          </a:xfrm>
          <a:prstGeom prst="rect">
            <a:avLst/>
          </a:prstGeom>
          <a:solidFill>
            <a:schemeClr val="bg1"/>
          </a:solidFill>
          <a:ln w="1905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4" name="TextBox 33"/>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35" name="TextBox 34"/>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3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5264750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99029"/>
                                        </p:tgtEl>
                                      </p:cBhvr>
                                    </p:animEffect>
                                    <p:set>
                                      <p:cBhvr>
                                        <p:cTn id="7" dur="1" fill="hold">
                                          <p:stCondLst>
                                            <p:cond delay="499"/>
                                          </p:stCondLst>
                                        </p:cTn>
                                        <p:tgtEl>
                                          <p:spTgt spid="29902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299030"/>
                                        </p:tgtEl>
                                      </p:cBhvr>
                                    </p:animEffect>
                                    <p:set>
                                      <p:cBhvr>
                                        <p:cTn id="12" dur="1" fill="hold">
                                          <p:stCondLst>
                                            <p:cond delay="499"/>
                                          </p:stCondLst>
                                        </p:cTn>
                                        <p:tgtEl>
                                          <p:spTgt spid="29903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299031"/>
                                        </p:tgtEl>
                                      </p:cBhvr>
                                    </p:animEffect>
                                    <p:set>
                                      <p:cBhvr>
                                        <p:cTn id="17" dur="1" fill="hold">
                                          <p:stCondLst>
                                            <p:cond delay="499"/>
                                          </p:stCondLst>
                                        </p:cTn>
                                        <p:tgtEl>
                                          <p:spTgt spid="29903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299032"/>
                                        </p:tgtEl>
                                      </p:cBhvr>
                                    </p:animEffect>
                                    <p:set>
                                      <p:cBhvr>
                                        <p:cTn id="22" dur="1" fill="hold">
                                          <p:stCondLst>
                                            <p:cond delay="499"/>
                                          </p:stCondLst>
                                        </p:cTn>
                                        <p:tgtEl>
                                          <p:spTgt spid="29903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500"/>
                                        <p:tgtEl>
                                          <p:spTgt spid="299033"/>
                                        </p:tgtEl>
                                      </p:cBhvr>
                                    </p:animEffect>
                                    <p:set>
                                      <p:cBhvr>
                                        <p:cTn id="27" dur="1" fill="hold">
                                          <p:stCondLst>
                                            <p:cond delay="499"/>
                                          </p:stCondLst>
                                        </p:cTn>
                                        <p:tgtEl>
                                          <p:spTgt spid="29903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500"/>
                                        <p:tgtEl>
                                          <p:spTgt spid="299034"/>
                                        </p:tgtEl>
                                      </p:cBhvr>
                                    </p:animEffect>
                                    <p:set>
                                      <p:cBhvr>
                                        <p:cTn id="32" dur="1" fill="hold">
                                          <p:stCondLst>
                                            <p:cond delay="499"/>
                                          </p:stCondLst>
                                        </p:cTn>
                                        <p:tgtEl>
                                          <p:spTgt spid="29903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8" fill="hold" grpId="0" nodeType="clickEffect">
                                  <p:stCondLst>
                                    <p:cond delay="0"/>
                                  </p:stCondLst>
                                  <p:childTnLst>
                                    <p:animEffect transition="out" filter="wipe(left)">
                                      <p:cBhvr>
                                        <p:cTn id="36" dur="500"/>
                                        <p:tgtEl>
                                          <p:spTgt spid="299035"/>
                                        </p:tgtEl>
                                      </p:cBhvr>
                                    </p:animEffect>
                                    <p:set>
                                      <p:cBhvr>
                                        <p:cTn id="37" dur="1" fill="hold">
                                          <p:stCondLst>
                                            <p:cond delay="499"/>
                                          </p:stCondLst>
                                        </p:cTn>
                                        <p:tgtEl>
                                          <p:spTgt spid="29903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8" fill="hold" grpId="0" nodeType="clickEffect">
                                  <p:stCondLst>
                                    <p:cond delay="0"/>
                                  </p:stCondLst>
                                  <p:childTnLst>
                                    <p:animEffect transition="out" filter="wipe(left)">
                                      <p:cBhvr>
                                        <p:cTn id="41" dur="500"/>
                                        <p:tgtEl>
                                          <p:spTgt spid="299036"/>
                                        </p:tgtEl>
                                      </p:cBhvr>
                                    </p:animEffect>
                                    <p:set>
                                      <p:cBhvr>
                                        <p:cTn id="42" dur="1" fill="hold">
                                          <p:stCondLst>
                                            <p:cond delay="499"/>
                                          </p:stCondLst>
                                        </p:cTn>
                                        <p:tgtEl>
                                          <p:spTgt spid="2990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5" grpId="0" animBg="1"/>
      <p:bldP spid="299036" grpId="0" animBg="1"/>
      <p:bldP spid="299029" grpId="0" animBg="1"/>
      <p:bldP spid="299030" grpId="0" animBg="1"/>
      <p:bldP spid="299031" grpId="0" animBg="1"/>
      <p:bldP spid="299032" grpId="0" animBg="1"/>
      <p:bldP spid="299034" grpId="0" animBg="1"/>
      <p:bldP spid="2990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1"/>
          <p:cNvSpPr>
            <a:spLocks noChangeArrowheads="1"/>
          </p:cNvSpPr>
          <p:nvPr/>
        </p:nvSpPr>
        <p:spPr bwMode="auto">
          <a:xfrm>
            <a:off x="533400" y="609600"/>
            <a:ext cx="8153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Clr>
                <a:srgbClr val="FF0000"/>
              </a:buClr>
              <a:buFont typeface="Wingdings" pitchFamily="2" charset="2"/>
              <a:buNone/>
            </a:pPr>
            <a:r>
              <a:rPr lang="en-US" altLang="en-US" sz="3500" dirty="0" smtClean="0">
                <a:solidFill>
                  <a:srgbClr val="5F5F5F"/>
                </a:solidFill>
                <a:latin typeface="Liberation Sans" panose="020B0604020202020204" pitchFamily="34" charset="0"/>
              </a:rPr>
              <a:t>PREVIEW OF </a:t>
            </a:r>
            <a:r>
              <a:rPr lang="en-US" altLang="en-US" sz="4000" dirty="0" smtClean="0">
                <a:solidFill>
                  <a:srgbClr val="CC0000"/>
                </a:solidFill>
                <a:latin typeface="Liberation Sans" panose="020B0604020202020204" pitchFamily="34" charset="0"/>
              </a:rPr>
              <a:t>CHAPTER 1</a:t>
            </a:r>
            <a:endParaRPr lang="en-US" altLang="en-US" sz="2400" dirty="0">
              <a:solidFill>
                <a:srgbClr val="CC0000"/>
              </a:solidFill>
              <a:latin typeface="Liberation Sans" panose="020B0604020202020204" pitchFamily="34" charset="0"/>
            </a:endParaRPr>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84375"/>
            <a:ext cx="8721725" cy="304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Tree>
    <p:extLst>
      <p:ext uri="{BB962C8B-B14F-4D97-AF65-F5344CB8AC3E}">
        <p14:creationId xmlns:p14="http://schemas.microsoft.com/office/powerpoint/2010/main" val="1016693745"/>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bwMode="auto">
          <a:xfrm>
            <a:off x="7239000" y="963304"/>
            <a:ext cx="0" cy="2160896"/>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0962" name="Text Box 3"/>
          <p:cNvSpPr txBox="1">
            <a:spLocks noChangeArrowheads="1"/>
          </p:cNvSpPr>
          <p:nvPr/>
        </p:nvSpPr>
        <p:spPr bwMode="auto">
          <a:xfrm>
            <a:off x="533400" y="1336344"/>
            <a:ext cx="8001000" cy="3243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
                <a:srgbClr val="800000"/>
              </a:buClr>
              <a:buSzPct val="80000"/>
              <a:buFont typeface="Wingdings" pitchFamily="2" charset="2"/>
              <a:buNone/>
            </a:pPr>
            <a:r>
              <a:rPr lang="en-US" altLang="en-US" sz="2300" dirty="0">
                <a:solidFill>
                  <a:schemeClr val="tx2">
                    <a:lumMod val="75000"/>
                  </a:schemeClr>
                </a:solidFill>
                <a:latin typeface="Liberation Sans" panose="020B0604020202020204" pitchFamily="34" charset="0"/>
              </a:rPr>
              <a:t>Transactions</a:t>
            </a:r>
            <a:r>
              <a:rPr lang="en-US" altLang="en-US" sz="2300" b="0" dirty="0">
                <a:latin typeface="Liberation Sans" panose="020B0604020202020204" pitchFamily="34" charset="0"/>
              </a:rPr>
              <a:t> are a business’s economic </a:t>
            </a:r>
            <a:endParaRPr lang="en-US" altLang="en-US" sz="2300" b="0" dirty="0" smtClean="0">
              <a:latin typeface="Liberation Sans" panose="020B0604020202020204" pitchFamily="34" charset="0"/>
            </a:endParaRPr>
          </a:p>
          <a:p>
            <a:pPr>
              <a:lnSpc>
                <a:spcPct val="125000"/>
              </a:lnSpc>
              <a:spcBef>
                <a:spcPts val="0"/>
              </a:spcBef>
              <a:buClr>
                <a:srgbClr val="800000"/>
              </a:buClr>
              <a:buSzPct val="80000"/>
              <a:buFont typeface="Wingdings" pitchFamily="2" charset="2"/>
              <a:buNone/>
            </a:pPr>
            <a:r>
              <a:rPr lang="en-US" altLang="en-US" sz="2300" b="0" dirty="0" smtClean="0">
                <a:latin typeface="Liberation Sans" panose="020B0604020202020204" pitchFamily="34" charset="0"/>
              </a:rPr>
              <a:t>events </a:t>
            </a:r>
            <a:r>
              <a:rPr lang="en-US" altLang="en-US" sz="2300" b="0" dirty="0">
                <a:latin typeface="Liberation Sans" panose="020B0604020202020204" pitchFamily="34" charset="0"/>
              </a:rPr>
              <a:t>recorded by accountants.</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May be </a:t>
            </a:r>
            <a:r>
              <a:rPr lang="en-US" altLang="en-US" sz="2200" dirty="0">
                <a:latin typeface="Liberation Sans" panose="020B0604020202020204" pitchFamily="34" charset="0"/>
              </a:rPr>
              <a:t>external</a:t>
            </a:r>
            <a:r>
              <a:rPr lang="en-US" altLang="en-US" sz="2200" b="0" dirty="0">
                <a:latin typeface="Liberation Sans" panose="020B0604020202020204" pitchFamily="34" charset="0"/>
              </a:rPr>
              <a:t> or </a:t>
            </a:r>
            <a:r>
              <a:rPr lang="en-US" altLang="en-US" sz="2200" dirty="0">
                <a:latin typeface="Liberation Sans" panose="020B0604020202020204" pitchFamily="34" charset="0"/>
              </a:rPr>
              <a:t>internal</a:t>
            </a:r>
            <a:r>
              <a:rPr lang="en-US" altLang="en-US" sz="2200" b="0" dirty="0">
                <a:latin typeface="Liberation Sans" panose="020B0604020202020204" pitchFamily="34" charset="0"/>
              </a:rPr>
              <a:t>.</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Not all activities represent transactions.</a:t>
            </a:r>
          </a:p>
          <a:p>
            <a:pPr lvl="1">
              <a:lnSpc>
                <a:spcPct val="125000"/>
              </a:lnSpc>
              <a:spcBef>
                <a:spcPts val="1200"/>
              </a:spcBef>
              <a:buClr>
                <a:srgbClr val="CC0000"/>
              </a:buClr>
              <a:buSzPct val="80000"/>
              <a:buFont typeface="Wingdings" pitchFamily="2" charset="2"/>
              <a:buChar char="u"/>
            </a:pPr>
            <a:r>
              <a:rPr lang="en-US" altLang="en-US" sz="2200" b="0" dirty="0">
                <a:latin typeface="Liberation Sans" panose="020B0604020202020204" pitchFamily="34" charset="0"/>
              </a:rPr>
              <a:t>Each transaction has a dual effect on the accounting equation.</a:t>
            </a:r>
          </a:p>
        </p:txBody>
      </p:sp>
      <p:sp>
        <p:nvSpPr>
          <p:cNvPr id="4096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9" name="TextBox 8"/>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10" name="TextBox 9"/>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1" name="Rectangle 10"/>
          <p:cNvSpPr/>
          <p:nvPr/>
        </p:nvSpPr>
        <p:spPr>
          <a:xfrm>
            <a:off x="7314610" y="1039504"/>
            <a:ext cx="1569098" cy="2185214"/>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7 </a:t>
            </a:r>
            <a:r>
              <a:rPr lang="en-US" sz="1600" b="1" i="1" dirty="0" smtClean="0">
                <a:solidFill>
                  <a:srgbClr val="FF9900"/>
                </a:solidFill>
                <a:latin typeface="Liberation Sans" panose="020B0604020202020204" pitchFamily="34" charset="0"/>
              </a:rPr>
              <a:t> </a:t>
            </a:r>
            <a:r>
              <a:rPr lang="en-US" sz="1600" i="1" dirty="0" smtClean="0">
                <a:latin typeface="Liberation Sans" panose="020B0604020202020204" pitchFamily="34" charset="0"/>
              </a:rPr>
              <a:t>Analyze </a:t>
            </a:r>
            <a:r>
              <a:rPr lang="en-US" sz="1600" i="1" dirty="0">
                <a:latin typeface="Liberation Sans" panose="020B0604020202020204" pitchFamily="34" charset="0"/>
              </a:rPr>
              <a:t>the effects </a:t>
            </a:r>
            <a:r>
              <a:rPr lang="en-US" sz="1600" i="1" dirty="0" smtClean="0">
                <a:latin typeface="Liberation Sans" panose="020B0604020202020204" pitchFamily="34" charset="0"/>
              </a:rPr>
              <a:t>of business transactions on </a:t>
            </a:r>
            <a:r>
              <a:rPr lang="en-US" sz="1600" i="1" dirty="0">
                <a:latin typeface="Liberation Sans" panose="020B0604020202020204" pitchFamily="34" charset="0"/>
              </a:rPr>
              <a:t>the </a:t>
            </a:r>
            <a:r>
              <a:rPr lang="en-US" sz="1600" i="1" dirty="0" smtClean="0">
                <a:latin typeface="Liberation Sans" panose="020B0604020202020204" pitchFamily="34" charset="0"/>
              </a:rPr>
              <a:t>accounting equation</a:t>
            </a:r>
            <a:r>
              <a:rPr lang="en-US" sz="1600" i="1" dirty="0">
                <a:latin typeface="Liberation Sans" panose="020B0604020202020204" pitchFamily="34" charset="0"/>
              </a:rPr>
              <a:t>.</a:t>
            </a:r>
          </a:p>
        </p:txBody>
      </p:sp>
    </p:spTree>
    <p:extLst>
      <p:ext uri="{BB962C8B-B14F-4D97-AF65-F5344CB8AC3E}">
        <p14:creationId xmlns:p14="http://schemas.microsoft.com/office/powerpoint/2010/main" val="3902319486"/>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1295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rPr>
              <a:t>Illustration: </a:t>
            </a:r>
            <a:r>
              <a:rPr lang="en-US" altLang="en-US" sz="2200" b="0" dirty="0" smtClean="0">
                <a:solidFill>
                  <a:schemeClr val="tx1"/>
                </a:solidFill>
                <a:latin typeface="Liberation Sans" panose="020B0604020202020204" pitchFamily="34" charset="0"/>
              </a:rPr>
              <a:t>Are </a:t>
            </a:r>
            <a:r>
              <a:rPr lang="en-US" altLang="en-US" sz="2200" b="0" dirty="0">
                <a:solidFill>
                  <a:schemeClr val="tx1"/>
                </a:solidFill>
                <a:latin typeface="Liberation Sans" panose="020B0604020202020204" pitchFamily="34" charset="0"/>
              </a:rPr>
              <a:t>the following events recorded in the accounting records?</a:t>
            </a:r>
          </a:p>
        </p:txBody>
      </p:sp>
      <p:sp>
        <p:nvSpPr>
          <p:cNvPr id="41987" name="Text Box 3"/>
          <p:cNvSpPr txBox="1">
            <a:spLocks noChangeArrowheads="1"/>
          </p:cNvSpPr>
          <p:nvPr/>
        </p:nvSpPr>
        <p:spPr bwMode="auto">
          <a:xfrm>
            <a:off x="533400" y="2311400"/>
            <a:ext cx="114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cs typeface="Arial" charset="0"/>
              </a:rPr>
              <a:t>Event</a:t>
            </a:r>
          </a:p>
        </p:txBody>
      </p:sp>
      <p:sp>
        <p:nvSpPr>
          <p:cNvPr id="41988" name="Text Box 4"/>
          <p:cNvSpPr txBox="1">
            <a:spLocks noChangeArrowheads="1"/>
          </p:cNvSpPr>
          <p:nvPr/>
        </p:nvSpPr>
        <p:spPr bwMode="auto">
          <a:xfrm>
            <a:off x="2514600" y="2143125"/>
            <a:ext cx="1828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Purchase </a:t>
            </a:r>
            <a:r>
              <a:rPr lang="en-US" altLang="en-US" sz="2100" b="0" dirty="0" smtClean="0">
                <a:solidFill>
                  <a:schemeClr val="tx1"/>
                </a:solidFill>
                <a:latin typeface="Liberation Sans" panose="020B0604020202020204" pitchFamily="34" charset="0"/>
                <a:cs typeface="Arial" charset="0"/>
              </a:rPr>
              <a:t>computer</a:t>
            </a:r>
            <a:endParaRPr lang="en-US" altLang="en-US" sz="2100" b="0" dirty="0">
              <a:solidFill>
                <a:schemeClr val="tx1"/>
              </a:solidFill>
              <a:latin typeface="Liberation Sans" panose="020B0604020202020204" pitchFamily="34" charset="0"/>
              <a:cs typeface="Arial" charset="0"/>
            </a:endParaRPr>
          </a:p>
        </p:txBody>
      </p:sp>
      <p:sp>
        <p:nvSpPr>
          <p:cNvPr id="41989" name="Text Box 5"/>
          <p:cNvSpPr txBox="1">
            <a:spLocks noChangeArrowheads="1"/>
          </p:cNvSpPr>
          <p:nvPr/>
        </p:nvSpPr>
        <p:spPr bwMode="auto">
          <a:xfrm>
            <a:off x="533400" y="3606800"/>
            <a:ext cx="1524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200" dirty="0">
                <a:solidFill>
                  <a:schemeClr val="tx1"/>
                </a:solidFill>
                <a:latin typeface="Liberation Sans" panose="020B0604020202020204" pitchFamily="34" charset="0"/>
                <a:cs typeface="Arial" charset="0"/>
              </a:rPr>
              <a:t>Criterion</a:t>
            </a:r>
          </a:p>
        </p:txBody>
      </p:sp>
      <p:sp>
        <p:nvSpPr>
          <p:cNvPr id="41990" name="Text Box 6"/>
          <p:cNvSpPr txBox="1">
            <a:spLocks noChangeArrowheads="1"/>
          </p:cNvSpPr>
          <p:nvPr/>
        </p:nvSpPr>
        <p:spPr bwMode="auto">
          <a:xfrm>
            <a:off x="2438400" y="3530600"/>
            <a:ext cx="6324600" cy="762000"/>
          </a:xfrm>
          <a:prstGeom prst="rect">
            <a:avLst/>
          </a:prstGeom>
          <a:solidFill>
            <a:srgbClr val="E1E1FF"/>
          </a:solidFill>
          <a:ln w="28575">
            <a:solidFill>
              <a:schemeClr val="tx1"/>
            </a:solidFill>
            <a:miter lim="800000"/>
            <a:headEnd/>
            <a:tailEnd/>
          </a:ln>
        </p:spPr>
        <p:txBody>
          <a:bodyPr anchor="ctr" anchorCtr="0">
            <a:no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Is the financial position (assets, liabilities, or stockholder’s equity) of the company changed?</a:t>
            </a:r>
          </a:p>
        </p:txBody>
      </p:sp>
      <p:sp>
        <p:nvSpPr>
          <p:cNvPr id="41991" name="Line 9"/>
          <p:cNvSpPr>
            <a:spLocks noChangeShapeType="1"/>
          </p:cNvSpPr>
          <p:nvPr/>
        </p:nvSpPr>
        <p:spPr bwMode="auto">
          <a:xfrm flipV="1">
            <a:off x="34290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41992" name="Text Box 10"/>
          <p:cNvSpPr txBox="1">
            <a:spLocks noChangeArrowheads="1"/>
          </p:cNvSpPr>
          <p:nvPr/>
        </p:nvSpPr>
        <p:spPr bwMode="auto">
          <a:xfrm>
            <a:off x="4419600" y="1981200"/>
            <a:ext cx="2362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Discuss product design with potential </a:t>
            </a:r>
            <a:r>
              <a:rPr lang="en-US" altLang="en-US" sz="2100" b="0" dirty="0" smtClean="0">
                <a:solidFill>
                  <a:schemeClr val="tx1"/>
                </a:solidFill>
                <a:latin typeface="Liberation Sans" panose="020B0604020202020204" pitchFamily="34" charset="0"/>
                <a:cs typeface="Arial" charset="0"/>
              </a:rPr>
              <a:t>customer</a:t>
            </a:r>
            <a:endParaRPr lang="en-US" altLang="en-US" sz="2100" b="0" dirty="0">
              <a:solidFill>
                <a:schemeClr val="tx1"/>
              </a:solidFill>
              <a:latin typeface="Liberation Sans" panose="020B0604020202020204" pitchFamily="34" charset="0"/>
              <a:cs typeface="Arial" charset="0"/>
            </a:endParaRPr>
          </a:p>
        </p:txBody>
      </p:sp>
      <p:sp>
        <p:nvSpPr>
          <p:cNvPr id="41993" name="Text Box 12"/>
          <p:cNvSpPr txBox="1">
            <a:spLocks noChangeArrowheads="1"/>
          </p:cNvSpPr>
          <p:nvPr/>
        </p:nvSpPr>
        <p:spPr bwMode="auto">
          <a:xfrm>
            <a:off x="6629400" y="2311400"/>
            <a:ext cx="2057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100" b="0" dirty="0">
                <a:solidFill>
                  <a:schemeClr val="tx1"/>
                </a:solidFill>
                <a:latin typeface="Liberation Sans" panose="020B0604020202020204" pitchFamily="34" charset="0"/>
                <a:cs typeface="Arial" charset="0"/>
              </a:rPr>
              <a:t>Pay </a:t>
            </a:r>
            <a:r>
              <a:rPr lang="en-US" altLang="en-US" sz="2100" b="0" dirty="0" smtClean="0">
                <a:solidFill>
                  <a:schemeClr val="tx1"/>
                </a:solidFill>
                <a:latin typeface="Liberation Sans" panose="020B0604020202020204" pitchFamily="34" charset="0"/>
                <a:cs typeface="Arial" charset="0"/>
              </a:rPr>
              <a:t>rent</a:t>
            </a:r>
            <a:endParaRPr lang="en-US" altLang="en-US" sz="2100" b="0" dirty="0">
              <a:solidFill>
                <a:schemeClr val="tx1"/>
              </a:solidFill>
              <a:latin typeface="Liberation Sans" panose="020B0604020202020204" pitchFamily="34" charset="0"/>
              <a:cs typeface="Arial" charset="0"/>
            </a:endParaRPr>
          </a:p>
        </p:txBody>
      </p:sp>
      <p:sp>
        <p:nvSpPr>
          <p:cNvPr id="41994" name="Line 13"/>
          <p:cNvSpPr>
            <a:spLocks noChangeShapeType="1"/>
          </p:cNvSpPr>
          <p:nvPr/>
        </p:nvSpPr>
        <p:spPr bwMode="auto">
          <a:xfrm flipV="1">
            <a:off x="76962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41995" name="Text Box 16"/>
          <p:cNvSpPr txBox="1">
            <a:spLocks noChangeArrowheads="1"/>
          </p:cNvSpPr>
          <p:nvPr/>
        </p:nvSpPr>
        <p:spPr bwMode="auto">
          <a:xfrm>
            <a:off x="533400" y="4818063"/>
            <a:ext cx="2133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ts val="0"/>
              </a:spcBef>
              <a:buClrTx/>
              <a:buSzTx/>
              <a:buFontTx/>
              <a:buNone/>
            </a:pPr>
            <a:r>
              <a:rPr lang="en-US" altLang="en-US" sz="2200" dirty="0">
                <a:solidFill>
                  <a:schemeClr val="tx1"/>
                </a:solidFill>
                <a:latin typeface="Liberation Sans" panose="020B0604020202020204" pitchFamily="34" charset="0"/>
                <a:cs typeface="Arial" charset="0"/>
              </a:rPr>
              <a:t>Record/  </a:t>
            </a:r>
            <a:endParaRPr lang="en-US" altLang="en-US" sz="2200" dirty="0" smtClean="0">
              <a:solidFill>
                <a:schemeClr val="tx1"/>
              </a:solidFill>
              <a:latin typeface="Liberation Sans" panose="020B0604020202020204" pitchFamily="34" charset="0"/>
              <a:cs typeface="Arial" charset="0"/>
            </a:endParaRPr>
          </a:p>
          <a:p>
            <a:pPr>
              <a:spcBef>
                <a:spcPts val="0"/>
              </a:spcBef>
              <a:buClrTx/>
              <a:buSzTx/>
              <a:buFontTx/>
              <a:buNone/>
            </a:pPr>
            <a:r>
              <a:rPr lang="en-US" altLang="en-US" sz="2200" dirty="0" smtClean="0">
                <a:solidFill>
                  <a:schemeClr val="tx1"/>
                </a:solidFill>
                <a:latin typeface="Liberation Sans" panose="020B0604020202020204" pitchFamily="34" charset="0"/>
                <a:cs typeface="Arial" charset="0"/>
              </a:rPr>
              <a:t>Don’t </a:t>
            </a:r>
            <a:r>
              <a:rPr lang="en-US" altLang="en-US" sz="2200" dirty="0">
                <a:solidFill>
                  <a:schemeClr val="tx1"/>
                </a:solidFill>
                <a:latin typeface="Liberation Sans" panose="020B0604020202020204" pitchFamily="34" charset="0"/>
                <a:cs typeface="Arial" charset="0"/>
              </a:rPr>
              <a:t>Record</a:t>
            </a:r>
          </a:p>
        </p:txBody>
      </p:sp>
      <p:sp>
        <p:nvSpPr>
          <p:cNvPr id="41996" name="Freeform 18"/>
          <p:cNvSpPr>
            <a:spLocks/>
          </p:cNvSpPr>
          <p:nvPr/>
        </p:nvSpPr>
        <p:spPr bwMode="auto">
          <a:xfrm>
            <a:off x="3429000" y="4292600"/>
            <a:ext cx="3175" cy="339725"/>
          </a:xfrm>
          <a:custGeom>
            <a:avLst/>
            <a:gdLst>
              <a:gd name="T0" fmla="*/ 2147483647 w 2"/>
              <a:gd name="T1" fmla="*/ 0 h 214"/>
              <a:gd name="T2" fmla="*/ 0 w 2"/>
              <a:gd name="T3" fmla="*/ 2147483647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7" name="Freeform 19"/>
          <p:cNvSpPr>
            <a:spLocks/>
          </p:cNvSpPr>
          <p:nvPr/>
        </p:nvSpPr>
        <p:spPr bwMode="auto">
          <a:xfrm>
            <a:off x="5559425" y="4292600"/>
            <a:ext cx="3175" cy="339725"/>
          </a:xfrm>
          <a:custGeom>
            <a:avLst/>
            <a:gdLst>
              <a:gd name="T0" fmla="*/ 2147483647 w 2"/>
              <a:gd name="T1" fmla="*/ 0 h 214"/>
              <a:gd name="T2" fmla="*/ 0 w 2"/>
              <a:gd name="T3" fmla="*/ 2147483647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8" name="Freeform 20"/>
          <p:cNvSpPr>
            <a:spLocks/>
          </p:cNvSpPr>
          <p:nvPr/>
        </p:nvSpPr>
        <p:spPr bwMode="auto">
          <a:xfrm>
            <a:off x="7696200" y="4292600"/>
            <a:ext cx="4763" cy="334963"/>
          </a:xfrm>
          <a:custGeom>
            <a:avLst/>
            <a:gdLst>
              <a:gd name="T0" fmla="*/ 0 w 3"/>
              <a:gd name="T1" fmla="*/ 0 h 211"/>
              <a:gd name="T2" fmla="*/ 2147483647 w 3"/>
              <a:gd name="T3" fmla="*/ 2147483647 h 211"/>
              <a:gd name="T4" fmla="*/ 0 60000 65536"/>
              <a:gd name="T5" fmla="*/ 0 60000 65536"/>
              <a:gd name="T6" fmla="*/ 0 w 3"/>
              <a:gd name="T7" fmla="*/ 0 h 211"/>
              <a:gd name="T8" fmla="*/ 3 w 3"/>
              <a:gd name="T9" fmla="*/ 211 h 211"/>
            </a:gdLst>
            <a:ahLst/>
            <a:cxnLst>
              <a:cxn ang="T4">
                <a:pos x="T0" y="T1"/>
              </a:cxn>
              <a:cxn ang="T5">
                <a:pos x="T2" y="T3"/>
              </a:cxn>
            </a:cxnLst>
            <a:rect l="T6" t="T7" r="T8" b="T9"/>
            <a:pathLst>
              <a:path w="3" h="211">
                <a:moveTo>
                  <a:pt x="0" y="0"/>
                </a:moveTo>
                <a:lnTo>
                  <a:pt x="3" y="211"/>
                </a:lnTo>
              </a:path>
            </a:pathLst>
          </a:custGeom>
          <a:noFill/>
          <a:ln w="28575" cap="sq">
            <a:solidFill>
              <a:schemeClr val="tx1"/>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41999"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00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Transaction Analysis</a:t>
            </a:r>
            <a:endParaRPr lang="en-US" altLang="en-US" sz="3200" b="1" dirty="0">
              <a:solidFill>
                <a:srgbClr val="CC0000"/>
              </a:solidFill>
              <a:latin typeface="Liberation Sans" panose="020B0604020202020204" pitchFamily="34" charset="0"/>
            </a:endParaRPr>
          </a:p>
        </p:txBody>
      </p:sp>
      <p:sp>
        <p:nvSpPr>
          <p:cNvPr id="42001" name="Line 9"/>
          <p:cNvSpPr>
            <a:spLocks noChangeShapeType="1"/>
          </p:cNvSpPr>
          <p:nvPr/>
        </p:nvSpPr>
        <p:spPr bwMode="auto">
          <a:xfrm flipV="1">
            <a:off x="5562600" y="3225800"/>
            <a:ext cx="0" cy="304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pic>
        <p:nvPicPr>
          <p:cNvPr id="22"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745038"/>
            <a:ext cx="9525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737100"/>
            <a:ext cx="755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50" y="4749800"/>
            <a:ext cx="7556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0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2" name="Rectangle 1"/>
          <p:cNvSpPr/>
          <p:nvPr/>
        </p:nvSpPr>
        <p:spPr>
          <a:xfrm>
            <a:off x="762000" y="5791200"/>
            <a:ext cx="1905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1-8</a:t>
            </a:r>
          </a:p>
          <a:p>
            <a:pPr algn="l"/>
            <a:r>
              <a:rPr lang="en-US" sz="1200" dirty="0" smtClean="0">
                <a:latin typeface="Liberation Sans" panose="020B0604020202020204" pitchFamily="34" charset="0"/>
              </a:rPr>
              <a:t>Transaction-identification process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19632788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51230"/>
            <a:ext cx="8534400" cy="319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011"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3013" name="Rectangle 8"/>
          <p:cNvSpPr>
            <a:spLocks noChangeArrowheads="1"/>
          </p:cNvSpPr>
          <p:nvPr/>
        </p:nvSpPr>
        <p:spPr bwMode="auto">
          <a:xfrm>
            <a:off x="6934200" y="1600200"/>
            <a:ext cx="1676400" cy="6858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43014" name="Rectangle 9"/>
          <p:cNvSpPr>
            <a:spLocks noChangeArrowheads="1"/>
          </p:cNvSpPr>
          <p:nvPr/>
        </p:nvSpPr>
        <p:spPr bwMode="auto">
          <a:xfrm>
            <a:off x="255896" y="469710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1-9</a:t>
            </a:r>
            <a:endParaRPr lang="en-US" altLang="en-US" sz="1200" dirty="0">
              <a:solidFill>
                <a:schemeClr val="tx1"/>
              </a:solidFill>
              <a:latin typeface="Liberation Sans" panose="020B0604020202020204" pitchFamily="34" charset="0"/>
            </a:endParaRPr>
          </a:p>
          <a:p>
            <a:pPr>
              <a:spcBef>
                <a:spcPct val="0"/>
              </a:spcBef>
              <a:buClrTx/>
              <a:buSzTx/>
              <a:buFontTx/>
              <a:buNone/>
            </a:pPr>
            <a:r>
              <a:rPr lang="en-US" altLang="en-US" sz="1200" b="0" dirty="0">
                <a:solidFill>
                  <a:schemeClr val="tx1"/>
                </a:solidFill>
                <a:latin typeface="Liberation Sans" panose="020B0604020202020204" pitchFamily="34" charset="0"/>
              </a:rPr>
              <a:t>Expanded accounting equation</a:t>
            </a:r>
          </a:p>
        </p:txBody>
      </p:sp>
      <p:sp>
        <p:nvSpPr>
          <p:cNvPr id="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Transaction Analysis</a:t>
            </a: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483690355"/>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Line 4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4037"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Transaction Analysis</a:t>
            </a:r>
          </a:p>
        </p:txBody>
      </p:sp>
      <p:sp>
        <p:nvSpPr>
          <p:cNvPr id="44051" name="Text Box 2"/>
          <p:cNvSpPr txBox="1">
            <a:spLocks noChangeArrowheads="1"/>
          </p:cNvSpPr>
          <p:nvPr/>
        </p:nvSpPr>
        <p:spPr bwMode="auto">
          <a:xfrm>
            <a:off x="533400" y="1143000"/>
            <a:ext cx="8229600" cy="2475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50000"/>
              </a:spcBef>
              <a:buClrTx/>
              <a:buSzTx/>
              <a:buFontTx/>
              <a:buNone/>
            </a:pPr>
            <a:r>
              <a:rPr lang="en-US" altLang="en-US" sz="1900" dirty="0" smtClean="0">
                <a:solidFill>
                  <a:schemeClr val="tx1"/>
                </a:solidFill>
                <a:latin typeface="Liberation Sans" panose="020B0604020202020204" pitchFamily="34" charset="0"/>
              </a:rPr>
              <a:t>TRANSACTION 1. INVESTMENT BY STOCKHOLDERS</a:t>
            </a:r>
            <a:r>
              <a:rPr lang="en-US" altLang="en-US" sz="1900" b="0" dirty="0" smtClean="0">
                <a:solidFill>
                  <a:schemeClr val="tx1"/>
                </a:solidFill>
                <a:latin typeface="Liberation Sans" panose="020B0604020202020204" pitchFamily="34" charset="0"/>
              </a:rPr>
              <a:t>  </a:t>
            </a:r>
            <a:r>
              <a:rPr lang="en-US" sz="1900" b="0" dirty="0" smtClean="0">
                <a:solidFill>
                  <a:schemeClr val="tx1"/>
                </a:solidFill>
                <a:latin typeface="Liberation Sans" panose="020B0604020202020204" pitchFamily="34" charset="0"/>
              </a:rPr>
              <a:t>Ray </a:t>
            </a:r>
            <a:r>
              <a:rPr lang="en-US" sz="1900" b="0" dirty="0">
                <a:solidFill>
                  <a:schemeClr val="tx1"/>
                </a:solidFill>
                <a:latin typeface="Liberation Sans" panose="020B0604020202020204" pitchFamily="34" charset="0"/>
              </a:rPr>
              <a:t>and Barbara Neal </a:t>
            </a:r>
            <a:r>
              <a:rPr lang="en-US" sz="1900" b="0" dirty="0" smtClean="0">
                <a:solidFill>
                  <a:schemeClr val="tx1"/>
                </a:solidFill>
                <a:latin typeface="Liberation Sans" panose="020B0604020202020204" pitchFamily="34" charset="0"/>
              </a:rPr>
              <a:t>decide to </a:t>
            </a:r>
            <a:r>
              <a:rPr lang="en-US" sz="1900" b="0" dirty="0">
                <a:solidFill>
                  <a:schemeClr val="tx1"/>
                </a:solidFill>
                <a:latin typeface="Liberation Sans" panose="020B0604020202020204" pitchFamily="34" charset="0"/>
              </a:rPr>
              <a:t>start a smartphone app development company that they incorporate as </a:t>
            </a:r>
            <a:r>
              <a:rPr lang="en-US" sz="1900" b="0" dirty="0" smtClean="0">
                <a:solidFill>
                  <a:schemeClr val="tx1"/>
                </a:solidFill>
                <a:latin typeface="Liberation Sans" panose="020B0604020202020204" pitchFamily="34" charset="0"/>
              </a:rPr>
              <a:t>Softbyte SA. </a:t>
            </a:r>
            <a:r>
              <a:rPr lang="en-US" sz="1900" b="0" dirty="0">
                <a:solidFill>
                  <a:schemeClr val="tx1"/>
                </a:solidFill>
                <a:latin typeface="Liberation Sans" panose="020B0604020202020204" pitchFamily="34" charset="0"/>
              </a:rPr>
              <a:t>On September 1, 2017, they invest </a:t>
            </a:r>
            <a:r>
              <a:rPr lang="en-US" sz="1900" dirty="0" smtClean="0">
                <a:solidFill>
                  <a:schemeClr val="tx1"/>
                </a:solidFill>
                <a:latin typeface="Liberation Sans" panose="020B0604020202020204" pitchFamily="34" charset="0"/>
              </a:rPr>
              <a:t>€15,000 </a:t>
            </a:r>
            <a:r>
              <a:rPr lang="en-US" sz="1900" dirty="0">
                <a:solidFill>
                  <a:schemeClr val="tx1"/>
                </a:solidFill>
                <a:latin typeface="Liberation Sans" panose="020B0604020202020204" pitchFamily="34" charset="0"/>
              </a:rPr>
              <a:t>cash </a:t>
            </a:r>
            <a:r>
              <a:rPr lang="en-US" sz="1900" b="0" dirty="0">
                <a:solidFill>
                  <a:schemeClr val="tx1"/>
                </a:solidFill>
                <a:latin typeface="Liberation Sans" panose="020B0604020202020204" pitchFamily="34" charset="0"/>
              </a:rPr>
              <a:t>in the business </a:t>
            </a:r>
            <a:r>
              <a:rPr lang="en-US" sz="1900" b="0" dirty="0" smtClean="0">
                <a:solidFill>
                  <a:schemeClr val="tx1"/>
                </a:solidFill>
                <a:latin typeface="Liberation Sans" panose="020B0604020202020204" pitchFamily="34" charset="0"/>
              </a:rPr>
              <a:t>in exchange </a:t>
            </a:r>
            <a:r>
              <a:rPr lang="en-US" sz="1900" b="0" dirty="0">
                <a:solidFill>
                  <a:schemeClr val="tx1"/>
                </a:solidFill>
                <a:latin typeface="Liberation Sans" panose="020B0604020202020204" pitchFamily="34" charset="0"/>
              </a:rPr>
              <a:t>for </a:t>
            </a:r>
            <a:r>
              <a:rPr lang="en-US" sz="1900" dirty="0" smtClean="0">
                <a:solidFill>
                  <a:schemeClr val="tx1"/>
                </a:solidFill>
                <a:latin typeface="Liberation Sans" panose="020B0604020202020204" pitchFamily="34" charset="0"/>
              </a:rPr>
              <a:t>€15,000 </a:t>
            </a:r>
            <a:r>
              <a:rPr lang="en-US" sz="1900" dirty="0">
                <a:solidFill>
                  <a:schemeClr val="tx1"/>
                </a:solidFill>
                <a:latin typeface="Liberation Sans" panose="020B0604020202020204" pitchFamily="34" charset="0"/>
              </a:rPr>
              <a:t>of </a:t>
            </a:r>
            <a:r>
              <a:rPr lang="en-US" sz="1900" dirty="0" smtClean="0">
                <a:solidFill>
                  <a:schemeClr val="tx1"/>
                </a:solidFill>
                <a:latin typeface="Liberation Sans" panose="020B0604020202020204" pitchFamily="34" charset="0"/>
              </a:rPr>
              <a:t>ordinary shares</a:t>
            </a:r>
            <a:r>
              <a:rPr lang="en-US" sz="1900" b="0" dirty="0" smtClean="0">
                <a:solidFill>
                  <a:schemeClr val="tx1"/>
                </a:solidFill>
                <a:latin typeface="Liberation Sans" panose="020B0604020202020204" pitchFamily="34" charset="0"/>
              </a:rPr>
              <a:t>. </a:t>
            </a:r>
            <a:r>
              <a:rPr lang="en-US" sz="1900" b="0" dirty="0">
                <a:solidFill>
                  <a:schemeClr val="tx1"/>
                </a:solidFill>
                <a:latin typeface="Liberation Sans" panose="020B0604020202020204" pitchFamily="34" charset="0"/>
              </a:rPr>
              <a:t>The </a:t>
            </a:r>
            <a:r>
              <a:rPr lang="en-US" sz="1900" b="0" dirty="0" smtClean="0">
                <a:solidFill>
                  <a:schemeClr val="tx1"/>
                </a:solidFill>
                <a:latin typeface="Liberation Sans" panose="020B0604020202020204" pitchFamily="34" charset="0"/>
              </a:rPr>
              <a:t>ordinary shares indicates </a:t>
            </a:r>
            <a:r>
              <a:rPr lang="en-US" sz="1900" b="0" dirty="0">
                <a:solidFill>
                  <a:schemeClr val="tx1"/>
                </a:solidFill>
                <a:latin typeface="Liberation Sans" panose="020B0604020202020204" pitchFamily="34" charset="0"/>
              </a:rPr>
              <a:t>the </a:t>
            </a:r>
            <a:r>
              <a:rPr lang="en-US" sz="1900" b="0" dirty="0" smtClean="0">
                <a:solidFill>
                  <a:schemeClr val="tx1"/>
                </a:solidFill>
                <a:latin typeface="Liberation Sans" panose="020B0604020202020204" pitchFamily="34" charset="0"/>
              </a:rPr>
              <a:t>ownership interest </a:t>
            </a:r>
            <a:r>
              <a:rPr lang="en-US" sz="1900" b="0" dirty="0">
                <a:solidFill>
                  <a:schemeClr val="tx1"/>
                </a:solidFill>
                <a:latin typeface="Liberation Sans" panose="020B0604020202020204" pitchFamily="34" charset="0"/>
              </a:rPr>
              <a:t>that the Neals have in Softbyte </a:t>
            </a:r>
            <a:r>
              <a:rPr lang="en-US" sz="1900" b="0" dirty="0" smtClean="0">
                <a:solidFill>
                  <a:schemeClr val="tx1"/>
                </a:solidFill>
                <a:latin typeface="Liberation Sans" panose="020B0604020202020204" pitchFamily="34" charset="0"/>
              </a:rPr>
              <a:t>SA. </a:t>
            </a:r>
            <a:r>
              <a:rPr lang="en-US" sz="1900" b="0" dirty="0">
                <a:solidFill>
                  <a:schemeClr val="tx1"/>
                </a:solidFill>
                <a:latin typeface="Liberation Sans" panose="020B0604020202020204" pitchFamily="34" charset="0"/>
              </a:rPr>
              <a:t>This transaction results in </a:t>
            </a:r>
            <a:r>
              <a:rPr lang="en-US" sz="1900" b="0" dirty="0" smtClean="0">
                <a:solidFill>
                  <a:schemeClr val="tx1"/>
                </a:solidFill>
                <a:latin typeface="Liberation Sans" panose="020B0604020202020204" pitchFamily="34" charset="0"/>
              </a:rPr>
              <a:t>an equal </a:t>
            </a:r>
            <a:r>
              <a:rPr lang="en-US" sz="1900" b="0" dirty="0">
                <a:solidFill>
                  <a:schemeClr val="tx1"/>
                </a:solidFill>
                <a:latin typeface="Liberation Sans" panose="020B0604020202020204" pitchFamily="34" charset="0"/>
              </a:rPr>
              <a:t>increase in both assets and </a:t>
            </a:r>
            <a:r>
              <a:rPr lang="en-US" sz="1900" b="0" dirty="0" smtClean="0">
                <a:solidFill>
                  <a:schemeClr val="tx1"/>
                </a:solidFill>
                <a:latin typeface="Liberation Sans" panose="020B0604020202020204" pitchFamily="34" charset="0"/>
              </a:rPr>
              <a:t>equity</a:t>
            </a:r>
            <a:r>
              <a:rPr lang="en-US" sz="1900" b="0" dirty="0">
                <a:solidFill>
                  <a:schemeClr val="tx1"/>
                </a:solidFill>
                <a:latin typeface="Liberation Sans" panose="020B0604020202020204" pitchFamily="34" charset="0"/>
              </a:rPr>
              <a:t>.</a:t>
            </a:r>
            <a:r>
              <a:rPr lang="en-US" altLang="en-US" sz="1900" b="0" dirty="0">
                <a:solidFill>
                  <a:schemeClr val="tx1"/>
                </a:solidFill>
                <a:latin typeface="Liberation Sans" panose="020B0604020202020204" pitchFamily="34" charset="0"/>
              </a:rPr>
              <a:t> </a:t>
            </a:r>
          </a:p>
        </p:txBody>
      </p:sp>
      <p:sp>
        <p:nvSpPr>
          <p:cNvPr id="6" name="TextBox 5"/>
          <p:cNvSpPr txBox="1"/>
          <p:nvPr/>
        </p:nvSpPr>
        <p:spPr>
          <a:xfrm>
            <a:off x="228600" y="40386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7" name="TextBox 6"/>
          <p:cNvSpPr txBox="1"/>
          <p:nvPr/>
        </p:nvSpPr>
        <p:spPr>
          <a:xfrm>
            <a:off x="914400" y="40386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8" name="TextBox 7"/>
          <p:cNvSpPr txBox="1"/>
          <p:nvPr/>
        </p:nvSpPr>
        <p:spPr>
          <a:xfrm>
            <a:off x="1752600" y="40386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9" name="TextBox 8"/>
          <p:cNvSpPr txBox="1"/>
          <p:nvPr/>
        </p:nvSpPr>
        <p:spPr>
          <a:xfrm>
            <a:off x="2857500" y="40386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10" name="TextBox 9"/>
          <p:cNvSpPr txBox="1"/>
          <p:nvPr/>
        </p:nvSpPr>
        <p:spPr>
          <a:xfrm>
            <a:off x="3657600" y="40386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11" name="TextBox 10"/>
          <p:cNvSpPr txBox="1"/>
          <p:nvPr/>
        </p:nvSpPr>
        <p:spPr>
          <a:xfrm>
            <a:off x="4648200" y="40386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12" name="TextBox 11"/>
          <p:cNvSpPr txBox="1"/>
          <p:nvPr/>
        </p:nvSpPr>
        <p:spPr>
          <a:xfrm>
            <a:off x="5638800" y="40386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13" name="TextBox 12"/>
          <p:cNvSpPr txBox="1"/>
          <p:nvPr/>
        </p:nvSpPr>
        <p:spPr>
          <a:xfrm>
            <a:off x="6553200" y="40386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sp>
        <p:nvSpPr>
          <p:cNvPr id="14" name="Text Box 10"/>
          <p:cNvSpPr txBox="1">
            <a:spLocks noChangeArrowheads="1"/>
          </p:cNvSpPr>
          <p:nvPr/>
        </p:nvSpPr>
        <p:spPr bwMode="auto">
          <a:xfrm>
            <a:off x="381000" y="4572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5949950"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cxnSp>
        <p:nvCxnSpPr>
          <p:cNvPr id="15" name="Straight Connector 14"/>
          <p:cNvCxnSpPr/>
          <p:nvPr/>
        </p:nvCxnSpPr>
        <p:spPr bwMode="auto">
          <a:xfrm>
            <a:off x="978408" y="4572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6" name="Rectangle 15"/>
          <p:cNvSpPr/>
          <p:nvPr/>
        </p:nvSpPr>
        <p:spPr bwMode="auto">
          <a:xfrm>
            <a:off x="16764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7" name="Rectangle 16"/>
          <p:cNvSpPr/>
          <p:nvPr/>
        </p:nvSpPr>
        <p:spPr bwMode="auto">
          <a:xfrm>
            <a:off x="2743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8" name="Rectangle 17"/>
          <p:cNvSpPr/>
          <p:nvPr/>
        </p:nvSpPr>
        <p:spPr bwMode="auto">
          <a:xfrm>
            <a:off x="35814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 name="Rectangle 18"/>
          <p:cNvSpPr/>
          <p:nvPr/>
        </p:nvSpPr>
        <p:spPr bwMode="auto">
          <a:xfrm>
            <a:off x="4648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0" name="Rectangle 19"/>
          <p:cNvSpPr/>
          <p:nvPr/>
        </p:nvSpPr>
        <p:spPr bwMode="auto">
          <a:xfrm>
            <a:off x="56388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1" name="Rectangle 20"/>
          <p:cNvSpPr/>
          <p:nvPr/>
        </p:nvSpPr>
        <p:spPr bwMode="auto">
          <a:xfrm>
            <a:off x="6553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2" name="Rectangle 21"/>
          <p:cNvSpPr/>
          <p:nvPr/>
        </p:nvSpPr>
        <p:spPr bwMode="auto">
          <a:xfrm>
            <a:off x="7315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3" name="Rectangle 22"/>
          <p:cNvSpPr/>
          <p:nvPr/>
        </p:nvSpPr>
        <p:spPr bwMode="auto">
          <a:xfrm>
            <a:off x="8077200" y="44958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24" name="TextBox 23"/>
          <p:cNvSpPr txBox="1"/>
          <p:nvPr/>
        </p:nvSpPr>
        <p:spPr>
          <a:xfrm>
            <a:off x="914399" y="37338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25" name="Straight Connector 24"/>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26" name="TextBox 25"/>
          <p:cNvSpPr txBox="1"/>
          <p:nvPr/>
        </p:nvSpPr>
        <p:spPr>
          <a:xfrm>
            <a:off x="55626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7" name="TextBox 26"/>
          <p:cNvSpPr txBox="1"/>
          <p:nvPr/>
        </p:nvSpPr>
        <p:spPr>
          <a:xfrm>
            <a:off x="65532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8" name="TextBox 27"/>
          <p:cNvSpPr txBox="1"/>
          <p:nvPr/>
        </p:nvSpPr>
        <p:spPr>
          <a:xfrm>
            <a:off x="35814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29" name="TextBox 28"/>
          <p:cNvSpPr txBox="1"/>
          <p:nvPr/>
        </p:nvSpPr>
        <p:spPr>
          <a:xfrm>
            <a:off x="26670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30" name="TextBox 29"/>
          <p:cNvSpPr txBox="1"/>
          <p:nvPr/>
        </p:nvSpPr>
        <p:spPr>
          <a:xfrm>
            <a:off x="16002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31" name="TextBox 30"/>
          <p:cNvSpPr txBox="1"/>
          <p:nvPr/>
        </p:nvSpPr>
        <p:spPr>
          <a:xfrm>
            <a:off x="4572000" y="40386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cxnSp>
        <p:nvCxnSpPr>
          <p:cNvPr id="32" name="Straight Connector 31"/>
          <p:cNvCxnSpPr/>
          <p:nvPr/>
        </p:nvCxnSpPr>
        <p:spPr bwMode="auto">
          <a:xfrm>
            <a:off x="990600" y="4876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33" name="Rectangle 84"/>
          <p:cNvSpPr>
            <a:spLocks noChangeArrowheads="1"/>
          </p:cNvSpPr>
          <p:nvPr/>
        </p:nvSpPr>
        <p:spPr bwMode="auto">
          <a:xfrm>
            <a:off x="7391400" y="33829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1-10</a:t>
            </a:r>
            <a:endParaRPr lang="en-US" altLang="en-US" sz="1200" b="0" dirty="0">
              <a:solidFill>
                <a:schemeClr val="tx1"/>
              </a:solidFill>
              <a:latin typeface="Liberation Sans" panose="020B0604020202020204" pitchFamily="34" charset="0"/>
            </a:endParaRPr>
          </a:p>
        </p:txBody>
      </p:sp>
      <p:sp>
        <p:nvSpPr>
          <p:cNvPr id="3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184132250"/>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1" name="TextBox 30"/>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83" name="Text Box 2"/>
          <p:cNvSpPr txBox="1">
            <a:spLocks noChangeArrowheads="1"/>
          </p:cNvSpPr>
          <p:nvPr/>
        </p:nvSpPr>
        <p:spPr bwMode="auto">
          <a:xfrm>
            <a:off x="533400" y="381000"/>
            <a:ext cx="8229600" cy="76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2. PURCHASE OF EQUIPMENT FOR CASH </a:t>
            </a:r>
            <a:r>
              <a:rPr lang="en-US" dirty="0" smtClean="0"/>
              <a:t> </a:t>
            </a:r>
            <a:r>
              <a:rPr lang="en-US" b="0" dirty="0" smtClean="0"/>
              <a:t>Softbyte SA purchases computer </a:t>
            </a:r>
            <a:r>
              <a:rPr lang="en-US" b="0" dirty="0"/>
              <a:t>equipment for </a:t>
            </a:r>
            <a:r>
              <a:rPr lang="en-US" dirty="0" smtClean="0"/>
              <a:t>€7,000 </a:t>
            </a:r>
            <a:r>
              <a:rPr lang="en-US" dirty="0"/>
              <a:t>cash</a:t>
            </a:r>
            <a:r>
              <a:rPr lang="en-US" b="0" dirty="0"/>
              <a:t>.</a:t>
            </a:r>
            <a:endParaRPr lang="en-US" altLang="en-US" b="0" dirty="0"/>
          </a:p>
        </p:txBody>
      </p:sp>
      <p:sp>
        <p:nvSpPr>
          <p:cNvPr id="2" name="Rectangle 1"/>
          <p:cNvSpPr/>
          <p:nvPr/>
        </p:nvSpPr>
        <p:spPr bwMode="auto">
          <a:xfrm>
            <a:off x="381000" y="3087553"/>
            <a:ext cx="8610600" cy="300844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Rectangle 84"/>
          <p:cNvSpPr>
            <a:spLocks noChangeArrowheads="1"/>
          </p:cNvSpPr>
          <p:nvPr/>
        </p:nvSpPr>
        <p:spPr bwMode="auto">
          <a:xfrm>
            <a:off x="7239000" y="12192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a:t>
            </a:r>
            <a:r>
              <a:rPr lang="en-US" altLang="en-US" sz="1200" dirty="0" smtClean="0">
                <a:solidFill>
                  <a:schemeClr val="tx1"/>
                </a:solidFill>
                <a:latin typeface="Liberation Sans" panose="020B0604020202020204" pitchFamily="34" charset="0"/>
              </a:rPr>
              <a:t>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894584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wipe(left)">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3431977"/>
            <a:ext cx="8610600" cy="2740223"/>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3. PURCHASE OF SUPPLIES ON CREDIT </a:t>
            </a:r>
            <a:r>
              <a:rPr lang="en-US" dirty="0" smtClean="0"/>
              <a:t> </a:t>
            </a:r>
            <a:r>
              <a:rPr lang="en-US" b="0" dirty="0" smtClean="0"/>
              <a:t>Softbyte SA </a:t>
            </a:r>
            <a:r>
              <a:rPr lang="en-US" dirty="0"/>
              <a:t>purchases</a:t>
            </a:r>
            <a:r>
              <a:rPr lang="en-US" b="0" dirty="0"/>
              <a:t> </a:t>
            </a:r>
            <a:r>
              <a:rPr lang="en-US" dirty="0"/>
              <a:t>for</a:t>
            </a:r>
            <a:r>
              <a:rPr lang="en-US" b="0" dirty="0" smtClean="0"/>
              <a:t> </a:t>
            </a:r>
            <a:r>
              <a:rPr lang="en-US" dirty="0" smtClean="0"/>
              <a:t>€1,600 </a:t>
            </a:r>
            <a:r>
              <a:rPr lang="en-US" b="0" dirty="0" smtClean="0"/>
              <a:t>headsets </a:t>
            </a:r>
            <a:r>
              <a:rPr lang="en-US" b="0" dirty="0"/>
              <a:t>and other </a:t>
            </a:r>
            <a:r>
              <a:rPr lang="en-US" b="0" dirty="0" smtClean="0"/>
              <a:t>accessories expected to </a:t>
            </a:r>
            <a:r>
              <a:rPr lang="en-US" b="0" dirty="0"/>
              <a:t>last several months. </a:t>
            </a:r>
            <a:r>
              <a:rPr lang="en-US" b="0" dirty="0" smtClean="0"/>
              <a:t>The supplier allows </a:t>
            </a:r>
            <a:r>
              <a:rPr lang="en-US" b="0" dirty="0"/>
              <a:t>Softbyte to pay this </a:t>
            </a:r>
            <a:r>
              <a:rPr lang="en-US" b="0" dirty="0" smtClean="0"/>
              <a:t>bill in </a:t>
            </a:r>
            <a:r>
              <a:rPr lang="en-US" b="0" dirty="0"/>
              <a:t>October.</a:t>
            </a:r>
            <a:endParaRPr lang="en-US" altLang="en-US" b="0" dirty="0"/>
          </a:p>
        </p:txBody>
      </p:sp>
      <p:sp>
        <p:nvSpPr>
          <p:cNvPr id="88"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Box 88"/>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0181953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02"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3733800"/>
            <a:ext cx="8610600" cy="2360712"/>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4. SERVICES PERFORMED FOR CASH </a:t>
            </a:r>
            <a:r>
              <a:rPr lang="en-US" dirty="0" smtClean="0"/>
              <a:t> </a:t>
            </a:r>
            <a:r>
              <a:rPr lang="en-US" b="0" dirty="0" smtClean="0"/>
              <a:t>Softbyte SA </a:t>
            </a:r>
            <a:r>
              <a:rPr lang="en-US" b="0" dirty="0"/>
              <a:t>receives </a:t>
            </a:r>
            <a:r>
              <a:rPr lang="en-US" dirty="0" smtClean="0"/>
              <a:t>€1,200</a:t>
            </a:r>
            <a:r>
              <a:rPr lang="en-US" b="0" dirty="0" smtClean="0"/>
              <a:t> </a:t>
            </a:r>
            <a:r>
              <a:rPr lang="en-US" dirty="0"/>
              <a:t>cash</a:t>
            </a:r>
            <a:r>
              <a:rPr lang="en-US" b="0" dirty="0" smtClean="0"/>
              <a:t> </a:t>
            </a:r>
            <a:r>
              <a:rPr lang="en-US" b="0" dirty="0"/>
              <a:t>from customers for app development services it has performed.</a:t>
            </a:r>
            <a:endParaRPr lang="en-US" altLang="en-US" b="0" dirty="0"/>
          </a:p>
        </p:txBody>
      </p:sp>
      <p:sp>
        <p:nvSpPr>
          <p:cNvPr id="88" name="Rectangle 84"/>
          <p:cNvSpPr>
            <a:spLocks noChangeArrowheads="1"/>
          </p:cNvSpPr>
          <p:nvPr/>
        </p:nvSpPr>
        <p:spPr bwMode="auto">
          <a:xfrm>
            <a:off x="7467600" y="1219200"/>
            <a:ext cx="1447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Box 89"/>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1849706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4038599"/>
            <a:ext cx="8610600" cy="217976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5. PURCHASE OF ADVERTISING ON CREDIT </a:t>
            </a:r>
            <a:r>
              <a:rPr lang="en-US" dirty="0" smtClean="0"/>
              <a:t> </a:t>
            </a:r>
            <a:r>
              <a:rPr lang="en-US" b="0" dirty="0" smtClean="0"/>
              <a:t>Softbyte SA </a:t>
            </a:r>
            <a:r>
              <a:rPr lang="en-US" b="0" dirty="0"/>
              <a:t>receives </a:t>
            </a:r>
            <a:r>
              <a:rPr lang="en-US" b="0" dirty="0" smtClean="0"/>
              <a:t>a </a:t>
            </a:r>
            <a:r>
              <a:rPr lang="en-US" dirty="0" smtClean="0"/>
              <a:t>bill </a:t>
            </a:r>
            <a:r>
              <a:rPr lang="en-US" dirty="0"/>
              <a:t>for </a:t>
            </a:r>
            <a:r>
              <a:rPr lang="en-US" dirty="0" smtClean="0"/>
              <a:t>€250 </a:t>
            </a:r>
            <a:r>
              <a:rPr lang="en-US" b="0" dirty="0"/>
              <a:t>from the </a:t>
            </a:r>
            <a:r>
              <a:rPr lang="en-US" b="0" i="1" dirty="0" smtClean="0"/>
              <a:t>Programming News </a:t>
            </a:r>
            <a:r>
              <a:rPr lang="en-US" b="0" dirty="0"/>
              <a:t>for advertising on its </a:t>
            </a:r>
            <a:r>
              <a:rPr lang="en-US" b="0" dirty="0" smtClean="0"/>
              <a:t>website </a:t>
            </a:r>
            <a:r>
              <a:rPr lang="en-US" b="0" dirty="0"/>
              <a:t>but </a:t>
            </a:r>
            <a:r>
              <a:rPr lang="en-US" b="0" dirty="0" smtClean="0"/>
              <a:t>postpones payment </a:t>
            </a:r>
            <a:r>
              <a:rPr lang="en-US" b="0" dirty="0"/>
              <a:t>until a later date.</a:t>
            </a:r>
            <a:endParaRPr lang="en-US" altLang="en-US" b="0" dirty="0"/>
          </a:p>
        </p:txBody>
      </p:sp>
      <p:sp>
        <p:nvSpPr>
          <p:cNvPr id="88" name="Rectangle 84"/>
          <p:cNvSpPr>
            <a:spLocks noChangeArrowheads="1"/>
          </p:cNvSpPr>
          <p:nvPr/>
        </p:nvSpPr>
        <p:spPr bwMode="auto">
          <a:xfrm>
            <a:off x="7365492" y="1219200"/>
            <a:ext cx="15499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1" name="TextBox 90"/>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0625291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a:t>
            </a:r>
          </a:p>
          <a:p>
            <a:pPr>
              <a:spcBef>
                <a:spcPts val="3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4343400"/>
            <a:ext cx="8610600" cy="179876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50000"/>
              </a:spcBef>
              <a:buClrTx/>
              <a:buSzTx/>
              <a:buFontTx/>
              <a:buNone/>
            </a:pPr>
            <a:r>
              <a:rPr lang="en-US" altLang="en-US" sz="1900" dirty="0" smtClean="0">
                <a:solidFill>
                  <a:schemeClr val="tx1"/>
                </a:solidFill>
                <a:latin typeface="Liberation Sans" panose="020B0604020202020204" pitchFamily="34" charset="0"/>
              </a:rPr>
              <a:t>TRANSACTION 6. SERVICES PROVIDED FOR CASH AND CREDIT.</a:t>
            </a:r>
            <a:r>
              <a:rPr lang="en-US" altLang="en-US" sz="1900" b="0" dirty="0" smtClean="0">
                <a:solidFill>
                  <a:schemeClr val="tx1"/>
                </a:solidFill>
                <a:latin typeface="Liberation Sans" panose="020B0604020202020204" pitchFamily="34" charset="0"/>
              </a:rPr>
              <a:t> Softbyte </a:t>
            </a:r>
            <a:r>
              <a:rPr lang="en-US" altLang="en-US" sz="1900" b="0" dirty="0">
                <a:solidFill>
                  <a:schemeClr val="tx1"/>
                </a:solidFill>
                <a:latin typeface="Liberation Sans" panose="020B0604020202020204" pitchFamily="34" charset="0"/>
              </a:rPr>
              <a:t>provides </a:t>
            </a:r>
            <a:r>
              <a:rPr lang="en-US" altLang="en-US" sz="1900" dirty="0" smtClean="0">
                <a:solidFill>
                  <a:schemeClr val="tx1"/>
                </a:solidFill>
                <a:latin typeface="Liberation Sans" panose="020B0604020202020204" pitchFamily="34" charset="0"/>
              </a:rPr>
              <a:t>€3,500 </a:t>
            </a:r>
            <a:r>
              <a:rPr lang="en-US" altLang="en-US" sz="1900" dirty="0">
                <a:solidFill>
                  <a:schemeClr val="tx1"/>
                </a:solidFill>
                <a:latin typeface="Liberation Sans" panose="020B0604020202020204" pitchFamily="34" charset="0"/>
              </a:rPr>
              <a:t>of </a:t>
            </a:r>
            <a:r>
              <a:rPr lang="en-US" altLang="en-US" sz="1900" dirty="0" smtClean="0">
                <a:solidFill>
                  <a:schemeClr val="tx1"/>
                </a:solidFill>
                <a:latin typeface="Liberation Sans" panose="020B0604020202020204" pitchFamily="34" charset="0"/>
              </a:rPr>
              <a:t>services</a:t>
            </a:r>
            <a:r>
              <a:rPr lang="en-US" altLang="en-US" sz="1900" b="0" dirty="0" smtClean="0">
                <a:solidFill>
                  <a:schemeClr val="tx1"/>
                </a:solidFill>
                <a:latin typeface="Liberation Sans" panose="020B0604020202020204" pitchFamily="34" charset="0"/>
              </a:rPr>
              <a:t>. </a:t>
            </a:r>
            <a:r>
              <a:rPr lang="en-US" altLang="en-US" sz="1900" b="0" dirty="0">
                <a:solidFill>
                  <a:schemeClr val="tx1"/>
                </a:solidFill>
                <a:latin typeface="Liberation Sans" panose="020B0604020202020204" pitchFamily="34" charset="0"/>
              </a:rPr>
              <a:t>The company receives </a:t>
            </a:r>
            <a:r>
              <a:rPr lang="en-US" altLang="en-US" sz="1900" dirty="0">
                <a:solidFill>
                  <a:schemeClr val="tx1"/>
                </a:solidFill>
                <a:latin typeface="Liberation Sans" panose="020B0604020202020204" pitchFamily="34" charset="0"/>
              </a:rPr>
              <a:t>cash of </a:t>
            </a:r>
            <a:r>
              <a:rPr lang="en-US" altLang="en-US" sz="1900" dirty="0" smtClean="0">
                <a:solidFill>
                  <a:schemeClr val="tx1"/>
                </a:solidFill>
                <a:latin typeface="Liberation Sans" panose="020B0604020202020204" pitchFamily="34" charset="0"/>
              </a:rPr>
              <a:t>€1,500 </a:t>
            </a:r>
            <a:r>
              <a:rPr lang="en-US" altLang="en-US" sz="1900" b="0" dirty="0">
                <a:solidFill>
                  <a:schemeClr val="tx1"/>
                </a:solidFill>
                <a:latin typeface="Liberation Sans" panose="020B0604020202020204" pitchFamily="34" charset="0"/>
              </a:rPr>
              <a:t>from customers, and it bills the balance of </a:t>
            </a:r>
            <a:r>
              <a:rPr lang="en-US" altLang="en-US" sz="1900" dirty="0" smtClean="0">
                <a:solidFill>
                  <a:schemeClr val="tx1"/>
                </a:solidFill>
                <a:latin typeface="Liberation Sans" panose="020B0604020202020204" pitchFamily="34" charset="0"/>
              </a:rPr>
              <a:t>€2,000 </a:t>
            </a:r>
            <a:r>
              <a:rPr lang="en-US" altLang="en-US" sz="1900" dirty="0">
                <a:solidFill>
                  <a:schemeClr val="tx1"/>
                </a:solidFill>
                <a:latin typeface="Liberation Sans" panose="020B0604020202020204" pitchFamily="34" charset="0"/>
              </a:rPr>
              <a:t>on account</a:t>
            </a:r>
            <a:r>
              <a:rPr lang="en-US" altLang="en-US" sz="1900" b="0" dirty="0">
                <a:solidFill>
                  <a:schemeClr val="tx1"/>
                </a:solidFill>
                <a:latin typeface="Liberation Sans" panose="020B0604020202020204" pitchFamily="34" charset="0"/>
              </a:rPr>
              <a:t>.</a:t>
            </a:r>
          </a:p>
        </p:txBody>
      </p:sp>
      <p:sp>
        <p:nvSpPr>
          <p:cNvPr id="8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 </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2" name="TextBox 91"/>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3"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Tree>
    <p:extLst>
      <p:ext uri="{BB962C8B-B14F-4D97-AF65-F5344CB8AC3E}">
        <p14:creationId xmlns:p14="http://schemas.microsoft.com/office/powerpoint/2010/main" val="27749107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113"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124"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sp>
        <p:nvSpPr>
          <p:cNvPr id="125"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181600"/>
            <a:ext cx="8610600" cy="879901"/>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7. PAYMENT OF EXPENSES </a:t>
            </a:r>
            <a:r>
              <a:rPr lang="en-US" dirty="0" smtClean="0"/>
              <a:t> </a:t>
            </a:r>
            <a:r>
              <a:rPr lang="en-US" b="0" dirty="0" smtClean="0"/>
              <a:t>Softbyte SA </a:t>
            </a:r>
            <a:r>
              <a:rPr lang="en-US" b="0" dirty="0"/>
              <a:t>pays the following </a:t>
            </a:r>
            <a:r>
              <a:rPr lang="en-US" b="0" dirty="0" smtClean="0"/>
              <a:t>expenses in </a:t>
            </a:r>
            <a:r>
              <a:rPr lang="en-US" b="0" dirty="0"/>
              <a:t>cash for September: </a:t>
            </a:r>
            <a:r>
              <a:rPr lang="en-US" b="0" dirty="0" smtClean="0"/>
              <a:t>office </a:t>
            </a:r>
            <a:r>
              <a:rPr lang="en-US" b="0" dirty="0"/>
              <a:t>rent </a:t>
            </a:r>
            <a:r>
              <a:rPr lang="en-US" dirty="0" smtClean="0"/>
              <a:t>€600</a:t>
            </a:r>
            <a:r>
              <a:rPr lang="en-US" b="0" dirty="0"/>
              <a:t>, salaries and wages of employees </a:t>
            </a:r>
            <a:r>
              <a:rPr lang="en-US" dirty="0" smtClean="0"/>
              <a:t>€900</a:t>
            </a:r>
            <a:r>
              <a:rPr lang="en-US" b="0" dirty="0" smtClean="0"/>
              <a:t>, and </a:t>
            </a:r>
            <a:r>
              <a:rPr lang="en-US" b="0" dirty="0"/>
              <a:t>utilities </a:t>
            </a:r>
            <a:r>
              <a:rPr lang="en-US" dirty="0" smtClean="0"/>
              <a:t>€200</a:t>
            </a:r>
            <a:r>
              <a:rPr lang="en-US" b="0" dirty="0"/>
              <a:t>.</a:t>
            </a:r>
            <a:endParaRPr lang="en-US" altLang="en-US" b="0" dirty="0"/>
          </a:p>
        </p:txBody>
      </p:sp>
      <p:sp>
        <p:nvSpPr>
          <p:cNvPr id="86" name="Rectangle 84"/>
          <p:cNvSpPr>
            <a:spLocks noChangeArrowheads="1"/>
          </p:cNvSpPr>
          <p:nvPr/>
        </p:nvSpPr>
        <p:spPr bwMode="auto">
          <a:xfrm>
            <a:off x="7403592" y="1219200"/>
            <a:ext cx="15118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10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89" name="TextBox 88"/>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13400073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5"/>
          <p:cNvSpPr txBox="1">
            <a:spLocks noChangeArrowheads="1"/>
          </p:cNvSpPr>
          <p:nvPr/>
        </p:nvSpPr>
        <p:spPr bwMode="auto">
          <a:xfrm>
            <a:off x="3276600" y="6369050"/>
            <a:ext cx="5715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1600" b="1" i="1" smtClean="0">
                <a:solidFill>
                  <a:srgbClr val="000000"/>
                </a:solidFill>
                <a:latin typeface="Arial" charset="0"/>
              </a:rPr>
              <a:t>LO 1  Explain what accounting is.</a:t>
            </a:r>
          </a:p>
        </p:txBody>
      </p:sp>
      <p:sp>
        <p:nvSpPr>
          <p:cNvPr id="22531" name="Rectangle 6"/>
          <p:cNvSpPr>
            <a:spLocks noChangeArrowheads="1"/>
          </p:cNvSpPr>
          <p:nvPr/>
        </p:nvSpPr>
        <p:spPr bwMode="auto">
          <a:xfrm>
            <a:off x="533400" y="1335088"/>
            <a:ext cx="815340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l">
              <a:lnSpc>
                <a:spcPts val="3000"/>
              </a:lnSpc>
              <a:spcBef>
                <a:spcPct val="50000"/>
              </a:spcBef>
              <a:buSzPct val="95000"/>
            </a:pPr>
            <a:r>
              <a:rPr lang="en-US" sz="2000" b="1" i="1" smtClean="0">
                <a:solidFill>
                  <a:srgbClr val="000000"/>
                </a:solidFill>
                <a:latin typeface="Arial" charset="0"/>
              </a:rPr>
              <a:t>Accounting is very old and most important subject. The word “ACCOUNT” has come from the Latin words “ad” + “computere” which means to reckon together. The word “reckon” means to count up, compute or calculate. </a:t>
            </a:r>
          </a:p>
          <a:p>
            <a:pPr algn="l">
              <a:lnSpc>
                <a:spcPts val="3000"/>
              </a:lnSpc>
              <a:spcBef>
                <a:spcPct val="50000"/>
              </a:spcBef>
              <a:buSzPct val="95000"/>
            </a:pPr>
            <a:r>
              <a:rPr lang="en-US" sz="2000" b="1" i="1" smtClean="0">
                <a:solidFill>
                  <a:srgbClr val="000000"/>
                </a:solidFill>
                <a:latin typeface="Arial" charset="0"/>
              </a:rPr>
              <a:t>The word ACCOUNTANT has come from the older English word accomptant. This word come from the French word compter which comes from the Latin word computare – to reckon, count, number</a:t>
            </a:r>
            <a:endParaRPr lang="en-US" sz="2200" smtClean="0">
              <a:solidFill>
                <a:srgbClr val="000000"/>
              </a:solidFill>
              <a:latin typeface="Arial" charset="0"/>
            </a:endParaRPr>
          </a:p>
        </p:txBody>
      </p:sp>
      <p:sp>
        <p:nvSpPr>
          <p:cNvPr id="15364" name="Rectangle 7"/>
          <p:cNvSpPr>
            <a:spLocks noChangeArrowheads="1"/>
          </p:cNvSpPr>
          <p:nvPr/>
        </p:nvSpPr>
        <p:spPr bwMode="auto">
          <a:xfrm>
            <a:off x="0" y="304800"/>
            <a:ext cx="88392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pPr algn="l">
              <a:defRPr/>
            </a:pPr>
            <a:r>
              <a:rPr lang="en-US" sz="3200" b="1" spc="-100" dirty="0">
                <a:solidFill>
                  <a:srgbClr val="D2533C"/>
                </a:solidFill>
                <a:latin typeface="Arial"/>
              </a:rPr>
              <a:t>HISTORY AND MEANINGOF ACCOUNTING</a:t>
            </a:r>
            <a:endParaRPr lang="en-US" sz="3200" b="1" dirty="0">
              <a:solidFill>
                <a:srgbClr val="FF0000"/>
              </a:solidFill>
              <a:latin typeface="Arial" charset="0"/>
            </a:endParaRPr>
          </a:p>
        </p:txBody>
      </p:sp>
      <p:sp>
        <p:nvSpPr>
          <p:cNvPr id="22533" name="Line 6"/>
          <p:cNvSpPr>
            <a:spLocks noChangeShapeType="1"/>
          </p:cNvSpPr>
          <p:nvPr/>
        </p:nvSpPr>
        <p:spPr bwMode="auto">
          <a:xfrm flipV="1">
            <a:off x="0" y="954088"/>
            <a:ext cx="9134475" cy="82550"/>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1495655382"/>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486399"/>
            <a:ext cx="8610600" cy="80307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2296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8. PAYMENT OF ACCOUNTS PAYABLE </a:t>
            </a:r>
            <a:r>
              <a:rPr lang="en-US" dirty="0" smtClean="0"/>
              <a:t> </a:t>
            </a:r>
            <a:r>
              <a:rPr lang="en-US" b="0" dirty="0" smtClean="0"/>
              <a:t>Softbyte SA </a:t>
            </a:r>
            <a:r>
              <a:rPr lang="en-US" dirty="0"/>
              <a:t>pays its </a:t>
            </a:r>
            <a:r>
              <a:rPr lang="en-US" dirty="0" smtClean="0"/>
              <a:t>€250 </a:t>
            </a:r>
            <a:r>
              <a:rPr lang="en-US" b="0" i="1" dirty="0" smtClean="0"/>
              <a:t>Programming News </a:t>
            </a:r>
            <a:r>
              <a:rPr lang="en-US" b="0" dirty="0"/>
              <a:t>bill in cash. The company previously (in Transaction 5) recorded </a:t>
            </a:r>
            <a:r>
              <a:rPr lang="en-US" b="0" dirty="0" smtClean="0"/>
              <a:t>the bill </a:t>
            </a:r>
            <a:r>
              <a:rPr lang="en-US" b="0" dirty="0"/>
              <a:t>as an increase in Accounts </a:t>
            </a:r>
            <a:r>
              <a:rPr lang="en-US" b="0" dirty="0" smtClean="0"/>
              <a:t>Payable.</a:t>
            </a:r>
            <a:endParaRPr lang="en-US" altLang="en-US" b="0" dirty="0"/>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3" name="TextBox 92"/>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94" name="Rectangle 84"/>
          <p:cNvSpPr>
            <a:spLocks noChangeArrowheads="1"/>
          </p:cNvSpPr>
          <p:nvPr/>
        </p:nvSpPr>
        <p:spPr bwMode="auto">
          <a:xfrm>
            <a:off x="304800" y="1554162"/>
            <a:ext cx="152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Tree>
    <p:extLst>
      <p:ext uri="{BB962C8B-B14F-4D97-AF65-F5344CB8AC3E}">
        <p14:creationId xmlns:p14="http://schemas.microsoft.com/office/powerpoint/2010/main" val="1041929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7179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9050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9050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9050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9050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9050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2" name="TextBox 31"/>
          <p:cNvSpPr txBox="1"/>
          <p:nvPr/>
        </p:nvSpPr>
        <p:spPr>
          <a:xfrm>
            <a:off x="6553200" y="19050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438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362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6002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905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9050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4845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7461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4270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7209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6022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946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403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3275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479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403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60624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9567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9567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9465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2" name="Rectangle 1"/>
          <p:cNvSpPr/>
          <p:nvPr/>
        </p:nvSpPr>
        <p:spPr bwMode="auto">
          <a:xfrm>
            <a:off x="381000" y="5791200"/>
            <a:ext cx="8610600" cy="417611"/>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5" name="Rectangle 84"/>
          <p:cNvSpPr/>
          <p:nvPr/>
        </p:nvSpPr>
        <p:spPr bwMode="auto">
          <a:xfrm>
            <a:off x="762000" y="6025754"/>
            <a:ext cx="8229600" cy="527446"/>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400" y="381000"/>
            <a:ext cx="8001000" cy="110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9. RECEIPT OF CASH ON ACCOUNT </a:t>
            </a:r>
            <a:r>
              <a:rPr lang="en-US" dirty="0" smtClean="0"/>
              <a:t> </a:t>
            </a:r>
            <a:r>
              <a:rPr lang="en-US" b="0" dirty="0" smtClean="0"/>
              <a:t>Softbyte SA </a:t>
            </a:r>
            <a:r>
              <a:rPr lang="en-US" dirty="0"/>
              <a:t>receives </a:t>
            </a:r>
            <a:r>
              <a:rPr lang="en-US" dirty="0" smtClean="0"/>
              <a:t>€600 </a:t>
            </a:r>
            <a:r>
              <a:rPr lang="en-US" dirty="0"/>
              <a:t>in cash </a:t>
            </a:r>
            <a:r>
              <a:rPr lang="en-US" b="0" dirty="0"/>
              <a:t>from customers who had been billed for services (in Transaction 6).</a:t>
            </a:r>
            <a:endParaRPr lang="en-US" altLang="en-US" b="0" dirty="0"/>
          </a:p>
        </p:txBody>
      </p:sp>
      <p:sp>
        <p:nvSpPr>
          <p:cNvPr id="86" name="Rectangle 84"/>
          <p:cNvSpPr>
            <a:spLocks noChangeArrowheads="1"/>
          </p:cNvSpPr>
          <p:nvPr/>
        </p:nvSpPr>
        <p:spPr bwMode="auto">
          <a:xfrm>
            <a:off x="7315200" y="1219200"/>
            <a:ext cx="1600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8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89" name="Text Box 10"/>
          <p:cNvSpPr txBox="1">
            <a:spLocks noChangeArrowheads="1"/>
          </p:cNvSpPr>
          <p:nvPr/>
        </p:nvSpPr>
        <p:spPr bwMode="auto">
          <a:xfrm>
            <a:off x="381000" y="42672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0" name="Text Box 10"/>
          <p:cNvSpPr txBox="1">
            <a:spLocks noChangeArrowheads="1"/>
          </p:cNvSpPr>
          <p:nvPr/>
        </p:nvSpPr>
        <p:spPr bwMode="auto">
          <a:xfrm>
            <a:off x="381000" y="33528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1" name="Text Box 10"/>
          <p:cNvSpPr txBox="1">
            <a:spLocks noChangeArrowheads="1"/>
          </p:cNvSpPr>
          <p:nvPr/>
        </p:nvSpPr>
        <p:spPr bwMode="auto">
          <a:xfrm>
            <a:off x="381000" y="39624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2" name="Text Box 10"/>
          <p:cNvSpPr txBox="1">
            <a:spLocks noChangeArrowheads="1"/>
          </p:cNvSpPr>
          <p:nvPr/>
        </p:nvSpPr>
        <p:spPr bwMode="auto">
          <a:xfrm>
            <a:off x="381000" y="36576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
        <p:nvSpPr>
          <p:cNvPr id="93" name="TextBox 92"/>
          <p:cNvSpPr txBox="1"/>
          <p:nvPr/>
        </p:nvSpPr>
        <p:spPr>
          <a:xfrm>
            <a:off x="5638800" y="19050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17882354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0"/>
          <p:cNvSpPr txBox="1">
            <a:spLocks noChangeArrowheads="1"/>
          </p:cNvSpPr>
          <p:nvPr/>
        </p:nvSpPr>
        <p:spPr bwMode="auto">
          <a:xfrm>
            <a:off x="381000" y="48035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339138"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8</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-250				-250</a:t>
            </a:r>
            <a:endParaRPr lang="en-US" altLang="en-US" sz="1400" b="1" dirty="0">
              <a:latin typeface="Liberation Sans" panose="020B0604020202020204" pitchFamily="34" charset="0"/>
            </a:endParaRPr>
          </a:p>
        </p:txBody>
      </p:sp>
      <p:sp>
        <p:nvSpPr>
          <p:cNvPr id="132" name="Text Box 10"/>
          <p:cNvSpPr txBox="1">
            <a:spLocks noChangeArrowheads="1"/>
          </p:cNvSpPr>
          <p:nvPr/>
        </p:nvSpPr>
        <p:spPr bwMode="auto">
          <a:xfrm>
            <a:off x="381000" y="51083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9</a:t>
            </a:r>
            <a:r>
              <a:rPr lang="en-US" altLang="en-US" sz="1400" b="1" dirty="0" smtClean="0">
                <a:latin typeface="Liberation Sans" panose="020B0604020202020204" pitchFamily="34" charset="0"/>
              </a:rPr>
              <a:t>.</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+600	-600</a:t>
            </a:r>
            <a:endParaRPr lang="en-US" altLang="en-US" sz="1400" b="1" dirty="0">
              <a:latin typeface="Liberation Sans" panose="020B0604020202020204" pitchFamily="34" charset="0"/>
            </a:endParaRPr>
          </a:p>
        </p:txBody>
      </p:sp>
      <p:sp>
        <p:nvSpPr>
          <p:cNvPr id="134" name="Text Box 10"/>
          <p:cNvSpPr txBox="1">
            <a:spLocks noChangeArrowheads="1"/>
          </p:cNvSpPr>
          <p:nvPr/>
        </p:nvSpPr>
        <p:spPr bwMode="auto">
          <a:xfrm>
            <a:off x="381000" y="5413177"/>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10.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-1,300								-1,300</a:t>
            </a:r>
            <a:endParaRPr lang="en-US" altLang="en-US" sz="1400" b="1" dirty="0">
              <a:latin typeface="Liberation Sans" panose="020B0604020202020204" pitchFamily="34" charset="0"/>
            </a:endParaRPr>
          </a:p>
        </p:txBody>
      </p:sp>
      <p:sp>
        <p:nvSpPr>
          <p:cNvPr id="24" name="TextBox 23"/>
          <p:cNvSpPr txBox="1"/>
          <p:nvPr/>
        </p:nvSpPr>
        <p:spPr>
          <a:xfrm>
            <a:off x="228600" y="16002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dirty="0"/>
              <a:t>Trans-</a:t>
            </a:r>
          </a:p>
          <a:p>
            <a:r>
              <a:rPr lang="en-US" dirty="0"/>
              <a:t>action</a:t>
            </a:r>
          </a:p>
        </p:txBody>
      </p:sp>
      <p:sp>
        <p:nvSpPr>
          <p:cNvPr id="26" name="TextBox 25"/>
          <p:cNvSpPr txBox="1"/>
          <p:nvPr/>
        </p:nvSpPr>
        <p:spPr>
          <a:xfrm>
            <a:off x="914400" y="1600200"/>
            <a:ext cx="7620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300" dirty="0" smtClean="0"/>
              <a:t>Cash   </a:t>
            </a:r>
            <a:endParaRPr lang="en-US" sz="1300" dirty="0"/>
          </a:p>
        </p:txBody>
      </p:sp>
      <p:sp>
        <p:nvSpPr>
          <p:cNvPr id="27" name="TextBox 26"/>
          <p:cNvSpPr txBox="1"/>
          <p:nvPr/>
        </p:nvSpPr>
        <p:spPr>
          <a:xfrm>
            <a:off x="1752600" y="1600200"/>
            <a:ext cx="914400" cy="523220"/>
          </a:xfrm>
          <a:prstGeom prst="rect">
            <a:avLst/>
          </a:prstGeom>
          <a:noFill/>
          <a:ln>
            <a:noFill/>
          </a:ln>
        </p:spPr>
        <p:txBody>
          <a:bodyPr wrap="square" lIns="0" rIns="0" rtlCol="0" anchor="ctr" anchorCtr="0">
            <a:noAutofit/>
          </a:bodyPr>
          <a:lstStyle>
            <a:defPPr>
              <a:defRPr lang="en-US"/>
            </a:defPPr>
            <a:lvl1pPr>
              <a:defRPr sz="1200" b="1">
                <a:latin typeface="Liberation Sans" panose="020B0604020202020204" pitchFamily="34" charset="0"/>
              </a:defRPr>
            </a:lvl1pPr>
          </a:lstStyle>
          <a:p>
            <a:r>
              <a:rPr lang="en-US" dirty="0"/>
              <a:t>Accounts</a:t>
            </a:r>
          </a:p>
          <a:p>
            <a:r>
              <a:rPr lang="en-US" dirty="0"/>
              <a:t>Receivable</a:t>
            </a:r>
          </a:p>
        </p:txBody>
      </p:sp>
      <p:sp>
        <p:nvSpPr>
          <p:cNvPr id="28" name="TextBox 27"/>
          <p:cNvSpPr txBox="1"/>
          <p:nvPr/>
        </p:nvSpPr>
        <p:spPr>
          <a:xfrm>
            <a:off x="2857500" y="1600200"/>
            <a:ext cx="800100" cy="523220"/>
          </a:xfrm>
          <a:prstGeom prst="rect">
            <a:avLst/>
          </a:prstGeom>
          <a:noFill/>
          <a:ln>
            <a:noFill/>
          </a:ln>
        </p:spPr>
        <p:txBody>
          <a:bodyPr wrap="square" lIns="0" rtlCol="0" anchor="ctr" anchorCtr="0">
            <a:noAutofit/>
          </a:bodyPr>
          <a:lstStyle>
            <a:defPPr>
              <a:defRPr lang="en-US"/>
            </a:defPPr>
            <a:lvl1pPr>
              <a:defRPr sz="1400" b="1">
                <a:latin typeface="Liberation Sans" panose="020B0604020202020204" pitchFamily="34" charset="0"/>
              </a:defRPr>
            </a:lvl1pPr>
          </a:lstStyle>
          <a:p>
            <a:r>
              <a:rPr lang="en-US" sz="1200" dirty="0" smtClean="0"/>
              <a:t>Supplies</a:t>
            </a:r>
            <a:endParaRPr lang="en-US" sz="1200" dirty="0"/>
          </a:p>
        </p:txBody>
      </p:sp>
      <p:sp>
        <p:nvSpPr>
          <p:cNvPr id="29" name="TextBox 28"/>
          <p:cNvSpPr txBox="1"/>
          <p:nvPr/>
        </p:nvSpPr>
        <p:spPr>
          <a:xfrm>
            <a:off x="3657600" y="1600200"/>
            <a:ext cx="9906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Equipment</a:t>
            </a:r>
            <a:endParaRPr lang="en-US" sz="1200" dirty="0"/>
          </a:p>
        </p:txBody>
      </p:sp>
      <p:sp>
        <p:nvSpPr>
          <p:cNvPr id="30" name="TextBox 29"/>
          <p:cNvSpPr txBox="1"/>
          <p:nvPr/>
        </p:nvSpPr>
        <p:spPr>
          <a:xfrm>
            <a:off x="4648200" y="1600200"/>
            <a:ext cx="9906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pPr>
              <a:spcBef>
                <a:spcPts val="0"/>
              </a:spcBef>
            </a:pPr>
            <a:r>
              <a:rPr lang="en-US" dirty="0"/>
              <a:t>Accounts</a:t>
            </a:r>
          </a:p>
          <a:p>
            <a:pPr>
              <a:spcBef>
                <a:spcPts val="0"/>
              </a:spcBef>
            </a:pPr>
            <a:r>
              <a:rPr lang="en-US" dirty="0"/>
              <a:t>Payable</a:t>
            </a:r>
          </a:p>
        </p:txBody>
      </p:sp>
      <p:sp>
        <p:nvSpPr>
          <p:cNvPr id="31" name="TextBox 30"/>
          <p:cNvSpPr txBox="1"/>
          <p:nvPr/>
        </p:nvSpPr>
        <p:spPr>
          <a:xfrm>
            <a:off x="5638800" y="1600200"/>
            <a:ext cx="914400" cy="523220"/>
          </a:xfrm>
          <a:prstGeom prst="rect">
            <a:avLst/>
          </a:prstGeom>
          <a:noFill/>
          <a:ln>
            <a:noFill/>
          </a:ln>
        </p:spPr>
        <p:txBody>
          <a:bodyPr wrap="square" rtlCol="0" anchor="ctr" anchorCtr="0">
            <a:noAutofit/>
          </a:bodyPr>
          <a:lstStyle>
            <a:defPPr>
              <a:defRPr lang="en-US"/>
            </a:defPPr>
            <a:lvl1pPr>
              <a:spcBef>
                <a:spcPts val="300"/>
              </a:spcBef>
              <a:defRPr sz="12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553200" y="1600200"/>
            <a:ext cx="2286000" cy="523220"/>
          </a:xfrm>
          <a:prstGeom prst="rect">
            <a:avLst/>
          </a:prstGeom>
          <a:noFill/>
          <a:ln>
            <a:noFill/>
          </a:ln>
        </p:spPr>
        <p:txBody>
          <a:bodyPr wrap="square" rtlCol="0" anchor="ctr" anchorCtr="0">
            <a:noAutofit/>
          </a:bodyPr>
          <a:lstStyle>
            <a:defPPr>
              <a:defRPr lang="en-US"/>
            </a:defPPr>
            <a:lvl1pPr>
              <a:defRPr sz="1400" b="1">
                <a:latin typeface="Liberation Sans" panose="020B0604020202020204" pitchFamily="34" charset="0"/>
              </a:defRPr>
            </a:lvl1pPr>
          </a:lstStyle>
          <a:p>
            <a:pPr>
              <a:spcBef>
                <a:spcPts val="300"/>
              </a:spcBef>
            </a:pPr>
            <a:r>
              <a:rPr lang="en-US" sz="1200" dirty="0" smtClean="0"/>
              <a:t>Retained Earnings</a:t>
            </a:r>
          </a:p>
          <a:p>
            <a:pPr>
              <a:spcBef>
                <a:spcPts val="300"/>
              </a:spcBef>
            </a:pPr>
            <a:r>
              <a:rPr lang="en-US" sz="1200" dirty="0" smtClean="0"/>
              <a:t> Rev.    –     Exp.    –     Div.</a:t>
            </a:r>
            <a:endParaRPr lang="en-US" sz="1200" dirty="0"/>
          </a:p>
        </p:txBody>
      </p:sp>
      <p:cxnSp>
        <p:nvCxnSpPr>
          <p:cNvPr id="11" name="Straight Connector 10"/>
          <p:cNvCxnSpPr/>
          <p:nvPr/>
        </p:nvCxnSpPr>
        <p:spPr bwMode="auto">
          <a:xfrm>
            <a:off x="978408" y="213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6764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7" name="Rectangle 46"/>
          <p:cNvSpPr/>
          <p:nvPr/>
        </p:nvSpPr>
        <p:spPr bwMode="auto">
          <a:xfrm>
            <a:off x="2743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5814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648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6388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553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315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3" name="Rectangle 52"/>
          <p:cNvSpPr/>
          <p:nvPr/>
        </p:nvSpPr>
        <p:spPr bwMode="auto">
          <a:xfrm>
            <a:off x="8077200" y="205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12954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651000" algn="ctr"/>
                <a:tab pos="4121150" algn="ctr"/>
                <a:tab pos="6223000" algn="ctr"/>
              </a:tabLst>
            </a:pPr>
            <a:r>
              <a:rPr lang="en-US" sz="1400" dirty="0" smtClean="0"/>
              <a:t>	Assets	= Liabilities +	Equity</a:t>
            </a:r>
            <a:endParaRPr lang="en-US" sz="1400" dirty="0"/>
          </a:p>
        </p:txBody>
      </p:sp>
      <p:cxnSp>
        <p:nvCxnSpPr>
          <p:cNvPr id="55" name="Straight Connector 54"/>
          <p:cNvCxnSpPr/>
          <p:nvPr/>
        </p:nvCxnSpPr>
        <p:spPr bwMode="auto">
          <a:xfrm>
            <a:off x="990600" y="160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55626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7" name="TextBox 56"/>
          <p:cNvSpPr txBox="1"/>
          <p:nvPr/>
        </p:nvSpPr>
        <p:spPr>
          <a:xfrm>
            <a:off x="65532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8" name="TextBox 57"/>
          <p:cNvSpPr txBox="1"/>
          <p:nvPr/>
        </p:nvSpPr>
        <p:spPr>
          <a:xfrm>
            <a:off x="35814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59" name="TextBox 58"/>
          <p:cNvSpPr txBox="1"/>
          <p:nvPr/>
        </p:nvSpPr>
        <p:spPr>
          <a:xfrm>
            <a:off x="26670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0" name="TextBox 59"/>
          <p:cNvSpPr txBox="1"/>
          <p:nvPr/>
        </p:nvSpPr>
        <p:spPr>
          <a:xfrm>
            <a:off x="16002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61" name="TextBox 60"/>
          <p:cNvSpPr txBox="1"/>
          <p:nvPr/>
        </p:nvSpPr>
        <p:spPr>
          <a:xfrm>
            <a:off x="4572000" y="16002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10" name="Text Box 10"/>
          <p:cNvSpPr txBox="1">
            <a:spLocks noChangeArrowheads="1"/>
          </p:cNvSpPr>
          <p:nvPr/>
        </p:nvSpPr>
        <p:spPr bwMode="auto">
          <a:xfrm>
            <a:off x="381000" y="2179767"/>
            <a:ext cx="8458201" cy="261610"/>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146175" algn="r"/>
                <a:tab pos="6005513" algn="r"/>
              </a:tabLst>
            </a:pPr>
            <a:r>
              <a:rPr lang="en-US" altLang="en-US" sz="1400" b="1" dirty="0" smtClean="0">
                <a:latin typeface="Liberation Sans" panose="020B0604020202020204" pitchFamily="34" charset="0"/>
              </a:rPr>
              <a:t>	1.</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15,000</a:t>
            </a:r>
            <a:endParaRPr lang="en-US" altLang="en-US" sz="1400" b="1" dirty="0">
              <a:latin typeface="Liberation Sans" panose="020B0604020202020204" pitchFamily="34" charset="0"/>
            </a:endParaRPr>
          </a:p>
        </p:txBody>
      </p:sp>
      <p:sp>
        <p:nvSpPr>
          <p:cNvPr id="111" name="Text Box 10"/>
          <p:cNvSpPr txBox="1">
            <a:spLocks noChangeArrowheads="1"/>
          </p:cNvSpPr>
          <p:nvPr/>
        </p:nvSpPr>
        <p:spPr bwMode="auto">
          <a:xfrm>
            <a:off x="381000" y="2441377"/>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3998913" algn="r"/>
              </a:tabLst>
            </a:pPr>
            <a:r>
              <a:rPr lang="en-US" altLang="en-US" sz="1400" b="1" dirty="0" smtClean="0">
                <a:latin typeface="Liberation Sans" panose="020B0604020202020204" pitchFamily="34" charset="0"/>
              </a:rPr>
              <a:t>	2.</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+7,000</a:t>
            </a:r>
            <a:endParaRPr lang="en-US" altLang="en-US" sz="1400" b="1" dirty="0">
              <a:latin typeface="Liberation Sans" panose="020B0604020202020204" pitchFamily="34" charset="0"/>
            </a:endParaRPr>
          </a:p>
        </p:txBody>
      </p:sp>
      <p:cxnSp>
        <p:nvCxnSpPr>
          <p:cNvPr id="104" name="Straight Connector 103"/>
          <p:cNvCxnSpPr/>
          <p:nvPr/>
        </p:nvCxnSpPr>
        <p:spPr bwMode="auto">
          <a:xfrm>
            <a:off x="990600" y="2441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6" name="Straight Connector 105"/>
          <p:cNvCxnSpPr/>
          <p:nvPr/>
        </p:nvCxnSpPr>
        <p:spPr bwMode="auto">
          <a:xfrm>
            <a:off x="990600" y="2746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09" name="Straight Connector 108"/>
          <p:cNvCxnSpPr/>
          <p:nvPr/>
        </p:nvCxnSpPr>
        <p:spPr bwMode="auto">
          <a:xfrm>
            <a:off x="990600" y="3050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4" name="Straight Connector 113"/>
          <p:cNvCxnSpPr/>
          <p:nvPr/>
        </p:nvCxnSpPr>
        <p:spPr bwMode="auto">
          <a:xfrm>
            <a:off x="990600" y="33557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5" name="Straight Connector 114"/>
          <p:cNvCxnSpPr/>
          <p:nvPr/>
        </p:nvCxnSpPr>
        <p:spPr bwMode="auto">
          <a:xfrm>
            <a:off x="990600" y="36605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16" name="Straight Connector 115"/>
          <p:cNvCxnSpPr/>
          <p:nvPr/>
        </p:nvCxnSpPr>
        <p:spPr bwMode="auto">
          <a:xfrm>
            <a:off x="990600" y="39653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2" name="Text Box 10"/>
          <p:cNvSpPr txBox="1">
            <a:spLocks noChangeArrowheads="1"/>
          </p:cNvSpPr>
          <p:nvPr/>
        </p:nvSpPr>
        <p:spPr bwMode="auto">
          <a:xfrm>
            <a:off x="381000" y="27432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3030538" algn="r"/>
                <a:tab pos="5035550" algn="r"/>
              </a:tabLst>
            </a:pPr>
            <a:r>
              <a:rPr lang="en-US" altLang="en-US" sz="1400" b="1" dirty="0" smtClean="0">
                <a:latin typeface="Liberation Sans" panose="020B0604020202020204" pitchFamily="34" charset="0"/>
              </a:rPr>
              <a:t>	3.</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1,600</a:t>
            </a:r>
            <a:endParaRPr lang="en-US" altLang="en-US" sz="1400" b="1" dirty="0">
              <a:latin typeface="Liberation Sans" panose="020B0604020202020204" pitchFamily="34" charset="0"/>
            </a:endParaRPr>
          </a:p>
        </p:txBody>
      </p:sp>
      <p:cxnSp>
        <p:nvCxnSpPr>
          <p:cNvPr id="128" name="Straight Connector 127"/>
          <p:cNvCxnSpPr/>
          <p:nvPr/>
        </p:nvCxnSpPr>
        <p:spPr bwMode="auto">
          <a:xfrm>
            <a:off x="990600" y="48065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29" name="Straight Connector 128"/>
          <p:cNvCxnSpPr/>
          <p:nvPr/>
        </p:nvCxnSpPr>
        <p:spPr bwMode="auto">
          <a:xfrm>
            <a:off x="990600" y="51113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0" name="Straight Connector 129"/>
          <p:cNvCxnSpPr/>
          <p:nvPr/>
        </p:nvCxnSpPr>
        <p:spPr bwMode="auto">
          <a:xfrm>
            <a:off x="990600" y="5416154"/>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cxnSp>
        <p:nvCxnSpPr>
          <p:cNvPr id="137" name="Straight Connector 136"/>
          <p:cNvCxnSpPr/>
          <p:nvPr/>
        </p:nvCxnSpPr>
        <p:spPr bwMode="auto">
          <a:xfrm>
            <a:off x="990600" y="5717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38" name="Rectangle 137"/>
          <p:cNvSpPr/>
          <p:nvPr/>
        </p:nvSpPr>
        <p:spPr bwMode="auto">
          <a:xfrm>
            <a:off x="16885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9" name="Rectangle 138"/>
          <p:cNvSpPr/>
          <p:nvPr/>
        </p:nvSpPr>
        <p:spPr bwMode="auto">
          <a:xfrm>
            <a:off x="2755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0" name="Rectangle 139"/>
          <p:cNvSpPr/>
          <p:nvPr/>
        </p:nvSpPr>
        <p:spPr bwMode="auto">
          <a:xfrm>
            <a:off x="35935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1" name="Rectangle 140"/>
          <p:cNvSpPr/>
          <p:nvPr/>
        </p:nvSpPr>
        <p:spPr bwMode="auto">
          <a:xfrm>
            <a:off x="4660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2" name="Rectangle 141"/>
          <p:cNvSpPr/>
          <p:nvPr/>
        </p:nvSpPr>
        <p:spPr bwMode="auto">
          <a:xfrm>
            <a:off x="56509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3" name="Rectangle 142"/>
          <p:cNvSpPr/>
          <p:nvPr/>
        </p:nvSpPr>
        <p:spPr bwMode="auto">
          <a:xfrm>
            <a:off x="6565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4" name="Rectangle 143"/>
          <p:cNvSpPr/>
          <p:nvPr/>
        </p:nvSpPr>
        <p:spPr bwMode="auto">
          <a:xfrm>
            <a:off x="7327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5" name="Rectangle 144"/>
          <p:cNvSpPr/>
          <p:nvPr/>
        </p:nvSpPr>
        <p:spPr bwMode="auto">
          <a:xfrm>
            <a:off x="8089392" y="5641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46" name="Straight Connector 145"/>
          <p:cNvCxnSpPr/>
          <p:nvPr/>
        </p:nvCxnSpPr>
        <p:spPr bwMode="auto">
          <a:xfrm>
            <a:off x="990600" y="60989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47" name="Rectangle 146"/>
          <p:cNvSpPr/>
          <p:nvPr/>
        </p:nvSpPr>
        <p:spPr bwMode="auto">
          <a:xfrm>
            <a:off x="16885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8" name="Rectangle 147"/>
          <p:cNvSpPr/>
          <p:nvPr/>
        </p:nvSpPr>
        <p:spPr bwMode="auto">
          <a:xfrm>
            <a:off x="2755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49" name="Rectangle 148"/>
          <p:cNvSpPr/>
          <p:nvPr/>
        </p:nvSpPr>
        <p:spPr bwMode="auto">
          <a:xfrm>
            <a:off x="35935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0" name="Rectangle 149"/>
          <p:cNvSpPr/>
          <p:nvPr/>
        </p:nvSpPr>
        <p:spPr bwMode="auto">
          <a:xfrm>
            <a:off x="4660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1" name="Rectangle 150"/>
          <p:cNvSpPr/>
          <p:nvPr/>
        </p:nvSpPr>
        <p:spPr bwMode="auto">
          <a:xfrm>
            <a:off x="56509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2" name="Rectangle 151"/>
          <p:cNvSpPr/>
          <p:nvPr/>
        </p:nvSpPr>
        <p:spPr bwMode="auto">
          <a:xfrm>
            <a:off x="6565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3" name="Rectangle 152"/>
          <p:cNvSpPr/>
          <p:nvPr/>
        </p:nvSpPr>
        <p:spPr bwMode="auto">
          <a:xfrm>
            <a:off x="7327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4" name="Rectangle 153"/>
          <p:cNvSpPr/>
          <p:nvPr/>
        </p:nvSpPr>
        <p:spPr bwMode="auto">
          <a:xfrm>
            <a:off x="8089392" y="60227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55" name="Straight Connector 154"/>
          <p:cNvCxnSpPr/>
          <p:nvPr/>
        </p:nvCxnSpPr>
        <p:spPr bwMode="auto">
          <a:xfrm>
            <a:off x="990600" y="6175177"/>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56" name="Rectangle 155"/>
          <p:cNvSpPr/>
          <p:nvPr/>
        </p:nvSpPr>
        <p:spPr bwMode="auto">
          <a:xfrm>
            <a:off x="16885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7" name="Rectangle 156"/>
          <p:cNvSpPr/>
          <p:nvPr/>
        </p:nvSpPr>
        <p:spPr bwMode="auto">
          <a:xfrm>
            <a:off x="2755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8" name="Rectangle 157"/>
          <p:cNvSpPr/>
          <p:nvPr/>
        </p:nvSpPr>
        <p:spPr bwMode="auto">
          <a:xfrm>
            <a:off x="35935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59" name="Rectangle 158"/>
          <p:cNvSpPr/>
          <p:nvPr/>
        </p:nvSpPr>
        <p:spPr bwMode="auto">
          <a:xfrm>
            <a:off x="4660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0" name="Rectangle 159"/>
          <p:cNvSpPr/>
          <p:nvPr/>
        </p:nvSpPr>
        <p:spPr bwMode="auto">
          <a:xfrm>
            <a:off x="56509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1" name="Rectangle 160"/>
          <p:cNvSpPr/>
          <p:nvPr/>
        </p:nvSpPr>
        <p:spPr bwMode="auto">
          <a:xfrm>
            <a:off x="6565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2" name="Rectangle 161"/>
          <p:cNvSpPr/>
          <p:nvPr/>
        </p:nvSpPr>
        <p:spPr bwMode="auto">
          <a:xfrm>
            <a:off x="7327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3" name="Rectangle 162"/>
          <p:cNvSpPr/>
          <p:nvPr/>
        </p:nvSpPr>
        <p:spPr bwMode="auto">
          <a:xfrm>
            <a:off x="8089392" y="6098977"/>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64" name="Text Box 10"/>
          <p:cNvSpPr txBox="1">
            <a:spLocks noChangeArrowheads="1"/>
          </p:cNvSpPr>
          <p:nvPr/>
        </p:nvSpPr>
        <p:spPr bwMode="auto">
          <a:xfrm>
            <a:off x="381000" y="5757601"/>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8283575" algn="r"/>
              </a:tabLst>
            </a:pPr>
            <a:r>
              <a:rPr lang="en-US" altLang="en-US" sz="1400" b="1" dirty="0" smtClean="0">
                <a:latin typeface="Liberation Sans" panose="020B0604020202020204" pitchFamily="34" charset="0"/>
              </a:rPr>
              <a:t>	</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€8,050	€1,400	€1,600	€7,000	€1,600	€15,000	€4,700	€1,950	€1,300</a:t>
            </a:r>
            <a:endParaRPr lang="en-US" altLang="en-US" sz="1400" b="1" dirty="0">
              <a:latin typeface="Liberation Sans" panose="020B0604020202020204" pitchFamily="34" charset="0"/>
            </a:endParaRPr>
          </a:p>
        </p:txBody>
      </p:sp>
      <p:sp>
        <p:nvSpPr>
          <p:cNvPr id="165" name="TextBox 164"/>
          <p:cNvSpPr txBox="1"/>
          <p:nvPr/>
        </p:nvSpPr>
        <p:spPr>
          <a:xfrm>
            <a:off x="56388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6" name="TextBox 165"/>
          <p:cNvSpPr txBox="1"/>
          <p:nvPr/>
        </p:nvSpPr>
        <p:spPr>
          <a:xfrm>
            <a:off x="6553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7" name="TextBox 166"/>
          <p:cNvSpPr txBox="1"/>
          <p:nvPr/>
        </p:nvSpPr>
        <p:spPr>
          <a:xfrm>
            <a:off x="35814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8" name="TextBox 167"/>
          <p:cNvSpPr txBox="1"/>
          <p:nvPr/>
        </p:nvSpPr>
        <p:spPr>
          <a:xfrm>
            <a:off x="2743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69" name="TextBox 168"/>
          <p:cNvSpPr txBox="1"/>
          <p:nvPr/>
        </p:nvSpPr>
        <p:spPr>
          <a:xfrm>
            <a:off x="1676400" y="5651957"/>
            <a:ext cx="152400" cy="523220"/>
          </a:xfrm>
          <a:prstGeom prst="rect">
            <a:avLst/>
          </a:prstGeom>
          <a:noFill/>
          <a:ln>
            <a:noFill/>
          </a:ln>
        </p:spPr>
        <p:txBody>
          <a:bodyPr wrap="square" lIns="0" tIns="0" rIns="0" rtlCol="0" anchor="ctr" anchorCtr="0">
            <a:noAutofit/>
          </a:bodyPr>
          <a:lstStyle>
            <a:defPPr>
              <a:defRPr lang="en-US"/>
            </a:defPPr>
            <a:lvl1pPr>
              <a:defRPr sz="1400" b="1">
                <a:latin typeface="Liberation Sans" panose="020B0604020202020204" pitchFamily="34" charset="0"/>
              </a:defRPr>
            </a:lvl1pPr>
          </a:lstStyle>
          <a:p>
            <a:r>
              <a:rPr lang="en-US" sz="1200" dirty="0" smtClean="0"/>
              <a:t>+</a:t>
            </a:r>
            <a:endParaRPr lang="en-US" sz="1200" dirty="0"/>
          </a:p>
        </p:txBody>
      </p:sp>
      <p:sp>
        <p:nvSpPr>
          <p:cNvPr id="170" name="TextBox 169"/>
          <p:cNvSpPr txBox="1"/>
          <p:nvPr/>
        </p:nvSpPr>
        <p:spPr>
          <a:xfrm>
            <a:off x="4648200" y="5651957"/>
            <a:ext cx="152400" cy="523220"/>
          </a:xfrm>
          <a:prstGeom prst="rect">
            <a:avLst/>
          </a:prstGeom>
          <a:noFill/>
          <a:ln>
            <a:noFill/>
          </a:ln>
        </p:spPr>
        <p:txBody>
          <a:bodyPr wrap="square" lIns="0" tIns="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171" name="TextBox 170"/>
          <p:cNvSpPr txBox="1"/>
          <p:nvPr/>
        </p:nvSpPr>
        <p:spPr>
          <a:xfrm>
            <a:off x="7315200" y="56417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smtClean="0"/>
              <a:t>-</a:t>
            </a:r>
            <a:endParaRPr lang="en-US" dirty="0"/>
          </a:p>
        </p:txBody>
      </p:sp>
      <p:sp>
        <p:nvSpPr>
          <p:cNvPr id="172" name="TextBox 171"/>
          <p:cNvSpPr txBox="1"/>
          <p:nvPr/>
        </p:nvSpPr>
        <p:spPr>
          <a:xfrm>
            <a:off x="8077200" y="5641777"/>
            <a:ext cx="152400" cy="523220"/>
          </a:xfrm>
          <a:prstGeom prst="rect">
            <a:avLst/>
          </a:prstGeom>
          <a:noFill/>
          <a:ln>
            <a:noFill/>
          </a:ln>
        </p:spPr>
        <p:txBody>
          <a:bodyPr wrap="square" lIns="0" tIns="45720" rIns="0" rtlCol="0" anchor="ctr" anchorCtr="0">
            <a:noAutofit/>
          </a:bodyPr>
          <a:lstStyle>
            <a:defPPr>
              <a:defRPr lang="en-US"/>
            </a:defPPr>
            <a:lvl1pPr>
              <a:defRPr sz="1200" b="1">
                <a:latin typeface="Liberation Sans" panose="020B0604020202020204" pitchFamily="34" charset="0"/>
              </a:defRPr>
            </a:lvl1pPr>
          </a:lstStyle>
          <a:p>
            <a:r>
              <a:rPr lang="en-US" dirty="0"/>
              <a:t>-</a:t>
            </a:r>
          </a:p>
        </p:txBody>
      </p:sp>
      <p:sp>
        <p:nvSpPr>
          <p:cNvPr id="85" name="Rectangle 84"/>
          <p:cNvSpPr/>
          <p:nvPr/>
        </p:nvSpPr>
        <p:spPr bwMode="auto">
          <a:xfrm>
            <a:off x="762000" y="5753234"/>
            <a:ext cx="8229600" cy="454222"/>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7" name="Text Box 2"/>
          <p:cNvSpPr txBox="1">
            <a:spLocks noChangeArrowheads="1"/>
          </p:cNvSpPr>
          <p:nvPr/>
        </p:nvSpPr>
        <p:spPr bwMode="auto">
          <a:xfrm>
            <a:off x="533399" y="381000"/>
            <a:ext cx="8293609" cy="76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dirty="0"/>
              <a:t>TRANSACTION 10. DIVIDENDS </a:t>
            </a:r>
            <a:r>
              <a:rPr lang="en-US" dirty="0" smtClean="0"/>
              <a:t> </a:t>
            </a:r>
            <a:r>
              <a:rPr lang="en-US" b="0" dirty="0" smtClean="0"/>
              <a:t>The </a:t>
            </a:r>
            <a:r>
              <a:rPr lang="en-US" b="0" dirty="0"/>
              <a:t>corporation pays a dividend of </a:t>
            </a:r>
            <a:r>
              <a:rPr lang="en-US" dirty="0" smtClean="0"/>
              <a:t>€1,300 </a:t>
            </a:r>
            <a:r>
              <a:rPr lang="en-US" dirty="0"/>
              <a:t>in cash </a:t>
            </a:r>
            <a:r>
              <a:rPr lang="en-US" b="0" dirty="0" smtClean="0"/>
              <a:t>to </a:t>
            </a:r>
            <a:r>
              <a:rPr lang="en-US" b="0" dirty="0"/>
              <a:t>Ray and Barbara Neal, the </a:t>
            </a:r>
            <a:r>
              <a:rPr lang="en-US" b="0" dirty="0" smtClean="0"/>
              <a:t>shareholders </a:t>
            </a:r>
            <a:r>
              <a:rPr lang="en-US" b="0" dirty="0"/>
              <a:t>of Softbyte </a:t>
            </a:r>
            <a:r>
              <a:rPr lang="en-US" b="0" dirty="0" smtClean="0"/>
              <a:t>SA.</a:t>
            </a:r>
            <a:endParaRPr lang="en-US" altLang="en-US" b="0" dirty="0"/>
          </a:p>
        </p:txBody>
      </p:sp>
      <p:sp>
        <p:nvSpPr>
          <p:cNvPr id="84" name="Left Brace 83"/>
          <p:cNvSpPr/>
          <p:nvPr/>
        </p:nvSpPr>
        <p:spPr bwMode="auto">
          <a:xfrm rot="16200000">
            <a:off x="6697172" y="4213077"/>
            <a:ext cx="182974" cy="4128518"/>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6" name="Left Brace 85"/>
          <p:cNvSpPr/>
          <p:nvPr/>
        </p:nvSpPr>
        <p:spPr bwMode="auto">
          <a:xfrm rot="16200000">
            <a:off x="2728675" y="4435580"/>
            <a:ext cx="182975" cy="3683510"/>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88" name="Text Box 10"/>
          <p:cNvSpPr txBox="1">
            <a:spLocks noChangeArrowheads="1"/>
          </p:cNvSpPr>
          <p:nvPr/>
        </p:nvSpPr>
        <p:spPr bwMode="auto">
          <a:xfrm>
            <a:off x="2209800" y="6380694"/>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89" name="Text Box 10"/>
          <p:cNvSpPr txBox="1">
            <a:spLocks noChangeArrowheads="1"/>
          </p:cNvSpPr>
          <p:nvPr/>
        </p:nvSpPr>
        <p:spPr bwMode="auto">
          <a:xfrm>
            <a:off x="6096000" y="6380694"/>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90" name="Rectangle 84"/>
          <p:cNvSpPr>
            <a:spLocks noChangeArrowheads="1"/>
          </p:cNvSpPr>
          <p:nvPr/>
        </p:nvSpPr>
        <p:spPr bwMode="auto">
          <a:xfrm>
            <a:off x="304800" y="1219200"/>
            <a:ext cx="148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smtClean="0">
                <a:solidFill>
                  <a:schemeClr val="tx1"/>
                </a:solidFill>
                <a:latin typeface="Liberation Sans" panose="020B0604020202020204" pitchFamily="34" charset="0"/>
              </a:rPr>
              <a:t>Illustration 1-10</a:t>
            </a:r>
            <a:endParaRPr lang="en-US" altLang="en-US" sz="1200" b="0" dirty="0">
              <a:solidFill>
                <a:schemeClr val="tx1"/>
              </a:solidFill>
              <a:latin typeface="Liberation Sans" panose="020B0604020202020204" pitchFamily="34" charset="0"/>
            </a:endParaRPr>
          </a:p>
        </p:txBody>
      </p:sp>
      <p:sp>
        <p:nvSpPr>
          <p:cNvPr id="9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92" name="Text Box 10"/>
          <p:cNvSpPr txBox="1">
            <a:spLocks noChangeArrowheads="1"/>
          </p:cNvSpPr>
          <p:nvPr/>
        </p:nvSpPr>
        <p:spPr bwMode="auto">
          <a:xfrm>
            <a:off x="381000" y="3962400"/>
            <a:ext cx="8610600" cy="81560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7.</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-1,700							-600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-900	</a:t>
            </a:r>
            <a:endParaRPr lang="en-US" altLang="en-US" sz="1200" b="1" dirty="0" smtClean="0">
              <a:solidFill>
                <a:schemeClr val="accent6">
                  <a:lumMod val="50000"/>
                </a:schemeClr>
              </a:solidFill>
              <a:latin typeface="Liberation Sans" panose="020B0604020202020204" pitchFamily="34" charset="0"/>
            </a:endParaRPr>
          </a:p>
          <a:p>
            <a:pPr>
              <a:spcBef>
                <a:spcPts val="3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-200	</a:t>
            </a:r>
            <a:endParaRPr lang="en-US" altLang="en-US" sz="1200" b="1" dirty="0">
              <a:solidFill>
                <a:schemeClr val="accent6">
                  <a:lumMod val="50000"/>
                </a:schemeClr>
              </a:solidFill>
              <a:latin typeface="Liberation Sans" panose="020B0604020202020204" pitchFamily="34" charset="0"/>
            </a:endParaRPr>
          </a:p>
        </p:txBody>
      </p:sp>
      <p:sp>
        <p:nvSpPr>
          <p:cNvPr id="93" name="Text Box 10"/>
          <p:cNvSpPr txBox="1">
            <a:spLocks noChangeArrowheads="1"/>
          </p:cNvSpPr>
          <p:nvPr/>
        </p:nvSpPr>
        <p:spPr bwMode="auto">
          <a:xfrm>
            <a:off x="381000" y="3048000"/>
            <a:ext cx="8458201"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6796088" algn="r"/>
                <a:tab pos="7656513" algn="l"/>
              </a:tabLst>
            </a:pPr>
            <a:r>
              <a:rPr lang="en-US" altLang="en-US" sz="1400" b="1" dirty="0" smtClean="0">
                <a:latin typeface="Liberation Sans" panose="020B0604020202020204" pitchFamily="34" charset="0"/>
              </a:rPr>
              <a:t>	4.</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1,200	</a:t>
            </a:r>
            <a:endParaRPr lang="en-US" altLang="en-US" sz="1400" b="1" dirty="0">
              <a:solidFill>
                <a:schemeClr val="accent6">
                  <a:lumMod val="50000"/>
                </a:schemeClr>
              </a:solidFill>
              <a:latin typeface="Liberation Sans" panose="020B0604020202020204" pitchFamily="34" charset="0"/>
            </a:endParaRPr>
          </a:p>
        </p:txBody>
      </p:sp>
      <p:sp>
        <p:nvSpPr>
          <p:cNvPr id="94" name="Text Box 10"/>
          <p:cNvSpPr txBox="1">
            <a:spLocks noChangeArrowheads="1"/>
          </p:cNvSpPr>
          <p:nvPr/>
        </p:nvSpPr>
        <p:spPr bwMode="auto">
          <a:xfrm>
            <a:off x="381000" y="3657600"/>
            <a:ext cx="86106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16138"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6.</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+1,500	+2,000					+3,500		</a:t>
            </a:r>
            <a:endParaRPr lang="en-US" altLang="en-US" sz="1400" b="1" dirty="0">
              <a:solidFill>
                <a:schemeClr val="accent6">
                  <a:lumMod val="50000"/>
                </a:schemeClr>
              </a:solidFill>
              <a:latin typeface="Liberation Sans" panose="020B0604020202020204" pitchFamily="34" charset="0"/>
            </a:endParaRPr>
          </a:p>
        </p:txBody>
      </p:sp>
      <p:sp>
        <p:nvSpPr>
          <p:cNvPr id="95" name="Text Box 10"/>
          <p:cNvSpPr txBox="1">
            <a:spLocks noChangeArrowheads="1"/>
          </p:cNvSpPr>
          <p:nvPr/>
        </p:nvSpPr>
        <p:spPr bwMode="auto">
          <a:xfrm>
            <a:off x="381000" y="3352800"/>
            <a:ext cx="8763000" cy="307777"/>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ct val="50000"/>
              </a:spcBef>
              <a:tabLst>
                <a:tab pos="231775" algn="r"/>
                <a:tab pos="1146175" algn="r"/>
                <a:tab pos="2170113" algn="r"/>
                <a:tab pos="3030538" algn="r"/>
                <a:tab pos="3998913" algn="r"/>
                <a:tab pos="5035550" algn="r"/>
                <a:tab pos="6005513" algn="r"/>
                <a:tab pos="6796088" algn="r"/>
                <a:tab pos="7546975" algn="r"/>
                <a:tab pos="7656513" algn="l"/>
                <a:tab pos="8339138" algn="r"/>
              </a:tabLst>
            </a:pPr>
            <a:r>
              <a:rPr lang="en-US" altLang="en-US" sz="1400" b="1" dirty="0" smtClean="0">
                <a:latin typeface="Liberation Sans" panose="020B0604020202020204" pitchFamily="34" charset="0"/>
              </a:rPr>
              <a:t>	5.</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a:t>
            </a:r>
            <a:r>
              <a:rPr lang="en-US" altLang="en-US" sz="1400" b="1" dirty="0">
                <a:latin typeface="Liberation Sans" panose="020B0604020202020204" pitchFamily="34" charset="0"/>
              </a:rPr>
              <a:t>	</a:t>
            </a:r>
            <a:r>
              <a:rPr lang="en-US" altLang="en-US" sz="1400" b="1" dirty="0" smtClean="0">
                <a:latin typeface="Liberation Sans" panose="020B0604020202020204" pitchFamily="34" charset="0"/>
              </a:rPr>
              <a:t>		-250	</a:t>
            </a:r>
            <a:endParaRPr lang="en-US" altLang="en-US" sz="1200" b="1" dirty="0">
              <a:solidFill>
                <a:schemeClr val="accent6">
                  <a:lumMod val="50000"/>
                </a:schemeClr>
              </a:solidFill>
              <a:latin typeface="Liberation Sans" panose="020B0604020202020204" pitchFamily="34" charset="0"/>
            </a:endParaRPr>
          </a:p>
        </p:txBody>
      </p:sp>
    </p:spTree>
    <p:extLst>
      <p:ext uri="{BB962C8B-B14F-4D97-AF65-F5344CB8AC3E}">
        <p14:creationId xmlns:p14="http://schemas.microsoft.com/office/powerpoint/2010/main" val="20479391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85"/>
                                        </p:tgtEl>
                                      </p:cBhvr>
                                    </p:animEffect>
                                    <p:set>
                                      <p:cBhvr>
                                        <p:cTn id="11" dur="1" fill="hold">
                                          <p:stCondLst>
                                            <p:cond delay="499"/>
                                          </p:stCondLst>
                                        </p:cTn>
                                        <p:tgtEl>
                                          <p:spTgt spid="85"/>
                                        </p:tgtEl>
                                        <p:attrNameLst>
                                          <p:attrName>style.visibility</p:attrName>
                                        </p:attrNameLst>
                                      </p:cBhvr>
                                      <p:to>
                                        <p:strVal val="hidden"/>
                                      </p:to>
                                    </p:se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up)">
                                      <p:cBhvr>
                                        <p:cTn id="15" dur="500"/>
                                        <p:tgtEl>
                                          <p:spTgt spid="8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ipe(up)">
                                      <p:cBhvr>
                                        <p:cTn id="23" dur="500"/>
                                        <p:tgtEl>
                                          <p:spTgt spid="8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wipe(up)">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85" grpId="0" animBg="1"/>
      <p:bldP spid="84" grpId="0" animBg="1"/>
      <p:bldP spid="86" grpId="0" animBg="1"/>
      <p:bldP spid="88" grpId="0"/>
      <p:bldP spid="8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33400" y="1295400"/>
            <a:ext cx="76962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682625" indent="-450850">
              <a:lnSpc>
                <a:spcPct val="120000"/>
              </a:lnSpc>
              <a:spcBef>
                <a:spcPts val="1200"/>
              </a:spcBef>
              <a:buClrTx/>
              <a:buSzTx/>
              <a:buFont typeface="+mj-lt"/>
              <a:buAutoNum type="arabicPeriod"/>
            </a:pPr>
            <a:r>
              <a:rPr lang="en-US" sz="2300" b="0" dirty="0" smtClean="0">
                <a:latin typeface="Liberation Sans" panose="020B0604020202020204" pitchFamily="34" charset="0"/>
              </a:rPr>
              <a:t>Each </a:t>
            </a:r>
            <a:r>
              <a:rPr lang="en-US" sz="2300" b="0" dirty="0">
                <a:latin typeface="Liberation Sans" panose="020B0604020202020204" pitchFamily="34" charset="0"/>
              </a:rPr>
              <a:t>transaction must be analyzed in terms of its effect </a:t>
            </a:r>
            <a:r>
              <a:rPr lang="en-US" sz="2300" b="0" dirty="0" smtClean="0">
                <a:latin typeface="Liberation Sans" panose="020B0604020202020204" pitchFamily="34" charset="0"/>
              </a:rPr>
              <a:t>on:</a:t>
            </a:r>
          </a:p>
          <a:p>
            <a:pPr marL="1377950" lvl="1" indent="-463550">
              <a:lnSpc>
                <a:spcPct val="120000"/>
              </a:lnSpc>
              <a:spcBef>
                <a:spcPts val="1200"/>
              </a:spcBef>
              <a:buClrTx/>
              <a:buSzTx/>
              <a:buFont typeface="+mj-lt"/>
              <a:buAutoNum type="alphaLcPeriod"/>
            </a:pPr>
            <a:r>
              <a:rPr lang="en-US" sz="2200" b="0" dirty="0" smtClean="0">
                <a:latin typeface="Liberation Sans" panose="020B0604020202020204" pitchFamily="34" charset="0"/>
              </a:rPr>
              <a:t>The </a:t>
            </a:r>
            <a:r>
              <a:rPr lang="en-US" sz="2200" b="0" dirty="0">
                <a:latin typeface="Liberation Sans" panose="020B0604020202020204" pitchFamily="34" charset="0"/>
              </a:rPr>
              <a:t>three components of the basic accounting </a:t>
            </a:r>
            <a:r>
              <a:rPr lang="en-US" sz="2200" b="0" dirty="0" smtClean="0">
                <a:latin typeface="Liberation Sans" panose="020B0604020202020204" pitchFamily="34" charset="0"/>
              </a:rPr>
              <a:t>equation.</a:t>
            </a:r>
          </a:p>
          <a:p>
            <a:pPr marL="1377950" lvl="1" indent="-463550">
              <a:lnSpc>
                <a:spcPct val="120000"/>
              </a:lnSpc>
              <a:spcBef>
                <a:spcPts val="1200"/>
              </a:spcBef>
              <a:buClrTx/>
              <a:buSzTx/>
              <a:buFont typeface="+mj-lt"/>
              <a:buAutoNum type="alphaLcPeriod"/>
            </a:pPr>
            <a:r>
              <a:rPr lang="en-US" sz="2200" b="0" dirty="0" smtClean="0">
                <a:latin typeface="Liberation Sans" panose="020B0604020202020204" pitchFamily="34" charset="0"/>
              </a:rPr>
              <a:t>Specific </a:t>
            </a:r>
            <a:r>
              <a:rPr lang="en-US" sz="2200" b="0" dirty="0">
                <a:latin typeface="Liberation Sans" panose="020B0604020202020204" pitchFamily="34" charset="0"/>
              </a:rPr>
              <a:t>types (kinds) of items within each </a:t>
            </a:r>
            <a:r>
              <a:rPr lang="en-US" sz="2200" b="0" dirty="0" smtClean="0">
                <a:latin typeface="Liberation Sans" panose="020B0604020202020204" pitchFamily="34" charset="0"/>
              </a:rPr>
              <a:t>component.</a:t>
            </a:r>
          </a:p>
          <a:p>
            <a:pPr marL="682625" indent="-450850">
              <a:lnSpc>
                <a:spcPct val="120000"/>
              </a:lnSpc>
              <a:spcBef>
                <a:spcPts val="1200"/>
              </a:spcBef>
              <a:buClrTx/>
              <a:buSzTx/>
              <a:buFont typeface="+mj-lt"/>
              <a:buAutoNum type="arabicPeriod"/>
            </a:pPr>
            <a:r>
              <a:rPr lang="en-US" sz="2200" b="0" dirty="0" smtClean="0">
                <a:latin typeface="Liberation Sans" panose="020B0604020202020204" pitchFamily="34" charset="0"/>
              </a:rPr>
              <a:t>The </a:t>
            </a:r>
            <a:r>
              <a:rPr lang="en-US" sz="2200" b="0" dirty="0">
                <a:latin typeface="Liberation Sans" panose="020B0604020202020204" pitchFamily="34" charset="0"/>
              </a:rPr>
              <a:t>two sides of the equation must always be </a:t>
            </a:r>
            <a:r>
              <a:rPr lang="en-US" sz="2200" b="0" dirty="0" smtClean="0">
                <a:latin typeface="Liberation Sans" panose="020B0604020202020204" pitchFamily="34" charset="0"/>
              </a:rPr>
              <a:t>equal.</a:t>
            </a:r>
          </a:p>
          <a:p>
            <a:pPr marL="682625" indent="-450850">
              <a:lnSpc>
                <a:spcPct val="120000"/>
              </a:lnSpc>
              <a:spcBef>
                <a:spcPts val="1200"/>
              </a:spcBef>
              <a:buClrTx/>
              <a:buSzTx/>
              <a:buFont typeface="+mj-lt"/>
              <a:buAutoNum type="arabicPeriod"/>
            </a:pPr>
            <a:r>
              <a:rPr lang="en-US" sz="2200" b="0" dirty="0">
                <a:latin typeface="Liberation Sans" panose="020B0604020202020204" pitchFamily="34" charset="0"/>
              </a:rPr>
              <a:t>The Share </a:t>
            </a:r>
            <a:r>
              <a:rPr lang="en-US" sz="2200" b="0" dirty="0" smtClean="0">
                <a:latin typeface="Liberation Sans" panose="020B0604020202020204" pitchFamily="34" charset="0"/>
              </a:rPr>
              <a:t>Capital—Ordinary and </a:t>
            </a:r>
            <a:r>
              <a:rPr lang="en-US" sz="2200" b="0" dirty="0">
                <a:latin typeface="Liberation Sans" panose="020B0604020202020204" pitchFamily="34" charset="0"/>
              </a:rPr>
              <a:t>Retained Earnings columns </a:t>
            </a:r>
            <a:r>
              <a:rPr lang="en-US" sz="2200" b="0" dirty="0" smtClean="0">
                <a:latin typeface="Liberation Sans" panose="020B0604020202020204" pitchFamily="34" charset="0"/>
              </a:rPr>
              <a:t>indicate </a:t>
            </a:r>
            <a:r>
              <a:rPr lang="en-US" sz="2200" b="0" dirty="0">
                <a:latin typeface="Liberation Sans" panose="020B0604020202020204" pitchFamily="34" charset="0"/>
              </a:rPr>
              <a:t>the causes </a:t>
            </a:r>
            <a:r>
              <a:rPr lang="en-US" sz="2200" b="0" dirty="0" smtClean="0">
                <a:latin typeface="Liberation Sans" panose="020B0604020202020204" pitchFamily="34" charset="0"/>
              </a:rPr>
              <a:t>of each </a:t>
            </a:r>
            <a:r>
              <a:rPr lang="en-US" sz="2200" b="0" dirty="0">
                <a:latin typeface="Liberation Sans" panose="020B0604020202020204" pitchFamily="34" charset="0"/>
              </a:rPr>
              <a:t>change in the </a:t>
            </a:r>
            <a:r>
              <a:rPr lang="en-US" sz="2200" b="0" dirty="0" smtClean="0">
                <a:latin typeface="Liberation Sans" panose="020B0604020202020204" pitchFamily="34" charset="0"/>
              </a:rPr>
              <a:t>shareholders’ </a:t>
            </a:r>
            <a:r>
              <a:rPr lang="en-US" sz="2200" b="0" dirty="0">
                <a:latin typeface="Liberation Sans" panose="020B0604020202020204" pitchFamily="34" charset="0"/>
              </a:rPr>
              <a:t>claim on assets.</a:t>
            </a:r>
            <a:endParaRPr lang="en-US" altLang="en-US" sz="2200" b="0" dirty="0">
              <a:latin typeface="Liberation Sans" panose="020B0604020202020204" pitchFamily="34" charset="0"/>
            </a:endParaRPr>
          </a:p>
        </p:txBody>
      </p:sp>
      <p:sp>
        <p:nvSpPr>
          <p:cNvPr id="41999" name="Line 2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4200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Summary of Transactions</a:t>
            </a:r>
            <a:endParaRPr lang="en-US" altLang="en-US" sz="3200" b="1" dirty="0">
              <a:solidFill>
                <a:srgbClr val="CC0000"/>
              </a:solidFill>
              <a:latin typeface="Liberation Sans" panose="020B0604020202020204" pitchFamily="34" charset="0"/>
            </a:endParaRPr>
          </a:p>
        </p:txBody>
      </p:sp>
      <p:sp>
        <p:nvSpPr>
          <p:cNvPr id="4200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39546406"/>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3"/>
          <p:cNvSpPr>
            <a:spLocks noChangeArrowheads="1"/>
          </p:cNvSpPr>
          <p:nvPr/>
        </p:nvSpPr>
        <p:spPr bwMode="auto">
          <a:xfrm>
            <a:off x="609600" y="1337131"/>
            <a:ext cx="8153400" cy="4708981"/>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Tx/>
              <a:buSzTx/>
              <a:buFontTx/>
              <a:buNone/>
            </a:pPr>
            <a:r>
              <a:rPr lang="en-US" sz="2000" b="0" dirty="0" smtClean="0">
                <a:solidFill>
                  <a:schemeClr val="tx1"/>
                </a:solidFill>
                <a:latin typeface="Liberation Sans" panose="020B0604020202020204" pitchFamily="34" charset="0"/>
              </a:rPr>
              <a:t>Transactions </a:t>
            </a:r>
            <a:r>
              <a:rPr lang="en-US" sz="2000" b="0" dirty="0">
                <a:solidFill>
                  <a:schemeClr val="tx1"/>
                </a:solidFill>
                <a:latin typeface="Liberation Sans" panose="020B0604020202020204" pitchFamily="34" charset="0"/>
              </a:rPr>
              <a:t>made by Virmari &amp; Co</a:t>
            </a:r>
            <a:r>
              <a:rPr lang="en-US" sz="2000" b="0" dirty="0" smtClean="0">
                <a:solidFill>
                  <a:schemeClr val="tx1"/>
                </a:solidFill>
                <a:latin typeface="Liberation Sans" panose="020B0604020202020204" pitchFamily="34" charset="0"/>
              </a:rPr>
              <a:t>. SA, </a:t>
            </a:r>
            <a:r>
              <a:rPr lang="en-US" sz="2000" b="0" dirty="0">
                <a:solidFill>
                  <a:schemeClr val="tx1"/>
                </a:solidFill>
                <a:latin typeface="Liberation Sans" panose="020B0604020202020204" pitchFamily="34" charset="0"/>
              </a:rPr>
              <a:t>a public accounting </a:t>
            </a:r>
            <a:r>
              <a:rPr lang="en-US" sz="2000" b="0" dirty="0" smtClean="0">
                <a:solidFill>
                  <a:schemeClr val="tx1"/>
                </a:solidFill>
                <a:latin typeface="Liberation Sans" panose="020B0604020202020204" pitchFamily="34" charset="0"/>
              </a:rPr>
              <a:t>firm, </a:t>
            </a:r>
            <a:r>
              <a:rPr lang="en-US" sz="2000" b="0" dirty="0">
                <a:solidFill>
                  <a:schemeClr val="tx1"/>
                </a:solidFill>
                <a:latin typeface="Liberation Sans" panose="020B0604020202020204" pitchFamily="34" charset="0"/>
              </a:rPr>
              <a:t>for the month of </a:t>
            </a:r>
            <a:r>
              <a:rPr lang="en-US" sz="2000" b="0" dirty="0" smtClean="0">
                <a:solidFill>
                  <a:schemeClr val="tx1"/>
                </a:solidFill>
                <a:latin typeface="Liberation Sans" panose="020B0604020202020204" pitchFamily="34" charset="0"/>
              </a:rPr>
              <a:t>August are </a:t>
            </a:r>
            <a:r>
              <a:rPr lang="en-US" sz="2000" b="0" dirty="0">
                <a:solidFill>
                  <a:schemeClr val="tx1"/>
                </a:solidFill>
                <a:latin typeface="Liberation Sans" panose="020B0604020202020204" pitchFamily="34" charset="0"/>
              </a:rPr>
              <a:t>shown below. Prepare a tabular analysis which shows the effects of these </a:t>
            </a:r>
            <a:r>
              <a:rPr lang="en-US" sz="2000" b="0" dirty="0" smtClean="0">
                <a:solidFill>
                  <a:schemeClr val="tx1"/>
                </a:solidFill>
                <a:latin typeface="Liberation Sans" panose="020B0604020202020204" pitchFamily="34" charset="0"/>
              </a:rPr>
              <a:t>transactions on </a:t>
            </a:r>
            <a:r>
              <a:rPr lang="en-US" sz="2000" b="0" dirty="0">
                <a:solidFill>
                  <a:schemeClr val="tx1"/>
                </a:solidFill>
                <a:latin typeface="Liberation Sans" panose="020B0604020202020204" pitchFamily="34" charset="0"/>
              </a:rPr>
              <a:t>the expanded accounting equation, similar to that shown in </a:t>
            </a:r>
            <a:r>
              <a:rPr lang="en-US" sz="2000" b="0" dirty="0" smtClean="0">
                <a:solidFill>
                  <a:schemeClr val="tx1"/>
                </a:solidFill>
                <a:latin typeface="Liberation Sans" panose="020B0604020202020204" pitchFamily="34" charset="0"/>
              </a:rPr>
              <a:t>Illustration 1-10.</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company issued ordinary shares for €25,000 cash.</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purchased </a:t>
            </a:r>
            <a:r>
              <a:rPr lang="en-US" sz="2000" b="0" dirty="0" smtClean="0">
                <a:solidFill>
                  <a:schemeClr val="tx1"/>
                </a:solidFill>
                <a:latin typeface="Liberation Sans" panose="020B0604020202020204" pitchFamily="34" charset="0"/>
              </a:rPr>
              <a:t>€7,000 </a:t>
            </a:r>
            <a:r>
              <a:rPr lang="en-US" sz="2000" b="0" dirty="0">
                <a:solidFill>
                  <a:schemeClr val="tx1"/>
                </a:solidFill>
                <a:latin typeface="Liberation Sans" panose="020B0604020202020204" pitchFamily="34" charset="0"/>
              </a:rPr>
              <a:t>of </a:t>
            </a:r>
            <a:r>
              <a:rPr lang="en-US" sz="2000" b="0" dirty="0" smtClean="0">
                <a:solidFill>
                  <a:schemeClr val="tx1"/>
                </a:solidFill>
                <a:latin typeface="Liberation Sans" panose="020B0604020202020204" pitchFamily="34" charset="0"/>
              </a:rPr>
              <a:t>office </a:t>
            </a:r>
            <a:r>
              <a:rPr lang="en-US" sz="2000" b="0" dirty="0">
                <a:solidFill>
                  <a:schemeClr val="tx1"/>
                </a:solidFill>
                <a:latin typeface="Liberation Sans" panose="020B0604020202020204" pitchFamily="34" charset="0"/>
              </a:rPr>
              <a:t>equipment on </a:t>
            </a:r>
            <a:r>
              <a:rPr lang="en-US" sz="2000" b="0" dirty="0" smtClean="0">
                <a:solidFill>
                  <a:schemeClr val="tx1"/>
                </a:solidFill>
                <a:latin typeface="Liberation Sans" panose="020B0604020202020204" pitchFamily="34" charset="0"/>
              </a:rPr>
              <a:t>credit.</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received </a:t>
            </a:r>
            <a:r>
              <a:rPr lang="en-US" sz="2000" b="0" dirty="0" smtClean="0">
                <a:solidFill>
                  <a:schemeClr val="tx1"/>
                </a:solidFill>
                <a:latin typeface="Liberation Sans" panose="020B0604020202020204" pitchFamily="34" charset="0"/>
              </a:rPr>
              <a:t>€8,000 </a:t>
            </a:r>
            <a:r>
              <a:rPr lang="en-US" sz="2000" b="0" dirty="0">
                <a:solidFill>
                  <a:schemeClr val="tx1"/>
                </a:solidFill>
                <a:latin typeface="Liberation Sans" panose="020B0604020202020204" pitchFamily="34" charset="0"/>
              </a:rPr>
              <a:t>cash in exchange for services </a:t>
            </a:r>
            <a:r>
              <a:rPr lang="en-US" sz="2000" b="0" dirty="0" smtClean="0">
                <a:solidFill>
                  <a:schemeClr val="tx1"/>
                </a:solidFill>
                <a:latin typeface="Liberation Sans" panose="020B0604020202020204" pitchFamily="34" charset="0"/>
              </a:rPr>
              <a:t>performed.</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The </a:t>
            </a:r>
            <a:r>
              <a:rPr lang="en-US" sz="2000" b="0" dirty="0">
                <a:solidFill>
                  <a:schemeClr val="tx1"/>
                </a:solidFill>
                <a:latin typeface="Liberation Sans" panose="020B0604020202020204" pitchFamily="34" charset="0"/>
              </a:rPr>
              <a:t>company paid </a:t>
            </a:r>
            <a:r>
              <a:rPr lang="en-US" sz="2000" b="0" dirty="0" smtClean="0">
                <a:solidFill>
                  <a:schemeClr val="tx1"/>
                </a:solidFill>
                <a:latin typeface="Liberation Sans" panose="020B0604020202020204" pitchFamily="34" charset="0"/>
              </a:rPr>
              <a:t>€850 </a:t>
            </a:r>
            <a:r>
              <a:rPr lang="en-US" sz="2000" b="0" dirty="0">
                <a:solidFill>
                  <a:schemeClr val="tx1"/>
                </a:solidFill>
                <a:latin typeface="Liberation Sans" panose="020B0604020202020204" pitchFamily="34" charset="0"/>
              </a:rPr>
              <a:t>for this month’s </a:t>
            </a:r>
            <a:r>
              <a:rPr lang="en-US" sz="2000" b="0" dirty="0" smtClean="0">
                <a:solidFill>
                  <a:schemeClr val="tx1"/>
                </a:solidFill>
                <a:latin typeface="Liberation Sans" panose="020B0604020202020204" pitchFamily="34" charset="0"/>
              </a:rPr>
              <a:t>rent.</a:t>
            </a:r>
          </a:p>
          <a:p>
            <a:pPr marL="457200" indent="-457200">
              <a:lnSpc>
                <a:spcPct val="125000"/>
              </a:lnSpc>
              <a:spcBef>
                <a:spcPts val="1200"/>
              </a:spcBef>
              <a:buClrTx/>
              <a:buSzTx/>
              <a:buFontTx/>
              <a:buAutoNum type="arabicPeriod"/>
            </a:pPr>
            <a:r>
              <a:rPr lang="en-US" sz="2000" b="0" dirty="0" smtClean="0">
                <a:solidFill>
                  <a:schemeClr val="tx1"/>
                </a:solidFill>
                <a:latin typeface="Liberation Sans" panose="020B0604020202020204" pitchFamily="34" charset="0"/>
              </a:rPr>
              <a:t> </a:t>
            </a:r>
            <a:r>
              <a:rPr lang="en-US" sz="2000" b="0" dirty="0">
                <a:solidFill>
                  <a:schemeClr val="tx1"/>
                </a:solidFill>
                <a:latin typeface="Liberation Sans" panose="020B0604020202020204" pitchFamily="34" charset="0"/>
              </a:rPr>
              <a:t>The company paid a dividend of </a:t>
            </a:r>
            <a:r>
              <a:rPr lang="en-US" sz="2000" b="0" dirty="0" smtClean="0">
                <a:solidFill>
                  <a:schemeClr val="tx1"/>
                </a:solidFill>
                <a:latin typeface="Liberation Sans" panose="020B0604020202020204" pitchFamily="34" charset="0"/>
              </a:rPr>
              <a:t>€1,000 </a:t>
            </a:r>
            <a:r>
              <a:rPr lang="en-US" sz="2000" b="0" dirty="0">
                <a:solidFill>
                  <a:schemeClr val="tx1"/>
                </a:solidFill>
                <a:latin typeface="Liberation Sans" panose="020B0604020202020204" pitchFamily="34" charset="0"/>
              </a:rPr>
              <a:t>in cash to </a:t>
            </a:r>
            <a:r>
              <a:rPr lang="en-US" sz="2000" b="0" dirty="0" smtClean="0">
                <a:solidFill>
                  <a:schemeClr val="tx1"/>
                </a:solidFill>
                <a:latin typeface="Liberation Sans" panose="020B0604020202020204" pitchFamily="34" charset="0"/>
              </a:rPr>
              <a:t>shareholders.</a:t>
            </a:r>
            <a:endParaRPr lang="en-US" altLang="en-US" sz="2000" b="0" dirty="0">
              <a:solidFill>
                <a:schemeClr val="tx1"/>
              </a:solidFill>
              <a:latin typeface="Liberation Sans" panose="020B0604020202020204" pitchFamily="34" charset="0"/>
            </a:endParaRPr>
          </a:p>
        </p:txBody>
      </p:sp>
      <p:sp>
        <p:nvSpPr>
          <p:cNvPr id="1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11" name="TextBox 10"/>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2" name="TextBox 11"/>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4193130603"/>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1" name="TextBox 30"/>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algn="l">
              <a:lnSpc>
                <a:spcPct val="115000"/>
              </a:lnSpc>
              <a:spcBef>
                <a:spcPct val="50000"/>
              </a:spcBef>
              <a:buClrTx/>
              <a:buSzTx/>
              <a:buFontTx/>
              <a:buNone/>
              <a:defRPr sz="19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lnSpc>
                <a:spcPct val="125000"/>
              </a:lnSpc>
              <a:spcBef>
                <a:spcPts val="900"/>
              </a:spcBef>
              <a:buFontTx/>
              <a:buAutoNum type="arabicPeriod"/>
            </a:pPr>
            <a:r>
              <a:rPr lang="en-US" sz="2000" dirty="0" smtClean="0"/>
              <a:t>The company issued ordinary shares for €25,000 </a:t>
            </a:r>
            <a:r>
              <a:rPr lang="en-US" sz="2000" dirty="0"/>
              <a:t>cash.</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3657600"/>
            <a:ext cx="8610600" cy="2760077"/>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2598513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39288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Tx/>
              <a:buAutoNum type="arabicPeriod"/>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2"/>
            </a:pPr>
            <a:r>
              <a:rPr lang="en-US" dirty="0"/>
              <a:t>The company purchased </a:t>
            </a:r>
            <a:r>
              <a:rPr lang="en-US" dirty="0" smtClean="0"/>
              <a:t>€7,000 </a:t>
            </a:r>
            <a:r>
              <a:rPr lang="en-US" dirty="0"/>
              <a:t>of </a:t>
            </a:r>
            <a:r>
              <a:rPr lang="en-US" dirty="0" smtClean="0"/>
              <a:t>office </a:t>
            </a:r>
            <a:r>
              <a:rPr lang="en-US" dirty="0"/>
              <a:t>equipment on credit.</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4127212"/>
            <a:ext cx="8610600" cy="22904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2880097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3"/>
            </a:pPr>
            <a:r>
              <a:rPr lang="en-US" dirty="0"/>
              <a:t>The company received </a:t>
            </a:r>
            <a:r>
              <a:rPr lang="en-US" dirty="0" smtClean="0"/>
              <a:t>€8,000 </a:t>
            </a:r>
            <a:r>
              <a:rPr lang="en-US" dirty="0"/>
              <a:t>cash in exchange for services performed.</a:t>
            </a:r>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4584412"/>
            <a:ext cx="8610600" cy="18332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22726035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400" y="1371600"/>
            <a:ext cx="8001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4"/>
            </a:pPr>
            <a:r>
              <a:rPr lang="en-US" dirty="0"/>
              <a:t>The company </a:t>
            </a:r>
            <a:r>
              <a:rPr lang="en-US" dirty="0" smtClean="0"/>
              <a:t>paid €850 for this month’s rent.</a:t>
            </a:r>
            <a:endParaRPr lang="en-US" dirty="0"/>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$18,050</a:t>
            </a:r>
            <a:endParaRPr lang="en-US" altLang="en-US" sz="1600" b="1" dirty="0">
              <a:solidFill>
                <a:schemeClr val="accent6">
                  <a:lumMod val="50000"/>
                </a:schemeClr>
              </a:solidFill>
              <a:latin typeface="Liberation Sans" panose="020B0604020202020204" pitchFamily="34" charset="0"/>
            </a:endParaRPr>
          </a:p>
        </p:txBody>
      </p:sp>
      <p:sp>
        <p:nvSpPr>
          <p:cNvPr id="183" name="Rectangle 182"/>
          <p:cNvSpPr/>
          <p:nvPr/>
        </p:nvSpPr>
        <p:spPr bwMode="auto">
          <a:xfrm>
            <a:off x="381000" y="5041612"/>
            <a:ext cx="8610600" cy="1376065"/>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4" name="Rectangle 193"/>
          <p:cNvSpPr/>
          <p:nvPr/>
        </p:nvSpPr>
        <p:spPr bwMode="auto">
          <a:xfrm>
            <a:off x="1371600" y="6111287"/>
            <a:ext cx="7455408" cy="45879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72"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3" name="TextBox 72"/>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4" name="TextBox 73"/>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75" name="TextBox 74"/>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Tree>
    <p:extLst>
      <p:ext uri="{BB962C8B-B14F-4D97-AF65-F5344CB8AC3E}">
        <p14:creationId xmlns:p14="http://schemas.microsoft.com/office/powerpoint/2010/main" val="37221240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p:cNvCxnSpPr/>
          <p:nvPr/>
        </p:nvCxnSpPr>
        <p:spPr bwMode="auto">
          <a:xfrm>
            <a:off x="990600" y="5410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10" name="Text Box 10"/>
          <p:cNvSpPr txBox="1">
            <a:spLocks noChangeArrowheads="1"/>
          </p:cNvSpPr>
          <p:nvPr/>
        </p:nvSpPr>
        <p:spPr bwMode="auto">
          <a:xfrm>
            <a:off x="304800" y="3212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432425" algn="r"/>
                <a:tab pos="6454775" algn="r"/>
                <a:tab pos="7315200" algn="r"/>
                <a:tab pos="8339138" algn="r"/>
              </a:tabLst>
            </a:pPr>
            <a:r>
              <a:rPr lang="en-US" altLang="en-US" sz="1600" b="1" dirty="0" smtClean="0">
                <a:latin typeface="Liberation Sans" panose="020B0604020202020204" pitchFamily="34" charset="0"/>
              </a:rPr>
              <a:t>	1.</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a:t>
            </a:r>
            <a:r>
              <a:rPr lang="en-US" altLang="en-US" sz="1600" b="1" dirty="0">
                <a:latin typeface="Liberation Sans" panose="020B0604020202020204" pitchFamily="34" charset="0"/>
              </a:rPr>
              <a:t>2</a:t>
            </a:r>
            <a:r>
              <a:rPr lang="en-US" altLang="en-US" sz="1600" b="1" dirty="0" smtClean="0">
                <a:latin typeface="Liberation Sans" panose="020B0604020202020204" pitchFamily="34" charset="0"/>
              </a:rPr>
              <a:t>5,000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+25,000</a:t>
            </a:r>
            <a:endParaRPr lang="en-US" altLang="en-US" sz="1600" b="1" dirty="0">
              <a:latin typeface="Liberation Sans" panose="020B0604020202020204" pitchFamily="34" charset="0"/>
            </a:endParaRPr>
          </a:p>
        </p:txBody>
      </p:sp>
      <p:sp>
        <p:nvSpPr>
          <p:cNvPr id="24" name="TextBox 23"/>
          <p:cNvSpPr txBox="1"/>
          <p:nvPr/>
        </p:nvSpPr>
        <p:spPr>
          <a:xfrm>
            <a:off x="762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a:t>Trans-</a:t>
            </a:r>
          </a:p>
          <a:p>
            <a:r>
              <a:rPr lang="en-US" sz="1600" dirty="0"/>
              <a:t>action</a:t>
            </a:r>
          </a:p>
        </p:txBody>
      </p:sp>
      <p:sp>
        <p:nvSpPr>
          <p:cNvPr id="26" name="TextBox 25"/>
          <p:cNvSpPr txBox="1"/>
          <p:nvPr/>
        </p:nvSpPr>
        <p:spPr>
          <a:xfrm>
            <a:off x="914400" y="2590800"/>
            <a:ext cx="914400" cy="52322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r>
              <a:rPr lang="en-US" sz="1600" dirty="0" smtClean="0"/>
              <a:t>Cash   </a:t>
            </a:r>
            <a:endParaRPr lang="en-US" sz="1600" dirty="0"/>
          </a:p>
        </p:txBody>
      </p:sp>
      <p:sp>
        <p:nvSpPr>
          <p:cNvPr id="29" name="TextBox 28"/>
          <p:cNvSpPr txBox="1"/>
          <p:nvPr/>
        </p:nvSpPr>
        <p:spPr>
          <a:xfrm>
            <a:off x="1981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Equipment</a:t>
            </a:r>
          </a:p>
        </p:txBody>
      </p:sp>
      <p:sp>
        <p:nvSpPr>
          <p:cNvPr id="30" name="TextBox 29"/>
          <p:cNvSpPr txBox="1"/>
          <p:nvPr/>
        </p:nvSpPr>
        <p:spPr>
          <a:xfrm>
            <a:off x="3505200" y="2590800"/>
            <a:ext cx="13716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a:t>Accounts</a:t>
            </a:r>
          </a:p>
          <a:p>
            <a:r>
              <a:rPr lang="en-US" dirty="0"/>
              <a:t>Payable</a:t>
            </a:r>
          </a:p>
        </p:txBody>
      </p:sp>
      <p:sp>
        <p:nvSpPr>
          <p:cNvPr id="31" name="TextBox 30"/>
          <p:cNvSpPr txBox="1"/>
          <p:nvPr/>
        </p:nvSpPr>
        <p:spPr>
          <a:xfrm>
            <a:off x="4800600" y="2590800"/>
            <a:ext cx="1295400" cy="523220"/>
          </a:xfrm>
          <a:prstGeom prst="rect">
            <a:avLst/>
          </a:prstGeom>
          <a:noFill/>
          <a:ln>
            <a:noFill/>
          </a:ln>
        </p:spPr>
        <p:txBody>
          <a:bodyPr wrap="square" rtlCol="0" anchor="ctr" anchorCtr="0">
            <a:noAutofit/>
          </a:bodyPr>
          <a:lstStyle>
            <a:defPPr>
              <a:defRPr lang="en-US"/>
            </a:defPPr>
            <a:lvl1pPr>
              <a:defRPr sz="1600" b="1">
                <a:latin typeface="Liberation Sans" panose="020B0604020202020204" pitchFamily="34" charset="0"/>
              </a:defRPr>
            </a:lvl1pPr>
          </a:lstStyle>
          <a:p>
            <a:r>
              <a:rPr lang="en-US" dirty="0" smtClean="0"/>
              <a:t>Share Capital</a:t>
            </a:r>
            <a:endParaRPr lang="en-US" dirty="0"/>
          </a:p>
        </p:txBody>
      </p:sp>
      <p:sp>
        <p:nvSpPr>
          <p:cNvPr id="32" name="TextBox 31"/>
          <p:cNvSpPr txBox="1"/>
          <p:nvPr/>
        </p:nvSpPr>
        <p:spPr>
          <a:xfrm>
            <a:off x="6019800" y="2590800"/>
            <a:ext cx="2819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Retained Earnings</a:t>
            </a:r>
          </a:p>
          <a:p>
            <a:r>
              <a:rPr lang="en-US" dirty="0"/>
              <a:t> Rev.    –     Exp.    –     Div.</a:t>
            </a:r>
          </a:p>
        </p:txBody>
      </p:sp>
      <p:cxnSp>
        <p:nvCxnSpPr>
          <p:cNvPr id="11" name="Straight Connector 10"/>
          <p:cNvCxnSpPr/>
          <p:nvPr/>
        </p:nvCxnSpPr>
        <p:spPr bwMode="auto">
          <a:xfrm>
            <a:off x="978408" y="31242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 name="Rectangle 11"/>
          <p:cNvSpPr/>
          <p:nvPr/>
        </p:nvSpPr>
        <p:spPr bwMode="auto">
          <a:xfrm>
            <a:off x="19050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8" name="Rectangle 47"/>
          <p:cNvSpPr/>
          <p:nvPr/>
        </p:nvSpPr>
        <p:spPr bwMode="auto">
          <a:xfrm>
            <a:off x="3352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49" name="Rectangle 48"/>
          <p:cNvSpPr/>
          <p:nvPr/>
        </p:nvSpPr>
        <p:spPr bwMode="auto">
          <a:xfrm>
            <a:off x="4800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0" name="Rectangle 49"/>
          <p:cNvSpPr/>
          <p:nvPr/>
        </p:nvSpPr>
        <p:spPr bwMode="auto">
          <a:xfrm>
            <a:off x="59436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1" name="Rectangle 50"/>
          <p:cNvSpPr/>
          <p:nvPr/>
        </p:nvSpPr>
        <p:spPr bwMode="auto">
          <a:xfrm>
            <a:off x="69342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2" name="Rectangle 51"/>
          <p:cNvSpPr/>
          <p:nvPr/>
        </p:nvSpPr>
        <p:spPr bwMode="auto">
          <a:xfrm>
            <a:off x="7924800" y="3048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54" name="TextBox 53"/>
          <p:cNvSpPr txBox="1"/>
          <p:nvPr/>
        </p:nvSpPr>
        <p:spPr>
          <a:xfrm>
            <a:off x="914399" y="2286000"/>
            <a:ext cx="7924801" cy="261610"/>
          </a:xfrm>
          <a:prstGeom prst="rect">
            <a:avLst/>
          </a:prstGeom>
          <a:noFill/>
          <a:ln>
            <a:noFill/>
          </a:ln>
        </p:spPr>
        <p:txBody>
          <a:bodyPr wrap="square" rtlCol="0" anchor="ctr" anchorCtr="0">
            <a:noAutofit/>
          </a:bodyPr>
          <a:lstStyle>
            <a:defPPr>
              <a:defRPr lang="en-US"/>
            </a:defPPr>
            <a:lvl1pPr>
              <a:defRPr sz="1200" b="1">
                <a:latin typeface="Liberation Sans" panose="020B0604020202020204" pitchFamily="34" charset="0"/>
              </a:defRPr>
            </a:lvl1pPr>
          </a:lstStyle>
          <a:p>
            <a:pPr algn="l">
              <a:tabLst>
                <a:tab pos="1146175" algn="ctr"/>
                <a:tab pos="3084513" algn="ctr"/>
                <a:tab pos="5773738" algn="ctr"/>
              </a:tabLst>
            </a:pPr>
            <a:r>
              <a:rPr lang="en-US" sz="1600" dirty="0" smtClean="0"/>
              <a:t>	Assets	=    Liabilities +	Equity</a:t>
            </a:r>
            <a:endParaRPr lang="en-US" sz="1600" dirty="0"/>
          </a:p>
        </p:txBody>
      </p:sp>
      <p:cxnSp>
        <p:nvCxnSpPr>
          <p:cNvPr id="55" name="Straight Connector 54"/>
          <p:cNvCxnSpPr/>
          <p:nvPr/>
        </p:nvCxnSpPr>
        <p:spPr bwMode="auto">
          <a:xfrm>
            <a:off x="914400" y="2590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56" name="TextBox 55"/>
          <p:cNvSpPr txBox="1"/>
          <p:nvPr/>
        </p:nvSpPr>
        <p:spPr>
          <a:xfrm>
            <a:off x="47244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57" name="TextBox 56"/>
          <p:cNvSpPr txBox="1"/>
          <p:nvPr/>
        </p:nvSpPr>
        <p:spPr>
          <a:xfrm>
            <a:off x="59436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60" name="TextBox 59"/>
          <p:cNvSpPr txBox="1"/>
          <p:nvPr/>
        </p:nvSpPr>
        <p:spPr>
          <a:xfrm>
            <a:off x="1828800" y="2590800"/>
            <a:ext cx="152400" cy="523220"/>
          </a:xfrm>
          <a:prstGeom prst="rect">
            <a:avLst/>
          </a:prstGeom>
          <a:noFill/>
          <a:ln>
            <a:noFill/>
          </a:ln>
        </p:spPr>
        <p:txBody>
          <a:bodyPr wrap="square" lIns="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61" name="TextBox 60"/>
          <p:cNvSpPr txBox="1"/>
          <p:nvPr/>
        </p:nvSpPr>
        <p:spPr>
          <a:xfrm>
            <a:off x="3352800" y="2590800"/>
            <a:ext cx="152400" cy="523220"/>
          </a:xfrm>
          <a:prstGeom prst="rect">
            <a:avLst/>
          </a:prstGeom>
          <a:noFill/>
          <a:ln>
            <a:noFill/>
          </a:ln>
        </p:spPr>
        <p:txBody>
          <a:bodyPr wrap="square" lIns="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cxnSp>
        <p:nvCxnSpPr>
          <p:cNvPr id="104" name="Straight Connector 103"/>
          <p:cNvCxnSpPr/>
          <p:nvPr/>
        </p:nvCxnSpPr>
        <p:spPr bwMode="auto">
          <a:xfrm>
            <a:off x="990600" y="3581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87" name="Text Box 2"/>
          <p:cNvSpPr txBox="1">
            <a:spLocks noChangeArrowheads="1"/>
          </p:cNvSpPr>
          <p:nvPr/>
        </p:nvSpPr>
        <p:spPr bwMode="auto">
          <a:xfrm>
            <a:off x="533399" y="1371600"/>
            <a:ext cx="8392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en-US"/>
            </a:defPPr>
            <a:lvl1pPr marL="457200" indent="-457200" algn="l">
              <a:lnSpc>
                <a:spcPct val="125000"/>
              </a:lnSpc>
              <a:spcBef>
                <a:spcPts val="900"/>
              </a:spcBef>
              <a:buClrTx/>
              <a:buSzTx/>
              <a:buFont typeface="+mj-lt"/>
              <a:buAutoNum type="arabicPeriod" startAt="2"/>
              <a:defRPr sz="2000" b="1">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341313" indent="-341313">
              <a:buFont typeface="+mj-lt"/>
              <a:buAutoNum type="arabicPeriod" startAt="5"/>
            </a:pPr>
            <a:r>
              <a:rPr lang="en-US" dirty="0" smtClean="0"/>
              <a:t>The </a:t>
            </a:r>
            <a:r>
              <a:rPr lang="en-US" dirty="0"/>
              <a:t>company paid a dividend of </a:t>
            </a:r>
            <a:r>
              <a:rPr lang="en-US" dirty="0" smtClean="0"/>
              <a:t>€1,000 </a:t>
            </a:r>
            <a:r>
              <a:rPr lang="en-US" dirty="0"/>
              <a:t>in cash to </a:t>
            </a:r>
            <a:r>
              <a:rPr lang="en-US" dirty="0" smtClean="0"/>
              <a:t>shareholders.</a:t>
            </a:r>
            <a:endParaRPr lang="en-US" dirty="0"/>
          </a:p>
        </p:txBody>
      </p:sp>
      <p:sp>
        <p:nvSpPr>
          <p:cNvPr id="88" name="Text Box 10"/>
          <p:cNvSpPr txBox="1">
            <a:spLocks noChangeArrowheads="1"/>
          </p:cNvSpPr>
          <p:nvPr/>
        </p:nvSpPr>
        <p:spPr bwMode="auto">
          <a:xfrm>
            <a:off x="304800" y="36700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376863" algn="r"/>
                <a:tab pos="6454775" algn="r"/>
                <a:tab pos="7315200" algn="r"/>
                <a:tab pos="8339138" algn="r"/>
              </a:tabLst>
            </a:pPr>
            <a:r>
              <a:rPr lang="en-US" altLang="en-US" sz="1600" b="1" dirty="0" smtClean="0">
                <a:latin typeface="Liberation Sans" panose="020B0604020202020204" pitchFamily="34" charset="0"/>
              </a:rPr>
              <a:t>	2.</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+7,000	+7,000</a:t>
            </a:r>
            <a:endParaRPr lang="en-US" altLang="en-US" sz="1600" b="1" dirty="0">
              <a:latin typeface="Liberation Sans" panose="020B0604020202020204" pitchFamily="34" charset="0"/>
            </a:endParaRPr>
          </a:p>
        </p:txBody>
      </p:sp>
      <p:cxnSp>
        <p:nvCxnSpPr>
          <p:cNvPr id="89" name="Straight Connector 88"/>
          <p:cNvCxnSpPr/>
          <p:nvPr/>
        </p:nvCxnSpPr>
        <p:spPr bwMode="auto">
          <a:xfrm>
            <a:off x="990600" y="4038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0" name="Text Box 10"/>
          <p:cNvSpPr txBox="1">
            <a:spLocks noChangeArrowheads="1"/>
          </p:cNvSpPr>
          <p:nvPr/>
        </p:nvSpPr>
        <p:spPr bwMode="auto">
          <a:xfrm>
            <a:off x="304800" y="41272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3.</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+8,000</a:t>
            </a:r>
            <a:endParaRPr lang="en-US" altLang="en-US" sz="1600" b="1" dirty="0">
              <a:latin typeface="Liberation Sans" panose="020B0604020202020204" pitchFamily="34" charset="0"/>
            </a:endParaRPr>
          </a:p>
        </p:txBody>
      </p:sp>
      <p:cxnSp>
        <p:nvCxnSpPr>
          <p:cNvPr id="91" name="Straight Connector 90"/>
          <p:cNvCxnSpPr/>
          <p:nvPr/>
        </p:nvCxnSpPr>
        <p:spPr bwMode="auto">
          <a:xfrm>
            <a:off x="990600" y="44958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2" name="Text Box 10"/>
          <p:cNvSpPr txBox="1">
            <a:spLocks noChangeArrowheads="1"/>
          </p:cNvSpPr>
          <p:nvPr/>
        </p:nvSpPr>
        <p:spPr bwMode="auto">
          <a:xfrm>
            <a:off x="304800" y="45844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69175" algn="r"/>
                <a:tab pos="8339138" algn="r"/>
              </a:tabLst>
            </a:pPr>
            <a:r>
              <a:rPr lang="en-US" altLang="en-US" sz="1600" b="1" dirty="0" smtClean="0">
                <a:latin typeface="Liberation Sans" panose="020B0604020202020204" pitchFamily="34" charset="0"/>
              </a:rPr>
              <a:t>	4.</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-850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-850</a:t>
            </a:r>
            <a:endParaRPr lang="en-US" altLang="en-US" sz="1600" b="1" dirty="0">
              <a:latin typeface="Liberation Sans" panose="020B0604020202020204" pitchFamily="34" charset="0"/>
            </a:endParaRPr>
          </a:p>
        </p:txBody>
      </p:sp>
      <p:cxnSp>
        <p:nvCxnSpPr>
          <p:cNvPr id="93" name="Straight Connector 92"/>
          <p:cNvCxnSpPr/>
          <p:nvPr/>
        </p:nvCxnSpPr>
        <p:spPr bwMode="auto">
          <a:xfrm>
            <a:off x="990600" y="49530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94" name="Text Box 10"/>
          <p:cNvSpPr txBox="1">
            <a:spLocks noChangeArrowheads="1"/>
          </p:cNvSpPr>
          <p:nvPr/>
        </p:nvSpPr>
        <p:spPr bwMode="auto">
          <a:xfrm>
            <a:off x="304800" y="50416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797175" algn="r"/>
                <a:tab pos="3998913" algn="r"/>
                <a:tab pos="5376863" algn="r"/>
                <a:tab pos="6454775" algn="r"/>
                <a:tab pos="7315200" algn="r"/>
                <a:tab pos="8339138" algn="r"/>
              </a:tabLst>
            </a:pPr>
            <a:r>
              <a:rPr lang="en-US" altLang="en-US" sz="1600" b="1" dirty="0" smtClean="0">
                <a:latin typeface="Liberation Sans" panose="020B0604020202020204" pitchFamily="34" charset="0"/>
              </a:rPr>
              <a:t>	5.</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-1,000</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					-1,000</a:t>
            </a:r>
            <a:endParaRPr lang="en-US" altLang="en-US" sz="1600" b="1" dirty="0">
              <a:latin typeface="Liberation Sans" panose="020B0604020202020204" pitchFamily="34" charset="0"/>
            </a:endParaRPr>
          </a:p>
        </p:txBody>
      </p:sp>
      <p:sp>
        <p:nvSpPr>
          <p:cNvPr id="97" name="Rectangle 96"/>
          <p:cNvSpPr/>
          <p:nvPr/>
        </p:nvSpPr>
        <p:spPr bwMode="auto">
          <a:xfrm>
            <a:off x="19171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8" name="Rectangle 97"/>
          <p:cNvSpPr/>
          <p:nvPr/>
        </p:nvSpPr>
        <p:spPr bwMode="auto">
          <a:xfrm>
            <a:off x="3364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99" name="Rectangle 98"/>
          <p:cNvSpPr/>
          <p:nvPr/>
        </p:nvSpPr>
        <p:spPr bwMode="auto">
          <a:xfrm>
            <a:off x="4812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0" name="Rectangle 99"/>
          <p:cNvSpPr/>
          <p:nvPr/>
        </p:nvSpPr>
        <p:spPr bwMode="auto">
          <a:xfrm>
            <a:off x="59557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1" name="Rectangle 100"/>
          <p:cNvSpPr/>
          <p:nvPr/>
        </p:nvSpPr>
        <p:spPr bwMode="auto">
          <a:xfrm>
            <a:off x="69463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3" name="Rectangle 102"/>
          <p:cNvSpPr/>
          <p:nvPr/>
        </p:nvSpPr>
        <p:spPr bwMode="auto">
          <a:xfrm>
            <a:off x="7936992" y="53340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05" name="Straight Connector 104"/>
          <p:cNvCxnSpPr/>
          <p:nvPr/>
        </p:nvCxnSpPr>
        <p:spPr bwMode="auto">
          <a:xfrm>
            <a:off x="990600" y="58674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07" name="Rectangle 106"/>
          <p:cNvSpPr/>
          <p:nvPr/>
        </p:nvSpPr>
        <p:spPr bwMode="auto">
          <a:xfrm>
            <a:off x="19171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08" name="Rectangle 107"/>
          <p:cNvSpPr/>
          <p:nvPr/>
        </p:nvSpPr>
        <p:spPr bwMode="auto">
          <a:xfrm>
            <a:off x="3364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7" name="Rectangle 116"/>
          <p:cNvSpPr/>
          <p:nvPr/>
        </p:nvSpPr>
        <p:spPr bwMode="auto">
          <a:xfrm>
            <a:off x="4812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8" name="Rectangle 117"/>
          <p:cNvSpPr/>
          <p:nvPr/>
        </p:nvSpPr>
        <p:spPr bwMode="auto">
          <a:xfrm>
            <a:off x="59557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19" name="Rectangle 118"/>
          <p:cNvSpPr/>
          <p:nvPr/>
        </p:nvSpPr>
        <p:spPr bwMode="auto">
          <a:xfrm>
            <a:off x="69463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0" name="Rectangle 119"/>
          <p:cNvSpPr/>
          <p:nvPr/>
        </p:nvSpPr>
        <p:spPr bwMode="auto">
          <a:xfrm>
            <a:off x="7936992" y="57912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cxnSp>
        <p:nvCxnSpPr>
          <p:cNvPr id="121" name="Straight Connector 120"/>
          <p:cNvCxnSpPr/>
          <p:nvPr/>
        </p:nvCxnSpPr>
        <p:spPr bwMode="auto">
          <a:xfrm>
            <a:off x="990600" y="5943600"/>
            <a:ext cx="7848601" cy="0"/>
          </a:xfrm>
          <a:prstGeom prst="line">
            <a:avLst/>
          </a:prstGeom>
          <a:solidFill>
            <a:schemeClr val="accent1"/>
          </a:solidFill>
          <a:ln w="19050" cap="sq" cmpd="sng" algn="ctr">
            <a:solidFill>
              <a:schemeClr val="tx1"/>
            </a:solidFill>
            <a:prstDash val="solid"/>
            <a:round/>
            <a:headEnd type="none" w="sm" len="sm"/>
            <a:tailEnd type="none" w="sm" len="sm"/>
          </a:ln>
          <a:effectLst/>
        </p:spPr>
      </p:cxnSp>
      <p:sp>
        <p:nvSpPr>
          <p:cNvPr id="122" name="Rectangle 121"/>
          <p:cNvSpPr/>
          <p:nvPr/>
        </p:nvSpPr>
        <p:spPr bwMode="auto">
          <a:xfrm>
            <a:off x="19171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3" name="Rectangle 122"/>
          <p:cNvSpPr/>
          <p:nvPr/>
        </p:nvSpPr>
        <p:spPr bwMode="auto">
          <a:xfrm>
            <a:off x="3364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6" name="Rectangle 125"/>
          <p:cNvSpPr/>
          <p:nvPr/>
        </p:nvSpPr>
        <p:spPr bwMode="auto">
          <a:xfrm>
            <a:off x="4812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27" name="Rectangle 126"/>
          <p:cNvSpPr/>
          <p:nvPr/>
        </p:nvSpPr>
        <p:spPr bwMode="auto">
          <a:xfrm>
            <a:off x="59557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3" name="Rectangle 132"/>
          <p:cNvSpPr/>
          <p:nvPr/>
        </p:nvSpPr>
        <p:spPr bwMode="auto">
          <a:xfrm>
            <a:off x="69463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5" name="Rectangle 134"/>
          <p:cNvSpPr/>
          <p:nvPr/>
        </p:nvSpPr>
        <p:spPr bwMode="auto">
          <a:xfrm>
            <a:off x="7936992" y="5867400"/>
            <a:ext cx="76200" cy="152400"/>
          </a:xfrm>
          <a:prstGeom prst="rect">
            <a:avLst/>
          </a:prstGeom>
          <a:solidFill>
            <a:schemeClr val="bg1"/>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36" name="Text Box 10"/>
          <p:cNvSpPr txBox="1">
            <a:spLocks noChangeArrowheads="1"/>
          </p:cNvSpPr>
          <p:nvPr/>
        </p:nvSpPr>
        <p:spPr bwMode="auto">
          <a:xfrm>
            <a:off x="304800" y="5498812"/>
            <a:ext cx="8686800" cy="292388"/>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spcBef>
                <a:spcPts val="1200"/>
              </a:spcBef>
              <a:tabLst>
                <a:tab pos="231775" algn="r"/>
                <a:tab pos="1433513" algn="r"/>
                <a:tab pos="2689225" algn="r"/>
                <a:tab pos="4121150" algn="r"/>
                <a:tab pos="5432425" algn="r"/>
                <a:tab pos="6454775" algn="r"/>
                <a:tab pos="7369175" algn="r"/>
                <a:tab pos="8339138" algn="r"/>
              </a:tabLst>
            </a:pPr>
            <a:r>
              <a:rPr lang="en-US" altLang="en-US" sz="1600" b="1" dirty="0" smtClean="0">
                <a:latin typeface="Liberation Sans" panose="020B0604020202020204" pitchFamily="34" charset="0"/>
              </a:rPr>
              <a:t>	</a:t>
            </a:r>
            <a:r>
              <a:rPr lang="en-US" altLang="en-US" sz="1600" b="1" dirty="0">
                <a:latin typeface="Liberation Sans" panose="020B0604020202020204" pitchFamily="34" charset="0"/>
              </a:rPr>
              <a:t>	</a:t>
            </a:r>
            <a:r>
              <a:rPr lang="en-US" altLang="en-US" sz="1600" b="1" dirty="0" smtClean="0">
                <a:latin typeface="Liberation Sans" panose="020B0604020202020204" pitchFamily="34" charset="0"/>
              </a:rPr>
              <a:t>€31,150	€7,000	€7,000	€25,000	€8,000	€850	€1,000</a:t>
            </a:r>
            <a:endParaRPr lang="en-US" altLang="en-US" sz="1600" b="1" dirty="0">
              <a:latin typeface="Liberation Sans" panose="020B0604020202020204" pitchFamily="34" charset="0"/>
            </a:endParaRPr>
          </a:p>
        </p:txBody>
      </p:sp>
      <p:sp>
        <p:nvSpPr>
          <p:cNvPr id="184" name="TextBox 183"/>
          <p:cNvSpPr txBox="1"/>
          <p:nvPr/>
        </p:nvSpPr>
        <p:spPr>
          <a:xfrm>
            <a:off x="47244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5" name="TextBox 184"/>
          <p:cNvSpPr txBox="1"/>
          <p:nvPr/>
        </p:nvSpPr>
        <p:spPr>
          <a:xfrm>
            <a:off x="59436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6" name="TextBox 185"/>
          <p:cNvSpPr txBox="1"/>
          <p:nvPr/>
        </p:nvSpPr>
        <p:spPr>
          <a:xfrm>
            <a:off x="1905000" y="5334000"/>
            <a:ext cx="152400" cy="523220"/>
          </a:xfrm>
          <a:prstGeom prst="rect">
            <a:avLst/>
          </a:prstGeom>
          <a:noFill/>
          <a:ln>
            <a:noFill/>
          </a:ln>
        </p:spPr>
        <p:txBody>
          <a:bodyPr wrap="square" lIns="0" tIns="91440" rIns="0" rtlCol="0" anchor="ctr" anchorCtr="0">
            <a:noAutofit/>
          </a:bodyPr>
          <a:lstStyle>
            <a:defPPr>
              <a:defRPr lang="en-US"/>
            </a:defPPr>
            <a:lvl1pPr>
              <a:defRPr sz="1400" b="1">
                <a:latin typeface="Liberation Sans" panose="020B0604020202020204" pitchFamily="34" charset="0"/>
              </a:defRPr>
            </a:lvl1pPr>
          </a:lstStyle>
          <a:p>
            <a:r>
              <a:rPr lang="en-US" sz="1600" dirty="0" smtClean="0"/>
              <a:t>+</a:t>
            </a:r>
            <a:endParaRPr lang="en-US" sz="1600" dirty="0"/>
          </a:p>
        </p:txBody>
      </p:sp>
      <p:sp>
        <p:nvSpPr>
          <p:cNvPr id="187" name="TextBox 186"/>
          <p:cNvSpPr txBox="1"/>
          <p:nvPr/>
        </p:nvSpPr>
        <p:spPr>
          <a:xfrm>
            <a:off x="3352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a:t>=</a:t>
            </a:r>
          </a:p>
        </p:txBody>
      </p:sp>
      <p:sp>
        <p:nvSpPr>
          <p:cNvPr id="188" name="TextBox 187"/>
          <p:cNvSpPr txBox="1"/>
          <p:nvPr/>
        </p:nvSpPr>
        <p:spPr>
          <a:xfrm>
            <a:off x="69342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89" name="TextBox 188"/>
          <p:cNvSpPr txBox="1"/>
          <p:nvPr/>
        </p:nvSpPr>
        <p:spPr>
          <a:xfrm>
            <a:off x="7924800" y="5334000"/>
            <a:ext cx="152400" cy="523220"/>
          </a:xfrm>
          <a:prstGeom prst="rect">
            <a:avLst/>
          </a:prstGeom>
          <a:noFill/>
          <a:ln>
            <a:noFill/>
          </a:ln>
        </p:spPr>
        <p:txBody>
          <a:bodyPr wrap="square" lIns="0" tIns="91440" rIns="0" rtlCol="0" anchor="ctr" anchorCtr="0">
            <a:noAutofit/>
          </a:bodyPr>
          <a:lstStyle>
            <a:defPPr>
              <a:defRPr lang="en-US"/>
            </a:defPPr>
            <a:lvl1pPr>
              <a:defRPr sz="1600" b="1">
                <a:latin typeface="Liberation Sans" panose="020B0604020202020204" pitchFamily="34" charset="0"/>
              </a:defRPr>
            </a:lvl1pPr>
          </a:lstStyle>
          <a:p>
            <a:r>
              <a:rPr lang="en-US" dirty="0" smtClean="0"/>
              <a:t>-</a:t>
            </a:r>
            <a:endParaRPr lang="en-US" dirty="0"/>
          </a:p>
        </p:txBody>
      </p:sp>
      <p:sp>
        <p:nvSpPr>
          <p:cNvPr id="190" name="Left Brace 189"/>
          <p:cNvSpPr/>
          <p:nvPr/>
        </p:nvSpPr>
        <p:spPr bwMode="auto">
          <a:xfrm rot="16200000">
            <a:off x="6036516" y="3412283"/>
            <a:ext cx="182975" cy="5398009"/>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1" name="Left Brace 190"/>
          <p:cNvSpPr/>
          <p:nvPr/>
        </p:nvSpPr>
        <p:spPr bwMode="auto">
          <a:xfrm rot="16200000">
            <a:off x="2093168" y="4905042"/>
            <a:ext cx="182974" cy="2412494"/>
          </a:xfrm>
          <a:prstGeom prst="leftBrace">
            <a:avLst>
              <a:gd name="adj1" fmla="val 8333"/>
              <a:gd name="adj2" fmla="val 50482"/>
            </a:avLst>
          </a:prstGeom>
          <a:noFill/>
          <a:ln w="28575" cap="sq" cmpd="sng" algn="ctr">
            <a:solidFill>
              <a:schemeClr val="accent6">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Liberation Sans" panose="020B0604020202020204" pitchFamily="34" charset="0"/>
            </a:endParaRPr>
          </a:p>
        </p:txBody>
      </p:sp>
      <p:sp>
        <p:nvSpPr>
          <p:cNvPr id="192" name="Text Box 10"/>
          <p:cNvSpPr txBox="1">
            <a:spLocks noChangeArrowheads="1"/>
          </p:cNvSpPr>
          <p:nvPr/>
        </p:nvSpPr>
        <p:spPr bwMode="auto">
          <a:xfrm>
            <a:off x="1524000" y="6248400"/>
            <a:ext cx="12954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€38,150</a:t>
            </a:r>
            <a:endParaRPr lang="en-US" altLang="en-US" sz="1600" b="1" dirty="0">
              <a:solidFill>
                <a:schemeClr val="accent6">
                  <a:lumMod val="50000"/>
                </a:schemeClr>
              </a:solidFill>
              <a:latin typeface="Liberation Sans" panose="020B0604020202020204" pitchFamily="34" charset="0"/>
            </a:endParaRPr>
          </a:p>
        </p:txBody>
      </p:sp>
      <p:sp>
        <p:nvSpPr>
          <p:cNvPr id="193" name="Text Box 10"/>
          <p:cNvSpPr txBox="1">
            <a:spLocks noChangeArrowheads="1"/>
          </p:cNvSpPr>
          <p:nvPr/>
        </p:nvSpPr>
        <p:spPr bwMode="auto">
          <a:xfrm>
            <a:off x="5486400" y="6248400"/>
            <a:ext cx="1371600" cy="338554"/>
          </a:xfrm>
          <a:prstGeom prst="rect">
            <a:avLst/>
          </a:prstGeom>
          <a:noFill/>
          <a:ln w="12700" cap="sq" algn="ctr">
            <a:no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857250" algn="r"/>
                <a:tab pos="6286500" algn="r"/>
              </a:tabLst>
              <a:defRPr sz="2400">
                <a:solidFill>
                  <a:schemeClr val="tx1"/>
                </a:solidFill>
                <a:latin typeface="Times New Roman" pitchFamily="18" charset="0"/>
              </a:defRPr>
            </a:lvl1pPr>
            <a:lvl2pPr algn="l">
              <a:tabLst>
                <a:tab pos="857250" algn="r"/>
                <a:tab pos="6286500" algn="r"/>
              </a:tabLst>
              <a:defRPr sz="2400">
                <a:solidFill>
                  <a:schemeClr val="tx1"/>
                </a:solidFill>
                <a:latin typeface="Times New Roman" pitchFamily="18" charset="0"/>
              </a:defRPr>
            </a:lvl2pPr>
            <a:lvl3pPr algn="l">
              <a:tabLst>
                <a:tab pos="857250" algn="r"/>
                <a:tab pos="6286500" algn="r"/>
              </a:tabLst>
              <a:defRPr sz="2400">
                <a:solidFill>
                  <a:schemeClr val="tx1"/>
                </a:solidFill>
                <a:latin typeface="Times New Roman" pitchFamily="18" charset="0"/>
              </a:defRPr>
            </a:lvl3pPr>
            <a:lvl4pPr algn="l">
              <a:tabLst>
                <a:tab pos="857250" algn="r"/>
                <a:tab pos="6286500" algn="r"/>
              </a:tabLst>
              <a:defRPr sz="2400">
                <a:solidFill>
                  <a:schemeClr val="tx1"/>
                </a:solidFill>
                <a:latin typeface="Times New Roman" pitchFamily="18" charset="0"/>
              </a:defRPr>
            </a:lvl4pPr>
            <a:lvl5pPr algn="l">
              <a:tabLst>
                <a:tab pos="857250" algn="r"/>
                <a:tab pos="6286500" algn="r"/>
              </a:tabLst>
              <a:defRPr sz="2400">
                <a:solidFill>
                  <a:schemeClr val="tx1"/>
                </a:solidFill>
                <a:latin typeface="Times New Roman" pitchFamily="18" charset="0"/>
              </a:defRPr>
            </a:lvl5pPr>
            <a:lvl6pPr eaLnBrk="0" fontAlgn="base" hangingPunct="0">
              <a:spcBef>
                <a:spcPct val="0"/>
              </a:spcBef>
              <a:spcAft>
                <a:spcPct val="0"/>
              </a:spcAft>
              <a:tabLst>
                <a:tab pos="857250" algn="r"/>
                <a:tab pos="6286500" algn="r"/>
              </a:tabLst>
              <a:defRPr sz="2400">
                <a:solidFill>
                  <a:schemeClr val="tx1"/>
                </a:solidFill>
                <a:latin typeface="Times New Roman" pitchFamily="18" charset="0"/>
              </a:defRPr>
            </a:lvl6pPr>
            <a:lvl7pPr eaLnBrk="0" fontAlgn="base" hangingPunct="0">
              <a:spcBef>
                <a:spcPct val="0"/>
              </a:spcBef>
              <a:spcAft>
                <a:spcPct val="0"/>
              </a:spcAft>
              <a:tabLst>
                <a:tab pos="857250" algn="r"/>
                <a:tab pos="6286500" algn="r"/>
              </a:tabLst>
              <a:defRPr sz="2400">
                <a:solidFill>
                  <a:schemeClr val="tx1"/>
                </a:solidFill>
                <a:latin typeface="Times New Roman" pitchFamily="18" charset="0"/>
              </a:defRPr>
            </a:lvl7pPr>
            <a:lvl8pPr eaLnBrk="0" fontAlgn="base" hangingPunct="0">
              <a:spcBef>
                <a:spcPct val="0"/>
              </a:spcBef>
              <a:spcAft>
                <a:spcPct val="0"/>
              </a:spcAft>
              <a:tabLst>
                <a:tab pos="857250" algn="r"/>
                <a:tab pos="6286500" algn="r"/>
              </a:tabLst>
              <a:defRPr sz="2400">
                <a:solidFill>
                  <a:schemeClr val="tx1"/>
                </a:solidFill>
                <a:latin typeface="Times New Roman" pitchFamily="18" charset="0"/>
              </a:defRPr>
            </a:lvl8pPr>
            <a:lvl9pPr eaLnBrk="0" fontAlgn="base" hangingPunct="0">
              <a:spcBef>
                <a:spcPct val="0"/>
              </a:spcBef>
              <a:spcAft>
                <a:spcPct val="0"/>
              </a:spcAft>
              <a:tabLst>
                <a:tab pos="857250" algn="r"/>
                <a:tab pos="6286500" algn="r"/>
              </a:tabLst>
              <a:defRPr sz="2400">
                <a:solidFill>
                  <a:schemeClr val="tx1"/>
                </a:solidFill>
                <a:latin typeface="Times New Roman" pitchFamily="18" charset="0"/>
              </a:defRPr>
            </a:lvl9pPr>
          </a:lstStyle>
          <a:p>
            <a:pPr algn="ctr">
              <a:spcBef>
                <a:spcPct val="50000"/>
              </a:spcBef>
              <a:tabLst>
                <a:tab pos="5035550" algn="r"/>
              </a:tabLst>
            </a:pPr>
            <a:r>
              <a:rPr lang="en-US" altLang="en-US" sz="1600" b="1" dirty="0" smtClean="0">
                <a:solidFill>
                  <a:schemeClr val="accent6">
                    <a:lumMod val="50000"/>
                  </a:schemeClr>
                </a:solidFill>
                <a:latin typeface="Liberation Sans" panose="020B0604020202020204" pitchFamily="34" charset="0"/>
              </a:rPr>
              <a:t>€38,150</a:t>
            </a:r>
            <a:endParaRPr lang="en-US" altLang="en-US" sz="1600" b="1" dirty="0">
              <a:solidFill>
                <a:schemeClr val="accent6">
                  <a:lumMod val="50000"/>
                </a:schemeClr>
              </a:solidFill>
              <a:latin typeface="Liberation Sans" panose="020B0604020202020204" pitchFamily="34" charset="0"/>
            </a:endParaRPr>
          </a:p>
        </p:txBody>
      </p:sp>
      <p:sp>
        <p:nvSpPr>
          <p:cNvPr id="7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7</a:t>
            </a:r>
            <a:endParaRPr lang="en-US" altLang="en-US" sz="1600" i="1" dirty="0">
              <a:latin typeface="Liberation Sans" panose="020B0604020202020204" pitchFamily="34" charset="0"/>
            </a:endParaRPr>
          </a:p>
        </p:txBody>
      </p:sp>
      <p:sp>
        <p:nvSpPr>
          <p:cNvPr id="71" name="TextBox 70"/>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72" name="TextBox 71"/>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26221542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wipe(left)">
                                      <p:cBhvr>
                                        <p:cTn id="12" dur="500"/>
                                        <p:tgtEl>
                                          <p:spTgt spid="1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91"/>
                                        </p:tgtEl>
                                        <p:attrNameLst>
                                          <p:attrName>style.visibility</p:attrName>
                                        </p:attrNameLst>
                                      </p:cBhvr>
                                      <p:to>
                                        <p:strVal val="visible"/>
                                      </p:to>
                                    </p:set>
                                    <p:animEffect transition="in" filter="wipe(up)">
                                      <p:cBhvr>
                                        <p:cTn id="16" dur="500"/>
                                        <p:tgtEl>
                                          <p:spTgt spid="19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up)">
                                      <p:cBhvr>
                                        <p:cTn id="20" dur="500"/>
                                        <p:tgtEl>
                                          <p:spTgt spid="19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90"/>
                                        </p:tgtEl>
                                        <p:attrNameLst>
                                          <p:attrName>style.visibility</p:attrName>
                                        </p:attrNameLst>
                                      </p:cBhvr>
                                      <p:to>
                                        <p:strVal val="visible"/>
                                      </p:to>
                                    </p:set>
                                    <p:animEffect transition="in" filter="wipe(up)">
                                      <p:cBhvr>
                                        <p:cTn id="24" dur="500"/>
                                        <p:tgtEl>
                                          <p:spTgt spid="19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93"/>
                                        </p:tgtEl>
                                        <p:attrNameLst>
                                          <p:attrName>style.visibility</p:attrName>
                                        </p:attrNameLst>
                                      </p:cBhvr>
                                      <p:to>
                                        <p:strVal val="visible"/>
                                      </p:to>
                                    </p:set>
                                    <p:animEffect transition="in" filter="wipe(up)">
                                      <p:cBhvr>
                                        <p:cTn id="28"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36" grpId="0"/>
      <p:bldP spid="190" grpId="0" animBg="1"/>
      <p:bldP spid="191" grpId="0" animBg="1"/>
      <p:bldP spid="192" grpId="0"/>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sz="3200" b="1" u="sng" dirty="0" smtClean="0"/>
              <a:t>HISTORY AND MEANINGOF ACCOUNTING</a:t>
            </a:r>
          </a:p>
        </p:txBody>
      </p:sp>
      <p:sp>
        <p:nvSpPr>
          <p:cNvPr id="23555" name="Content Placeholder 2"/>
          <p:cNvSpPr>
            <a:spLocks noGrp="1"/>
          </p:cNvSpPr>
          <p:nvPr>
            <p:ph idx="1"/>
          </p:nvPr>
        </p:nvSpPr>
        <p:spPr/>
        <p:txBody>
          <a:bodyPr/>
          <a:lstStyle/>
          <a:p>
            <a:pPr marL="0" indent="0" algn="ctr" eaLnBrk="1" hangingPunct="1">
              <a:buFont typeface="Wingdings 2" pitchFamily="18" charset="2"/>
              <a:buNone/>
            </a:pPr>
            <a:endParaRPr lang="en-US" smtClean="0"/>
          </a:p>
          <a:p>
            <a:pPr marL="0" indent="0" algn="ctr" eaLnBrk="1" hangingPunct="1">
              <a:buFont typeface="Wingdings 2" pitchFamily="18" charset="2"/>
              <a:buNone/>
            </a:pPr>
            <a:r>
              <a:rPr lang="en-US" b="1" smtClean="0"/>
              <a:t>He said, “O Adam, tell them their</a:t>
            </a:r>
          </a:p>
          <a:p>
            <a:pPr marL="0" indent="0" algn="ctr" eaLnBrk="1" hangingPunct="1">
              <a:buFont typeface="Wingdings 2" pitchFamily="18" charset="2"/>
              <a:buNone/>
            </a:pPr>
            <a:r>
              <a:rPr lang="en-US" b="1" smtClean="0"/>
              <a:t>names.” And when he told them their</a:t>
            </a:r>
          </a:p>
          <a:p>
            <a:pPr marL="0" indent="0" algn="ctr" eaLnBrk="1" hangingPunct="1">
              <a:buFont typeface="Wingdings 2" pitchFamily="18" charset="2"/>
              <a:buNone/>
            </a:pPr>
            <a:r>
              <a:rPr lang="en-US" b="1" smtClean="0"/>
              <a:t>names, He said, “Did I not tell you</a:t>
            </a:r>
          </a:p>
          <a:p>
            <a:pPr marL="0" indent="0" algn="ctr" eaLnBrk="1" hangingPunct="1">
              <a:buFont typeface="Wingdings 2" pitchFamily="18" charset="2"/>
              <a:buNone/>
            </a:pPr>
            <a:r>
              <a:rPr lang="en-US" b="1" smtClean="0"/>
              <a:t>that I know the secrets of the</a:t>
            </a:r>
          </a:p>
          <a:p>
            <a:pPr marL="0" indent="0" algn="ctr" eaLnBrk="1" hangingPunct="1">
              <a:buFont typeface="Wingdings 2" pitchFamily="18" charset="2"/>
              <a:buNone/>
            </a:pPr>
            <a:r>
              <a:rPr lang="en-US" b="1" smtClean="0"/>
              <a:t>heavens and the earth, and that I</a:t>
            </a:r>
          </a:p>
          <a:p>
            <a:pPr marL="0" indent="0" algn="ctr" eaLnBrk="1" hangingPunct="1">
              <a:buFont typeface="Wingdings 2" pitchFamily="18" charset="2"/>
              <a:buNone/>
            </a:pPr>
            <a:r>
              <a:rPr lang="en-US" b="1" smtClean="0"/>
              <a:t>know what you reveal and what you</a:t>
            </a:r>
          </a:p>
          <a:p>
            <a:pPr marL="0" indent="0" algn="ctr" eaLnBrk="1" hangingPunct="1">
              <a:buFont typeface="Wingdings 2" pitchFamily="18" charset="2"/>
              <a:buNone/>
            </a:pPr>
            <a:r>
              <a:rPr lang="en-US" b="1" smtClean="0"/>
              <a:t>conceal?”</a:t>
            </a:r>
          </a:p>
          <a:p>
            <a:pPr marL="0" indent="0" algn="ctr" eaLnBrk="1" hangingPunct="1">
              <a:buFont typeface="Wingdings 2" pitchFamily="18" charset="2"/>
              <a:buNone/>
            </a:pPr>
            <a:endParaRPr lang="en-US" b="1" smtClean="0"/>
          </a:p>
          <a:p>
            <a:pPr marL="0" indent="0" algn="ctr" eaLnBrk="1" hangingPunct="1">
              <a:buFont typeface="Arial" charset="0"/>
              <a:buNone/>
            </a:pPr>
            <a:r>
              <a:rPr lang="en-US" b="1" i="1" smtClean="0">
                <a:solidFill>
                  <a:srgbClr val="000000"/>
                </a:solidFill>
              </a:rPr>
              <a:t>---- Al Quran-02:33</a:t>
            </a:r>
            <a:endParaRPr lang="en-US" sz="2800" smtClean="0">
              <a:solidFill>
                <a:srgbClr val="000000"/>
              </a:solidFill>
            </a:endParaRPr>
          </a:p>
          <a:p>
            <a:pPr marL="0" indent="0" algn="ctr" eaLnBrk="1" hangingPunct="1">
              <a:buFont typeface="Wingdings 2" pitchFamily="18" charset="2"/>
              <a:buNone/>
            </a:pPr>
            <a:endParaRPr lang="en-US" b="1" smtClean="0"/>
          </a:p>
        </p:txBody>
      </p:sp>
    </p:spTree>
    <p:extLst>
      <p:ext uri="{BB962C8B-B14F-4D97-AF65-F5344CB8AC3E}">
        <p14:creationId xmlns:p14="http://schemas.microsoft.com/office/powerpoint/2010/main" val="3051499036"/>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bwMode="auto">
          <a:xfrm>
            <a:off x="7239000" y="976952"/>
            <a:ext cx="0" cy="2139288"/>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4" name="Rectangle 23"/>
          <p:cNvSpPr/>
          <p:nvPr/>
        </p:nvSpPr>
        <p:spPr>
          <a:xfrm>
            <a:off x="7314610" y="1039504"/>
            <a:ext cx="1569098" cy="2185214"/>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8 </a:t>
            </a:r>
            <a:r>
              <a:rPr lang="en-US" sz="1600" b="1" i="1" dirty="0" smtClean="0">
                <a:solidFill>
                  <a:srgbClr val="FF9900"/>
                </a:solidFill>
                <a:latin typeface="Liberation Sans" panose="020B0604020202020204" pitchFamily="34" charset="0"/>
              </a:rPr>
              <a:t> </a:t>
            </a:r>
            <a:r>
              <a:rPr lang="en-US" sz="1600" b="1" i="1" dirty="0" smtClean="0">
                <a:latin typeface="Liberation Sans" panose="020B0604020202020204" pitchFamily="34" charset="0"/>
              </a:rPr>
              <a:t> </a:t>
            </a:r>
            <a:r>
              <a:rPr lang="en-US" sz="1600" i="1" dirty="0" smtClean="0">
                <a:latin typeface="Liberation Sans" panose="020B0604020202020204" pitchFamily="34" charset="0"/>
              </a:rPr>
              <a:t>Understand </a:t>
            </a:r>
            <a:r>
              <a:rPr lang="en-US" sz="1600" i="1" dirty="0">
                <a:latin typeface="Liberation Sans" panose="020B0604020202020204" pitchFamily="34" charset="0"/>
              </a:rPr>
              <a:t>the </a:t>
            </a:r>
            <a:r>
              <a:rPr lang="en-US" sz="1600" i="1" dirty="0" smtClean="0">
                <a:latin typeface="Liberation Sans" panose="020B0604020202020204" pitchFamily="34" charset="0"/>
              </a:rPr>
              <a:t>five financial statements and </a:t>
            </a:r>
            <a:r>
              <a:rPr lang="en-US" sz="1600" i="1" dirty="0">
                <a:latin typeface="Liberation Sans" panose="020B0604020202020204" pitchFamily="34" charset="0"/>
              </a:rPr>
              <a:t>how they </a:t>
            </a:r>
            <a:r>
              <a:rPr lang="en-US" sz="1600" i="1" dirty="0" smtClean="0">
                <a:latin typeface="Liberation Sans" panose="020B0604020202020204" pitchFamily="34" charset="0"/>
              </a:rPr>
              <a:t>are prepared</a:t>
            </a:r>
            <a:r>
              <a:rPr lang="en-US" sz="1600" i="1" dirty="0">
                <a:latin typeface="Liberation Sans" panose="020B0604020202020204" pitchFamily="34" charset="0"/>
              </a:rPr>
              <a:t>.</a:t>
            </a:r>
          </a:p>
        </p:txBody>
      </p:sp>
      <p:sp>
        <p:nvSpPr>
          <p:cNvPr id="55298" name="Text Box 2"/>
          <p:cNvSpPr txBox="1">
            <a:spLocks noChangeArrowheads="1"/>
          </p:cNvSpPr>
          <p:nvPr/>
        </p:nvSpPr>
        <p:spPr bwMode="auto">
          <a:xfrm>
            <a:off x="533400" y="1268104"/>
            <a:ext cx="6019800" cy="8925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50000"/>
              </a:spcBef>
              <a:buClrTx/>
              <a:buSzTx/>
              <a:buFontTx/>
              <a:buNone/>
            </a:pPr>
            <a:r>
              <a:rPr lang="en-US" altLang="en-US" sz="2600" dirty="0">
                <a:solidFill>
                  <a:schemeClr val="tx1"/>
                </a:solidFill>
                <a:latin typeface="Liberation Sans" panose="020B0604020202020204" pitchFamily="34" charset="0"/>
                <a:cs typeface="Arial" charset="0"/>
              </a:rPr>
              <a:t>Companies prepare </a:t>
            </a:r>
            <a:r>
              <a:rPr lang="en-US" altLang="en-US" sz="2600" dirty="0" smtClean="0">
                <a:solidFill>
                  <a:schemeClr val="tx2">
                    <a:lumMod val="75000"/>
                  </a:schemeClr>
                </a:solidFill>
                <a:latin typeface="Liberation Sans" panose="020B0604020202020204" pitchFamily="34" charset="0"/>
                <a:cs typeface="Arial" charset="0"/>
              </a:rPr>
              <a:t>five</a:t>
            </a:r>
            <a:r>
              <a:rPr lang="en-US" altLang="en-US" sz="2600" dirty="0" smtClean="0">
                <a:solidFill>
                  <a:schemeClr val="tx1"/>
                </a:solidFill>
                <a:latin typeface="Liberation Sans" panose="020B0604020202020204" pitchFamily="34" charset="0"/>
                <a:cs typeface="Arial" charset="0"/>
              </a:rPr>
              <a:t> </a:t>
            </a:r>
            <a:r>
              <a:rPr lang="en-US" altLang="en-US" sz="2600" dirty="0">
                <a:solidFill>
                  <a:schemeClr val="tx1"/>
                </a:solidFill>
                <a:latin typeface="Liberation Sans" panose="020B0604020202020204" pitchFamily="34" charset="0"/>
                <a:cs typeface="Arial" charset="0"/>
              </a:rPr>
              <a:t>financial statements :</a:t>
            </a:r>
          </a:p>
        </p:txBody>
      </p:sp>
      <p:sp>
        <p:nvSpPr>
          <p:cNvPr id="49155" name="AutoShape 3"/>
          <p:cNvSpPr>
            <a:spLocks noChangeArrowheads="1"/>
          </p:cNvSpPr>
          <p:nvPr/>
        </p:nvSpPr>
        <p:spPr bwMode="auto">
          <a:xfrm>
            <a:off x="47244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smtClean="0">
                <a:latin typeface="Liberation Sans" panose="020B0604020202020204" pitchFamily="34" charset="0"/>
              </a:rPr>
              <a:t>Statement of Financial Position</a:t>
            </a:r>
            <a:endParaRPr lang="en-US" altLang="en-US" b="1" dirty="0">
              <a:latin typeface="Liberation Sans" panose="020B0604020202020204" pitchFamily="34" charset="0"/>
            </a:endParaRPr>
          </a:p>
        </p:txBody>
      </p:sp>
      <p:sp>
        <p:nvSpPr>
          <p:cNvPr id="49156" name="AutoShape 4"/>
          <p:cNvSpPr>
            <a:spLocks noChangeArrowheads="1"/>
          </p:cNvSpPr>
          <p:nvPr/>
        </p:nvSpPr>
        <p:spPr bwMode="auto">
          <a:xfrm>
            <a:off x="6096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r>
              <a:rPr lang="en-US" altLang="en-US" sz="2400" dirty="0">
                <a:solidFill>
                  <a:schemeClr val="tx1"/>
                </a:solidFill>
                <a:latin typeface="Liberation Sans" panose="020B0604020202020204" pitchFamily="34" charset="0"/>
              </a:rPr>
              <a:t>Income Statement</a:t>
            </a:r>
          </a:p>
        </p:txBody>
      </p:sp>
      <p:sp>
        <p:nvSpPr>
          <p:cNvPr id="49157" name="AutoShape 5"/>
          <p:cNvSpPr>
            <a:spLocks noChangeArrowheads="1"/>
          </p:cNvSpPr>
          <p:nvPr/>
        </p:nvSpPr>
        <p:spPr bwMode="auto">
          <a:xfrm>
            <a:off x="1600200" y="4625501"/>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a:latin typeface="Liberation Sans" panose="020B0604020202020204" pitchFamily="34" charset="0"/>
              </a:rPr>
              <a:t>Statement of Cash Flows</a:t>
            </a:r>
          </a:p>
        </p:txBody>
      </p:sp>
      <p:sp>
        <p:nvSpPr>
          <p:cNvPr id="2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2" name="TextBox 21"/>
          <p:cNvSpPr txBox="1"/>
          <p:nvPr/>
        </p:nvSpPr>
        <p:spPr>
          <a:xfrm>
            <a:off x="990600" y="397171"/>
            <a:ext cx="78641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Basic Accounting Equation</a:t>
            </a:r>
            <a:endParaRPr lang="en-US" altLang="en-US" dirty="0">
              <a:solidFill>
                <a:schemeClr val="accent3"/>
              </a:solidFill>
            </a:endParaRPr>
          </a:p>
        </p:txBody>
      </p:sp>
      <p:sp>
        <p:nvSpPr>
          <p:cNvPr id="23" name="TextBox 22"/>
          <p:cNvSpPr txBox="1"/>
          <p:nvPr/>
        </p:nvSpPr>
        <p:spPr>
          <a:xfrm>
            <a:off x="277504" y="397171"/>
            <a:ext cx="72582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25" name="AutoShape 6"/>
          <p:cNvSpPr>
            <a:spLocks noChangeArrowheads="1"/>
          </p:cNvSpPr>
          <p:nvPr/>
        </p:nvSpPr>
        <p:spPr bwMode="auto">
          <a:xfrm>
            <a:off x="2667000" y="2438400"/>
            <a:ext cx="1752600"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a:latin typeface="Liberation Sans" panose="020B0604020202020204" pitchFamily="34" charset="0"/>
              </a:rPr>
              <a:t>Retained Earnings Statement</a:t>
            </a:r>
          </a:p>
        </p:txBody>
      </p:sp>
      <p:sp>
        <p:nvSpPr>
          <p:cNvPr id="26" name="AutoShape 5"/>
          <p:cNvSpPr>
            <a:spLocks noChangeArrowheads="1"/>
          </p:cNvSpPr>
          <p:nvPr/>
        </p:nvSpPr>
        <p:spPr bwMode="auto">
          <a:xfrm>
            <a:off x="3684896" y="4620904"/>
            <a:ext cx="2563504" cy="1905000"/>
          </a:xfrm>
          <a:prstGeom prst="foldedCorner">
            <a:avLst>
              <a:gd name="adj" fmla="val 12500"/>
            </a:avLst>
          </a:prstGeom>
          <a:solidFill>
            <a:srgbClr val="FFFFC5"/>
          </a:solidFill>
          <a:ln w="28575" cap="sq">
            <a:solidFill>
              <a:schemeClr val="tx1"/>
            </a:solidFill>
            <a:round/>
            <a:headEnd type="none" w="sm" len="sm"/>
            <a:tailEnd type="none" w="sm" len="sm"/>
          </a:ln>
        </p:spPr>
        <p:txBody>
          <a:bodyPr anchor="ctr"/>
          <a:lstStyle/>
          <a:p>
            <a:r>
              <a:rPr lang="en-US" altLang="en-US" b="1" dirty="0" smtClean="0">
                <a:latin typeface="Liberation Sans" panose="020B0604020202020204" pitchFamily="34" charset="0"/>
              </a:rPr>
              <a:t>Comprehensive Income Statement</a:t>
            </a:r>
            <a:endParaRPr lang="en-US" altLang="en-US" b="1" dirty="0">
              <a:latin typeface="Liberation Sans" panose="020B0604020202020204" pitchFamily="34" charset="0"/>
            </a:endParaRPr>
          </a:p>
        </p:txBody>
      </p:sp>
    </p:spTree>
    <p:extLst>
      <p:ext uri="{BB962C8B-B14F-4D97-AF65-F5344CB8AC3E}">
        <p14:creationId xmlns:p14="http://schemas.microsoft.com/office/powerpoint/2010/main" val="12500035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fade">
                                      <p:cBhvr>
                                        <p:cTn id="17" dur="500"/>
                                        <p:tgtEl>
                                          <p:spTgt spid="49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fade">
                                      <p:cBhvr>
                                        <p:cTn id="22" dur="500"/>
                                        <p:tgtEl>
                                          <p:spTgt spid="491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6" grpId="0" animBg="1"/>
      <p:bldP spid="49157" grpId="0" animBg="1"/>
      <p:bldP spid="25" grpId="0" animBg="1"/>
      <p:bldP spid="2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21"/>
          <p:cNvSpPr>
            <a:spLocks noChangeArrowheads="1"/>
          </p:cNvSpPr>
          <p:nvPr/>
        </p:nvSpPr>
        <p:spPr bwMode="auto">
          <a:xfrm>
            <a:off x="8077200" y="1143000"/>
            <a:ext cx="381000" cy="26670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4"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57353" name="Rectangle 15"/>
          <p:cNvSpPr>
            <a:spLocks noChangeArrowheads="1"/>
          </p:cNvSpPr>
          <p:nvPr/>
        </p:nvSpPr>
        <p:spPr bwMode="auto">
          <a:xfrm>
            <a:off x="7162800" y="2679700"/>
            <a:ext cx="1752600" cy="596900"/>
          </a:xfrm>
          <a:prstGeom prst="rect">
            <a:avLst/>
          </a:prstGeom>
          <a:solidFill>
            <a:schemeClr val="bg1"/>
          </a:solidFill>
          <a:ln>
            <a:noFill/>
          </a:ln>
          <a:effectLst/>
          <a:extLs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100" dirty="0">
                <a:solidFill>
                  <a:schemeClr val="tx1"/>
                </a:solidFill>
                <a:latin typeface="Liberation Sans" panose="020B0604020202020204" pitchFamily="34" charset="0"/>
              </a:rPr>
              <a:t>Illustration 1-10</a:t>
            </a:r>
          </a:p>
          <a:p>
            <a:pPr>
              <a:spcBef>
                <a:spcPct val="0"/>
              </a:spcBef>
              <a:buClrTx/>
              <a:buSzTx/>
              <a:buFontTx/>
              <a:buNone/>
            </a:pPr>
            <a:r>
              <a:rPr lang="en-US" altLang="en-US" sz="1100" b="0" dirty="0">
                <a:solidFill>
                  <a:schemeClr val="tx1"/>
                </a:solidFill>
                <a:latin typeface="Liberation Sans" panose="020B0604020202020204" pitchFamily="34" charset="0"/>
              </a:rPr>
              <a:t>Financial statements and</a:t>
            </a:r>
          </a:p>
          <a:p>
            <a:pPr>
              <a:spcBef>
                <a:spcPct val="0"/>
              </a:spcBef>
              <a:buClrTx/>
              <a:buSzTx/>
              <a:buFontTx/>
              <a:buNone/>
            </a:pPr>
            <a:r>
              <a:rPr lang="en-US" altLang="en-US" sz="1100" b="0" dirty="0">
                <a:solidFill>
                  <a:schemeClr val="tx1"/>
                </a:solidFill>
                <a:latin typeface="Liberation Sans" panose="020B0604020202020204" pitchFamily="34" charset="0"/>
              </a:rPr>
              <a:t>their interrelationships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11" y="228600"/>
            <a:ext cx="8676593" cy="603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8763000" y="201304"/>
            <a:ext cx="304800" cy="30480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2" name="Rectangle 11"/>
          <p:cNvSpPr/>
          <p:nvPr/>
        </p:nvSpPr>
        <p:spPr>
          <a:xfrm>
            <a:off x="762000" y="6320135"/>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1-11</a:t>
            </a:r>
          </a:p>
          <a:p>
            <a:pPr algn="l"/>
            <a:r>
              <a:rPr lang="en-US" sz="1200" dirty="0">
                <a:latin typeface="Liberation Sans" panose="020B0604020202020204" pitchFamily="34" charset="0"/>
              </a:rPr>
              <a:t>Financial statements and </a:t>
            </a:r>
            <a:r>
              <a:rPr lang="en-US" sz="1200" dirty="0" smtClean="0">
                <a:latin typeface="Liberation Sans" panose="020B0604020202020204" pitchFamily="34" charset="0"/>
              </a:rPr>
              <a:t>their interrelationships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3136210092"/>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21"/>
          <p:cNvSpPr>
            <a:spLocks noChangeArrowheads="1"/>
          </p:cNvSpPr>
          <p:nvPr/>
        </p:nvSpPr>
        <p:spPr bwMode="auto">
          <a:xfrm>
            <a:off x="8077200" y="1143000"/>
            <a:ext cx="381000" cy="26670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57354" name="Text Box 3"/>
          <p:cNvSpPr txBox="1">
            <a:spLocks noChangeArrowheads="1"/>
          </p:cNvSpPr>
          <p:nvPr/>
        </p:nvSpPr>
        <p:spPr bwMode="auto">
          <a:xfrm>
            <a:off x="8298873" y="6369050"/>
            <a:ext cx="692727"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48" y="227900"/>
            <a:ext cx="7558589" cy="628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62000" y="6525904"/>
            <a:ext cx="17145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a:t>
            </a:r>
            <a:r>
              <a:rPr lang="en-US" sz="1200" b="1" dirty="0" smtClean="0">
                <a:latin typeface="Liberation Sans" panose="020B0604020202020204" pitchFamily="34" charset="0"/>
              </a:rPr>
              <a:t>1-11</a:t>
            </a:r>
            <a:endParaRPr lang="en-US" sz="1200" b="1" dirty="0">
              <a:latin typeface="Liberation Sans" panose="020B0604020202020204" pitchFamily="34" charset="0"/>
            </a:endParaRPr>
          </a:p>
        </p:txBody>
      </p:sp>
    </p:spTree>
    <p:extLst>
      <p:ext uri="{BB962C8B-B14F-4D97-AF65-F5344CB8AC3E}">
        <p14:creationId xmlns:p14="http://schemas.microsoft.com/office/powerpoint/2010/main" val="3905878780"/>
      </p:ext>
    </p:extLst>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8298873" y="6491882"/>
            <a:ext cx="692727"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57352" name="Rectangle 22"/>
          <p:cNvSpPr>
            <a:spLocks noChangeArrowheads="1"/>
          </p:cNvSpPr>
          <p:nvPr/>
        </p:nvSpPr>
        <p:spPr bwMode="auto">
          <a:xfrm>
            <a:off x="8229600" y="5105400"/>
            <a:ext cx="381000" cy="12192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32108"/>
            <a:ext cx="6400800" cy="628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351" name="Rectangle 21"/>
          <p:cNvSpPr>
            <a:spLocks noChangeArrowheads="1"/>
          </p:cNvSpPr>
          <p:nvPr/>
        </p:nvSpPr>
        <p:spPr bwMode="auto">
          <a:xfrm>
            <a:off x="8552949" y="4648200"/>
            <a:ext cx="286251" cy="150545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8" name="Rectangle 9"/>
          <p:cNvSpPr>
            <a:spLocks noChangeArrowheads="1"/>
          </p:cNvSpPr>
          <p:nvPr/>
        </p:nvSpPr>
        <p:spPr bwMode="auto">
          <a:xfrm>
            <a:off x="247364" y="2071759"/>
            <a:ext cx="2095500" cy="1415772"/>
          </a:xfrm>
          <a:prstGeom prst="rect">
            <a:avLst/>
          </a:prstGeom>
          <a:solidFill>
            <a:schemeClr val="bg1"/>
          </a:solidFill>
          <a:ln w="28575" cap="sq" algn="ctr">
            <a:solidFill>
              <a:schemeClr val="tx1"/>
            </a:solidFill>
            <a:miter lim="800000"/>
            <a:headEnd type="none" w="sm" len="sm"/>
            <a:tailEnd type="none" w="sm" len="sm"/>
          </a:ln>
          <a:effectLst>
            <a:innerShdw blurRad="114300">
              <a:prstClr val="black"/>
            </a:innerShdw>
          </a:effectLst>
          <a:extLst/>
        </p:spPr>
        <p:txBody>
          <a:bodyPr wrap="square" tIns="91440" bIns="9144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600" b="0" dirty="0">
                <a:solidFill>
                  <a:schemeClr val="tx1"/>
                </a:solidFill>
                <a:latin typeface="Liberation Sans" panose="020B0604020202020204" pitchFamily="34" charset="0"/>
              </a:rPr>
              <a:t>Balance sheet and income statement are needed to prepare statement of cash flows.</a:t>
            </a:r>
          </a:p>
        </p:txBody>
      </p:sp>
      <p:sp>
        <p:nvSpPr>
          <p:cNvPr id="10" name="Rectangle 9"/>
          <p:cNvSpPr/>
          <p:nvPr/>
        </p:nvSpPr>
        <p:spPr>
          <a:xfrm>
            <a:off x="685800" y="5417403"/>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1-11</a:t>
            </a:r>
          </a:p>
          <a:p>
            <a:pPr algn="l"/>
            <a:r>
              <a:rPr lang="en-US" sz="1200" dirty="0">
                <a:latin typeface="Liberation Sans" panose="020B0604020202020204" pitchFamily="34" charset="0"/>
              </a:rPr>
              <a:t>Financial statements and </a:t>
            </a:r>
            <a:r>
              <a:rPr lang="en-US" sz="1200" dirty="0" smtClean="0">
                <a:latin typeface="Liberation Sans" panose="020B0604020202020204" pitchFamily="34" charset="0"/>
              </a:rPr>
              <a:t>their interrelationships</a:t>
            </a:r>
            <a:endParaRPr lang="en-US" sz="1200" dirty="0">
              <a:latin typeface="Liberation Sans" panose="020B0604020202020204" pitchFamily="34" charset="0"/>
            </a:endParaRPr>
          </a:p>
        </p:txBody>
      </p:sp>
    </p:spTree>
    <p:extLst>
      <p:ext uri="{BB962C8B-B14F-4D97-AF65-F5344CB8AC3E}">
        <p14:creationId xmlns:p14="http://schemas.microsoft.com/office/powerpoint/2010/main" val="2771333962"/>
      </p:ext>
    </p:extLst>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6"/>
          <p:cNvSpPr txBox="1">
            <a:spLocks noChangeArrowheads="1"/>
          </p:cNvSpPr>
          <p:nvPr/>
        </p:nvSpPr>
        <p:spPr bwMode="auto">
          <a:xfrm>
            <a:off x="533400" y="1295400"/>
            <a:ext cx="7848600" cy="360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Reports the profitability of the company’s operations over a specific period of time. </a:t>
            </a:r>
          </a:p>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Lists revenues first, followed by expenses. </a:t>
            </a:r>
          </a:p>
          <a:p>
            <a:pPr marL="676275">
              <a:lnSpc>
                <a:spcPct val="125000"/>
              </a:lnSpc>
              <a:spcBef>
                <a:spcPts val="1200"/>
              </a:spcBef>
              <a:buClr>
                <a:srgbClr val="CC0000"/>
              </a:buClr>
              <a:buSzPct val="80000"/>
              <a:buFont typeface="Wingdings" pitchFamily="2" charset="2"/>
              <a:buChar char="u"/>
            </a:pPr>
            <a:r>
              <a:rPr lang="en-US" altLang="en-US" sz="2300" b="0" dirty="0">
                <a:solidFill>
                  <a:schemeClr val="tx1"/>
                </a:solidFill>
                <a:latin typeface="Liberation Sans" panose="020B0604020202020204" pitchFamily="34" charset="0"/>
              </a:rPr>
              <a:t>Shows net income (or net loss). </a:t>
            </a:r>
            <a:endParaRPr lang="en-US" altLang="en-US" sz="2300" b="0" dirty="0" smtClean="0">
              <a:solidFill>
                <a:schemeClr val="tx1"/>
              </a:solidFill>
              <a:latin typeface="Liberation Sans" panose="020B0604020202020204" pitchFamily="34" charset="0"/>
            </a:endParaRPr>
          </a:p>
          <a:p>
            <a:pPr marL="676275">
              <a:lnSpc>
                <a:spcPct val="125000"/>
              </a:lnSpc>
              <a:spcBef>
                <a:spcPts val="1200"/>
              </a:spcBef>
              <a:buClr>
                <a:srgbClr val="CC0000"/>
              </a:buClr>
              <a:buSzPct val="80000"/>
              <a:buFont typeface="Wingdings" pitchFamily="2" charset="2"/>
              <a:buChar char="u"/>
            </a:pPr>
            <a:r>
              <a:rPr lang="en-US" sz="2300" b="0" dirty="0">
                <a:solidFill>
                  <a:schemeClr val="tx1"/>
                </a:solidFill>
                <a:latin typeface="Liberation Sans" panose="020B0604020202020204" pitchFamily="34" charset="0"/>
              </a:rPr>
              <a:t>Does not include investment and dividend transactions between the shareholders and the business</a:t>
            </a:r>
            <a:r>
              <a:rPr lang="en-US" sz="2300" b="0" dirty="0" smtClean="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60419"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0420"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Income Statement</a:t>
            </a:r>
            <a:endParaRPr lang="en-US" altLang="en-US" sz="3200" b="1" dirty="0">
              <a:solidFill>
                <a:srgbClr val="CC0000"/>
              </a:solidFill>
              <a:latin typeface="Liberation Sans" panose="020B0604020202020204" pitchFamily="34" charset="0"/>
            </a:endParaRPr>
          </a:p>
        </p:txBody>
      </p:sp>
      <p:sp>
        <p:nvSpPr>
          <p:cNvPr id="60423"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1512481"/>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56323"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Financial Statements</a:t>
            </a:r>
          </a:p>
        </p:txBody>
      </p:sp>
      <p:sp>
        <p:nvSpPr>
          <p:cNvPr id="56324" name="Rectangle 2"/>
          <p:cNvSpPr>
            <a:spLocks noChangeArrowheads="1"/>
          </p:cNvSpPr>
          <p:nvPr/>
        </p:nvSpPr>
        <p:spPr bwMode="auto">
          <a:xfrm>
            <a:off x="533400" y="1981200"/>
            <a:ext cx="8001000" cy="26670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ct val="50000"/>
              </a:spcBef>
              <a:buClr>
                <a:schemeClr val="tx1"/>
              </a:buClr>
              <a:buSzTx/>
              <a:buFont typeface="Wingdings" pitchFamily="2" charset="2"/>
              <a:buNone/>
            </a:pPr>
            <a:r>
              <a:rPr lang="en-US" altLang="en-US" sz="2200" b="0" dirty="0">
                <a:solidFill>
                  <a:schemeClr val="tx1"/>
                </a:solidFill>
                <a:latin typeface="Liberation Sans" panose="020B0604020202020204" pitchFamily="34" charset="0"/>
              </a:rPr>
              <a:t>Net income will result during a time period when:</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assets exceed liabilities.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assets exceed revenues.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expenses exceed revenues.</a:t>
            </a:r>
          </a:p>
          <a:p>
            <a:pPr lvl="1">
              <a:lnSpc>
                <a:spcPct val="120000"/>
              </a:lnSpc>
              <a:spcBef>
                <a:spcPct val="50000"/>
              </a:spcBef>
              <a:buClr>
                <a:schemeClr val="tx1"/>
              </a:buClr>
              <a:buSzTx/>
              <a:buFont typeface="Wingdings" pitchFamily="2" charset="2"/>
              <a:buAutoNum type="alphaLcPeriod"/>
            </a:pPr>
            <a:r>
              <a:rPr lang="en-US" altLang="en-US" sz="2200" b="0" dirty="0">
                <a:solidFill>
                  <a:schemeClr val="tx1"/>
                </a:solidFill>
                <a:latin typeface="Liberation Sans" panose="020B0604020202020204" pitchFamily="34" charset="0"/>
              </a:rPr>
              <a:t>revenues exceed expenses.</a:t>
            </a:r>
          </a:p>
        </p:txBody>
      </p:sp>
      <p:sp>
        <p:nvSpPr>
          <p:cNvPr id="5632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8"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10" name="Notched Right Arrow 9"/>
          <p:cNvSpPr/>
          <p:nvPr/>
        </p:nvSpPr>
        <p:spPr bwMode="auto">
          <a:xfrm>
            <a:off x="180109" y="4294496"/>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4389765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6"/>
          <p:cNvSpPr txBox="1">
            <a:spLocks noChangeArrowheads="1"/>
          </p:cNvSpPr>
          <p:nvPr/>
        </p:nvSpPr>
        <p:spPr bwMode="auto">
          <a:xfrm>
            <a:off x="533400" y="1295400"/>
            <a:ext cx="7848600" cy="349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676275" indent="-457200" algn="l">
              <a:lnSpc>
                <a:spcPct val="125000"/>
              </a:lnSpc>
              <a:spcBef>
                <a:spcPts val="1200"/>
              </a:spcBef>
              <a:buClr>
                <a:srgbClr val="CC0000"/>
              </a:buClr>
              <a:buSzPct val="80000"/>
              <a:buFont typeface="Wingdings" pitchFamily="2" charset="2"/>
              <a:buChar char="u"/>
              <a:defRPr sz="23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Reports the changes in retained earnings for a specific period of time. </a:t>
            </a:r>
          </a:p>
          <a:p>
            <a:r>
              <a:rPr lang="en-US" altLang="en-US" dirty="0"/>
              <a:t>The time period is the same as that covered by the income statement.</a:t>
            </a:r>
          </a:p>
          <a:p>
            <a:r>
              <a:rPr lang="en-US" dirty="0"/>
              <a:t>Information provided indicates the reasons why retained earnings increased or decreased during the period.</a:t>
            </a:r>
            <a:endParaRPr lang="en-US" altLang="en-US" dirty="0"/>
          </a:p>
        </p:txBody>
      </p:sp>
      <p:sp>
        <p:nvSpPr>
          <p:cNvPr id="61443"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1444"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Retained Earnings Statement</a:t>
            </a:r>
            <a:endParaRPr lang="en-US" altLang="en-US" sz="3200" b="1" dirty="0">
              <a:solidFill>
                <a:srgbClr val="CC0000"/>
              </a:solidFill>
              <a:latin typeface="Liberation Sans" panose="020B0604020202020204" pitchFamily="34" charset="0"/>
            </a:endParaRPr>
          </a:p>
        </p:txBody>
      </p:sp>
      <p:sp>
        <p:nvSpPr>
          <p:cNvPr id="61446"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198701542"/>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533400" y="1295400"/>
            <a:ext cx="78486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defPPr>
              <a:defRPr lang="en-US"/>
            </a:defPPr>
            <a:lvl1pPr marL="676275" indent="-457200" algn="l">
              <a:lnSpc>
                <a:spcPct val="125000"/>
              </a:lnSpc>
              <a:spcBef>
                <a:spcPts val="1200"/>
              </a:spcBef>
              <a:buClr>
                <a:srgbClr val="CC0000"/>
              </a:buClr>
              <a:buSzPct val="80000"/>
              <a:buFont typeface="Wingdings" pitchFamily="2" charset="2"/>
              <a:buChar char="u"/>
              <a:defRPr sz="23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r>
              <a:rPr lang="en-US" altLang="en-US" dirty="0"/>
              <a:t>Reports the assets, liabilities, and </a:t>
            </a:r>
            <a:r>
              <a:rPr lang="en-US" altLang="en-US" dirty="0" smtClean="0"/>
              <a:t>equity </a:t>
            </a:r>
            <a:r>
              <a:rPr lang="en-US" altLang="en-US" dirty="0"/>
              <a:t>at a specific date.</a:t>
            </a:r>
          </a:p>
          <a:p>
            <a:r>
              <a:rPr lang="en-US" altLang="en-US" dirty="0"/>
              <a:t>Lists assets at the top, followed by liabilities and </a:t>
            </a:r>
            <a:r>
              <a:rPr lang="en-US" altLang="en-US" dirty="0" smtClean="0"/>
              <a:t>equity</a:t>
            </a:r>
            <a:r>
              <a:rPr lang="en-US" altLang="en-US" dirty="0"/>
              <a:t>. </a:t>
            </a:r>
          </a:p>
          <a:p>
            <a:r>
              <a:rPr lang="en-US" altLang="en-US" dirty="0"/>
              <a:t>Total assets must equal total liabilities </a:t>
            </a:r>
            <a:r>
              <a:rPr lang="en-US" altLang="en-US" dirty="0" smtClean="0"/>
              <a:t>and equity</a:t>
            </a:r>
            <a:r>
              <a:rPr lang="en-US" altLang="en-US" dirty="0"/>
              <a:t>.</a:t>
            </a:r>
          </a:p>
          <a:p>
            <a:r>
              <a:rPr lang="en-US" altLang="en-US" dirty="0"/>
              <a:t>Is a snapshot of the company’s financial condition at a specific moment in time (usually the month-end or year-end).</a:t>
            </a:r>
          </a:p>
        </p:txBody>
      </p:sp>
      <p:sp>
        <p:nvSpPr>
          <p:cNvPr id="62467"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2468"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Statement of Financial Position</a:t>
            </a:r>
            <a:endParaRPr lang="en-US" altLang="en-US" sz="3200" b="1" dirty="0">
              <a:solidFill>
                <a:srgbClr val="CC0000"/>
              </a:solidFill>
              <a:latin typeface="Liberation Sans" panose="020B0604020202020204" pitchFamily="34" charset="0"/>
            </a:endParaRPr>
          </a:p>
        </p:txBody>
      </p:sp>
      <p:sp>
        <p:nvSpPr>
          <p:cNvPr id="6247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85237254"/>
      </p:ext>
    </p:extLst>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33400" y="1905000"/>
            <a:ext cx="8001000" cy="3276600"/>
          </a:xfrm>
          <a:prstGeom prst="rect">
            <a:avLst/>
          </a:prstGeom>
          <a:solidFill>
            <a:schemeClr val="bg1"/>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5613"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nSpc>
                <a:spcPct val="120000"/>
              </a:lnSpc>
              <a:spcBef>
                <a:spcPct val="50000"/>
              </a:spcBef>
              <a:buClr>
                <a:schemeClr val="tx1"/>
              </a:buClr>
              <a:buSzTx/>
              <a:buNone/>
            </a:pPr>
            <a:r>
              <a:rPr lang="en-US" sz="2300" b="0" dirty="0" smtClean="0">
                <a:solidFill>
                  <a:schemeClr val="tx1"/>
                </a:solidFill>
                <a:latin typeface="Liberation Sans" panose="020B0604020202020204" pitchFamily="34" charset="0"/>
              </a:rPr>
              <a:t>The financial </a:t>
            </a:r>
            <a:r>
              <a:rPr lang="en-US" sz="2300" b="0" dirty="0">
                <a:solidFill>
                  <a:schemeClr val="tx1"/>
                </a:solidFill>
                <a:latin typeface="Liberation Sans" panose="020B0604020202020204" pitchFamily="34" charset="0"/>
              </a:rPr>
              <a:t>statement that reports assets, liabilities</a:t>
            </a:r>
            <a:r>
              <a:rPr lang="en-US" sz="2300" b="0" dirty="0" smtClean="0">
                <a:solidFill>
                  <a:schemeClr val="tx1"/>
                </a:solidFill>
                <a:latin typeface="Liberation Sans" panose="020B0604020202020204" pitchFamily="34" charset="0"/>
              </a:rPr>
              <a:t>, and </a:t>
            </a:r>
            <a:r>
              <a:rPr lang="en-US" sz="2300" b="0" dirty="0">
                <a:solidFill>
                  <a:schemeClr val="tx1"/>
                </a:solidFill>
                <a:latin typeface="Liberation Sans" panose="020B0604020202020204" pitchFamily="34" charset="0"/>
              </a:rPr>
              <a:t>equity is the</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income </a:t>
            </a:r>
            <a:r>
              <a:rPr lang="en-US" sz="2300" b="0" dirty="0">
                <a:solidFill>
                  <a:schemeClr val="tx1"/>
                </a:solidFill>
                <a:latin typeface="Liberation Sans" panose="020B0604020202020204" pitchFamily="34" charset="0"/>
              </a:rPr>
              <a:t>statement</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retained </a:t>
            </a:r>
            <a:r>
              <a:rPr lang="en-US" sz="2300" b="0" dirty="0">
                <a:solidFill>
                  <a:schemeClr val="tx1"/>
                </a:solidFill>
                <a:latin typeface="Liberation Sans" panose="020B0604020202020204" pitchFamily="34" charset="0"/>
              </a:rPr>
              <a:t>earnings statement</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statement </a:t>
            </a:r>
            <a:r>
              <a:rPr lang="en-US" sz="2300" b="0" dirty="0">
                <a:solidFill>
                  <a:schemeClr val="tx1"/>
                </a:solidFill>
                <a:latin typeface="Liberation Sans" panose="020B0604020202020204" pitchFamily="34" charset="0"/>
              </a:rPr>
              <a:t>of </a:t>
            </a:r>
            <a:r>
              <a:rPr lang="en-US" sz="2300" b="0" dirty="0" smtClean="0">
                <a:solidFill>
                  <a:schemeClr val="tx1"/>
                </a:solidFill>
                <a:latin typeface="Liberation Sans" panose="020B0604020202020204" pitchFamily="34" charset="0"/>
              </a:rPr>
              <a:t>financial </a:t>
            </a:r>
            <a:r>
              <a:rPr lang="en-US" sz="2300" b="0" dirty="0">
                <a:solidFill>
                  <a:schemeClr val="tx1"/>
                </a:solidFill>
                <a:latin typeface="Liberation Sans" panose="020B0604020202020204" pitchFamily="34" charset="0"/>
              </a:rPr>
              <a:t>position</a:t>
            </a:r>
            <a:r>
              <a:rPr lang="en-US" sz="2300" b="0" dirty="0" smtClean="0">
                <a:solidFill>
                  <a:schemeClr val="tx1"/>
                </a:solidFill>
                <a:latin typeface="Liberation Sans" panose="020B0604020202020204" pitchFamily="34" charset="0"/>
              </a:rPr>
              <a:t>.</a:t>
            </a:r>
          </a:p>
          <a:p>
            <a:pPr lvl="1">
              <a:lnSpc>
                <a:spcPct val="120000"/>
              </a:lnSpc>
              <a:spcBef>
                <a:spcPct val="50000"/>
              </a:spcBef>
              <a:buClr>
                <a:schemeClr val="tx1"/>
              </a:buClr>
              <a:buSzTx/>
              <a:buFont typeface="Wingdings" pitchFamily="2" charset="2"/>
              <a:buAutoNum type="alphaLcPeriod"/>
            </a:pPr>
            <a:r>
              <a:rPr lang="en-US" sz="2300" b="0" dirty="0" smtClean="0">
                <a:solidFill>
                  <a:schemeClr val="tx1"/>
                </a:solidFill>
                <a:latin typeface="Liberation Sans" panose="020B0604020202020204" pitchFamily="34" charset="0"/>
              </a:rPr>
              <a:t>statement </a:t>
            </a:r>
            <a:r>
              <a:rPr lang="en-US" sz="2300" b="0" dirty="0">
                <a:solidFill>
                  <a:schemeClr val="tx1"/>
                </a:solidFill>
                <a:latin typeface="Liberation Sans" panose="020B0604020202020204" pitchFamily="34" charset="0"/>
              </a:rPr>
              <a:t>of cash </a:t>
            </a:r>
            <a:r>
              <a:rPr lang="en-US" sz="2300" b="0" dirty="0" smtClean="0">
                <a:solidFill>
                  <a:schemeClr val="tx1"/>
                </a:solidFill>
                <a:latin typeface="Liberation Sans" panose="020B0604020202020204" pitchFamily="34" charset="0"/>
              </a:rPr>
              <a:t>flows</a:t>
            </a:r>
            <a:r>
              <a:rPr lang="en-US" sz="2300" b="0" dirty="0">
                <a:solidFill>
                  <a:schemeClr val="tx1"/>
                </a:solidFill>
                <a:latin typeface="Liberation Sans" panose="020B0604020202020204" pitchFamily="34" charset="0"/>
              </a:rPr>
              <a:t>.</a:t>
            </a:r>
            <a:endParaRPr lang="en-US" altLang="en-US" sz="2300" b="0" dirty="0">
              <a:solidFill>
                <a:schemeClr val="tx1"/>
              </a:solidFill>
              <a:latin typeface="Liberation Sans" panose="020B0604020202020204" pitchFamily="34" charset="0"/>
            </a:endParaRPr>
          </a:p>
        </p:txBody>
      </p:sp>
      <p:sp>
        <p:nvSpPr>
          <p:cNvPr id="64515"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4516"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Financial Statements</a:t>
            </a:r>
          </a:p>
        </p:txBody>
      </p:sp>
      <p:sp>
        <p:nvSpPr>
          <p:cNvPr id="64518"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8" name="Rectangle 4"/>
          <p:cNvSpPr>
            <a:spLocks noChangeArrowheads="1"/>
          </p:cNvSpPr>
          <p:nvPr/>
        </p:nvSpPr>
        <p:spPr bwMode="auto">
          <a:xfrm>
            <a:off x="533400" y="1295400"/>
            <a:ext cx="5334000" cy="551433"/>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gn="l"/>
            <a:r>
              <a:rPr lang="en-US" altLang="en-US" sz="3000" b="1" dirty="0" smtClean="0">
                <a:solidFill>
                  <a:srgbClr val="CC0000"/>
                </a:solidFill>
                <a:latin typeface="Liberation Sans" panose="020B0604020202020204" pitchFamily="34" charset="0"/>
              </a:rPr>
              <a:t>Review Question</a:t>
            </a:r>
            <a:endParaRPr lang="en-US" altLang="en-US" sz="3000" b="1" dirty="0">
              <a:solidFill>
                <a:srgbClr val="CC0000"/>
              </a:solidFill>
              <a:latin typeface="Liberation Sans" panose="020B0604020202020204" pitchFamily="34" charset="0"/>
            </a:endParaRPr>
          </a:p>
        </p:txBody>
      </p:sp>
      <p:sp>
        <p:nvSpPr>
          <p:cNvPr id="10" name="Notched Right Arrow 9"/>
          <p:cNvSpPr/>
          <p:nvPr/>
        </p:nvSpPr>
        <p:spPr bwMode="auto">
          <a:xfrm>
            <a:off x="193757" y="4163704"/>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7579989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marL="53975"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57200" y="990600"/>
            <a:ext cx="8153400" cy="4824398"/>
          </a:xfrm>
          <a:prstGeom prst="rect">
            <a:avLst/>
          </a:prstGeom>
        </p:spPr>
        <p:txBody>
          <a:bodyPr wrap="square">
            <a:spAutoFit/>
          </a:bodyPr>
          <a:lstStyle/>
          <a:p>
            <a:pPr algn="just">
              <a:lnSpc>
                <a:spcPct val="110000"/>
              </a:lnSpc>
              <a:spcBef>
                <a:spcPts val="600"/>
              </a:spcBef>
              <a:tabLst>
                <a:tab pos="7942263" algn="r"/>
              </a:tabLst>
            </a:pPr>
            <a:r>
              <a:rPr lang="en-US" sz="2300" b="1" i="0" dirty="0" smtClean="0">
                <a:solidFill>
                  <a:schemeClr val="tx1"/>
                </a:solidFill>
                <a:effectLst/>
                <a:latin typeface="Liberation Sans" panose="020B0604020202020204" pitchFamily="34" charset="0"/>
              </a:rPr>
              <a:t>A </a:t>
            </a:r>
            <a:r>
              <a:rPr lang="en-US" sz="2300" b="1" dirty="0">
                <a:latin typeface="Liberation Sans" panose="020B0604020202020204" pitchFamily="34" charset="0"/>
              </a:rPr>
              <a:t>Wise </a:t>
            </a:r>
            <a:r>
              <a:rPr lang="en-US" sz="2300" b="1" dirty="0" smtClean="0">
                <a:latin typeface="Liberation Sans" panose="020B0604020202020204" pitchFamily="34" charset="0"/>
              </a:rPr>
              <a:t>End	</a:t>
            </a:r>
            <a:r>
              <a:rPr lang="en-US" sz="2300" b="1" dirty="0" smtClean="0">
                <a:solidFill>
                  <a:srgbClr val="CC0000"/>
                </a:solidFill>
                <a:latin typeface="Liberation Sans" panose="020B0604020202020204" pitchFamily="34" charset="0"/>
              </a:rPr>
              <a:t>Vodafone</a:t>
            </a:r>
            <a:r>
              <a:rPr lang="en-US" sz="2300" b="1" dirty="0" smtClean="0">
                <a:latin typeface="Liberation Sans" panose="020B0604020202020204" pitchFamily="34" charset="0"/>
              </a:rPr>
              <a:t> </a:t>
            </a:r>
            <a:r>
              <a:rPr lang="en-US" sz="2300" b="1" dirty="0">
                <a:latin typeface="Liberation Sans" panose="020B0604020202020204" pitchFamily="34" charset="0"/>
              </a:rPr>
              <a:t>(GBR)</a:t>
            </a:r>
          </a:p>
          <a:p>
            <a:pPr algn="just">
              <a:lnSpc>
                <a:spcPct val="120000"/>
              </a:lnSpc>
              <a:spcBef>
                <a:spcPts val="600"/>
              </a:spcBef>
            </a:pPr>
            <a:r>
              <a:rPr lang="en-US" sz="2100" dirty="0" smtClean="0">
                <a:latin typeface="Liberation Sans" panose="020B0604020202020204" pitchFamily="34" charset="0"/>
              </a:rPr>
              <a:t>Not </a:t>
            </a:r>
            <a:r>
              <a:rPr lang="en-US" sz="2100" dirty="0">
                <a:latin typeface="Liberation Sans" panose="020B0604020202020204" pitchFamily="34" charset="0"/>
              </a:rPr>
              <a:t>every company </a:t>
            </a:r>
            <a:r>
              <a:rPr lang="en-US" sz="2100" dirty="0" smtClean="0">
                <a:latin typeface="Liberation Sans" panose="020B0604020202020204" pitchFamily="34" charset="0"/>
              </a:rPr>
              <a:t>uses December </a:t>
            </a:r>
            <a:r>
              <a:rPr lang="en-US" sz="2100" dirty="0">
                <a:latin typeface="Liberation Sans" panose="020B0604020202020204" pitchFamily="34" charset="0"/>
              </a:rPr>
              <a:t>31 as the </a:t>
            </a:r>
            <a:r>
              <a:rPr lang="en-US" sz="2100" dirty="0" smtClean="0">
                <a:latin typeface="Liberation Sans" panose="020B0604020202020204" pitchFamily="34" charset="0"/>
              </a:rPr>
              <a:t>accounting year-end</a:t>
            </a:r>
            <a:r>
              <a:rPr lang="en-US" sz="2100" dirty="0">
                <a:latin typeface="Liberation Sans" panose="020B0604020202020204" pitchFamily="34" charset="0"/>
              </a:rPr>
              <a:t>. </a:t>
            </a:r>
            <a:r>
              <a:rPr lang="en-US" sz="2100" dirty="0" smtClean="0">
                <a:latin typeface="Liberation Sans" panose="020B0604020202020204" pitchFamily="34" charset="0"/>
              </a:rPr>
              <a:t>Some companies </a:t>
            </a:r>
            <a:r>
              <a:rPr lang="en-US" sz="2100" dirty="0">
                <a:latin typeface="Liberation Sans" panose="020B0604020202020204" pitchFamily="34" charset="0"/>
              </a:rPr>
              <a:t>whose </a:t>
            </a:r>
            <a:r>
              <a:rPr lang="en-US" sz="2100" dirty="0" smtClean="0">
                <a:latin typeface="Liberation Sans" panose="020B0604020202020204" pitchFamily="34" charset="0"/>
              </a:rPr>
              <a:t>year-ends differ </a:t>
            </a:r>
            <a:r>
              <a:rPr lang="en-US" sz="2100" dirty="0">
                <a:latin typeface="Liberation Sans" panose="020B0604020202020204" pitchFamily="34" charset="0"/>
              </a:rPr>
              <a:t>from </a:t>
            </a:r>
            <a:r>
              <a:rPr lang="en-US" sz="2100" dirty="0" smtClean="0">
                <a:latin typeface="Liberation Sans" panose="020B0604020202020204" pitchFamily="34" charset="0"/>
              </a:rPr>
              <a:t>December 31 </a:t>
            </a:r>
            <a:r>
              <a:rPr lang="en-US" sz="2100" dirty="0">
                <a:latin typeface="Liberation Sans" panose="020B0604020202020204" pitchFamily="34" charset="0"/>
              </a:rPr>
              <a:t>are </a:t>
            </a:r>
            <a:r>
              <a:rPr lang="en-US" sz="2100" b="1" dirty="0">
                <a:solidFill>
                  <a:srgbClr val="CC0000"/>
                </a:solidFill>
                <a:latin typeface="Liberation Sans" panose="020B0604020202020204" pitchFamily="34" charset="0"/>
              </a:rPr>
              <a:t>Vodafone Group</a:t>
            </a:r>
            <a:r>
              <a:rPr lang="en-US" sz="2100" dirty="0" smtClean="0">
                <a:latin typeface="Liberation Sans" panose="020B0604020202020204" pitchFamily="34" charset="0"/>
              </a:rPr>
              <a:t> (</a:t>
            </a:r>
            <a:r>
              <a:rPr lang="en-US" sz="2100" dirty="0">
                <a:latin typeface="Liberation Sans" panose="020B0604020202020204" pitchFamily="34" charset="0"/>
              </a:rPr>
              <a:t>GBR), March 31; </a:t>
            </a:r>
            <a:r>
              <a:rPr lang="en-US" sz="2100" b="1" dirty="0">
                <a:solidFill>
                  <a:srgbClr val="CC0000"/>
                </a:solidFill>
                <a:latin typeface="Liberation Sans" panose="020B0604020202020204" pitchFamily="34" charset="0"/>
              </a:rPr>
              <a:t>Walt</a:t>
            </a:r>
            <a:r>
              <a:rPr lang="en-US" sz="2100" dirty="0" smtClean="0">
                <a:latin typeface="Liberation Sans" panose="020B0604020202020204" pitchFamily="34" charset="0"/>
              </a:rPr>
              <a:t> </a:t>
            </a:r>
            <a:r>
              <a:rPr lang="en-US" sz="2100" b="1" dirty="0">
                <a:solidFill>
                  <a:srgbClr val="CC0000"/>
                </a:solidFill>
                <a:latin typeface="Liberation Sans" panose="020B0604020202020204" pitchFamily="34" charset="0"/>
              </a:rPr>
              <a:t>Disney</a:t>
            </a:r>
            <a:r>
              <a:rPr lang="en-US" sz="2100" dirty="0" smtClean="0">
                <a:latin typeface="Liberation Sans" panose="020B0604020202020204" pitchFamily="34" charset="0"/>
              </a:rPr>
              <a:t> </a:t>
            </a:r>
            <a:r>
              <a:rPr lang="en-US" sz="2100" b="1" dirty="0">
                <a:solidFill>
                  <a:srgbClr val="CC0000"/>
                </a:solidFill>
                <a:latin typeface="Liberation Sans" panose="020B0604020202020204" pitchFamily="34" charset="0"/>
              </a:rPr>
              <a:t>Productions</a:t>
            </a:r>
            <a:r>
              <a:rPr lang="en-US" sz="2100" dirty="0">
                <a:latin typeface="Liberation Sans" panose="020B0604020202020204" pitchFamily="34" charset="0"/>
              </a:rPr>
              <a:t> (USA</a:t>
            </a:r>
            <a:r>
              <a:rPr lang="en-US" sz="2100" dirty="0" smtClean="0">
                <a:latin typeface="Liberation Sans" panose="020B0604020202020204" pitchFamily="34" charset="0"/>
              </a:rPr>
              <a:t>), September </a:t>
            </a:r>
            <a:r>
              <a:rPr lang="en-US" sz="2100" dirty="0">
                <a:latin typeface="Liberation Sans" panose="020B0604020202020204" pitchFamily="34" charset="0"/>
              </a:rPr>
              <a:t>30; and </a:t>
            </a:r>
            <a:r>
              <a:rPr lang="en-US" sz="2100" b="1" dirty="0">
                <a:solidFill>
                  <a:srgbClr val="CC0000"/>
                </a:solidFill>
                <a:latin typeface="Liberation Sans" panose="020B0604020202020204" pitchFamily="34" charset="0"/>
              </a:rPr>
              <a:t>JJB</a:t>
            </a:r>
            <a:r>
              <a:rPr lang="en-US" sz="2100" dirty="0">
                <a:latin typeface="Liberation Sans" panose="020B0604020202020204" pitchFamily="34" charset="0"/>
              </a:rPr>
              <a:t> </a:t>
            </a:r>
            <a:r>
              <a:rPr lang="en-US" sz="2100" b="1" dirty="0">
                <a:solidFill>
                  <a:srgbClr val="CC0000"/>
                </a:solidFill>
                <a:latin typeface="Liberation Sans" panose="020B0604020202020204" pitchFamily="34" charset="0"/>
              </a:rPr>
              <a:t>Sports</a:t>
            </a:r>
            <a:r>
              <a:rPr lang="en-US" sz="2100" dirty="0">
                <a:latin typeface="Liberation Sans" panose="020B0604020202020204" pitchFamily="34" charset="0"/>
              </a:rPr>
              <a:t> (GBR), the Sunday that </a:t>
            </a:r>
            <a:r>
              <a:rPr lang="en-US" sz="2100" dirty="0" smtClean="0">
                <a:latin typeface="Liberation Sans" panose="020B0604020202020204" pitchFamily="34" charset="0"/>
              </a:rPr>
              <a:t>falls before</a:t>
            </a:r>
            <a:r>
              <a:rPr lang="en-US" sz="2100" dirty="0">
                <a:latin typeface="Liberation Sans" panose="020B0604020202020204" pitchFamily="34" charset="0"/>
              </a:rPr>
              <a:t>, but closest to, January 31. Why do </a:t>
            </a:r>
            <a:r>
              <a:rPr lang="en-US" sz="2100" dirty="0" smtClean="0">
                <a:latin typeface="Liberation Sans" panose="020B0604020202020204" pitchFamily="34" charset="0"/>
              </a:rPr>
              <a:t>companies choose </a:t>
            </a:r>
            <a:r>
              <a:rPr lang="en-US" sz="2100" dirty="0">
                <a:latin typeface="Liberation Sans" panose="020B0604020202020204" pitchFamily="34" charset="0"/>
              </a:rPr>
              <a:t>the particular year-ends that they do? Many opt </a:t>
            </a:r>
            <a:r>
              <a:rPr lang="en-US" sz="2100" dirty="0" smtClean="0">
                <a:latin typeface="Liberation Sans" panose="020B0604020202020204" pitchFamily="34" charset="0"/>
              </a:rPr>
              <a:t>to end </a:t>
            </a:r>
            <a:r>
              <a:rPr lang="en-US" sz="2100" dirty="0">
                <a:latin typeface="Liberation Sans" panose="020B0604020202020204" pitchFamily="34" charset="0"/>
              </a:rPr>
              <a:t>the accounting year when inventory or operations </a:t>
            </a:r>
            <a:r>
              <a:rPr lang="en-US" sz="2100" dirty="0" smtClean="0">
                <a:latin typeface="Liberation Sans" panose="020B0604020202020204" pitchFamily="34" charset="0"/>
              </a:rPr>
              <a:t>are at </a:t>
            </a:r>
            <a:r>
              <a:rPr lang="en-US" sz="2100" dirty="0">
                <a:latin typeface="Liberation Sans" panose="020B0604020202020204" pitchFamily="34" charset="0"/>
              </a:rPr>
              <a:t>a low. Compiling accounting information requires </a:t>
            </a:r>
            <a:r>
              <a:rPr lang="en-US" sz="2100" dirty="0" smtClean="0">
                <a:latin typeface="Liberation Sans" panose="020B0604020202020204" pitchFamily="34" charset="0"/>
              </a:rPr>
              <a:t>much time </a:t>
            </a:r>
            <a:r>
              <a:rPr lang="en-US" sz="2100" dirty="0">
                <a:latin typeface="Liberation Sans" panose="020B0604020202020204" pitchFamily="34" charset="0"/>
              </a:rPr>
              <a:t>and effort by managers, so companies would </a:t>
            </a:r>
            <a:r>
              <a:rPr lang="en-US" sz="2100" dirty="0" smtClean="0">
                <a:latin typeface="Liberation Sans" panose="020B0604020202020204" pitchFamily="34" charset="0"/>
              </a:rPr>
              <a:t>rather do </a:t>
            </a:r>
            <a:r>
              <a:rPr lang="en-US" sz="2100" dirty="0">
                <a:latin typeface="Liberation Sans" panose="020B0604020202020204" pitchFamily="34" charset="0"/>
              </a:rPr>
              <a:t>it when they aren’t as busy operating the business. </a:t>
            </a:r>
            <a:r>
              <a:rPr lang="en-US" sz="2100" dirty="0" smtClean="0">
                <a:latin typeface="Liberation Sans" panose="020B0604020202020204" pitchFamily="34" charset="0"/>
              </a:rPr>
              <a:t>Also, inventory </a:t>
            </a:r>
            <a:r>
              <a:rPr lang="en-US" sz="2100" dirty="0">
                <a:latin typeface="Liberation Sans" panose="020B0604020202020204" pitchFamily="34" charset="0"/>
              </a:rPr>
              <a:t>is easier and less costly to count when it is low.</a:t>
            </a:r>
          </a:p>
        </p:txBody>
      </p:sp>
      <p:sp>
        <p:nvSpPr>
          <p:cNvPr id="6" name="Rectangle 5"/>
          <p:cNvSpPr/>
          <p:nvPr/>
        </p:nvSpPr>
        <p:spPr bwMode="auto">
          <a:xfrm>
            <a:off x="263856" y="285464"/>
            <a:ext cx="8610600" cy="5596688"/>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65176" y="5882152"/>
            <a:ext cx="8610600" cy="213848"/>
          </a:xfrm>
          <a:prstGeom prst="rect">
            <a:avLst/>
          </a:prstGeom>
          <a:solidFill>
            <a:srgbClr val="FF00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67409023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228600" y="228600"/>
            <a:ext cx="8458200" cy="5897563"/>
          </a:xfrm>
        </p:spPr>
        <p:txBody>
          <a:bodyPr/>
          <a:lstStyle/>
          <a:p>
            <a:pPr eaLnBrk="1" hangingPunct="1">
              <a:buFont typeface="Wingdings 2" pitchFamily="18" charset="2"/>
              <a:buNone/>
              <a:defRPr/>
            </a:pPr>
            <a:r>
              <a:rPr lang="en-US" dirty="0" smtClean="0"/>
              <a:t>    </a:t>
            </a:r>
          </a:p>
          <a:p>
            <a:pPr marL="0" indent="0">
              <a:spcBef>
                <a:spcPct val="0"/>
              </a:spcBef>
              <a:buClrTx/>
              <a:buSzTx/>
              <a:buFont typeface="Wingdings 2" pitchFamily="18" charset="2"/>
              <a:buNone/>
              <a:defRPr/>
            </a:pPr>
            <a:r>
              <a:rPr lang="en-US" sz="3200" b="1" u="sng" spc="-100" dirty="0">
                <a:solidFill>
                  <a:srgbClr val="D2533C"/>
                </a:solidFill>
                <a:latin typeface="Arial"/>
              </a:rPr>
              <a:t>HISTORY AND MEANINGOF ACCOUNTING</a:t>
            </a:r>
            <a:endParaRPr lang="en-US" sz="3200" b="1" u="sng" dirty="0">
              <a:solidFill>
                <a:srgbClr val="FF0000"/>
              </a:solidFill>
              <a:latin typeface="Arial" charset="0"/>
            </a:endParaRPr>
          </a:p>
          <a:p>
            <a:pPr eaLnBrk="1" hangingPunct="1">
              <a:buFont typeface="Wingdings 2" pitchFamily="18" charset="2"/>
              <a:buNone/>
              <a:defRPr/>
            </a:pPr>
            <a:endParaRPr lang="en-US" dirty="0" smtClean="0"/>
          </a:p>
          <a:p>
            <a:pPr eaLnBrk="1" hangingPunct="1">
              <a:buFont typeface="Wingdings 2" pitchFamily="18" charset="2"/>
              <a:buNone/>
              <a:defRPr/>
            </a:pPr>
            <a:r>
              <a:rPr lang="en-US" sz="2800" dirty="0" smtClean="0"/>
              <a:t>    So it can be easily said that It is also the most important part of life for each and everybody. From beggar to king, from poor to rich, from illiterate to higher educated, nobody can avoid it. On the other hand, accounting is directly related with financial or economic events (earnings &amp; expenses). So we cannot pass a single moment without accounting. Say I am conducting a class here and using board, marker, electricity, furniture, etc. Everything has some cost or financial value. So many financial events are happening in this class room.</a:t>
            </a:r>
          </a:p>
        </p:txBody>
      </p:sp>
    </p:spTree>
    <p:extLst>
      <p:ext uri="{BB962C8B-B14F-4D97-AF65-F5344CB8AC3E}">
        <p14:creationId xmlns:p14="http://schemas.microsoft.com/office/powerpoint/2010/main" val="3579041646"/>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auto">
          <a:xfrm>
            <a:off x="533400" y="1295400"/>
            <a:ext cx="7848600" cy="37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defPPr>
              <a:defRPr lang="en-US"/>
            </a:defPPr>
            <a:lvl1pPr marL="676275" indent="-457200" algn="l">
              <a:lnSpc>
                <a:spcPct val="125000"/>
              </a:lnSpc>
              <a:spcBef>
                <a:spcPts val="1200"/>
              </a:spcBef>
              <a:buClr>
                <a:srgbClr val="800000"/>
              </a:buClr>
              <a:buSzPct val="80000"/>
              <a:buFont typeface="Wingdings" pitchFamily="2" charset="2"/>
              <a:buChar char="u"/>
              <a:defRPr sz="22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Clr>
                <a:srgbClr val="CC0000"/>
              </a:buClr>
            </a:pPr>
            <a:r>
              <a:rPr lang="en-US" altLang="en-US" sz="2300" dirty="0"/>
              <a:t>Information on the cash receipts and payments for a specific period of time.</a:t>
            </a:r>
          </a:p>
          <a:p>
            <a:pPr>
              <a:buClr>
                <a:srgbClr val="CC0000"/>
              </a:buClr>
            </a:pPr>
            <a:r>
              <a:rPr lang="en-US" altLang="en-US" sz="2300" dirty="0"/>
              <a:t>Answers the </a:t>
            </a:r>
            <a:r>
              <a:rPr lang="en-US" altLang="en-US" sz="2300" dirty="0" smtClean="0"/>
              <a:t>following:</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Where </a:t>
            </a:r>
            <a:r>
              <a:rPr lang="en-US" altLang="en-US" sz="2200" b="0" dirty="0">
                <a:solidFill>
                  <a:schemeClr val="tx1"/>
                </a:solidFill>
                <a:latin typeface="Liberation Sans" panose="020B0604020202020204" pitchFamily="34" charset="0"/>
              </a:rPr>
              <a:t>did cash come </a:t>
            </a:r>
            <a:r>
              <a:rPr lang="en-US" altLang="en-US" sz="2200" b="0" dirty="0" smtClean="0">
                <a:solidFill>
                  <a:schemeClr val="tx1"/>
                </a:solidFill>
                <a:latin typeface="Liberation Sans" panose="020B0604020202020204" pitchFamily="34" charset="0"/>
              </a:rPr>
              <a:t>from?</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What </a:t>
            </a:r>
            <a:r>
              <a:rPr lang="en-US" altLang="en-US" sz="2200" b="0" dirty="0">
                <a:solidFill>
                  <a:schemeClr val="tx1"/>
                </a:solidFill>
                <a:latin typeface="Liberation Sans" panose="020B0604020202020204" pitchFamily="34" charset="0"/>
              </a:rPr>
              <a:t>was cash used </a:t>
            </a:r>
            <a:r>
              <a:rPr lang="en-US" altLang="en-US" sz="2200" b="0" dirty="0" smtClean="0">
                <a:solidFill>
                  <a:schemeClr val="tx1"/>
                </a:solidFill>
                <a:latin typeface="Liberation Sans" panose="020B0604020202020204" pitchFamily="34" charset="0"/>
              </a:rPr>
              <a:t>for?</a:t>
            </a:r>
          </a:p>
          <a:p>
            <a:pPr marL="1377950" lvl="1" indent="-457200">
              <a:lnSpc>
                <a:spcPct val="125000"/>
              </a:lnSpc>
              <a:spcBef>
                <a:spcPts val="12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What </a:t>
            </a:r>
            <a:r>
              <a:rPr lang="en-US" altLang="en-US" sz="2200" b="0" dirty="0">
                <a:solidFill>
                  <a:schemeClr val="tx1"/>
                </a:solidFill>
                <a:latin typeface="Liberation Sans" panose="020B0604020202020204" pitchFamily="34" charset="0"/>
              </a:rPr>
              <a:t>was the change in </a:t>
            </a:r>
            <a:r>
              <a:rPr lang="en-US" altLang="en-US" sz="2200" b="0" dirty="0" smtClean="0">
                <a:solidFill>
                  <a:schemeClr val="tx1"/>
                </a:solidFill>
                <a:latin typeface="Liberation Sans" panose="020B0604020202020204" pitchFamily="34" charset="0"/>
              </a:rPr>
              <a:t>the </a:t>
            </a:r>
          </a:p>
          <a:p>
            <a:pPr marL="1371600" lvl="1" indent="0">
              <a:lnSpc>
                <a:spcPct val="125000"/>
              </a:lnSpc>
              <a:spcBef>
                <a:spcPts val="0"/>
              </a:spcBef>
              <a:buClr>
                <a:srgbClr val="CC0000"/>
              </a:buClr>
              <a:buSzPct val="80000"/>
              <a:buNone/>
            </a:pPr>
            <a:r>
              <a:rPr lang="en-US" altLang="en-US" sz="2200" b="0" dirty="0" smtClean="0">
                <a:solidFill>
                  <a:schemeClr val="tx1"/>
                </a:solidFill>
                <a:latin typeface="Liberation Sans" panose="020B0604020202020204" pitchFamily="34" charset="0"/>
              </a:rPr>
              <a:t>cash </a:t>
            </a:r>
            <a:r>
              <a:rPr lang="en-US" altLang="en-US" sz="2200" b="0" dirty="0">
                <a:solidFill>
                  <a:schemeClr val="tx1"/>
                </a:solidFill>
                <a:latin typeface="Liberation Sans" panose="020B0604020202020204" pitchFamily="34" charset="0"/>
              </a:rPr>
              <a:t>balance</a:t>
            </a:r>
            <a:r>
              <a:rPr lang="en-US" altLang="en-US" sz="2200" b="0" dirty="0" smtClean="0">
                <a:solidFill>
                  <a:schemeClr val="tx1"/>
                </a:solidFill>
                <a:latin typeface="Liberation Sans" panose="020B0604020202020204" pitchFamily="34" charset="0"/>
              </a:rPr>
              <a:t>?</a:t>
            </a:r>
            <a:endParaRPr lang="en-US" altLang="en-US" sz="2200" b="0" dirty="0">
              <a:solidFill>
                <a:schemeClr val="tx1"/>
              </a:solidFill>
              <a:latin typeface="Liberation Sans" panose="020B0604020202020204" pitchFamily="34" charset="0"/>
            </a:endParaRPr>
          </a:p>
        </p:txBody>
      </p:sp>
      <p:sp>
        <p:nvSpPr>
          <p:cNvPr id="63491"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3492"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Statement of Cash Flows</a:t>
            </a:r>
            <a:endParaRPr lang="en-US" altLang="en-US" sz="3200" b="1" dirty="0">
              <a:solidFill>
                <a:srgbClr val="CC0000"/>
              </a:solidFill>
              <a:latin typeface="Liberation Sans" panose="020B0604020202020204" pitchFamily="34" charset="0"/>
            </a:endParaRPr>
          </a:p>
        </p:txBody>
      </p:sp>
      <p:sp>
        <p:nvSpPr>
          <p:cNvPr id="6349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6142630" y="2579284"/>
            <a:ext cx="2696570" cy="1929759"/>
          </a:xfrm>
          <a:prstGeom prst="rect">
            <a:avLst/>
          </a:prstGeom>
          <a:solidFill>
            <a:schemeClr val="accent3"/>
          </a:solidFill>
          <a:ln>
            <a:solidFill>
              <a:schemeClr val="tx1"/>
            </a:solidFill>
          </a:ln>
          <a:effectLst>
            <a:innerShdw blurRad="114300">
              <a:prstClr val="black"/>
            </a:innerShdw>
          </a:effectLst>
        </p:spPr>
        <p:txBody>
          <a:bodyPr wrap="square" anchor="ctr" anchorCtr="0">
            <a:spAutoFit/>
          </a:bodyPr>
          <a:lstStyle/>
          <a:p>
            <a:pPr marL="53975" algn="l"/>
            <a:r>
              <a:rPr lang="en-US" sz="1800" b="1" dirty="0">
                <a:solidFill>
                  <a:schemeClr val="tx2">
                    <a:lumMod val="75000"/>
                  </a:schemeClr>
                </a:solidFill>
                <a:latin typeface="Liberation Sans" panose="020B0604020202020204" pitchFamily="34" charset="0"/>
              </a:rPr>
              <a:t>HELPFUL HINT</a:t>
            </a:r>
          </a:p>
          <a:p>
            <a:pPr marL="53975" algn="l"/>
            <a:r>
              <a:rPr lang="en-US" sz="1800" dirty="0">
                <a:latin typeface="Liberation Sans" panose="020B0604020202020204" pitchFamily="34" charset="0"/>
              </a:rPr>
              <a:t>Investing activities </a:t>
            </a:r>
            <a:r>
              <a:rPr lang="en-US" sz="1800" dirty="0" smtClean="0">
                <a:latin typeface="Liberation Sans" panose="020B0604020202020204" pitchFamily="34" charset="0"/>
              </a:rPr>
              <a:t>pertain to </a:t>
            </a:r>
            <a:r>
              <a:rPr lang="en-US" sz="1800" dirty="0">
                <a:latin typeface="Liberation Sans" panose="020B0604020202020204" pitchFamily="34" charset="0"/>
              </a:rPr>
              <a:t>investments made by </a:t>
            </a:r>
            <a:r>
              <a:rPr lang="en-US" sz="1800" dirty="0" smtClean="0">
                <a:latin typeface="Liberation Sans" panose="020B0604020202020204" pitchFamily="34" charset="0"/>
              </a:rPr>
              <a:t>the company</a:t>
            </a:r>
            <a:r>
              <a:rPr lang="en-US" sz="1800" dirty="0">
                <a:latin typeface="Liberation Sans" panose="020B0604020202020204" pitchFamily="34" charset="0"/>
              </a:rPr>
              <a:t>, not </a:t>
            </a:r>
            <a:r>
              <a:rPr lang="en-US" sz="1800" dirty="0" smtClean="0">
                <a:latin typeface="Liberation Sans" panose="020B0604020202020204" pitchFamily="34" charset="0"/>
              </a:rPr>
              <a:t>investments made </a:t>
            </a:r>
            <a:r>
              <a:rPr lang="en-US" sz="1800" dirty="0">
                <a:latin typeface="Liberation Sans" panose="020B0604020202020204" pitchFamily="34" charset="0"/>
              </a:rPr>
              <a:t>by the owners.</a:t>
            </a:r>
          </a:p>
        </p:txBody>
      </p:sp>
    </p:spTree>
    <p:extLst>
      <p:ext uri="{BB962C8B-B14F-4D97-AF65-F5344CB8AC3E}">
        <p14:creationId xmlns:p14="http://schemas.microsoft.com/office/powerpoint/2010/main" val="145034199"/>
      </p:ext>
    </p:extLst>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6"/>
          <p:cNvSpPr txBox="1">
            <a:spLocks noChangeArrowheads="1"/>
          </p:cNvSpPr>
          <p:nvPr/>
        </p:nvSpPr>
        <p:spPr bwMode="auto">
          <a:xfrm>
            <a:off x="533400" y="1295400"/>
            <a:ext cx="7848600" cy="252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defPPr>
              <a:defRPr lang="en-US"/>
            </a:defPPr>
            <a:lvl1pPr marL="676275" indent="-457200" algn="l">
              <a:lnSpc>
                <a:spcPct val="125000"/>
              </a:lnSpc>
              <a:spcBef>
                <a:spcPts val="1200"/>
              </a:spcBef>
              <a:buClr>
                <a:srgbClr val="800000"/>
              </a:buClr>
              <a:buSzPct val="80000"/>
              <a:buFont typeface="Wingdings" pitchFamily="2" charset="2"/>
              <a:buChar char="u"/>
              <a:defRPr sz="2200" b="0">
                <a:latin typeface="Liberation Sans" panose="020B0604020202020204" pitchFamily="34" charset="0"/>
              </a:defRPr>
            </a:lvl1pPr>
            <a:lvl2pPr marL="742950" indent="-285750" algn="l">
              <a:spcBef>
                <a:spcPct val="20000"/>
              </a:spcBef>
              <a:buClr>
                <a:schemeClr val="accent2"/>
              </a:buClr>
              <a:buSzPct val="75000"/>
              <a:buFont typeface="Wingdings" pitchFamily="2" charset="2"/>
              <a:buChar char="l"/>
              <a:defRPr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ts val="900"/>
              </a:spcBef>
              <a:buClr>
                <a:srgbClr val="CC0000"/>
              </a:buClr>
            </a:pPr>
            <a:r>
              <a:rPr lang="en-US" sz="2300" dirty="0" smtClean="0"/>
              <a:t>Other </a:t>
            </a:r>
            <a:r>
              <a:rPr lang="en-US" sz="2300" dirty="0"/>
              <a:t>comprehensive income items </a:t>
            </a:r>
            <a:r>
              <a:rPr lang="en-US" sz="2300" dirty="0" smtClean="0"/>
              <a:t>are not </a:t>
            </a:r>
            <a:r>
              <a:rPr lang="en-US" sz="2300" dirty="0"/>
              <a:t>part of net </a:t>
            </a:r>
            <a:r>
              <a:rPr lang="en-US" sz="2300" dirty="0" smtClean="0"/>
              <a:t>income.</a:t>
            </a:r>
          </a:p>
          <a:p>
            <a:pPr>
              <a:lnSpc>
                <a:spcPct val="120000"/>
              </a:lnSpc>
              <a:spcBef>
                <a:spcPts val="900"/>
              </a:spcBef>
              <a:buClr>
                <a:srgbClr val="CC0000"/>
              </a:buClr>
            </a:pPr>
            <a:r>
              <a:rPr lang="en-US" altLang="en-US" sz="2300" b="0" dirty="0" smtClean="0">
                <a:solidFill>
                  <a:schemeClr val="tx1"/>
                </a:solidFill>
              </a:rPr>
              <a:t>Reported either by</a:t>
            </a:r>
          </a:p>
          <a:p>
            <a:pPr marL="1377950" lvl="1" indent="-463550">
              <a:lnSpc>
                <a:spcPct val="120000"/>
              </a:lnSpc>
              <a:spcBef>
                <a:spcPts val="9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Combining with income statement, or </a:t>
            </a:r>
          </a:p>
          <a:p>
            <a:pPr marL="1377950" lvl="1" indent="-463550">
              <a:lnSpc>
                <a:spcPct val="120000"/>
              </a:lnSpc>
              <a:spcBef>
                <a:spcPts val="900"/>
              </a:spcBef>
              <a:buClr>
                <a:srgbClr val="CC0000"/>
              </a:buClr>
              <a:buSzPct val="80000"/>
              <a:buFont typeface="Arial" panose="020B0604020202020204" pitchFamily="34" charset="0"/>
              <a:buChar char="►"/>
            </a:pPr>
            <a:r>
              <a:rPr lang="en-US" altLang="en-US" sz="2200" b="0" dirty="0" smtClean="0">
                <a:solidFill>
                  <a:schemeClr val="tx1"/>
                </a:solidFill>
                <a:latin typeface="Liberation Sans" panose="020B0604020202020204" pitchFamily="34" charset="0"/>
              </a:rPr>
              <a:t>Separate statement</a:t>
            </a:r>
            <a:r>
              <a:rPr lang="en-US" altLang="en-US" sz="2200" b="0" dirty="0">
                <a:solidFill>
                  <a:schemeClr val="tx1"/>
                </a:solidFill>
                <a:latin typeface="Liberation Sans" panose="020B0604020202020204" pitchFamily="34" charset="0"/>
              </a:rPr>
              <a:t>.</a:t>
            </a:r>
          </a:p>
        </p:txBody>
      </p:sp>
      <p:sp>
        <p:nvSpPr>
          <p:cNvPr id="63491" name="Line 12"/>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3492"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rgbClr val="CC0000"/>
                </a:solidFill>
                <a:latin typeface="Liberation Sans" panose="020B0604020202020204" pitchFamily="34" charset="0"/>
              </a:rPr>
              <a:t>Comprehensive Income Statement</a:t>
            </a:r>
            <a:endParaRPr lang="en-US" altLang="en-US" sz="3200" b="1" dirty="0">
              <a:solidFill>
                <a:srgbClr val="CC0000"/>
              </a:solidFill>
              <a:latin typeface="Liberation Sans" panose="020B0604020202020204" pitchFamily="34" charset="0"/>
            </a:endParaRPr>
          </a:p>
        </p:txBody>
      </p:sp>
      <p:sp>
        <p:nvSpPr>
          <p:cNvPr id="6349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8534400" cy="21196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a:xfrm>
            <a:off x="7544833" y="3329717"/>
            <a:ext cx="1385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200" b="1" dirty="0">
                <a:latin typeface="Liberation Sans" panose="020B0604020202020204" pitchFamily="34" charset="0"/>
              </a:rPr>
              <a:t>Illustration 1-13</a:t>
            </a:r>
          </a:p>
          <a:p>
            <a:pPr algn="l"/>
            <a:r>
              <a:rPr lang="en-US" sz="1200" dirty="0">
                <a:latin typeface="Liberation Sans" panose="020B0604020202020204" pitchFamily="34" charset="0"/>
              </a:rPr>
              <a:t>Comprehensive </a:t>
            </a:r>
            <a:r>
              <a:rPr lang="en-US" sz="1200" dirty="0" smtClean="0">
                <a:latin typeface="Liberation Sans" panose="020B0604020202020204" pitchFamily="34" charset="0"/>
              </a:rPr>
              <a:t>income statement</a:t>
            </a:r>
            <a:endParaRPr lang="en-US" sz="1200" dirty="0">
              <a:latin typeface="Liberation Sans" panose="020B0604020202020204" pitchFamily="34" charset="0"/>
            </a:endParaRPr>
          </a:p>
        </p:txBody>
      </p:sp>
    </p:spTree>
    <p:extLst>
      <p:ext uri="{BB962C8B-B14F-4D97-AF65-F5344CB8AC3E}">
        <p14:creationId xmlns:p14="http://schemas.microsoft.com/office/powerpoint/2010/main" val="1179060264"/>
      </p:ext>
    </p:extLst>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7200" y="381000"/>
            <a:ext cx="8001000" cy="560388"/>
          </a:xfrm>
          <a:prstGeom prst="rect">
            <a:avLst/>
          </a:prstGeom>
          <a:noFill/>
          <a:ln>
            <a:noFill/>
          </a:ln>
          <a:effectLst/>
        </p:spPr>
        <p:txBody>
          <a:bodyPr lIns="90488" tIns="44450" rIns="90488" bIns="44450" anchor="ctr" anchorCtr="0"/>
          <a:lstStyle/>
          <a:p>
            <a:pPr marL="53975" algn="l"/>
            <a:r>
              <a:rPr lang="en-US" altLang="en-US" sz="2800" b="1" i="0" dirty="0" smtClean="0">
                <a:solidFill>
                  <a:srgbClr val="006600"/>
                </a:solidFill>
                <a:latin typeface="Liberation Sans" panose="020B0604020202020204" pitchFamily="34" charset="0"/>
              </a:rPr>
              <a:t>People, Planet, and Profit Insight</a:t>
            </a:r>
            <a:endParaRPr lang="en-US" altLang="en-US" sz="2800" b="1" i="0" dirty="0">
              <a:solidFill>
                <a:srgbClr val="006600"/>
              </a:solidFill>
              <a:latin typeface="Liberation Sans" panose="020B0604020202020204" pitchFamily="34" charset="0"/>
            </a:endParaRPr>
          </a:p>
        </p:txBody>
      </p:sp>
      <p:sp>
        <p:nvSpPr>
          <p:cNvPr id="2" name="Rectangle 1"/>
          <p:cNvSpPr/>
          <p:nvPr/>
        </p:nvSpPr>
        <p:spPr>
          <a:xfrm>
            <a:off x="457200" y="990600"/>
            <a:ext cx="8153400" cy="5129096"/>
          </a:xfrm>
          <a:prstGeom prst="rect">
            <a:avLst/>
          </a:prstGeom>
        </p:spPr>
        <p:txBody>
          <a:bodyPr wrap="square">
            <a:spAutoFit/>
          </a:bodyPr>
          <a:lstStyle/>
          <a:p>
            <a:pPr algn="just">
              <a:lnSpc>
                <a:spcPct val="110000"/>
              </a:lnSpc>
              <a:spcBef>
                <a:spcPts val="600"/>
              </a:spcBef>
              <a:tabLst>
                <a:tab pos="7942263" algn="r"/>
              </a:tabLst>
            </a:pPr>
            <a:r>
              <a:rPr lang="en-US" sz="2300" b="1" dirty="0" smtClean="0">
                <a:latin typeface="Liberation Sans" panose="020B0604020202020204" pitchFamily="34" charset="0"/>
              </a:rPr>
              <a:t>Beyond Financial Statements	</a:t>
            </a:r>
          </a:p>
          <a:p>
            <a:pPr algn="just">
              <a:lnSpc>
                <a:spcPct val="110000"/>
              </a:lnSpc>
              <a:spcBef>
                <a:spcPts val="600"/>
              </a:spcBef>
            </a:pPr>
            <a:r>
              <a:rPr lang="en-US" sz="1800" dirty="0" smtClean="0">
                <a:latin typeface="Liberation Sans" panose="020B0604020202020204" pitchFamily="34" charset="0"/>
              </a:rPr>
              <a:t>Should </a:t>
            </a:r>
            <a:r>
              <a:rPr lang="en-US" sz="1800" dirty="0">
                <a:latin typeface="Liberation Sans" panose="020B0604020202020204" pitchFamily="34" charset="0"/>
              </a:rPr>
              <a:t>we expand </a:t>
            </a:r>
            <a:r>
              <a:rPr lang="en-US" sz="1800" dirty="0" smtClean="0">
                <a:latin typeface="Liberation Sans" panose="020B0604020202020204" pitchFamily="34" charset="0"/>
              </a:rPr>
              <a:t>our financial </a:t>
            </a:r>
            <a:r>
              <a:rPr lang="en-US" sz="1800" dirty="0">
                <a:latin typeface="Liberation Sans" panose="020B0604020202020204" pitchFamily="34" charset="0"/>
              </a:rPr>
              <a:t>statements </a:t>
            </a:r>
            <a:r>
              <a:rPr lang="en-US" sz="1800" dirty="0" smtClean="0">
                <a:latin typeface="Liberation Sans" panose="020B0604020202020204" pitchFamily="34" charset="0"/>
              </a:rPr>
              <a:t>beyond the </a:t>
            </a:r>
            <a:r>
              <a:rPr lang="en-US" sz="1800" dirty="0">
                <a:latin typeface="Liberation Sans" panose="020B0604020202020204" pitchFamily="34" charset="0"/>
              </a:rPr>
              <a:t>income statement</a:t>
            </a:r>
            <a:r>
              <a:rPr lang="en-US" sz="1800" dirty="0" smtClean="0">
                <a:latin typeface="Liberation Sans" panose="020B0604020202020204" pitchFamily="34" charset="0"/>
              </a:rPr>
              <a:t>, retained earnings statement</a:t>
            </a:r>
            <a:r>
              <a:rPr lang="en-US" sz="1800" dirty="0">
                <a:latin typeface="Liberation Sans" panose="020B0604020202020204" pitchFamily="34" charset="0"/>
              </a:rPr>
              <a:t>, statement </a:t>
            </a:r>
            <a:r>
              <a:rPr lang="en-US" sz="1800" dirty="0" smtClean="0">
                <a:latin typeface="Liberation Sans" panose="020B0604020202020204" pitchFamily="34" charset="0"/>
              </a:rPr>
              <a:t>of financial </a:t>
            </a:r>
            <a:r>
              <a:rPr lang="en-US" sz="1800" dirty="0">
                <a:latin typeface="Liberation Sans" panose="020B0604020202020204" pitchFamily="34" charset="0"/>
              </a:rPr>
              <a:t>position, </a:t>
            </a:r>
            <a:r>
              <a:rPr lang="en-US" sz="1800" dirty="0" smtClean="0">
                <a:latin typeface="Liberation Sans" panose="020B0604020202020204" pitchFamily="34" charset="0"/>
              </a:rPr>
              <a:t>and statement </a:t>
            </a:r>
            <a:r>
              <a:rPr lang="en-US" sz="1800" dirty="0">
                <a:latin typeface="Liberation Sans" panose="020B0604020202020204" pitchFamily="34" charset="0"/>
              </a:rPr>
              <a:t>of cash </a:t>
            </a:r>
            <a:r>
              <a:rPr lang="en-US" sz="1800" dirty="0" smtClean="0">
                <a:latin typeface="Liberation Sans" panose="020B0604020202020204" pitchFamily="34" charset="0"/>
              </a:rPr>
              <a:t>flows? Some </a:t>
            </a:r>
            <a:r>
              <a:rPr lang="en-US" sz="1800" dirty="0">
                <a:latin typeface="Liberation Sans" panose="020B0604020202020204" pitchFamily="34" charset="0"/>
              </a:rPr>
              <a:t>believe we </a:t>
            </a:r>
            <a:r>
              <a:rPr lang="en-US" sz="1800" dirty="0" smtClean="0">
                <a:latin typeface="Liberation Sans" panose="020B0604020202020204" pitchFamily="34" charset="0"/>
              </a:rPr>
              <a:t>should take </a:t>
            </a:r>
            <a:r>
              <a:rPr lang="en-US" sz="1800" dirty="0">
                <a:latin typeface="Liberation Sans" panose="020B0604020202020204" pitchFamily="34" charset="0"/>
              </a:rPr>
              <a:t>into account </a:t>
            </a:r>
            <a:r>
              <a:rPr lang="en-US" sz="1800" dirty="0" smtClean="0">
                <a:latin typeface="Liberation Sans" panose="020B0604020202020204" pitchFamily="34" charset="0"/>
              </a:rPr>
              <a:t>ecological and </a:t>
            </a:r>
            <a:r>
              <a:rPr lang="en-US" sz="1800" dirty="0">
                <a:latin typeface="Liberation Sans" panose="020B0604020202020204" pitchFamily="34" charset="0"/>
              </a:rPr>
              <a:t>social performance, in addition to </a:t>
            </a:r>
            <a:r>
              <a:rPr lang="en-US" sz="1800" dirty="0" smtClean="0">
                <a:latin typeface="Liberation Sans" panose="020B0604020202020204" pitchFamily="34" charset="0"/>
              </a:rPr>
              <a:t>financial </a:t>
            </a:r>
            <a:r>
              <a:rPr lang="en-US" sz="1800" dirty="0">
                <a:latin typeface="Liberation Sans" panose="020B0604020202020204" pitchFamily="34" charset="0"/>
              </a:rPr>
              <a:t>results</a:t>
            </a:r>
            <a:r>
              <a:rPr lang="en-US" sz="1800" dirty="0" smtClean="0">
                <a:latin typeface="Liberation Sans" panose="020B0604020202020204" pitchFamily="34" charset="0"/>
              </a:rPr>
              <a:t>, in </a:t>
            </a:r>
            <a:r>
              <a:rPr lang="en-US" sz="1800" dirty="0">
                <a:latin typeface="Liberation Sans" panose="020B0604020202020204" pitchFamily="34" charset="0"/>
              </a:rPr>
              <a:t>evaluating a company. The argument is that a </a:t>
            </a:r>
            <a:r>
              <a:rPr lang="en-US" sz="1800" dirty="0" smtClean="0">
                <a:latin typeface="Liberation Sans" panose="020B0604020202020204" pitchFamily="34" charset="0"/>
              </a:rPr>
              <a:t>company’s responsibility </a:t>
            </a:r>
            <a:r>
              <a:rPr lang="en-US" sz="1800" dirty="0">
                <a:latin typeface="Liberation Sans" panose="020B0604020202020204" pitchFamily="34" charset="0"/>
              </a:rPr>
              <a:t>lies with anyone who is </a:t>
            </a:r>
            <a:r>
              <a:rPr lang="en-US" sz="1800" dirty="0" smtClean="0">
                <a:latin typeface="Liberation Sans" panose="020B0604020202020204" pitchFamily="34" charset="0"/>
              </a:rPr>
              <a:t>influenced </a:t>
            </a:r>
            <a:r>
              <a:rPr lang="en-US" sz="1800" dirty="0">
                <a:latin typeface="Liberation Sans" panose="020B0604020202020204" pitchFamily="34" charset="0"/>
              </a:rPr>
              <a:t>by </a:t>
            </a:r>
            <a:r>
              <a:rPr lang="en-US" sz="1800" dirty="0" smtClean="0">
                <a:latin typeface="Liberation Sans" panose="020B0604020202020204" pitchFamily="34" charset="0"/>
              </a:rPr>
              <a:t>its actions</a:t>
            </a:r>
            <a:r>
              <a:rPr lang="en-US" sz="1800" dirty="0">
                <a:latin typeface="Liberation Sans" panose="020B0604020202020204" pitchFamily="34" charset="0"/>
              </a:rPr>
              <a:t>. In other words, a company should be </a:t>
            </a:r>
            <a:r>
              <a:rPr lang="en-US" sz="1800" dirty="0" smtClean="0">
                <a:latin typeface="Liberation Sans" panose="020B0604020202020204" pitchFamily="34" charset="0"/>
              </a:rPr>
              <a:t>interested in benefiting </a:t>
            </a:r>
            <a:r>
              <a:rPr lang="en-US" sz="1800" dirty="0">
                <a:latin typeface="Liberation Sans" panose="020B0604020202020204" pitchFamily="34" charset="0"/>
              </a:rPr>
              <a:t>many different parties, instead of only </a:t>
            </a:r>
            <a:r>
              <a:rPr lang="en-US" sz="1800" dirty="0" smtClean="0">
                <a:latin typeface="Liberation Sans" panose="020B0604020202020204" pitchFamily="34" charset="0"/>
              </a:rPr>
              <a:t>maximizing shareholders</a:t>
            </a:r>
            <a:r>
              <a:rPr lang="en-US" sz="1800" dirty="0">
                <a:latin typeface="Liberation Sans" panose="020B0604020202020204" pitchFamily="34" charset="0"/>
              </a:rPr>
              <a:t>’ interests</a:t>
            </a:r>
            <a:r>
              <a:rPr lang="en-US" sz="1800" dirty="0" smtClean="0">
                <a:latin typeface="Liberation Sans" panose="020B0604020202020204" pitchFamily="34" charset="0"/>
              </a:rPr>
              <a:t>. A </a:t>
            </a:r>
            <a:r>
              <a:rPr lang="en-US" sz="1800" dirty="0">
                <a:latin typeface="Liberation Sans" panose="020B0604020202020204" pitchFamily="34" charset="0"/>
              </a:rPr>
              <a:t>socially responsible business does not exploit </a:t>
            </a:r>
            <a:r>
              <a:rPr lang="en-US" sz="1800" dirty="0" smtClean="0">
                <a:latin typeface="Liberation Sans" panose="020B0604020202020204" pitchFamily="34" charset="0"/>
              </a:rPr>
              <a:t>or endanger </a:t>
            </a:r>
            <a:r>
              <a:rPr lang="en-US" sz="1800" dirty="0">
                <a:latin typeface="Liberation Sans" panose="020B0604020202020204" pitchFamily="34" charset="0"/>
              </a:rPr>
              <a:t>any group of individuals. It follows fair </a:t>
            </a:r>
            <a:r>
              <a:rPr lang="en-US" sz="1800" dirty="0" smtClean="0">
                <a:latin typeface="Liberation Sans" panose="020B0604020202020204" pitchFamily="34" charset="0"/>
              </a:rPr>
              <a:t>trade practices</a:t>
            </a:r>
            <a:r>
              <a:rPr lang="en-US" sz="1800" dirty="0">
                <a:latin typeface="Liberation Sans" panose="020B0604020202020204" pitchFamily="34" charset="0"/>
              </a:rPr>
              <a:t>, provides safe environments for workers, </a:t>
            </a:r>
            <a:r>
              <a:rPr lang="en-US" sz="1800" dirty="0" smtClean="0">
                <a:latin typeface="Liberation Sans" panose="020B0604020202020204" pitchFamily="34" charset="0"/>
              </a:rPr>
              <a:t>and bears </a:t>
            </a:r>
            <a:r>
              <a:rPr lang="en-US" sz="1800" dirty="0">
                <a:latin typeface="Liberation Sans" panose="020B0604020202020204" pitchFamily="34" charset="0"/>
              </a:rPr>
              <a:t>responsibility for environmental damage. Granted</a:t>
            </a:r>
            <a:r>
              <a:rPr lang="en-US" sz="1800" dirty="0" smtClean="0">
                <a:latin typeface="Liberation Sans" panose="020B0604020202020204" pitchFamily="34" charset="0"/>
              </a:rPr>
              <a:t>, measurement </a:t>
            </a:r>
            <a:r>
              <a:rPr lang="en-US" sz="1800" dirty="0">
                <a:latin typeface="Liberation Sans" panose="020B0604020202020204" pitchFamily="34" charset="0"/>
              </a:rPr>
              <a:t>of these factors is </a:t>
            </a:r>
            <a:r>
              <a:rPr lang="en-US" sz="1800" dirty="0" smtClean="0">
                <a:latin typeface="Liberation Sans" panose="020B0604020202020204" pitchFamily="34" charset="0"/>
              </a:rPr>
              <a:t>difficult</a:t>
            </a:r>
            <a:r>
              <a:rPr lang="en-US" sz="1800" dirty="0">
                <a:latin typeface="Liberation Sans" panose="020B0604020202020204" pitchFamily="34" charset="0"/>
              </a:rPr>
              <a:t>. How to </a:t>
            </a:r>
            <a:r>
              <a:rPr lang="en-US" sz="1800" dirty="0" smtClean="0">
                <a:latin typeface="Liberation Sans" panose="020B0604020202020204" pitchFamily="34" charset="0"/>
              </a:rPr>
              <a:t>report this </a:t>
            </a:r>
            <a:r>
              <a:rPr lang="en-US" sz="1800" dirty="0">
                <a:latin typeface="Liberation Sans" panose="020B0604020202020204" pitchFamily="34" charset="0"/>
              </a:rPr>
              <a:t>information is also controversial. But, many </a:t>
            </a:r>
            <a:r>
              <a:rPr lang="en-US" sz="1800" dirty="0" smtClean="0">
                <a:latin typeface="Liberation Sans" panose="020B0604020202020204" pitchFamily="34" charset="0"/>
              </a:rPr>
              <a:t>interest in and </a:t>
            </a:r>
            <a:r>
              <a:rPr lang="en-US" sz="1800" dirty="0">
                <a:latin typeface="Liberation Sans" panose="020B0604020202020204" pitchFamily="34" charset="0"/>
              </a:rPr>
              <a:t>useful efforts are underway. Throughout this textbook</a:t>
            </a:r>
            <a:r>
              <a:rPr lang="en-US" sz="1800" dirty="0" smtClean="0">
                <a:latin typeface="Liberation Sans" panose="020B0604020202020204" pitchFamily="34" charset="0"/>
              </a:rPr>
              <a:t>, we </a:t>
            </a:r>
            <a:r>
              <a:rPr lang="en-US" sz="1800" dirty="0">
                <a:latin typeface="Liberation Sans" panose="020B0604020202020204" pitchFamily="34" charset="0"/>
              </a:rPr>
              <a:t>provide additional insights into how </a:t>
            </a:r>
            <a:r>
              <a:rPr lang="en-US" sz="1800" dirty="0" smtClean="0">
                <a:latin typeface="Liberation Sans" panose="020B0604020202020204" pitchFamily="34" charset="0"/>
              </a:rPr>
              <a:t>companies are </a:t>
            </a:r>
            <a:r>
              <a:rPr lang="en-US" sz="1800" dirty="0">
                <a:latin typeface="Liberation Sans" panose="020B0604020202020204" pitchFamily="34" charset="0"/>
              </a:rPr>
              <a:t>attempting to meet the challenge of measuring </a:t>
            </a:r>
            <a:r>
              <a:rPr lang="en-US" sz="1800" dirty="0" smtClean="0">
                <a:latin typeface="Liberation Sans" panose="020B0604020202020204" pitchFamily="34" charset="0"/>
              </a:rPr>
              <a:t>and reporting </a:t>
            </a:r>
            <a:r>
              <a:rPr lang="en-US" sz="1800" dirty="0">
                <a:latin typeface="Liberation Sans" panose="020B0604020202020204" pitchFamily="34" charset="0"/>
              </a:rPr>
              <a:t>their contributions to society, as well as </a:t>
            </a:r>
            <a:r>
              <a:rPr lang="en-US" sz="1800" dirty="0" smtClean="0">
                <a:latin typeface="Liberation Sans" panose="020B0604020202020204" pitchFamily="34" charset="0"/>
              </a:rPr>
              <a:t>their financial </a:t>
            </a:r>
            <a:r>
              <a:rPr lang="en-US" sz="1800" dirty="0">
                <a:latin typeface="Liberation Sans" panose="020B0604020202020204" pitchFamily="34" charset="0"/>
              </a:rPr>
              <a:t>results, to shareholders.</a:t>
            </a:r>
          </a:p>
        </p:txBody>
      </p:sp>
      <p:sp>
        <p:nvSpPr>
          <p:cNvPr id="6" name="Rectangle 5"/>
          <p:cNvSpPr/>
          <p:nvPr/>
        </p:nvSpPr>
        <p:spPr bwMode="auto">
          <a:xfrm>
            <a:off x="263856" y="285464"/>
            <a:ext cx="8610600" cy="5879592"/>
          </a:xfrm>
          <a:prstGeom prst="rect">
            <a:avLst/>
          </a:prstGeom>
          <a:no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265176" y="6172200"/>
            <a:ext cx="8610600" cy="213848"/>
          </a:xfrm>
          <a:prstGeom prst="rect">
            <a:avLst/>
          </a:prstGeom>
          <a:solidFill>
            <a:srgbClr val="006600"/>
          </a:solidFill>
          <a:ln w="28575" cap="sq" cmpd="sng" algn="ctr">
            <a:solidFill>
              <a:srgbClr val="77777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Text Box 3"/>
          <p:cNvSpPr txBox="1">
            <a:spLocks noChangeArrowheads="1"/>
          </p:cNvSpPr>
          <p:nvPr/>
        </p:nvSpPr>
        <p:spPr bwMode="auto">
          <a:xfrm>
            <a:off x="8229600" y="64452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51857448"/>
      </p:ext>
    </p:extLst>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12" name="TextBox 11"/>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3" name="TextBox 12"/>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 name="Rectangle 1"/>
          <p:cNvSpPr/>
          <p:nvPr/>
        </p:nvSpPr>
        <p:spPr>
          <a:xfrm>
            <a:off x="533399" y="1337296"/>
            <a:ext cx="8229601" cy="4431983"/>
          </a:xfrm>
          <a:prstGeom prst="rect">
            <a:avLst/>
          </a:prstGeom>
        </p:spPr>
        <p:txBody>
          <a:bodyPr wrap="square">
            <a:spAutoFit/>
          </a:bodyPr>
          <a:lstStyle/>
          <a:p>
            <a:pPr algn="l">
              <a:lnSpc>
                <a:spcPct val="110000"/>
              </a:lnSpc>
              <a:spcBef>
                <a:spcPts val="600"/>
              </a:spcBef>
              <a:tabLst>
                <a:tab pos="7942263" algn="r"/>
              </a:tabLst>
            </a:pPr>
            <a:r>
              <a:rPr lang="en-US" sz="2000" dirty="0">
                <a:latin typeface="Liberation Sans" panose="020B0604020202020204" pitchFamily="34" charset="0"/>
              </a:rPr>
              <a:t>Presented below is selected information 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Flanagan reports </a:t>
            </a:r>
            <a:r>
              <a:rPr lang="en-US" sz="2000" dirty="0" smtClean="0">
                <a:latin typeface="Liberation Sans" panose="020B0604020202020204" pitchFamily="34" charset="0"/>
              </a:rPr>
              <a:t>financial </a:t>
            </a:r>
            <a:r>
              <a:rPr lang="en-US" sz="2000" dirty="0">
                <a:latin typeface="Liberation Sans" panose="020B0604020202020204" pitchFamily="34" charset="0"/>
              </a:rPr>
              <a:t>information monthly.</a:t>
            </a:r>
          </a:p>
          <a:p>
            <a:pPr algn="l">
              <a:lnSpc>
                <a:spcPct val="110000"/>
              </a:lnSpc>
              <a:spcBef>
                <a:spcPts val="1200"/>
              </a:spcBef>
              <a:tabLst>
                <a:tab pos="3316288" algn="r"/>
                <a:tab pos="3657600" algn="l"/>
                <a:tab pos="7942263" algn="r"/>
              </a:tabLst>
            </a:pPr>
            <a:r>
              <a:rPr lang="en-US" sz="2000" dirty="0">
                <a:latin typeface="Liberation Sans" panose="020B0604020202020204" pitchFamily="34" charset="0"/>
              </a:rPr>
              <a:t>Equipment </a:t>
            </a:r>
            <a:r>
              <a:rPr lang="en-US" sz="2000" dirty="0" smtClean="0">
                <a:latin typeface="Liberation Sans" panose="020B0604020202020204" pitchFamily="34" charset="0"/>
              </a:rPr>
              <a:t>	£</a:t>
            </a:r>
            <a:r>
              <a:rPr lang="en-US" sz="2000" dirty="0">
                <a:latin typeface="Liberation Sans" panose="020B0604020202020204" pitchFamily="34" charset="0"/>
              </a:rPr>
              <a:t>10,000 </a:t>
            </a:r>
            <a:r>
              <a:rPr lang="en-US" sz="2000" dirty="0" smtClean="0">
                <a:latin typeface="Liberation Sans" panose="020B0604020202020204" pitchFamily="34" charset="0"/>
              </a:rPr>
              <a:t>	Utilities Expense 	£ </a:t>
            </a:r>
            <a:r>
              <a:rPr lang="en-US" sz="2000" dirty="0">
                <a:latin typeface="Liberation Sans" panose="020B0604020202020204" pitchFamily="34" charset="0"/>
              </a:rPr>
              <a:t>4,000</a:t>
            </a: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Cash </a:t>
            </a:r>
            <a:r>
              <a:rPr lang="en-US" sz="2000" dirty="0" smtClean="0">
                <a:latin typeface="Liberation Sans" panose="020B0604020202020204" pitchFamily="34" charset="0"/>
              </a:rPr>
              <a:t>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dirty="0">
                <a:latin typeface="Liberation Sans" panose="020B0604020202020204" pitchFamily="34" charset="0"/>
              </a:rPr>
              <a:t>(a) </a:t>
            </a:r>
            <a:r>
              <a:rPr lang="en-US" sz="2000" dirty="0" smtClean="0">
                <a:latin typeface="Liberation Sans" panose="020B0604020202020204" pitchFamily="34" charset="0"/>
              </a:rPr>
              <a:t>	Determine </a:t>
            </a:r>
            <a:r>
              <a:rPr lang="en-US" sz="2000" dirty="0">
                <a:latin typeface="Liberation Sans" panose="020B0604020202020204" pitchFamily="34" charset="0"/>
              </a:rPr>
              <a:t>the total assets of Flanagan at December 31, 2017.</a:t>
            </a:r>
          </a:p>
          <a:p>
            <a:pPr marL="463550" indent="-463550" algn="l">
              <a:lnSpc>
                <a:spcPct val="110000"/>
              </a:lnSpc>
              <a:spcBef>
                <a:spcPts val="600"/>
              </a:spcBef>
              <a:tabLst>
                <a:tab pos="7942263" algn="r"/>
              </a:tabLst>
            </a:pPr>
            <a:r>
              <a:rPr lang="en-US" sz="2000" dirty="0">
                <a:latin typeface="Liberation Sans" panose="020B0604020202020204" pitchFamily="34" charset="0"/>
              </a:rPr>
              <a:t>(b) </a:t>
            </a:r>
            <a:r>
              <a:rPr lang="en-US" sz="2000" dirty="0" smtClean="0">
                <a:latin typeface="Liberation Sans" panose="020B0604020202020204" pitchFamily="34" charset="0"/>
              </a:rPr>
              <a:t>	Determine </a:t>
            </a:r>
            <a:r>
              <a:rPr lang="en-US" sz="2000" dirty="0">
                <a:latin typeface="Liberation Sans" panose="020B0604020202020204" pitchFamily="34" charset="0"/>
              </a:rPr>
              <a:t>the net income that Flanagan reported for December 2017.</a:t>
            </a:r>
          </a:p>
          <a:p>
            <a:pPr marL="463550" indent="-463550" algn="l">
              <a:lnSpc>
                <a:spcPct val="110000"/>
              </a:lnSpc>
              <a:spcBef>
                <a:spcPts val="600"/>
              </a:spcBef>
              <a:tabLst>
                <a:tab pos="7942263" algn="r"/>
              </a:tabLst>
            </a:pPr>
            <a:r>
              <a:rPr lang="en-US" sz="2000" dirty="0">
                <a:latin typeface="Liberation Sans" panose="020B0604020202020204" pitchFamily="34" charset="0"/>
              </a:rPr>
              <a:t>(c) </a:t>
            </a:r>
            <a:r>
              <a:rPr lang="en-US" sz="2000" dirty="0" smtClean="0">
                <a:latin typeface="Liberation Sans" panose="020B0604020202020204" pitchFamily="34" charset="0"/>
              </a:rPr>
              <a:t>	Determine </a:t>
            </a:r>
            <a:r>
              <a:rPr lang="en-US" sz="2000" dirty="0">
                <a:latin typeface="Liberation Sans" panose="020B0604020202020204" pitchFamily="34" charset="0"/>
              </a:rPr>
              <a:t>the equity of Flanagan at December 31, 2017.</a:t>
            </a:r>
          </a:p>
        </p:txBody>
      </p:sp>
    </p:spTree>
    <p:extLst>
      <p:ext uri="{BB962C8B-B14F-4D97-AF65-F5344CB8AC3E}">
        <p14:creationId xmlns:p14="http://schemas.microsoft.com/office/powerpoint/2010/main" val="458327092"/>
      </p:ext>
    </p:extLst>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a:latin typeface="Liberation Sans" panose="020B0604020202020204" pitchFamily="34" charset="0"/>
              </a:rPr>
              <a:t>(a) </a:t>
            </a:r>
            <a:r>
              <a:rPr lang="en-US" sz="2000" b="1" dirty="0" smtClean="0">
                <a:latin typeface="Liberation Sans" panose="020B0604020202020204" pitchFamily="34" charset="0"/>
              </a:rPr>
              <a:t>	Determine </a:t>
            </a:r>
            <a:r>
              <a:rPr lang="en-US" sz="2000" b="1" dirty="0">
                <a:latin typeface="Liberation Sans" panose="020B0604020202020204" pitchFamily="34" charset="0"/>
              </a:rPr>
              <a:t>the total assets of Flanagan at December 31,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505200"/>
            <a:ext cx="7239000" cy="1677382"/>
          </a:xfrm>
          <a:prstGeom prst="rect">
            <a:avLst/>
          </a:prstGeom>
        </p:spPr>
        <p:txBody>
          <a:bodyPr wrap="square">
            <a:spAutoFit/>
          </a:bodyPr>
          <a:lstStyle/>
          <a:p>
            <a:pPr algn="l">
              <a:lnSpc>
                <a:spcPct val="110000"/>
              </a:lnSpc>
              <a:spcBef>
                <a:spcPts val="600"/>
              </a:spcBef>
              <a:tabLst>
                <a:tab pos="5308600" algn="r"/>
                <a:tab pos="7942263" algn="r"/>
              </a:tabLst>
            </a:pPr>
            <a:r>
              <a:rPr lang="en-US" sz="2000" dirty="0" smtClean="0">
                <a:latin typeface="Liberation Sans" panose="020B0604020202020204" pitchFamily="34" charset="0"/>
              </a:rPr>
              <a:t>Equipment 	£10,000 </a:t>
            </a:r>
          </a:p>
          <a:p>
            <a:pPr algn="l">
              <a:lnSpc>
                <a:spcPct val="110000"/>
              </a:lnSpc>
              <a:spcBef>
                <a:spcPts val="600"/>
              </a:spcBef>
              <a:tabLst>
                <a:tab pos="5308600" algn="r"/>
                <a:tab pos="7942263" algn="r"/>
              </a:tabLst>
            </a:pPr>
            <a:r>
              <a:rPr lang="en-US" sz="2000" dirty="0" smtClean="0">
                <a:latin typeface="Liberation Sans" panose="020B0604020202020204" pitchFamily="34" charset="0"/>
              </a:rPr>
              <a:t>Cash 	8,000</a:t>
            </a:r>
          </a:p>
          <a:p>
            <a:pPr algn="l">
              <a:lnSpc>
                <a:spcPct val="110000"/>
              </a:lnSpc>
              <a:spcBef>
                <a:spcPts val="600"/>
              </a:spcBef>
              <a:tabLst>
                <a:tab pos="5308600" algn="r"/>
                <a:tab pos="7942263" algn="r"/>
              </a:tabLst>
            </a:pPr>
            <a:r>
              <a:rPr lang="en-US" sz="2000" dirty="0">
                <a:latin typeface="Liberation Sans" panose="020B0604020202020204" pitchFamily="34" charset="0"/>
              </a:rPr>
              <a:t>Accounts Receivable 	9,000 </a:t>
            </a:r>
          </a:p>
          <a:p>
            <a:pPr algn="l">
              <a:lnSpc>
                <a:spcPct val="110000"/>
              </a:lnSpc>
              <a:spcBef>
                <a:spcPts val="600"/>
              </a:spcBef>
              <a:tabLst>
                <a:tab pos="5308600" algn="r"/>
                <a:tab pos="7942263" algn="r"/>
              </a:tabLst>
            </a:pPr>
            <a:r>
              <a:rPr lang="en-US" sz="2000" b="1" dirty="0" smtClean="0">
                <a:latin typeface="Liberation Sans" panose="020B0604020202020204" pitchFamily="34" charset="0"/>
              </a:rPr>
              <a:t>Total assets</a:t>
            </a:r>
            <a:r>
              <a:rPr lang="en-US" sz="2000" dirty="0" smtClean="0">
                <a:latin typeface="Liberation Sans" panose="020B0604020202020204" pitchFamily="34" charset="0"/>
              </a:rPr>
              <a:t>	</a:t>
            </a:r>
            <a:r>
              <a:rPr lang="en-US" sz="2000" b="1" dirty="0" smtClean="0">
                <a:latin typeface="Liberation Sans" panose="020B0604020202020204" pitchFamily="34" charset="0"/>
              </a:rPr>
              <a:t>£27,000</a:t>
            </a:r>
            <a:endParaRPr lang="en-US" sz="2000" b="1" dirty="0">
              <a:latin typeface="Liberation Sans" panose="020B0604020202020204" pitchFamily="34" charset="0"/>
            </a:endParaRPr>
          </a:p>
        </p:txBody>
      </p:sp>
      <p:cxnSp>
        <p:nvCxnSpPr>
          <p:cNvPr id="5" name="Straight Connector 4"/>
          <p:cNvCxnSpPr/>
          <p:nvPr/>
        </p:nvCxnSpPr>
        <p:spPr bwMode="auto">
          <a:xfrm flipH="1">
            <a:off x="5181600" y="473828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9" name="Straight Connector 8"/>
          <p:cNvCxnSpPr/>
          <p:nvPr/>
        </p:nvCxnSpPr>
        <p:spPr bwMode="auto">
          <a:xfrm flipH="1">
            <a:off x="5181600" y="518183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0" name="Straight Connector 9"/>
          <p:cNvCxnSpPr/>
          <p:nvPr/>
        </p:nvCxnSpPr>
        <p:spPr bwMode="auto">
          <a:xfrm flipH="1">
            <a:off x="5181600" y="525803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1040449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smtClean="0">
                <a:latin typeface="Liberation Sans" panose="020B0604020202020204" pitchFamily="34" charset="0"/>
              </a:rPr>
              <a:t>(</a:t>
            </a:r>
            <a:r>
              <a:rPr lang="en-US" sz="2000" b="1" dirty="0">
                <a:latin typeface="Liberation Sans" panose="020B0604020202020204" pitchFamily="34" charset="0"/>
              </a:rPr>
              <a:t>b) 	Determine the net income </a:t>
            </a:r>
            <a:r>
              <a:rPr lang="en-US" sz="2000" b="1" dirty="0" smtClean="0">
                <a:latin typeface="Liberation Sans" panose="020B0604020202020204" pitchFamily="34" charset="0"/>
              </a:rPr>
              <a:t>reported </a:t>
            </a:r>
            <a:r>
              <a:rPr lang="en-US" sz="2000" b="1" dirty="0">
                <a:latin typeface="Liberation Sans" panose="020B0604020202020204" pitchFamily="34" charset="0"/>
              </a:rPr>
              <a:t>for December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352800"/>
            <a:ext cx="7606352" cy="3216265"/>
          </a:xfrm>
          <a:prstGeom prst="rect">
            <a:avLst/>
          </a:prstGeom>
        </p:spPr>
        <p:txBody>
          <a:bodyPr wrap="square">
            <a:spAutoFit/>
          </a:bodyPr>
          <a:lstStyle/>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Revenues </a:t>
            </a:r>
          </a:p>
          <a:p>
            <a:pPr marL="341313" indent="-341313" algn="l">
              <a:lnSpc>
                <a:spcPct val="105000"/>
              </a:lnSpc>
              <a:spcBef>
                <a:spcPts val="600"/>
              </a:spcBef>
              <a:tabLst>
                <a:tab pos="5540375" algn="r"/>
                <a:tab pos="7027863" algn="r"/>
                <a:tab pos="7942263" algn="r"/>
              </a:tabLst>
            </a:pPr>
            <a:r>
              <a:rPr lang="en-US" sz="2000" dirty="0">
                <a:latin typeface="Liberation Sans" panose="020B0604020202020204" pitchFamily="34" charset="0"/>
              </a:rPr>
              <a:t>	</a:t>
            </a:r>
            <a:r>
              <a:rPr lang="en-US" sz="2000" dirty="0" smtClean="0">
                <a:latin typeface="Liberation Sans" panose="020B0604020202020204" pitchFamily="34" charset="0"/>
              </a:rPr>
              <a:t>Service </a:t>
            </a:r>
            <a:r>
              <a:rPr lang="en-US" sz="2000" dirty="0">
                <a:latin typeface="Liberation Sans" panose="020B0604020202020204" pitchFamily="34" charset="0"/>
              </a:rPr>
              <a:t>revenue </a:t>
            </a:r>
            <a:r>
              <a:rPr lang="en-US" sz="2000" dirty="0" smtClean="0">
                <a:latin typeface="Liberation Sans" panose="020B0604020202020204" pitchFamily="34" charset="0"/>
              </a:rPr>
              <a:t>		£36,000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Expenses </a:t>
            </a:r>
          </a:p>
          <a:p>
            <a:pPr marL="341313" indent="-341313" algn="l">
              <a:lnSpc>
                <a:spcPct val="105000"/>
              </a:lnSpc>
              <a:spcBef>
                <a:spcPts val="600"/>
              </a:spcBef>
              <a:tabLst>
                <a:tab pos="5540375" algn="r"/>
                <a:tab pos="7027863" algn="r"/>
                <a:tab pos="7942263" algn="r"/>
              </a:tabLst>
            </a:pPr>
            <a:r>
              <a:rPr lang="en-US" sz="2000" dirty="0">
                <a:latin typeface="Liberation Sans" panose="020B0604020202020204" pitchFamily="34" charset="0"/>
              </a:rPr>
              <a:t>	</a:t>
            </a:r>
            <a:r>
              <a:rPr lang="en-US" sz="2000" dirty="0" smtClean="0">
                <a:latin typeface="Liberation Sans" panose="020B0604020202020204" pitchFamily="34" charset="0"/>
              </a:rPr>
              <a:t>Rent </a:t>
            </a:r>
            <a:r>
              <a:rPr lang="en-US" sz="2000" dirty="0">
                <a:latin typeface="Liberation Sans" panose="020B0604020202020204" pitchFamily="34" charset="0"/>
              </a:rPr>
              <a:t>expense </a:t>
            </a:r>
            <a:r>
              <a:rPr lang="en-US" sz="2000" dirty="0" smtClean="0">
                <a:latin typeface="Liberation Sans" panose="020B0604020202020204" pitchFamily="34" charset="0"/>
              </a:rPr>
              <a:t>	£11,000 </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Utilities </a:t>
            </a:r>
            <a:r>
              <a:rPr lang="en-US" sz="2000" dirty="0">
                <a:latin typeface="Liberation Sans" panose="020B0604020202020204" pitchFamily="34" charset="0"/>
              </a:rPr>
              <a:t>expense </a:t>
            </a:r>
            <a:r>
              <a:rPr lang="en-US" sz="2000" dirty="0" smtClean="0">
                <a:latin typeface="Liberation Sans" panose="020B0604020202020204" pitchFamily="34" charset="0"/>
              </a:rPr>
              <a:t>	4,000 </a:t>
            </a:r>
          </a:p>
          <a:p>
            <a:pPr marL="341313" indent="-341313" algn="l">
              <a:lnSpc>
                <a:spcPct val="105000"/>
              </a:lnSpc>
              <a:spcBef>
                <a:spcPts val="600"/>
              </a:spcBef>
              <a:tabLst>
                <a:tab pos="682625" algn="l"/>
                <a:tab pos="5540375" algn="r"/>
                <a:tab pos="7027863" algn="r"/>
                <a:tab pos="7942263" algn="r"/>
              </a:tabLst>
            </a:pPr>
            <a:r>
              <a:rPr lang="en-US" sz="2000" dirty="0" smtClean="0">
                <a:latin typeface="Liberation Sans" panose="020B0604020202020204" pitchFamily="34" charset="0"/>
              </a:rPr>
              <a:t>		Total </a:t>
            </a:r>
            <a:r>
              <a:rPr lang="en-US" sz="2000" dirty="0">
                <a:latin typeface="Liberation Sans" panose="020B0604020202020204" pitchFamily="34" charset="0"/>
              </a:rPr>
              <a:t>expenses </a:t>
            </a:r>
            <a:r>
              <a:rPr lang="en-US" sz="2000" dirty="0" smtClean="0">
                <a:latin typeface="Liberation Sans" panose="020B0604020202020204" pitchFamily="34" charset="0"/>
              </a:rPr>
              <a:t>		22,000</a:t>
            </a:r>
          </a:p>
          <a:p>
            <a:pPr marL="341313" indent="-341313" algn="l">
              <a:lnSpc>
                <a:spcPct val="105000"/>
              </a:lnSpc>
              <a:spcBef>
                <a:spcPts val="600"/>
              </a:spcBef>
              <a:tabLst>
                <a:tab pos="5540375" algn="r"/>
                <a:tab pos="7027863" algn="r"/>
                <a:tab pos="7942263" algn="r"/>
              </a:tabLst>
            </a:pPr>
            <a:r>
              <a:rPr lang="en-US" sz="2000" b="1" dirty="0" smtClean="0">
                <a:latin typeface="Liberation Sans" panose="020B0604020202020204" pitchFamily="34" charset="0"/>
              </a:rPr>
              <a:t>Net </a:t>
            </a:r>
            <a:r>
              <a:rPr lang="en-US" sz="2000" b="1" dirty="0">
                <a:latin typeface="Liberation Sans" panose="020B0604020202020204" pitchFamily="34" charset="0"/>
              </a:rPr>
              <a:t>income </a:t>
            </a:r>
            <a:r>
              <a:rPr lang="en-US" sz="2000" dirty="0" smtClean="0">
                <a:latin typeface="Liberation Sans" panose="020B0604020202020204" pitchFamily="34" charset="0"/>
              </a:rPr>
              <a:t>		</a:t>
            </a:r>
            <a:r>
              <a:rPr lang="en-US" sz="2000" b="1" dirty="0" smtClean="0">
                <a:latin typeface="Liberation Sans" panose="020B0604020202020204" pitchFamily="34" charset="0"/>
              </a:rPr>
              <a:t>£</a:t>
            </a:r>
            <a:r>
              <a:rPr lang="en-US" sz="2000" b="1" dirty="0">
                <a:latin typeface="Liberation Sans" panose="020B0604020202020204" pitchFamily="34" charset="0"/>
              </a:rPr>
              <a:t>14,000</a:t>
            </a:r>
          </a:p>
        </p:txBody>
      </p:sp>
      <p:cxnSp>
        <p:nvCxnSpPr>
          <p:cNvPr id="5" name="Straight Connector 4"/>
          <p:cNvCxnSpPr/>
          <p:nvPr/>
        </p:nvCxnSpPr>
        <p:spPr bwMode="auto">
          <a:xfrm flipH="1">
            <a:off x="5410200" y="5728648"/>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8" name="Straight Connector 7"/>
          <p:cNvCxnSpPr/>
          <p:nvPr/>
        </p:nvCxnSpPr>
        <p:spPr bwMode="auto">
          <a:xfrm flipH="1">
            <a:off x="6906904" y="612329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2" name="Straight Connector 11"/>
          <p:cNvCxnSpPr/>
          <p:nvPr/>
        </p:nvCxnSpPr>
        <p:spPr bwMode="auto">
          <a:xfrm flipH="1">
            <a:off x="6906904" y="6539552"/>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flipH="1">
            <a:off x="6906904" y="6607792"/>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7301962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8</a:t>
            </a:r>
            <a:endParaRPr lang="en-US" altLang="en-US" sz="1600" i="1" dirty="0">
              <a:latin typeface="Liberation Sans" panose="020B0604020202020204" pitchFamily="34" charset="0"/>
            </a:endParaRPr>
          </a:p>
        </p:txBody>
      </p:sp>
      <p:sp>
        <p:nvSpPr>
          <p:cNvPr id="2" name="Rectangle 1"/>
          <p:cNvSpPr/>
          <p:nvPr/>
        </p:nvSpPr>
        <p:spPr>
          <a:xfrm>
            <a:off x="533399" y="381000"/>
            <a:ext cx="8229601" cy="2923877"/>
          </a:xfrm>
          <a:prstGeom prst="rect">
            <a:avLst/>
          </a:prstGeom>
        </p:spPr>
        <p:txBody>
          <a:bodyPr wrap="square">
            <a:spAutoFit/>
          </a:bodyPr>
          <a:lstStyle/>
          <a:p>
            <a:pPr algn="l">
              <a:lnSpc>
                <a:spcPct val="110000"/>
              </a:lnSpc>
              <a:spcBef>
                <a:spcPts val="600"/>
              </a:spcBef>
              <a:tabLst>
                <a:tab pos="7942263" algn="r"/>
              </a:tabLst>
            </a:pPr>
            <a:r>
              <a:rPr lang="en-US" sz="2000" dirty="0" smtClean="0">
                <a:latin typeface="Liberation Sans" panose="020B0604020202020204" pitchFamily="34" charset="0"/>
              </a:rPr>
              <a:t>Information </a:t>
            </a:r>
            <a:r>
              <a:rPr lang="en-US" sz="2000" dirty="0">
                <a:latin typeface="Liberation Sans" panose="020B0604020202020204" pitchFamily="34" charset="0"/>
              </a:rPr>
              <a:t>related to Flanagan Group plc at December 31</a:t>
            </a:r>
            <a:r>
              <a:rPr lang="en-US" sz="2000" dirty="0" smtClean="0">
                <a:latin typeface="Liberation Sans" panose="020B0604020202020204" pitchFamily="34" charset="0"/>
              </a:rPr>
              <a:t>, 2017</a:t>
            </a:r>
            <a:r>
              <a:rPr lang="en-US" sz="2000" dirty="0">
                <a:latin typeface="Liberation Sans" panose="020B0604020202020204" pitchFamily="34" charset="0"/>
              </a:rPr>
              <a:t>. </a:t>
            </a:r>
            <a:endParaRPr lang="en-US" sz="2000" dirty="0" smtClean="0">
              <a:latin typeface="Liberation Sans" panose="020B0604020202020204" pitchFamily="34" charset="0"/>
            </a:endParaRPr>
          </a:p>
          <a:p>
            <a:pPr algn="l">
              <a:lnSpc>
                <a:spcPct val="110000"/>
              </a:lnSpc>
              <a:spcBef>
                <a:spcPts val="1200"/>
              </a:spcBef>
              <a:tabLst>
                <a:tab pos="3316288" algn="r"/>
                <a:tab pos="3657600" algn="l"/>
                <a:tab pos="7942263" algn="r"/>
              </a:tabLst>
            </a:pPr>
            <a:r>
              <a:rPr lang="en-US" sz="2000" dirty="0" smtClean="0">
                <a:latin typeface="Liberation Sans" panose="020B0604020202020204" pitchFamily="34" charset="0"/>
              </a:rPr>
              <a:t>Equipment 	£10,000 	Utilities Expense 	£ 4,000</a:t>
            </a:r>
          </a:p>
          <a:p>
            <a:pPr algn="l">
              <a:lnSpc>
                <a:spcPct val="110000"/>
              </a:lnSpc>
              <a:spcBef>
                <a:spcPts val="300"/>
              </a:spcBef>
              <a:tabLst>
                <a:tab pos="3316288" algn="r"/>
                <a:tab pos="3657600" algn="l"/>
                <a:tab pos="7942263" algn="r"/>
              </a:tabLst>
            </a:pPr>
            <a:r>
              <a:rPr lang="en-US" sz="2000" dirty="0" smtClean="0">
                <a:latin typeface="Liberation Sans" panose="020B0604020202020204" pitchFamily="34" charset="0"/>
              </a:rPr>
              <a:t>Cash 	8,000 	Accounts Receivable 	9,000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Service Revenue </a:t>
            </a:r>
            <a:r>
              <a:rPr lang="en-US" sz="2000" dirty="0" smtClean="0">
                <a:latin typeface="Liberation Sans" panose="020B0604020202020204" pitchFamily="34" charset="0"/>
              </a:rPr>
              <a:t>	36,000 	Salaries </a:t>
            </a:r>
            <a:r>
              <a:rPr lang="en-US" sz="2000" dirty="0">
                <a:latin typeface="Liberation Sans" panose="020B0604020202020204" pitchFamily="34" charset="0"/>
              </a:rPr>
              <a:t>and Wages Expense </a:t>
            </a:r>
            <a:r>
              <a:rPr lang="en-US" sz="2000" dirty="0" smtClean="0">
                <a:latin typeface="Liberation Sans" panose="020B0604020202020204" pitchFamily="34" charset="0"/>
              </a:rPr>
              <a:t>	7,000</a:t>
            </a:r>
            <a:endParaRPr lang="en-US"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fr-FR" sz="2000" dirty="0">
                <a:latin typeface="Liberation Sans" panose="020B0604020202020204" pitchFamily="34" charset="0"/>
              </a:rPr>
              <a:t>Rent Expense </a:t>
            </a:r>
            <a:r>
              <a:rPr lang="fr-FR" sz="2000" dirty="0" smtClean="0">
                <a:latin typeface="Liberation Sans" panose="020B0604020202020204" pitchFamily="34" charset="0"/>
              </a:rPr>
              <a:t>	11,000 	Notes </a:t>
            </a:r>
            <a:r>
              <a:rPr lang="fr-FR" sz="2000" dirty="0">
                <a:latin typeface="Liberation Sans" panose="020B0604020202020204" pitchFamily="34" charset="0"/>
              </a:rPr>
              <a:t>Payable </a:t>
            </a:r>
            <a:r>
              <a:rPr lang="fr-FR" sz="2000" dirty="0" smtClean="0">
                <a:latin typeface="Liberation Sans" panose="020B0604020202020204" pitchFamily="34" charset="0"/>
              </a:rPr>
              <a:t>	16,500</a:t>
            </a:r>
            <a:endParaRPr lang="fr-FR" sz="2000" dirty="0">
              <a:latin typeface="Liberation Sans" panose="020B0604020202020204" pitchFamily="34" charset="0"/>
            </a:endParaRPr>
          </a:p>
          <a:p>
            <a:pPr algn="l">
              <a:lnSpc>
                <a:spcPct val="110000"/>
              </a:lnSpc>
              <a:spcBef>
                <a:spcPts val="300"/>
              </a:spcBef>
              <a:tabLst>
                <a:tab pos="3316288" algn="r"/>
                <a:tab pos="3657600" algn="l"/>
                <a:tab pos="7942263" algn="r"/>
              </a:tabLst>
            </a:pPr>
            <a:r>
              <a:rPr lang="en-US" sz="2000" dirty="0">
                <a:latin typeface="Liberation Sans" panose="020B0604020202020204" pitchFamily="34" charset="0"/>
              </a:rPr>
              <a:t>Accounts Payable </a:t>
            </a:r>
            <a:r>
              <a:rPr lang="en-US" sz="2000" dirty="0" smtClean="0">
                <a:latin typeface="Liberation Sans" panose="020B0604020202020204" pitchFamily="34" charset="0"/>
              </a:rPr>
              <a:t>	2,000 	Dividends 	5,000</a:t>
            </a:r>
            <a:endParaRPr lang="en-US" sz="2000" dirty="0">
              <a:latin typeface="Liberation Sans" panose="020B0604020202020204" pitchFamily="34" charset="0"/>
            </a:endParaRPr>
          </a:p>
          <a:p>
            <a:pPr marL="463550" indent="-463550" algn="l">
              <a:lnSpc>
                <a:spcPct val="110000"/>
              </a:lnSpc>
              <a:spcBef>
                <a:spcPts val="1200"/>
              </a:spcBef>
              <a:tabLst>
                <a:tab pos="7942263" algn="r"/>
              </a:tabLst>
            </a:pPr>
            <a:r>
              <a:rPr lang="en-US" sz="2000" b="1" dirty="0" smtClean="0">
                <a:latin typeface="Liberation Sans" panose="020B0604020202020204" pitchFamily="34" charset="0"/>
              </a:rPr>
              <a:t>(</a:t>
            </a:r>
            <a:r>
              <a:rPr lang="en-US" sz="2000" b="1" dirty="0">
                <a:latin typeface="Liberation Sans" panose="020B0604020202020204" pitchFamily="34" charset="0"/>
              </a:rPr>
              <a:t>c) </a:t>
            </a:r>
            <a:r>
              <a:rPr lang="en-US" sz="2000" b="1" dirty="0" smtClean="0">
                <a:latin typeface="Liberation Sans" panose="020B0604020202020204" pitchFamily="34" charset="0"/>
              </a:rPr>
              <a:t>	Determine </a:t>
            </a:r>
            <a:r>
              <a:rPr lang="en-US" sz="2000" b="1" dirty="0">
                <a:latin typeface="Liberation Sans" panose="020B0604020202020204" pitchFamily="34" charset="0"/>
              </a:rPr>
              <a:t>the equity of Flanagan at December 31, 2017</a:t>
            </a:r>
            <a:r>
              <a:rPr lang="en-US" sz="2000" b="1" dirty="0" smtClean="0">
                <a:latin typeface="Liberation Sans" panose="020B0604020202020204" pitchFamily="34" charset="0"/>
              </a:rPr>
              <a:t>.</a:t>
            </a:r>
            <a:endParaRPr lang="en-US" sz="2000" b="1" dirty="0">
              <a:latin typeface="Liberation Sans" panose="020B0604020202020204" pitchFamily="34" charset="0"/>
            </a:endParaRPr>
          </a:p>
        </p:txBody>
      </p:sp>
      <p:sp>
        <p:nvSpPr>
          <p:cNvPr id="3" name="Rectangle 2"/>
          <p:cNvSpPr/>
          <p:nvPr/>
        </p:nvSpPr>
        <p:spPr>
          <a:xfrm>
            <a:off x="1004248" y="3513160"/>
            <a:ext cx="7606352" cy="2015936"/>
          </a:xfrm>
          <a:prstGeom prst="rect">
            <a:avLst/>
          </a:prstGeom>
        </p:spPr>
        <p:txBody>
          <a:bodyPr wrap="square">
            <a:spAutoFit/>
          </a:bodyPr>
          <a:lstStyle/>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Total </a:t>
            </a:r>
            <a:r>
              <a:rPr lang="en-US" sz="2000" dirty="0">
                <a:latin typeface="Liberation Sans" panose="020B0604020202020204" pitchFamily="34" charset="0"/>
              </a:rPr>
              <a:t>assets [as computed in (a)] </a:t>
            </a:r>
            <a:r>
              <a:rPr lang="en-US" sz="2000" dirty="0" smtClean="0">
                <a:latin typeface="Liberation Sans" panose="020B0604020202020204" pitchFamily="34" charset="0"/>
              </a:rPr>
              <a:t>		£27,000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Less</a:t>
            </a:r>
            <a:r>
              <a:rPr lang="en-US" sz="2000" dirty="0">
                <a:latin typeface="Liberation Sans" panose="020B0604020202020204" pitchFamily="34" charset="0"/>
              </a:rPr>
              <a:t>: </a:t>
            </a:r>
            <a:r>
              <a:rPr lang="en-US" sz="2000" dirty="0" smtClean="0">
                <a:latin typeface="Liberation Sans" panose="020B0604020202020204" pitchFamily="34" charset="0"/>
              </a:rPr>
              <a:t>Liabilities</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Notes </a:t>
            </a:r>
            <a:r>
              <a:rPr lang="en-US" sz="2000" dirty="0">
                <a:latin typeface="Liberation Sans" panose="020B0604020202020204" pitchFamily="34" charset="0"/>
              </a:rPr>
              <a:t>payable </a:t>
            </a:r>
            <a:r>
              <a:rPr lang="en-US" sz="2000" dirty="0" smtClean="0">
                <a:latin typeface="Liberation Sans" panose="020B0604020202020204" pitchFamily="34" charset="0"/>
              </a:rPr>
              <a:t>	£16,500</a:t>
            </a:r>
          </a:p>
          <a:p>
            <a:pPr marL="341313" indent="-341313" algn="l">
              <a:lnSpc>
                <a:spcPct val="105000"/>
              </a:lnSpc>
              <a:spcBef>
                <a:spcPts val="600"/>
              </a:spcBef>
              <a:tabLst>
                <a:tab pos="5540375" algn="r"/>
                <a:tab pos="7027863" algn="r"/>
                <a:tab pos="7942263" algn="r"/>
              </a:tabLst>
            </a:pPr>
            <a:r>
              <a:rPr lang="en-US" sz="2000" dirty="0" smtClean="0">
                <a:latin typeface="Liberation Sans" panose="020B0604020202020204" pitchFamily="34" charset="0"/>
              </a:rPr>
              <a:t>	Accounts </a:t>
            </a:r>
            <a:r>
              <a:rPr lang="en-US" sz="2000" dirty="0">
                <a:latin typeface="Liberation Sans" panose="020B0604020202020204" pitchFamily="34" charset="0"/>
              </a:rPr>
              <a:t>payable </a:t>
            </a:r>
            <a:r>
              <a:rPr lang="en-US" sz="2000" dirty="0" smtClean="0">
                <a:latin typeface="Liberation Sans" panose="020B0604020202020204" pitchFamily="34" charset="0"/>
              </a:rPr>
              <a:t>	2,000 	18,500</a:t>
            </a:r>
          </a:p>
          <a:p>
            <a:pPr marL="341313" indent="-341313" algn="l">
              <a:lnSpc>
                <a:spcPct val="105000"/>
              </a:lnSpc>
              <a:spcBef>
                <a:spcPts val="600"/>
              </a:spcBef>
              <a:tabLst>
                <a:tab pos="5540375" algn="r"/>
                <a:tab pos="7027863" algn="r"/>
                <a:tab pos="7942263" algn="r"/>
              </a:tabLst>
            </a:pPr>
            <a:r>
              <a:rPr lang="en-US" sz="2000" b="1" dirty="0" smtClean="0">
                <a:latin typeface="Liberation Sans" panose="020B0604020202020204" pitchFamily="34" charset="0"/>
              </a:rPr>
              <a:t>Equity </a:t>
            </a:r>
            <a:r>
              <a:rPr lang="en-US" sz="2000" dirty="0" smtClean="0">
                <a:latin typeface="Liberation Sans" panose="020B0604020202020204" pitchFamily="34" charset="0"/>
              </a:rPr>
              <a:t>		</a:t>
            </a:r>
            <a:r>
              <a:rPr lang="en-US" sz="2000" b="1" dirty="0" smtClean="0">
                <a:latin typeface="Liberation Sans" panose="020B0604020202020204" pitchFamily="34" charset="0"/>
              </a:rPr>
              <a:t>£ </a:t>
            </a:r>
            <a:r>
              <a:rPr lang="en-US" sz="2000" b="1" dirty="0">
                <a:latin typeface="Liberation Sans" panose="020B0604020202020204" pitchFamily="34" charset="0"/>
              </a:rPr>
              <a:t>8,500</a:t>
            </a:r>
          </a:p>
        </p:txBody>
      </p:sp>
      <p:cxnSp>
        <p:nvCxnSpPr>
          <p:cNvPr id="5" name="Straight Connector 4"/>
          <p:cNvCxnSpPr/>
          <p:nvPr/>
        </p:nvCxnSpPr>
        <p:spPr bwMode="auto">
          <a:xfrm flipH="1">
            <a:off x="5410200" y="507241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8" name="Straight Connector 7"/>
          <p:cNvCxnSpPr/>
          <p:nvPr/>
        </p:nvCxnSpPr>
        <p:spPr bwMode="auto">
          <a:xfrm flipH="1">
            <a:off x="6906904" y="5072416"/>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2" name="Straight Connector 11"/>
          <p:cNvCxnSpPr/>
          <p:nvPr/>
        </p:nvCxnSpPr>
        <p:spPr bwMode="auto">
          <a:xfrm flipH="1">
            <a:off x="6906904" y="5494360"/>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flipH="1">
            <a:off x="6906904" y="5562600"/>
            <a:ext cx="12192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6171767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bwMode="auto">
          <a:xfrm>
            <a:off x="6858000" y="976952"/>
            <a:ext cx="0" cy="139691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6562" name="Rectangle 2"/>
          <p:cNvSpPr>
            <a:spLocks noChangeArrowheads="1"/>
          </p:cNvSpPr>
          <p:nvPr/>
        </p:nvSpPr>
        <p:spPr bwMode="auto">
          <a:xfrm>
            <a:off x="381000" y="4898408"/>
            <a:ext cx="8382000" cy="1372112"/>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600"/>
              </a:spcBef>
            </a:pPr>
            <a:r>
              <a:rPr lang="en-US" altLang="en-US" sz="2300" b="1" dirty="0">
                <a:solidFill>
                  <a:srgbClr val="CC0000"/>
                </a:solidFill>
                <a:latin typeface="Liberation Sans" panose="020B0604020202020204" pitchFamily="34" charset="0"/>
              </a:rPr>
              <a:t>Forensic Accounting</a:t>
            </a:r>
          </a:p>
          <a:p>
            <a:pPr>
              <a:lnSpc>
                <a:spcPct val="110000"/>
              </a:lnSpc>
              <a:spcBef>
                <a:spcPts val="0"/>
              </a:spcBef>
            </a:pPr>
            <a:r>
              <a:rPr lang="en-US" altLang="en-US" sz="2000" dirty="0">
                <a:latin typeface="Liberation Sans" panose="020B0604020202020204" pitchFamily="34" charset="0"/>
              </a:rPr>
              <a:t>Uses accounting, auditing, and investigative skills to conduct investigations into theft and fraud.</a:t>
            </a:r>
          </a:p>
        </p:txBody>
      </p:sp>
      <p:sp>
        <p:nvSpPr>
          <p:cNvPr id="66563" name="Rectangle 3"/>
          <p:cNvSpPr>
            <a:spLocks noChangeArrowheads="1"/>
          </p:cNvSpPr>
          <p:nvPr/>
        </p:nvSpPr>
        <p:spPr bwMode="auto">
          <a:xfrm>
            <a:off x="381000" y="3080065"/>
            <a:ext cx="4191000" cy="1660255"/>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600"/>
              </a:spcBef>
            </a:pPr>
            <a:r>
              <a:rPr lang="en-US" altLang="en-US" sz="2300" b="1" dirty="0">
                <a:solidFill>
                  <a:srgbClr val="CC0000"/>
                </a:solidFill>
                <a:latin typeface="Liberation Sans" panose="020B0604020202020204" pitchFamily="34" charset="0"/>
              </a:rPr>
              <a:t>Governmental Accounting</a:t>
            </a:r>
          </a:p>
          <a:p>
            <a:pPr>
              <a:lnSpc>
                <a:spcPct val="110000"/>
              </a:lnSpc>
              <a:spcBef>
                <a:spcPts val="0"/>
              </a:spcBef>
            </a:pPr>
            <a:r>
              <a:rPr lang="en-US" altLang="en-US" sz="2000" dirty="0" smtClean="0">
                <a:latin typeface="Liberation Sans" panose="020B0604020202020204" pitchFamily="34" charset="0"/>
              </a:rPr>
              <a:t>Careers </a:t>
            </a:r>
            <a:r>
              <a:rPr lang="en-US" altLang="en-US" sz="2000" dirty="0">
                <a:latin typeface="Liberation Sans" panose="020B0604020202020204" pitchFamily="34" charset="0"/>
              </a:rPr>
              <a:t>with the tax authorities, law enforcement agencies, and corporate regulators.</a:t>
            </a:r>
          </a:p>
          <a:p>
            <a:pPr>
              <a:lnSpc>
                <a:spcPct val="110000"/>
              </a:lnSpc>
              <a:spcBef>
                <a:spcPts val="600"/>
              </a:spcBef>
            </a:pPr>
            <a:endParaRPr lang="en-US" altLang="en-US" sz="2000" dirty="0">
              <a:latin typeface="Liberation Sans" panose="020B0604020202020204" pitchFamily="34" charset="0"/>
            </a:endParaRPr>
          </a:p>
        </p:txBody>
      </p:sp>
      <p:sp>
        <p:nvSpPr>
          <p:cNvPr id="66564" name="Rectangle 4"/>
          <p:cNvSpPr>
            <a:spLocks noChangeArrowheads="1"/>
          </p:cNvSpPr>
          <p:nvPr/>
        </p:nvSpPr>
        <p:spPr bwMode="auto">
          <a:xfrm>
            <a:off x="4724400" y="2731411"/>
            <a:ext cx="4038600" cy="2008909"/>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p>
            <a:pPr>
              <a:lnSpc>
                <a:spcPct val="110000"/>
              </a:lnSpc>
              <a:spcBef>
                <a:spcPts val="0"/>
              </a:spcBef>
            </a:pPr>
            <a:r>
              <a:rPr lang="en-US" altLang="en-US" sz="2300" b="1" dirty="0">
                <a:solidFill>
                  <a:srgbClr val="CC0000"/>
                </a:solidFill>
                <a:latin typeface="Liberation Sans" panose="020B0604020202020204" pitchFamily="34" charset="0"/>
              </a:rPr>
              <a:t>Private Accounting</a:t>
            </a:r>
          </a:p>
          <a:p>
            <a:pPr>
              <a:lnSpc>
                <a:spcPct val="110000"/>
              </a:lnSpc>
              <a:spcBef>
                <a:spcPts val="0"/>
              </a:spcBef>
            </a:pPr>
            <a:r>
              <a:rPr lang="en-US" altLang="en-US" sz="2000" dirty="0">
                <a:latin typeface="Liberation Sans" panose="020B0604020202020204" pitchFamily="34" charset="0"/>
              </a:rPr>
              <a:t>Careers in industry working in cost accounting, budgeting, accounting information systems, and taxation.</a:t>
            </a:r>
          </a:p>
        </p:txBody>
      </p:sp>
      <p:sp>
        <p:nvSpPr>
          <p:cNvPr id="66566" name="Rectangle 4"/>
          <p:cNvSpPr>
            <a:spLocks noChangeArrowheads="1"/>
          </p:cNvSpPr>
          <p:nvPr/>
        </p:nvSpPr>
        <p:spPr bwMode="auto">
          <a:xfrm>
            <a:off x="381000" y="1271748"/>
            <a:ext cx="4191000" cy="1660255"/>
          </a:xfrm>
          <a:prstGeom prst="rect">
            <a:avLst/>
          </a:prstGeom>
          <a:solidFill>
            <a:schemeClr val="bg1"/>
          </a:solidFill>
          <a:ln w="28575">
            <a:solidFill>
              <a:schemeClr val="tx1"/>
            </a:solidFill>
            <a:miter lim="800000"/>
            <a:headEnd/>
            <a:tailEnd/>
          </a:ln>
          <a:effectLst>
            <a:innerShdw blurRad="114300">
              <a:prstClr val="black"/>
            </a:innerShdw>
          </a:effectLst>
          <a:extLst/>
        </p:spPr>
        <p:txBody>
          <a:bodyPr lIns="182880" tIns="91440" rIns="182880" bIns="91440" anchor="t" anchorCtr="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lnSpc>
                <a:spcPct val="110000"/>
              </a:lnSpc>
              <a:spcBef>
                <a:spcPts val="600"/>
              </a:spcBef>
              <a:buClrTx/>
              <a:buSzTx/>
              <a:buFontTx/>
              <a:buNone/>
            </a:pPr>
            <a:r>
              <a:rPr lang="en-US" altLang="en-US" sz="2300" dirty="0">
                <a:solidFill>
                  <a:srgbClr val="CC0000"/>
                </a:solidFill>
                <a:latin typeface="Liberation Sans" panose="020B0604020202020204" pitchFamily="34" charset="0"/>
              </a:rPr>
              <a:t>Public Accounting</a:t>
            </a:r>
          </a:p>
          <a:p>
            <a:pPr algn="ctr">
              <a:lnSpc>
                <a:spcPct val="110000"/>
              </a:lnSpc>
              <a:spcBef>
                <a:spcPts val="0"/>
              </a:spcBef>
              <a:buClrTx/>
              <a:buSzTx/>
              <a:buFontTx/>
              <a:buNone/>
            </a:pPr>
            <a:r>
              <a:rPr lang="en-US" altLang="en-US" sz="2000" b="0" dirty="0">
                <a:solidFill>
                  <a:schemeClr val="tx1"/>
                </a:solidFill>
                <a:latin typeface="Liberation Sans" panose="020B0604020202020204" pitchFamily="34" charset="0"/>
              </a:rPr>
              <a:t>Careers in auditing, taxation, and management consulting serving the general public.</a:t>
            </a:r>
          </a:p>
        </p:txBody>
      </p:sp>
      <p:sp>
        <p:nvSpPr>
          <p:cNvPr id="11"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smtClean="0">
                <a:latin typeface="Liberation Sans" panose="020B0604020202020204" pitchFamily="34" charset="0"/>
              </a:rPr>
              <a:t>LO 9</a:t>
            </a:r>
            <a:endParaRPr lang="en-US" altLang="en-US" sz="1600" i="1" dirty="0">
              <a:latin typeface="Liberation Sans" panose="020B0604020202020204" pitchFamily="34" charset="0"/>
            </a:endParaRPr>
          </a:p>
        </p:txBody>
      </p:sp>
      <p:sp>
        <p:nvSpPr>
          <p:cNvPr id="12" name="TextBox 11"/>
          <p:cNvSpPr txBox="1"/>
          <p:nvPr/>
        </p:nvSpPr>
        <p:spPr>
          <a:xfrm>
            <a:off x="3200400" y="397171"/>
            <a:ext cx="5654321"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sz="2700" dirty="0" smtClean="0">
                <a:solidFill>
                  <a:schemeClr val="accent3"/>
                </a:solidFill>
              </a:rPr>
              <a:t>Accounting Career Opportunities</a:t>
            </a:r>
            <a:endParaRPr lang="en-US" altLang="en-US" sz="2700" dirty="0">
              <a:solidFill>
                <a:schemeClr val="accent3"/>
              </a:solidFill>
            </a:endParaRPr>
          </a:p>
        </p:txBody>
      </p:sp>
      <p:sp>
        <p:nvSpPr>
          <p:cNvPr id="13" name="TextBox 12"/>
          <p:cNvSpPr txBox="1"/>
          <p:nvPr/>
        </p:nvSpPr>
        <p:spPr>
          <a:xfrm>
            <a:off x="277504" y="397171"/>
            <a:ext cx="29228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sz="3100" dirty="0" smtClean="0"/>
              <a:t>APPENDIX 1A</a:t>
            </a:r>
            <a:endParaRPr lang="en-US" sz="3100" dirty="0"/>
          </a:p>
        </p:txBody>
      </p:sp>
      <p:sp>
        <p:nvSpPr>
          <p:cNvPr id="14" name="Rectangle 13"/>
          <p:cNvSpPr/>
          <p:nvPr/>
        </p:nvSpPr>
        <p:spPr>
          <a:xfrm>
            <a:off x="6934200" y="1039504"/>
            <a:ext cx="2049372" cy="1446550"/>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9 </a:t>
            </a:r>
            <a:r>
              <a:rPr lang="en-US" sz="1600" b="1" i="1" dirty="0" smtClean="0">
                <a:solidFill>
                  <a:srgbClr val="FF9900"/>
                </a:solidFill>
                <a:latin typeface="Liberation Sans" panose="020B0604020202020204" pitchFamily="34" charset="0"/>
              </a:rPr>
              <a:t> </a:t>
            </a:r>
            <a:r>
              <a:rPr lang="en-US" sz="1600" b="1" i="1" dirty="0" smtClean="0">
                <a:latin typeface="Liberation Sans" panose="020B0604020202020204" pitchFamily="34" charset="0"/>
              </a:rPr>
              <a:t> </a:t>
            </a:r>
            <a:r>
              <a:rPr lang="en-US" sz="1600" i="1" dirty="0" smtClean="0">
                <a:latin typeface="Liberation Sans" panose="020B0604020202020204" pitchFamily="34" charset="0"/>
              </a:rPr>
              <a:t>Explain the career opportunities in accounting.</a:t>
            </a:r>
            <a:endParaRPr lang="en-US" sz="1600" i="1" dirty="0">
              <a:latin typeface="Liberation Sans" panose="020B0604020202020204" pitchFamily="34" charset="0"/>
            </a:endParaRPr>
          </a:p>
        </p:txBody>
      </p:sp>
    </p:spTree>
    <p:extLst>
      <p:ext uri="{BB962C8B-B14F-4D97-AF65-F5344CB8AC3E}">
        <p14:creationId xmlns:p14="http://schemas.microsoft.com/office/powerpoint/2010/main" val="2080935460"/>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399" y="1752600"/>
            <a:ext cx="8077201" cy="397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indent="0" algn="just">
              <a:lnSpc>
                <a:spcPct val="110000"/>
              </a:lnSpc>
              <a:spcBef>
                <a:spcPts val="600"/>
              </a:spcBef>
              <a:buNone/>
            </a:pPr>
            <a:r>
              <a:rPr lang="en-US" sz="1800" b="0" dirty="0" smtClean="0">
                <a:solidFill>
                  <a:schemeClr val="tx1"/>
                </a:solidFill>
                <a:latin typeface="Liberation Sans" panose="020B0604020202020204" pitchFamily="34" charset="0"/>
              </a:rPr>
              <a:t>Most </a:t>
            </a:r>
            <a:r>
              <a:rPr lang="en-US" sz="1800" b="0" dirty="0">
                <a:solidFill>
                  <a:schemeClr val="tx1"/>
                </a:solidFill>
                <a:latin typeface="Liberation Sans" panose="020B0604020202020204" pitchFamily="34" charset="0"/>
              </a:rPr>
              <a:t>agree that there is a need for one set of international </a:t>
            </a:r>
            <a:endParaRPr lang="en-US" sz="1800" b="0" dirty="0" smtClean="0">
              <a:solidFill>
                <a:schemeClr val="tx1"/>
              </a:solidFill>
              <a:latin typeface="Liberation Sans" panose="020B0604020202020204" pitchFamily="34" charset="0"/>
            </a:endParaRPr>
          </a:p>
          <a:p>
            <a:pPr marL="0" indent="0" algn="just">
              <a:lnSpc>
                <a:spcPct val="110000"/>
              </a:lnSpc>
              <a:spcBef>
                <a:spcPts val="0"/>
              </a:spcBef>
              <a:buNone/>
            </a:pPr>
            <a:r>
              <a:rPr lang="en-US" sz="1800" b="0" dirty="0" smtClean="0">
                <a:solidFill>
                  <a:schemeClr val="tx1"/>
                </a:solidFill>
                <a:latin typeface="Liberation Sans" panose="020B0604020202020204" pitchFamily="34" charset="0"/>
              </a:rPr>
              <a:t>accounting </a:t>
            </a:r>
            <a:r>
              <a:rPr lang="en-US" sz="1800" b="0" dirty="0">
                <a:solidFill>
                  <a:schemeClr val="tx1"/>
                </a:solidFill>
                <a:latin typeface="Liberation Sans" panose="020B0604020202020204" pitchFamily="34" charset="0"/>
              </a:rPr>
              <a:t>standards. Here is why:</a:t>
            </a:r>
          </a:p>
          <a:p>
            <a:pPr marL="0" indent="0" algn="just">
              <a:lnSpc>
                <a:spcPct val="110000"/>
              </a:lnSpc>
              <a:spcBef>
                <a:spcPts val="600"/>
              </a:spcBef>
              <a:buNone/>
            </a:pPr>
            <a:r>
              <a:rPr lang="en-US" sz="1800" dirty="0">
                <a:solidFill>
                  <a:schemeClr val="tx1"/>
                </a:solidFill>
                <a:latin typeface="Liberation Sans" panose="020B0604020202020204" pitchFamily="34" charset="0"/>
              </a:rPr>
              <a:t>Multinational corporations. </a:t>
            </a:r>
            <a:r>
              <a:rPr lang="en-US" sz="1800" b="0" dirty="0">
                <a:solidFill>
                  <a:schemeClr val="tx1"/>
                </a:solidFill>
                <a:latin typeface="Liberation Sans" panose="020B0604020202020204" pitchFamily="34" charset="0"/>
              </a:rPr>
              <a:t>Today’s companies view the entire world as their market. For example</a:t>
            </a:r>
            <a:r>
              <a:rPr lang="en-US" sz="1800" b="0" dirty="0" smtClean="0">
                <a:solidFill>
                  <a:schemeClr val="tx1"/>
                </a:solidFill>
                <a:latin typeface="Liberation Sans" panose="020B0604020202020204" pitchFamily="34" charset="0"/>
              </a:rPr>
              <a:t>, large </a:t>
            </a:r>
            <a:r>
              <a:rPr lang="en-US" sz="1800" b="0" dirty="0">
                <a:solidFill>
                  <a:schemeClr val="tx1"/>
                </a:solidFill>
                <a:latin typeface="Liberation Sans" panose="020B0604020202020204" pitchFamily="34" charset="0"/>
              </a:rPr>
              <a:t>companies often generate more than 50% of their sales outside their own boundaries</a:t>
            </a:r>
            <a:r>
              <a:rPr lang="en-US" sz="1800" b="0" dirty="0" smtClean="0">
                <a:solidFill>
                  <a:schemeClr val="tx1"/>
                </a:solidFill>
                <a:latin typeface="Liberation Sans" panose="020B0604020202020204" pitchFamily="34" charset="0"/>
              </a:rPr>
              <a:t>. </a:t>
            </a:r>
          </a:p>
          <a:p>
            <a:pPr marL="0" indent="0" algn="just">
              <a:lnSpc>
                <a:spcPct val="110000"/>
              </a:lnSpc>
              <a:spcBef>
                <a:spcPts val="600"/>
              </a:spcBef>
              <a:buNone/>
            </a:pPr>
            <a:r>
              <a:rPr lang="en-US" sz="1800" dirty="0" smtClean="0">
                <a:solidFill>
                  <a:schemeClr val="tx1"/>
                </a:solidFill>
                <a:latin typeface="Liberation Sans" panose="020B0604020202020204" pitchFamily="34" charset="0"/>
              </a:rPr>
              <a:t>Mergers </a:t>
            </a:r>
            <a:r>
              <a:rPr lang="en-US" sz="1800" dirty="0">
                <a:solidFill>
                  <a:schemeClr val="tx1"/>
                </a:solidFill>
                <a:latin typeface="Liberation Sans" panose="020B0604020202020204" pitchFamily="34" charset="0"/>
              </a:rPr>
              <a:t>and acquisitions. </a:t>
            </a:r>
            <a:r>
              <a:rPr lang="en-US" sz="1800" b="0" dirty="0">
                <a:solidFill>
                  <a:schemeClr val="tx1"/>
                </a:solidFill>
                <a:latin typeface="Liberation Sans" panose="020B0604020202020204" pitchFamily="34" charset="0"/>
              </a:rPr>
              <a:t>The mergers between </a:t>
            </a:r>
            <a:r>
              <a:rPr lang="en-US" sz="1800" dirty="0">
                <a:solidFill>
                  <a:srgbClr val="CC0000"/>
                </a:solidFill>
                <a:latin typeface="Liberation Sans" panose="020B0604020202020204" pitchFamily="34" charset="0"/>
              </a:rPr>
              <a:t>Fiat/Chrysler</a:t>
            </a:r>
            <a:r>
              <a:rPr lang="en-US" sz="1800" b="0" dirty="0">
                <a:solidFill>
                  <a:schemeClr val="tx1"/>
                </a:solidFill>
                <a:latin typeface="Liberation Sans" panose="020B0604020202020204" pitchFamily="34" charset="0"/>
              </a:rPr>
              <a:t> and </a:t>
            </a:r>
            <a:r>
              <a:rPr lang="en-US" sz="1800" dirty="0">
                <a:solidFill>
                  <a:srgbClr val="CC0000"/>
                </a:solidFill>
                <a:latin typeface="Liberation Sans" panose="020B0604020202020204" pitchFamily="34" charset="0"/>
              </a:rPr>
              <a:t>Vodafone/Mannesmann</a:t>
            </a:r>
            <a:r>
              <a:rPr lang="en-US" sz="1800" b="0" dirty="0" smtClean="0">
                <a:solidFill>
                  <a:schemeClr val="tx1"/>
                </a:solidFill>
                <a:latin typeface="Liberation Sans" panose="020B0604020202020204" pitchFamily="34" charset="0"/>
              </a:rPr>
              <a:t> suggest </a:t>
            </a:r>
            <a:r>
              <a:rPr lang="en-US" sz="1800" b="0" dirty="0">
                <a:solidFill>
                  <a:schemeClr val="tx1"/>
                </a:solidFill>
                <a:latin typeface="Liberation Sans" panose="020B0604020202020204" pitchFamily="34" charset="0"/>
              </a:rPr>
              <a:t>that we will see even more such business combinations in the future</a:t>
            </a:r>
            <a:r>
              <a:rPr lang="en-US" sz="1800" b="0" dirty="0" smtClean="0">
                <a:solidFill>
                  <a:schemeClr val="tx1"/>
                </a:solidFill>
                <a:latin typeface="Liberation Sans" panose="020B0604020202020204" pitchFamily="34" charset="0"/>
              </a:rPr>
              <a:t>. </a:t>
            </a:r>
          </a:p>
          <a:p>
            <a:pPr marL="0" indent="0" algn="just">
              <a:lnSpc>
                <a:spcPct val="110000"/>
              </a:lnSpc>
              <a:spcBef>
                <a:spcPts val="600"/>
              </a:spcBef>
              <a:buNone/>
            </a:pPr>
            <a:r>
              <a:rPr lang="en-US" sz="1800" dirty="0" smtClean="0">
                <a:solidFill>
                  <a:schemeClr val="tx1"/>
                </a:solidFill>
                <a:latin typeface="Liberation Sans" panose="020B0604020202020204" pitchFamily="34" charset="0"/>
              </a:rPr>
              <a:t>Information </a:t>
            </a:r>
            <a:r>
              <a:rPr lang="en-US" sz="1800" dirty="0">
                <a:solidFill>
                  <a:schemeClr val="tx1"/>
                </a:solidFill>
                <a:latin typeface="Liberation Sans" panose="020B0604020202020204" pitchFamily="34" charset="0"/>
              </a:rPr>
              <a:t>technology. </a:t>
            </a:r>
            <a:r>
              <a:rPr lang="en-US" sz="1800" b="0" dirty="0">
                <a:solidFill>
                  <a:schemeClr val="tx1"/>
                </a:solidFill>
                <a:latin typeface="Liberation Sans" panose="020B0604020202020204" pitchFamily="34" charset="0"/>
              </a:rPr>
              <a:t>As communication barriers continue to topple through </a:t>
            </a:r>
            <a:r>
              <a:rPr lang="en-US" sz="1800" b="0" dirty="0" smtClean="0">
                <a:solidFill>
                  <a:schemeClr val="tx1"/>
                </a:solidFill>
                <a:latin typeface="Liberation Sans" panose="020B0604020202020204" pitchFamily="34" charset="0"/>
              </a:rPr>
              <a:t>advances in </a:t>
            </a:r>
            <a:r>
              <a:rPr lang="en-US" sz="1800" b="0" dirty="0">
                <a:solidFill>
                  <a:schemeClr val="tx1"/>
                </a:solidFill>
                <a:latin typeface="Liberation Sans" panose="020B0604020202020204" pitchFamily="34" charset="0"/>
              </a:rPr>
              <a:t>technology, companies and individuals in different countries and markets are </a:t>
            </a:r>
            <a:r>
              <a:rPr lang="en-US" sz="1800" b="0" dirty="0" smtClean="0">
                <a:solidFill>
                  <a:schemeClr val="tx1"/>
                </a:solidFill>
                <a:latin typeface="Liberation Sans" panose="020B0604020202020204" pitchFamily="34" charset="0"/>
              </a:rPr>
              <a:t>becoming more </a:t>
            </a:r>
            <a:r>
              <a:rPr lang="en-US" sz="1800" b="0" dirty="0">
                <a:solidFill>
                  <a:schemeClr val="tx1"/>
                </a:solidFill>
                <a:latin typeface="Liberation Sans" panose="020B0604020202020204" pitchFamily="34" charset="0"/>
              </a:rPr>
              <a:t>comfortable buying and selling goods and services from one another</a:t>
            </a:r>
            <a:r>
              <a:rPr lang="en-US" sz="1800" b="0" dirty="0" smtClean="0">
                <a:solidFill>
                  <a:schemeClr val="tx1"/>
                </a:solidFill>
                <a:latin typeface="Liberation Sans" panose="020B0604020202020204" pitchFamily="34" charset="0"/>
              </a:rPr>
              <a:t>. </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5638799"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6858000" y="394648"/>
            <a:ext cx="1842" cy="166275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Rectangle 24"/>
          <p:cNvSpPr/>
          <p:nvPr/>
        </p:nvSpPr>
        <p:spPr>
          <a:xfrm>
            <a:off x="6934201" y="457200"/>
            <a:ext cx="1920520" cy="1692771"/>
          </a:xfrm>
          <a:prstGeom prst="rect">
            <a:avLst/>
          </a:prstGeom>
        </p:spPr>
        <p:txBody>
          <a:bodyPr wrap="square">
            <a:spAutoFit/>
          </a:bodyPr>
          <a:lstStyle/>
          <a:p>
            <a:pPr algn="l"/>
            <a:r>
              <a:rPr lang="en-US" sz="2000" b="1" i="1" dirty="0" smtClean="0">
                <a:solidFill>
                  <a:srgbClr val="FF9900"/>
                </a:solidFill>
                <a:latin typeface="Liberation Sans" panose="020B0604020202020204" pitchFamily="34" charset="0"/>
              </a:rPr>
              <a:t>Learning Objective 10</a:t>
            </a:r>
          </a:p>
          <a:p>
            <a:pPr algn="l"/>
            <a:r>
              <a:rPr lang="en-US" sz="1600" i="1" dirty="0" smtClean="0">
                <a:latin typeface="Liberation Sans" panose="020B0604020202020204" pitchFamily="34" charset="0"/>
              </a:rPr>
              <a:t>Describe the impact of IFRS on U.S. financial reporting.</a:t>
            </a:r>
            <a:endParaRPr lang="en-US" sz="1600" i="1" dirty="0">
              <a:latin typeface="Liberation Sans" panose="020B0604020202020204" pitchFamily="34" charset="0"/>
            </a:endParaRPr>
          </a:p>
        </p:txBody>
      </p:sp>
    </p:spTree>
    <p:extLst>
      <p:ext uri="{BB962C8B-B14F-4D97-AF65-F5344CB8AC3E}">
        <p14:creationId xmlns:p14="http://schemas.microsoft.com/office/powerpoint/2010/main" val="2073635881"/>
      </p:ext>
    </p:extLst>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400" y="1752600"/>
            <a:ext cx="8077200"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dirty="0">
                <a:solidFill>
                  <a:schemeClr val="tx1"/>
                </a:solidFill>
                <a:latin typeface="Liberation Sans" panose="020B0604020202020204" pitchFamily="34" charset="0"/>
              </a:rPr>
              <a:t>Financial markets. </a:t>
            </a:r>
            <a:r>
              <a:rPr lang="en-US" sz="1800" b="0" dirty="0">
                <a:solidFill>
                  <a:schemeClr val="tx1"/>
                </a:solidFill>
                <a:latin typeface="Liberation Sans" panose="020B0604020202020204" pitchFamily="34" charset="0"/>
              </a:rPr>
              <a:t>Financial markets are of international significance today. Whether it is currency, equity securities (shares), bonds, or derivatives, there are active markets throughout the world trading these types of instruments.</a:t>
            </a:r>
          </a:p>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Similarities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GAAP </a:t>
            </a:r>
            <a:r>
              <a:rPr lang="en-US" sz="1800" b="0" dirty="0">
                <a:solidFill>
                  <a:schemeClr val="tx1"/>
                </a:solidFill>
                <a:latin typeface="Liberation Sans" panose="020B0604020202020204" pitchFamily="34" charset="0"/>
              </a:rPr>
              <a:t>is based on a conceptual framework that is similar to that used to develop IFRS</a:t>
            </a:r>
            <a:r>
              <a:rPr lang="en-US" sz="1800" b="0" dirty="0" smtClean="0">
                <a:solidFill>
                  <a:schemeClr val="tx1"/>
                </a:solidFill>
                <a:latin typeface="Liberation Sans" panose="020B0604020202020204" pitchFamily="34" charset="0"/>
              </a:rPr>
              <a:t>.</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three common forms of business organization that are presented in the chapter, proprietorships</a:t>
            </a:r>
            <a:r>
              <a:rPr lang="en-US" sz="1800" b="0" dirty="0" smtClean="0">
                <a:solidFill>
                  <a:schemeClr val="tx1"/>
                </a:solidFill>
                <a:latin typeface="Liberation Sans" panose="020B0604020202020204" pitchFamily="34" charset="0"/>
              </a:rPr>
              <a:t>, partnerships</a:t>
            </a:r>
            <a:r>
              <a:rPr lang="en-US" sz="1800" b="0" dirty="0">
                <a:solidFill>
                  <a:schemeClr val="tx1"/>
                </a:solidFill>
                <a:latin typeface="Liberation Sans" panose="020B0604020202020204" pitchFamily="34" charset="0"/>
              </a:rPr>
              <a:t>, and corporations, are also found in the United States. Because the choice </a:t>
            </a:r>
            <a:r>
              <a:rPr lang="en-US" sz="1800" b="0" dirty="0" smtClean="0">
                <a:solidFill>
                  <a:schemeClr val="tx1"/>
                </a:solidFill>
                <a:latin typeface="Liberation Sans" panose="020B0604020202020204" pitchFamily="34" charset="0"/>
              </a:rPr>
              <a:t>of business </a:t>
            </a:r>
            <a:r>
              <a:rPr lang="en-US" sz="1800" b="0" dirty="0">
                <a:solidFill>
                  <a:schemeClr val="tx1"/>
                </a:solidFill>
                <a:latin typeface="Liberation Sans" panose="020B0604020202020204" pitchFamily="34" charset="0"/>
              </a:rPr>
              <a:t>organization is </a:t>
            </a:r>
            <a:r>
              <a:rPr lang="en-US" sz="1800" b="0" dirty="0" smtClean="0">
                <a:solidFill>
                  <a:schemeClr val="tx1"/>
                </a:solidFill>
                <a:latin typeface="Liberation Sans" panose="020B0604020202020204" pitchFamily="34" charset="0"/>
              </a:rPr>
              <a:t>influenced </a:t>
            </a:r>
            <a:r>
              <a:rPr lang="en-US" sz="1800" b="0" dirty="0">
                <a:solidFill>
                  <a:schemeClr val="tx1"/>
                </a:solidFill>
                <a:latin typeface="Liberation Sans" panose="020B0604020202020204" pitchFamily="34" charset="0"/>
              </a:rPr>
              <a:t>by factors such as legal environment, tax rates and regulations</a:t>
            </a:r>
            <a:r>
              <a:rPr lang="en-US" sz="1800" b="0" dirty="0" smtClean="0">
                <a:solidFill>
                  <a:schemeClr val="tx1"/>
                </a:solidFill>
                <a:latin typeface="Liberation Sans" panose="020B0604020202020204" pitchFamily="34" charset="0"/>
              </a:rPr>
              <a:t>, and </a:t>
            </a:r>
            <a:r>
              <a:rPr lang="en-US" sz="1800" b="0" dirty="0">
                <a:solidFill>
                  <a:schemeClr val="tx1"/>
                </a:solidFill>
                <a:latin typeface="Liberation Sans" panose="020B0604020202020204" pitchFamily="34" charset="0"/>
              </a:rPr>
              <a:t>degree of entrepreneurism, the relative use of each form will vary across countries</a:t>
            </a:r>
            <a:r>
              <a:rPr lang="en-US" sz="1800" b="0" dirty="0" smtClean="0">
                <a:solidFill>
                  <a:schemeClr val="tx1"/>
                </a:solidFill>
                <a:latin typeface="Liberation Sans" panose="020B0604020202020204" pitchFamily="34" charset="0"/>
              </a:rPr>
              <a:t>.</a:t>
            </a:r>
            <a:endParaRPr lang="en-US" sz="1800" b="0" dirty="0">
              <a:solidFill>
                <a:schemeClr val="tx1"/>
              </a:solidFill>
              <a:latin typeface="Liberation Sans" panose="020B0604020202020204" pitchFamily="34" charset="0"/>
            </a:endParaRP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03231546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228600" y="228600"/>
            <a:ext cx="8458200" cy="5897563"/>
          </a:xfrm>
        </p:spPr>
        <p:txBody>
          <a:bodyPr/>
          <a:lstStyle/>
          <a:p>
            <a:pPr eaLnBrk="1" hangingPunct="1">
              <a:buFont typeface="Wingdings 2" pitchFamily="18" charset="2"/>
              <a:buNone/>
              <a:defRPr/>
            </a:pPr>
            <a:r>
              <a:rPr lang="en-US" dirty="0" smtClean="0"/>
              <a:t>    </a:t>
            </a:r>
          </a:p>
          <a:p>
            <a:pPr marL="0" indent="0">
              <a:spcBef>
                <a:spcPct val="0"/>
              </a:spcBef>
              <a:buClrTx/>
              <a:buSzTx/>
              <a:buFont typeface="Wingdings 2" pitchFamily="18" charset="2"/>
              <a:buNone/>
              <a:defRPr/>
            </a:pPr>
            <a:r>
              <a:rPr lang="en-US" sz="3200" b="1" u="sng" spc="-100" dirty="0">
                <a:solidFill>
                  <a:srgbClr val="D2533C"/>
                </a:solidFill>
                <a:latin typeface="Arial"/>
              </a:rPr>
              <a:t>HISTORY AND MEANINGOF ACCOUNTING</a:t>
            </a:r>
            <a:endParaRPr lang="en-US" sz="3200" b="1" u="sng" dirty="0">
              <a:solidFill>
                <a:srgbClr val="FF0000"/>
              </a:solidFill>
              <a:latin typeface="Arial" charset="0"/>
            </a:endParaRPr>
          </a:p>
          <a:p>
            <a:pPr eaLnBrk="1" hangingPunct="1">
              <a:buFont typeface="Wingdings 2" pitchFamily="18" charset="2"/>
              <a:buNone/>
              <a:defRPr/>
            </a:pPr>
            <a:endParaRPr lang="en-US" dirty="0" smtClean="0"/>
          </a:p>
          <a:p>
            <a:pPr eaLnBrk="1" hangingPunct="1">
              <a:buFont typeface="Wingdings 2" pitchFamily="18" charset="2"/>
              <a:buNone/>
              <a:defRPr/>
            </a:pPr>
            <a:r>
              <a:rPr lang="en-US" dirty="0" smtClean="0"/>
              <a:t>   </a:t>
            </a:r>
            <a:r>
              <a:rPr lang="en-US" sz="2800" dirty="0" smtClean="0"/>
              <a:t>In </a:t>
            </a:r>
            <a:r>
              <a:rPr lang="en-US" sz="2800" dirty="0"/>
              <a:t>1494, the first book on double-entry accounting was published by Luca </a:t>
            </a:r>
            <a:r>
              <a:rPr lang="en-US" sz="2800" dirty="0" err="1" smtClean="0"/>
              <a:t>Pacioli</a:t>
            </a:r>
            <a:r>
              <a:rPr lang="en-US" sz="2800" dirty="0" smtClean="0"/>
              <a:t> as </a:t>
            </a:r>
            <a:r>
              <a:rPr lang="en-US" sz="2800" dirty="0"/>
              <a:t>the "Father of Accounting," . The first accounting book actually was one of five sections in </a:t>
            </a:r>
            <a:r>
              <a:rPr lang="en-US" sz="2800" dirty="0" err="1"/>
              <a:t>Pacioli's</a:t>
            </a:r>
            <a:r>
              <a:rPr lang="en-US" sz="2800" dirty="0"/>
              <a:t> mathematics book titled</a:t>
            </a:r>
            <a:endParaRPr lang="en-US" sz="2800" dirty="0" smtClean="0"/>
          </a:p>
          <a:p>
            <a:pPr eaLnBrk="1" hangingPunct="1">
              <a:buFont typeface="Wingdings 2" pitchFamily="18" charset="2"/>
              <a:buNone/>
              <a:defRPr/>
            </a:pPr>
            <a:endParaRPr lang="en-US" dirty="0" smtClean="0"/>
          </a:p>
          <a:p>
            <a:pPr eaLnBrk="1" hangingPunct="1">
              <a:buFont typeface="Wingdings 2" pitchFamily="18" charset="2"/>
              <a:buNone/>
              <a:defRPr/>
            </a:pPr>
            <a:r>
              <a:rPr lang="it-IT" sz="2800" dirty="0"/>
              <a:t> </a:t>
            </a:r>
            <a:r>
              <a:rPr lang="it-IT" sz="2800" dirty="0" smtClean="0"/>
              <a:t> 	</a:t>
            </a:r>
            <a:r>
              <a:rPr lang="it-IT" sz="3200" b="1" dirty="0" smtClean="0"/>
              <a:t>SUMMA DE ARITHMETICA, GEOMETRIA, PROPORTIONI ET PROPORTIONALITA </a:t>
            </a:r>
          </a:p>
          <a:p>
            <a:pPr eaLnBrk="1" hangingPunct="1">
              <a:buFont typeface="Wingdings 2" pitchFamily="18" charset="2"/>
              <a:buNone/>
              <a:defRPr/>
            </a:pPr>
            <a:endParaRPr lang="it-IT" sz="2800" dirty="0" smtClean="0"/>
          </a:p>
          <a:p>
            <a:pPr eaLnBrk="1" hangingPunct="1">
              <a:buFont typeface="Wingdings 2" pitchFamily="18" charset="2"/>
              <a:buNone/>
              <a:defRPr/>
            </a:pPr>
            <a:r>
              <a:rPr lang="en-US" sz="2800" dirty="0" smtClean="0"/>
              <a:t>(</a:t>
            </a:r>
            <a:r>
              <a:rPr lang="en-US" sz="2800" dirty="0"/>
              <a:t>Everything About Arithmetic, Geometry and Proportions)</a:t>
            </a:r>
            <a:endParaRPr lang="en-US" sz="2800" dirty="0" smtClean="0"/>
          </a:p>
        </p:txBody>
      </p:sp>
    </p:spTree>
    <p:extLst>
      <p:ext uri="{BB962C8B-B14F-4D97-AF65-F5344CB8AC3E}">
        <p14:creationId xmlns:p14="http://schemas.microsoft.com/office/powerpoint/2010/main" val="854450960"/>
      </p:ext>
    </p:extLst>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533400" y="1246496"/>
            <a:ext cx="80772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Similarities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Transaction </a:t>
            </a:r>
            <a:r>
              <a:rPr lang="en-US" sz="1800" b="0" dirty="0">
                <a:solidFill>
                  <a:schemeClr val="tx1"/>
                </a:solidFill>
                <a:latin typeface="Liberation Sans" panose="020B0604020202020204" pitchFamily="34" charset="0"/>
              </a:rPr>
              <a:t>analysis is basically the same under IFRS and GAAP but, as you will see in </a:t>
            </a:r>
            <a:r>
              <a:rPr lang="en-US" sz="1800" b="0" dirty="0" smtClean="0">
                <a:solidFill>
                  <a:schemeClr val="tx1"/>
                </a:solidFill>
                <a:latin typeface="Liberation Sans" panose="020B0604020202020204" pitchFamily="34" charset="0"/>
              </a:rPr>
              <a:t>later chapters</a:t>
            </a:r>
            <a:r>
              <a:rPr lang="en-US" sz="1800" b="0" dirty="0">
                <a:solidFill>
                  <a:schemeClr val="tx1"/>
                </a:solidFill>
                <a:latin typeface="Liberation Sans" panose="020B0604020202020204" pitchFamily="34" charset="0"/>
              </a:rPr>
              <a:t>, the different standards may impact how transactions are recorded</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frauds have occurred at companies such as </a:t>
            </a:r>
            <a:r>
              <a:rPr lang="en-US" sz="1800" dirty="0">
                <a:solidFill>
                  <a:srgbClr val="CC0000"/>
                </a:solidFill>
                <a:latin typeface="Liberation Sans" panose="020B0604020202020204" pitchFamily="34" charset="0"/>
              </a:rPr>
              <a:t>Satyam Computer Services</a:t>
            </a:r>
            <a:r>
              <a:rPr lang="en-US" sz="1800" b="0" dirty="0">
                <a:solidFill>
                  <a:schemeClr val="tx1"/>
                </a:solidFill>
                <a:latin typeface="Liberation Sans" panose="020B0604020202020204" pitchFamily="34" charset="0"/>
              </a:rPr>
              <a:t> (IND), </a:t>
            </a:r>
            <a:r>
              <a:rPr lang="en-US" sz="1800" dirty="0">
                <a:solidFill>
                  <a:srgbClr val="CC0000"/>
                </a:solidFill>
                <a:latin typeface="Liberation Sans" panose="020B0604020202020204" pitchFamily="34" charset="0"/>
              </a:rPr>
              <a:t>Parmalat</a:t>
            </a:r>
            <a:r>
              <a:rPr lang="en-US" sz="1800" b="0" dirty="0" smtClean="0">
                <a:solidFill>
                  <a:schemeClr val="tx1"/>
                </a:solidFill>
                <a:latin typeface="Liberation Sans" panose="020B0604020202020204" pitchFamily="34" charset="0"/>
              </a:rPr>
              <a:t> (</a:t>
            </a:r>
            <a:r>
              <a:rPr lang="en-US" sz="1800" b="0" dirty="0">
                <a:solidFill>
                  <a:schemeClr val="tx1"/>
                </a:solidFill>
                <a:latin typeface="Liberation Sans" panose="020B0604020202020204" pitchFamily="34" charset="0"/>
              </a:rPr>
              <a:t>ITA), and </a:t>
            </a:r>
            <a:r>
              <a:rPr lang="en-US" sz="1800" dirty="0">
                <a:solidFill>
                  <a:srgbClr val="CC0000"/>
                </a:solidFill>
                <a:latin typeface="Liberation Sans" panose="020B0604020202020204" pitchFamily="34" charset="0"/>
              </a:rPr>
              <a:t>Royal</a:t>
            </a:r>
            <a:r>
              <a:rPr lang="en-US" sz="1800" b="0" dirty="0">
                <a:solidFill>
                  <a:schemeClr val="tx1"/>
                </a:solidFill>
                <a:latin typeface="Liberation Sans" panose="020B0604020202020204" pitchFamily="34" charset="0"/>
              </a:rPr>
              <a:t> </a:t>
            </a:r>
            <a:r>
              <a:rPr lang="en-US" sz="1800" dirty="0">
                <a:solidFill>
                  <a:srgbClr val="CC0000"/>
                </a:solidFill>
                <a:latin typeface="Liberation Sans" panose="020B0604020202020204" pitchFamily="34" charset="0"/>
              </a:rPr>
              <a:t>Ahold</a:t>
            </a:r>
            <a:r>
              <a:rPr lang="en-US" sz="1800" b="0" dirty="0">
                <a:solidFill>
                  <a:schemeClr val="tx1"/>
                </a:solidFill>
                <a:latin typeface="Liberation Sans" panose="020B0604020202020204" pitchFamily="34" charset="0"/>
              </a:rPr>
              <a:t> (NLD). They have also occurred at large U.S. companies such as </a:t>
            </a:r>
            <a:r>
              <a:rPr lang="en-US" sz="1800" dirty="0">
                <a:solidFill>
                  <a:srgbClr val="CC0000"/>
                </a:solidFill>
                <a:latin typeface="Liberation Sans" panose="020B0604020202020204" pitchFamily="34" charset="0"/>
              </a:rPr>
              <a:t>Enron</a:t>
            </a:r>
            <a:r>
              <a:rPr lang="en-US" sz="1800" b="0" dirty="0" smtClean="0">
                <a:solidFill>
                  <a:schemeClr val="tx1"/>
                </a:solidFill>
                <a:latin typeface="Liberation Sans" panose="020B0604020202020204" pitchFamily="34" charset="0"/>
              </a:rPr>
              <a:t>, </a:t>
            </a:r>
            <a:r>
              <a:rPr lang="en-US" sz="1800" dirty="0">
                <a:solidFill>
                  <a:srgbClr val="CC0000"/>
                </a:solidFill>
                <a:latin typeface="Liberation Sans" panose="020B0604020202020204" pitchFamily="34" charset="0"/>
              </a:rPr>
              <a:t>WorldCom</a:t>
            </a:r>
            <a:r>
              <a:rPr lang="en-US" sz="1800" b="0" dirty="0">
                <a:solidFill>
                  <a:schemeClr val="tx1"/>
                </a:solidFill>
                <a:latin typeface="Liberation Sans" panose="020B0604020202020204" pitchFamily="34" charset="0"/>
              </a:rPr>
              <a:t>, and </a:t>
            </a:r>
            <a:r>
              <a:rPr lang="en-US" sz="1800" dirty="0">
                <a:solidFill>
                  <a:srgbClr val="CC0000"/>
                </a:solidFill>
                <a:latin typeface="Liberation Sans" panose="020B0604020202020204" pitchFamily="34" charset="0"/>
              </a:rPr>
              <a:t>AIG</a:t>
            </a:r>
            <a:r>
              <a:rPr lang="en-US" sz="1800" b="0" dirty="0" smtClean="0">
                <a:solidFill>
                  <a:schemeClr val="tx1"/>
                </a:solidFill>
                <a:latin typeface="Liberation Sans" panose="020B0604020202020204" pitchFamily="34" charset="0"/>
              </a:rPr>
              <a:t>.</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672696338"/>
      </p:ext>
    </p:extLst>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533400" y="1246496"/>
            <a:ext cx="8077200" cy="496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altLang="en-US" sz="2200" dirty="0" smtClean="0">
                <a:solidFill>
                  <a:schemeClr val="tx1"/>
                </a:solidFill>
                <a:latin typeface="Liberation Sans" panose="020B0604020202020204" pitchFamily="34" charset="0"/>
              </a:rPr>
              <a:t>Differences</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Sarbanes-Oxley Act (SOX) mandates certain internal controls for large public </a:t>
            </a:r>
            <a:r>
              <a:rPr lang="en-US" sz="1800" b="0" dirty="0" smtClean="0">
                <a:solidFill>
                  <a:schemeClr val="tx1"/>
                </a:solidFill>
                <a:latin typeface="Liberation Sans" panose="020B0604020202020204" pitchFamily="34" charset="0"/>
              </a:rPr>
              <a:t>companies listed </a:t>
            </a:r>
            <a:r>
              <a:rPr lang="en-US" sz="1800" b="0" dirty="0">
                <a:solidFill>
                  <a:schemeClr val="tx1"/>
                </a:solidFill>
                <a:latin typeface="Liberation Sans" panose="020B0604020202020204" pitchFamily="34" charset="0"/>
              </a:rPr>
              <a:t>on U.S. exchanges. There is a continuing debate as to whether non-U.S. companies </a:t>
            </a:r>
            <a:r>
              <a:rPr lang="en-US" sz="1800" b="0" dirty="0" smtClean="0">
                <a:solidFill>
                  <a:schemeClr val="tx1"/>
                </a:solidFill>
                <a:latin typeface="Liberation Sans" panose="020B0604020202020204" pitchFamily="34" charset="0"/>
              </a:rPr>
              <a:t>should have </a:t>
            </a:r>
            <a:r>
              <a:rPr lang="en-US" sz="1800" b="0" dirty="0">
                <a:solidFill>
                  <a:schemeClr val="tx1"/>
                </a:solidFill>
                <a:latin typeface="Liberation Sans" panose="020B0604020202020204" pitchFamily="34" charset="0"/>
              </a:rPr>
              <a:t>to comply with this extra layer of regulation. Debate about international companies (</a:t>
            </a:r>
            <a:r>
              <a:rPr lang="en-US" sz="1800" b="0" dirty="0" smtClean="0">
                <a:solidFill>
                  <a:schemeClr val="tx1"/>
                </a:solidFill>
                <a:latin typeface="Liberation Sans" panose="020B0604020202020204" pitchFamily="34" charset="0"/>
              </a:rPr>
              <a:t>non-U.S</a:t>
            </a:r>
            <a:r>
              <a:rPr lang="en-US" sz="1800" b="0" dirty="0">
                <a:solidFill>
                  <a:schemeClr val="tx1"/>
                </a:solidFill>
                <a:latin typeface="Liberation Sans" panose="020B0604020202020204" pitchFamily="34" charset="0"/>
              </a:rPr>
              <a:t>.) adopting SOX-type standards centers on whether the </a:t>
            </a:r>
            <a:r>
              <a:rPr lang="en-US" sz="1800" b="0" dirty="0" smtClean="0">
                <a:solidFill>
                  <a:schemeClr val="tx1"/>
                </a:solidFill>
                <a:latin typeface="Liberation Sans" panose="020B0604020202020204" pitchFamily="34" charset="0"/>
              </a:rPr>
              <a:t>benefits </a:t>
            </a:r>
            <a:r>
              <a:rPr lang="en-US" sz="1800" b="0" dirty="0">
                <a:solidFill>
                  <a:schemeClr val="tx1"/>
                </a:solidFill>
                <a:latin typeface="Liberation Sans" panose="020B0604020202020204" pitchFamily="34" charset="0"/>
              </a:rPr>
              <a:t>exceed the costs. The </a:t>
            </a:r>
            <a:r>
              <a:rPr lang="en-US" sz="1800" b="0" dirty="0" smtClean="0">
                <a:solidFill>
                  <a:schemeClr val="tx1"/>
                </a:solidFill>
                <a:latin typeface="Liberation Sans" panose="020B0604020202020204" pitchFamily="34" charset="0"/>
              </a:rPr>
              <a:t>concern is </a:t>
            </a:r>
            <a:r>
              <a:rPr lang="en-US" sz="1800" b="0" dirty="0">
                <a:solidFill>
                  <a:schemeClr val="tx1"/>
                </a:solidFill>
                <a:latin typeface="Liberation Sans" panose="020B0604020202020204" pitchFamily="34" charset="0"/>
              </a:rPr>
              <a:t>that the higher costs of SOX compliance are making the U.S. securities markets less competitive</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U.S</a:t>
            </a:r>
            <a:r>
              <a:rPr lang="en-US" sz="1800" b="0" dirty="0">
                <a:solidFill>
                  <a:schemeClr val="tx1"/>
                </a:solidFill>
                <a:latin typeface="Liberation Sans" panose="020B0604020202020204" pitchFamily="34" charset="0"/>
              </a:rPr>
              <a:t>. regulators have recently eliminated the need for foreign companies that trade shares in U.S</a:t>
            </a:r>
            <a:r>
              <a:rPr lang="en-US" sz="1800" b="0" dirty="0" smtClean="0">
                <a:solidFill>
                  <a:schemeClr val="tx1"/>
                </a:solidFill>
                <a:latin typeface="Liberation Sans" panose="020B0604020202020204" pitchFamily="34" charset="0"/>
              </a:rPr>
              <a:t>. markets </a:t>
            </a:r>
            <a:r>
              <a:rPr lang="en-US" sz="1800" b="0" dirty="0">
                <a:solidFill>
                  <a:schemeClr val="tx1"/>
                </a:solidFill>
                <a:latin typeface="Liberation Sans" panose="020B0604020202020204" pitchFamily="34" charset="0"/>
              </a:rPr>
              <a:t>to reconcile their accounting with GAAP</a:t>
            </a:r>
            <a:r>
              <a:rPr lang="en-US" sz="1800" b="0" dirty="0" smtClean="0">
                <a:solidFill>
                  <a:schemeClr val="tx1"/>
                </a:solidFill>
                <a:latin typeface="Liberation Sans" panose="020B0604020202020204" pitchFamily="34" charset="0"/>
              </a:rPr>
              <a:t>. </a:t>
            </a:r>
          </a:p>
          <a:p>
            <a:pPr marL="573088" lvl="1" indent="-344488" algn="just">
              <a:lnSpc>
                <a:spcPct val="110000"/>
              </a:lnSpc>
              <a:spcBef>
                <a:spcPts val="600"/>
              </a:spcBef>
              <a:buClrTx/>
              <a:buSzPct val="100000"/>
              <a:buFont typeface="Arial" panose="020B0604020202020204" pitchFamily="34" charset="0"/>
              <a:buChar char="●"/>
            </a:pPr>
            <a:r>
              <a:rPr lang="en-US" sz="1800" b="0" dirty="0" smtClean="0">
                <a:solidFill>
                  <a:schemeClr val="tx1"/>
                </a:solidFill>
                <a:latin typeface="Liberation Sans" panose="020B0604020202020204" pitchFamily="34" charset="0"/>
              </a:rPr>
              <a:t>IFRS </a:t>
            </a:r>
            <a:r>
              <a:rPr lang="en-US" sz="1800" b="0" dirty="0">
                <a:solidFill>
                  <a:schemeClr val="tx1"/>
                </a:solidFill>
                <a:latin typeface="Liberation Sans" panose="020B0604020202020204" pitchFamily="34" charset="0"/>
              </a:rPr>
              <a:t>tends to be less detailed in its accounting and disclosure requirements than GAAP. </a:t>
            </a:r>
            <a:r>
              <a:rPr lang="en-US" sz="1800" b="0" dirty="0" smtClean="0">
                <a:solidFill>
                  <a:schemeClr val="tx1"/>
                </a:solidFill>
                <a:latin typeface="Liberation Sans" panose="020B0604020202020204" pitchFamily="34" charset="0"/>
              </a:rPr>
              <a:t>This difference </a:t>
            </a:r>
            <a:r>
              <a:rPr lang="en-US" sz="1800" b="0" dirty="0">
                <a:solidFill>
                  <a:schemeClr val="tx1"/>
                </a:solidFill>
                <a:latin typeface="Liberation Sans" panose="020B0604020202020204" pitchFamily="34" charset="0"/>
              </a:rPr>
              <a:t>in approach has resulted in a debate about the merits of “principles-based” (</a:t>
            </a:r>
            <a:r>
              <a:rPr lang="en-US" sz="1800" b="0" dirty="0" smtClean="0">
                <a:solidFill>
                  <a:schemeClr val="tx1"/>
                </a:solidFill>
                <a:latin typeface="Liberation Sans" panose="020B0604020202020204" pitchFamily="34" charset="0"/>
              </a:rPr>
              <a:t>IFRS) versus </a:t>
            </a:r>
            <a:r>
              <a:rPr lang="en-US" sz="1800" b="0" dirty="0">
                <a:solidFill>
                  <a:schemeClr val="tx1"/>
                </a:solidFill>
                <a:latin typeface="Liberation Sans" panose="020B0604020202020204" pitchFamily="34" charset="0"/>
              </a:rPr>
              <a:t>“rules-based” (GAAP) standards.</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4107438979"/>
      </p:ext>
    </p:extLst>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58674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smtClean="0">
                <a:solidFill>
                  <a:schemeClr val="hlink"/>
                </a:solidFill>
                <a:latin typeface="Liberation Sans" panose="020B0604020202020204" pitchFamily="34" charset="0"/>
              </a:rPr>
              <a:t>Looking to the Future</a:t>
            </a:r>
            <a:endParaRPr lang="en-US" altLang="en-US" sz="2400" dirty="0">
              <a:solidFill>
                <a:schemeClr val="hlink"/>
              </a:solidFill>
              <a:latin typeface="Liberation Sans" panose="020B0604020202020204" pitchFamily="34" charset="0"/>
            </a:endParaRPr>
          </a:p>
        </p:txBody>
      </p:sp>
      <p:sp>
        <p:nvSpPr>
          <p:cNvPr id="68612" name="Rectangle 3"/>
          <p:cNvSpPr>
            <a:spLocks noChangeArrowheads="1"/>
          </p:cNvSpPr>
          <p:nvPr/>
        </p:nvSpPr>
        <p:spPr bwMode="auto">
          <a:xfrm>
            <a:off x="533400" y="1752600"/>
            <a:ext cx="8077200" cy="2201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b="0" dirty="0" smtClean="0">
                <a:solidFill>
                  <a:schemeClr val="tx1"/>
                </a:solidFill>
                <a:latin typeface="Liberation Sans" panose="020B0604020202020204" pitchFamily="34" charset="0"/>
              </a:rPr>
              <a:t>Both </a:t>
            </a:r>
            <a:r>
              <a:rPr lang="en-US" sz="1800" b="0" dirty="0">
                <a:solidFill>
                  <a:schemeClr val="tx1"/>
                </a:solidFill>
                <a:latin typeface="Liberation Sans" panose="020B0604020202020204" pitchFamily="34" charset="0"/>
              </a:rPr>
              <a:t>the IASB and the FASB are hard at work developing standards that will lead to the </a:t>
            </a:r>
            <a:r>
              <a:rPr lang="en-US" sz="1800" b="0" dirty="0" smtClean="0">
                <a:solidFill>
                  <a:schemeClr val="tx1"/>
                </a:solidFill>
                <a:latin typeface="Liberation Sans" panose="020B0604020202020204" pitchFamily="34" charset="0"/>
              </a:rPr>
              <a:t>elimination of </a:t>
            </a:r>
            <a:r>
              <a:rPr lang="en-US" sz="1800" b="0" dirty="0">
                <a:solidFill>
                  <a:schemeClr val="tx1"/>
                </a:solidFill>
                <a:latin typeface="Liberation Sans" panose="020B0604020202020204" pitchFamily="34" charset="0"/>
              </a:rPr>
              <a:t>major differences in the way certain transactions are accounted for and reported. Consider, </a:t>
            </a:r>
            <a:r>
              <a:rPr lang="en-US" sz="1800" b="0" dirty="0" smtClean="0">
                <a:solidFill>
                  <a:schemeClr val="tx1"/>
                </a:solidFill>
                <a:latin typeface="Liberation Sans" panose="020B0604020202020204" pitchFamily="34" charset="0"/>
              </a:rPr>
              <a:t>for example</a:t>
            </a:r>
            <a:r>
              <a:rPr lang="en-US" sz="1800" b="0" dirty="0">
                <a:solidFill>
                  <a:schemeClr val="tx1"/>
                </a:solidFill>
                <a:latin typeface="Liberation Sans" panose="020B0604020202020204" pitchFamily="34" charset="0"/>
              </a:rPr>
              <a:t>, that as a result of a joint project on the conceptual framework, the </a:t>
            </a:r>
            <a:r>
              <a:rPr lang="en-US" sz="1800" b="0" dirty="0" smtClean="0">
                <a:solidFill>
                  <a:schemeClr val="tx1"/>
                </a:solidFill>
                <a:latin typeface="Liberation Sans" panose="020B0604020202020204" pitchFamily="34" charset="0"/>
              </a:rPr>
              <a:t>definitions </a:t>
            </a:r>
            <a:r>
              <a:rPr lang="en-US" sz="1800" b="0" dirty="0">
                <a:solidFill>
                  <a:schemeClr val="tx1"/>
                </a:solidFill>
                <a:latin typeface="Liberation Sans" panose="020B0604020202020204" pitchFamily="34" charset="0"/>
              </a:rPr>
              <a:t>of the </a:t>
            </a:r>
            <a:r>
              <a:rPr lang="en-US" sz="1800" b="0" dirty="0" smtClean="0">
                <a:solidFill>
                  <a:schemeClr val="tx1"/>
                </a:solidFill>
                <a:latin typeface="Liberation Sans" panose="020B0604020202020204" pitchFamily="34" charset="0"/>
              </a:rPr>
              <a:t>most fundamental </a:t>
            </a:r>
            <a:r>
              <a:rPr lang="en-US" sz="1800" b="0" dirty="0">
                <a:solidFill>
                  <a:schemeClr val="tx1"/>
                </a:solidFill>
                <a:latin typeface="Liberation Sans" panose="020B0604020202020204" pitchFamily="34" charset="0"/>
              </a:rPr>
              <a:t>elements (assets, liabilities, equity, revenues, and expenses) may </a:t>
            </a:r>
            <a:r>
              <a:rPr lang="en-US" sz="1800" b="0" dirty="0" smtClean="0">
                <a:solidFill>
                  <a:schemeClr val="tx1"/>
                </a:solidFill>
                <a:latin typeface="Liberation Sans" panose="020B0604020202020204" pitchFamily="34" charset="0"/>
              </a:rPr>
              <a:t>actually change</a:t>
            </a:r>
            <a:r>
              <a:rPr lang="en-US" sz="1800" b="0" dirty="0">
                <a:solidFill>
                  <a:schemeClr val="tx1"/>
                </a:solidFill>
                <a:latin typeface="Liberation Sans" panose="020B0604020202020204" pitchFamily="34" charset="0"/>
              </a:rPr>
              <a:t>. However</a:t>
            </a:r>
            <a:r>
              <a:rPr lang="en-US" sz="1800" b="0" dirty="0" smtClean="0">
                <a:solidFill>
                  <a:schemeClr val="tx1"/>
                </a:solidFill>
                <a:latin typeface="Liberation Sans" panose="020B0604020202020204" pitchFamily="34" charset="0"/>
              </a:rPr>
              <a:t>, whether </a:t>
            </a:r>
            <a:r>
              <a:rPr lang="en-US" sz="1800" b="0" dirty="0">
                <a:solidFill>
                  <a:schemeClr val="tx1"/>
                </a:solidFill>
                <a:latin typeface="Liberation Sans" panose="020B0604020202020204" pitchFamily="34" charset="0"/>
              </a:rPr>
              <a:t>the IASB adopts internal control provisions similar to those in SOX remains to be seen.</a:t>
            </a:r>
          </a:p>
        </p:txBody>
      </p:sp>
      <p:sp>
        <p:nvSpPr>
          <p:cNvPr id="68615"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1792313895"/>
      </p:ext>
    </p:extLst>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4754" name="Rectangle 2"/>
          <p:cNvSpPr>
            <a:spLocks noChangeArrowheads="1"/>
          </p:cNvSpPr>
          <p:nvPr/>
        </p:nvSpPr>
        <p:spPr bwMode="auto">
          <a:xfrm>
            <a:off x="533400" y="1762832"/>
            <a:ext cx="7924800" cy="352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b="0" dirty="0">
                <a:solidFill>
                  <a:schemeClr val="tx1"/>
                </a:solidFill>
                <a:latin typeface="Liberation Sans" panose="020B0604020202020204" pitchFamily="34" charset="0"/>
              </a:rPr>
              <a:t>Which of the following is </a:t>
            </a:r>
            <a:r>
              <a:rPr lang="en-US" altLang="en-US" sz="2100" dirty="0">
                <a:solidFill>
                  <a:schemeClr val="tx1"/>
                </a:solidFill>
                <a:latin typeface="Liberation Sans" panose="020B0604020202020204" pitchFamily="34" charset="0"/>
              </a:rPr>
              <a:t>not </a:t>
            </a:r>
            <a:r>
              <a:rPr lang="en-US" altLang="en-US" sz="2100" b="0" dirty="0">
                <a:solidFill>
                  <a:schemeClr val="tx1"/>
                </a:solidFill>
                <a:latin typeface="Liberation Sans" panose="020B0604020202020204" pitchFamily="34" charset="0"/>
              </a:rPr>
              <a:t>a reason why a single set of high-quality international accounting standards would be beneficial?</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Mergers and acquisition activity.</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Financial markets.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Multinational corporations.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GAAP is widely considered to be a superior reporting system.</a:t>
            </a:r>
          </a:p>
        </p:txBody>
      </p:sp>
      <p:sp>
        <p:nvSpPr>
          <p:cNvPr id="74755"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6" name="TextBox 15"/>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7" name="TextBox 16"/>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8" name="Straight Connector 17"/>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Notched Right Arrow 18"/>
          <p:cNvSpPr/>
          <p:nvPr/>
        </p:nvSpPr>
        <p:spPr bwMode="auto">
          <a:xfrm>
            <a:off x="193757" y="4433248"/>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20"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842620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5778" name="Rectangle 2"/>
          <p:cNvSpPr>
            <a:spLocks noChangeArrowheads="1"/>
          </p:cNvSpPr>
          <p:nvPr/>
        </p:nvSpPr>
        <p:spPr bwMode="auto">
          <a:xfrm>
            <a:off x="533400" y="1752600"/>
            <a:ext cx="7924800" cy="312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b="0" dirty="0">
                <a:solidFill>
                  <a:schemeClr val="tx1"/>
                </a:solidFill>
                <a:latin typeface="Liberation Sans" panose="020B0604020202020204" pitchFamily="34" charset="0"/>
              </a:rPr>
              <a:t>The Sarbanes-Oxley Act determines: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international tax regulations.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internal control standards as enforced by the </a:t>
            </a:r>
            <a:r>
              <a:rPr lang="en-US" altLang="en-US" sz="2100" dirty="0">
                <a:solidFill>
                  <a:schemeClr val="tx1"/>
                </a:solidFill>
                <a:latin typeface="Liberation Sans" panose="020B0604020202020204" pitchFamily="34" charset="0"/>
              </a:rPr>
              <a:t>IASB</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internal control standards of U.S. publicly traded companies.</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U.S. tax regulations.</a:t>
            </a:r>
          </a:p>
        </p:txBody>
      </p:sp>
      <p:sp>
        <p:nvSpPr>
          <p:cNvPr id="75779"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2" name="TextBox 11"/>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3" name="TextBox 12"/>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4" name="Straight Connector 13"/>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Notched Right Arrow 15"/>
          <p:cNvSpPr/>
          <p:nvPr/>
        </p:nvSpPr>
        <p:spPr bwMode="auto">
          <a:xfrm>
            <a:off x="193757" y="3469944"/>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008491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6802" name="Rectangle 2"/>
          <p:cNvSpPr>
            <a:spLocks noChangeArrowheads="1"/>
          </p:cNvSpPr>
          <p:nvPr/>
        </p:nvSpPr>
        <p:spPr bwMode="auto">
          <a:xfrm>
            <a:off x="533400" y="1752600"/>
            <a:ext cx="7924800" cy="271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
                <a:srgbClr val="800000"/>
              </a:buClr>
              <a:buSzPct val="80000"/>
              <a:buFont typeface="Wingdings" pitchFamily="2" charset="2"/>
              <a:buNone/>
            </a:pPr>
            <a:r>
              <a:rPr lang="en-US" altLang="en-US" sz="2100" dirty="0">
                <a:solidFill>
                  <a:schemeClr val="tx1"/>
                </a:solidFill>
                <a:latin typeface="Liberation Sans" panose="020B0604020202020204" pitchFamily="34" charset="0"/>
              </a:rPr>
              <a:t>IFRS</a:t>
            </a:r>
            <a:r>
              <a:rPr lang="en-US" altLang="en-US" sz="2100" b="0" dirty="0">
                <a:solidFill>
                  <a:schemeClr val="tx1"/>
                </a:solidFill>
                <a:latin typeface="Liberation Sans" panose="020B0604020202020204" pitchFamily="34" charset="0"/>
              </a:rPr>
              <a:t> is considered to be more:</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principles-based and less rules-based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rules-based and less principles-based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detailed than </a:t>
            </a:r>
            <a:r>
              <a:rPr lang="en-US" altLang="en-US" sz="2100" dirty="0">
                <a:solidFill>
                  <a:schemeClr val="tx1"/>
                </a:solidFill>
                <a:latin typeface="Liberation Sans" panose="020B0604020202020204" pitchFamily="34" charset="0"/>
              </a:rPr>
              <a:t>GAAP</a:t>
            </a:r>
            <a:r>
              <a:rPr lang="en-US" altLang="en-US" sz="2100" b="0" dirty="0">
                <a:solidFill>
                  <a:schemeClr val="tx1"/>
                </a:solidFill>
                <a:latin typeface="Liberation Sans" panose="020B0604020202020204" pitchFamily="34" charset="0"/>
              </a:rPr>
              <a:t>.</a:t>
            </a:r>
          </a:p>
          <a:p>
            <a:pPr lvl="1">
              <a:lnSpc>
                <a:spcPct val="125000"/>
              </a:lnSpc>
              <a:spcBef>
                <a:spcPct val="50000"/>
              </a:spcBef>
              <a:buClr>
                <a:schemeClr val="tx1"/>
              </a:buClr>
              <a:buSzTx/>
              <a:buFont typeface="Wingdings" pitchFamily="2" charset="2"/>
              <a:buAutoNum type="alphaLcParenR"/>
            </a:pPr>
            <a:r>
              <a:rPr lang="en-US" altLang="en-US" sz="2100" b="0" dirty="0">
                <a:solidFill>
                  <a:schemeClr val="tx1"/>
                </a:solidFill>
                <a:latin typeface="Liberation Sans" panose="020B0604020202020204" pitchFamily="34" charset="0"/>
              </a:rPr>
              <a:t>None of the above.</a:t>
            </a:r>
          </a:p>
        </p:txBody>
      </p:sp>
      <p:sp>
        <p:nvSpPr>
          <p:cNvPr id="76804"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2" name="TextBox 11"/>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3" name="TextBox 12"/>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4" name="Straight Connector 13"/>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6" name="Notched Right Arrow 15"/>
          <p:cNvSpPr/>
          <p:nvPr/>
        </p:nvSpPr>
        <p:spPr bwMode="auto">
          <a:xfrm>
            <a:off x="193757" y="2354240"/>
            <a:ext cx="554182" cy="457200"/>
          </a:xfrm>
          <a:prstGeom prst="notchedRightArrow">
            <a:avLst/>
          </a:prstGeom>
          <a:solidFill>
            <a:srgbClr val="CC0000"/>
          </a:solidFill>
          <a:ln w="28575" cap="sq" cmpd="sng" algn="ctr">
            <a:solidFill>
              <a:schemeClr val="tx1"/>
            </a:solidFill>
            <a:prstDash val="solid"/>
            <a:round/>
            <a:headEnd type="none" w="sm" len="sm"/>
            <a:tailEnd type="none" w="sm" len="sm"/>
          </a:ln>
          <a:effectLst/>
        </p:spPr>
        <p:txBody>
          <a:bodyPr/>
          <a:lstStyle/>
          <a:p>
            <a:endParaRPr lang="en-US" altLang="en-US" dirty="0">
              <a:latin typeface="Liberation Sans" panose="020B0604020202020204" pitchFamily="34" charset="0"/>
            </a:endParaRPr>
          </a:p>
        </p:txBody>
      </p:sp>
      <p:sp>
        <p:nvSpPr>
          <p:cNvPr id="17" name="Text Box 3"/>
          <p:cNvSpPr txBox="1">
            <a:spLocks noChangeArrowheads="1"/>
          </p:cNvSpPr>
          <p:nvPr/>
        </p:nvSpPr>
        <p:spPr bwMode="auto">
          <a:xfrm>
            <a:off x="8229600" y="6369050"/>
            <a:ext cx="762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10</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154139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3276600" y="6369050"/>
            <a:ext cx="5715000" cy="3365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1600" b="1" i="1" smtClean="0">
                <a:solidFill>
                  <a:srgbClr val="000000"/>
                </a:solidFill>
                <a:latin typeface="Arial" charset="0"/>
              </a:rPr>
              <a:t>LO 1  Explain what accounting is.</a:t>
            </a:r>
          </a:p>
        </p:txBody>
      </p:sp>
      <p:sp>
        <p:nvSpPr>
          <p:cNvPr id="368646" name="Rectangle 6"/>
          <p:cNvSpPr>
            <a:spLocks noChangeArrowheads="1"/>
          </p:cNvSpPr>
          <p:nvPr/>
        </p:nvSpPr>
        <p:spPr bwMode="auto">
          <a:xfrm>
            <a:off x="533400" y="1335088"/>
            <a:ext cx="8153400" cy="4379912"/>
          </a:xfrm>
          <a:prstGeom prst="rect">
            <a:avLst/>
          </a:prstGeom>
          <a:noFill/>
          <a:ln w="12700">
            <a:noFill/>
            <a:miter lim="800000"/>
            <a:headEnd/>
            <a:tailEnd/>
          </a:ln>
          <a:effectLst/>
        </p:spPr>
        <p:txBody>
          <a:bodyPr lIns="90488" tIns="44450" rIns="90488" bIns="44450"/>
          <a:lstStyle/>
          <a:p>
            <a:pPr algn="l">
              <a:lnSpc>
                <a:spcPts val="3000"/>
              </a:lnSpc>
              <a:spcBef>
                <a:spcPct val="50000"/>
              </a:spcBef>
              <a:buSzPct val="95000"/>
              <a:defRPr/>
            </a:pPr>
            <a:r>
              <a:rPr lang="en-US" sz="2000" b="1" i="1" dirty="0">
                <a:solidFill>
                  <a:srgbClr val="000000"/>
                </a:solidFill>
                <a:latin typeface="Arial" charset="0"/>
              </a:rPr>
              <a:t>Accounting is an information system that identifies, records and communicates the economic events of an organization to interested users.</a:t>
            </a:r>
          </a:p>
          <a:p>
            <a:pPr algn="l">
              <a:lnSpc>
                <a:spcPts val="3000"/>
              </a:lnSpc>
              <a:spcBef>
                <a:spcPct val="50000"/>
              </a:spcBef>
              <a:buSzPct val="95000"/>
              <a:defRPr/>
            </a:pPr>
            <a:r>
              <a:rPr lang="en-US" sz="2000" b="1" dirty="0">
                <a:solidFill>
                  <a:srgbClr val="000000"/>
                </a:solidFill>
                <a:latin typeface="Arial" charset="0"/>
              </a:rPr>
              <a:t>Purpose of accounting</a:t>
            </a:r>
            <a:r>
              <a:rPr lang="en-US" sz="2000" dirty="0">
                <a:solidFill>
                  <a:srgbClr val="000000"/>
                </a:solidFill>
                <a:latin typeface="Arial" charset="0"/>
              </a:rPr>
              <a:t> is to:</a:t>
            </a:r>
          </a:p>
          <a:p>
            <a:pPr marL="685800" lvl="1" indent="-457200" algn="l">
              <a:lnSpc>
                <a:spcPts val="3000"/>
              </a:lnSpc>
              <a:spcBef>
                <a:spcPct val="50000"/>
              </a:spcBef>
              <a:buClr>
                <a:srgbClr val="000000"/>
              </a:buClr>
              <a:buFontTx/>
              <a:buAutoNum type="arabicPeriod"/>
              <a:tabLst>
                <a:tab pos="682625" algn="l"/>
              </a:tabLst>
              <a:defRPr/>
            </a:pPr>
            <a:r>
              <a:rPr lang="en-US" sz="2000" b="1" dirty="0">
                <a:solidFill>
                  <a:srgbClr val="000000"/>
                </a:solidFill>
                <a:latin typeface="Arial" charset="0"/>
              </a:rPr>
              <a:t>identify</a:t>
            </a:r>
            <a:r>
              <a:rPr lang="en-US" sz="2000" dirty="0">
                <a:solidFill>
                  <a:srgbClr val="000000"/>
                </a:solidFill>
                <a:latin typeface="Arial" charset="0"/>
              </a:rPr>
              <a:t>, </a:t>
            </a:r>
          </a:p>
          <a:p>
            <a:pPr marL="685800" lvl="1" indent="-457200" algn="l">
              <a:lnSpc>
                <a:spcPts val="3000"/>
              </a:lnSpc>
              <a:spcBef>
                <a:spcPct val="50000"/>
              </a:spcBef>
              <a:buClr>
                <a:srgbClr val="000000"/>
              </a:buClr>
              <a:buFontTx/>
              <a:buAutoNum type="arabicPeriod"/>
              <a:tabLst>
                <a:tab pos="682625" algn="l"/>
              </a:tabLst>
              <a:defRPr/>
            </a:pPr>
            <a:r>
              <a:rPr lang="en-US" sz="2000" b="1" dirty="0">
                <a:solidFill>
                  <a:srgbClr val="000000"/>
                </a:solidFill>
                <a:latin typeface="Arial" charset="0"/>
              </a:rPr>
              <a:t>record</a:t>
            </a:r>
            <a:r>
              <a:rPr lang="en-US" sz="2000" dirty="0">
                <a:solidFill>
                  <a:srgbClr val="000000"/>
                </a:solidFill>
                <a:latin typeface="Arial" charset="0"/>
              </a:rPr>
              <a:t>, and </a:t>
            </a:r>
          </a:p>
          <a:p>
            <a:pPr marL="685800" lvl="1" indent="-457200" algn="l">
              <a:lnSpc>
                <a:spcPts val="3000"/>
              </a:lnSpc>
              <a:spcBef>
                <a:spcPct val="50000"/>
              </a:spcBef>
              <a:buClr>
                <a:srgbClr val="000000"/>
              </a:buClr>
              <a:buFontTx/>
              <a:buAutoNum type="arabicPeriod"/>
              <a:tabLst>
                <a:tab pos="682625" algn="l"/>
              </a:tabLst>
              <a:defRPr/>
            </a:pPr>
            <a:r>
              <a:rPr lang="en-US" sz="2000" b="1" dirty="0">
                <a:solidFill>
                  <a:srgbClr val="000000"/>
                </a:solidFill>
                <a:latin typeface="Arial" charset="0"/>
              </a:rPr>
              <a:t>communicate</a:t>
            </a:r>
            <a:r>
              <a:rPr lang="en-US" sz="2000" dirty="0">
                <a:solidFill>
                  <a:srgbClr val="000000"/>
                </a:solidFill>
                <a:latin typeface="Arial" charset="0"/>
              </a:rPr>
              <a:t> </a:t>
            </a:r>
          </a:p>
          <a:p>
            <a:pPr marL="228600" lvl="1" algn="l">
              <a:lnSpc>
                <a:spcPts val="3000"/>
              </a:lnSpc>
              <a:spcBef>
                <a:spcPct val="50000"/>
              </a:spcBef>
              <a:buClr>
                <a:srgbClr val="000000"/>
              </a:buClr>
              <a:tabLst>
                <a:tab pos="682625" algn="l"/>
              </a:tabLst>
              <a:defRPr/>
            </a:pPr>
            <a:r>
              <a:rPr lang="en-US" sz="2000" dirty="0">
                <a:solidFill>
                  <a:srgbClr val="000000"/>
                </a:solidFill>
                <a:latin typeface="Arial" charset="0"/>
              </a:rPr>
              <a:t>the economic events of an organization to interested users.</a:t>
            </a:r>
            <a:r>
              <a:rPr lang="en-US" sz="2200" dirty="0">
                <a:solidFill>
                  <a:srgbClr val="000000"/>
                </a:solidFill>
                <a:latin typeface="Arial" charset="0"/>
              </a:rPr>
              <a:t>	</a:t>
            </a:r>
          </a:p>
        </p:txBody>
      </p:sp>
      <p:sp>
        <p:nvSpPr>
          <p:cNvPr id="26628" name="Rectangle 7"/>
          <p:cNvSpPr>
            <a:spLocks noChangeArrowheads="1"/>
          </p:cNvSpPr>
          <p:nvPr/>
        </p:nvSpPr>
        <p:spPr bwMode="auto">
          <a:xfrm>
            <a:off x="533400"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pPr algn="l"/>
            <a:r>
              <a:rPr lang="en-US" sz="3200" b="1" smtClean="0">
                <a:solidFill>
                  <a:srgbClr val="FF0000"/>
                </a:solidFill>
                <a:latin typeface="Arial" charset="0"/>
              </a:rPr>
              <a:t>WHAT IS ACCOUNTING?</a:t>
            </a:r>
          </a:p>
        </p:txBody>
      </p:sp>
      <p:sp>
        <p:nvSpPr>
          <p:cNvPr id="26629" name="Line 6"/>
          <p:cNvSpPr>
            <a:spLocks noChangeShapeType="1"/>
          </p:cNvSpPr>
          <p:nvPr/>
        </p:nvSpPr>
        <p:spPr bwMode="auto">
          <a:xfrm flipV="1">
            <a:off x="0" y="990600"/>
            <a:ext cx="9144000" cy="46038"/>
          </a:xfrm>
          <a:prstGeom prst="line">
            <a:avLst/>
          </a:prstGeom>
          <a:noFill/>
          <a:ln w="5715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3856918545"/>
      </p:ext>
    </p:extLst>
  </p:cSld>
  <p:clrMapOvr>
    <a:masterClrMapping/>
  </p:clrMapOvr>
  <p:transition>
    <p:wipe dir="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1_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2_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10515</TotalTime>
  <Pages>43</Pages>
  <Words>5014</Words>
  <Application>Microsoft Office PowerPoint</Application>
  <PresentationFormat>On-screen Show (4:3)</PresentationFormat>
  <Paragraphs>1132</Paragraphs>
  <Slides>85</Slides>
  <Notes>80</Notes>
  <HiddenSlides>0</HiddenSlides>
  <MMClips>0</MMClips>
  <ScaleCrop>false</ScaleCrop>
  <HeadingPairs>
    <vt:vector size="4" baseType="variant">
      <vt:variant>
        <vt:lpstr>Theme</vt:lpstr>
      </vt:variant>
      <vt:variant>
        <vt:i4>5</vt:i4>
      </vt:variant>
      <vt:variant>
        <vt:lpstr>Slide Titles</vt:lpstr>
      </vt:variant>
      <vt:variant>
        <vt:i4>85</vt:i4>
      </vt:variant>
    </vt:vector>
  </HeadingPairs>
  <TitlesOfParts>
    <vt:vector size="90" baseType="lpstr">
      <vt:lpstr>movnglnc</vt:lpstr>
      <vt:lpstr>Equity</vt:lpstr>
      <vt:lpstr>1_movnglnc</vt:lpstr>
      <vt:lpstr>Clarity</vt:lpstr>
      <vt:lpstr>2_movnglnc</vt:lpstr>
      <vt:lpstr>PowerPoint Presentation</vt:lpstr>
      <vt:lpstr>PowerPoint Presentation</vt:lpstr>
      <vt:lpstr>PowerPoint Presentation</vt:lpstr>
      <vt:lpstr>PowerPoint Presentation</vt:lpstr>
      <vt:lpstr>PowerPoint Presentation</vt:lpstr>
      <vt:lpstr>HISTORY AND MEANINGOF ACCOUNTING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Class Room</cp:lastModifiedBy>
  <cp:revision>1552</cp:revision>
  <cp:lastPrinted>1999-09-16T17:08:20Z</cp:lastPrinted>
  <dcterms:created xsi:type="dcterms:W3CDTF">1997-03-28T18:03:02Z</dcterms:created>
  <dcterms:modified xsi:type="dcterms:W3CDTF">2019-07-15T09:22:11Z</dcterms:modified>
</cp:coreProperties>
</file>