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8"/>
  </p:notesMasterIdLst>
  <p:handoutMasterIdLst>
    <p:handoutMasterId r:id="rId69"/>
  </p:handoutMasterIdLst>
  <p:sldIdLst>
    <p:sldId id="773" r:id="rId2"/>
    <p:sldId id="724" r:id="rId3"/>
    <p:sldId id="725" r:id="rId4"/>
    <p:sldId id="527" r:id="rId5"/>
    <p:sldId id="575" r:id="rId6"/>
    <p:sldId id="727" r:id="rId7"/>
    <p:sldId id="728" r:id="rId8"/>
    <p:sldId id="729" r:id="rId9"/>
    <p:sldId id="730" r:id="rId10"/>
    <p:sldId id="731" r:id="rId11"/>
    <p:sldId id="732" r:id="rId12"/>
    <p:sldId id="615" r:id="rId13"/>
    <p:sldId id="583" r:id="rId14"/>
    <p:sldId id="622" r:id="rId15"/>
    <p:sldId id="657" r:id="rId16"/>
    <p:sldId id="675" r:id="rId17"/>
    <p:sldId id="587" r:id="rId18"/>
    <p:sldId id="676" r:id="rId19"/>
    <p:sldId id="590" r:id="rId20"/>
    <p:sldId id="593" r:id="rId21"/>
    <p:sldId id="704" r:id="rId22"/>
    <p:sldId id="647" r:id="rId23"/>
    <p:sldId id="705" r:id="rId24"/>
    <p:sldId id="733" r:id="rId25"/>
    <p:sldId id="712" r:id="rId26"/>
    <p:sldId id="595" r:id="rId27"/>
    <p:sldId id="734" r:id="rId28"/>
    <p:sldId id="596" r:id="rId29"/>
    <p:sldId id="597" r:id="rId30"/>
    <p:sldId id="648" r:id="rId31"/>
    <p:sldId id="649" r:id="rId32"/>
    <p:sldId id="735" r:id="rId33"/>
    <p:sldId id="713" r:id="rId34"/>
    <p:sldId id="715" r:id="rId35"/>
    <p:sldId id="716" r:id="rId36"/>
    <p:sldId id="717" r:id="rId37"/>
    <p:sldId id="601" r:id="rId38"/>
    <p:sldId id="736" r:id="rId39"/>
    <p:sldId id="753" r:id="rId40"/>
    <p:sldId id="737" r:id="rId41"/>
    <p:sldId id="739" r:id="rId42"/>
    <p:sldId id="740" r:id="rId43"/>
    <p:sldId id="741" r:id="rId44"/>
    <p:sldId id="742" r:id="rId45"/>
    <p:sldId id="743" r:id="rId46"/>
    <p:sldId id="754" r:id="rId47"/>
    <p:sldId id="747" r:id="rId48"/>
    <p:sldId id="748" r:id="rId49"/>
    <p:sldId id="749" r:id="rId50"/>
    <p:sldId id="750" r:id="rId51"/>
    <p:sldId id="756" r:id="rId52"/>
    <p:sldId id="757" r:id="rId53"/>
    <p:sldId id="758" r:id="rId54"/>
    <p:sldId id="752" r:id="rId55"/>
    <p:sldId id="626" r:id="rId56"/>
    <p:sldId id="629" r:id="rId57"/>
    <p:sldId id="680" r:id="rId58"/>
    <p:sldId id="650" r:id="rId59"/>
    <p:sldId id="759" r:id="rId60"/>
    <p:sldId id="760" r:id="rId61"/>
    <p:sldId id="761" r:id="rId62"/>
    <p:sldId id="762" r:id="rId63"/>
    <p:sldId id="763" r:id="rId64"/>
    <p:sldId id="764" r:id="rId65"/>
    <p:sldId id="765" r:id="rId66"/>
    <p:sldId id="766" r:id="rId67"/>
  </p:sldIdLst>
  <p:sldSz cx="9144000" cy="6858000" type="screen4x3"/>
  <p:notesSz cx="7004050" cy="929005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400" kern="1200">
        <a:solidFill>
          <a:schemeClr val="tx1"/>
        </a:solidFill>
        <a:latin typeface="Comic Sans MS" pitchFamily="66" charset="0"/>
        <a:ea typeface="+mn-ea"/>
        <a:cs typeface="+mn-cs"/>
      </a:defRPr>
    </a:lvl1pPr>
    <a:lvl2pPr marL="457200" algn="ctr" rtl="0" eaLnBrk="0" fontAlgn="base" hangingPunct="0">
      <a:spcBef>
        <a:spcPct val="0"/>
      </a:spcBef>
      <a:spcAft>
        <a:spcPct val="0"/>
      </a:spcAft>
      <a:defRPr sz="2400" kern="1200">
        <a:solidFill>
          <a:schemeClr val="tx1"/>
        </a:solidFill>
        <a:latin typeface="Comic Sans MS" pitchFamily="66" charset="0"/>
        <a:ea typeface="+mn-ea"/>
        <a:cs typeface="+mn-cs"/>
      </a:defRPr>
    </a:lvl2pPr>
    <a:lvl3pPr marL="914400" algn="ctr" rtl="0" eaLnBrk="0" fontAlgn="base" hangingPunct="0">
      <a:spcBef>
        <a:spcPct val="0"/>
      </a:spcBef>
      <a:spcAft>
        <a:spcPct val="0"/>
      </a:spcAft>
      <a:defRPr sz="2400" kern="1200">
        <a:solidFill>
          <a:schemeClr val="tx1"/>
        </a:solidFill>
        <a:latin typeface="Comic Sans MS" pitchFamily="66" charset="0"/>
        <a:ea typeface="+mn-ea"/>
        <a:cs typeface="+mn-cs"/>
      </a:defRPr>
    </a:lvl3pPr>
    <a:lvl4pPr marL="1371600" algn="ctr" rtl="0" eaLnBrk="0" fontAlgn="base" hangingPunct="0">
      <a:spcBef>
        <a:spcPct val="0"/>
      </a:spcBef>
      <a:spcAft>
        <a:spcPct val="0"/>
      </a:spcAft>
      <a:defRPr sz="2400" kern="1200">
        <a:solidFill>
          <a:schemeClr val="tx1"/>
        </a:solidFill>
        <a:latin typeface="Comic Sans MS" pitchFamily="66" charset="0"/>
        <a:ea typeface="+mn-ea"/>
        <a:cs typeface="+mn-cs"/>
      </a:defRPr>
    </a:lvl4pPr>
    <a:lvl5pPr marL="1828800" algn="ctr" rtl="0" eaLnBrk="0" fontAlgn="base" hangingPunct="0">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6600"/>
    <a:srgbClr val="FFFFCC"/>
    <a:srgbClr val="E60000"/>
    <a:srgbClr val="800000"/>
    <a:srgbClr val="C00000"/>
    <a:srgbClr val="000066"/>
    <a:srgbClr val="FF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71" autoAdjust="0"/>
  </p:normalViewPr>
  <p:slideViewPr>
    <p:cSldViewPr>
      <p:cViewPr>
        <p:scale>
          <a:sx n="70" d="100"/>
          <a:sy n="70" d="100"/>
        </p:scale>
        <p:origin x="-1380" y="-1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10" d="100"/>
        <a:sy n="110" d="100"/>
      </p:scale>
      <p:origin x="0" y="18276"/>
    </p:cViewPr>
  </p:sorterViewPr>
  <p:notesViewPr>
    <p:cSldViewPr>
      <p:cViewPr>
        <p:scale>
          <a:sx n="75" d="100"/>
          <a:sy n="75" d="100"/>
        </p:scale>
        <p:origin x="-2406" y="-246"/>
      </p:cViewPr>
      <p:guideLst>
        <p:guide orient="horz" pos="2925"/>
        <p:guide pos="220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36.xml"/><Relationship Id="rId3" Type="http://schemas.openxmlformats.org/officeDocument/2006/relationships/slide" Target="slides/slide25.xml"/><Relationship Id="rId7" Type="http://schemas.openxmlformats.org/officeDocument/2006/relationships/slide" Target="slides/slide35.xml"/><Relationship Id="rId2" Type="http://schemas.openxmlformats.org/officeDocument/2006/relationships/slide" Target="slides/slide24.xml"/><Relationship Id="rId1" Type="http://schemas.openxmlformats.org/officeDocument/2006/relationships/slide" Target="slides/slide18.xml"/><Relationship Id="rId6" Type="http://schemas.openxmlformats.org/officeDocument/2006/relationships/slide" Target="slides/slide34.xml"/><Relationship Id="rId11" Type="http://schemas.openxmlformats.org/officeDocument/2006/relationships/slide" Target="slides/slide54.xml"/><Relationship Id="rId5" Type="http://schemas.openxmlformats.org/officeDocument/2006/relationships/slide" Target="slides/slide33.xml"/><Relationship Id="rId10" Type="http://schemas.openxmlformats.org/officeDocument/2006/relationships/slide" Target="slides/slide51.xml"/><Relationship Id="rId4" Type="http://schemas.openxmlformats.org/officeDocument/2006/relationships/slide" Target="slides/slide32.xml"/><Relationship Id="rId9"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06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8938" y="4413250"/>
            <a:ext cx="6303962" cy="4179888"/>
          </a:xfrm>
          <a:prstGeom prst="rect">
            <a:avLst/>
          </a:prstGeom>
          <a:noFill/>
          <a:ln w="12700">
            <a:noFill/>
            <a:miter lim="800000"/>
            <a:headEnd/>
            <a:tailEnd/>
          </a:ln>
          <a:effectLst/>
        </p:spPr>
        <p:txBody>
          <a:bodyPr vert="horz" wrap="square" lIns="91871" tIns="45130" rIns="91871" bIns="4513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0659" name="Rectangle 3"/>
          <p:cNvSpPr>
            <a:spLocks noGrp="1" noRot="1" noChangeAspect="1" noChangeArrowheads="1" noTextEdit="1"/>
          </p:cNvSpPr>
          <p:nvPr>
            <p:ph type="sldImg" idx="2"/>
          </p:nvPr>
        </p:nvSpPr>
        <p:spPr bwMode="auto">
          <a:xfrm>
            <a:off x="1189038" y="703263"/>
            <a:ext cx="4627562" cy="34702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593903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89038" y="703263"/>
            <a:ext cx="4625975" cy="3470275"/>
          </a:xfrm>
          <a:ln/>
        </p:spPr>
      </p:sp>
      <p:sp>
        <p:nvSpPr>
          <p:cNvPr id="171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89038" y="703263"/>
            <a:ext cx="4625975" cy="3470275"/>
          </a:xfrm>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89038" y="703263"/>
            <a:ext cx="4625975" cy="3470275"/>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89038" y="703263"/>
            <a:ext cx="4625975" cy="3470275"/>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89038" y="703263"/>
            <a:ext cx="4625975" cy="3470275"/>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89038" y="703263"/>
            <a:ext cx="4625975" cy="3470275"/>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90625" y="703263"/>
            <a:ext cx="4627563" cy="3470275"/>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89038" y="703263"/>
            <a:ext cx="4625975" cy="3470275"/>
          </a:xfrm>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89038" y="703263"/>
            <a:ext cx="4625975" cy="3470275"/>
          </a:xfrm>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2213" y="703263"/>
            <a:ext cx="4624387"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0625" y="703263"/>
            <a:ext cx="4627563"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89038" y="703263"/>
            <a:ext cx="4625975" cy="3470275"/>
          </a:xfrm>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89038" y="703263"/>
            <a:ext cx="4625975" cy="3470275"/>
          </a:xfrm>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89038" y="703263"/>
            <a:ext cx="4625975" cy="3470275"/>
          </a:xfrm>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89038" y="703263"/>
            <a:ext cx="4625975" cy="3470275"/>
          </a:xfrm>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89038" y="703263"/>
            <a:ext cx="4625975" cy="3470275"/>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2213" y="703263"/>
            <a:ext cx="4624387"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0625" y="703263"/>
            <a:ext cx="4627563"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0625" y="703263"/>
            <a:ext cx="4627563"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0625" y="703263"/>
            <a:ext cx="4627563"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0625" y="703263"/>
            <a:ext cx="4627563" cy="347027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89038" y="703263"/>
            <a:ext cx="4625975" cy="3470275"/>
          </a:xfrm>
          <a:ln/>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89038" y="703263"/>
            <a:ext cx="4625975" cy="3470275"/>
          </a:xfrm>
          <a:ln/>
        </p:spPr>
      </p:sp>
      <p:sp>
        <p:nvSpPr>
          <p:cNvPr id="216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89038" y="703263"/>
            <a:ext cx="4625975" cy="3470275"/>
          </a:xfrm>
          <a:ln/>
        </p:spPr>
      </p:sp>
      <p:sp>
        <p:nvSpPr>
          <p:cNvPr id="216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89038" y="703263"/>
            <a:ext cx="4625975" cy="3470275"/>
          </a:xfrm>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89038" y="703263"/>
            <a:ext cx="4625975" cy="3470275"/>
          </a:xfr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89038" y="703263"/>
            <a:ext cx="4625975" cy="3470275"/>
          </a:xfrm>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89038" y="703263"/>
            <a:ext cx="4625975" cy="3470275"/>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89038" y="703263"/>
            <a:ext cx="4625975" cy="3470275"/>
          </a:xfrm>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89038" y="703263"/>
            <a:ext cx="4625975" cy="3470275"/>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1189038" y="703263"/>
            <a:ext cx="4625975" cy="3470275"/>
          </a:xfrm>
          <a:ln/>
        </p:spPr>
      </p:sp>
      <p:sp>
        <p:nvSpPr>
          <p:cNvPr id="185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2213" y="703263"/>
            <a:ext cx="4624387"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89038" y="703263"/>
            <a:ext cx="4625975" cy="3470275"/>
          </a:xfrm>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89038" y="703263"/>
            <a:ext cx="4625975" cy="3470275"/>
          </a:xfrm>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89038" y="703263"/>
            <a:ext cx="4625975" cy="3470275"/>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89038" y="703263"/>
            <a:ext cx="4625975" cy="3470275"/>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89038" y="703263"/>
            <a:ext cx="4625975" cy="3470275"/>
          </a:xfrm>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92213" y="703263"/>
            <a:ext cx="4624387" cy="3470275"/>
          </a:xfrm>
          <a:ln/>
        </p:spPr>
      </p:sp>
      <p:sp>
        <p:nvSpPr>
          <p:cNvPr id="234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90625" y="703263"/>
            <a:ext cx="4627563" cy="3470275"/>
          </a:xfrm>
          <a:ln/>
        </p:spPr>
      </p:sp>
      <p:sp>
        <p:nvSpPr>
          <p:cNvPr id="222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89038" y="703263"/>
            <a:ext cx="4625975" cy="3470275"/>
          </a:xfrm>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89038" y="703263"/>
            <a:ext cx="4625975" cy="3470275"/>
          </a:xfrm>
          <a:ln/>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89038" y="703263"/>
            <a:ext cx="4625975" cy="3470275"/>
          </a:xfrm>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89038" y="703263"/>
            <a:ext cx="4625975" cy="3470275"/>
          </a:xfrm>
          <a:ln/>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52" tIns="45120" rIns="91852" bIns="45120"/>
          <a:lstStyle/>
          <a:p>
            <a:endParaRPr lang="en-US" alt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52" tIns="45120" rIns="91852" bIns="45120"/>
          <a:lstStyle/>
          <a:p>
            <a:endParaRPr lang="en-US"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89038" y="703263"/>
            <a:ext cx="4625975" cy="3470275"/>
          </a:xfrm>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52" tIns="45120" rIns="91852" bIns="45120"/>
          <a:lstStyle/>
          <a:p>
            <a:endParaRPr lang="en-US" alt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852" tIns="45120" rIns="91852" bIns="45120"/>
          <a:lstStyle/>
          <a:p>
            <a:endParaRPr lang="en-US" altLang="en-US" dirty="0"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1182688" y="698500"/>
            <a:ext cx="4638675" cy="3479800"/>
          </a:xfrm>
          <a:solidFill>
            <a:srgbClr val="FFFFFF"/>
          </a:solidFill>
          <a:ln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7" name="Rectangle 3"/>
          <p:cNvSpPr>
            <a:spLocks noGrp="1" noChangeArrowheads="1"/>
          </p:cNvSpPr>
          <p:nvPr>
            <p:ph type="body" idx="1"/>
          </p:nvPr>
        </p:nvSpPr>
        <p:spPr>
          <a:xfrm>
            <a:off x="933450" y="4413250"/>
            <a:ext cx="5137150" cy="41798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473" tIns="46737" rIns="93473" bIns="46737"/>
          <a:lstStyle/>
          <a:p>
            <a:endParaRPr lang="en-US" alt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89038" y="703263"/>
            <a:ext cx="4625975" cy="3470275"/>
          </a:xfrm>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189038" y="703263"/>
            <a:ext cx="4625975" cy="3470275"/>
          </a:xfrm>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89038" y="703263"/>
            <a:ext cx="4625975" cy="3470275"/>
          </a:xfrm>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8996907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742002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54013"/>
            <a:ext cx="2095500"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54013"/>
            <a:ext cx="6134100"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287315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1953880"/>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9350" y="354013"/>
            <a:ext cx="7607300" cy="560387"/>
          </a:xfrm>
          <a:prstGeom prst="rect">
            <a:avLst/>
          </a:prstGeom>
        </p:spPr>
        <p:txBody>
          <a:bodyPr/>
          <a:lstStyle/>
          <a:p>
            <a:endParaRPr lang="en-US" dirty="0"/>
          </a:p>
        </p:txBody>
      </p:sp>
    </p:spTree>
    <p:extLst>
      <p:ext uri="{BB962C8B-B14F-4D97-AF65-F5344CB8AC3E}">
        <p14:creationId xmlns:p14="http://schemas.microsoft.com/office/powerpoint/2010/main" val="621617728"/>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8192942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397800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12636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17473071"/>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9909632"/>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69479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95730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225452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1149350" y="354013"/>
            <a:ext cx="7607300" cy="560387"/>
          </a:xfrm>
          <a:prstGeom prst="rect">
            <a:avLst/>
          </a:prstGeom>
          <a:solidFill>
            <a:srgbClr val="003399"/>
          </a:solidFill>
          <a:ln w="63500">
            <a:solidFill>
              <a:srgbClr val="54385C"/>
            </a:solid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38" name="Rectangle 14"/>
          <p:cNvSpPr>
            <a:spLocks noGrp="1" noChangeArrowheads="1"/>
          </p:cNvSpPr>
          <p:nvPr>
            <p:ph type="body" idx="1"/>
          </p:nvPr>
        </p:nvSpPr>
        <p:spPr bwMode="auto">
          <a:xfrm>
            <a:off x="381000" y="1143000"/>
            <a:ext cx="8382000" cy="4800600"/>
          </a:xfrm>
          <a:prstGeom prst="rect">
            <a:avLst/>
          </a:prstGeom>
          <a:noFill/>
          <a:ln w="12700">
            <a:noFill/>
            <a:miter lim="800000"/>
            <a:headEnd/>
            <a:tailEnd/>
          </a:ln>
          <a:effectLst/>
        </p:spPr>
        <p:txBody>
          <a:bodyPr vert="horz" wrap="square" lIns="182562" tIns="46038" rIns="182562"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0" name="Text Box 16"/>
          <p:cNvSpPr txBox="1">
            <a:spLocks noChangeArrowheads="1"/>
          </p:cNvSpPr>
          <p:nvPr/>
        </p:nvSpPr>
        <p:spPr bwMode="auto">
          <a:xfrm>
            <a:off x="76200" y="6400800"/>
            <a:ext cx="685800" cy="274638"/>
          </a:xfrm>
          <a:prstGeom prst="rect">
            <a:avLst/>
          </a:prstGeom>
          <a:noFill/>
          <a:ln w="12700">
            <a:noFill/>
            <a:miter lim="800000"/>
            <a:headEnd/>
            <a:tailEnd/>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200" b="1" dirty="0">
                <a:latin typeface="Arial" charset="0"/>
              </a:rPr>
              <a:t>4-</a:t>
            </a:r>
            <a:fld id="{8208253A-3852-4B50-884E-88F1BCB61D61}" type="slidenum">
              <a:rPr lang="en-US" altLang="en-US" sz="1200" b="1">
                <a:latin typeface="Arial" charset="0"/>
              </a:rPr>
              <a:pPr>
                <a:spcBef>
                  <a:spcPct val="50000"/>
                </a:spcBef>
              </a:pPr>
              <a:t>‹#›</a:t>
            </a:fld>
            <a:endParaRPr lang="en-US" altLang="en-US" sz="1200" b="1" dirty="0">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wipe dir="r"/>
  </p:transition>
  <p:txStyles>
    <p:titleStyle>
      <a:lvl1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2pPr>
      <a:lvl3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3pPr>
      <a:lvl4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4pPr>
      <a:lvl5pPr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5pPr>
      <a:lvl6pPr marL="4572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6pPr>
      <a:lvl7pPr marL="9144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7pPr>
      <a:lvl8pPr marL="13716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8pPr>
      <a:lvl9pPr marL="1828800" algn="ctr" rtl="0" eaLnBrk="0" fontAlgn="base" hangingPunct="0">
        <a:spcBef>
          <a:spcPct val="0"/>
        </a:spcBef>
        <a:spcAft>
          <a:spcPct val="0"/>
        </a:spcAft>
        <a:defRPr sz="3000" b="1" i="1">
          <a:solidFill>
            <a:schemeClr val="tx1"/>
          </a:solidFill>
          <a:effectLst>
            <a:outerShdw blurRad="38100" dist="38100" dir="2700000" algn="tl">
              <a:srgbClr val="FFFFFF"/>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microsoft.com/office/2007/relationships/hdphoto" Target="../media/hdphoto2.wdp"/></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39.png"/><Relationship Id="rId4" Type="http://schemas.microsoft.com/office/2007/relationships/hdphoto" Target="../media/hdphoto3.wdp"/></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Microsoft_Excel_97-2003_Worksheet1.xls"/></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9144000" cy="1905000"/>
          </a:xfrm>
          <a:prstGeom prst="rect">
            <a:avLst/>
          </a:prstGeom>
          <a:gradFill flip="none" rotWithShape="1">
            <a:gsLst>
              <a:gs pos="0">
                <a:schemeClr val="accent1">
                  <a:tint val="66000"/>
                  <a:satMod val="160000"/>
                </a:schemeClr>
              </a:gs>
              <a:gs pos="100000">
                <a:srgbClr val="A4C0E6"/>
              </a:gs>
              <a:gs pos="69000">
                <a:srgbClr val="3740B3"/>
              </a:gs>
              <a:gs pos="100000">
                <a:srgbClr val="6D80CC"/>
              </a:gs>
              <a:gs pos="5000">
                <a:schemeClr val="tx2">
                  <a:lumMod val="60000"/>
                </a:schemeClr>
              </a:gs>
              <a:gs pos="100000">
                <a:schemeClr val="accent1">
                  <a:tint val="23500"/>
                  <a:satMod val="160000"/>
                </a:schemeClr>
              </a:gs>
            </a:gsLst>
            <a:lin ang="5400000" scaled="1"/>
            <a:tileRect/>
          </a:gradFill>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88962"/>
            <a:ext cx="9144000" cy="536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5" y="1"/>
            <a:ext cx="1472689" cy="148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904" y="5513696"/>
            <a:ext cx="3688080" cy="559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1"/>
          <p:cNvSpPr txBox="1">
            <a:spLocks noChangeArrowheads="1"/>
          </p:cNvSpPr>
          <p:nvPr/>
        </p:nvSpPr>
        <p:spPr bwMode="auto">
          <a:xfrm>
            <a:off x="0" y="5867400"/>
            <a:ext cx="3429000" cy="954107"/>
          </a:xfrm>
          <a:prstGeom prst="rect">
            <a:avLst/>
          </a:prstGeom>
          <a:noFill/>
          <a:ln>
            <a:noFill/>
          </a:ln>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smtClean="0">
                <a:solidFill>
                  <a:schemeClr val="accent3"/>
                </a:solidFill>
                <a:latin typeface="Liberation Sans" panose="020B0604020202020204" pitchFamily="34" charset="0"/>
              </a:rPr>
              <a:t>Prepared by</a:t>
            </a:r>
          </a:p>
          <a:p>
            <a:pPr>
              <a:defRPr/>
            </a:pPr>
            <a:r>
              <a:rPr lang="en-US" sz="1400" dirty="0" smtClean="0">
                <a:solidFill>
                  <a:schemeClr val="accent3"/>
                </a:solidFill>
                <a:latin typeface="Liberation Sans" panose="020B0604020202020204" pitchFamily="34" charset="0"/>
              </a:rPr>
              <a:t>Coby Harmon</a:t>
            </a:r>
          </a:p>
          <a:p>
            <a:pPr>
              <a:defRPr/>
            </a:pPr>
            <a:r>
              <a:rPr lang="en-US" sz="1400" dirty="0" smtClean="0">
                <a:solidFill>
                  <a:schemeClr val="accent3"/>
                </a:solidFill>
                <a:latin typeface="Liberation Sans" panose="020B0604020202020204" pitchFamily="34" charset="0"/>
              </a:rPr>
              <a:t>University of California, Santa Barbara</a:t>
            </a:r>
          </a:p>
          <a:p>
            <a:pPr>
              <a:defRPr/>
            </a:pPr>
            <a:r>
              <a:rPr lang="en-US" sz="1400" dirty="0" smtClean="0">
                <a:solidFill>
                  <a:schemeClr val="accent3"/>
                </a:solidFill>
                <a:latin typeface="Liberation Sans" panose="020B0604020202020204" pitchFamily="34" charset="0"/>
              </a:rPr>
              <a:t>Westmont College</a:t>
            </a:r>
          </a:p>
        </p:txBody>
      </p:sp>
      <p:sp>
        <p:nvSpPr>
          <p:cNvPr id="2" name="TextBox 1"/>
          <p:cNvSpPr txBox="1"/>
          <p:nvPr/>
        </p:nvSpPr>
        <p:spPr>
          <a:xfrm>
            <a:off x="255268" y="228600"/>
            <a:ext cx="2185916" cy="830997"/>
          </a:xfrm>
          <a:prstGeom prst="rect">
            <a:avLst/>
          </a:prstGeom>
          <a:noFill/>
        </p:spPr>
        <p:txBody>
          <a:bodyPr wrap="square" rtlCol="0">
            <a:spAutoFit/>
          </a:bodyPr>
          <a:lstStyle/>
          <a:p>
            <a:r>
              <a:rPr lang="en-US" sz="4800" dirty="0" smtClean="0">
                <a:solidFill>
                  <a:schemeClr val="accent3"/>
                </a:solidFill>
                <a:latin typeface="Constantia" panose="02030602050306030303" pitchFamily="18" charset="0"/>
                <a:cs typeface="Andalus" panose="02020603050405020304" pitchFamily="18" charset="-78"/>
              </a:rPr>
              <a:t>W</a:t>
            </a:r>
            <a:r>
              <a:rPr lang="en-US" sz="4000" dirty="0" smtClean="0">
                <a:solidFill>
                  <a:schemeClr val="accent3"/>
                </a:solidFill>
                <a:latin typeface="Constantia" panose="02030602050306030303" pitchFamily="18" charset="0"/>
                <a:cs typeface="Andalus" panose="02020603050405020304" pitchFamily="18" charset="-78"/>
              </a:rPr>
              <a:t>ILEY</a:t>
            </a:r>
            <a:endParaRPr lang="en-US" sz="4800" dirty="0">
              <a:solidFill>
                <a:schemeClr val="accent3"/>
              </a:solidFill>
              <a:latin typeface="Constantia" panose="02030602050306030303" pitchFamily="18" charset="0"/>
              <a:cs typeface="Andalus" panose="02020603050405020304" pitchFamily="18" charset="-78"/>
            </a:endParaRPr>
          </a:p>
        </p:txBody>
      </p:sp>
      <p:sp>
        <p:nvSpPr>
          <p:cNvPr id="11" name="TextBox 10"/>
          <p:cNvSpPr txBox="1"/>
          <p:nvPr/>
        </p:nvSpPr>
        <p:spPr>
          <a:xfrm>
            <a:off x="609600" y="4442936"/>
            <a:ext cx="3945398" cy="738664"/>
          </a:xfrm>
          <a:prstGeom prst="rect">
            <a:avLst/>
          </a:prstGeom>
          <a:noFill/>
        </p:spPr>
        <p:txBody>
          <a:bodyPr wrap="square" rtlCol="0">
            <a:spAutoFit/>
          </a:bodyPr>
          <a:lstStyle/>
          <a:p>
            <a:r>
              <a:rPr lang="en-US" sz="4200" dirty="0" smtClean="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rPr>
              <a:t>IFRS EDITION</a:t>
            </a:r>
            <a:endParaRPr lang="en-US" sz="4200" dirty="0">
              <a:solidFill>
                <a:schemeClr val="accent3"/>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65432967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2"/>
          <p:cNvGraphicFramePr>
            <a:graphicFrameLocks noChangeAspect="1"/>
          </p:cNvGraphicFramePr>
          <p:nvPr/>
        </p:nvGraphicFramePr>
        <p:xfrm>
          <a:off x="152400" y="1438275"/>
          <a:ext cx="8810625" cy="4678363"/>
        </p:xfrm>
        <a:graphic>
          <a:graphicData uri="http://schemas.openxmlformats.org/presentationml/2006/ole">
            <mc:AlternateContent xmlns:mc="http://schemas.openxmlformats.org/markup-compatibility/2006">
              <mc:Choice xmlns:v="urn:schemas-microsoft-com:vml" Requires="v">
                <p:oleObj spid="_x0000_s17485" name="Worksheet" r:id="rId4" imgW="8572500" imgH="4419600" progId="Excel.Sheet.8">
                  <p:embed/>
                </p:oleObj>
              </mc:Choice>
              <mc:Fallback>
                <p:oleObj name="Worksheet" r:id="rId4" imgW="8572500" imgH="4419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38275"/>
                        <a:ext cx="8810625"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198" name="Oval 6"/>
          <p:cNvSpPr>
            <a:spLocks noChangeArrowheads="1"/>
          </p:cNvSpPr>
          <p:nvPr/>
        </p:nvSpPr>
        <p:spPr bwMode="auto">
          <a:xfrm>
            <a:off x="82296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6199" name="Text Box 11"/>
          <p:cNvSpPr txBox="1">
            <a:spLocks noChangeArrowheads="1"/>
          </p:cNvSpPr>
          <p:nvPr/>
        </p:nvSpPr>
        <p:spPr bwMode="auto">
          <a:xfrm>
            <a:off x="3886200" y="2074652"/>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(a)</a:t>
            </a:r>
          </a:p>
        </p:txBody>
      </p:sp>
      <p:sp>
        <p:nvSpPr>
          <p:cNvPr id="136200" name="Text Box 13"/>
          <p:cNvSpPr txBox="1">
            <a:spLocks noChangeArrowheads="1"/>
          </p:cNvSpPr>
          <p:nvPr/>
        </p:nvSpPr>
        <p:spPr bwMode="auto">
          <a:xfrm>
            <a:off x="3886200" y="22529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(b)</a:t>
            </a:r>
          </a:p>
        </p:txBody>
      </p:sp>
      <p:sp>
        <p:nvSpPr>
          <p:cNvPr id="136201" name="Text Box 14"/>
          <p:cNvSpPr txBox="1">
            <a:spLocks noChangeArrowheads="1"/>
          </p:cNvSpPr>
          <p:nvPr/>
        </p:nvSpPr>
        <p:spPr bwMode="auto">
          <a:xfrm>
            <a:off x="3352800" y="4302269"/>
            <a:ext cx="381000" cy="25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(a)</a:t>
            </a:r>
          </a:p>
        </p:txBody>
      </p:sp>
      <p:sp>
        <p:nvSpPr>
          <p:cNvPr id="136202" name="Text Box 15"/>
          <p:cNvSpPr txBox="1">
            <a:spLocks noChangeArrowheads="1"/>
          </p:cNvSpPr>
          <p:nvPr/>
        </p:nvSpPr>
        <p:spPr bwMode="auto">
          <a:xfrm>
            <a:off x="3352800" y="37560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(g)</a:t>
            </a:r>
          </a:p>
        </p:txBody>
      </p:sp>
      <p:sp>
        <p:nvSpPr>
          <p:cNvPr id="136203" name="Text Box 16"/>
          <p:cNvSpPr txBox="1">
            <a:spLocks noChangeArrowheads="1"/>
          </p:cNvSpPr>
          <p:nvPr/>
        </p:nvSpPr>
        <p:spPr bwMode="auto">
          <a:xfrm>
            <a:off x="3886200" y="46754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(c)</a:t>
            </a:r>
          </a:p>
        </p:txBody>
      </p:sp>
      <p:sp>
        <p:nvSpPr>
          <p:cNvPr id="136204" name="Text Box 17"/>
          <p:cNvSpPr txBox="1">
            <a:spLocks noChangeArrowheads="1"/>
          </p:cNvSpPr>
          <p:nvPr/>
        </p:nvSpPr>
        <p:spPr bwMode="auto">
          <a:xfrm>
            <a:off x="3886200" y="3429000"/>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(d)</a:t>
            </a:r>
          </a:p>
        </p:txBody>
      </p:sp>
      <p:sp>
        <p:nvSpPr>
          <p:cNvPr id="136205" name="Text Box 18"/>
          <p:cNvSpPr txBox="1">
            <a:spLocks noChangeArrowheads="1"/>
          </p:cNvSpPr>
          <p:nvPr/>
        </p:nvSpPr>
        <p:spPr bwMode="auto">
          <a:xfrm>
            <a:off x="3352800" y="29178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(d)</a:t>
            </a:r>
          </a:p>
        </p:txBody>
      </p:sp>
      <p:sp>
        <p:nvSpPr>
          <p:cNvPr id="136206" name="Text Box 17"/>
          <p:cNvSpPr txBox="1">
            <a:spLocks noChangeArrowheads="1"/>
          </p:cNvSpPr>
          <p:nvPr/>
        </p:nvSpPr>
        <p:spPr bwMode="auto">
          <a:xfrm>
            <a:off x="3886200" y="36417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(e)</a:t>
            </a:r>
          </a:p>
        </p:txBody>
      </p:sp>
      <p:sp>
        <p:nvSpPr>
          <p:cNvPr id="136207" name="Text Box 14"/>
          <p:cNvSpPr txBox="1">
            <a:spLocks noChangeArrowheads="1"/>
          </p:cNvSpPr>
          <p:nvPr/>
        </p:nvSpPr>
        <p:spPr bwMode="auto">
          <a:xfrm>
            <a:off x="3352800" y="4476329"/>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(b)</a:t>
            </a:r>
          </a:p>
        </p:txBody>
      </p:sp>
      <p:sp>
        <p:nvSpPr>
          <p:cNvPr id="136208" name="Text Box 12"/>
          <p:cNvSpPr txBox="1">
            <a:spLocks noChangeArrowheads="1"/>
          </p:cNvSpPr>
          <p:nvPr/>
        </p:nvSpPr>
        <p:spPr bwMode="auto">
          <a:xfrm>
            <a:off x="3352800" y="49961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(e)</a:t>
            </a:r>
          </a:p>
        </p:txBody>
      </p:sp>
      <p:sp>
        <p:nvSpPr>
          <p:cNvPr id="136209" name="Text Box 12"/>
          <p:cNvSpPr txBox="1">
            <a:spLocks noChangeArrowheads="1"/>
          </p:cNvSpPr>
          <p:nvPr/>
        </p:nvSpPr>
        <p:spPr bwMode="auto">
          <a:xfrm>
            <a:off x="3352800" y="516578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(f)</a:t>
            </a:r>
          </a:p>
        </p:txBody>
      </p:sp>
      <p:sp>
        <p:nvSpPr>
          <p:cNvPr id="136210" name="Text Box 16"/>
          <p:cNvSpPr txBox="1">
            <a:spLocks noChangeArrowheads="1"/>
          </p:cNvSpPr>
          <p:nvPr/>
        </p:nvSpPr>
        <p:spPr bwMode="auto">
          <a:xfrm>
            <a:off x="3886200" y="53181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(f)</a:t>
            </a:r>
          </a:p>
        </p:txBody>
      </p:sp>
      <p:sp>
        <p:nvSpPr>
          <p:cNvPr id="136211" name="Text Box 16"/>
          <p:cNvSpPr txBox="1">
            <a:spLocks noChangeArrowheads="1"/>
          </p:cNvSpPr>
          <p:nvPr/>
        </p:nvSpPr>
        <p:spPr bwMode="auto">
          <a:xfrm>
            <a:off x="3886200" y="55136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(g)</a:t>
            </a:r>
          </a:p>
        </p:txBody>
      </p:sp>
      <p:sp>
        <p:nvSpPr>
          <p:cNvPr id="136212" name="Text Box 12"/>
          <p:cNvSpPr txBox="1">
            <a:spLocks noChangeArrowheads="1"/>
          </p:cNvSpPr>
          <p:nvPr/>
        </p:nvSpPr>
        <p:spPr bwMode="auto">
          <a:xfrm>
            <a:off x="3352800" y="481785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(c)</a:t>
            </a:r>
          </a:p>
        </p:txBody>
      </p:sp>
      <p:cxnSp>
        <p:nvCxnSpPr>
          <p:cNvPr id="136213" name="AutoShape 21"/>
          <p:cNvCxnSpPr>
            <a:cxnSpLocks noChangeShapeType="1"/>
          </p:cNvCxnSpPr>
          <p:nvPr/>
        </p:nvCxnSpPr>
        <p:spPr bwMode="auto">
          <a:xfrm flipV="1">
            <a:off x="5638800" y="5943600"/>
            <a:ext cx="1181100" cy="381000"/>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214" name="Rectangle 6"/>
          <p:cNvSpPr>
            <a:spLocks noChangeArrowheads="1"/>
          </p:cNvSpPr>
          <p:nvPr/>
        </p:nvSpPr>
        <p:spPr bwMode="auto">
          <a:xfrm>
            <a:off x="1219200" y="6019800"/>
            <a:ext cx="4419600" cy="584775"/>
          </a:xfrm>
          <a:prstGeom prst="rect">
            <a:avLst/>
          </a:prstGeom>
          <a:solidFill>
            <a:srgbClr val="FFFFCC"/>
          </a:solidFill>
          <a:ln w="28575" cap="sq" algn="ctr">
            <a:solidFill>
              <a:srgbClr val="800000"/>
            </a:solidFill>
            <a:miter lim="800000"/>
            <a:headEnd type="none" w="sm" len="sm"/>
            <a:tailEnd type="none" w="sm" len="sm"/>
          </a:ln>
          <a:effectLst/>
        </p:spPr>
        <p:txBody>
          <a:bodyPr anchor="ctr" anchorCtr="0">
            <a:spAutoFit/>
          </a:bodyPr>
          <a:lstStyle/>
          <a:p>
            <a:r>
              <a:rPr lang="en-US" altLang="en-US" sz="1600" dirty="0">
                <a:latin typeface="Arial" charset="0"/>
              </a:rPr>
              <a:t>Extend all revenue and expense account balances to the income statement columns.</a:t>
            </a:r>
          </a:p>
        </p:txBody>
      </p:sp>
      <p:sp>
        <p:nvSpPr>
          <p:cNvPr id="24" name="Line 23"/>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5" name="Rectangle 7"/>
          <p:cNvSpPr>
            <a:spLocks noChangeArrowheads="1"/>
          </p:cNvSpPr>
          <p:nvPr/>
        </p:nvSpPr>
        <p:spPr bwMode="auto">
          <a:xfrm>
            <a:off x="533400" y="1524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sp>
        <p:nvSpPr>
          <p:cNvPr id="26" name="Text Box 23"/>
          <p:cNvSpPr txBox="1">
            <a:spLocks noChangeArrowheads="1"/>
          </p:cNvSpPr>
          <p:nvPr/>
        </p:nvSpPr>
        <p:spPr bwMode="auto">
          <a:xfrm>
            <a:off x="7543800" y="457200"/>
            <a:ext cx="1371600" cy="274638"/>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4-2</a:t>
            </a:r>
          </a:p>
        </p:txBody>
      </p:sp>
      <p:sp>
        <p:nvSpPr>
          <p:cNvPr id="27" name="Rectangle 5"/>
          <p:cNvSpPr>
            <a:spLocks noChangeArrowheads="1"/>
          </p:cNvSpPr>
          <p:nvPr/>
        </p:nvSpPr>
        <p:spPr bwMode="auto">
          <a:xfrm>
            <a:off x="381000" y="990600"/>
            <a:ext cx="845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buClr>
                <a:schemeClr val="tx1"/>
              </a:buClr>
              <a:buSzTx/>
              <a:buFont typeface="Wingdings" pitchFamily="2" charset="2"/>
              <a:buNone/>
            </a:pPr>
            <a:r>
              <a:rPr lang="en-US" altLang="en-US" sz="2200" dirty="0" smtClean="0">
                <a:solidFill>
                  <a:srgbClr val="006600"/>
                </a:solidFill>
                <a:latin typeface="Liberation Sans" panose="020B0604020202020204" pitchFamily="34" charset="0"/>
              </a:rPr>
              <a:t>4. EXTEND AMOUNTS TO FINANCIAL STATEMENT COLUMNS</a:t>
            </a:r>
            <a:endParaRPr lang="en-US" altLang="en-US" sz="2200" dirty="0">
              <a:solidFill>
                <a:srgbClr val="006600"/>
              </a:solidFill>
              <a:latin typeface="Liberation Sans" panose="020B0604020202020204" pitchFamily="34" charset="0"/>
            </a:endParaRPr>
          </a:p>
        </p:txBody>
      </p:sp>
      <p:sp>
        <p:nvSpPr>
          <p:cNvPr id="28"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extLst>
      <p:ext uri="{BB962C8B-B14F-4D97-AF65-F5344CB8AC3E}">
        <p14:creationId xmlns:p14="http://schemas.microsoft.com/office/powerpoint/2010/main" val="685631242"/>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986" name="Object 2"/>
          <p:cNvGraphicFramePr>
            <a:graphicFrameLocks noChangeAspect="1"/>
          </p:cNvGraphicFramePr>
          <p:nvPr/>
        </p:nvGraphicFramePr>
        <p:xfrm>
          <a:off x="152400" y="1438275"/>
          <a:ext cx="8810625" cy="4968875"/>
        </p:xfrm>
        <a:graphic>
          <a:graphicData uri="http://schemas.openxmlformats.org/presentationml/2006/ole">
            <mc:AlternateContent xmlns:mc="http://schemas.openxmlformats.org/markup-compatibility/2006">
              <mc:Choice xmlns:v="urn:schemas-microsoft-com:vml" Requires="v">
                <p:oleObj spid="_x0000_s18509" name="Worksheet" r:id="rId4" imgW="8572500" imgH="4695825" progId="Excel.Sheet.8">
                  <p:embed/>
                </p:oleObj>
              </mc:Choice>
              <mc:Fallback>
                <p:oleObj name="Worksheet" r:id="rId4" imgW="8572500" imgH="4695825"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38275"/>
                        <a:ext cx="88106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89" name="Oval 5"/>
          <p:cNvSpPr>
            <a:spLocks noChangeArrowheads="1"/>
          </p:cNvSpPr>
          <p:nvPr/>
        </p:nvSpPr>
        <p:spPr bwMode="auto">
          <a:xfrm>
            <a:off x="82296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9990" name="Text Box 11"/>
          <p:cNvSpPr txBox="1">
            <a:spLocks noChangeArrowheads="1"/>
          </p:cNvSpPr>
          <p:nvPr/>
        </p:nvSpPr>
        <p:spPr bwMode="auto">
          <a:xfrm>
            <a:off x="3886200" y="2074652"/>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(a)</a:t>
            </a:r>
          </a:p>
        </p:txBody>
      </p:sp>
      <p:sp>
        <p:nvSpPr>
          <p:cNvPr id="169991" name="Text Box 13"/>
          <p:cNvSpPr txBox="1">
            <a:spLocks noChangeArrowheads="1"/>
          </p:cNvSpPr>
          <p:nvPr/>
        </p:nvSpPr>
        <p:spPr bwMode="auto">
          <a:xfrm>
            <a:off x="3886200" y="22529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(b)</a:t>
            </a:r>
          </a:p>
        </p:txBody>
      </p:sp>
      <p:sp>
        <p:nvSpPr>
          <p:cNvPr id="169992" name="Text Box 14"/>
          <p:cNvSpPr txBox="1">
            <a:spLocks noChangeArrowheads="1"/>
          </p:cNvSpPr>
          <p:nvPr/>
        </p:nvSpPr>
        <p:spPr bwMode="auto">
          <a:xfrm>
            <a:off x="3352800" y="4302269"/>
            <a:ext cx="381000" cy="25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(a)</a:t>
            </a:r>
          </a:p>
        </p:txBody>
      </p:sp>
      <p:sp>
        <p:nvSpPr>
          <p:cNvPr id="169993" name="Text Box 15"/>
          <p:cNvSpPr txBox="1">
            <a:spLocks noChangeArrowheads="1"/>
          </p:cNvSpPr>
          <p:nvPr/>
        </p:nvSpPr>
        <p:spPr bwMode="auto">
          <a:xfrm>
            <a:off x="3352800" y="37560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(g)</a:t>
            </a:r>
          </a:p>
        </p:txBody>
      </p:sp>
      <p:sp>
        <p:nvSpPr>
          <p:cNvPr id="169994" name="Text Box 16"/>
          <p:cNvSpPr txBox="1">
            <a:spLocks noChangeArrowheads="1"/>
          </p:cNvSpPr>
          <p:nvPr/>
        </p:nvSpPr>
        <p:spPr bwMode="auto">
          <a:xfrm>
            <a:off x="3886200" y="46754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(c)</a:t>
            </a:r>
          </a:p>
        </p:txBody>
      </p:sp>
      <p:sp>
        <p:nvSpPr>
          <p:cNvPr id="169995" name="Text Box 17"/>
          <p:cNvSpPr txBox="1">
            <a:spLocks noChangeArrowheads="1"/>
          </p:cNvSpPr>
          <p:nvPr/>
        </p:nvSpPr>
        <p:spPr bwMode="auto">
          <a:xfrm>
            <a:off x="3886200" y="3429000"/>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(d)</a:t>
            </a:r>
          </a:p>
        </p:txBody>
      </p:sp>
      <p:sp>
        <p:nvSpPr>
          <p:cNvPr id="169996" name="Text Box 18"/>
          <p:cNvSpPr txBox="1">
            <a:spLocks noChangeArrowheads="1"/>
          </p:cNvSpPr>
          <p:nvPr/>
        </p:nvSpPr>
        <p:spPr bwMode="auto">
          <a:xfrm>
            <a:off x="3352800" y="29178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(d)</a:t>
            </a:r>
          </a:p>
        </p:txBody>
      </p:sp>
      <p:sp>
        <p:nvSpPr>
          <p:cNvPr id="169997" name="Text Box 17"/>
          <p:cNvSpPr txBox="1">
            <a:spLocks noChangeArrowheads="1"/>
          </p:cNvSpPr>
          <p:nvPr/>
        </p:nvSpPr>
        <p:spPr bwMode="auto">
          <a:xfrm>
            <a:off x="3886200" y="36417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(e)</a:t>
            </a:r>
          </a:p>
        </p:txBody>
      </p:sp>
      <p:sp>
        <p:nvSpPr>
          <p:cNvPr id="169998" name="Text Box 14"/>
          <p:cNvSpPr txBox="1">
            <a:spLocks noChangeArrowheads="1"/>
          </p:cNvSpPr>
          <p:nvPr/>
        </p:nvSpPr>
        <p:spPr bwMode="auto">
          <a:xfrm>
            <a:off x="3352800" y="4476329"/>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(b)</a:t>
            </a:r>
          </a:p>
        </p:txBody>
      </p:sp>
      <p:sp>
        <p:nvSpPr>
          <p:cNvPr id="169999" name="Text Box 12"/>
          <p:cNvSpPr txBox="1">
            <a:spLocks noChangeArrowheads="1"/>
          </p:cNvSpPr>
          <p:nvPr/>
        </p:nvSpPr>
        <p:spPr bwMode="auto">
          <a:xfrm>
            <a:off x="3352800" y="49961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(e)</a:t>
            </a:r>
          </a:p>
        </p:txBody>
      </p:sp>
      <p:sp>
        <p:nvSpPr>
          <p:cNvPr id="170000" name="Text Box 12"/>
          <p:cNvSpPr txBox="1">
            <a:spLocks noChangeArrowheads="1"/>
          </p:cNvSpPr>
          <p:nvPr/>
        </p:nvSpPr>
        <p:spPr bwMode="auto">
          <a:xfrm>
            <a:off x="3352800" y="516578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(f)</a:t>
            </a:r>
          </a:p>
        </p:txBody>
      </p:sp>
      <p:sp>
        <p:nvSpPr>
          <p:cNvPr id="170001" name="Text Box 16"/>
          <p:cNvSpPr txBox="1">
            <a:spLocks noChangeArrowheads="1"/>
          </p:cNvSpPr>
          <p:nvPr/>
        </p:nvSpPr>
        <p:spPr bwMode="auto">
          <a:xfrm>
            <a:off x="3886200" y="53181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(f)</a:t>
            </a:r>
          </a:p>
        </p:txBody>
      </p:sp>
      <p:sp>
        <p:nvSpPr>
          <p:cNvPr id="170002" name="Text Box 16"/>
          <p:cNvSpPr txBox="1">
            <a:spLocks noChangeArrowheads="1"/>
          </p:cNvSpPr>
          <p:nvPr/>
        </p:nvSpPr>
        <p:spPr bwMode="auto">
          <a:xfrm>
            <a:off x="3886200" y="55136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(g)</a:t>
            </a:r>
          </a:p>
        </p:txBody>
      </p:sp>
      <p:sp>
        <p:nvSpPr>
          <p:cNvPr id="170003" name="Text Box 12"/>
          <p:cNvSpPr txBox="1">
            <a:spLocks noChangeArrowheads="1"/>
          </p:cNvSpPr>
          <p:nvPr/>
        </p:nvSpPr>
        <p:spPr bwMode="auto">
          <a:xfrm>
            <a:off x="3352800" y="481785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(c)</a:t>
            </a:r>
          </a:p>
        </p:txBody>
      </p:sp>
      <p:sp>
        <p:nvSpPr>
          <p:cNvPr id="170008" name="Line 9"/>
          <p:cNvSpPr>
            <a:spLocks noChangeShapeType="1"/>
          </p:cNvSpPr>
          <p:nvPr/>
        </p:nvSpPr>
        <p:spPr bwMode="auto">
          <a:xfrm flipH="1">
            <a:off x="5410200" y="6400800"/>
            <a:ext cx="381000" cy="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0009" name="Rectangle 6"/>
          <p:cNvSpPr>
            <a:spLocks noChangeArrowheads="1"/>
          </p:cNvSpPr>
          <p:nvPr/>
        </p:nvSpPr>
        <p:spPr bwMode="auto">
          <a:xfrm>
            <a:off x="1981200" y="6203950"/>
            <a:ext cx="3484563" cy="365125"/>
          </a:xfrm>
          <a:prstGeom prst="rect">
            <a:avLst/>
          </a:prstGeom>
          <a:solidFill>
            <a:srgbClr val="FFFFCC"/>
          </a:solidFill>
          <a:ln w="28575" cap="sq" algn="ctr">
            <a:solidFill>
              <a:srgbClr val="800000"/>
            </a:solidFill>
            <a:miter lim="800000"/>
            <a:headEnd type="none" w="sm" len="sm"/>
            <a:tailEnd type="none" w="sm" len="sm"/>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600" dirty="0">
                <a:latin typeface="Arial" charset="0"/>
              </a:rPr>
              <a:t>Compute Net Income or Net Loss.</a:t>
            </a:r>
          </a:p>
        </p:txBody>
      </p:sp>
      <p:sp>
        <p:nvSpPr>
          <p:cNvPr id="170010" name="Line 7"/>
          <p:cNvSpPr>
            <a:spLocks noChangeShapeType="1"/>
          </p:cNvSpPr>
          <p:nvPr/>
        </p:nvSpPr>
        <p:spPr bwMode="auto">
          <a:xfrm>
            <a:off x="5791200" y="5995988"/>
            <a:ext cx="457200"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170011" name="Line 8"/>
          <p:cNvSpPr>
            <a:spLocks noChangeShapeType="1"/>
          </p:cNvSpPr>
          <p:nvPr/>
        </p:nvSpPr>
        <p:spPr bwMode="auto">
          <a:xfrm>
            <a:off x="5791200" y="6019800"/>
            <a:ext cx="0" cy="381000"/>
          </a:xfrm>
          <a:prstGeom prst="line">
            <a:avLst/>
          </a:prstGeom>
          <a:noFill/>
          <a:ln w="28575"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70012" name="Line 10"/>
          <p:cNvSpPr>
            <a:spLocks noChangeShapeType="1"/>
          </p:cNvSpPr>
          <p:nvPr/>
        </p:nvSpPr>
        <p:spPr bwMode="auto">
          <a:xfrm>
            <a:off x="6934200" y="5995988"/>
            <a:ext cx="1524000" cy="0"/>
          </a:xfrm>
          <a:prstGeom prst="line">
            <a:avLst/>
          </a:prstGeom>
          <a:noFill/>
          <a:ln w="28575"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27" name="Line 23"/>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8" name="Rectangle 5"/>
          <p:cNvSpPr>
            <a:spLocks noChangeArrowheads="1"/>
          </p:cNvSpPr>
          <p:nvPr/>
        </p:nvSpPr>
        <p:spPr bwMode="auto">
          <a:xfrm>
            <a:off x="533400" y="990600"/>
            <a:ext cx="762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buClr>
                <a:schemeClr val="tx1"/>
              </a:buClr>
              <a:buSzTx/>
              <a:buFont typeface="Wingdings" pitchFamily="2" charset="2"/>
              <a:buNone/>
            </a:pPr>
            <a:r>
              <a:rPr lang="en-US" altLang="en-US" sz="2200" dirty="0" smtClean="0">
                <a:solidFill>
                  <a:srgbClr val="006600"/>
                </a:solidFill>
                <a:latin typeface="Liberation Sans" panose="020B0604020202020204" pitchFamily="34" charset="0"/>
              </a:rPr>
              <a:t>5. TOTAL COLUMNS, COMPUTE NET INCOME (LOSS)</a:t>
            </a:r>
            <a:endParaRPr lang="en-US" altLang="en-US" sz="2200" dirty="0">
              <a:solidFill>
                <a:srgbClr val="006600"/>
              </a:solidFill>
              <a:latin typeface="Liberation Sans" panose="020B0604020202020204" pitchFamily="34" charset="0"/>
            </a:endParaRPr>
          </a:p>
        </p:txBody>
      </p:sp>
      <p:sp>
        <p:nvSpPr>
          <p:cNvPr id="29" name="Rectangle 7"/>
          <p:cNvSpPr>
            <a:spLocks noChangeArrowheads="1"/>
          </p:cNvSpPr>
          <p:nvPr/>
        </p:nvSpPr>
        <p:spPr bwMode="auto">
          <a:xfrm>
            <a:off x="533400" y="1524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sp>
        <p:nvSpPr>
          <p:cNvPr id="30" name="Text Box 23"/>
          <p:cNvSpPr txBox="1">
            <a:spLocks noChangeArrowheads="1"/>
          </p:cNvSpPr>
          <p:nvPr/>
        </p:nvSpPr>
        <p:spPr bwMode="auto">
          <a:xfrm>
            <a:off x="7543800" y="457200"/>
            <a:ext cx="1371600" cy="274638"/>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4-2</a:t>
            </a:r>
          </a:p>
        </p:txBody>
      </p:sp>
      <p:sp>
        <p:nvSpPr>
          <p:cNvPr id="31"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extLst>
      <p:ext uri="{BB962C8B-B14F-4D97-AF65-F5344CB8AC3E}">
        <p14:creationId xmlns:p14="http://schemas.microsoft.com/office/powerpoint/2010/main" val="810968043"/>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ChangeArrowheads="1"/>
          </p:cNvSpPr>
          <p:nvPr/>
        </p:nvSpPr>
        <p:spPr bwMode="auto">
          <a:xfrm>
            <a:off x="457200" y="1905000"/>
            <a:ext cx="8001000" cy="3657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215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0000"/>
              </a:lnSpc>
              <a:spcBef>
                <a:spcPts val="600"/>
              </a:spcBef>
              <a:buClr>
                <a:schemeClr val="tx1"/>
              </a:buClr>
              <a:buSzTx/>
              <a:buFont typeface="Wingdings" pitchFamily="2" charset="2"/>
              <a:buNone/>
            </a:pPr>
            <a:r>
              <a:rPr lang="en-US" sz="2100" b="0" dirty="0" smtClean="0">
                <a:solidFill>
                  <a:schemeClr val="tx1"/>
                </a:solidFill>
                <a:latin typeface="Liberation Sans" panose="020B0604020202020204" pitchFamily="34" charset="0"/>
                <a:cs typeface="Times New Roman" pitchFamily="18" charset="0"/>
              </a:rPr>
              <a:t>Which </a:t>
            </a:r>
            <a:r>
              <a:rPr lang="en-US" sz="2100" b="0" dirty="0">
                <a:solidFill>
                  <a:schemeClr val="tx1"/>
                </a:solidFill>
                <a:latin typeface="Liberation Sans" panose="020B0604020202020204" pitchFamily="34" charset="0"/>
                <a:cs typeface="Times New Roman" pitchFamily="18" charset="0"/>
              </a:rPr>
              <a:t>of the following statements is incorrect </a:t>
            </a:r>
            <a:r>
              <a:rPr lang="en-US" sz="2100" b="0" dirty="0" smtClean="0">
                <a:solidFill>
                  <a:schemeClr val="tx1"/>
                </a:solidFill>
                <a:latin typeface="Liberation Sans" panose="020B0604020202020204" pitchFamily="34" charset="0"/>
                <a:cs typeface="Times New Roman" pitchFamily="18" charset="0"/>
              </a:rPr>
              <a:t>concerning the </a:t>
            </a:r>
            <a:r>
              <a:rPr lang="en-US" sz="2100" b="0" dirty="0">
                <a:solidFill>
                  <a:schemeClr val="tx1"/>
                </a:solidFill>
                <a:latin typeface="Liberation Sans" panose="020B0604020202020204" pitchFamily="34" charset="0"/>
                <a:cs typeface="Times New Roman" pitchFamily="18" charset="0"/>
              </a:rPr>
              <a:t>worksheet</a:t>
            </a:r>
            <a:r>
              <a:rPr lang="en-US" sz="2100" b="0" dirty="0" smtClean="0">
                <a:solidFill>
                  <a:schemeClr val="tx1"/>
                </a:solidFill>
                <a:latin typeface="Liberation Sans" panose="020B0604020202020204" pitchFamily="34" charset="0"/>
                <a:cs typeface="Times New Roman" pitchFamily="18" charset="0"/>
              </a:rPr>
              <a:t>?</a:t>
            </a:r>
          </a:p>
          <a:p>
            <a:pPr lvl="1">
              <a:lnSpc>
                <a:spcPct val="120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The </a:t>
            </a:r>
            <a:r>
              <a:rPr lang="en-US" sz="2100" b="0" dirty="0">
                <a:solidFill>
                  <a:schemeClr val="tx1"/>
                </a:solidFill>
                <a:latin typeface="Liberation Sans" panose="020B0604020202020204" pitchFamily="34" charset="0"/>
                <a:cs typeface="Times New Roman" pitchFamily="18" charset="0"/>
              </a:rPr>
              <a:t>worksheet is essentially a working tool of </a:t>
            </a:r>
            <a:r>
              <a:rPr lang="en-US" sz="2100" b="0" dirty="0" smtClean="0">
                <a:solidFill>
                  <a:schemeClr val="tx1"/>
                </a:solidFill>
                <a:latin typeface="Liberation Sans" panose="020B0604020202020204" pitchFamily="34" charset="0"/>
                <a:cs typeface="Times New Roman" pitchFamily="18" charset="0"/>
              </a:rPr>
              <a:t>the accountant.</a:t>
            </a:r>
          </a:p>
          <a:p>
            <a:pPr lvl="1">
              <a:lnSpc>
                <a:spcPct val="120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The </a:t>
            </a:r>
            <a:r>
              <a:rPr lang="en-US" sz="2100" b="0" dirty="0">
                <a:solidFill>
                  <a:schemeClr val="tx1"/>
                </a:solidFill>
                <a:latin typeface="Liberation Sans" panose="020B0604020202020204" pitchFamily="34" charset="0"/>
                <a:cs typeface="Times New Roman" pitchFamily="18" charset="0"/>
              </a:rPr>
              <a:t>worksheet is distributed to management </a:t>
            </a:r>
            <a:r>
              <a:rPr lang="en-US" sz="2100" b="0" dirty="0" smtClean="0">
                <a:solidFill>
                  <a:schemeClr val="tx1"/>
                </a:solidFill>
                <a:latin typeface="Liberation Sans" panose="020B0604020202020204" pitchFamily="34" charset="0"/>
                <a:cs typeface="Times New Roman" pitchFamily="18" charset="0"/>
              </a:rPr>
              <a:t>and other </a:t>
            </a:r>
            <a:r>
              <a:rPr lang="en-US" sz="2100" b="0" dirty="0">
                <a:solidFill>
                  <a:schemeClr val="tx1"/>
                </a:solidFill>
                <a:latin typeface="Liberation Sans" panose="020B0604020202020204" pitchFamily="34" charset="0"/>
                <a:cs typeface="Times New Roman" pitchFamily="18" charset="0"/>
              </a:rPr>
              <a:t>interested parties</a:t>
            </a:r>
            <a:r>
              <a:rPr lang="en-US" sz="2100" b="0" dirty="0" smtClean="0">
                <a:solidFill>
                  <a:schemeClr val="tx1"/>
                </a:solidFill>
                <a:latin typeface="Liberation Sans" panose="020B0604020202020204" pitchFamily="34" charset="0"/>
                <a:cs typeface="Times New Roman" pitchFamily="18" charset="0"/>
              </a:rPr>
              <a:t>.</a:t>
            </a:r>
          </a:p>
          <a:p>
            <a:pPr lvl="1">
              <a:lnSpc>
                <a:spcPct val="120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The </a:t>
            </a:r>
            <a:r>
              <a:rPr lang="en-US" sz="2100" b="0" dirty="0">
                <a:solidFill>
                  <a:schemeClr val="tx1"/>
                </a:solidFill>
                <a:latin typeface="Liberation Sans" panose="020B0604020202020204" pitchFamily="34" charset="0"/>
                <a:cs typeface="Times New Roman" pitchFamily="18" charset="0"/>
              </a:rPr>
              <a:t>worksheet cannot be used as a basis for </a:t>
            </a:r>
            <a:r>
              <a:rPr lang="en-US" sz="2100" b="0" dirty="0" smtClean="0">
                <a:solidFill>
                  <a:schemeClr val="tx1"/>
                </a:solidFill>
                <a:latin typeface="Liberation Sans" panose="020B0604020202020204" pitchFamily="34" charset="0"/>
                <a:cs typeface="Times New Roman" pitchFamily="18" charset="0"/>
              </a:rPr>
              <a:t>posting to </a:t>
            </a:r>
            <a:r>
              <a:rPr lang="en-US" sz="2100" b="0" dirty="0">
                <a:solidFill>
                  <a:schemeClr val="tx1"/>
                </a:solidFill>
                <a:latin typeface="Liberation Sans" panose="020B0604020202020204" pitchFamily="34" charset="0"/>
                <a:cs typeface="Times New Roman" pitchFamily="18" charset="0"/>
              </a:rPr>
              <a:t>ledger accounts</a:t>
            </a:r>
            <a:r>
              <a:rPr lang="en-US" sz="2100" b="0" dirty="0" smtClean="0">
                <a:solidFill>
                  <a:schemeClr val="tx1"/>
                </a:solidFill>
                <a:latin typeface="Liberation Sans" panose="020B0604020202020204" pitchFamily="34" charset="0"/>
                <a:cs typeface="Times New Roman" pitchFamily="18" charset="0"/>
              </a:rPr>
              <a:t>.</a:t>
            </a:r>
          </a:p>
          <a:p>
            <a:pPr lvl="1">
              <a:lnSpc>
                <a:spcPct val="120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Financial </a:t>
            </a:r>
            <a:r>
              <a:rPr lang="en-US" sz="2100" b="0" dirty="0">
                <a:solidFill>
                  <a:schemeClr val="tx1"/>
                </a:solidFill>
                <a:latin typeface="Liberation Sans" panose="020B0604020202020204" pitchFamily="34" charset="0"/>
                <a:cs typeface="Times New Roman" pitchFamily="18" charset="0"/>
              </a:rPr>
              <a:t>statements can be prepared </a:t>
            </a:r>
            <a:r>
              <a:rPr lang="en-US" sz="2100" b="0" dirty="0" smtClean="0">
                <a:solidFill>
                  <a:schemeClr val="tx1"/>
                </a:solidFill>
                <a:latin typeface="Liberation Sans" panose="020B0604020202020204" pitchFamily="34" charset="0"/>
                <a:cs typeface="Times New Roman" pitchFamily="18" charset="0"/>
              </a:rPr>
              <a:t>directly from </a:t>
            </a:r>
            <a:r>
              <a:rPr lang="en-US" sz="2100" b="0" dirty="0">
                <a:solidFill>
                  <a:schemeClr val="tx1"/>
                </a:solidFill>
                <a:latin typeface="Liberation Sans" panose="020B0604020202020204" pitchFamily="34" charset="0"/>
                <a:cs typeface="Times New Roman" pitchFamily="18" charset="0"/>
              </a:rPr>
              <a:t>the worksheet before journalizing and </a:t>
            </a:r>
            <a:r>
              <a:rPr lang="en-US" sz="2100" b="0" dirty="0" smtClean="0">
                <a:solidFill>
                  <a:schemeClr val="tx1"/>
                </a:solidFill>
                <a:latin typeface="Liberation Sans" panose="020B0604020202020204" pitchFamily="34" charset="0"/>
                <a:cs typeface="Times New Roman" pitchFamily="18" charset="0"/>
              </a:rPr>
              <a:t>posting the </a:t>
            </a:r>
            <a:r>
              <a:rPr lang="en-US" sz="2100" b="0" dirty="0">
                <a:solidFill>
                  <a:schemeClr val="tx1"/>
                </a:solidFill>
                <a:latin typeface="Liberation Sans" panose="020B0604020202020204" pitchFamily="34" charset="0"/>
                <a:cs typeface="Times New Roman" pitchFamily="18" charset="0"/>
              </a:rPr>
              <a:t>adjusting entries.</a:t>
            </a:r>
            <a:endParaRPr lang="en-US" altLang="en-US" sz="2100" b="0" dirty="0">
              <a:solidFill>
                <a:schemeClr val="tx1"/>
              </a:solidFill>
              <a:latin typeface="Liberation Sans" panose="020B0604020202020204" pitchFamily="34" charset="0"/>
              <a:cs typeface="Times New Roman" pitchFamily="18" charset="0"/>
            </a:endParaRPr>
          </a:p>
        </p:txBody>
      </p:sp>
      <p:sp>
        <p:nvSpPr>
          <p:cNvPr id="13315" name="Rectangle 1028"/>
          <p:cNvSpPr>
            <a:spLocks noChangeArrowheads="1"/>
          </p:cNvSpPr>
          <p:nvPr/>
        </p:nvSpPr>
        <p:spPr bwMode="auto">
          <a:xfrm>
            <a:off x="533400" y="1295400"/>
            <a:ext cx="5334000" cy="4572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000" dirty="0" smtClean="0">
                <a:solidFill>
                  <a:srgbClr val="CC0000"/>
                </a:solidFill>
                <a:latin typeface="Liberation Sans" panose="020B0604020202020204" pitchFamily="34" charset="0"/>
              </a:rPr>
              <a:t>Question</a:t>
            </a:r>
            <a:endParaRPr lang="en-US" altLang="en-US" sz="3000" dirty="0">
              <a:solidFill>
                <a:srgbClr val="CC0000"/>
              </a:solidFill>
              <a:latin typeface="Liberation Sans" panose="020B0604020202020204" pitchFamily="34" charset="0"/>
            </a:endParaRPr>
          </a:p>
        </p:txBody>
      </p:sp>
      <p:sp>
        <p:nvSpPr>
          <p:cNvPr id="13317"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3318"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sp>
        <p:nvSpPr>
          <p:cNvPr id="9" name="Notched Right Arrow 8"/>
          <p:cNvSpPr/>
          <p:nvPr/>
        </p:nvSpPr>
        <p:spPr bwMode="auto">
          <a:xfrm>
            <a:off x="193757" y="3608696"/>
            <a:ext cx="554182" cy="457200"/>
          </a:xfrm>
          <a:prstGeom prst="notchedRightArrow">
            <a:avLst/>
          </a:prstGeom>
          <a:solidFill>
            <a:srgbClr val="CC0000"/>
          </a:solidFill>
          <a:ln w="38100" cap="sq" cmpd="sng" algn="ctr">
            <a:solidFill>
              <a:schemeClr val="tx1"/>
            </a:solidFill>
            <a:prstDash val="solid"/>
            <a:round/>
            <a:headEnd type="none" w="sm" len="sm"/>
            <a:tailEnd type="none" w="sm" len="sm"/>
          </a:ln>
          <a:effectLst/>
        </p:spPr>
        <p:txBody>
          <a:bodyPr/>
          <a:lstStyle/>
          <a:p>
            <a:endParaRPr lang="en-US" altLang="en-US" dirty="0">
              <a:solidFill>
                <a:srgbClr val="CC0000"/>
              </a:solidFill>
              <a:latin typeface="Liberation Sans" panose="020B0604020202020204" pitchFamily="34" charset="0"/>
            </a:endParaRPr>
          </a:p>
        </p:txBody>
      </p:sp>
      <p:sp>
        <p:nvSpPr>
          <p:cNvPr id="10"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33400" y="1828800"/>
            <a:ext cx="8001000" cy="3274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Income statement is prepared from the income statement columns. </a:t>
            </a:r>
          </a:p>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Statement of financial position and retained earnings statement are prepared from the statement of financial position columns.</a:t>
            </a:r>
          </a:p>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Companies can prepare financial statements before they journalize and post adjusting entries. </a:t>
            </a:r>
          </a:p>
        </p:txBody>
      </p:sp>
      <p:sp>
        <p:nvSpPr>
          <p:cNvPr id="14341"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sz="3200" b="1" dirty="0">
                <a:solidFill>
                  <a:srgbClr val="CC0000"/>
                </a:solidFill>
                <a:latin typeface="Liberation Sans" panose="020B0604020202020204" pitchFamily="34" charset="0"/>
              </a:rPr>
              <a:t>Preparing Financial Statements from a Worksheet</a:t>
            </a:r>
          </a:p>
        </p:txBody>
      </p:sp>
      <p:sp>
        <p:nvSpPr>
          <p:cNvPr id="14342" name="Line 7"/>
          <p:cNvSpPr>
            <a:spLocks noChangeShapeType="1"/>
          </p:cNvSpPr>
          <p:nvPr/>
        </p:nvSpPr>
        <p:spPr bwMode="auto">
          <a:xfrm>
            <a:off x="304800" y="15240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Preparing Statements from a Worksheet</a:t>
            </a:r>
          </a:p>
        </p:txBody>
      </p:sp>
      <p:sp>
        <p:nvSpPr>
          <p:cNvPr id="15366" name="Line 9"/>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 name="Rectangle 1"/>
          <p:cNvSpPr/>
          <p:nvPr/>
        </p:nvSpPr>
        <p:spPr>
          <a:xfrm>
            <a:off x="228600" y="5498573"/>
            <a:ext cx="2971800" cy="461665"/>
          </a:xfrm>
          <a:prstGeom prst="rect">
            <a:avLst/>
          </a:prstGeom>
        </p:spPr>
        <p:txBody>
          <a:bodyPr wrap="square">
            <a:spAutoFit/>
          </a:bodyPr>
          <a:lstStyle/>
          <a:p>
            <a:pPr algn="l"/>
            <a:r>
              <a:rPr lang="en-US" sz="1200" b="1" dirty="0">
                <a:latin typeface="Liberation Sans" panose="020B0604020202020204" pitchFamily="34" charset="0"/>
              </a:rPr>
              <a:t>Illustration 4-3</a:t>
            </a:r>
          </a:p>
          <a:p>
            <a:pPr algn="l"/>
            <a:r>
              <a:rPr lang="en-US" sz="1200" dirty="0">
                <a:latin typeface="Liberation Sans" panose="020B0604020202020204" pitchFamily="34" charset="0"/>
              </a:rPr>
              <a:t>Financial statements from </a:t>
            </a:r>
            <a:r>
              <a:rPr lang="en-US" sz="1200" dirty="0" smtClean="0">
                <a:latin typeface="Liberation Sans" panose="020B0604020202020204" pitchFamily="34" charset="0"/>
              </a:rPr>
              <a:t>a worksheet</a:t>
            </a:r>
            <a:endParaRPr lang="en-US" sz="1200" dirty="0">
              <a:latin typeface="Liberation Sans" panose="020B0604020202020204"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34400" cy="4137892"/>
          </a:xfrm>
          <a:prstGeom prst="rect">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sp>
        <p:nvSpPr>
          <p:cNvPr id="10"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Preparing Statements from a Worksheet</a:t>
            </a:r>
          </a:p>
        </p:txBody>
      </p:sp>
      <p:sp>
        <p:nvSpPr>
          <p:cNvPr id="16388" name="Line 5"/>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295400"/>
            <a:ext cx="8534400" cy="2653435"/>
          </a:xfrm>
          <a:prstGeom prst="rect">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228600" y="4011304"/>
            <a:ext cx="2971800" cy="461665"/>
          </a:xfrm>
          <a:prstGeom prst="rect">
            <a:avLst/>
          </a:prstGeom>
        </p:spPr>
        <p:txBody>
          <a:bodyPr wrap="square">
            <a:spAutoFit/>
          </a:bodyPr>
          <a:lstStyle/>
          <a:p>
            <a:pPr algn="l"/>
            <a:r>
              <a:rPr lang="en-US" sz="1200" b="1" dirty="0">
                <a:latin typeface="Liberation Sans" panose="020B0604020202020204" pitchFamily="34" charset="0"/>
              </a:rPr>
              <a:t>Illustration 4-3</a:t>
            </a:r>
          </a:p>
          <a:p>
            <a:pPr algn="l"/>
            <a:r>
              <a:rPr lang="en-US" sz="1200" dirty="0">
                <a:latin typeface="Liberation Sans" panose="020B0604020202020204" pitchFamily="34" charset="0"/>
              </a:rPr>
              <a:t>Financial statements from </a:t>
            </a:r>
            <a:r>
              <a:rPr lang="en-US" sz="1200" dirty="0" smtClean="0">
                <a:latin typeface="Liberation Sans" panose="020B0604020202020204" pitchFamily="34" charset="0"/>
              </a:rPr>
              <a:t>a worksheet</a:t>
            </a:r>
            <a:endParaRPr lang="en-US" sz="1200" dirty="0">
              <a:latin typeface="Liberation Sans" panose="020B0604020202020204" pitchFamily="34" charset="0"/>
            </a:endParaRPr>
          </a:p>
        </p:txBody>
      </p:sp>
      <p:sp>
        <p:nvSpPr>
          <p:cNvPr id="11"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83" y="230872"/>
            <a:ext cx="8106865" cy="6153203"/>
          </a:xfrm>
          <a:prstGeom prst="rect">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767688" y="6400800"/>
            <a:ext cx="2971800" cy="461665"/>
          </a:xfrm>
          <a:prstGeom prst="rect">
            <a:avLst/>
          </a:prstGeom>
        </p:spPr>
        <p:txBody>
          <a:bodyPr wrap="square">
            <a:spAutoFit/>
          </a:bodyPr>
          <a:lstStyle/>
          <a:p>
            <a:pPr algn="l"/>
            <a:r>
              <a:rPr lang="en-US" sz="1200" b="1" dirty="0">
                <a:latin typeface="Liberation Sans" panose="020B0604020202020204" pitchFamily="34" charset="0"/>
              </a:rPr>
              <a:t>Illustration 4-3</a:t>
            </a:r>
          </a:p>
          <a:p>
            <a:pPr algn="l"/>
            <a:r>
              <a:rPr lang="en-US" sz="1200" dirty="0">
                <a:latin typeface="Liberation Sans" panose="020B0604020202020204" pitchFamily="34" charset="0"/>
              </a:rPr>
              <a:t>Financial statements from </a:t>
            </a:r>
            <a:r>
              <a:rPr lang="en-US" sz="1200" dirty="0" smtClean="0">
                <a:latin typeface="Liberation Sans" panose="020B0604020202020204" pitchFamily="34" charset="0"/>
              </a:rPr>
              <a:t>a worksheet</a:t>
            </a:r>
            <a:endParaRPr lang="en-US" sz="1200" dirty="0">
              <a:latin typeface="Liberation Sans" panose="020B0604020202020204" pitchFamily="34" charset="0"/>
            </a:endParaRPr>
          </a:p>
        </p:txBody>
      </p:sp>
      <p:sp>
        <p:nvSpPr>
          <p:cNvPr id="10" name="Text Box 5"/>
          <p:cNvSpPr txBox="1">
            <a:spLocks noChangeArrowheads="1"/>
          </p:cNvSpPr>
          <p:nvPr/>
        </p:nvSpPr>
        <p:spPr bwMode="auto">
          <a:xfrm>
            <a:off x="8305800" y="6443246"/>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3400" y="1828800"/>
            <a:ext cx="8001000"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Adjusting entries are prepared from the adjustments columns of the worksheet.</a:t>
            </a:r>
          </a:p>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Journalizing and posting of adjusting entries </a:t>
            </a:r>
            <a:r>
              <a:rPr lang="en-US" altLang="en-US" sz="2200" dirty="0">
                <a:solidFill>
                  <a:srgbClr val="000000"/>
                </a:solidFill>
                <a:latin typeface="Liberation Sans" panose="020B0604020202020204" pitchFamily="34" charset="0"/>
              </a:rPr>
              <a:t>follows</a:t>
            </a:r>
            <a:r>
              <a:rPr lang="en-US" altLang="en-US" sz="2200" b="0" dirty="0">
                <a:solidFill>
                  <a:srgbClr val="000000"/>
                </a:solidFill>
                <a:latin typeface="Liberation Sans" panose="020B0604020202020204" pitchFamily="34" charset="0"/>
              </a:rPr>
              <a:t> the preparation of financial statements when a worksheet is used.</a:t>
            </a:r>
          </a:p>
        </p:txBody>
      </p:sp>
      <p:sp>
        <p:nvSpPr>
          <p:cNvPr id="18436"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sz="3200" b="1" dirty="0">
                <a:solidFill>
                  <a:srgbClr val="CC0000"/>
                </a:solidFill>
                <a:latin typeface="Liberation Sans" panose="020B0604020202020204" pitchFamily="34" charset="0"/>
              </a:rPr>
              <a:t>Preparing Adjusting Entries from a Worksheet</a:t>
            </a:r>
          </a:p>
        </p:txBody>
      </p:sp>
      <p:sp>
        <p:nvSpPr>
          <p:cNvPr id="18437" name="Line 7"/>
          <p:cNvSpPr>
            <a:spLocks noChangeShapeType="1"/>
          </p:cNvSpPr>
          <p:nvPr/>
        </p:nvSpPr>
        <p:spPr bwMode="auto">
          <a:xfrm>
            <a:off x="304800" y="15240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685800" y="1324923"/>
            <a:ext cx="8001000" cy="1200329"/>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nSpc>
                <a:spcPct val="120000"/>
              </a:lnSpc>
              <a:spcBef>
                <a:spcPct val="0"/>
              </a:spcBef>
              <a:buClrTx/>
              <a:buSzTx/>
              <a:buFontTx/>
              <a:buNone/>
            </a:pPr>
            <a:r>
              <a:rPr lang="en-US" altLang="en-US" sz="2000" b="0" dirty="0">
                <a:solidFill>
                  <a:schemeClr val="tx1"/>
                </a:solidFill>
                <a:latin typeface="Liberation Sans" panose="020B0604020202020204" pitchFamily="34" charset="0"/>
              </a:rPr>
              <a:t>Susan Elbe is preparing a worksheet. Explain to Susan how she should extend the following adjusted trial balance accounts to the financial statement columns of the worksheet.</a:t>
            </a:r>
          </a:p>
        </p:txBody>
      </p:sp>
      <p:sp>
        <p:nvSpPr>
          <p:cNvPr id="19459" name="Rectangle 15"/>
          <p:cNvSpPr>
            <a:spLocks noChangeArrowheads="1"/>
          </p:cNvSpPr>
          <p:nvPr/>
        </p:nvSpPr>
        <p:spPr bwMode="auto">
          <a:xfrm>
            <a:off x="685800" y="2740973"/>
            <a:ext cx="914400" cy="3968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spcBef>
                <a:spcPct val="0"/>
              </a:spcBef>
              <a:buClrTx/>
              <a:buSzTx/>
              <a:buFontTx/>
              <a:buNone/>
            </a:pPr>
            <a:r>
              <a:rPr lang="en-US" altLang="en-US" sz="2000" b="0" dirty="0">
                <a:solidFill>
                  <a:schemeClr val="tx1"/>
                </a:solidFill>
                <a:latin typeface="Liberation Sans" panose="020B0604020202020204" pitchFamily="34" charset="0"/>
              </a:rPr>
              <a:t>Cash</a:t>
            </a:r>
          </a:p>
        </p:txBody>
      </p:sp>
      <p:sp>
        <p:nvSpPr>
          <p:cNvPr id="19460" name="Rectangle 16"/>
          <p:cNvSpPr>
            <a:spLocks noChangeArrowheads="1"/>
          </p:cNvSpPr>
          <p:nvPr/>
        </p:nvSpPr>
        <p:spPr bwMode="auto">
          <a:xfrm>
            <a:off x="685800" y="3198173"/>
            <a:ext cx="1828800" cy="707886"/>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spcBef>
                <a:spcPct val="0"/>
              </a:spcBef>
              <a:buClrTx/>
              <a:buSzTx/>
              <a:buFontTx/>
              <a:buNone/>
            </a:pPr>
            <a:r>
              <a:rPr lang="en-US" altLang="en-US" sz="2000" b="0" dirty="0">
                <a:solidFill>
                  <a:schemeClr val="tx1"/>
                </a:solidFill>
                <a:latin typeface="Liberation Sans" panose="020B0604020202020204" pitchFamily="34" charset="0"/>
              </a:rPr>
              <a:t>Accumulated Depreciation</a:t>
            </a:r>
          </a:p>
        </p:txBody>
      </p:sp>
      <p:sp>
        <p:nvSpPr>
          <p:cNvPr id="19461" name="Rectangle 17"/>
          <p:cNvSpPr>
            <a:spLocks noChangeArrowheads="1"/>
          </p:cNvSpPr>
          <p:nvPr/>
        </p:nvSpPr>
        <p:spPr bwMode="auto">
          <a:xfrm>
            <a:off x="685800" y="4038600"/>
            <a:ext cx="2362200" cy="3968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spcBef>
                <a:spcPct val="0"/>
              </a:spcBef>
              <a:buClrTx/>
              <a:buSzTx/>
              <a:buFontTx/>
              <a:buNone/>
            </a:pPr>
            <a:r>
              <a:rPr lang="en-US" altLang="en-US" sz="2000" b="0" dirty="0">
                <a:solidFill>
                  <a:schemeClr val="tx1"/>
                </a:solidFill>
                <a:latin typeface="Liberation Sans" panose="020B0604020202020204" pitchFamily="34" charset="0"/>
              </a:rPr>
              <a:t>Accounts Payable</a:t>
            </a:r>
          </a:p>
        </p:txBody>
      </p:sp>
      <p:sp>
        <p:nvSpPr>
          <p:cNvPr id="19462" name="Rectangle 18"/>
          <p:cNvSpPr>
            <a:spLocks noChangeArrowheads="1"/>
          </p:cNvSpPr>
          <p:nvPr/>
        </p:nvSpPr>
        <p:spPr bwMode="auto">
          <a:xfrm>
            <a:off x="685800" y="4514850"/>
            <a:ext cx="1333500" cy="3968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spcBef>
                <a:spcPct val="0"/>
              </a:spcBef>
              <a:buClrTx/>
              <a:buSzTx/>
              <a:buFontTx/>
              <a:buNone/>
            </a:pPr>
            <a:r>
              <a:rPr lang="en-US" altLang="en-US" sz="2000" b="0" dirty="0">
                <a:solidFill>
                  <a:schemeClr val="tx1"/>
                </a:solidFill>
                <a:latin typeface="Liberation Sans" panose="020B0604020202020204" pitchFamily="34" charset="0"/>
              </a:rPr>
              <a:t>Dividends</a:t>
            </a:r>
          </a:p>
        </p:txBody>
      </p:sp>
      <p:sp>
        <p:nvSpPr>
          <p:cNvPr id="19463" name="Rectangle 19"/>
          <p:cNvSpPr>
            <a:spLocks noChangeArrowheads="1"/>
          </p:cNvSpPr>
          <p:nvPr/>
        </p:nvSpPr>
        <p:spPr bwMode="auto">
          <a:xfrm>
            <a:off x="685800" y="5022091"/>
            <a:ext cx="2133600" cy="35394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nchor="ctr" anchorCtr="0">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spcBef>
                <a:spcPct val="0"/>
              </a:spcBef>
              <a:buClrTx/>
              <a:buSzTx/>
              <a:buFontTx/>
              <a:buNone/>
            </a:pPr>
            <a:r>
              <a:rPr lang="en-US" altLang="en-US" sz="2000" b="0" dirty="0">
                <a:solidFill>
                  <a:schemeClr val="tx1"/>
                </a:solidFill>
                <a:latin typeface="Liberation Sans" panose="020B0604020202020204" pitchFamily="34" charset="0"/>
              </a:rPr>
              <a:t>Service Revenue</a:t>
            </a:r>
          </a:p>
        </p:txBody>
      </p:sp>
      <p:sp>
        <p:nvSpPr>
          <p:cNvPr id="19464" name="Rectangle 20"/>
          <p:cNvSpPr>
            <a:spLocks noChangeArrowheads="1"/>
          </p:cNvSpPr>
          <p:nvPr/>
        </p:nvSpPr>
        <p:spPr bwMode="auto">
          <a:xfrm>
            <a:off x="685800" y="5486400"/>
            <a:ext cx="2133600" cy="707886"/>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spcBef>
                <a:spcPct val="0"/>
              </a:spcBef>
              <a:buClrTx/>
              <a:buSzTx/>
              <a:buFontTx/>
              <a:buNone/>
            </a:pPr>
            <a:r>
              <a:rPr lang="en-US" altLang="en-US" sz="2000" b="0" dirty="0">
                <a:solidFill>
                  <a:schemeClr val="tx1"/>
                </a:solidFill>
                <a:latin typeface="Liberation Sans" panose="020B0604020202020204" pitchFamily="34" charset="0"/>
              </a:rPr>
              <a:t>Salaries and Wages Expense</a:t>
            </a:r>
          </a:p>
        </p:txBody>
      </p:sp>
      <p:sp>
        <p:nvSpPr>
          <p:cNvPr id="210965" name="Rectangle 21"/>
          <p:cNvSpPr>
            <a:spLocks noChangeArrowheads="1"/>
          </p:cNvSpPr>
          <p:nvPr/>
        </p:nvSpPr>
        <p:spPr bwMode="auto">
          <a:xfrm>
            <a:off x="4648200" y="2740973"/>
            <a:ext cx="3962400" cy="707886"/>
          </a:xfrm>
          <a:prstGeom prst="rect">
            <a:avLst/>
          </a:prstGeom>
          <a:solidFill>
            <a:srgbClr val="FFFFCC"/>
          </a:solidFill>
          <a:ln w="28575" cap="sq">
            <a:solidFill>
              <a:schemeClr val="tx1"/>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spcBef>
                <a:spcPct val="0"/>
              </a:spcBef>
              <a:buClrTx/>
              <a:buSzTx/>
              <a:buFontTx/>
              <a:buNone/>
            </a:pPr>
            <a:r>
              <a:rPr lang="en-US" altLang="en-US" sz="2000" b="0" dirty="0" smtClean="0">
                <a:solidFill>
                  <a:schemeClr val="tx1"/>
                </a:solidFill>
                <a:latin typeface="Liberation Sans" panose="020B0604020202020204" pitchFamily="34" charset="0"/>
              </a:rPr>
              <a:t>Statement of financial position (debit </a:t>
            </a:r>
            <a:r>
              <a:rPr lang="en-US" altLang="en-US" sz="2000" b="0" dirty="0">
                <a:solidFill>
                  <a:schemeClr val="tx1"/>
                </a:solidFill>
                <a:latin typeface="Liberation Sans" panose="020B0604020202020204" pitchFamily="34" charset="0"/>
              </a:rPr>
              <a:t>column)</a:t>
            </a:r>
          </a:p>
        </p:txBody>
      </p:sp>
      <p:sp>
        <p:nvSpPr>
          <p:cNvPr id="28" name="TextBox 27"/>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29" name="TextBox 28"/>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30" name="Rectangle 21"/>
          <p:cNvSpPr>
            <a:spLocks noChangeArrowheads="1"/>
          </p:cNvSpPr>
          <p:nvPr/>
        </p:nvSpPr>
        <p:spPr bwMode="auto">
          <a:xfrm>
            <a:off x="4648200" y="3635514"/>
            <a:ext cx="3962400" cy="707886"/>
          </a:xfrm>
          <a:prstGeom prst="rect">
            <a:avLst/>
          </a:prstGeom>
          <a:solidFill>
            <a:srgbClr val="FFFFCC"/>
          </a:solidFill>
          <a:ln w="28575" cap="sq">
            <a:solidFill>
              <a:schemeClr val="tx1"/>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spcBef>
                <a:spcPct val="0"/>
              </a:spcBef>
              <a:buClrTx/>
              <a:buSzTx/>
              <a:buFontTx/>
              <a:buNone/>
            </a:pPr>
            <a:r>
              <a:rPr lang="en-US" altLang="en-US" sz="2000" b="0" dirty="0" smtClean="0">
                <a:solidFill>
                  <a:schemeClr val="tx1"/>
                </a:solidFill>
                <a:latin typeface="Liberation Sans" panose="020B0604020202020204" pitchFamily="34" charset="0"/>
              </a:rPr>
              <a:t>Statement of financial position (credit </a:t>
            </a:r>
            <a:r>
              <a:rPr lang="en-US" altLang="en-US" sz="2000" b="0" dirty="0">
                <a:solidFill>
                  <a:schemeClr val="tx1"/>
                </a:solidFill>
                <a:latin typeface="Liberation Sans" panose="020B0604020202020204" pitchFamily="34" charset="0"/>
              </a:rPr>
              <a:t>column)</a:t>
            </a:r>
          </a:p>
        </p:txBody>
      </p:sp>
      <p:sp>
        <p:nvSpPr>
          <p:cNvPr id="31" name="Rectangle 21"/>
          <p:cNvSpPr>
            <a:spLocks noChangeArrowheads="1"/>
          </p:cNvSpPr>
          <p:nvPr/>
        </p:nvSpPr>
        <p:spPr bwMode="auto">
          <a:xfrm>
            <a:off x="4648200" y="4549914"/>
            <a:ext cx="3962400" cy="707886"/>
          </a:xfrm>
          <a:prstGeom prst="rect">
            <a:avLst/>
          </a:prstGeom>
          <a:solidFill>
            <a:srgbClr val="FFFFCC"/>
          </a:solidFill>
          <a:ln w="28575" cap="sq">
            <a:solidFill>
              <a:schemeClr val="tx1"/>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spcBef>
                <a:spcPct val="0"/>
              </a:spcBef>
              <a:buClrTx/>
              <a:buSzTx/>
              <a:buFontTx/>
              <a:buNone/>
            </a:pPr>
            <a:r>
              <a:rPr lang="en-US" altLang="en-US" sz="2000" b="0" dirty="0" smtClean="0">
                <a:solidFill>
                  <a:schemeClr val="tx1"/>
                </a:solidFill>
                <a:latin typeface="Liberation Sans" panose="020B0604020202020204" pitchFamily="34" charset="0"/>
              </a:rPr>
              <a:t>Income statement</a:t>
            </a:r>
          </a:p>
          <a:p>
            <a:pPr algn="ctr">
              <a:spcBef>
                <a:spcPct val="0"/>
              </a:spcBef>
              <a:buClrTx/>
              <a:buSzTx/>
              <a:buFontTx/>
              <a:buNone/>
            </a:pPr>
            <a:r>
              <a:rPr lang="en-US" altLang="en-US" sz="2000" b="0" dirty="0" smtClean="0">
                <a:solidFill>
                  <a:schemeClr val="tx1"/>
                </a:solidFill>
                <a:latin typeface="Liberation Sans" panose="020B0604020202020204" pitchFamily="34" charset="0"/>
              </a:rPr>
              <a:t>(debit </a:t>
            </a:r>
            <a:r>
              <a:rPr lang="en-US" altLang="en-US" sz="2000" b="0" dirty="0">
                <a:solidFill>
                  <a:schemeClr val="tx1"/>
                </a:solidFill>
                <a:latin typeface="Liberation Sans" panose="020B0604020202020204" pitchFamily="34" charset="0"/>
              </a:rPr>
              <a:t>column)</a:t>
            </a:r>
          </a:p>
        </p:txBody>
      </p:sp>
      <p:sp>
        <p:nvSpPr>
          <p:cNvPr id="32" name="Rectangle 21"/>
          <p:cNvSpPr>
            <a:spLocks noChangeArrowheads="1"/>
          </p:cNvSpPr>
          <p:nvPr/>
        </p:nvSpPr>
        <p:spPr bwMode="auto">
          <a:xfrm>
            <a:off x="4648200" y="5464314"/>
            <a:ext cx="3962400" cy="707886"/>
          </a:xfrm>
          <a:prstGeom prst="rect">
            <a:avLst/>
          </a:prstGeom>
          <a:solidFill>
            <a:srgbClr val="FFFFCC"/>
          </a:solidFill>
          <a:ln w="28575" cap="sq">
            <a:solidFill>
              <a:schemeClr val="tx1"/>
            </a:solidFill>
            <a:miter lim="800000"/>
            <a:headEnd type="none" w="sm" len="sm"/>
            <a:tailEnd type="none" w="sm" len="sm"/>
          </a:ln>
          <a:effectLst/>
          <a:extLst/>
        </p:spPr>
        <p:txBody>
          <a:bodyPr>
            <a:spAutoFit/>
          </a:bodyPr>
          <a:lstStyle>
            <a:lvl1pPr algn="l">
              <a:spcBef>
                <a:spcPct val="20000"/>
              </a:spcBef>
              <a:buClr>
                <a:schemeClr val="accent2"/>
              </a:buClr>
              <a:buSzPct val="75000"/>
              <a:buFont typeface="Wingdings" pitchFamily="2" charset="2"/>
              <a:buChar char="l"/>
              <a:tabLst>
                <a:tab pos="2057400"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057400"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057400"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057400" algn="l"/>
              </a:tabLst>
              <a:defRPr sz="2000" b="1">
                <a:solidFill>
                  <a:schemeClr val="bg2"/>
                </a:solidFill>
                <a:latin typeface="Arial" charset="0"/>
              </a:defRPr>
            </a:lvl9pPr>
          </a:lstStyle>
          <a:p>
            <a:pPr algn="ctr">
              <a:spcBef>
                <a:spcPct val="0"/>
              </a:spcBef>
              <a:buClrTx/>
              <a:buSzTx/>
              <a:buFontTx/>
              <a:buNone/>
            </a:pPr>
            <a:r>
              <a:rPr lang="en-US" altLang="en-US" sz="2000" b="0" dirty="0" smtClean="0">
                <a:solidFill>
                  <a:schemeClr val="tx1"/>
                </a:solidFill>
                <a:latin typeface="Liberation Sans" panose="020B0604020202020204" pitchFamily="34" charset="0"/>
              </a:rPr>
              <a:t>Income statement</a:t>
            </a:r>
          </a:p>
          <a:p>
            <a:pPr algn="ctr">
              <a:spcBef>
                <a:spcPct val="0"/>
              </a:spcBef>
              <a:buClrTx/>
              <a:buSzTx/>
              <a:buFontTx/>
              <a:buNone/>
            </a:pPr>
            <a:r>
              <a:rPr lang="en-US" altLang="en-US" sz="2000" b="0" dirty="0" smtClean="0">
                <a:solidFill>
                  <a:schemeClr val="tx1"/>
                </a:solidFill>
                <a:latin typeface="Liberation Sans" panose="020B0604020202020204" pitchFamily="34" charset="0"/>
              </a:rPr>
              <a:t>(credit </a:t>
            </a:r>
            <a:r>
              <a:rPr lang="en-US" altLang="en-US" sz="2000" b="0" dirty="0">
                <a:solidFill>
                  <a:schemeClr val="tx1"/>
                </a:solidFill>
                <a:latin typeface="Liberation Sans" panose="020B0604020202020204" pitchFamily="34" charset="0"/>
              </a:rPr>
              <a:t>column)</a:t>
            </a:r>
          </a:p>
        </p:txBody>
      </p:sp>
      <p:cxnSp>
        <p:nvCxnSpPr>
          <p:cNvPr id="3" name="Straight Arrow Connector 2"/>
          <p:cNvCxnSpPr>
            <a:stCxn id="19459" idx="3"/>
            <a:endCxn id="210965" idx="1"/>
          </p:cNvCxnSpPr>
          <p:nvPr/>
        </p:nvCxnSpPr>
        <p:spPr bwMode="auto">
          <a:xfrm>
            <a:off x="1600200" y="2939411"/>
            <a:ext cx="3048000" cy="155505"/>
          </a:xfrm>
          <a:prstGeom prst="straightConnector1">
            <a:avLst/>
          </a:prstGeom>
          <a:solidFill>
            <a:schemeClr val="accent1"/>
          </a:solidFill>
          <a:ln w="38100" cap="sq" cmpd="sng" algn="ctr">
            <a:solidFill>
              <a:srgbClr val="CC0000"/>
            </a:solidFill>
            <a:prstDash val="solid"/>
            <a:round/>
            <a:headEnd type="none" w="sm" len="sm"/>
            <a:tailEnd type="arrow"/>
          </a:ln>
          <a:effectLst/>
        </p:spPr>
      </p:cxnSp>
      <p:cxnSp>
        <p:nvCxnSpPr>
          <p:cNvPr id="35" name="Straight Arrow Connector 34"/>
          <p:cNvCxnSpPr>
            <a:stCxn id="19460" idx="3"/>
            <a:endCxn id="30" idx="1"/>
          </p:cNvCxnSpPr>
          <p:nvPr/>
        </p:nvCxnSpPr>
        <p:spPr bwMode="auto">
          <a:xfrm>
            <a:off x="2514600" y="3552116"/>
            <a:ext cx="2133600" cy="437341"/>
          </a:xfrm>
          <a:prstGeom prst="straightConnector1">
            <a:avLst/>
          </a:prstGeom>
          <a:solidFill>
            <a:schemeClr val="accent1"/>
          </a:solidFill>
          <a:ln w="38100" cap="sq" cmpd="sng" algn="ctr">
            <a:solidFill>
              <a:srgbClr val="CC0000"/>
            </a:solidFill>
            <a:prstDash val="solid"/>
            <a:round/>
            <a:headEnd type="none" w="sm" len="sm"/>
            <a:tailEnd type="arrow"/>
          </a:ln>
          <a:effectLst/>
        </p:spPr>
      </p:cxnSp>
      <p:cxnSp>
        <p:nvCxnSpPr>
          <p:cNvPr id="38" name="Straight Arrow Connector 37"/>
          <p:cNvCxnSpPr>
            <a:stCxn id="19461" idx="3"/>
            <a:endCxn id="30" idx="1"/>
          </p:cNvCxnSpPr>
          <p:nvPr/>
        </p:nvCxnSpPr>
        <p:spPr bwMode="auto">
          <a:xfrm flipV="1">
            <a:off x="3048000" y="3989457"/>
            <a:ext cx="1600200" cy="247581"/>
          </a:xfrm>
          <a:prstGeom prst="straightConnector1">
            <a:avLst/>
          </a:prstGeom>
          <a:solidFill>
            <a:schemeClr val="accent1"/>
          </a:solidFill>
          <a:ln w="38100" cap="sq" cmpd="sng" algn="ctr">
            <a:solidFill>
              <a:srgbClr val="CC0000"/>
            </a:solidFill>
            <a:prstDash val="solid"/>
            <a:round/>
            <a:headEnd type="none" w="sm" len="sm"/>
            <a:tailEnd type="arrow"/>
          </a:ln>
          <a:effectLst/>
        </p:spPr>
      </p:cxnSp>
      <p:cxnSp>
        <p:nvCxnSpPr>
          <p:cNvPr id="41" name="Straight Arrow Connector 40"/>
          <p:cNvCxnSpPr>
            <a:stCxn id="19462" idx="3"/>
            <a:endCxn id="210965" idx="1"/>
          </p:cNvCxnSpPr>
          <p:nvPr/>
        </p:nvCxnSpPr>
        <p:spPr bwMode="auto">
          <a:xfrm flipV="1">
            <a:off x="2019300" y="3094916"/>
            <a:ext cx="2628900" cy="1618372"/>
          </a:xfrm>
          <a:prstGeom prst="straightConnector1">
            <a:avLst/>
          </a:prstGeom>
          <a:solidFill>
            <a:schemeClr val="accent1"/>
          </a:solidFill>
          <a:ln w="38100" cap="sq" cmpd="sng" algn="ctr">
            <a:solidFill>
              <a:srgbClr val="CC0000"/>
            </a:solidFill>
            <a:prstDash val="solid"/>
            <a:round/>
            <a:headEnd type="none" w="sm" len="sm"/>
            <a:tailEnd type="arrow"/>
          </a:ln>
          <a:effectLst/>
        </p:spPr>
      </p:cxnSp>
      <p:cxnSp>
        <p:nvCxnSpPr>
          <p:cNvPr id="44" name="Straight Arrow Connector 43"/>
          <p:cNvCxnSpPr>
            <a:stCxn id="19463" idx="3"/>
            <a:endCxn id="32" idx="1"/>
          </p:cNvCxnSpPr>
          <p:nvPr/>
        </p:nvCxnSpPr>
        <p:spPr bwMode="auto">
          <a:xfrm>
            <a:off x="2819400" y="5199063"/>
            <a:ext cx="1828800" cy="619194"/>
          </a:xfrm>
          <a:prstGeom prst="straightConnector1">
            <a:avLst/>
          </a:prstGeom>
          <a:solidFill>
            <a:schemeClr val="accent1"/>
          </a:solidFill>
          <a:ln w="38100" cap="sq" cmpd="sng" algn="ctr">
            <a:solidFill>
              <a:srgbClr val="CC0000"/>
            </a:solidFill>
            <a:prstDash val="solid"/>
            <a:round/>
            <a:headEnd type="none" w="sm" len="sm"/>
            <a:tailEnd type="arrow"/>
          </a:ln>
          <a:effectLst/>
        </p:spPr>
      </p:cxnSp>
      <p:cxnSp>
        <p:nvCxnSpPr>
          <p:cNvPr id="47" name="Straight Arrow Connector 46"/>
          <p:cNvCxnSpPr>
            <a:stCxn id="19464" idx="3"/>
            <a:endCxn id="31" idx="1"/>
          </p:cNvCxnSpPr>
          <p:nvPr/>
        </p:nvCxnSpPr>
        <p:spPr bwMode="auto">
          <a:xfrm flipV="1">
            <a:off x="2819400" y="4903857"/>
            <a:ext cx="1828800" cy="936486"/>
          </a:xfrm>
          <a:prstGeom prst="straightConnector1">
            <a:avLst/>
          </a:prstGeom>
          <a:solidFill>
            <a:schemeClr val="accent1"/>
          </a:solidFill>
          <a:ln w="38100" cap="sq" cmpd="sng" algn="ctr">
            <a:solidFill>
              <a:srgbClr val="CC0000"/>
            </a:solidFill>
            <a:prstDash val="solid"/>
            <a:round/>
            <a:headEnd type="none" w="sm" len="sm"/>
            <a:tailEnd type="arrow"/>
          </a:ln>
          <a:effectLst/>
        </p:spPr>
      </p:cxnSp>
      <p:sp>
        <p:nvSpPr>
          <p:cNvPr id="59"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bwMode="auto">
          <a:xfrm>
            <a:off x="6858000" y="900752"/>
            <a:ext cx="0" cy="1175026"/>
          </a:xfrm>
          <a:prstGeom prst="line">
            <a:avLst/>
          </a:prstGeom>
          <a:solidFill>
            <a:schemeClr val="accent1"/>
          </a:solidFill>
          <a:ln w="12700" cap="sq" cmpd="sng" algn="ctr">
            <a:solidFill>
              <a:schemeClr val="tx1"/>
            </a:solidFill>
            <a:prstDash val="solid"/>
            <a:round/>
            <a:headEnd type="none" w="sm" len="sm"/>
            <a:tailEnd type="none" w="sm" len="sm"/>
          </a:ln>
          <a:effectLst/>
        </p:spPr>
      </p:cxnSp>
      <p:pic>
        <p:nvPicPr>
          <p:cNvPr id="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29221"/>
            <a:ext cx="7848600"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ext Box 4"/>
          <p:cNvSpPr txBox="1">
            <a:spLocks noChangeArrowheads="1"/>
          </p:cNvSpPr>
          <p:nvPr/>
        </p:nvSpPr>
        <p:spPr bwMode="auto">
          <a:xfrm>
            <a:off x="533400" y="1268104"/>
            <a:ext cx="6172200" cy="126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0000"/>
              </a:lnSpc>
              <a:spcBef>
                <a:spcPct val="0"/>
              </a:spcBef>
              <a:spcAft>
                <a:spcPct val="50000"/>
              </a:spcAft>
              <a:buClrTx/>
              <a:buSzPct val="80000"/>
              <a:buFontTx/>
              <a:buNone/>
            </a:pPr>
            <a:r>
              <a:rPr lang="en-US" altLang="en-US" sz="2300" b="0" dirty="0">
                <a:latin typeface="Liberation Sans" panose="020B0604020202020204" pitchFamily="34" charset="0"/>
              </a:rPr>
              <a:t>At the end of the accounting period, the company makes the accounts ready for the next period.</a:t>
            </a:r>
          </a:p>
        </p:txBody>
      </p:sp>
      <p:sp>
        <p:nvSpPr>
          <p:cNvPr id="2" name="Rectangle 1"/>
          <p:cNvSpPr/>
          <p:nvPr/>
        </p:nvSpPr>
        <p:spPr>
          <a:xfrm>
            <a:off x="658504" y="5983069"/>
            <a:ext cx="4572000" cy="461665"/>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sz="1200" b="1" dirty="0">
                <a:latin typeface="Liberation Sans" panose="020B0604020202020204" pitchFamily="34" charset="0"/>
              </a:rPr>
              <a:t>Illustration 4-4</a:t>
            </a:r>
          </a:p>
          <a:p>
            <a:pPr algn="l"/>
            <a:r>
              <a:rPr lang="en-US" sz="1200" b="1" dirty="0">
                <a:latin typeface="Liberation Sans" panose="020B0604020202020204" pitchFamily="34" charset="0"/>
              </a:rPr>
              <a:t>Temporary versus </a:t>
            </a:r>
            <a:r>
              <a:rPr lang="en-US" sz="1200" b="1" dirty="0" smtClean="0">
                <a:latin typeface="Liberation Sans" panose="020B0604020202020204" pitchFamily="34" charset="0"/>
              </a:rPr>
              <a:t>permanent accounts</a:t>
            </a:r>
            <a:endParaRPr lang="en-US" sz="1200" b="1" dirty="0">
              <a:latin typeface="Liberation Sans" panose="020B0604020202020204" pitchFamily="34" charset="0"/>
            </a:endParaRP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
        <p:nvSpPr>
          <p:cNvPr id="13" name="TextBox 12"/>
          <p:cNvSpPr txBox="1"/>
          <p:nvPr/>
        </p:nvSpPr>
        <p:spPr>
          <a:xfrm>
            <a:off x="762000" y="397171"/>
            <a:ext cx="8092721" cy="579781"/>
          </a:xfrm>
          <a:prstGeom prst="rect">
            <a:avLst/>
          </a:prstGeom>
          <a:solidFill>
            <a:srgbClr val="0000BF"/>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Closing the Books</a:t>
            </a:r>
            <a:endParaRPr lang="en-US" altLang="en-US" dirty="0">
              <a:solidFill>
                <a:schemeClr val="accent3"/>
              </a:solidFill>
            </a:endParaRPr>
          </a:p>
        </p:txBody>
      </p:sp>
      <p:sp>
        <p:nvSpPr>
          <p:cNvPr id="14" name="TextBox 13"/>
          <p:cNvSpPr txBox="1"/>
          <p:nvPr/>
        </p:nvSpPr>
        <p:spPr>
          <a:xfrm>
            <a:off x="277504" y="397171"/>
            <a:ext cx="4844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5" name="Rectangle 14"/>
          <p:cNvSpPr/>
          <p:nvPr/>
        </p:nvSpPr>
        <p:spPr>
          <a:xfrm>
            <a:off x="6946278" y="1039504"/>
            <a:ext cx="2045322" cy="1077218"/>
          </a:xfrm>
          <a:prstGeom prst="rect">
            <a:avLst/>
          </a:prstGeom>
        </p:spPr>
        <p:txBody>
          <a:bodyPr wrap="square">
            <a:spAutoFit/>
          </a:bodyPr>
          <a:lstStyle/>
          <a:p>
            <a:pPr algn="l"/>
            <a:r>
              <a:rPr lang="en-US" sz="1800" b="1" dirty="0" smtClean="0">
                <a:solidFill>
                  <a:srgbClr val="FF3300"/>
                </a:solidFill>
                <a:latin typeface="Liberation Sans" panose="020B0604020202020204" pitchFamily="34" charset="0"/>
              </a:rPr>
              <a:t>Learning Objective 2 </a:t>
            </a:r>
            <a:r>
              <a:rPr lang="en-US" sz="1400" b="1" dirty="0" smtClean="0">
                <a:solidFill>
                  <a:srgbClr val="FF3300"/>
                </a:solidFill>
                <a:latin typeface="Liberation Sans" panose="020B0604020202020204" pitchFamily="34" charset="0"/>
              </a:rPr>
              <a:t> </a:t>
            </a:r>
          </a:p>
          <a:p>
            <a:pPr algn="l"/>
            <a:r>
              <a:rPr lang="en-US" sz="1400" b="1" dirty="0" smtClean="0">
                <a:solidFill>
                  <a:schemeClr val="tx1"/>
                </a:solidFill>
                <a:latin typeface="Liberation Sans" panose="020B0604020202020204" pitchFamily="34" charset="0"/>
              </a:rPr>
              <a:t>Explain the process of closing the books.</a:t>
            </a:r>
            <a:endParaRPr lang="en-US" sz="1400" b="1" dirty="0">
              <a:solidFill>
                <a:schemeClr val="tx1"/>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1"/>
          <p:cNvSpPr>
            <a:spLocks noChangeArrowheads="1"/>
          </p:cNvSpPr>
          <p:nvPr/>
        </p:nvSpPr>
        <p:spPr bwMode="auto">
          <a:xfrm>
            <a:off x="533400" y="609600"/>
            <a:ext cx="8153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Font typeface="Wingdings" pitchFamily="2" charset="2"/>
              <a:buNone/>
            </a:pPr>
            <a:r>
              <a:rPr lang="en-US" altLang="en-US" sz="3500" dirty="0" smtClean="0">
                <a:solidFill>
                  <a:srgbClr val="5F5F5F"/>
                </a:solidFill>
                <a:latin typeface="Liberation Sans" panose="020B0604020202020204" pitchFamily="34" charset="0"/>
              </a:rPr>
              <a:t>PREVIEW OF </a:t>
            </a:r>
            <a:r>
              <a:rPr lang="en-US" altLang="en-US" sz="4000" dirty="0" smtClean="0">
                <a:solidFill>
                  <a:srgbClr val="CC0000"/>
                </a:solidFill>
                <a:latin typeface="Liberation Sans" panose="020B0604020202020204" pitchFamily="34" charset="0"/>
              </a:rPr>
              <a:t>CHAPTER 4</a:t>
            </a:r>
            <a:endParaRPr lang="en-US" altLang="en-US" sz="2400" dirty="0">
              <a:solidFill>
                <a:srgbClr val="CC0000"/>
              </a:solidFill>
              <a:latin typeface="Liberation Sans" panose="020B0604020202020204"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721725" cy="2970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949161"/>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533400" y="1295400"/>
            <a:ext cx="8153400" cy="218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0"/>
              </a:spcBef>
              <a:spcAft>
                <a:spcPct val="50000"/>
              </a:spcAft>
              <a:buClrTx/>
              <a:buSzPct val="80000"/>
              <a:buFontTx/>
              <a:buNone/>
            </a:pPr>
            <a:r>
              <a:rPr lang="en-US" altLang="en-US" sz="2300" dirty="0">
                <a:solidFill>
                  <a:schemeClr val="hlink"/>
                </a:solidFill>
                <a:latin typeface="Liberation Sans" panose="020B0604020202020204" pitchFamily="34" charset="0"/>
              </a:rPr>
              <a:t>Closing entries</a:t>
            </a:r>
            <a:r>
              <a:rPr lang="en-US" altLang="en-US" sz="2300" dirty="0">
                <a:solidFill>
                  <a:srgbClr val="00FFFF"/>
                </a:solidFill>
                <a:latin typeface="Liberation Sans" panose="020B0604020202020204" pitchFamily="34" charset="0"/>
              </a:rPr>
              <a:t> </a:t>
            </a:r>
            <a:r>
              <a:rPr lang="en-US" altLang="en-US" sz="2200" b="0" dirty="0">
                <a:solidFill>
                  <a:srgbClr val="000000"/>
                </a:solidFill>
                <a:latin typeface="Liberation Sans" panose="020B0604020202020204" pitchFamily="34" charset="0"/>
              </a:rPr>
              <a:t>formally recognize in the ledger the transfer of </a:t>
            </a:r>
          </a:p>
          <a:p>
            <a:pPr lvl="1">
              <a:lnSpc>
                <a:spcPct val="115000"/>
              </a:lnSpc>
              <a:spcBef>
                <a:spcPct val="0"/>
              </a:spcBef>
              <a:spcAft>
                <a:spcPct val="50000"/>
              </a:spcAft>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net income (or net loss) and </a:t>
            </a:r>
          </a:p>
          <a:p>
            <a:pPr lvl="1">
              <a:lnSpc>
                <a:spcPct val="115000"/>
              </a:lnSpc>
              <a:spcBef>
                <a:spcPct val="0"/>
              </a:spcBef>
              <a:spcAft>
                <a:spcPct val="50000"/>
              </a:spcAft>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Dividends </a:t>
            </a:r>
          </a:p>
          <a:p>
            <a:pPr lvl="1">
              <a:lnSpc>
                <a:spcPct val="115000"/>
              </a:lnSpc>
              <a:spcBef>
                <a:spcPct val="0"/>
              </a:spcBef>
              <a:spcAft>
                <a:spcPct val="50000"/>
              </a:spcAft>
              <a:buClrTx/>
              <a:buSzPct val="80000"/>
              <a:buFontTx/>
              <a:buNone/>
            </a:pPr>
            <a:r>
              <a:rPr lang="en-US" altLang="en-US" sz="2200" b="0" dirty="0">
                <a:solidFill>
                  <a:srgbClr val="000000"/>
                </a:solidFill>
                <a:latin typeface="Liberation Sans" panose="020B0604020202020204" pitchFamily="34" charset="0"/>
              </a:rPr>
              <a:t>to Retained Earnings.</a:t>
            </a:r>
            <a:endParaRPr lang="en-US" altLang="en-US" sz="2200" dirty="0">
              <a:solidFill>
                <a:srgbClr val="800000"/>
              </a:solidFill>
              <a:latin typeface="Liberation Sans" panose="020B0604020202020204" pitchFamily="34" charset="0"/>
            </a:endParaRPr>
          </a:p>
        </p:txBody>
      </p:sp>
      <p:sp>
        <p:nvSpPr>
          <p:cNvPr id="22532" name="Text Box 9"/>
          <p:cNvSpPr txBox="1">
            <a:spLocks noChangeArrowheads="1"/>
          </p:cNvSpPr>
          <p:nvPr/>
        </p:nvSpPr>
        <p:spPr bwMode="auto">
          <a:xfrm>
            <a:off x="533400" y="3657600"/>
            <a:ext cx="8153400" cy="186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0"/>
              </a:spcBef>
              <a:spcAft>
                <a:spcPct val="50000"/>
              </a:spcAft>
              <a:buClrTx/>
              <a:buSzPct val="80000"/>
              <a:buFontTx/>
              <a:buNone/>
            </a:pPr>
            <a:r>
              <a:rPr lang="en-US" altLang="en-US" sz="2300" b="0" dirty="0">
                <a:solidFill>
                  <a:srgbClr val="000000"/>
                </a:solidFill>
                <a:latin typeface="Liberation Sans" panose="020B0604020202020204" pitchFamily="34" charset="0"/>
              </a:rPr>
              <a:t>Companies generally journalize and post closing entries only at the end of the annual accounting period.</a:t>
            </a:r>
          </a:p>
          <a:p>
            <a:pPr>
              <a:lnSpc>
                <a:spcPct val="115000"/>
              </a:lnSpc>
              <a:spcBef>
                <a:spcPct val="0"/>
              </a:spcBef>
              <a:spcAft>
                <a:spcPct val="50000"/>
              </a:spcAft>
              <a:buClrTx/>
              <a:buSzPct val="80000"/>
              <a:buFontTx/>
              <a:buNone/>
            </a:pPr>
            <a:r>
              <a:rPr lang="en-US" altLang="en-US" sz="2300" b="0" dirty="0">
                <a:solidFill>
                  <a:srgbClr val="000000"/>
                </a:solidFill>
                <a:latin typeface="Liberation Sans" panose="020B0604020202020204" pitchFamily="34" charset="0"/>
              </a:rPr>
              <a:t>Closing entries produce a zero balance in each temporary account.</a:t>
            </a:r>
          </a:p>
        </p:txBody>
      </p:sp>
      <p:sp>
        <p:nvSpPr>
          <p:cNvPr id="22533"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SzPct val="80000"/>
              <a:buNone/>
              <a:defRPr/>
            </a:pPr>
            <a:r>
              <a:rPr lang="en-US" sz="3200" dirty="0">
                <a:solidFill>
                  <a:srgbClr val="CC0000"/>
                </a:solidFill>
                <a:latin typeface="Liberation Sans" panose="020B0604020202020204" pitchFamily="34" charset="0"/>
              </a:rPr>
              <a:t>Preparing Closing Entries</a:t>
            </a:r>
          </a:p>
        </p:txBody>
      </p:sp>
      <p:sp>
        <p:nvSpPr>
          <p:cNvPr id="22534"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7857"/>
            <a:ext cx="7986999" cy="637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Text Box 8"/>
          <p:cNvSpPr txBox="1">
            <a:spLocks noChangeArrowheads="1"/>
          </p:cNvSpPr>
          <p:nvPr/>
        </p:nvSpPr>
        <p:spPr bwMode="auto">
          <a:xfrm>
            <a:off x="6934200" y="3505200"/>
            <a:ext cx="1905000" cy="841375"/>
          </a:xfrm>
          <a:prstGeom prst="rect">
            <a:avLst/>
          </a:prstGeom>
          <a:solidFill>
            <a:schemeClr val="bg1"/>
          </a:solidFill>
          <a:ln w="19050" cap="sq">
            <a:solidFill>
              <a:schemeClr val="tx1"/>
            </a:solidFill>
            <a:miter lim="800000"/>
            <a:headEnd type="none" w="sm" len="sm"/>
            <a:tailEnd type="none" w="sm" len="sm"/>
          </a:ln>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200" dirty="0">
                <a:solidFill>
                  <a:schemeClr val="tx1"/>
                </a:solidFill>
                <a:latin typeface="Liberation Sans" panose="020B0604020202020204" pitchFamily="34" charset="0"/>
              </a:rPr>
              <a:t>Retained earnings is a permanent account.  All other accounts are temporary accounts.</a:t>
            </a:r>
          </a:p>
        </p:txBody>
      </p:sp>
      <p:pic>
        <p:nvPicPr>
          <p:cNvPr id="2356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408" y="5505736"/>
            <a:ext cx="32766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7010400" y="2286000"/>
            <a:ext cx="1981200" cy="646331"/>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sz="1200" b="1" dirty="0">
                <a:latin typeface="Liberation Sans" panose="020B0604020202020204" pitchFamily="34" charset="0"/>
              </a:rPr>
              <a:t>Illustration 4-5</a:t>
            </a:r>
          </a:p>
          <a:p>
            <a:pPr algn="l"/>
            <a:r>
              <a:rPr lang="en-US" sz="1200" dirty="0">
                <a:latin typeface="Liberation Sans" panose="020B0604020202020204" pitchFamily="34" charset="0"/>
              </a:rPr>
              <a:t>Diagram of closing </a:t>
            </a:r>
            <a:r>
              <a:rPr lang="en-US" sz="1200" dirty="0" smtClean="0">
                <a:latin typeface="Liberation Sans" panose="020B0604020202020204" pitchFamily="34" charset="0"/>
              </a:rPr>
              <a:t>process—corporation</a:t>
            </a:r>
            <a:endParaRPr lang="en-US" sz="1200" dirty="0">
              <a:latin typeface="Liberation Sans" panose="020B0604020202020204" pitchFamily="34" charset="0"/>
            </a:endParaRP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
        <p:nvSpPr>
          <p:cNvPr id="3" name="Rectangle 2"/>
          <p:cNvSpPr/>
          <p:nvPr/>
        </p:nvSpPr>
        <p:spPr>
          <a:xfrm>
            <a:off x="381000" y="2574530"/>
            <a:ext cx="2933700" cy="1997470"/>
          </a:xfrm>
          <a:prstGeom prst="rect">
            <a:avLst/>
          </a:prstGeom>
          <a:solidFill>
            <a:schemeClr val="accent3"/>
          </a:solidFill>
          <a:ln>
            <a:solidFill>
              <a:schemeClr val="tx1"/>
            </a:solidFill>
          </a:ln>
          <a:effectLst>
            <a:innerShdw blurRad="114300">
              <a:prstClr val="black"/>
            </a:innerShdw>
          </a:effectLst>
        </p:spPr>
        <p:txBody>
          <a:bodyPr wrap="square" lIns="182880" rIns="182880" anchor="ctr" anchorCtr="0">
            <a:noAutofit/>
          </a:bodyPr>
          <a:lstStyle/>
          <a:p>
            <a:pPr algn="l"/>
            <a:r>
              <a:rPr lang="en-US" sz="1600" b="1" dirty="0">
                <a:solidFill>
                  <a:schemeClr val="tx2">
                    <a:lumMod val="75000"/>
                  </a:schemeClr>
                </a:solidFill>
                <a:latin typeface="Liberation Sans" panose="020B0604020202020204" pitchFamily="34" charset="0"/>
              </a:rPr>
              <a:t>• HELPFUL HINT</a:t>
            </a:r>
          </a:p>
          <a:p>
            <a:pPr algn="l"/>
            <a:r>
              <a:rPr lang="en-US" sz="1600" dirty="0">
                <a:latin typeface="Liberation Sans" panose="020B0604020202020204" pitchFamily="34" charset="0"/>
              </a:rPr>
              <a:t>The Dividends account is</a:t>
            </a:r>
          </a:p>
          <a:p>
            <a:pPr algn="l"/>
            <a:r>
              <a:rPr lang="en-US" sz="1600" dirty="0">
                <a:latin typeface="Liberation Sans" panose="020B0604020202020204" pitchFamily="34" charset="0"/>
              </a:rPr>
              <a:t>closed directly to Retained</a:t>
            </a:r>
          </a:p>
          <a:p>
            <a:pPr algn="l"/>
            <a:r>
              <a:rPr lang="en-US" sz="1600" dirty="0">
                <a:latin typeface="Liberation Sans" panose="020B0604020202020204" pitchFamily="34" charset="0"/>
              </a:rPr>
              <a:t>Earnings and </a:t>
            </a:r>
            <a:r>
              <a:rPr lang="en-US" sz="1600" i="1" dirty="0">
                <a:latin typeface="Liberation Sans" panose="020B0604020202020204" pitchFamily="34" charset="0"/>
              </a:rPr>
              <a:t>not </a:t>
            </a:r>
            <a:r>
              <a:rPr lang="en-US" sz="1600" dirty="0">
                <a:latin typeface="Liberation Sans" panose="020B0604020202020204" pitchFamily="34" charset="0"/>
              </a:rPr>
              <a:t>to</a:t>
            </a:r>
          </a:p>
          <a:p>
            <a:pPr algn="l"/>
            <a:r>
              <a:rPr lang="en-US" sz="1600" dirty="0">
                <a:latin typeface="Liberation Sans" panose="020B0604020202020204" pitchFamily="34" charset="0"/>
              </a:rPr>
              <a:t>Income Summary because</a:t>
            </a:r>
          </a:p>
          <a:p>
            <a:pPr algn="l"/>
            <a:r>
              <a:rPr lang="en-US" sz="1600" dirty="0">
                <a:latin typeface="Liberation Sans" panose="020B0604020202020204" pitchFamily="34" charset="0"/>
              </a:rPr>
              <a:t>dividends are not an</a:t>
            </a:r>
          </a:p>
          <a:p>
            <a:pPr algn="l"/>
            <a:r>
              <a:rPr lang="en-US" sz="1600" dirty="0">
                <a:latin typeface="Liberation Sans" panose="020B0604020202020204" pitchFamily="34" charset="0"/>
              </a:rPr>
              <a:t>expense.</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9"/>
          <p:cNvSpPr txBox="1">
            <a:spLocks noChangeArrowheads="1"/>
          </p:cNvSpPr>
          <p:nvPr/>
        </p:nvSpPr>
        <p:spPr bwMode="auto">
          <a:xfrm>
            <a:off x="833648" y="6297304"/>
            <a:ext cx="2195015" cy="461665"/>
          </a:xfrm>
          <a:prstGeom prst="rect">
            <a:avLst/>
          </a:prstGeom>
          <a:noFill/>
          <a:ln>
            <a:noFill/>
          </a:ln>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1200" dirty="0">
                <a:solidFill>
                  <a:schemeClr val="tx1"/>
                </a:solidFill>
              </a:rPr>
              <a:t>Illustration 4-6</a:t>
            </a:r>
          </a:p>
          <a:p>
            <a:pPr>
              <a:spcBef>
                <a:spcPct val="0"/>
              </a:spcBef>
              <a:buClrTx/>
              <a:buSzTx/>
              <a:buFontTx/>
              <a:buNone/>
            </a:pPr>
            <a:r>
              <a:rPr lang="en-US" altLang="en-US" sz="1200" b="0" dirty="0">
                <a:solidFill>
                  <a:schemeClr val="tx1"/>
                </a:solidFill>
              </a:rPr>
              <a:t>Closing entries journalized</a:t>
            </a:r>
            <a:endParaRPr lang="en-US" altLang="en-US" sz="1200" dirty="0">
              <a:solidFill>
                <a:schemeClr val="tx1"/>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2019"/>
            <a:ext cx="7291050" cy="5902733"/>
          </a:xfrm>
          <a:prstGeom prst="rect">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2640"/>
            <a:ext cx="7608045" cy="622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5" name="Text Box 9"/>
          <p:cNvSpPr txBox="1">
            <a:spLocks noChangeArrowheads="1"/>
          </p:cNvSpPr>
          <p:nvPr/>
        </p:nvSpPr>
        <p:spPr bwMode="auto">
          <a:xfrm>
            <a:off x="6172200" y="5830669"/>
            <a:ext cx="2057400" cy="461665"/>
          </a:xfrm>
          <a:prstGeom prst="rect">
            <a:avLst/>
          </a:prstGeom>
          <a:noFill/>
          <a:ln>
            <a:noFill/>
          </a:ln>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Pct val="80000"/>
              <a:buFontTx/>
              <a:buNone/>
            </a:pPr>
            <a:r>
              <a:rPr lang="en-US" altLang="en-US" sz="1200" dirty="0">
                <a:solidFill>
                  <a:schemeClr val="tx1"/>
                </a:solidFill>
              </a:rPr>
              <a:t>Illustration </a:t>
            </a:r>
            <a:r>
              <a:rPr lang="en-US" altLang="en-US" sz="1200" dirty="0" smtClean="0">
                <a:solidFill>
                  <a:schemeClr val="tx1"/>
                </a:solidFill>
              </a:rPr>
              <a:t>4-7</a:t>
            </a:r>
          </a:p>
          <a:p>
            <a:pPr>
              <a:spcBef>
                <a:spcPct val="0"/>
              </a:spcBef>
              <a:buClrTx/>
              <a:buSzPct val="80000"/>
              <a:buFontTx/>
              <a:buNone/>
            </a:pPr>
            <a:r>
              <a:rPr lang="en-US" altLang="en-US" sz="1200" b="0" dirty="0" smtClean="0">
                <a:solidFill>
                  <a:schemeClr val="tx1"/>
                </a:solidFill>
              </a:rPr>
              <a:t>Posting of closing entries</a:t>
            </a:r>
            <a:endParaRPr lang="en-US" altLang="en-US" sz="1200" b="0" dirty="0">
              <a:solidFill>
                <a:schemeClr val="tx1"/>
              </a:solidFill>
            </a:endParaRPr>
          </a:p>
        </p:txBody>
      </p:sp>
      <p:sp>
        <p:nvSpPr>
          <p:cNvPr id="8" name="Rectangle 7"/>
          <p:cNvSpPr>
            <a:spLocks noChangeArrowheads="1"/>
          </p:cNvSpPr>
          <p:nvPr/>
        </p:nvSpPr>
        <p:spPr bwMode="auto">
          <a:xfrm>
            <a:off x="6477000" y="2335212"/>
            <a:ext cx="1828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SzPct val="80000"/>
              <a:buNone/>
              <a:defRPr/>
            </a:pPr>
            <a:r>
              <a:rPr lang="en-US" sz="3200" dirty="0" smtClean="0">
                <a:solidFill>
                  <a:srgbClr val="CC0000"/>
                </a:solidFill>
                <a:latin typeface="Liberation Sans" panose="020B0604020202020204" pitchFamily="34" charset="0"/>
              </a:rPr>
              <a:t>Posting </a:t>
            </a:r>
            <a:r>
              <a:rPr lang="en-US" sz="3200" dirty="0">
                <a:solidFill>
                  <a:srgbClr val="CC0000"/>
                </a:solidFill>
                <a:latin typeface="Liberation Sans" panose="020B0604020202020204" pitchFamily="34" charset="0"/>
              </a:rPr>
              <a:t>Closing Entries</a:t>
            </a:r>
          </a:p>
        </p:txBody>
      </p:sp>
      <p:sp>
        <p:nvSpPr>
          <p:cNvPr id="9"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84496" y="465468"/>
            <a:ext cx="8126104"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84496" y="1080037"/>
            <a:ext cx="8153400" cy="4969053"/>
          </a:xfrm>
          <a:prstGeom prst="rect">
            <a:avLst/>
          </a:prstGeom>
        </p:spPr>
        <p:txBody>
          <a:bodyPr wrap="square">
            <a:spAutoFit/>
          </a:bodyPr>
          <a:lstStyle/>
          <a:p>
            <a:pPr algn="just">
              <a:lnSpc>
                <a:spcPct val="110000"/>
              </a:lnSpc>
              <a:spcBef>
                <a:spcPts val="600"/>
              </a:spcBef>
            </a:pPr>
            <a:r>
              <a:rPr lang="en-US" sz="1900" b="1" dirty="0" smtClean="0">
                <a:solidFill>
                  <a:schemeClr val="tx1"/>
                </a:solidFill>
                <a:latin typeface="Liberation Sans" panose="020B0604020202020204" pitchFamily="34" charset="0"/>
              </a:rPr>
              <a:t>Performing the Virtual Close</a:t>
            </a:r>
          </a:p>
          <a:p>
            <a:pPr algn="just">
              <a:spcBef>
                <a:spcPts val="1200"/>
              </a:spcBef>
            </a:pPr>
            <a:r>
              <a:rPr lang="en-US" sz="1900" dirty="0" smtClean="0">
                <a:latin typeface="Liberation Sans" panose="020B0604020202020204" pitchFamily="34" charset="0"/>
              </a:rPr>
              <a:t>Technology </a:t>
            </a:r>
            <a:r>
              <a:rPr lang="en-US" sz="1900" dirty="0">
                <a:latin typeface="Liberation Sans" panose="020B0604020202020204" pitchFamily="34" charset="0"/>
              </a:rPr>
              <a:t>has </a:t>
            </a:r>
            <a:r>
              <a:rPr lang="en-US" sz="1900" dirty="0" smtClean="0">
                <a:latin typeface="Liberation Sans" panose="020B0604020202020204" pitchFamily="34" charset="0"/>
              </a:rPr>
              <a:t>dramatically shortened the </a:t>
            </a:r>
            <a:r>
              <a:rPr lang="en-US" sz="1900" dirty="0">
                <a:latin typeface="Liberation Sans" panose="020B0604020202020204" pitchFamily="34" charset="0"/>
              </a:rPr>
              <a:t>closing process</a:t>
            </a:r>
            <a:r>
              <a:rPr lang="en-US" sz="1900" dirty="0" smtClean="0">
                <a:latin typeface="Liberation Sans" panose="020B0604020202020204" pitchFamily="34" charset="0"/>
              </a:rPr>
              <a:t>. Recent </a:t>
            </a:r>
            <a:r>
              <a:rPr lang="en-US" sz="1900" dirty="0">
                <a:latin typeface="Liberation Sans" panose="020B0604020202020204" pitchFamily="34" charset="0"/>
              </a:rPr>
              <a:t>surveys </a:t>
            </a:r>
            <a:r>
              <a:rPr lang="en-US" sz="1900" dirty="0" smtClean="0">
                <a:latin typeface="Liberation Sans" panose="020B0604020202020204" pitchFamily="34" charset="0"/>
              </a:rPr>
              <a:t>have reported </a:t>
            </a:r>
            <a:r>
              <a:rPr lang="en-US" sz="1900" dirty="0">
                <a:latin typeface="Liberation Sans" panose="020B0604020202020204" pitchFamily="34" charset="0"/>
              </a:rPr>
              <a:t>that </a:t>
            </a:r>
            <a:r>
              <a:rPr lang="en-US" sz="1900" dirty="0" smtClean="0">
                <a:latin typeface="Liberation Sans" panose="020B0604020202020204" pitchFamily="34" charset="0"/>
              </a:rPr>
              <a:t>the average company now </a:t>
            </a:r>
            <a:r>
              <a:rPr lang="en-US" sz="1900" dirty="0">
                <a:latin typeface="Liberation Sans" panose="020B0604020202020204" pitchFamily="34" charset="0"/>
              </a:rPr>
              <a:t>takes only six </a:t>
            </a:r>
            <a:r>
              <a:rPr lang="en-US" sz="1900" dirty="0" smtClean="0">
                <a:latin typeface="Liberation Sans" panose="020B0604020202020204" pitchFamily="34" charset="0"/>
              </a:rPr>
              <a:t>to seven </a:t>
            </a:r>
            <a:r>
              <a:rPr lang="en-US" sz="1900" dirty="0">
                <a:latin typeface="Liberation Sans" panose="020B0604020202020204" pitchFamily="34" charset="0"/>
              </a:rPr>
              <a:t>days to close</a:t>
            </a:r>
            <a:r>
              <a:rPr lang="en-US" sz="1900" dirty="0" smtClean="0">
                <a:latin typeface="Liberation Sans" panose="020B0604020202020204" pitchFamily="34" charset="0"/>
              </a:rPr>
              <a:t>, rather </a:t>
            </a:r>
            <a:r>
              <a:rPr lang="en-US" sz="1900" dirty="0">
                <a:latin typeface="Liberation Sans" panose="020B0604020202020204" pitchFamily="34" charset="0"/>
              </a:rPr>
              <a:t>than 20 days</a:t>
            </a:r>
            <a:r>
              <a:rPr lang="en-US" sz="1900" dirty="0" smtClean="0">
                <a:latin typeface="Liberation Sans" panose="020B0604020202020204" pitchFamily="34" charset="0"/>
              </a:rPr>
              <a:t>. But </a:t>
            </a:r>
            <a:r>
              <a:rPr lang="en-US" sz="1900" dirty="0">
                <a:latin typeface="Liberation Sans" panose="020B0604020202020204" pitchFamily="34" charset="0"/>
              </a:rPr>
              <a:t>a few </a:t>
            </a:r>
            <a:r>
              <a:rPr lang="en-US" sz="1900" dirty="0" smtClean="0">
                <a:latin typeface="Liberation Sans" panose="020B0604020202020204" pitchFamily="34" charset="0"/>
              </a:rPr>
              <a:t>companies do </a:t>
            </a:r>
            <a:r>
              <a:rPr lang="en-US" sz="1900" dirty="0">
                <a:latin typeface="Liberation Sans" panose="020B0604020202020204" pitchFamily="34" charset="0"/>
              </a:rPr>
              <a:t>much better</a:t>
            </a:r>
            <a:r>
              <a:rPr lang="en-US" sz="1900" dirty="0" smtClean="0">
                <a:latin typeface="Liberation Sans" panose="020B0604020202020204" pitchFamily="34" charset="0"/>
              </a:rPr>
              <a:t>. Some </a:t>
            </a:r>
            <a:r>
              <a:rPr lang="en-US" sz="1900" dirty="0">
                <a:latin typeface="Liberation Sans" panose="020B0604020202020204" pitchFamily="34" charset="0"/>
              </a:rPr>
              <a:t>companies </a:t>
            </a:r>
            <a:r>
              <a:rPr lang="en-US" sz="1900" dirty="0" smtClean="0">
                <a:latin typeface="Liberation Sans" panose="020B0604020202020204" pitchFamily="34" charset="0"/>
              </a:rPr>
              <a:t>can perform </a:t>
            </a:r>
            <a:r>
              <a:rPr lang="en-US" sz="1900" dirty="0">
                <a:latin typeface="Liberation Sans" panose="020B0604020202020204" pitchFamily="34" charset="0"/>
              </a:rPr>
              <a:t>a “</a:t>
            </a:r>
            <a:r>
              <a:rPr lang="en-US" sz="1900" dirty="0" smtClean="0">
                <a:latin typeface="Liberation Sans" panose="020B0604020202020204" pitchFamily="34" charset="0"/>
              </a:rPr>
              <a:t>virtual close</a:t>
            </a:r>
            <a:r>
              <a:rPr lang="en-US" sz="1900" dirty="0">
                <a:latin typeface="Liberation Sans" panose="020B0604020202020204" pitchFamily="34" charset="0"/>
              </a:rPr>
              <a:t>”—closing within 24 hours on any day in the quarter</a:t>
            </a:r>
            <a:r>
              <a:rPr lang="en-US" sz="1900" dirty="0" smtClean="0">
                <a:latin typeface="Liberation Sans" panose="020B0604020202020204" pitchFamily="34" charset="0"/>
              </a:rPr>
              <a:t>. One </a:t>
            </a:r>
            <a:r>
              <a:rPr lang="en-US" sz="1900" dirty="0">
                <a:latin typeface="Liberation Sans" panose="020B0604020202020204" pitchFamily="34" charset="0"/>
              </a:rPr>
              <a:t>company even improved its closing time by 85%. </a:t>
            </a:r>
            <a:r>
              <a:rPr lang="en-US" sz="1900" dirty="0" smtClean="0">
                <a:latin typeface="Liberation Sans" panose="020B0604020202020204" pitchFamily="34" charset="0"/>
              </a:rPr>
              <a:t>Not very </a:t>
            </a:r>
            <a:r>
              <a:rPr lang="en-US" sz="1900" dirty="0">
                <a:latin typeface="Liberation Sans" panose="020B0604020202020204" pitchFamily="34" charset="0"/>
              </a:rPr>
              <a:t>long ago, it took 14 to 16 days. Managers at </a:t>
            </a:r>
            <a:r>
              <a:rPr lang="en-US" sz="1900" dirty="0" smtClean="0">
                <a:latin typeface="Liberation Sans" panose="020B0604020202020204" pitchFamily="34" charset="0"/>
              </a:rPr>
              <a:t>these companies </a:t>
            </a:r>
            <a:r>
              <a:rPr lang="en-US" sz="1900" dirty="0">
                <a:latin typeface="Liberation Sans" panose="020B0604020202020204" pitchFamily="34" charset="0"/>
              </a:rPr>
              <a:t>emphasize that this increased speed has </a:t>
            </a:r>
            <a:r>
              <a:rPr lang="en-US" sz="1900" dirty="0" smtClean="0">
                <a:latin typeface="Liberation Sans" panose="020B0604020202020204" pitchFamily="34" charset="0"/>
              </a:rPr>
              <a:t>not reduced </a:t>
            </a:r>
            <a:r>
              <a:rPr lang="en-US" sz="1900" dirty="0">
                <a:latin typeface="Liberation Sans" panose="020B0604020202020204" pitchFamily="34" charset="0"/>
              </a:rPr>
              <a:t>the accuracy and completeness of the data</a:t>
            </a:r>
            <a:r>
              <a:rPr lang="en-US" sz="1900" dirty="0" smtClean="0">
                <a:latin typeface="Liberation Sans" panose="020B0604020202020204" pitchFamily="34" charset="0"/>
              </a:rPr>
              <a:t>. This </a:t>
            </a:r>
            <a:r>
              <a:rPr lang="en-US" sz="1900" dirty="0">
                <a:latin typeface="Liberation Sans" panose="020B0604020202020204" pitchFamily="34" charset="0"/>
              </a:rPr>
              <a:t>is not just showing off. Knowing exactly </a:t>
            </a:r>
            <a:r>
              <a:rPr lang="en-US" sz="1900" dirty="0" smtClean="0">
                <a:latin typeface="Liberation Sans" panose="020B0604020202020204" pitchFamily="34" charset="0"/>
              </a:rPr>
              <a:t>where you </a:t>
            </a:r>
            <a:r>
              <a:rPr lang="en-US" sz="1900" dirty="0">
                <a:latin typeface="Liberation Sans" panose="020B0604020202020204" pitchFamily="34" charset="0"/>
              </a:rPr>
              <a:t>are </a:t>
            </a:r>
            <a:r>
              <a:rPr lang="en-US" sz="1900" dirty="0" smtClean="0">
                <a:latin typeface="Liberation Sans" panose="020B0604020202020204" pitchFamily="34" charset="0"/>
              </a:rPr>
              <a:t>financially </a:t>
            </a:r>
            <a:r>
              <a:rPr lang="en-US" sz="1900" dirty="0">
                <a:latin typeface="Liberation Sans" panose="020B0604020202020204" pitchFamily="34" charset="0"/>
              </a:rPr>
              <a:t>all of the time allows the company </a:t>
            </a:r>
            <a:r>
              <a:rPr lang="en-US" sz="1900" dirty="0" smtClean="0">
                <a:latin typeface="Liberation Sans" panose="020B0604020202020204" pitchFamily="34" charset="0"/>
              </a:rPr>
              <a:t>to respond </a:t>
            </a:r>
            <a:r>
              <a:rPr lang="en-US" sz="1900" dirty="0">
                <a:latin typeface="Liberation Sans" panose="020B0604020202020204" pitchFamily="34" charset="0"/>
              </a:rPr>
              <a:t>faster than competitors. It also means that </a:t>
            </a:r>
            <a:r>
              <a:rPr lang="en-US" sz="1900" dirty="0" smtClean="0">
                <a:latin typeface="Liberation Sans" panose="020B0604020202020204" pitchFamily="34" charset="0"/>
              </a:rPr>
              <a:t>the hundreds </a:t>
            </a:r>
            <a:r>
              <a:rPr lang="en-US" sz="1900" dirty="0">
                <a:latin typeface="Liberation Sans" panose="020B0604020202020204" pitchFamily="34" charset="0"/>
              </a:rPr>
              <a:t>of people who used to spend 10 to 20 days </a:t>
            </a:r>
            <a:r>
              <a:rPr lang="en-US" sz="1900" dirty="0" smtClean="0">
                <a:latin typeface="Liberation Sans" panose="020B0604020202020204" pitchFamily="34" charset="0"/>
              </a:rPr>
              <a:t>a quarter </a:t>
            </a:r>
            <a:r>
              <a:rPr lang="en-US" sz="1900" dirty="0">
                <a:latin typeface="Liberation Sans" panose="020B0604020202020204" pitchFamily="34" charset="0"/>
              </a:rPr>
              <a:t>tracking transactions can now be more </a:t>
            </a:r>
            <a:r>
              <a:rPr lang="en-US" sz="1900" dirty="0" smtClean="0">
                <a:latin typeface="Liberation Sans" panose="020B0604020202020204" pitchFamily="34" charset="0"/>
              </a:rPr>
              <a:t>usefully employed </a:t>
            </a:r>
            <a:r>
              <a:rPr lang="en-US" sz="1900" dirty="0">
                <a:latin typeface="Liberation Sans" panose="020B0604020202020204" pitchFamily="34" charset="0"/>
              </a:rPr>
              <a:t>on things such as mining data for business </a:t>
            </a:r>
            <a:r>
              <a:rPr lang="en-US" sz="1900" dirty="0" smtClean="0">
                <a:latin typeface="Liberation Sans" panose="020B0604020202020204" pitchFamily="34" charset="0"/>
              </a:rPr>
              <a:t>intelligence to find </a:t>
            </a:r>
            <a:r>
              <a:rPr lang="en-US" sz="1900" dirty="0">
                <a:latin typeface="Liberation Sans" panose="020B0604020202020204" pitchFamily="34" charset="0"/>
              </a:rPr>
              <a:t>new business opportunities</a:t>
            </a:r>
            <a:r>
              <a:rPr lang="en-US" sz="1900" dirty="0" smtClean="0">
                <a:latin typeface="Liberation Sans" panose="020B0604020202020204" pitchFamily="34" charset="0"/>
              </a:rPr>
              <a:t>. </a:t>
            </a:r>
          </a:p>
          <a:p>
            <a:pPr algn="just">
              <a:spcBef>
                <a:spcPts val="600"/>
              </a:spcBef>
            </a:pPr>
            <a:r>
              <a:rPr lang="en-US" sz="1700" i="1" dirty="0" smtClean="0">
                <a:latin typeface="Liberation Sans" panose="020B0604020202020204" pitchFamily="34" charset="0"/>
              </a:rPr>
              <a:t>Source</a:t>
            </a:r>
            <a:r>
              <a:rPr lang="en-US" sz="1700" i="1" dirty="0">
                <a:latin typeface="Liberation Sans" panose="020B0604020202020204" pitchFamily="34" charset="0"/>
              </a:rPr>
              <a:t>:</a:t>
            </a:r>
            <a:r>
              <a:rPr lang="en-US" sz="1700" dirty="0">
                <a:latin typeface="Liberation Sans" panose="020B0604020202020204" pitchFamily="34" charset="0"/>
              </a:rPr>
              <a:t> “Reporting Practices: Few Do It All,” </a:t>
            </a:r>
            <a:r>
              <a:rPr lang="en-US" sz="1700" i="1" dirty="0" smtClean="0">
                <a:latin typeface="Liberation Sans" panose="020B0604020202020204" pitchFamily="34" charset="0"/>
              </a:rPr>
              <a:t>Financial Executive </a:t>
            </a:r>
            <a:r>
              <a:rPr lang="en-US" sz="1700" dirty="0">
                <a:latin typeface="Liberation Sans" panose="020B0604020202020204" pitchFamily="34" charset="0"/>
              </a:rPr>
              <a:t>(November 2003), p. 11.</a:t>
            </a:r>
          </a:p>
        </p:txBody>
      </p:sp>
      <p:sp>
        <p:nvSpPr>
          <p:cNvPr id="9" name="Rectangle 8"/>
          <p:cNvSpPr/>
          <p:nvPr/>
        </p:nvSpPr>
        <p:spPr bwMode="auto">
          <a:xfrm>
            <a:off x="332096" y="353704"/>
            <a:ext cx="8458200" cy="5695386"/>
          </a:xfrm>
          <a:prstGeom prst="rect">
            <a:avLst/>
          </a:prstGeom>
          <a:noFill/>
          <a:ln w="28575" cap="sq" cmpd="sng" algn="ctr">
            <a:solidFill>
              <a:srgbClr val="5F5F5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10" name="Rectangle 9"/>
          <p:cNvSpPr/>
          <p:nvPr/>
        </p:nvSpPr>
        <p:spPr bwMode="auto">
          <a:xfrm>
            <a:off x="318448" y="6041408"/>
            <a:ext cx="8476488" cy="161358"/>
          </a:xfrm>
          <a:prstGeom prst="rect">
            <a:avLst/>
          </a:prstGeom>
          <a:solidFill>
            <a:srgbClr val="FF33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7"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961811723"/>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1268104"/>
            <a:ext cx="8001000" cy="266534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43434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43434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9pPr>
          </a:lstStyle>
          <a:p>
            <a:pPr>
              <a:lnSpc>
                <a:spcPct val="120000"/>
              </a:lnSpc>
              <a:buClrTx/>
              <a:buSzTx/>
              <a:buFontTx/>
              <a:buNone/>
            </a:pPr>
            <a:r>
              <a:rPr lang="en-US" altLang="en-US" sz="2200" b="0" dirty="0">
                <a:solidFill>
                  <a:schemeClr val="tx1"/>
                </a:solidFill>
                <a:latin typeface="Liberation Sans" panose="020B0604020202020204" pitchFamily="34" charset="0"/>
              </a:rPr>
              <a:t>The worksheet for Hancock Company shows the following in the financial statement columns:</a:t>
            </a:r>
          </a:p>
          <a:p>
            <a:pPr>
              <a:lnSpc>
                <a:spcPct val="120000"/>
              </a:lnSpc>
              <a:buClrTx/>
              <a:buSzTx/>
              <a:buFontTx/>
              <a:buNone/>
            </a:pPr>
            <a:r>
              <a:rPr lang="en-US" altLang="en-US" sz="2200" b="0" dirty="0">
                <a:solidFill>
                  <a:schemeClr val="tx1"/>
                </a:solidFill>
                <a:latin typeface="Liberation Sans" panose="020B0604020202020204" pitchFamily="34" charset="0"/>
              </a:rPr>
              <a:t>	Dividends 	</a:t>
            </a:r>
            <a:r>
              <a:rPr lang="en-US" altLang="en-US" sz="2200" b="0" dirty="0" smtClean="0">
                <a:solidFill>
                  <a:schemeClr val="tx1"/>
                </a:solidFill>
                <a:latin typeface="Liberation Sans" panose="020B0604020202020204" pitchFamily="34" charset="0"/>
              </a:rPr>
              <a:t>€15,000</a:t>
            </a:r>
            <a:endParaRPr lang="en-US" altLang="en-US" sz="2200" b="0" dirty="0">
              <a:solidFill>
                <a:schemeClr val="tx1"/>
              </a:solidFill>
              <a:latin typeface="Liberation Sans" panose="020B0604020202020204" pitchFamily="34" charset="0"/>
            </a:endParaRPr>
          </a:p>
          <a:p>
            <a:pPr>
              <a:lnSpc>
                <a:spcPct val="120000"/>
              </a:lnSpc>
              <a:spcBef>
                <a:spcPts val="0"/>
              </a:spcBef>
              <a:buClrTx/>
              <a:buSzTx/>
              <a:buFontTx/>
              <a:buNone/>
            </a:pPr>
            <a:r>
              <a:rPr lang="en-US" altLang="en-US" sz="2200" b="0" dirty="0">
                <a:solidFill>
                  <a:schemeClr val="tx1"/>
                </a:solidFill>
                <a:latin typeface="Liberation Sans" panose="020B0604020202020204" pitchFamily="34" charset="0"/>
              </a:rPr>
              <a:t>	Common stock 	</a:t>
            </a:r>
            <a:r>
              <a:rPr lang="en-US" altLang="en-US" sz="2200" b="0" dirty="0" smtClean="0">
                <a:solidFill>
                  <a:schemeClr val="tx1"/>
                </a:solidFill>
                <a:latin typeface="Liberation Sans" panose="020B0604020202020204" pitchFamily="34" charset="0"/>
              </a:rPr>
              <a:t>€42,000</a:t>
            </a:r>
            <a:endParaRPr lang="en-US" altLang="en-US" sz="2200" b="0" dirty="0">
              <a:solidFill>
                <a:schemeClr val="tx1"/>
              </a:solidFill>
              <a:latin typeface="Liberation Sans" panose="020B0604020202020204" pitchFamily="34" charset="0"/>
            </a:endParaRPr>
          </a:p>
          <a:p>
            <a:pPr>
              <a:lnSpc>
                <a:spcPct val="120000"/>
              </a:lnSpc>
              <a:spcBef>
                <a:spcPts val="0"/>
              </a:spcBef>
              <a:buClrTx/>
              <a:buSzTx/>
              <a:buFontTx/>
              <a:buNone/>
            </a:pPr>
            <a:r>
              <a:rPr lang="en-US" altLang="en-US" sz="2200" b="0" dirty="0">
                <a:solidFill>
                  <a:schemeClr val="tx1"/>
                </a:solidFill>
                <a:latin typeface="Liberation Sans" panose="020B0604020202020204" pitchFamily="34" charset="0"/>
              </a:rPr>
              <a:t>	Net income 	</a:t>
            </a:r>
            <a:r>
              <a:rPr lang="en-US" altLang="en-US" sz="2200" b="0" dirty="0" smtClean="0">
                <a:solidFill>
                  <a:schemeClr val="tx1"/>
                </a:solidFill>
                <a:latin typeface="Liberation Sans" panose="020B0604020202020204" pitchFamily="34" charset="0"/>
              </a:rPr>
              <a:t>€18,000</a:t>
            </a:r>
            <a:endParaRPr lang="en-US" altLang="en-US" sz="2200" b="0" dirty="0">
              <a:solidFill>
                <a:schemeClr val="tx1"/>
              </a:solidFill>
              <a:latin typeface="Liberation Sans" panose="020B0604020202020204" pitchFamily="34" charset="0"/>
            </a:endParaRPr>
          </a:p>
          <a:p>
            <a:pPr>
              <a:lnSpc>
                <a:spcPct val="120000"/>
              </a:lnSpc>
              <a:buClrTx/>
              <a:buSzTx/>
              <a:buFontTx/>
              <a:buNone/>
            </a:pPr>
            <a:r>
              <a:rPr lang="en-US" altLang="en-US" sz="2200" b="0" dirty="0">
                <a:solidFill>
                  <a:schemeClr val="tx1"/>
                </a:solidFill>
                <a:latin typeface="Liberation Sans" panose="020B0604020202020204" pitchFamily="34" charset="0"/>
              </a:rPr>
              <a:t>Prepare the closing entries at December 31 that affect </a:t>
            </a:r>
            <a:r>
              <a:rPr lang="en-US" altLang="en-US" sz="2200" b="0" dirty="0" smtClean="0">
                <a:solidFill>
                  <a:schemeClr val="tx1"/>
                </a:solidFill>
                <a:latin typeface="Liberation Sans" panose="020B0604020202020204" pitchFamily="34" charset="0"/>
              </a:rPr>
              <a:t>equity</a:t>
            </a:r>
            <a:r>
              <a:rPr lang="en-US" altLang="en-US" sz="2200" b="0" dirty="0">
                <a:solidFill>
                  <a:schemeClr val="tx1"/>
                </a:solidFill>
                <a:latin typeface="Liberation Sans" panose="020B0604020202020204" pitchFamily="34" charset="0"/>
              </a:rPr>
              <a:t>.</a:t>
            </a:r>
          </a:p>
        </p:txBody>
      </p:sp>
      <p:sp>
        <p:nvSpPr>
          <p:cNvPr id="213009" name="Rectangle 17"/>
          <p:cNvSpPr>
            <a:spLocks noChangeArrowheads="1"/>
          </p:cNvSpPr>
          <p:nvPr/>
        </p:nvSpPr>
        <p:spPr bwMode="auto">
          <a:xfrm>
            <a:off x="1066800" y="4114800"/>
            <a:ext cx="7162800" cy="1920526"/>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5429250" algn="r"/>
                <a:tab pos="66865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5429250" algn="r"/>
                <a:tab pos="66865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9pPr>
          </a:lstStyle>
          <a:p>
            <a:pPr>
              <a:lnSpc>
                <a:spcPct val="120000"/>
              </a:lnSpc>
              <a:buClrTx/>
              <a:buSzTx/>
              <a:buFontTx/>
              <a:buNone/>
            </a:pPr>
            <a:r>
              <a:rPr lang="en-US" altLang="en-US" sz="2200" b="0" dirty="0">
                <a:solidFill>
                  <a:schemeClr val="tx1"/>
                </a:solidFill>
                <a:latin typeface="Liberation Sans" panose="020B0604020202020204" pitchFamily="34" charset="0"/>
              </a:rPr>
              <a:t>Income </a:t>
            </a:r>
            <a:r>
              <a:rPr lang="en-US" altLang="en-US" sz="2200" b="0" dirty="0" smtClean="0">
                <a:solidFill>
                  <a:schemeClr val="tx1"/>
                </a:solidFill>
                <a:latin typeface="Liberation Sans" panose="020B0604020202020204" pitchFamily="34" charset="0"/>
              </a:rPr>
              <a:t>Summary</a:t>
            </a:r>
            <a:r>
              <a:rPr lang="en-US" altLang="en-US" sz="2200" b="0" dirty="0">
                <a:solidFill>
                  <a:schemeClr val="tx1"/>
                </a:solidFill>
                <a:latin typeface="Liberation Sans" panose="020B0604020202020204" pitchFamily="34" charset="0"/>
              </a:rPr>
              <a:t>	18,000</a:t>
            </a:r>
          </a:p>
          <a:p>
            <a:pPr>
              <a:lnSpc>
                <a:spcPct val="120000"/>
              </a:lnSpc>
              <a:buClrTx/>
              <a:buSzTx/>
              <a:buFontTx/>
              <a:buNone/>
            </a:pPr>
            <a:r>
              <a:rPr lang="en-US" altLang="en-US" sz="2200" b="0" dirty="0">
                <a:solidFill>
                  <a:schemeClr val="tx1"/>
                </a:solidFill>
                <a:latin typeface="Liberation Sans" panose="020B0604020202020204" pitchFamily="34" charset="0"/>
              </a:rPr>
              <a:t>	Retained </a:t>
            </a:r>
            <a:r>
              <a:rPr lang="en-US" altLang="en-US" sz="2200" b="0" dirty="0" smtClean="0">
                <a:solidFill>
                  <a:schemeClr val="tx1"/>
                </a:solidFill>
                <a:latin typeface="Liberation Sans" panose="020B0604020202020204" pitchFamily="34" charset="0"/>
              </a:rPr>
              <a:t>Earnings</a:t>
            </a:r>
            <a:r>
              <a:rPr lang="en-US" altLang="en-US" sz="2200" b="0" dirty="0">
                <a:solidFill>
                  <a:schemeClr val="tx1"/>
                </a:solidFill>
                <a:latin typeface="Liberation Sans" panose="020B0604020202020204" pitchFamily="34" charset="0"/>
              </a:rPr>
              <a:t>		18,000</a:t>
            </a:r>
          </a:p>
          <a:p>
            <a:pPr>
              <a:lnSpc>
                <a:spcPct val="120000"/>
              </a:lnSpc>
              <a:buClrTx/>
              <a:buSzTx/>
              <a:buFontTx/>
              <a:buNone/>
            </a:pPr>
            <a:r>
              <a:rPr lang="en-US" altLang="en-US" sz="2200" b="0" dirty="0">
                <a:solidFill>
                  <a:schemeClr val="tx1"/>
                </a:solidFill>
                <a:latin typeface="Liberation Sans" panose="020B0604020202020204" pitchFamily="34" charset="0"/>
              </a:rPr>
              <a:t>Retained </a:t>
            </a:r>
            <a:r>
              <a:rPr lang="en-US" altLang="en-US" sz="2200" b="0" dirty="0" smtClean="0">
                <a:solidFill>
                  <a:schemeClr val="tx1"/>
                </a:solidFill>
                <a:latin typeface="Liberation Sans" panose="020B0604020202020204" pitchFamily="34" charset="0"/>
              </a:rPr>
              <a:t>Earnings</a:t>
            </a:r>
            <a:r>
              <a:rPr lang="en-US" altLang="en-US" sz="2200" b="0" dirty="0">
                <a:solidFill>
                  <a:schemeClr val="tx1"/>
                </a:solidFill>
                <a:latin typeface="Liberation Sans" panose="020B0604020202020204" pitchFamily="34" charset="0"/>
              </a:rPr>
              <a:t>	15,000</a:t>
            </a:r>
          </a:p>
          <a:p>
            <a:pPr>
              <a:lnSpc>
                <a:spcPct val="120000"/>
              </a:lnSpc>
              <a:buClrTx/>
              <a:buSzTx/>
              <a:buFontTx/>
              <a:buNone/>
            </a:pPr>
            <a:r>
              <a:rPr lang="en-US" altLang="en-US" sz="2200" b="0" dirty="0">
                <a:solidFill>
                  <a:schemeClr val="tx1"/>
                </a:solidFill>
                <a:latin typeface="Liberation Sans" panose="020B0604020202020204" pitchFamily="34" charset="0"/>
              </a:rPr>
              <a:t>	Dividends		15,000</a:t>
            </a:r>
          </a:p>
        </p:txBody>
      </p:sp>
      <p:sp>
        <p:nvSpPr>
          <p:cNvPr id="14"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2</a:t>
            </a:r>
            <a:endParaRPr lang="en-US" altLang="en-US" sz="1600" i="1" dirty="0">
              <a:latin typeface="Liberation Sans" panose="020B0604020202020204" pitchFamily="34" charset="0"/>
            </a:endParaRPr>
          </a:p>
        </p:txBody>
      </p:sp>
      <p:sp>
        <p:nvSpPr>
          <p:cNvPr id="15" name="TextBox 14"/>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6" name="TextBox 15"/>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Tree>
    <p:extLst>
      <p:ext uri="{BB962C8B-B14F-4D97-AF65-F5344CB8AC3E}">
        <p14:creationId xmlns:p14="http://schemas.microsoft.com/office/powerpoint/2010/main" val="15024495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3009">
                                            <p:txEl>
                                              <p:pRg st="0" end="0"/>
                                            </p:txEl>
                                          </p:spTgt>
                                        </p:tgtEl>
                                        <p:attrNameLst>
                                          <p:attrName>style.visibility</p:attrName>
                                        </p:attrNameLst>
                                      </p:cBhvr>
                                      <p:to>
                                        <p:strVal val="visible"/>
                                      </p:to>
                                    </p:set>
                                    <p:animEffect transition="in" filter="wipe(left)">
                                      <p:cBhvr>
                                        <p:cTn id="7" dur="500"/>
                                        <p:tgtEl>
                                          <p:spTgt spid="2130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3009">
                                            <p:txEl>
                                              <p:pRg st="1" end="1"/>
                                            </p:txEl>
                                          </p:spTgt>
                                        </p:tgtEl>
                                        <p:attrNameLst>
                                          <p:attrName>style.visibility</p:attrName>
                                        </p:attrNameLst>
                                      </p:cBhvr>
                                      <p:to>
                                        <p:strVal val="visible"/>
                                      </p:to>
                                    </p:set>
                                    <p:animEffect transition="in" filter="wipe(left)">
                                      <p:cBhvr>
                                        <p:cTn id="12" dur="500"/>
                                        <p:tgtEl>
                                          <p:spTgt spid="2130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3009">
                                            <p:txEl>
                                              <p:pRg st="2" end="2"/>
                                            </p:txEl>
                                          </p:spTgt>
                                        </p:tgtEl>
                                        <p:attrNameLst>
                                          <p:attrName>style.visibility</p:attrName>
                                        </p:attrNameLst>
                                      </p:cBhvr>
                                      <p:to>
                                        <p:strVal val="visible"/>
                                      </p:to>
                                    </p:set>
                                    <p:animEffect transition="in" filter="wipe(left)">
                                      <p:cBhvr>
                                        <p:cTn id="17" dur="500"/>
                                        <p:tgtEl>
                                          <p:spTgt spid="2130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3009">
                                            <p:txEl>
                                              <p:pRg st="3" end="3"/>
                                            </p:txEl>
                                          </p:spTgt>
                                        </p:tgtEl>
                                        <p:attrNameLst>
                                          <p:attrName>style.visibility</p:attrName>
                                        </p:attrNameLst>
                                      </p:cBhvr>
                                      <p:to>
                                        <p:strVal val="visible"/>
                                      </p:to>
                                    </p:set>
                                    <p:animEffect transition="in" filter="wipe(left)">
                                      <p:cBhvr>
                                        <p:cTn id="22" dur="500"/>
                                        <p:tgtEl>
                                          <p:spTgt spid="2130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33400" y="1295400"/>
            <a:ext cx="8305800" cy="446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15000"/>
              </a:lnSpc>
              <a:spcBef>
                <a:spcPct val="0"/>
              </a:spcBef>
              <a:spcAft>
                <a:spcPct val="50000"/>
              </a:spcAft>
              <a:buClrTx/>
              <a:buSzPct val="80000"/>
              <a:buFontTx/>
              <a:buNone/>
            </a:pPr>
            <a:r>
              <a:rPr lang="en-US" sz="2300" dirty="0" smtClean="0">
                <a:solidFill>
                  <a:schemeClr val="tx1"/>
                </a:solidFill>
                <a:latin typeface="Liberation Sans" panose="020B0604020202020204" pitchFamily="34" charset="0"/>
              </a:rPr>
              <a:t>Post-closing trial </a:t>
            </a:r>
            <a:r>
              <a:rPr lang="en-US" sz="2300" dirty="0">
                <a:solidFill>
                  <a:schemeClr val="tx1"/>
                </a:solidFill>
                <a:latin typeface="Liberation Sans" panose="020B0604020202020204" pitchFamily="34" charset="0"/>
              </a:rPr>
              <a:t>balance </a:t>
            </a:r>
            <a:endParaRPr lang="en-US" sz="2300" dirty="0" smtClean="0">
              <a:solidFill>
                <a:schemeClr val="tx1"/>
              </a:solidFill>
              <a:latin typeface="Liberation Sans" panose="020B0604020202020204" pitchFamily="34" charset="0"/>
            </a:endParaRPr>
          </a:p>
          <a:p>
            <a:pPr marL="682625" indent="-450850">
              <a:lnSpc>
                <a:spcPct val="115000"/>
              </a:lnSpc>
              <a:spcBef>
                <a:spcPct val="0"/>
              </a:spcBef>
              <a:spcAft>
                <a:spcPts val="0"/>
              </a:spcAft>
              <a:buClr>
                <a:srgbClr val="CC0000"/>
              </a:buClr>
              <a:buSzPct val="80000"/>
              <a:buFont typeface="Wingdings" panose="05000000000000000000" pitchFamily="2" charset="2"/>
              <a:buChar char="u"/>
            </a:pPr>
            <a:r>
              <a:rPr lang="en-US" sz="2200" b="0" dirty="0" smtClean="0">
                <a:solidFill>
                  <a:schemeClr val="tx1"/>
                </a:solidFill>
                <a:latin typeface="Liberation Sans" panose="020B0604020202020204" pitchFamily="34" charset="0"/>
              </a:rPr>
              <a:t>Lists </a:t>
            </a:r>
            <a:r>
              <a:rPr lang="en-US" sz="2200" b="0" dirty="0">
                <a:solidFill>
                  <a:schemeClr val="tx1"/>
                </a:solidFill>
                <a:latin typeface="Liberation Sans" panose="020B0604020202020204" pitchFamily="34" charset="0"/>
              </a:rPr>
              <a:t>permanent accounts and their </a:t>
            </a:r>
            <a:endParaRPr lang="en-US" sz="2200" b="0" dirty="0" smtClean="0">
              <a:solidFill>
                <a:schemeClr val="tx1"/>
              </a:solidFill>
              <a:latin typeface="Liberation Sans" panose="020B0604020202020204" pitchFamily="34" charset="0"/>
            </a:endParaRPr>
          </a:p>
          <a:p>
            <a:pPr marL="682625">
              <a:lnSpc>
                <a:spcPct val="115000"/>
              </a:lnSpc>
              <a:spcBef>
                <a:spcPct val="0"/>
              </a:spcBef>
              <a:spcAft>
                <a:spcPts val="0"/>
              </a:spcAft>
              <a:buClr>
                <a:srgbClr val="CC0000"/>
              </a:buClr>
              <a:buSzPct val="80000"/>
              <a:buNone/>
            </a:pPr>
            <a:r>
              <a:rPr lang="en-US" sz="2200" b="0" dirty="0" smtClean="0">
                <a:solidFill>
                  <a:schemeClr val="tx1"/>
                </a:solidFill>
                <a:latin typeface="Liberation Sans" panose="020B0604020202020204" pitchFamily="34" charset="0"/>
              </a:rPr>
              <a:t>balances </a:t>
            </a:r>
            <a:r>
              <a:rPr lang="en-US" sz="2200" b="0" dirty="0">
                <a:solidFill>
                  <a:schemeClr val="tx1"/>
                </a:solidFill>
                <a:latin typeface="Liberation Sans" panose="020B0604020202020204" pitchFamily="34" charset="0"/>
              </a:rPr>
              <a:t>after the </a:t>
            </a:r>
            <a:r>
              <a:rPr lang="en-US" sz="2200" b="0" dirty="0" smtClean="0">
                <a:solidFill>
                  <a:schemeClr val="tx1"/>
                </a:solidFill>
                <a:latin typeface="Liberation Sans" panose="020B0604020202020204" pitchFamily="34" charset="0"/>
              </a:rPr>
              <a:t>journalizing and </a:t>
            </a:r>
          </a:p>
          <a:p>
            <a:pPr marL="682625">
              <a:lnSpc>
                <a:spcPct val="115000"/>
              </a:lnSpc>
              <a:spcBef>
                <a:spcPct val="0"/>
              </a:spcBef>
              <a:spcAft>
                <a:spcPct val="50000"/>
              </a:spcAft>
              <a:buClr>
                <a:srgbClr val="CC0000"/>
              </a:buClr>
              <a:buSzPct val="80000"/>
              <a:buNone/>
            </a:pPr>
            <a:r>
              <a:rPr lang="en-US" sz="2200" b="0" dirty="0">
                <a:solidFill>
                  <a:schemeClr val="tx1"/>
                </a:solidFill>
                <a:latin typeface="Liberation Sans" panose="020B0604020202020204" pitchFamily="34" charset="0"/>
              </a:rPr>
              <a:t>posting</a:t>
            </a:r>
            <a:r>
              <a:rPr lang="en-US" sz="2200" b="0" dirty="0" smtClean="0">
                <a:solidFill>
                  <a:schemeClr val="tx1"/>
                </a:solidFill>
                <a:latin typeface="Liberation Sans" panose="020B0604020202020204" pitchFamily="34" charset="0"/>
              </a:rPr>
              <a:t> </a:t>
            </a:r>
            <a:r>
              <a:rPr lang="en-US" sz="2200" b="0" dirty="0">
                <a:solidFill>
                  <a:schemeClr val="tx1"/>
                </a:solidFill>
                <a:latin typeface="Liberation Sans" panose="020B0604020202020204" pitchFamily="34" charset="0"/>
              </a:rPr>
              <a:t>of closing entries. </a:t>
            </a:r>
            <a:endParaRPr lang="en-US" sz="2200" b="0" dirty="0" smtClean="0">
              <a:solidFill>
                <a:schemeClr val="tx1"/>
              </a:solidFill>
              <a:latin typeface="Liberation Sans" panose="020B0604020202020204" pitchFamily="34" charset="0"/>
            </a:endParaRPr>
          </a:p>
          <a:p>
            <a:pPr marL="682625" indent="-450850">
              <a:lnSpc>
                <a:spcPct val="115000"/>
              </a:lnSpc>
              <a:spcBef>
                <a:spcPct val="0"/>
              </a:spcBef>
              <a:spcAft>
                <a:spcPct val="50000"/>
              </a:spcAft>
              <a:buClr>
                <a:srgbClr val="CC0000"/>
              </a:buClr>
              <a:buSzPct val="80000"/>
              <a:buFont typeface="Wingdings" panose="05000000000000000000" pitchFamily="2" charset="2"/>
              <a:buChar char="u"/>
            </a:pPr>
            <a:r>
              <a:rPr lang="en-US" sz="2200" b="0" dirty="0" smtClean="0">
                <a:solidFill>
                  <a:schemeClr val="tx1"/>
                </a:solidFill>
                <a:latin typeface="Liberation Sans" panose="020B0604020202020204" pitchFamily="34" charset="0"/>
              </a:rPr>
              <a:t>Purpose is to prove </a:t>
            </a:r>
            <a:r>
              <a:rPr lang="en-US" sz="2200" b="0" dirty="0">
                <a:solidFill>
                  <a:schemeClr val="tx1"/>
                </a:solidFill>
                <a:latin typeface="Liberation Sans" panose="020B0604020202020204" pitchFamily="34" charset="0"/>
              </a:rPr>
              <a:t>the equality of the permanent account balances carried forward </a:t>
            </a:r>
            <a:r>
              <a:rPr lang="en-US" sz="2200" b="0" dirty="0" smtClean="0">
                <a:solidFill>
                  <a:schemeClr val="tx1"/>
                </a:solidFill>
                <a:latin typeface="Liberation Sans" panose="020B0604020202020204" pitchFamily="34" charset="0"/>
              </a:rPr>
              <a:t>into the </a:t>
            </a:r>
            <a:r>
              <a:rPr lang="en-US" sz="2200" b="0" dirty="0">
                <a:solidFill>
                  <a:schemeClr val="tx1"/>
                </a:solidFill>
                <a:latin typeface="Liberation Sans" panose="020B0604020202020204" pitchFamily="34" charset="0"/>
              </a:rPr>
              <a:t>next accounting period. </a:t>
            </a:r>
            <a:endParaRPr lang="en-US" sz="2200" b="0" dirty="0" smtClean="0">
              <a:solidFill>
                <a:schemeClr val="tx1"/>
              </a:solidFill>
              <a:latin typeface="Liberation Sans" panose="020B0604020202020204" pitchFamily="34" charset="0"/>
            </a:endParaRPr>
          </a:p>
          <a:p>
            <a:pPr marL="682625" indent="-450850">
              <a:lnSpc>
                <a:spcPct val="115000"/>
              </a:lnSpc>
              <a:spcBef>
                <a:spcPct val="0"/>
              </a:spcBef>
              <a:spcAft>
                <a:spcPct val="50000"/>
              </a:spcAft>
              <a:buClr>
                <a:srgbClr val="CC0000"/>
              </a:buClr>
              <a:buSzPct val="80000"/>
              <a:buFont typeface="Wingdings" panose="05000000000000000000" pitchFamily="2" charset="2"/>
              <a:buChar char="u"/>
            </a:pPr>
            <a:r>
              <a:rPr lang="en-US" sz="2200" b="0" dirty="0" smtClean="0">
                <a:solidFill>
                  <a:schemeClr val="tx1"/>
                </a:solidFill>
                <a:latin typeface="Liberation Sans" panose="020B0604020202020204" pitchFamily="34" charset="0"/>
              </a:rPr>
              <a:t>Only contains balances for permanent—statement of financial </a:t>
            </a:r>
            <a:r>
              <a:rPr lang="en-US" sz="2200" b="0" dirty="0">
                <a:solidFill>
                  <a:schemeClr val="tx1"/>
                </a:solidFill>
                <a:latin typeface="Liberation Sans" panose="020B0604020202020204" pitchFamily="34" charset="0"/>
              </a:rPr>
              <a:t>position—accounts</a:t>
            </a:r>
            <a:r>
              <a:rPr lang="en-US" sz="2200" b="0" dirty="0" smtClean="0">
                <a:solidFill>
                  <a:schemeClr val="tx1"/>
                </a:solidFill>
                <a:latin typeface="Liberation Sans" panose="020B0604020202020204" pitchFamily="34" charset="0"/>
              </a:rPr>
              <a:t>.</a:t>
            </a:r>
          </a:p>
          <a:p>
            <a:pPr marL="682625" indent="-450850">
              <a:lnSpc>
                <a:spcPct val="115000"/>
              </a:lnSpc>
              <a:spcBef>
                <a:spcPct val="0"/>
              </a:spcBef>
              <a:spcAft>
                <a:spcPct val="50000"/>
              </a:spcAft>
              <a:buClr>
                <a:srgbClr val="CC0000"/>
              </a:buClr>
              <a:buSzPct val="80000"/>
              <a:buFont typeface="Wingdings" panose="05000000000000000000" pitchFamily="2" charset="2"/>
              <a:buChar char="u"/>
            </a:pPr>
            <a:r>
              <a:rPr lang="en-US" sz="2200" b="0" dirty="0">
                <a:solidFill>
                  <a:schemeClr val="tx1"/>
                </a:solidFill>
                <a:latin typeface="Liberation Sans" panose="020B0604020202020204" pitchFamily="34" charset="0"/>
              </a:rPr>
              <a:t>All temporary accounts will have zero balances</a:t>
            </a:r>
            <a:r>
              <a:rPr lang="en-US" sz="2200" b="0" dirty="0" smtClean="0">
                <a:solidFill>
                  <a:schemeClr val="tx1"/>
                </a:solidFill>
                <a:latin typeface="Liberation Sans" panose="020B0604020202020204" pitchFamily="34" charset="0"/>
              </a:rPr>
              <a:t>.</a:t>
            </a:r>
            <a:endParaRPr lang="en-US" sz="2200" b="0" dirty="0">
              <a:solidFill>
                <a:schemeClr val="tx1"/>
              </a:solidFill>
              <a:latin typeface="Liberation Sans" panose="020B0604020202020204" pitchFamily="34" charset="0"/>
            </a:endParaRPr>
          </a:p>
        </p:txBody>
      </p:sp>
      <p:sp>
        <p:nvSpPr>
          <p:cNvPr id="29699"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rgbClr val="CC0000"/>
                </a:solidFill>
                <a:latin typeface="Liberation Sans" panose="020B0604020202020204" pitchFamily="34" charset="0"/>
              </a:rPr>
              <a:t>Preparing a Post-Closing Trial Balance</a:t>
            </a:r>
          </a:p>
        </p:txBody>
      </p:sp>
      <p:sp>
        <p:nvSpPr>
          <p:cNvPr id="29700"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1"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3</a:t>
            </a:r>
            <a:endParaRPr lang="en-US" altLang="en-US" sz="1600" i="1" dirty="0">
              <a:latin typeface="Liberation Sans" panose="020B0604020202020204" pitchFamily="34" charset="0"/>
            </a:endParaRPr>
          </a:p>
        </p:txBody>
      </p:sp>
      <p:cxnSp>
        <p:nvCxnSpPr>
          <p:cNvPr id="12" name="Straight Connector 11"/>
          <p:cNvCxnSpPr/>
          <p:nvPr/>
        </p:nvCxnSpPr>
        <p:spPr bwMode="auto">
          <a:xfrm>
            <a:off x="6858000" y="990600"/>
            <a:ext cx="0" cy="155700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3" name="Rectangle 12"/>
          <p:cNvSpPr/>
          <p:nvPr/>
        </p:nvSpPr>
        <p:spPr>
          <a:xfrm>
            <a:off x="6946278" y="1039504"/>
            <a:ext cx="2045322" cy="1508105"/>
          </a:xfrm>
          <a:prstGeom prst="rect">
            <a:avLst/>
          </a:prstGeom>
        </p:spPr>
        <p:txBody>
          <a:bodyPr wrap="square">
            <a:spAutoFit/>
          </a:bodyPr>
          <a:lstStyle/>
          <a:p>
            <a:pPr algn="l"/>
            <a:r>
              <a:rPr lang="en-US" sz="1800" b="1" dirty="0" smtClean="0">
                <a:solidFill>
                  <a:srgbClr val="FF3300"/>
                </a:solidFill>
                <a:latin typeface="Liberation Sans" panose="020B0604020202020204" pitchFamily="34" charset="0"/>
              </a:rPr>
              <a:t>Learning Objective 3 </a:t>
            </a:r>
            <a:r>
              <a:rPr lang="en-US" sz="1400" b="1" dirty="0" smtClean="0">
                <a:solidFill>
                  <a:srgbClr val="FF3300"/>
                </a:solidFill>
                <a:latin typeface="Liberation Sans" panose="020B0604020202020204" pitchFamily="34" charset="0"/>
              </a:rPr>
              <a:t> </a:t>
            </a:r>
          </a:p>
          <a:p>
            <a:pPr algn="l"/>
            <a:r>
              <a:rPr lang="en-US" sz="1400" b="1" dirty="0" smtClean="0">
                <a:latin typeface="Liberation Sans" panose="020B0604020202020204" pitchFamily="34" charset="0"/>
              </a:rPr>
              <a:t>Describe </a:t>
            </a:r>
            <a:r>
              <a:rPr lang="en-US" sz="1400" b="1" dirty="0">
                <a:latin typeface="Liberation Sans" panose="020B0604020202020204" pitchFamily="34" charset="0"/>
              </a:rPr>
              <a:t>the content </a:t>
            </a:r>
            <a:r>
              <a:rPr lang="en-US" sz="1400" b="1" dirty="0" smtClean="0">
                <a:latin typeface="Liberation Sans" panose="020B0604020202020204" pitchFamily="34" charset="0"/>
              </a:rPr>
              <a:t>and purpose </a:t>
            </a:r>
            <a:r>
              <a:rPr lang="en-US" sz="1400" b="1" dirty="0">
                <a:latin typeface="Liberation Sans" panose="020B0604020202020204" pitchFamily="34" charset="0"/>
              </a:rPr>
              <a:t>of a </a:t>
            </a:r>
            <a:r>
              <a:rPr lang="en-US" sz="1400" b="1" dirty="0" smtClean="0">
                <a:latin typeface="Liberation Sans" panose="020B0604020202020204" pitchFamily="34" charset="0"/>
              </a:rPr>
              <a:t>post-closing trial </a:t>
            </a:r>
            <a:r>
              <a:rPr lang="en-US" sz="1400" b="1" dirty="0">
                <a:latin typeface="Liberation Sans" panose="020B0604020202020204" pitchFamily="34" charset="0"/>
              </a:rPr>
              <a:t>balance.</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6256"/>
            <a:ext cx="8516085" cy="5800279"/>
          </a:xfrm>
          <a:prstGeom prst="rect">
            <a:avLst/>
          </a:prstGeom>
          <a:noFill/>
          <a:ln w="19050" cap="sq">
            <a:solidFill>
              <a:schemeClr val="tx1"/>
            </a:solidFill>
            <a:miter lim="800000"/>
            <a:headEnd type="none" w="sm" len="sm"/>
            <a:tailEnd type="none" w="sm" len="sm"/>
          </a:ln>
          <a:extLst>
            <a:ext uri="{909E8E84-426E-40DD-AFC4-6F175D3DCCD1}">
              <a14:hiddenFill xmlns:a14="http://schemas.microsoft.com/office/drawing/2010/main">
                <a:solidFill>
                  <a:schemeClr val="accent1"/>
                </a:solidFill>
              </a14:hiddenFill>
            </a:ext>
          </a:extLst>
        </p:spPr>
      </p:pic>
      <p:sp>
        <p:nvSpPr>
          <p:cNvPr id="29701" name="Text Box 9"/>
          <p:cNvSpPr txBox="1">
            <a:spLocks noChangeArrowheads="1"/>
          </p:cNvSpPr>
          <p:nvPr/>
        </p:nvSpPr>
        <p:spPr bwMode="auto">
          <a:xfrm>
            <a:off x="6477000" y="2362200"/>
            <a:ext cx="1524000" cy="274638"/>
          </a:xfrm>
          <a:prstGeom prst="rect">
            <a:avLst/>
          </a:prstGeom>
          <a:noFill/>
          <a:ln>
            <a:noFill/>
          </a:ln>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Pct val="80000"/>
              <a:buFontTx/>
              <a:buNone/>
            </a:pPr>
            <a:r>
              <a:rPr lang="en-US" altLang="en-US" sz="1200" dirty="0">
                <a:solidFill>
                  <a:schemeClr val="bg1"/>
                </a:solidFill>
                <a:latin typeface="Liberation Sans" panose="020B0604020202020204" pitchFamily="34" charset="0"/>
              </a:rPr>
              <a:t>Illustration 4-8</a:t>
            </a:r>
          </a:p>
        </p:txBody>
      </p:sp>
      <p:sp>
        <p:nvSpPr>
          <p:cNvPr id="2" name="Rectangle 1"/>
          <p:cNvSpPr/>
          <p:nvPr/>
        </p:nvSpPr>
        <p:spPr>
          <a:xfrm>
            <a:off x="699448" y="6264975"/>
            <a:ext cx="1905000" cy="461963"/>
          </a:xfrm>
          <a:prstGeom prst="rect">
            <a:avLst/>
          </a:prstGeom>
          <a:noFill/>
        </p:spPr>
        <p:txBody>
          <a:bodyPr>
            <a:spAutoFit/>
          </a:bodyPr>
          <a:lstStyle/>
          <a:p>
            <a:pPr algn="l">
              <a:defRPr/>
            </a:pPr>
            <a:r>
              <a:rPr lang="en-US" sz="1200" b="1" dirty="0">
                <a:latin typeface="Liberation Sans" panose="020B0604020202020204" pitchFamily="34" charset="0"/>
              </a:rPr>
              <a:t>Illustration 4-8</a:t>
            </a:r>
          </a:p>
          <a:p>
            <a:pPr algn="l">
              <a:defRPr/>
            </a:pPr>
            <a:r>
              <a:rPr lang="en-US" sz="1200" dirty="0">
                <a:latin typeface="Liberation Sans" panose="020B0604020202020204" pitchFamily="34" charset="0"/>
              </a:rPr>
              <a:t>Post-closing trial balance</a:t>
            </a:r>
          </a:p>
        </p:txBody>
      </p:sp>
      <p:sp>
        <p:nvSpPr>
          <p:cNvPr id="10"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3</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2877430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123295" y="337793"/>
            <a:ext cx="2715905" cy="800219"/>
          </a:xfrm>
          <a:prstGeom prst="rect">
            <a:avLst/>
          </a:prstGeom>
          <a:noFill/>
        </p:spPr>
        <p:txBody>
          <a:bodyPr wrap="square">
            <a:spAutoFit/>
          </a:bodyPr>
          <a:lstStyle/>
          <a:p>
            <a:pPr algn="l"/>
            <a:r>
              <a:rPr lang="en-US" sz="1800" b="1" dirty="0" smtClean="0">
                <a:solidFill>
                  <a:srgbClr val="FF3300"/>
                </a:solidFill>
                <a:latin typeface="Liberation Sans" panose="020B0604020202020204" pitchFamily="34" charset="0"/>
              </a:rPr>
              <a:t>Learning Objective 4 </a:t>
            </a:r>
            <a:r>
              <a:rPr lang="en-US" sz="1400" b="1" dirty="0" smtClean="0">
                <a:solidFill>
                  <a:srgbClr val="FF3300"/>
                </a:solidFill>
                <a:latin typeface="Liberation Sans" panose="020B0604020202020204" pitchFamily="34" charset="0"/>
              </a:rPr>
              <a:t> </a:t>
            </a:r>
          </a:p>
          <a:p>
            <a:pPr algn="l"/>
            <a:r>
              <a:rPr lang="en-US" sz="1400" b="1" dirty="0" smtClean="0">
                <a:solidFill>
                  <a:schemeClr val="tx1"/>
                </a:solidFill>
                <a:latin typeface="Liberation Sans" panose="020B0604020202020204" pitchFamily="34" charset="0"/>
              </a:rPr>
              <a:t>State the required steps in the accounting cycle.</a:t>
            </a:r>
            <a:endParaRPr lang="en-US" sz="1400" b="1" dirty="0">
              <a:solidFill>
                <a:schemeClr val="tx1"/>
              </a:solidFill>
              <a:latin typeface="Liberation Sans" panose="020B0604020202020204" pitchFamily="34" charset="0"/>
            </a:endParaRPr>
          </a:p>
        </p:txBody>
      </p:sp>
      <p:sp>
        <p:nvSpPr>
          <p:cNvPr id="31746" name="Rectangle 4"/>
          <p:cNvSpPr>
            <a:spLocks noChangeArrowheads="1"/>
          </p:cNvSpPr>
          <p:nvPr/>
        </p:nvSpPr>
        <p:spPr bwMode="auto">
          <a:xfrm>
            <a:off x="555008" y="1412544"/>
            <a:ext cx="8077200" cy="4835856"/>
          </a:xfrm>
          <a:prstGeom prst="rect">
            <a:avLst/>
          </a:prstGeom>
          <a:solidFill>
            <a:srgbClr val="99CCFF"/>
          </a:solidFill>
          <a:ln w="12700"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31747" name="Line 5"/>
          <p:cNvSpPr>
            <a:spLocks noChangeShapeType="1"/>
          </p:cNvSpPr>
          <p:nvPr/>
        </p:nvSpPr>
        <p:spPr bwMode="auto">
          <a:xfrm flipV="1">
            <a:off x="6727208" y="5374944"/>
            <a:ext cx="0" cy="53340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48" name="Line 6"/>
          <p:cNvSpPr>
            <a:spLocks noChangeShapeType="1"/>
          </p:cNvSpPr>
          <p:nvPr/>
        </p:nvSpPr>
        <p:spPr bwMode="auto">
          <a:xfrm rot="5400000" flipV="1">
            <a:off x="2688608" y="1564944"/>
            <a:ext cx="0" cy="609600"/>
          </a:xfrm>
          <a:prstGeom prst="line">
            <a:avLst/>
          </a:prstGeom>
          <a:noFill/>
          <a:ln w="38100"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49" name="Line 7"/>
          <p:cNvSpPr>
            <a:spLocks noChangeShapeType="1"/>
          </p:cNvSpPr>
          <p:nvPr/>
        </p:nvSpPr>
        <p:spPr bwMode="auto">
          <a:xfrm>
            <a:off x="6117608" y="1869744"/>
            <a:ext cx="609600" cy="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50" name="Rectangle 8"/>
          <p:cNvSpPr>
            <a:spLocks noChangeArrowheads="1"/>
          </p:cNvSpPr>
          <p:nvPr/>
        </p:nvSpPr>
        <p:spPr bwMode="auto">
          <a:xfrm>
            <a:off x="2764808" y="1641144"/>
            <a:ext cx="3552825" cy="4572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1. 	Analyze business transactions</a:t>
            </a:r>
          </a:p>
        </p:txBody>
      </p:sp>
      <p:sp>
        <p:nvSpPr>
          <p:cNvPr id="31751" name="Line 9"/>
          <p:cNvSpPr>
            <a:spLocks noChangeShapeType="1"/>
          </p:cNvSpPr>
          <p:nvPr/>
        </p:nvSpPr>
        <p:spPr bwMode="auto">
          <a:xfrm>
            <a:off x="6727208" y="1869744"/>
            <a:ext cx="0" cy="533400"/>
          </a:xfrm>
          <a:prstGeom prst="line">
            <a:avLst/>
          </a:prstGeom>
          <a:noFill/>
          <a:ln w="38100"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52" name="Line 10"/>
          <p:cNvSpPr>
            <a:spLocks noChangeShapeType="1"/>
          </p:cNvSpPr>
          <p:nvPr/>
        </p:nvSpPr>
        <p:spPr bwMode="auto">
          <a:xfrm>
            <a:off x="6727208" y="2860344"/>
            <a:ext cx="0" cy="381000"/>
          </a:xfrm>
          <a:prstGeom prst="line">
            <a:avLst/>
          </a:prstGeom>
          <a:noFill/>
          <a:ln w="38100" cap="sq">
            <a:solidFill>
              <a:srgbClr val="8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53" name="Rectangle 11"/>
          <p:cNvSpPr>
            <a:spLocks noChangeArrowheads="1"/>
          </p:cNvSpPr>
          <p:nvPr/>
        </p:nvSpPr>
        <p:spPr bwMode="auto">
          <a:xfrm>
            <a:off x="5203208" y="2403144"/>
            <a:ext cx="3124200"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2. 	Journalize the transactions </a:t>
            </a:r>
          </a:p>
        </p:txBody>
      </p:sp>
      <p:sp>
        <p:nvSpPr>
          <p:cNvPr id="31754" name="Freeform 12"/>
          <p:cNvSpPr>
            <a:spLocks/>
          </p:cNvSpPr>
          <p:nvPr/>
        </p:nvSpPr>
        <p:spPr bwMode="auto">
          <a:xfrm>
            <a:off x="6727208" y="3714419"/>
            <a:ext cx="6350" cy="344488"/>
          </a:xfrm>
          <a:custGeom>
            <a:avLst/>
            <a:gdLst>
              <a:gd name="T0" fmla="*/ 0 w 4"/>
              <a:gd name="T1" fmla="*/ 0 h 217"/>
              <a:gd name="T2" fmla="*/ 2147483647 w 4"/>
              <a:gd name="T3" fmla="*/ 2147483647 h 217"/>
              <a:gd name="T4" fmla="*/ 0 60000 65536"/>
              <a:gd name="T5" fmla="*/ 0 60000 65536"/>
              <a:gd name="T6" fmla="*/ 0 w 4"/>
              <a:gd name="T7" fmla="*/ 0 h 217"/>
              <a:gd name="T8" fmla="*/ 4 w 4"/>
              <a:gd name="T9" fmla="*/ 217 h 217"/>
            </a:gdLst>
            <a:ahLst/>
            <a:cxnLst>
              <a:cxn ang="T4">
                <a:pos x="T0" y="T1"/>
              </a:cxn>
              <a:cxn ang="T5">
                <a:pos x="T2" y="T3"/>
              </a:cxn>
            </a:cxnLst>
            <a:rect l="T6" t="T7" r="T8" b="T9"/>
            <a:pathLst>
              <a:path w="4" h="217">
                <a:moveTo>
                  <a:pt x="0" y="0"/>
                </a:moveTo>
                <a:lnTo>
                  <a:pt x="4" y="217"/>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31755" name="Freeform 13"/>
          <p:cNvSpPr>
            <a:spLocks/>
          </p:cNvSpPr>
          <p:nvPr/>
        </p:nvSpPr>
        <p:spPr bwMode="auto">
          <a:xfrm>
            <a:off x="6727208" y="4552619"/>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31756" name="Freeform 14"/>
          <p:cNvSpPr>
            <a:spLocks/>
          </p:cNvSpPr>
          <p:nvPr/>
        </p:nvSpPr>
        <p:spPr bwMode="auto">
          <a:xfrm rot="10800000">
            <a:off x="2382221" y="4705019"/>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31757" name="Freeform 15"/>
          <p:cNvSpPr>
            <a:spLocks/>
          </p:cNvSpPr>
          <p:nvPr/>
        </p:nvSpPr>
        <p:spPr bwMode="auto">
          <a:xfrm rot="10800000">
            <a:off x="2382221" y="3866819"/>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31758" name="Freeform 16"/>
          <p:cNvSpPr>
            <a:spLocks/>
          </p:cNvSpPr>
          <p:nvPr/>
        </p:nvSpPr>
        <p:spPr bwMode="auto">
          <a:xfrm rot="10800000">
            <a:off x="2382221" y="3028619"/>
            <a:ext cx="1587"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sp>
        <p:nvSpPr>
          <p:cNvPr id="31759" name="Line 17"/>
          <p:cNvSpPr>
            <a:spLocks noChangeShapeType="1"/>
          </p:cNvSpPr>
          <p:nvPr/>
        </p:nvSpPr>
        <p:spPr bwMode="auto">
          <a:xfrm rot="16200000">
            <a:off x="2117108" y="2136444"/>
            <a:ext cx="533400" cy="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60" name="Rectangle 19"/>
          <p:cNvSpPr>
            <a:spLocks noChangeArrowheads="1"/>
          </p:cNvSpPr>
          <p:nvPr/>
        </p:nvSpPr>
        <p:spPr bwMode="auto">
          <a:xfrm>
            <a:off x="893146" y="4917744"/>
            <a:ext cx="3128962"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6. 	Prepare an adjusted trial balance</a:t>
            </a:r>
          </a:p>
        </p:txBody>
      </p:sp>
      <p:sp>
        <p:nvSpPr>
          <p:cNvPr id="31761" name="Rectangle 20"/>
          <p:cNvSpPr>
            <a:spLocks noChangeArrowheads="1"/>
          </p:cNvSpPr>
          <p:nvPr/>
        </p:nvSpPr>
        <p:spPr bwMode="auto">
          <a:xfrm>
            <a:off x="893146" y="4079544"/>
            <a:ext cx="3128962"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7. 	Prepare financial statements</a:t>
            </a:r>
          </a:p>
        </p:txBody>
      </p:sp>
      <p:sp>
        <p:nvSpPr>
          <p:cNvPr id="31762" name="Rectangle 21"/>
          <p:cNvSpPr>
            <a:spLocks noChangeArrowheads="1"/>
          </p:cNvSpPr>
          <p:nvPr/>
        </p:nvSpPr>
        <p:spPr bwMode="auto">
          <a:xfrm>
            <a:off x="893146" y="3241344"/>
            <a:ext cx="3128962"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8. 	Journalize and post closing entries</a:t>
            </a:r>
          </a:p>
        </p:txBody>
      </p:sp>
      <p:sp>
        <p:nvSpPr>
          <p:cNvPr id="31763" name="Rectangle 22"/>
          <p:cNvSpPr>
            <a:spLocks noChangeArrowheads="1"/>
          </p:cNvSpPr>
          <p:nvPr/>
        </p:nvSpPr>
        <p:spPr bwMode="auto">
          <a:xfrm>
            <a:off x="893146" y="2403144"/>
            <a:ext cx="3128962"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9. 	Prepare a post-closing trial balance</a:t>
            </a:r>
          </a:p>
        </p:txBody>
      </p:sp>
      <p:sp>
        <p:nvSpPr>
          <p:cNvPr id="31764" name="Rectangle 23"/>
          <p:cNvSpPr>
            <a:spLocks noChangeArrowheads="1"/>
          </p:cNvSpPr>
          <p:nvPr/>
        </p:nvSpPr>
        <p:spPr bwMode="auto">
          <a:xfrm>
            <a:off x="5203208" y="4079544"/>
            <a:ext cx="3086100"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4.  Prepare a trial balance</a:t>
            </a:r>
          </a:p>
        </p:txBody>
      </p:sp>
      <p:sp>
        <p:nvSpPr>
          <p:cNvPr id="31765" name="Rectangle 24"/>
          <p:cNvSpPr>
            <a:spLocks noChangeArrowheads="1"/>
          </p:cNvSpPr>
          <p:nvPr/>
        </p:nvSpPr>
        <p:spPr bwMode="auto">
          <a:xfrm>
            <a:off x="5203208" y="3241344"/>
            <a:ext cx="3086100"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3.  Post to ledger accounts</a:t>
            </a:r>
          </a:p>
        </p:txBody>
      </p:sp>
      <p:sp>
        <p:nvSpPr>
          <p:cNvPr id="31766" name="Line 25"/>
          <p:cNvSpPr>
            <a:spLocks noChangeShapeType="1"/>
          </p:cNvSpPr>
          <p:nvPr/>
        </p:nvSpPr>
        <p:spPr bwMode="auto">
          <a:xfrm>
            <a:off x="2383808" y="5908344"/>
            <a:ext cx="4343400" cy="0"/>
          </a:xfrm>
          <a:prstGeom prst="line">
            <a:avLst/>
          </a:prstGeom>
          <a:noFill/>
          <a:ln w="38100" cap="sq">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31767" name="Rectangle 29"/>
          <p:cNvSpPr>
            <a:spLocks noChangeArrowheads="1"/>
          </p:cNvSpPr>
          <p:nvPr/>
        </p:nvSpPr>
        <p:spPr bwMode="auto">
          <a:xfrm>
            <a:off x="5203208" y="4917744"/>
            <a:ext cx="3086100" cy="609600"/>
          </a:xfrm>
          <a:prstGeom prst="rect">
            <a:avLst/>
          </a:prstGeom>
          <a:solidFill>
            <a:srgbClr val="FFFFCC"/>
          </a:solidFill>
          <a:ln w="12700" cap="sq">
            <a:solidFill>
              <a:schemeClr val="tx1"/>
            </a:solidFill>
            <a:miter lim="800000"/>
            <a:headEnd type="none" w="sm" len="sm"/>
            <a:tailEnd type="none" w="sm" len="sm"/>
          </a:ln>
          <a:effectLst>
            <a:outerShdw dist="35921" dir="2700000" algn="ctr" rotWithShape="0">
              <a:schemeClr val="bg2"/>
            </a:outerShdw>
          </a:effectLst>
        </p:spPr>
        <p:txBody>
          <a:bodyPr anchor="ctr"/>
          <a:lstStyle>
            <a:lvl1pPr marL="346075" indent="-290513"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600" dirty="0">
                <a:solidFill>
                  <a:schemeClr val="tx1"/>
                </a:solidFill>
                <a:latin typeface="Liberation Sans" panose="020B0604020202020204" pitchFamily="34" charset="0"/>
              </a:rPr>
              <a:t>5.  Journalize and post adjusting entries</a:t>
            </a:r>
          </a:p>
        </p:txBody>
      </p:sp>
      <p:sp>
        <p:nvSpPr>
          <p:cNvPr id="31769" name="Freeform 33"/>
          <p:cNvSpPr>
            <a:spLocks/>
          </p:cNvSpPr>
          <p:nvPr/>
        </p:nvSpPr>
        <p:spPr bwMode="auto">
          <a:xfrm rot="10800000">
            <a:off x="2383808" y="5543219"/>
            <a:ext cx="1588" cy="365125"/>
          </a:xfrm>
          <a:custGeom>
            <a:avLst/>
            <a:gdLst>
              <a:gd name="T0" fmla="*/ 0 w 1"/>
              <a:gd name="T1" fmla="*/ 0 h 230"/>
              <a:gd name="T2" fmla="*/ 2147483647 w 1"/>
              <a:gd name="T3" fmla="*/ 2147483647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0" y="0"/>
                </a:moveTo>
                <a:lnTo>
                  <a:pt x="1" y="230"/>
                </a:lnTo>
              </a:path>
            </a:pathLst>
          </a:custGeom>
          <a:noFill/>
          <a:ln w="38100"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dirty="0">
              <a:latin typeface="Liberation Sans" panose="020B0604020202020204" pitchFamily="34" charset="0"/>
            </a:endParaRPr>
          </a:p>
        </p:txBody>
      </p:sp>
      <p:cxnSp>
        <p:nvCxnSpPr>
          <p:cNvPr id="33" name="Straight Connector 32"/>
          <p:cNvCxnSpPr/>
          <p:nvPr/>
        </p:nvCxnSpPr>
        <p:spPr bwMode="auto">
          <a:xfrm>
            <a:off x="6096000" y="396902"/>
            <a:ext cx="0" cy="72650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4" name="TextBox 33"/>
          <p:cNvSpPr txBox="1"/>
          <p:nvPr/>
        </p:nvSpPr>
        <p:spPr>
          <a:xfrm>
            <a:off x="762001" y="397171"/>
            <a:ext cx="5181600" cy="579781"/>
          </a:xfrm>
          <a:prstGeom prst="rect">
            <a:avLst/>
          </a:prstGeom>
          <a:solidFill>
            <a:srgbClr val="0000BF"/>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The Accounting Cycle</a:t>
            </a:r>
            <a:endParaRPr lang="en-US" altLang="en-US" dirty="0">
              <a:solidFill>
                <a:schemeClr val="accent3"/>
              </a:solidFill>
            </a:endParaRPr>
          </a:p>
        </p:txBody>
      </p:sp>
      <p:sp>
        <p:nvSpPr>
          <p:cNvPr id="35" name="TextBox 34"/>
          <p:cNvSpPr txBox="1"/>
          <p:nvPr/>
        </p:nvSpPr>
        <p:spPr>
          <a:xfrm>
            <a:off x="277504" y="397171"/>
            <a:ext cx="4844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4" name="Rectangle 3"/>
          <p:cNvSpPr/>
          <p:nvPr/>
        </p:nvSpPr>
        <p:spPr>
          <a:xfrm>
            <a:off x="838200" y="6320135"/>
            <a:ext cx="2393950" cy="461665"/>
          </a:xfrm>
          <a:prstGeom prst="rect">
            <a:avLst/>
          </a:prstGeom>
          <a:noFill/>
        </p:spPr>
        <p:txBody>
          <a:bodyPr wrap="square">
            <a:spAutoFit/>
          </a:bodyPr>
          <a:lstStyle/>
          <a:p>
            <a:pPr algn="l"/>
            <a:r>
              <a:rPr lang="en-US" sz="1200" b="1" dirty="0">
                <a:latin typeface="Liberation Sans" panose="020B0604020202020204" pitchFamily="34" charset="0"/>
              </a:rPr>
              <a:t>Illustration 4-11</a:t>
            </a:r>
          </a:p>
          <a:p>
            <a:pPr algn="l"/>
            <a:r>
              <a:rPr lang="en-US" sz="1200" dirty="0">
                <a:latin typeface="Liberation Sans" panose="020B0604020202020204" pitchFamily="34" charset="0"/>
              </a:rPr>
              <a:t>Steps in the accounting cycle</a:t>
            </a:r>
          </a:p>
        </p:txBody>
      </p:sp>
      <p:sp>
        <p:nvSpPr>
          <p:cNvPr id="37"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4</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1295400"/>
            <a:ext cx="7848600" cy="351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Unnecessary if accounting records are </a:t>
            </a:r>
            <a:endParaRPr lang="en-US" altLang="en-US" sz="2200" b="0" dirty="0" smtClean="0">
              <a:solidFill>
                <a:srgbClr val="000000"/>
              </a:solidFill>
              <a:latin typeface="Liberation Sans" panose="020B0604020202020204" pitchFamily="34" charset="0"/>
            </a:endParaRPr>
          </a:p>
          <a:p>
            <a:pPr lvl="1" indent="0">
              <a:lnSpc>
                <a:spcPct val="125000"/>
              </a:lnSpc>
              <a:spcBef>
                <a:spcPts val="0"/>
              </a:spcBef>
              <a:buClr>
                <a:srgbClr val="CC0000"/>
              </a:buClr>
              <a:buSzPct val="80000"/>
              <a:buNone/>
            </a:pPr>
            <a:r>
              <a:rPr lang="en-US" altLang="en-US" sz="2200" b="0" dirty="0" smtClean="0">
                <a:solidFill>
                  <a:srgbClr val="000000"/>
                </a:solidFill>
                <a:latin typeface="Liberation Sans" panose="020B0604020202020204" pitchFamily="34" charset="0"/>
              </a:rPr>
              <a:t>free </a:t>
            </a:r>
            <a:r>
              <a:rPr lang="en-US" altLang="en-US" sz="2200" b="0" dirty="0">
                <a:solidFill>
                  <a:srgbClr val="000000"/>
                </a:solidFill>
                <a:latin typeface="Liberation Sans" panose="020B0604020202020204" pitchFamily="34" charset="0"/>
              </a:rPr>
              <a:t>of errors.</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Made whenever an error is discovered.</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Must be posted before closing entries.</a:t>
            </a:r>
          </a:p>
          <a:p>
            <a:pPr>
              <a:lnSpc>
                <a:spcPct val="125000"/>
              </a:lnSpc>
              <a:spcBef>
                <a:spcPts val="1200"/>
              </a:spcBef>
              <a:buClr>
                <a:srgbClr val="800000"/>
              </a:buClr>
              <a:buSzPct val="80000"/>
              <a:buFont typeface="Wingdings" pitchFamily="2" charset="2"/>
              <a:buNone/>
            </a:pPr>
            <a:r>
              <a:rPr lang="en-US" altLang="en-US" sz="2200" b="0" dirty="0">
                <a:solidFill>
                  <a:srgbClr val="000000"/>
                </a:solidFill>
                <a:latin typeface="Liberation Sans" panose="020B0604020202020204" pitchFamily="34" charset="0"/>
              </a:rPr>
              <a:t>Instead of preparing a correcting entry, </a:t>
            </a:r>
            <a:r>
              <a:rPr lang="en-US" altLang="en-US" sz="2200" dirty="0">
                <a:solidFill>
                  <a:srgbClr val="000000"/>
                </a:solidFill>
                <a:latin typeface="Liberation Sans" panose="020B0604020202020204" pitchFamily="34" charset="0"/>
              </a:rPr>
              <a:t>it is possible to reverse the incorrect entry and then prepare the correct entry</a:t>
            </a:r>
            <a:r>
              <a:rPr lang="en-US" altLang="en-US" sz="2200" b="0" dirty="0">
                <a:solidFill>
                  <a:srgbClr val="000000"/>
                </a:solidFill>
                <a:latin typeface="Liberation Sans" panose="020B0604020202020204" pitchFamily="34" charset="0"/>
              </a:rPr>
              <a:t>.</a:t>
            </a:r>
          </a:p>
        </p:txBody>
      </p:sp>
      <p:sp>
        <p:nvSpPr>
          <p:cNvPr id="33796"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SzPct val="80000"/>
              <a:buNone/>
              <a:defRPr/>
            </a:pPr>
            <a:r>
              <a:rPr lang="en-US" sz="3200" dirty="0">
                <a:solidFill>
                  <a:srgbClr val="CC0000"/>
                </a:solidFill>
                <a:latin typeface="Liberation Sans" panose="020B0604020202020204" pitchFamily="34" charset="0"/>
              </a:rPr>
              <a:t>Correcting Entries—An Avoidable Step</a:t>
            </a:r>
          </a:p>
        </p:txBody>
      </p:sp>
      <p:sp>
        <p:nvSpPr>
          <p:cNvPr id="33797" name="Line 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7"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cxnSp>
        <p:nvCxnSpPr>
          <p:cNvPr id="6" name="Straight Connector 5"/>
          <p:cNvCxnSpPr/>
          <p:nvPr/>
        </p:nvCxnSpPr>
        <p:spPr bwMode="auto">
          <a:xfrm>
            <a:off x="6858000" y="990600"/>
            <a:ext cx="0" cy="144780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8" name="Rectangle 7"/>
          <p:cNvSpPr/>
          <p:nvPr/>
        </p:nvSpPr>
        <p:spPr>
          <a:xfrm>
            <a:off x="6946278" y="1039504"/>
            <a:ext cx="2045322" cy="1508105"/>
          </a:xfrm>
          <a:prstGeom prst="rect">
            <a:avLst/>
          </a:prstGeom>
        </p:spPr>
        <p:txBody>
          <a:bodyPr wrap="square">
            <a:spAutoFit/>
          </a:bodyPr>
          <a:lstStyle/>
          <a:p>
            <a:pPr algn="l"/>
            <a:r>
              <a:rPr lang="en-US" sz="1800" b="1" dirty="0" smtClean="0">
                <a:solidFill>
                  <a:srgbClr val="FF3300"/>
                </a:solidFill>
                <a:latin typeface="Liberation Sans" panose="020B0604020202020204" pitchFamily="34" charset="0"/>
              </a:rPr>
              <a:t>Learning Objective </a:t>
            </a:r>
            <a:r>
              <a:rPr lang="en-US" sz="1800" b="1" dirty="0">
                <a:solidFill>
                  <a:srgbClr val="FF3300"/>
                </a:solidFill>
                <a:latin typeface="Liberation Sans" panose="020B0604020202020204" pitchFamily="34" charset="0"/>
              </a:rPr>
              <a:t>5</a:t>
            </a:r>
            <a:r>
              <a:rPr lang="en-US" sz="1800" b="1" dirty="0" smtClean="0">
                <a:solidFill>
                  <a:srgbClr val="FF3300"/>
                </a:solidFill>
                <a:latin typeface="Liberation Sans" panose="020B0604020202020204" pitchFamily="34" charset="0"/>
              </a:rPr>
              <a:t> </a:t>
            </a:r>
            <a:r>
              <a:rPr lang="en-US" sz="1400" b="1" dirty="0" smtClean="0">
                <a:solidFill>
                  <a:srgbClr val="FF3300"/>
                </a:solidFill>
                <a:latin typeface="Liberation Sans" panose="020B0604020202020204" pitchFamily="34" charset="0"/>
              </a:rPr>
              <a:t> </a:t>
            </a:r>
          </a:p>
          <a:p>
            <a:pPr algn="l"/>
            <a:r>
              <a:rPr lang="en-US" sz="1400" b="1" dirty="0" smtClean="0">
                <a:solidFill>
                  <a:schemeClr val="tx1"/>
                </a:solidFill>
                <a:latin typeface="Liberation Sans" panose="020B0604020202020204" pitchFamily="34" charset="0"/>
              </a:rPr>
              <a:t>Explain the approaches to preparing correcting entries.</a:t>
            </a:r>
            <a:endParaRPr lang="en-US" sz="1400" b="1" dirty="0">
              <a:solidFill>
                <a:schemeClr val="tx1"/>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051"/>
          <p:cNvSpPr txBox="1">
            <a:spLocks noChangeArrowheads="1"/>
          </p:cNvSpPr>
          <p:nvPr/>
        </p:nvSpPr>
        <p:spPr bwMode="auto">
          <a:xfrm>
            <a:off x="685800" y="539088"/>
            <a:ext cx="969818" cy="1219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lgn="ctr">
                <a:solidFill>
                  <a:srgbClr val="000000"/>
                </a:solidFill>
                <a:miter lim="800000"/>
                <a:headEnd/>
                <a:tailEnd/>
              </a14:hiddenLine>
            </a:ext>
          </a:extLst>
        </p:spPr>
        <p:txBody>
          <a:bodyPr lIns="182562" tIns="46038" rIns="182562" bIns="46038" anchor="ct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Font typeface="Wingdings" pitchFamily="2" charset="2"/>
              <a:buNone/>
            </a:pPr>
            <a:r>
              <a:rPr lang="en-US" altLang="en-US" sz="9600" dirty="0" smtClean="0">
                <a:solidFill>
                  <a:schemeClr val="tx2">
                    <a:lumMod val="75000"/>
                  </a:schemeClr>
                </a:solidFill>
                <a:latin typeface="Arial" panose="020B0604020202020204" pitchFamily="34" charset="0"/>
                <a:cs typeface="Arial" panose="020B0604020202020204" pitchFamily="34" charset="0"/>
              </a:rPr>
              <a:t>4</a:t>
            </a:r>
            <a:endParaRPr lang="en-US" altLang="en-US" sz="9600" dirty="0">
              <a:solidFill>
                <a:schemeClr val="tx2">
                  <a:lumMod val="75000"/>
                </a:schemeClr>
              </a:solidFill>
              <a:latin typeface="Arial" panose="020B0604020202020204" pitchFamily="34" charset="0"/>
              <a:cs typeface="Arial" panose="020B0604020202020204" pitchFamily="34" charset="0"/>
            </a:endParaRPr>
          </a:p>
        </p:txBody>
      </p:sp>
      <p:sp>
        <p:nvSpPr>
          <p:cNvPr id="274438" name="Rectangle 6"/>
          <p:cNvSpPr>
            <a:spLocks noChangeArrowheads="1"/>
          </p:cNvSpPr>
          <p:nvPr/>
        </p:nvSpPr>
        <p:spPr bwMode="auto">
          <a:xfrm>
            <a:off x="508000" y="1981200"/>
            <a:ext cx="8331200" cy="372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p>
            <a:pPr marL="457200" indent="-457200" algn="l" defTabSz="865188" eaLnBrk="1" hangingPunct="1">
              <a:lnSpc>
                <a:spcPct val="125000"/>
              </a:lnSpc>
              <a:spcBef>
                <a:spcPts val="600"/>
              </a:spcBef>
              <a:defRPr/>
            </a:pPr>
            <a:r>
              <a:rPr lang="en-US" sz="2300" b="1" dirty="0" smtClean="0">
                <a:solidFill>
                  <a:schemeClr val="tx2">
                    <a:lumMod val="75000"/>
                  </a:schemeClr>
                </a:solidFill>
                <a:latin typeface="Liberation Sans" panose="020B0604020202020204" pitchFamily="34" charset="0"/>
              </a:rPr>
              <a:t>LEARNING OBJECTIVES</a:t>
            </a:r>
          </a:p>
          <a:p>
            <a:pPr marL="457200" indent="-457200" algn="l" defTabSz="865188" eaLnBrk="1" hangingPunct="1">
              <a:lnSpc>
                <a:spcPct val="125000"/>
              </a:lnSpc>
              <a:spcBef>
                <a:spcPts val="600"/>
              </a:spcBef>
              <a:spcAft>
                <a:spcPct val="35000"/>
              </a:spcAft>
              <a:defRPr/>
            </a:pPr>
            <a:r>
              <a:rPr lang="en-US" sz="1900" b="0" i="1" dirty="0" smtClean="0">
                <a:solidFill>
                  <a:schemeClr val="tx1"/>
                </a:solidFill>
                <a:latin typeface="Liberation Sans" panose="020B0604020202020204" pitchFamily="34" charset="0"/>
              </a:rPr>
              <a:t>After </a:t>
            </a:r>
            <a:r>
              <a:rPr lang="en-US" sz="1900" b="0" i="1" dirty="0">
                <a:solidFill>
                  <a:schemeClr val="tx1"/>
                </a:solidFill>
                <a:latin typeface="Liberation Sans" panose="020B0604020202020204" pitchFamily="34" charset="0"/>
              </a:rPr>
              <a:t>studying this chapter, you should be able to:</a:t>
            </a:r>
          </a:p>
          <a:p>
            <a:pPr marL="341313" indent="-341313" algn="l" defTabSz="865188" eaLnBrk="1" hangingPunct="1">
              <a:lnSpc>
                <a:spcPct val="125000"/>
              </a:lnSpc>
              <a:spcBef>
                <a:spcPts val="600"/>
              </a:spcBef>
              <a:buClr>
                <a:srgbClr val="CC0000"/>
              </a:buClr>
              <a:buFont typeface="+mj-lt"/>
              <a:buAutoNum type="arabicPeriod"/>
              <a:defRPr/>
            </a:pPr>
            <a:r>
              <a:rPr lang="en-US" sz="1900" dirty="0" smtClean="0">
                <a:latin typeface="Liberation Sans" panose="020B0604020202020204" pitchFamily="34" charset="0"/>
              </a:rPr>
              <a:t>Prepare </a:t>
            </a:r>
            <a:r>
              <a:rPr lang="en-US" sz="1900" dirty="0">
                <a:latin typeface="Liberation Sans" panose="020B0604020202020204" pitchFamily="34" charset="0"/>
              </a:rPr>
              <a:t>a </a:t>
            </a:r>
            <a:r>
              <a:rPr lang="en-US" sz="1900" dirty="0" smtClean="0">
                <a:latin typeface="Liberation Sans" panose="020B0604020202020204" pitchFamily="34" charset="0"/>
              </a:rPr>
              <a:t>worksheet.</a:t>
            </a:r>
          </a:p>
          <a:p>
            <a:pPr marL="341313" indent="-341313" algn="l" defTabSz="865188" eaLnBrk="1" hangingPunct="1">
              <a:lnSpc>
                <a:spcPct val="125000"/>
              </a:lnSpc>
              <a:spcBef>
                <a:spcPts val="600"/>
              </a:spcBef>
              <a:buClr>
                <a:srgbClr val="CC0000"/>
              </a:buClr>
              <a:buFont typeface="+mj-lt"/>
              <a:buAutoNum type="arabicPeriod"/>
              <a:defRPr/>
            </a:pPr>
            <a:r>
              <a:rPr lang="en-US" sz="1900" dirty="0" smtClean="0">
                <a:latin typeface="Liberation Sans" panose="020B0604020202020204" pitchFamily="34" charset="0"/>
              </a:rPr>
              <a:t>Explain </a:t>
            </a:r>
            <a:r>
              <a:rPr lang="en-US" sz="1900" dirty="0">
                <a:latin typeface="Liberation Sans" panose="020B0604020202020204" pitchFamily="34" charset="0"/>
              </a:rPr>
              <a:t>the process of closing the </a:t>
            </a:r>
            <a:r>
              <a:rPr lang="en-US" sz="1900" dirty="0" smtClean="0">
                <a:latin typeface="Liberation Sans" panose="020B0604020202020204" pitchFamily="34" charset="0"/>
              </a:rPr>
              <a:t>books.</a:t>
            </a:r>
          </a:p>
          <a:p>
            <a:pPr marL="341313" indent="-341313" algn="l" defTabSz="865188" eaLnBrk="1" hangingPunct="1">
              <a:lnSpc>
                <a:spcPct val="125000"/>
              </a:lnSpc>
              <a:spcBef>
                <a:spcPts val="600"/>
              </a:spcBef>
              <a:buClr>
                <a:srgbClr val="CC0000"/>
              </a:buClr>
              <a:buFont typeface="+mj-lt"/>
              <a:buAutoNum type="arabicPeriod"/>
              <a:defRPr/>
            </a:pPr>
            <a:r>
              <a:rPr lang="en-US" sz="1900" dirty="0" smtClean="0">
                <a:latin typeface="Liberation Sans" panose="020B0604020202020204" pitchFamily="34" charset="0"/>
              </a:rPr>
              <a:t>Describe </a:t>
            </a:r>
            <a:r>
              <a:rPr lang="en-US" sz="1900" dirty="0">
                <a:latin typeface="Liberation Sans" panose="020B0604020202020204" pitchFamily="34" charset="0"/>
              </a:rPr>
              <a:t>the content and purpose of a </a:t>
            </a:r>
            <a:r>
              <a:rPr lang="en-US" sz="1900" dirty="0" smtClean="0">
                <a:latin typeface="Liberation Sans" panose="020B0604020202020204" pitchFamily="34" charset="0"/>
              </a:rPr>
              <a:t>post-closing trial balance.</a:t>
            </a:r>
          </a:p>
          <a:p>
            <a:pPr marL="341313" indent="-341313" algn="l" defTabSz="865188" eaLnBrk="1" hangingPunct="1">
              <a:lnSpc>
                <a:spcPct val="125000"/>
              </a:lnSpc>
              <a:spcBef>
                <a:spcPts val="600"/>
              </a:spcBef>
              <a:buClr>
                <a:srgbClr val="CC0000"/>
              </a:buClr>
              <a:buFont typeface="+mj-lt"/>
              <a:buAutoNum type="arabicPeriod"/>
              <a:defRPr/>
            </a:pPr>
            <a:r>
              <a:rPr lang="en-US" sz="1900" dirty="0" smtClean="0">
                <a:latin typeface="Liberation Sans" panose="020B0604020202020204" pitchFamily="34" charset="0"/>
              </a:rPr>
              <a:t>State </a:t>
            </a:r>
            <a:r>
              <a:rPr lang="en-US" sz="1900" dirty="0">
                <a:latin typeface="Liberation Sans" panose="020B0604020202020204" pitchFamily="34" charset="0"/>
              </a:rPr>
              <a:t>the required steps in the accounting </a:t>
            </a:r>
            <a:r>
              <a:rPr lang="en-US" sz="1900" dirty="0" smtClean="0">
                <a:latin typeface="Liberation Sans" panose="020B0604020202020204" pitchFamily="34" charset="0"/>
              </a:rPr>
              <a:t>cycle.</a:t>
            </a:r>
          </a:p>
          <a:p>
            <a:pPr marL="341313" indent="-341313" algn="l" defTabSz="865188" eaLnBrk="1" hangingPunct="1">
              <a:lnSpc>
                <a:spcPct val="125000"/>
              </a:lnSpc>
              <a:spcBef>
                <a:spcPts val="600"/>
              </a:spcBef>
              <a:buClr>
                <a:srgbClr val="CC0000"/>
              </a:buClr>
              <a:buFont typeface="+mj-lt"/>
              <a:buAutoNum type="arabicPeriod"/>
              <a:defRPr/>
            </a:pPr>
            <a:r>
              <a:rPr lang="en-US" sz="1900" dirty="0" smtClean="0">
                <a:latin typeface="Liberation Sans" panose="020B0604020202020204" pitchFamily="34" charset="0"/>
              </a:rPr>
              <a:t>Explain </a:t>
            </a:r>
            <a:r>
              <a:rPr lang="en-US" sz="1900" dirty="0">
                <a:latin typeface="Liberation Sans" panose="020B0604020202020204" pitchFamily="34" charset="0"/>
              </a:rPr>
              <a:t>the approaches to preparing </a:t>
            </a:r>
            <a:r>
              <a:rPr lang="en-US" sz="1900" dirty="0" smtClean="0">
                <a:latin typeface="Liberation Sans" panose="020B0604020202020204" pitchFamily="34" charset="0"/>
              </a:rPr>
              <a:t>correcting entries.</a:t>
            </a:r>
          </a:p>
          <a:p>
            <a:pPr marL="341313" indent="-341313" algn="l" defTabSz="865188" eaLnBrk="1" hangingPunct="1">
              <a:lnSpc>
                <a:spcPct val="125000"/>
              </a:lnSpc>
              <a:spcBef>
                <a:spcPts val="600"/>
              </a:spcBef>
              <a:buClr>
                <a:srgbClr val="CC0000"/>
              </a:buClr>
              <a:buFont typeface="+mj-lt"/>
              <a:buAutoNum type="arabicPeriod"/>
              <a:defRPr/>
            </a:pPr>
            <a:r>
              <a:rPr lang="en-US" sz="1900" dirty="0" smtClean="0">
                <a:latin typeface="Liberation Sans" panose="020B0604020202020204" pitchFamily="34" charset="0"/>
              </a:rPr>
              <a:t>Identify </a:t>
            </a:r>
            <a:r>
              <a:rPr lang="en-US" sz="1900" dirty="0">
                <a:latin typeface="Liberation Sans" panose="020B0604020202020204" pitchFamily="34" charset="0"/>
              </a:rPr>
              <a:t>the sections of a </a:t>
            </a:r>
            <a:r>
              <a:rPr lang="en-US" sz="1900" dirty="0" smtClean="0">
                <a:latin typeface="Liberation Sans" panose="020B0604020202020204" pitchFamily="34" charset="0"/>
              </a:rPr>
              <a:t>classified statement of financial </a:t>
            </a:r>
            <a:r>
              <a:rPr lang="en-US" sz="1900" dirty="0">
                <a:latin typeface="Liberation Sans" panose="020B0604020202020204" pitchFamily="34" charset="0"/>
              </a:rPr>
              <a:t>position.</a:t>
            </a:r>
          </a:p>
        </p:txBody>
      </p:sp>
      <p:sp>
        <p:nvSpPr>
          <p:cNvPr id="9" name="Rectangle 2051"/>
          <p:cNvSpPr txBox="1">
            <a:spLocks noChangeArrowheads="1"/>
          </p:cNvSpPr>
          <p:nvPr/>
        </p:nvSpPr>
        <p:spPr bwMode="auto">
          <a:xfrm>
            <a:off x="329603" y="193234"/>
            <a:ext cx="1718092" cy="56876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lgn="ctr">
                <a:solidFill>
                  <a:srgbClr val="000000"/>
                </a:solidFill>
                <a:miter lim="800000"/>
                <a:headEnd/>
                <a:tailEnd/>
              </a14:hiddenLine>
            </a:ext>
          </a:extLst>
        </p:spPr>
        <p:txBody>
          <a:bodyPr lIns="182562" tIns="46038" rIns="182562" bIns="46038" anchor="ct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ts val="0"/>
              </a:spcBef>
              <a:buFont typeface="Wingdings" pitchFamily="2" charset="2"/>
              <a:buNone/>
            </a:pPr>
            <a:r>
              <a:rPr lang="en-US" altLang="en-US" sz="2000" dirty="0" smtClean="0">
                <a:solidFill>
                  <a:srgbClr val="5F5F5F"/>
                </a:solidFill>
                <a:latin typeface="Liberation Sans" panose="020B0604020202020204" pitchFamily="34" charset="0"/>
                <a:cs typeface="Arial" panose="020B0604020202020204" pitchFamily="34" charset="0"/>
              </a:rPr>
              <a:t>CHAPTER</a:t>
            </a:r>
            <a:endParaRPr lang="en-US" altLang="en-US" sz="8800" dirty="0">
              <a:solidFill>
                <a:srgbClr val="5F5F5F"/>
              </a:solidFill>
              <a:latin typeface="Liberation Sans" panose="020B0604020202020204" pitchFamily="34" charset="0"/>
              <a:cs typeface="Arial" panose="020B0604020202020204" pitchFamily="34" charset="0"/>
            </a:endParaRPr>
          </a:p>
        </p:txBody>
      </p:sp>
      <p:sp>
        <p:nvSpPr>
          <p:cNvPr id="10" name="Rectangle 2051"/>
          <p:cNvSpPr>
            <a:spLocks noChangeArrowheads="1"/>
          </p:cNvSpPr>
          <p:nvPr/>
        </p:nvSpPr>
        <p:spPr bwMode="auto">
          <a:xfrm>
            <a:off x="2057400" y="457808"/>
            <a:ext cx="6781800" cy="144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75000"/>
              <a:buFont typeface="Wingdings" pitchFamily="2" charset="2"/>
              <a:buNone/>
            </a:pPr>
            <a:r>
              <a:rPr lang="en-US" altLang="en-US" sz="4400" b="1" dirty="0" smtClean="0">
                <a:solidFill>
                  <a:srgbClr val="5F5F5F"/>
                </a:solidFill>
                <a:latin typeface="Liberation Sans" panose="020B0604020202020204" pitchFamily="34" charset="0"/>
              </a:rPr>
              <a:t>Completing the Accounting Cycle</a:t>
            </a:r>
            <a:endParaRPr lang="en-US" altLang="en-US" sz="4400" b="1" dirty="0">
              <a:solidFill>
                <a:srgbClr val="5F5F5F"/>
              </a:solidFill>
              <a:latin typeface="Liberation Sans" panose="020B0604020202020204" pitchFamily="34" charset="0"/>
            </a:endParaRPr>
          </a:p>
        </p:txBody>
      </p:sp>
      <p:sp>
        <p:nvSpPr>
          <p:cNvPr id="4103" name="Line 15"/>
          <p:cNvSpPr>
            <a:spLocks noChangeShapeType="1"/>
          </p:cNvSpPr>
          <p:nvPr/>
        </p:nvSpPr>
        <p:spPr bwMode="auto">
          <a:xfrm>
            <a:off x="1981200" y="667243"/>
            <a:ext cx="0" cy="1039091"/>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298961608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533400" y="1263650"/>
            <a:ext cx="8229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0"/>
              </a:spcBef>
              <a:buClrTx/>
              <a:buSzTx/>
              <a:buFontTx/>
              <a:buNone/>
            </a:pPr>
            <a:r>
              <a:rPr lang="en-US" altLang="en-US" sz="2000" dirty="0" smtClean="0">
                <a:solidFill>
                  <a:srgbClr val="006600"/>
                </a:solidFill>
                <a:latin typeface="Liberation Sans" panose="020B0604020202020204" pitchFamily="34" charset="0"/>
              </a:rPr>
              <a:t>CASE 1:</a:t>
            </a:r>
            <a:r>
              <a:rPr lang="en-US" altLang="en-US" sz="2000" b="0" dirty="0" smtClean="0">
                <a:solidFill>
                  <a:srgbClr val="006600"/>
                </a:solidFill>
                <a:latin typeface="Liberation Sans" panose="020B0604020202020204" pitchFamily="34" charset="0"/>
              </a:rPr>
              <a:t>  </a:t>
            </a:r>
            <a:r>
              <a:rPr lang="en-US" altLang="en-US" sz="2000" b="0" dirty="0">
                <a:solidFill>
                  <a:srgbClr val="000000"/>
                </a:solidFill>
                <a:latin typeface="Liberation Sans" panose="020B0604020202020204" pitchFamily="34" charset="0"/>
              </a:rPr>
              <a:t>On May 10, </a:t>
            </a:r>
            <a:r>
              <a:rPr lang="en-US" altLang="en-US" sz="2000" b="0" dirty="0" smtClean="0">
                <a:solidFill>
                  <a:srgbClr val="000000"/>
                </a:solidFill>
                <a:latin typeface="Liberation Sans" panose="020B0604020202020204" pitchFamily="34" charset="0"/>
              </a:rPr>
              <a:t>Bai </a:t>
            </a:r>
            <a:r>
              <a:rPr lang="en-US" altLang="en-US" sz="2000" b="0" dirty="0">
                <a:solidFill>
                  <a:srgbClr val="000000"/>
                </a:solidFill>
                <a:latin typeface="Liberation Sans" panose="020B0604020202020204" pitchFamily="34" charset="0"/>
              </a:rPr>
              <a:t>Co. journalized and posted a </a:t>
            </a:r>
            <a:r>
              <a:rPr lang="en-US" altLang="en-US" sz="2000" b="0" dirty="0" smtClean="0">
                <a:solidFill>
                  <a:srgbClr val="000000"/>
                </a:solidFill>
                <a:latin typeface="Liberation Sans" panose="020B0604020202020204" pitchFamily="34" charset="0"/>
              </a:rPr>
              <a:t>NT$500 </a:t>
            </a:r>
            <a:r>
              <a:rPr lang="en-US" altLang="en-US" sz="2000" b="0" dirty="0">
                <a:solidFill>
                  <a:srgbClr val="000000"/>
                </a:solidFill>
                <a:latin typeface="Liberation Sans" panose="020B0604020202020204" pitchFamily="34" charset="0"/>
              </a:rPr>
              <a:t>cash collection on account from a customer as a debit to Cash </a:t>
            </a:r>
            <a:r>
              <a:rPr lang="en-US" altLang="en-US" sz="2000" b="0" dirty="0" smtClean="0">
                <a:solidFill>
                  <a:srgbClr val="000000"/>
                </a:solidFill>
                <a:latin typeface="Liberation Sans" panose="020B0604020202020204" pitchFamily="34" charset="0"/>
              </a:rPr>
              <a:t>NT$500 </a:t>
            </a:r>
            <a:r>
              <a:rPr lang="en-US" altLang="en-US" sz="2000" b="0" dirty="0">
                <a:solidFill>
                  <a:srgbClr val="000000"/>
                </a:solidFill>
                <a:latin typeface="Liberation Sans" panose="020B0604020202020204" pitchFamily="34" charset="0"/>
              </a:rPr>
              <a:t>and a credit to Service Revenue </a:t>
            </a:r>
            <a:r>
              <a:rPr lang="en-US" altLang="en-US" sz="2000" b="0" dirty="0" smtClean="0">
                <a:solidFill>
                  <a:srgbClr val="000000"/>
                </a:solidFill>
                <a:latin typeface="Liberation Sans" panose="020B0604020202020204" pitchFamily="34" charset="0"/>
              </a:rPr>
              <a:t>NT$500</a:t>
            </a:r>
            <a:r>
              <a:rPr lang="en-US" altLang="en-US" sz="2000" b="0" dirty="0">
                <a:solidFill>
                  <a:srgbClr val="000000"/>
                </a:solidFill>
                <a:latin typeface="Liberation Sans" panose="020B0604020202020204" pitchFamily="34" charset="0"/>
              </a:rPr>
              <a:t>. The company discovered the error on May 20, when the customer paid the remaining balance in full.</a:t>
            </a:r>
          </a:p>
        </p:txBody>
      </p:sp>
      <p:sp>
        <p:nvSpPr>
          <p:cNvPr id="34820" name="Text Box 30"/>
          <p:cNvSpPr txBox="1">
            <a:spLocks noChangeArrowheads="1"/>
          </p:cNvSpPr>
          <p:nvPr/>
        </p:nvSpPr>
        <p:spPr bwMode="auto">
          <a:xfrm>
            <a:off x="2209800" y="31242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tabLst>
                <a:tab pos="474503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Cash	</a:t>
            </a:r>
            <a:r>
              <a:rPr lang="en-US" altLang="en-US" sz="2000" b="0" dirty="0" smtClean="0">
                <a:solidFill>
                  <a:schemeClr val="tx1"/>
                </a:solidFill>
                <a:latin typeface="Liberation Sans" panose="020B0604020202020204" pitchFamily="34" charset="0"/>
                <a:cs typeface="Arial" charset="0"/>
              </a:rPr>
              <a:t>500</a:t>
            </a:r>
            <a:endParaRPr lang="en-US" altLang="en-US" sz="2000" b="0" dirty="0">
              <a:solidFill>
                <a:schemeClr val="tx1"/>
              </a:solidFill>
              <a:latin typeface="Liberation Sans" panose="020B0604020202020204" pitchFamily="34" charset="0"/>
              <a:cs typeface="Arial" charset="0"/>
            </a:endParaRPr>
          </a:p>
        </p:txBody>
      </p:sp>
      <p:sp>
        <p:nvSpPr>
          <p:cNvPr id="34821" name="Text Box 32"/>
          <p:cNvSpPr txBox="1">
            <a:spLocks noChangeArrowheads="1"/>
          </p:cNvSpPr>
          <p:nvPr/>
        </p:nvSpPr>
        <p:spPr bwMode="auto">
          <a:xfrm>
            <a:off x="381000" y="3124200"/>
            <a:ext cx="1524000" cy="708025"/>
          </a:xfrm>
          <a:prstGeom prst="rect">
            <a:avLst/>
          </a:prstGeom>
          <a:solidFill>
            <a:srgbClr val="FFFF9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000" b="0" dirty="0">
                <a:solidFill>
                  <a:schemeClr val="tx1"/>
                </a:solidFill>
                <a:latin typeface="Liberation Sans" panose="020B0604020202020204" pitchFamily="34" charset="0"/>
                <a:cs typeface="Arial" charset="0"/>
              </a:rPr>
              <a:t>Incorrect entry</a:t>
            </a:r>
          </a:p>
        </p:txBody>
      </p:sp>
      <p:sp>
        <p:nvSpPr>
          <p:cNvPr id="34822" name="Text Box 33"/>
          <p:cNvSpPr txBox="1">
            <a:spLocks noChangeArrowheads="1"/>
          </p:cNvSpPr>
          <p:nvPr/>
        </p:nvSpPr>
        <p:spPr bwMode="auto">
          <a:xfrm>
            <a:off x="2209800" y="35814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60375" algn="l">
              <a:spcBef>
                <a:spcPct val="20000"/>
              </a:spcBef>
              <a:buClr>
                <a:schemeClr val="accent2"/>
              </a:buClr>
              <a:buSzPct val="75000"/>
              <a:buFont typeface="Wingdings" pitchFamily="2" charset="2"/>
              <a:buChar char="l"/>
              <a:tabLst>
                <a:tab pos="4745038" algn="r"/>
                <a:tab pos="611028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 pos="611028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Service </a:t>
            </a:r>
            <a:r>
              <a:rPr lang="en-US" altLang="en-US" sz="2000" b="0" dirty="0" smtClean="0">
                <a:solidFill>
                  <a:schemeClr val="tx1"/>
                </a:solidFill>
                <a:latin typeface="Liberation Sans" panose="020B0604020202020204" pitchFamily="34" charset="0"/>
                <a:cs typeface="Arial" charset="0"/>
              </a:rPr>
              <a:t>Revenue  </a:t>
            </a:r>
            <a:r>
              <a:rPr lang="en-US" altLang="en-US" sz="2000" b="0" dirty="0">
                <a:solidFill>
                  <a:schemeClr val="tx1"/>
                </a:solidFill>
                <a:latin typeface="Liberation Sans" panose="020B0604020202020204" pitchFamily="34" charset="0"/>
                <a:cs typeface="Arial" charset="0"/>
              </a:rPr>
              <a:t>		</a:t>
            </a:r>
            <a:r>
              <a:rPr lang="en-US" altLang="en-US" sz="2000" b="0" dirty="0" smtClean="0">
                <a:solidFill>
                  <a:schemeClr val="tx1"/>
                </a:solidFill>
                <a:latin typeface="Liberation Sans" panose="020B0604020202020204" pitchFamily="34" charset="0"/>
                <a:cs typeface="Arial" charset="0"/>
              </a:rPr>
              <a:t>500</a:t>
            </a:r>
            <a:endParaRPr lang="en-US" altLang="en-US" sz="2000" b="0" dirty="0">
              <a:solidFill>
                <a:schemeClr val="tx1"/>
              </a:solidFill>
              <a:latin typeface="Liberation Sans" panose="020B0604020202020204" pitchFamily="34" charset="0"/>
              <a:cs typeface="Arial" charset="0"/>
            </a:endParaRPr>
          </a:p>
        </p:txBody>
      </p:sp>
      <p:sp>
        <p:nvSpPr>
          <p:cNvPr id="152584" name="Text Box 34"/>
          <p:cNvSpPr txBox="1">
            <a:spLocks noChangeArrowheads="1"/>
          </p:cNvSpPr>
          <p:nvPr/>
        </p:nvSpPr>
        <p:spPr bwMode="auto">
          <a:xfrm>
            <a:off x="2209800" y="4084638"/>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tabLst>
                <a:tab pos="474503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Cash	</a:t>
            </a:r>
            <a:r>
              <a:rPr lang="en-US" altLang="en-US" sz="2000" b="0" dirty="0" smtClean="0">
                <a:solidFill>
                  <a:schemeClr val="tx1"/>
                </a:solidFill>
                <a:latin typeface="Liberation Sans" panose="020B0604020202020204" pitchFamily="34" charset="0"/>
                <a:cs typeface="Arial" charset="0"/>
              </a:rPr>
              <a:t>500</a:t>
            </a:r>
            <a:endParaRPr lang="en-US" altLang="en-US" sz="2000" b="0" dirty="0">
              <a:solidFill>
                <a:schemeClr val="tx1"/>
              </a:solidFill>
              <a:latin typeface="Liberation Sans" panose="020B0604020202020204" pitchFamily="34" charset="0"/>
              <a:cs typeface="Arial" charset="0"/>
            </a:endParaRPr>
          </a:p>
        </p:txBody>
      </p:sp>
      <p:sp>
        <p:nvSpPr>
          <p:cNvPr id="34824" name="Text Box 35"/>
          <p:cNvSpPr txBox="1">
            <a:spLocks noChangeArrowheads="1"/>
          </p:cNvSpPr>
          <p:nvPr/>
        </p:nvSpPr>
        <p:spPr bwMode="auto">
          <a:xfrm>
            <a:off x="381000" y="4084638"/>
            <a:ext cx="1524000" cy="708025"/>
          </a:xfrm>
          <a:prstGeom prst="rect">
            <a:avLst/>
          </a:prstGeom>
          <a:solidFill>
            <a:srgbClr val="FFFF9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000" b="0" dirty="0">
                <a:solidFill>
                  <a:schemeClr val="tx1"/>
                </a:solidFill>
                <a:latin typeface="Liberation Sans" panose="020B0604020202020204" pitchFamily="34" charset="0"/>
                <a:cs typeface="Arial" charset="0"/>
              </a:rPr>
              <a:t>Correct  entry</a:t>
            </a:r>
          </a:p>
        </p:txBody>
      </p:sp>
      <p:sp>
        <p:nvSpPr>
          <p:cNvPr id="152586" name="Text Box 36"/>
          <p:cNvSpPr txBox="1">
            <a:spLocks noChangeArrowheads="1"/>
          </p:cNvSpPr>
          <p:nvPr/>
        </p:nvSpPr>
        <p:spPr bwMode="auto">
          <a:xfrm>
            <a:off x="2209800" y="4541838"/>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60375" algn="l">
              <a:spcBef>
                <a:spcPct val="20000"/>
              </a:spcBef>
              <a:buClr>
                <a:schemeClr val="accent2"/>
              </a:buClr>
              <a:buSzPct val="75000"/>
              <a:buFont typeface="Wingdings" pitchFamily="2" charset="2"/>
              <a:buChar char="l"/>
              <a:tabLst>
                <a:tab pos="4745038" algn="r"/>
                <a:tab pos="611028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 pos="611028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Accounts Receivable  		</a:t>
            </a:r>
            <a:r>
              <a:rPr lang="en-US" altLang="en-US" sz="2000" b="0" dirty="0" smtClean="0">
                <a:solidFill>
                  <a:schemeClr val="tx1"/>
                </a:solidFill>
                <a:latin typeface="Liberation Sans" panose="020B0604020202020204" pitchFamily="34" charset="0"/>
                <a:cs typeface="Arial" charset="0"/>
              </a:rPr>
              <a:t>500</a:t>
            </a:r>
            <a:endParaRPr lang="en-US" altLang="en-US" sz="2000" b="0" dirty="0">
              <a:solidFill>
                <a:schemeClr val="tx1"/>
              </a:solidFill>
              <a:latin typeface="Liberation Sans" panose="020B0604020202020204" pitchFamily="34" charset="0"/>
              <a:cs typeface="Arial" charset="0"/>
            </a:endParaRPr>
          </a:p>
        </p:txBody>
      </p:sp>
      <p:sp>
        <p:nvSpPr>
          <p:cNvPr id="640037" name="Text Box 37"/>
          <p:cNvSpPr txBox="1">
            <a:spLocks noChangeArrowheads="1"/>
          </p:cNvSpPr>
          <p:nvPr/>
        </p:nvSpPr>
        <p:spPr bwMode="auto">
          <a:xfrm>
            <a:off x="2209800" y="50292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tabLst>
                <a:tab pos="474503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Service Revenue	</a:t>
            </a:r>
            <a:r>
              <a:rPr lang="en-US" altLang="en-US" sz="2000" b="0" dirty="0" smtClean="0">
                <a:solidFill>
                  <a:schemeClr val="tx1"/>
                </a:solidFill>
                <a:latin typeface="Liberation Sans" panose="020B0604020202020204" pitchFamily="34" charset="0"/>
                <a:cs typeface="Arial" charset="0"/>
              </a:rPr>
              <a:t>500</a:t>
            </a:r>
            <a:endParaRPr lang="en-US" altLang="en-US" sz="2000" b="0" dirty="0">
              <a:solidFill>
                <a:schemeClr val="tx1"/>
              </a:solidFill>
              <a:latin typeface="Liberation Sans" panose="020B0604020202020204" pitchFamily="34" charset="0"/>
              <a:cs typeface="Arial" charset="0"/>
            </a:endParaRPr>
          </a:p>
        </p:txBody>
      </p:sp>
      <p:sp>
        <p:nvSpPr>
          <p:cNvPr id="640038" name="Text Box 38"/>
          <p:cNvSpPr txBox="1">
            <a:spLocks noChangeArrowheads="1"/>
          </p:cNvSpPr>
          <p:nvPr/>
        </p:nvSpPr>
        <p:spPr bwMode="auto">
          <a:xfrm>
            <a:off x="381000" y="5046663"/>
            <a:ext cx="1524000" cy="769441"/>
          </a:xfrm>
          <a:prstGeom prst="rect">
            <a:avLst/>
          </a:prstGeom>
          <a:solidFill>
            <a:srgbClr val="800000"/>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defRPr/>
            </a:pPr>
            <a:r>
              <a:rPr lang="en-US" sz="2000" dirty="0" smtClean="0">
                <a:solidFill>
                  <a:schemeClr val="bg1"/>
                </a:solidFill>
                <a:effectLst>
                  <a:outerShdw blurRad="38100" dist="38100" dir="2700000" algn="tl">
                    <a:srgbClr val="000000"/>
                  </a:outerShdw>
                </a:effectLst>
                <a:latin typeface="Liberation Sans" panose="020B0604020202020204" pitchFamily="34" charset="0"/>
                <a:cs typeface="Arial" charset="0"/>
              </a:rPr>
              <a:t>Correcting  entry</a:t>
            </a:r>
          </a:p>
        </p:txBody>
      </p:sp>
      <p:sp>
        <p:nvSpPr>
          <p:cNvPr id="640039" name="Text Box 39"/>
          <p:cNvSpPr txBox="1">
            <a:spLocks noChangeArrowheads="1"/>
          </p:cNvSpPr>
          <p:nvPr/>
        </p:nvSpPr>
        <p:spPr bwMode="auto">
          <a:xfrm>
            <a:off x="2209800" y="54864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60375" algn="l">
              <a:spcBef>
                <a:spcPct val="20000"/>
              </a:spcBef>
              <a:buClr>
                <a:schemeClr val="accent2"/>
              </a:buClr>
              <a:buSzPct val="75000"/>
              <a:buFont typeface="Wingdings" pitchFamily="2" charset="2"/>
              <a:buChar char="l"/>
              <a:tabLst>
                <a:tab pos="4745038" algn="r"/>
                <a:tab pos="611028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 pos="611028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Accounts Receivable  		</a:t>
            </a:r>
            <a:r>
              <a:rPr lang="en-US" altLang="en-US" sz="2000" b="0" dirty="0" smtClean="0">
                <a:solidFill>
                  <a:schemeClr val="tx1"/>
                </a:solidFill>
                <a:latin typeface="Liberation Sans" panose="020B0604020202020204" pitchFamily="34" charset="0"/>
                <a:cs typeface="Arial" charset="0"/>
              </a:rPr>
              <a:t>500</a:t>
            </a:r>
            <a:endParaRPr lang="en-US" altLang="en-US" sz="2000" b="0" dirty="0">
              <a:solidFill>
                <a:schemeClr val="tx1"/>
              </a:solidFill>
              <a:latin typeface="Liberation Sans" panose="020B0604020202020204" pitchFamily="34" charset="0"/>
              <a:cs typeface="Arial" charset="0"/>
            </a:endParaRPr>
          </a:p>
        </p:txBody>
      </p:sp>
      <p:sp>
        <p:nvSpPr>
          <p:cNvPr id="34829"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a:solidFill>
                  <a:srgbClr val="CC0000"/>
                </a:solidFill>
                <a:latin typeface="Liberation Sans" panose="020B0604020202020204" pitchFamily="34" charset="0"/>
              </a:rPr>
              <a:t>Correcting Entries—An Avoidable Step</a:t>
            </a:r>
          </a:p>
        </p:txBody>
      </p:sp>
      <p:sp>
        <p:nvSpPr>
          <p:cNvPr id="34830"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6"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wipe(left)">
                                      <p:cBhvr>
                                        <p:cTn id="7" dur="500"/>
                                        <p:tgtEl>
                                          <p:spTgt spid="1525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86"/>
                                        </p:tgtEl>
                                        <p:attrNameLst>
                                          <p:attrName>style.visibility</p:attrName>
                                        </p:attrNameLst>
                                      </p:cBhvr>
                                      <p:to>
                                        <p:strVal val="visible"/>
                                      </p:to>
                                    </p:set>
                                    <p:animEffect transition="in" filter="wipe(left)">
                                      <p:cBhvr>
                                        <p:cTn id="12" dur="500"/>
                                        <p:tgtEl>
                                          <p:spTgt spid="152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0037"/>
                                        </p:tgtEl>
                                        <p:attrNameLst>
                                          <p:attrName>style.visibility</p:attrName>
                                        </p:attrNameLst>
                                      </p:cBhvr>
                                      <p:to>
                                        <p:strVal val="visible"/>
                                      </p:to>
                                    </p:set>
                                    <p:animEffect transition="in" filter="wipe(left)">
                                      <p:cBhvr>
                                        <p:cTn id="17" dur="500"/>
                                        <p:tgtEl>
                                          <p:spTgt spid="640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0039"/>
                                        </p:tgtEl>
                                        <p:attrNameLst>
                                          <p:attrName>style.visibility</p:attrName>
                                        </p:attrNameLst>
                                      </p:cBhvr>
                                      <p:to>
                                        <p:strVal val="visible"/>
                                      </p:to>
                                    </p:set>
                                    <p:animEffect transition="in" filter="wipe(left)">
                                      <p:cBhvr>
                                        <p:cTn id="22" dur="500"/>
                                        <p:tgtEl>
                                          <p:spTgt spid="64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p:bldP spid="152586" grpId="0"/>
      <p:bldP spid="640037" grpId="0" autoUpdateAnimBg="0"/>
      <p:bldP spid="64003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533400" y="1263650"/>
            <a:ext cx="8229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0"/>
              </a:spcBef>
              <a:buClrTx/>
              <a:buSzTx/>
              <a:buFontTx/>
              <a:buNone/>
            </a:pPr>
            <a:r>
              <a:rPr lang="en-US" altLang="en-US" sz="2000" dirty="0" smtClean="0">
                <a:solidFill>
                  <a:srgbClr val="006600"/>
                </a:solidFill>
                <a:latin typeface="Liberation Sans" panose="020B0604020202020204" pitchFamily="34" charset="0"/>
              </a:rPr>
              <a:t>CASE 2:  </a:t>
            </a:r>
            <a:r>
              <a:rPr lang="en-US" altLang="en-US" sz="2000" b="0" dirty="0" smtClean="0">
                <a:solidFill>
                  <a:schemeClr val="tx1"/>
                </a:solidFill>
                <a:latin typeface="Liberation Sans" panose="020B0604020202020204" pitchFamily="34" charset="0"/>
              </a:rPr>
              <a:t>On </a:t>
            </a:r>
            <a:r>
              <a:rPr lang="en-US" altLang="en-US" sz="2000" b="0" dirty="0">
                <a:solidFill>
                  <a:schemeClr val="tx1"/>
                </a:solidFill>
                <a:latin typeface="Liberation Sans" panose="020B0604020202020204" pitchFamily="34" charset="0"/>
              </a:rPr>
              <a:t>May 18, Mercato purchased on account equipment costing </a:t>
            </a:r>
            <a:r>
              <a:rPr lang="en-US" altLang="en-US" sz="2000" b="0" dirty="0" smtClean="0">
                <a:solidFill>
                  <a:schemeClr val="tx1"/>
                </a:solidFill>
                <a:latin typeface="Liberation Sans" panose="020B0604020202020204" pitchFamily="34" charset="0"/>
              </a:rPr>
              <a:t>NT$4,500</a:t>
            </a:r>
            <a:r>
              <a:rPr lang="en-US" altLang="en-US" sz="2000" b="0" dirty="0">
                <a:solidFill>
                  <a:schemeClr val="tx1"/>
                </a:solidFill>
                <a:latin typeface="Liberation Sans" panose="020B0604020202020204" pitchFamily="34" charset="0"/>
              </a:rPr>
              <a:t>. The transaction was journalized and posted as a debit to Equipment </a:t>
            </a:r>
            <a:r>
              <a:rPr lang="en-US" altLang="en-US" sz="2000" b="0" dirty="0" smtClean="0">
                <a:solidFill>
                  <a:schemeClr val="tx1"/>
                </a:solidFill>
                <a:latin typeface="Liberation Sans" panose="020B0604020202020204" pitchFamily="34" charset="0"/>
              </a:rPr>
              <a:t>NT$450 </a:t>
            </a:r>
            <a:r>
              <a:rPr lang="en-US" altLang="en-US" sz="2000" b="0" dirty="0">
                <a:solidFill>
                  <a:schemeClr val="tx1"/>
                </a:solidFill>
                <a:latin typeface="Liberation Sans" panose="020B0604020202020204" pitchFamily="34" charset="0"/>
              </a:rPr>
              <a:t>and a credit to Accounts Payable </a:t>
            </a:r>
            <a:r>
              <a:rPr lang="en-US" altLang="en-US" sz="2000" b="0" dirty="0" smtClean="0">
                <a:solidFill>
                  <a:schemeClr val="tx1"/>
                </a:solidFill>
                <a:latin typeface="Liberation Sans" panose="020B0604020202020204" pitchFamily="34" charset="0"/>
              </a:rPr>
              <a:t>NT$450. </a:t>
            </a:r>
            <a:r>
              <a:rPr lang="en-US" altLang="en-US" sz="2000" b="0" dirty="0">
                <a:solidFill>
                  <a:schemeClr val="tx1"/>
                </a:solidFill>
                <a:latin typeface="Liberation Sans" panose="020B0604020202020204" pitchFamily="34" charset="0"/>
              </a:rPr>
              <a:t>The error was discovered on June 3.</a:t>
            </a:r>
          </a:p>
        </p:txBody>
      </p:sp>
      <p:sp>
        <p:nvSpPr>
          <p:cNvPr id="35844"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a:solidFill>
                  <a:srgbClr val="CC0000"/>
                </a:solidFill>
                <a:latin typeface="Liberation Sans" panose="020B0604020202020204" pitchFamily="34" charset="0"/>
              </a:rPr>
              <a:t>Correcting Entries—An Avoidable Step</a:t>
            </a:r>
          </a:p>
        </p:txBody>
      </p:sp>
      <p:sp>
        <p:nvSpPr>
          <p:cNvPr id="35845"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5846" name="Text Box 30"/>
          <p:cNvSpPr txBox="1">
            <a:spLocks noChangeArrowheads="1"/>
          </p:cNvSpPr>
          <p:nvPr/>
        </p:nvSpPr>
        <p:spPr bwMode="auto">
          <a:xfrm>
            <a:off x="2209800" y="31242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tabLst>
                <a:tab pos="474503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Equipment	</a:t>
            </a:r>
            <a:r>
              <a:rPr lang="en-US" altLang="en-US" sz="2000" b="0" dirty="0" smtClean="0">
                <a:solidFill>
                  <a:schemeClr val="tx1"/>
                </a:solidFill>
                <a:latin typeface="Liberation Sans" panose="020B0604020202020204" pitchFamily="34" charset="0"/>
                <a:cs typeface="Arial" charset="0"/>
              </a:rPr>
              <a:t>450</a:t>
            </a:r>
            <a:endParaRPr lang="en-US" altLang="en-US" sz="2000" b="0" dirty="0">
              <a:solidFill>
                <a:schemeClr val="tx1"/>
              </a:solidFill>
              <a:latin typeface="Liberation Sans" panose="020B0604020202020204" pitchFamily="34" charset="0"/>
              <a:cs typeface="Arial" charset="0"/>
            </a:endParaRPr>
          </a:p>
        </p:txBody>
      </p:sp>
      <p:sp>
        <p:nvSpPr>
          <p:cNvPr id="35847" name="Text Box 32"/>
          <p:cNvSpPr txBox="1">
            <a:spLocks noChangeArrowheads="1"/>
          </p:cNvSpPr>
          <p:nvPr/>
        </p:nvSpPr>
        <p:spPr bwMode="auto">
          <a:xfrm>
            <a:off x="381000" y="3124200"/>
            <a:ext cx="1524000" cy="708025"/>
          </a:xfrm>
          <a:prstGeom prst="rect">
            <a:avLst/>
          </a:prstGeom>
          <a:solidFill>
            <a:srgbClr val="FFFF9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000" b="0" dirty="0">
                <a:solidFill>
                  <a:schemeClr val="tx1"/>
                </a:solidFill>
                <a:latin typeface="Liberation Sans" panose="020B0604020202020204" pitchFamily="34" charset="0"/>
                <a:cs typeface="Arial" charset="0"/>
              </a:rPr>
              <a:t>Incorrect entry</a:t>
            </a:r>
          </a:p>
        </p:txBody>
      </p:sp>
      <p:sp>
        <p:nvSpPr>
          <p:cNvPr id="35848" name="Text Box 33"/>
          <p:cNvSpPr txBox="1">
            <a:spLocks noChangeArrowheads="1"/>
          </p:cNvSpPr>
          <p:nvPr/>
        </p:nvSpPr>
        <p:spPr bwMode="auto">
          <a:xfrm>
            <a:off x="2209800" y="35814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60375" algn="l">
              <a:spcBef>
                <a:spcPct val="20000"/>
              </a:spcBef>
              <a:buClr>
                <a:schemeClr val="accent2"/>
              </a:buClr>
              <a:buSzPct val="75000"/>
              <a:buFont typeface="Wingdings" pitchFamily="2" charset="2"/>
              <a:buChar char="l"/>
              <a:tabLst>
                <a:tab pos="4745038" algn="r"/>
                <a:tab pos="611028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 pos="611028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Accounts Payable  		</a:t>
            </a:r>
            <a:r>
              <a:rPr lang="en-US" altLang="en-US" sz="2000" b="0" dirty="0" smtClean="0">
                <a:solidFill>
                  <a:schemeClr val="tx1"/>
                </a:solidFill>
                <a:latin typeface="Liberation Sans" panose="020B0604020202020204" pitchFamily="34" charset="0"/>
                <a:cs typeface="Arial" charset="0"/>
              </a:rPr>
              <a:t>450</a:t>
            </a:r>
            <a:endParaRPr lang="en-US" altLang="en-US" sz="2000" b="0" dirty="0">
              <a:solidFill>
                <a:schemeClr val="tx1"/>
              </a:solidFill>
              <a:latin typeface="Liberation Sans" panose="020B0604020202020204" pitchFamily="34" charset="0"/>
              <a:cs typeface="Arial" charset="0"/>
            </a:endParaRPr>
          </a:p>
        </p:txBody>
      </p:sp>
      <p:sp>
        <p:nvSpPr>
          <p:cNvPr id="154644" name="Text Box 34"/>
          <p:cNvSpPr txBox="1">
            <a:spLocks noChangeArrowheads="1"/>
          </p:cNvSpPr>
          <p:nvPr/>
        </p:nvSpPr>
        <p:spPr bwMode="auto">
          <a:xfrm>
            <a:off x="2209800" y="4084638"/>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tabLst>
                <a:tab pos="474503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Equipment	</a:t>
            </a:r>
            <a:r>
              <a:rPr lang="en-US" altLang="en-US" sz="2000" b="0" dirty="0" smtClean="0">
                <a:solidFill>
                  <a:schemeClr val="tx1"/>
                </a:solidFill>
                <a:latin typeface="Liberation Sans" panose="020B0604020202020204" pitchFamily="34" charset="0"/>
                <a:cs typeface="Arial" charset="0"/>
              </a:rPr>
              <a:t>4,500</a:t>
            </a:r>
            <a:endParaRPr lang="en-US" altLang="en-US" sz="2000" b="0" dirty="0">
              <a:solidFill>
                <a:schemeClr val="tx1"/>
              </a:solidFill>
              <a:latin typeface="Liberation Sans" panose="020B0604020202020204" pitchFamily="34" charset="0"/>
              <a:cs typeface="Arial" charset="0"/>
            </a:endParaRPr>
          </a:p>
        </p:txBody>
      </p:sp>
      <p:sp>
        <p:nvSpPr>
          <p:cNvPr id="35850" name="Text Box 35"/>
          <p:cNvSpPr txBox="1">
            <a:spLocks noChangeArrowheads="1"/>
          </p:cNvSpPr>
          <p:nvPr/>
        </p:nvSpPr>
        <p:spPr bwMode="auto">
          <a:xfrm>
            <a:off x="381000" y="4084638"/>
            <a:ext cx="1524000" cy="708025"/>
          </a:xfrm>
          <a:prstGeom prst="rect">
            <a:avLst/>
          </a:prstGeom>
          <a:solidFill>
            <a:srgbClr val="FFFF99"/>
          </a:solidFill>
          <a:ln w="28575">
            <a:solidFill>
              <a:schemeClr val="tx1"/>
            </a:solidFill>
            <a:miter lim="800000"/>
            <a:headEnd/>
            <a:tailEnd/>
          </a:ln>
        </p:spPr>
        <p:txBody>
          <a:bodyPr lIns="0" rIns="0">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2000" b="0" dirty="0">
                <a:solidFill>
                  <a:schemeClr val="tx1"/>
                </a:solidFill>
                <a:latin typeface="Liberation Sans" panose="020B0604020202020204" pitchFamily="34" charset="0"/>
                <a:cs typeface="Arial" charset="0"/>
              </a:rPr>
              <a:t>Correct  entry</a:t>
            </a:r>
          </a:p>
        </p:txBody>
      </p:sp>
      <p:sp>
        <p:nvSpPr>
          <p:cNvPr id="154646" name="Text Box 36"/>
          <p:cNvSpPr txBox="1">
            <a:spLocks noChangeArrowheads="1"/>
          </p:cNvSpPr>
          <p:nvPr/>
        </p:nvSpPr>
        <p:spPr bwMode="auto">
          <a:xfrm>
            <a:off x="2209800" y="4541838"/>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60375" algn="l">
              <a:spcBef>
                <a:spcPct val="20000"/>
              </a:spcBef>
              <a:buClr>
                <a:schemeClr val="accent2"/>
              </a:buClr>
              <a:buSzPct val="75000"/>
              <a:buFont typeface="Wingdings" pitchFamily="2" charset="2"/>
              <a:buChar char="l"/>
              <a:tabLst>
                <a:tab pos="4745038" algn="r"/>
                <a:tab pos="611028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 pos="611028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Accounts Payable  		</a:t>
            </a:r>
            <a:r>
              <a:rPr lang="en-US" altLang="en-US" sz="2000" b="0" dirty="0" smtClean="0">
                <a:solidFill>
                  <a:schemeClr val="tx1"/>
                </a:solidFill>
                <a:latin typeface="Liberation Sans" panose="020B0604020202020204" pitchFamily="34" charset="0"/>
                <a:cs typeface="Arial" charset="0"/>
              </a:rPr>
              <a:t>4,500</a:t>
            </a:r>
            <a:endParaRPr lang="en-US" altLang="en-US" sz="2000" b="0" dirty="0">
              <a:solidFill>
                <a:schemeClr val="tx1"/>
              </a:solidFill>
              <a:latin typeface="Liberation Sans" panose="020B0604020202020204" pitchFamily="34" charset="0"/>
              <a:cs typeface="Arial" charset="0"/>
            </a:endParaRPr>
          </a:p>
        </p:txBody>
      </p:sp>
      <p:sp>
        <p:nvSpPr>
          <p:cNvPr id="640037" name="Text Box 37"/>
          <p:cNvSpPr txBox="1">
            <a:spLocks noChangeArrowheads="1"/>
          </p:cNvSpPr>
          <p:nvPr/>
        </p:nvSpPr>
        <p:spPr bwMode="auto">
          <a:xfrm>
            <a:off x="2209800" y="50292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spcBef>
                <a:spcPct val="20000"/>
              </a:spcBef>
              <a:buClr>
                <a:schemeClr val="accent2"/>
              </a:buClr>
              <a:buSzPct val="75000"/>
              <a:buFont typeface="Wingdings" pitchFamily="2" charset="2"/>
              <a:buChar char="l"/>
              <a:tabLst>
                <a:tab pos="474503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Equipment	</a:t>
            </a:r>
            <a:r>
              <a:rPr lang="en-US" altLang="en-US" sz="2000" b="0" dirty="0" smtClean="0">
                <a:solidFill>
                  <a:schemeClr val="tx1"/>
                </a:solidFill>
                <a:latin typeface="Liberation Sans" panose="020B0604020202020204" pitchFamily="34" charset="0"/>
                <a:cs typeface="Arial" charset="0"/>
              </a:rPr>
              <a:t>4,050</a:t>
            </a:r>
            <a:endParaRPr lang="en-US" altLang="en-US" sz="2000" b="0" dirty="0">
              <a:solidFill>
                <a:schemeClr val="tx1"/>
              </a:solidFill>
              <a:latin typeface="Liberation Sans" panose="020B0604020202020204" pitchFamily="34" charset="0"/>
              <a:cs typeface="Arial" charset="0"/>
            </a:endParaRPr>
          </a:p>
        </p:txBody>
      </p:sp>
      <p:sp>
        <p:nvSpPr>
          <p:cNvPr id="640038" name="Text Box 38"/>
          <p:cNvSpPr txBox="1">
            <a:spLocks noChangeArrowheads="1"/>
          </p:cNvSpPr>
          <p:nvPr/>
        </p:nvSpPr>
        <p:spPr bwMode="auto">
          <a:xfrm>
            <a:off x="381000" y="5046663"/>
            <a:ext cx="1524000" cy="769937"/>
          </a:xfrm>
          <a:prstGeom prst="rect">
            <a:avLst/>
          </a:prstGeom>
          <a:solidFill>
            <a:srgbClr val="800000"/>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defRPr/>
            </a:pPr>
            <a:r>
              <a:rPr lang="en-US" sz="2000" dirty="0" smtClean="0">
                <a:solidFill>
                  <a:schemeClr val="bg1"/>
                </a:solidFill>
                <a:effectLst>
                  <a:outerShdw blurRad="38100" dist="38100" dir="2700000" algn="tl">
                    <a:srgbClr val="000000"/>
                  </a:outerShdw>
                </a:effectLst>
                <a:latin typeface="Liberation Sans" panose="020B0604020202020204" pitchFamily="34" charset="0"/>
                <a:cs typeface="Arial" charset="0"/>
              </a:rPr>
              <a:t>Correcting  entry</a:t>
            </a:r>
          </a:p>
        </p:txBody>
      </p:sp>
      <p:sp>
        <p:nvSpPr>
          <p:cNvPr id="640039" name="Text Box 39"/>
          <p:cNvSpPr txBox="1">
            <a:spLocks noChangeArrowheads="1"/>
          </p:cNvSpPr>
          <p:nvPr/>
        </p:nvSpPr>
        <p:spPr bwMode="auto">
          <a:xfrm>
            <a:off x="2209800" y="5486400"/>
            <a:ext cx="6400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60375" algn="l">
              <a:spcBef>
                <a:spcPct val="20000"/>
              </a:spcBef>
              <a:buClr>
                <a:schemeClr val="accent2"/>
              </a:buClr>
              <a:buSzPct val="75000"/>
              <a:buFont typeface="Wingdings" pitchFamily="2" charset="2"/>
              <a:buChar char="l"/>
              <a:tabLst>
                <a:tab pos="4745038" algn="r"/>
                <a:tab pos="6110288"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745038" algn="r"/>
                <a:tab pos="6110288"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745038" algn="r"/>
                <a:tab pos="6110288"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745038" algn="r"/>
                <a:tab pos="6110288" algn="r"/>
              </a:tabLst>
              <a:defRPr sz="2000" b="1">
                <a:solidFill>
                  <a:schemeClr val="bg2"/>
                </a:solidFill>
                <a:latin typeface="Arial" charset="0"/>
              </a:defRPr>
            </a:lvl9pPr>
          </a:lstStyle>
          <a:p>
            <a:pPr>
              <a:spcBef>
                <a:spcPct val="50000"/>
              </a:spcBef>
              <a:buClrTx/>
              <a:buSzTx/>
              <a:buFontTx/>
              <a:buNone/>
            </a:pPr>
            <a:r>
              <a:rPr lang="en-US" altLang="en-US" sz="2000" b="0" dirty="0">
                <a:solidFill>
                  <a:schemeClr val="tx1"/>
                </a:solidFill>
                <a:latin typeface="Liberation Sans" panose="020B0604020202020204" pitchFamily="34" charset="0"/>
                <a:cs typeface="Arial" charset="0"/>
              </a:rPr>
              <a:t>Accounts Payable		</a:t>
            </a:r>
            <a:r>
              <a:rPr lang="en-US" altLang="en-US" sz="2000" b="0" dirty="0" smtClean="0">
                <a:solidFill>
                  <a:schemeClr val="tx1"/>
                </a:solidFill>
                <a:latin typeface="Liberation Sans" panose="020B0604020202020204" pitchFamily="34" charset="0"/>
                <a:cs typeface="Arial" charset="0"/>
              </a:rPr>
              <a:t>4,050</a:t>
            </a:r>
            <a:endParaRPr lang="en-US" altLang="en-US" sz="2000" b="0" dirty="0">
              <a:solidFill>
                <a:schemeClr val="tx1"/>
              </a:solidFill>
              <a:latin typeface="Liberation Sans" panose="020B0604020202020204" pitchFamily="34" charset="0"/>
              <a:cs typeface="Arial" charset="0"/>
            </a:endParaRPr>
          </a:p>
        </p:txBody>
      </p:sp>
      <p:sp>
        <p:nvSpPr>
          <p:cNvPr id="16"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44"/>
                                        </p:tgtEl>
                                        <p:attrNameLst>
                                          <p:attrName>style.visibility</p:attrName>
                                        </p:attrNameLst>
                                      </p:cBhvr>
                                      <p:to>
                                        <p:strVal val="visible"/>
                                      </p:to>
                                    </p:set>
                                    <p:animEffect transition="in" filter="wipe(left)">
                                      <p:cBhvr>
                                        <p:cTn id="7" dur="500"/>
                                        <p:tgtEl>
                                          <p:spTgt spid="154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46"/>
                                        </p:tgtEl>
                                        <p:attrNameLst>
                                          <p:attrName>style.visibility</p:attrName>
                                        </p:attrNameLst>
                                      </p:cBhvr>
                                      <p:to>
                                        <p:strVal val="visible"/>
                                      </p:to>
                                    </p:set>
                                    <p:animEffect transition="in" filter="wipe(left)">
                                      <p:cBhvr>
                                        <p:cTn id="12" dur="500"/>
                                        <p:tgtEl>
                                          <p:spTgt spid="154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0037"/>
                                        </p:tgtEl>
                                        <p:attrNameLst>
                                          <p:attrName>style.visibility</p:attrName>
                                        </p:attrNameLst>
                                      </p:cBhvr>
                                      <p:to>
                                        <p:strVal val="visible"/>
                                      </p:to>
                                    </p:set>
                                    <p:animEffect transition="in" filter="wipe(left)">
                                      <p:cBhvr>
                                        <p:cTn id="17" dur="500"/>
                                        <p:tgtEl>
                                          <p:spTgt spid="640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0039"/>
                                        </p:tgtEl>
                                        <p:attrNameLst>
                                          <p:attrName>style.visibility</p:attrName>
                                        </p:attrNameLst>
                                      </p:cBhvr>
                                      <p:to>
                                        <p:strVal val="visible"/>
                                      </p:to>
                                    </p:set>
                                    <p:animEffect transition="in" filter="wipe(left)">
                                      <p:cBhvr>
                                        <p:cTn id="22" dur="500"/>
                                        <p:tgtEl>
                                          <p:spTgt spid="64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4" grpId="0"/>
      <p:bldP spid="154646" grpId="0"/>
      <p:bldP spid="640037" grpId="0" autoUpdateAnimBg="0"/>
      <p:bldP spid="64003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84496" y="465468"/>
            <a:ext cx="3657600" cy="560388"/>
          </a:xfrm>
          <a:prstGeom prst="rect">
            <a:avLst/>
          </a:prstGeom>
          <a:noFill/>
          <a:ln>
            <a:noFill/>
          </a:ln>
          <a:effectLst/>
        </p:spPr>
        <p:txBody>
          <a:bodyPr lIns="90488" tIns="44450" rIns="90488" bIns="44450" anchor="ctr" anchorCtr="0"/>
          <a:lstStyle/>
          <a:p>
            <a:pPr algn="l"/>
            <a:r>
              <a:rPr lang="en-US" altLang="en-US" sz="2800" b="1" i="0" dirty="0" smtClean="0">
                <a:solidFill>
                  <a:srgbClr val="7030A0"/>
                </a:solidFill>
                <a:latin typeface="Liberation Sans" panose="020B0604020202020204" pitchFamily="34" charset="0"/>
              </a:rPr>
              <a:t>INVESTOR INSIGHT</a:t>
            </a:r>
            <a:endParaRPr lang="en-US" altLang="en-US" sz="2800" b="1" i="0" dirty="0">
              <a:solidFill>
                <a:srgbClr val="7030A0"/>
              </a:solidFill>
              <a:latin typeface="Liberation Sans" panose="020B0604020202020204" pitchFamily="34" charset="0"/>
            </a:endParaRPr>
          </a:p>
        </p:txBody>
      </p:sp>
      <p:sp>
        <p:nvSpPr>
          <p:cNvPr id="2" name="Rectangle 1"/>
          <p:cNvSpPr/>
          <p:nvPr/>
        </p:nvSpPr>
        <p:spPr>
          <a:xfrm>
            <a:off x="484496" y="1066800"/>
            <a:ext cx="8153400" cy="5138330"/>
          </a:xfrm>
          <a:prstGeom prst="rect">
            <a:avLst/>
          </a:prstGeom>
        </p:spPr>
        <p:txBody>
          <a:bodyPr wrap="square">
            <a:spAutoFit/>
          </a:bodyPr>
          <a:lstStyle/>
          <a:p>
            <a:pPr algn="just">
              <a:lnSpc>
                <a:spcPct val="110000"/>
              </a:lnSpc>
              <a:spcBef>
                <a:spcPts val="600"/>
              </a:spcBef>
            </a:pPr>
            <a:r>
              <a:rPr lang="en-US" sz="1700" b="1" dirty="0" smtClean="0">
                <a:latin typeface="Liberation Sans" panose="020B0604020202020204" pitchFamily="34" charset="0"/>
              </a:rPr>
              <a:t>How Can </a:t>
            </a:r>
            <a:r>
              <a:rPr lang="en-US" sz="1700" b="1" dirty="0">
                <a:latin typeface="Liberation Sans" panose="020B0604020202020204" pitchFamily="34" charset="0"/>
              </a:rPr>
              <a:t>Accounting Aid African </a:t>
            </a:r>
            <a:r>
              <a:rPr lang="en-US" sz="1700" b="1" dirty="0" smtClean="0">
                <a:latin typeface="Liberation Sans" panose="020B0604020202020204" pitchFamily="34" charset="0"/>
              </a:rPr>
              <a:t>Growth?</a:t>
            </a:r>
          </a:p>
          <a:p>
            <a:pPr algn="just">
              <a:lnSpc>
                <a:spcPct val="110000"/>
              </a:lnSpc>
              <a:spcBef>
                <a:spcPts val="600"/>
              </a:spcBef>
            </a:pPr>
            <a:r>
              <a:rPr lang="en-US" sz="1700" dirty="0" smtClean="0">
                <a:latin typeface="Liberation Sans" panose="020B0604020202020204" pitchFamily="34" charset="0"/>
              </a:rPr>
              <a:t>The </a:t>
            </a:r>
            <a:r>
              <a:rPr lang="en-US" sz="1700" dirty="0">
                <a:latin typeface="Liberation Sans" panose="020B0604020202020204" pitchFamily="34" charset="0"/>
              </a:rPr>
              <a:t>accuracy of a </a:t>
            </a:r>
            <a:r>
              <a:rPr lang="en-US" sz="1700" dirty="0" smtClean="0">
                <a:latin typeface="Liberation Sans" panose="020B0604020202020204" pitchFamily="34" charset="0"/>
              </a:rPr>
              <a:t>company’s financial records is </a:t>
            </a:r>
            <a:r>
              <a:rPr lang="en-US" sz="1700" dirty="0">
                <a:latin typeface="Liberation Sans" panose="020B0604020202020204" pitchFamily="34" charset="0"/>
              </a:rPr>
              <a:t>very important </a:t>
            </a:r>
            <a:r>
              <a:rPr lang="en-US" sz="1700" dirty="0" smtClean="0">
                <a:latin typeface="Liberation Sans" panose="020B0604020202020204" pitchFamily="34" charset="0"/>
              </a:rPr>
              <a:t>to investors</a:t>
            </a:r>
            <a:r>
              <a:rPr lang="en-US" sz="1700" dirty="0">
                <a:latin typeface="Liberation Sans" panose="020B0604020202020204" pitchFamily="34" charset="0"/>
              </a:rPr>
              <a:t>, but other </a:t>
            </a:r>
            <a:r>
              <a:rPr lang="en-US" sz="1700" dirty="0" smtClean="0">
                <a:latin typeface="Liberation Sans" panose="020B0604020202020204" pitchFamily="34" charset="0"/>
              </a:rPr>
              <a:t>issues are </a:t>
            </a:r>
            <a:r>
              <a:rPr lang="en-US" sz="1700" dirty="0">
                <a:latin typeface="Liberation Sans" panose="020B0604020202020204" pitchFamily="34" charset="0"/>
              </a:rPr>
              <a:t>also of concern</a:t>
            </a:r>
            <a:r>
              <a:rPr lang="en-US" sz="1700" dirty="0" smtClean="0">
                <a:latin typeface="Liberation Sans" panose="020B0604020202020204" pitchFamily="34" charset="0"/>
              </a:rPr>
              <a:t>. Recently</a:t>
            </a:r>
            <a:r>
              <a:rPr lang="en-US" sz="1700" dirty="0">
                <a:latin typeface="Liberation Sans" panose="020B0604020202020204" pitchFamily="34" charset="0"/>
              </a:rPr>
              <a:t>, the </a:t>
            </a:r>
            <a:r>
              <a:rPr lang="en-US" sz="1700" dirty="0" smtClean="0">
                <a:latin typeface="Liberation Sans" panose="020B0604020202020204" pitchFamily="34" charset="0"/>
              </a:rPr>
              <a:t>Nigerian Stock </a:t>
            </a:r>
            <a:r>
              <a:rPr lang="en-US" sz="1700" dirty="0">
                <a:latin typeface="Liberation Sans" panose="020B0604020202020204" pitchFamily="34" charset="0"/>
              </a:rPr>
              <a:t>Exchange </a:t>
            </a:r>
            <a:r>
              <a:rPr lang="en-US" sz="1700" dirty="0" smtClean="0">
                <a:latin typeface="Liberation Sans" panose="020B0604020202020204" pitchFamily="34" charset="0"/>
              </a:rPr>
              <a:t>adopted a corporate-governance system </a:t>
            </a:r>
            <a:r>
              <a:rPr lang="en-US" sz="1700" dirty="0">
                <a:latin typeface="Liberation Sans" panose="020B0604020202020204" pitchFamily="34" charset="0"/>
              </a:rPr>
              <a:t>to assess </a:t>
            </a:r>
            <a:r>
              <a:rPr lang="en-US" sz="1700" dirty="0" smtClean="0">
                <a:latin typeface="Liberation Sans" panose="020B0604020202020204" pitchFamily="34" charset="0"/>
              </a:rPr>
              <a:t>the 190 </a:t>
            </a:r>
            <a:r>
              <a:rPr lang="en-US" sz="1700" dirty="0">
                <a:latin typeface="Liberation Sans" panose="020B0604020202020204" pitchFamily="34" charset="0"/>
              </a:rPr>
              <a:t>companies that </a:t>
            </a:r>
            <a:r>
              <a:rPr lang="en-US" sz="1700" dirty="0" smtClean="0">
                <a:latin typeface="Liberation Sans" panose="020B0604020202020204" pitchFamily="34" charset="0"/>
              </a:rPr>
              <a:t>are listed </a:t>
            </a:r>
            <a:r>
              <a:rPr lang="en-US" sz="1700" dirty="0">
                <a:latin typeface="Liberation Sans" panose="020B0604020202020204" pitchFamily="34" charset="0"/>
              </a:rPr>
              <a:t>on the exchange</a:t>
            </a:r>
            <a:r>
              <a:rPr lang="en-US" sz="1700" dirty="0" smtClean="0">
                <a:latin typeface="Liberation Sans" panose="020B0604020202020204" pitchFamily="34" charset="0"/>
              </a:rPr>
              <a:t>. The </a:t>
            </a:r>
            <a:r>
              <a:rPr lang="en-US" sz="1700" dirty="0">
                <a:latin typeface="Liberation Sans" panose="020B0604020202020204" pitchFamily="34" charset="0"/>
              </a:rPr>
              <a:t>rating system </a:t>
            </a:r>
            <a:r>
              <a:rPr lang="en-US" sz="1700" dirty="0" smtClean="0">
                <a:latin typeface="Liberation Sans" panose="020B0604020202020204" pitchFamily="34" charset="0"/>
              </a:rPr>
              <a:t>requires the companies to </a:t>
            </a:r>
            <a:r>
              <a:rPr lang="en-US" sz="1700" dirty="0">
                <a:latin typeface="Liberation Sans" panose="020B0604020202020204" pitchFamily="34" charset="0"/>
              </a:rPr>
              <a:t>answer </a:t>
            </a:r>
            <a:r>
              <a:rPr lang="en-US" sz="1700" dirty="0" smtClean="0">
                <a:latin typeface="Liberation Sans" panose="020B0604020202020204" pitchFamily="34" charset="0"/>
              </a:rPr>
              <a:t>questions about </a:t>
            </a:r>
            <a:r>
              <a:rPr lang="en-US" sz="1700" dirty="0">
                <a:latin typeface="Liberation Sans" panose="020B0604020202020204" pitchFamily="34" charset="0"/>
              </a:rPr>
              <a:t>business ethics</a:t>
            </a:r>
            <a:r>
              <a:rPr lang="en-US" sz="1700" dirty="0" smtClean="0">
                <a:latin typeface="Liberation Sans" panose="020B0604020202020204" pitchFamily="34" charset="0"/>
              </a:rPr>
              <a:t>, audit </a:t>
            </a:r>
            <a:r>
              <a:rPr lang="en-US" sz="1700" dirty="0">
                <a:latin typeface="Liberation Sans" panose="020B0604020202020204" pitchFamily="34" charset="0"/>
              </a:rPr>
              <a:t>procedures, </a:t>
            </a:r>
            <a:r>
              <a:rPr lang="en-US" sz="1700" dirty="0" smtClean="0">
                <a:latin typeface="Liberation Sans" panose="020B0604020202020204" pitchFamily="34" charset="0"/>
              </a:rPr>
              <a:t>internal controls</a:t>
            </a:r>
            <a:r>
              <a:rPr lang="en-US" sz="1700" dirty="0">
                <a:latin typeface="Liberation Sans" panose="020B0604020202020204" pitchFamily="34" charset="0"/>
              </a:rPr>
              <a:t>, </a:t>
            </a:r>
            <a:r>
              <a:rPr lang="en-US" sz="1700" dirty="0" smtClean="0">
                <a:latin typeface="Liberation Sans" panose="020B0604020202020204" pitchFamily="34" charset="0"/>
              </a:rPr>
              <a:t>disclosure practices</a:t>
            </a:r>
            <a:r>
              <a:rPr lang="en-US" sz="1700" dirty="0">
                <a:latin typeface="Liberation Sans" panose="020B0604020202020204" pitchFamily="34" charset="0"/>
              </a:rPr>
              <a:t>, and </a:t>
            </a:r>
            <a:r>
              <a:rPr lang="en-US" sz="1700" dirty="0" smtClean="0">
                <a:latin typeface="Liberation Sans" panose="020B0604020202020204" pitchFamily="34" charset="0"/>
              </a:rPr>
              <a:t>other matters</a:t>
            </a:r>
            <a:r>
              <a:rPr lang="en-US" sz="1700" dirty="0">
                <a:latin typeface="Liberation Sans" panose="020B0604020202020204" pitchFamily="34" charset="0"/>
              </a:rPr>
              <a:t>. Africa’s economy is growing rapidly, so it </a:t>
            </a:r>
            <a:r>
              <a:rPr lang="en-US" sz="1700" dirty="0" smtClean="0">
                <a:latin typeface="Liberation Sans" panose="020B0604020202020204" pitchFamily="34" charset="0"/>
              </a:rPr>
              <a:t>offers many </a:t>
            </a:r>
            <a:r>
              <a:rPr lang="en-US" sz="1700" dirty="0">
                <a:latin typeface="Liberation Sans" panose="020B0604020202020204" pitchFamily="34" charset="0"/>
              </a:rPr>
              <a:t>opportunities to investors and companies. But the </a:t>
            </a:r>
            <a:r>
              <a:rPr lang="en-US" sz="1700" dirty="0" smtClean="0">
                <a:latin typeface="Liberation Sans" panose="020B0604020202020204" pitchFamily="34" charset="0"/>
              </a:rPr>
              <a:t>accounting practices </a:t>
            </a:r>
            <a:r>
              <a:rPr lang="en-US" sz="1700" dirty="0">
                <a:latin typeface="Liberation Sans" panose="020B0604020202020204" pitchFamily="34" charset="0"/>
              </a:rPr>
              <a:t>of many African companies lag </a:t>
            </a:r>
            <a:r>
              <a:rPr lang="en-US" sz="1700" dirty="0" smtClean="0">
                <a:latin typeface="Liberation Sans" panose="020B0604020202020204" pitchFamily="34" charset="0"/>
              </a:rPr>
              <a:t>behind those </a:t>
            </a:r>
            <a:r>
              <a:rPr lang="en-US" sz="1700" dirty="0">
                <a:latin typeface="Liberation Sans" panose="020B0604020202020204" pitchFamily="34" charset="0"/>
              </a:rPr>
              <a:t>of companies in other parts of the world. In order </a:t>
            </a:r>
            <a:r>
              <a:rPr lang="en-US" sz="1700" dirty="0" smtClean="0">
                <a:latin typeface="Liberation Sans" panose="020B0604020202020204" pitchFamily="34" charset="0"/>
              </a:rPr>
              <a:t>to attract </a:t>
            </a:r>
            <a:r>
              <a:rPr lang="en-US" sz="1700" dirty="0">
                <a:latin typeface="Liberation Sans" panose="020B0604020202020204" pitchFamily="34" charset="0"/>
              </a:rPr>
              <a:t>more outside investment and therefore lower </a:t>
            </a:r>
            <a:r>
              <a:rPr lang="en-US" sz="1700" dirty="0" smtClean="0">
                <a:latin typeface="Liberation Sans" panose="020B0604020202020204" pitchFamily="34" charset="0"/>
              </a:rPr>
              <a:t>the cost </a:t>
            </a:r>
            <a:r>
              <a:rPr lang="en-US" sz="1700" dirty="0">
                <a:latin typeface="Liberation Sans" panose="020B0604020202020204" pitchFamily="34" charset="0"/>
              </a:rPr>
              <a:t>of </a:t>
            </a:r>
            <a:r>
              <a:rPr lang="en-US" sz="1700" dirty="0" smtClean="0">
                <a:latin typeface="Liberation Sans" panose="020B0604020202020204" pitchFamily="34" charset="0"/>
              </a:rPr>
              <a:t>financing </a:t>
            </a:r>
            <a:r>
              <a:rPr lang="en-US" sz="1700" dirty="0">
                <a:latin typeface="Liberation Sans" panose="020B0604020202020204" pitchFamily="34" charset="0"/>
              </a:rPr>
              <a:t>projects, many African companies </a:t>
            </a:r>
            <a:r>
              <a:rPr lang="en-US" sz="1700" dirty="0" smtClean="0">
                <a:latin typeface="Liberation Sans" panose="020B0604020202020204" pitchFamily="34" charset="0"/>
              </a:rPr>
              <a:t>have adopted </a:t>
            </a:r>
            <a:r>
              <a:rPr lang="en-US" sz="1700" dirty="0">
                <a:latin typeface="Liberation Sans" panose="020B0604020202020204" pitchFamily="34" charset="0"/>
              </a:rPr>
              <a:t>IFRS. One </a:t>
            </a:r>
            <a:r>
              <a:rPr lang="en-US" sz="1700" dirty="0" smtClean="0">
                <a:latin typeface="Liberation Sans" panose="020B0604020202020204" pitchFamily="34" charset="0"/>
              </a:rPr>
              <a:t>financial </a:t>
            </a:r>
            <a:r>
              <a:rPr lang="en-US" sz="1700" dirty="0">
                <a:latin typeface="Liberation Sans" panose="020B0604020202020204" pitchFamily="34" charset="0"/>
              </a:rPr>
              <a:t>advisor said that while </a:t>
            </a:r>
            <a:r>
              <a:rPr lang="en-US" sz="1700" dirty="0" smtClean="0">
                <a:latin typeface="Liberation Sans" panose="020B0604020202020204" pitchFamily="34" charset="0"/>
              </a:rPr>
              <a:t>trying to </a:t>
            </a:r>
            <a:r>
              <a:rPr lang="en-US" sz="1700" dirty="0">
                <a:latin typeface="Liberation Sans" panose="020B0604020202020204" pitchFamily="34" charset="0"/>
              </a:rPr>
              <a:t>help one African company, she found accounts that </a:t>
            </a:r>
            <a:r>
              <a:rPr lang="en-US" sz="1700" dirty="0" smtClean="0">
                <a:latin typeface="Liberation Sans" panose="020B0604020202020204" pitchFamily="34" charset="0"/>
              </a:rPr>
              <a:t>were commingled </a:t>
            </a:r>
            <a:r>
              <a:rPr lang="en-US" sz="1700" dirty="0">
                <a:latin typeface="Liberation Sans" panose="020B0604020202020204" pitchFamily="34" charset="0"/>
              </a:rPr>
              <a:t>and assets that had not been recorded </a:t>
            </a:r>
            <a:r>
              <a:rPr lang="en-US" sz="1700" dirty="0" smtClean="0">
                <a:latin typeface="Liberation Sans" panose="020B0604020202020204" pitchFamily="34" charset="0"/>
              </a:rPr>
              <a:t>because they </a:t>
            </a:r>
            <a:r>
              <a:rPr lang="en-US" sz="1700" dirty="0">
                <a:latin typeface="Liberation Sans" panose="020B0604020202020204" pitchFamily="34" charset="0"/>
              </a:rPr>
              <a:t>had been purchased with cash. She emphasized, however</a:t>
            </a:r>
            <a:r>
              <a:rPr lang="en-US" sz="1700" dirty="0" smtClean="0">
                <a:latin typeface="Liberation Sans" panose="020B0604020202020204" pitchFamily="34" charset="0"/>
              </a:rPr>
              <a:t>, that </a:t>
            </a:r>
            <a:r>
              <a:rPr lang="en-US" sz="1700" dirty="0">
                <a:latin typeface="Liberation Sans" panose="020B0604020202020204" pitchFamily="34" charset="0"/>
              </a:rPr>
              <a:t>“just because they don’t have the best </a:t>
            </a:r>
            <a:r>
              <a:rPr lang="en-US" sz="1700" dirty="0" smtClean="0">
                <a:latin typeface="Liberation Sans" panose="020B0604020202020204" pitchFamily="34" charset="0"/>
              </a:rPr>
              <a:t>accounting records </a:t>
            </a:r>
            <a:r>
              <a:rPr lang="en-US" sz="1700" dirty="0">
                <a:latin typeface="Liberation Sans" panose="020B0604020202020204" pitchFamily="34" charset="0"/>
              </a:rPr>
              <a:t>doesn’t mean they don’t have a good business</a:t>
            </a:r>
            <a:r>
              <a:rPr lang="en-US" sz="1700" dirty="0" smtClean="0">
                <a:latin typeface="Liberation Sans" panose="020B0604020202020204" pitchFamily="34" charset="0"/>
              </a:rPr>
              <a:t>.”</a:t>
            </a:r>
          </a:p>
          <a:p>
            <a:pPr algn="just">
              <a:lnSpc>
                <a:spcPct val="110000"/>
              </a:lnSpc>
              <a:spcBef>
                <a:spcPts val="600"/>
              </a:spcBef>
            </a:pPr>
            <a:r>
              <a:rPr lang="en-US" sz="1700" i="1" dirty="0" smtClean="0">
                <a:latin typeface="Liberation Sans" panose="020B0604020202020204" pitchFamily="34" charset="0"/>
              </a:rPr>
              <a:t>Source</a:t>
            </a:r>
            <a:r>
              <a:rPr lang="en-US" sz="1700" i="1" dirty="0">
                <a:latin typeface="Liberation Sans" panose="020B0604020202020204" pitchFamily="34" charset="0"/>
              </a:rPr>
              <a:t>: </a:t>
            </a:r>
            <a:r>
              <a:rPr lang="en-US" sz="1700" dirty="0">
                <a:latin typeface="Liberation Sans" panose="020B0604020202020204" pitchFamily="34" charset="0"/>
              </a:rPr>
              <a:t>Kimberly S. Johnson, “Africa Makes Strides </a:t>
            </a:r>
            <a:r>
              <a:rPr lang="en-US" sz="1700" dirty="0" smtClean="0">
                <a:latin typeface="Liberation Sans" panose="020B0604020202020204" pitchFamily="34" charset="0"/>
              </a:rPr>
              <a:t>in Corporate </a:t>
            </a:r>
            <a:r>
              <a:rPr lang="en-US" sz="1700" dirty="0">
                <a:latin typeface="Liberation Sans" panose="020B0604020202020204" pitchFamily="34" charset="0"/>
              </a:rPr>
              <a:t>Accounting, Governance,” </a:t>
            </a:r>
            <a:r>
              <a:rPr lang="en-US" sz="1700" i="1" dirty="0">
                <a:latin typeface="Liberation Sans" panose="020B0604020202020204" pitchFamily="34" charset="0"/>
              </a:rPr>
              <a:t>Wall Street </a:t>
            </a:r>
            <a:r>
              <a:rPr lang="en-US" sz="1700" i="1" dirty="0" smtClean="0">
                <a:latin typeface="Liberation Sans" panose="020B0604020202020204" pitchFamily="34" charset="0"/>
              </a:rPr>
              <a:t>Journal Online </a:t>
            </a:r>
            <a:r>
              <a:rPr lang="en-US" sz="1700" dirty="0">
                <a:latin typeface="Liberation Sans" panose="020B0604020202020204" pitchFamily="34" charset="0"/>
              </a:rPr>
              <a:t>(November 17, 2014).</a:t>
            </a:r>
          </a:p>
        </p:txBody>
      </p:sp>
      <p:sp>
        <p:nvSpPr>
          <p:cNvPr id="4" name="Rectangle 3"/>
          <p:cNvSpPr>
            <a:spLocks noChangeArrowheads="1"/>
          </p:cNvSpPr>
          <p:nvPr/>
        </p:nvSpPr>
        <p:spPr bwMode="auto">
          <a:xfrm>
            <a:off x="4218296" y="465468"/>
            <a:ext cx="4011304" cy="560388"/>
          </a:xfrm>
          <a:prstGeom prst="rect">
            <a:avLst/>
          </a:prstGeom>
          <a:noFill/>
          <a:ln>
            <a:noFill/>
          </a:ln>
          <a:effectLst/>
        </p:spPr>
        <p:txBody>
          <a:bodyPr lIns="90488" tIns="44450" rIns="90488" bIns="44450" anchor="ctr" anchorCtr="0"/>
          <a:lstStyle/>
          <a:p>
            <a:pPr marL="53975" algn="l"/>
            <a:r>
              <a:rPr lang="en-US" altLang="en-US" b="1" i="0" dirty="0" smtClean="0">
                <a:latin typeface="Liberation Sans" panose="020B0604020202020204" pitchFamily="34" charset="0"/>
              </a:rPr>
              <a:t>Why Accuracy Matters</a:t>
            </a:r>
            <a:endParaRPr lang="en-US" altLang="en-US" b="1" i="0" dirty="0">
              <a:latin typeface="Liberation Sans" panose="020B0604020202020204" pitchFamily="34" charset="0"/>
            </a:endParaRPr>
          </a:p>
        </p:txBody>
      </p:sp>
      <p:sp>
        <p:nvSpPr>
          <p:cNvPr id="9" name="Rectangle 8"/>
          <p:cNvSpPr/>
          <p:nvPr/>
        </p:nvSpPr>
        <p:spPr bwMode="auto">
          <a:xfrm>
            <a:off x="332096" y="353704"/>
            <a:ext cx="8458200" cy="5885738"/>
          </a:xfrm>
          <a:prstGeom prst="rect">
            <a:avLst/>
          </a:prstGeom>
          <a:noFill/>
          <a:ln w="28575" cap="sq" cmpd="sng" algn="ctr">
            <a:solidFill>
              <a:srgbClr val="5F5F5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10" name="Rectangle 9"/>
          <p:cNvSpPr/>
          <p:nvPr/>
        </p:nvSpPr>
        <p:spPr bwMode="auto">
          <a:xfrm>
            <a:off x="318448" y="6239442"/>
            <a:ext cx="8476488" cy="161358"/>
          </a:xfrm>
          <a:prstGeom prst="rect">
            <a:avLst/>
          </a:prstGeom>
          <a:solidFill>
            <a:srgbClr val="7030A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11" name="Text Box 9"/>
          <p:cNvSpPr txBox="1">
            <a:spLocks noChangeArrowheads="1"/>
          </p:cNvSpPr>
          <p:nvPr/>
        </p:nvSpPr>
        <p:spPr bwMode="auto">
          <a:xfrm>
            <a:off x="8229600" y="6443246"/>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504616622"/>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1295400"/>
            <a:ext cx="8001000" cy="416242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43434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43434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9pPr>
          </a:lstStyle>
          <a:p>
            <a:pPr>
              <a:lnSpc>
                <a:spcPct val="120000"/>
              </a:lnSpc>
              <a:spcBef>
                <a:spcPts val="1200"/>
              </a:spcBef>
              <a:buClrTx/>
              <a:buSzTx/>
              <a:buFontTx/>
              <a:buNone/>
            </a:pPr>
            <a:r>
              <a:rPr lang="en-US" sz="2100" b="0" dirty="0" smtClean="0">
                <a:solidFill>
                  <a:schemeClr val="tx1"/>
                </a:solidFill>
                <a:latin typeface="Liberation Sans" panose="020B0604020202020204" pitchFamily="34" charset="0"/>
              </a:rPr>
              <a:t>Sanchez </a:t>
            </a:r>
            <a:r>
              <a:rPr lang="en-US" sz="2100" b="0" dirty="0">
                <a:solidFill>
                  <a:schemeClr val="tx1"/>
                </a:solidFill>
                <a:latin typeface="Liberation Sans" panose="020B0604020202020204" pitchFamily="34" charset="0"/>
              </a:rPr>
              <a:t>Company discovered the following errors made in January 2017 </a:t>
            </a:r>
            <a:r>
              <a:rPr lang="en-US" sz="2100" b="0" dirty="0" smtClean="0">
                <a:solidFill>
                  <a:schemeClr val="tx1"/>
                </a:solidFill>
                <a:latin typeface="Liberation Sans" panose="020B0604020202020204" pitchFamily="34" charset="0"/>
              </a:rPr>
              <a:t>.</a:t>
            </a:r>
          </a:p>
          <a:p>
            <a:pPr marL="688975" indent="-457200">
              <a:lnSpc>
                <a:spcPct val="120000"/>
              </a:lnSpc>
              <a:spcBef>
                <a:spcPts val="1200"/>
              </a:spcBef>
              <a:buClrTx/>
              <a:buSzTx/>
              <a:buFont typeface="+mj-lt"/>
              <a:buAutoNum type="arabicPeriod"/>
            </a:pPr>
            <a:r>
              <a:rPr lang="en-US" sz="2100" b="0" dirty="0" smtClean="0">
                <a:solidFill>
                  <a:schemeClr val="tx1"/>
                </a:solidFill>
                <a:latin typeface="Liberation Sans" panose="020B0604020202020204" pitchFamily="34" charset="0"/>
              </a:rPr>
              <a:t>A </a:t>
            </a:r>
            <a:r>
              <a:rPr lang="en-US" sz="2100" b="0" dirty="0">
                <a:solidFill>
                  <a:schemeClr val="tx1"/>
                </a:solidFill>
                <a:latin typeface="Liberation Sans" panose="020B0604020202020204" pitchFamily="34" charset="0"/>
              </a:rPr>
              <a:t>payment of Salaries and Wages Expense of $600 was debited to Supplies </a:t>
            </a:r>
            <a:r>
              <a:rPr lang="en-US" sz="2100" b="0" dirty="0" smtClean="0">
                <a:solidFill>
                  <a:schemeClr val="tx1"/>
                </a:solidFill>
                <a:latin typeface="Liberation Sans" panose="020B0604020202020204" pitchFamily="34" charset="0"/>
              </a:rPr>
              <a:t>and credited </a:t>
            </a:r>
            <a:r>
              <a:rPr lang="en-US" sz="2100" b="0" dirty="0">
                <a:solidFill>
                  <a:schemeClr val="tx1"/>
                </a:solidFill>
                <a:latin typeface="Liberation Sans" panose="020B0604020202020204" pitchFamily="34" charset="0"/>
              </a:rPr>
              <a:t>to Cash, both for $</a:t>
            </a:r>
            <a:r>
              <a:rPr lang="en-US" sz="2100" b="0" dirty="0" smtClean="0">
                <a:solidFill>
                  <a:schemeClr val="tx1"/>
                </a:solidFill>
                <a:latin typeface="Liberation Sans" panose="020B0604020202020204" pitchFamily="34" charset="0"/>
              </a:rPr>
              <a:t>600.</a:t>
            </a:r>
          </a:p>
          <a:p>
            <a:pPr marL="688975" indent="-457200">
              <a:lnSpc>
                <a:spcPct val="120000"/>
              </a:lnSpc>
              <a:spcBef>
                <a:spcPts val="1200"/>
              </a:spcBef>
              <a:buClrTx/>
              <a:buSzTx/>
              <a:buFont typeface="+mj-lt"/>
              <a:buAutoNum type="arabicPeriod"/>
            </a:pPr>
            <a:r>
              <a:rPr lang="en-US" sz="2100" b="0" dirty="0" smtClean="0">
                <a:solidFill>
                  <a:schemeClr val="tx1"/>
                </a:solidFill>
                <a:latin typeface="Liberation Sans" panose="020B0604020202020204" pitchFamily="34" charset="0"/>
              </a:rPr>
              <a:t>A </a:t>
            </a:r>
            <a:r>
              <a:rPr lang="en-US" sz="2100" b="0" dirty="0">
                <a:solidFill>
                  <a:schemeClr val="tx1"/>
                </a:solidFill>
                <a:latin typeface="Liberation Sans" panose="020B0604020202020204" pitchFamily="34" charset="0"/>
              </a:rPr>
              <a:t>collection of $3,000 from a client on account was debited to Cash $200 and </a:t>
            </a:r>
            <a:r>
              <a:rPr lang="en-US" sz="2100" b="0" dirty="0" smtClean="0">
                <a:solidFill>
                  <a:schemeClr val="tx1"/>
                </a:solidFill>
                <a:latin typeface="Liberation Sans" panose="020B0604020202020204" pitchFamily="34" charset="0"/>
              </a:rPr>
              <a:t>credited  to </a:t>
            </a:r>
            <a:r>
              <a:rPr lang="en-US" sz="2100" b="0" dirty="0">
                <a:solidFill>
                  <a:schemeClr val="tx1"/>
                </a:solidFill>
                <a:latin typeface="Liberation Sans" panose="020B0604020202020204" pitchFamily="34" charset="0"/>
              </a:rPr>
              <a:t>Service Revenue $</a:t>
            </a:r>
            <a:r>
              <a:rPr lang="en-US" sz="2100" b="0" dirty="0" smtClean="0">
                <a:solidFill>
                  <a:schemeClr val="tx1"/>
                </a:solidFill>
                <a:latin typeface="Liberation Sans" panose="020B0604020202020204" pitchFamily="34" charset="0"/>
              </a:rPr>
              <a:t>200.</a:t>
            </a:r>
          </a:p>
          <a:p>
            <a:pPr marL="688975" indent="-457200">
              <a:lnSpc>
                <a:spcPct val="120000"/>
              </a:lnSpc>
              <a:spcBef>
                <a:spcPts val="1200"/>
              </a:spcBef>
              <a:buClrTx/>
              <a:buSzTx/>
              <a:buFont typeface="+mj-lt"/>
              <a:buAutoNum type="arabicPeriod"/>
            </a:pPr>
            <a:r>
              <a:rPr lang="en-US" sz="2100" b="0" dirty="0" smtClean="0">
                <a:solidFill>
                  <a:schemeClr val="tx1"/>
                </a:solidFill>
                <a:latin typeface="Liberation Sans" panose="020B0604020202020204" pitchFamily="34" charset="0"/>
              </a:rPr>
              <a:t>The purchase of supplies on account for $860 was debited to Supplies $680 and credited to Accounts Payable $680.</a:t>
            </a:r>
          </a:p>
          <a:p>
            <a:pPr marL="231775">
              <a:lnSpc>
                <a:spcPct val="120000"/>
              </a:lnSpc>
              <a:spcBef>
                <a:spcPts val="1200"/>
              </a:spcBef>
              <a:buClrTx/>
              <a:buSzTx/>
              <a:buNone/>
            </a:pPr>
            <a:r>
              <a:rPr lang="en-US" sz="2100" b="0" dirty="0" smtClean="0">
                <a:solidFill>
                  <a:schemeClr val="tx1"/>
                </a:solidFill>
                <a:latin typeface="Liberation Sans" panose="020B0604020202020204" pitchFamily="34" charset="0"/>
              </a:rPr>
              <a:t>Correct </a:t>
            </a:r>
            <a:r>
              <a:rPr lang="en-US" sz="2100" b="0" dirty="0">
                <a:solidFill>
                  <a:schemeClr val="tx1"/>
                </a:solidFill>
                <a:latin typeface="Liberation Sans" panose="020B0604020202020204" pitchFamily="34" charset="0"/>
              </a:rPr>
              <a:t>the errors without reversing the incorrect entry.</a:t>
            </a:r>
            <a:endParaRPr lang="en-US" altLang="en-US" sz="2100" b="0" dirty="0">
              <a:solidFill>
                <a:schemeClr val="tx1"/>
              </a:solidFill>
              <a:latin typeface="Liberation Sans" panose="020B0604020202020204" pitchFamily="34" charset="0"/>
            </a:endParaRPr>
          </a:p>
        </p:txBody>
      </p:sp>
      <p:sp>
        <p:nvSpPr>
          <p:cNvPr id="15" name="TextBox 14"/>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6" name="TextBox 15"/>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17"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46049430"/>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1295400"/>
            <a:ext cx="8001000" cy="233910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43434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43434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9pPr>
          </a:lstStyle>
          <a:p>
            <a:pPr>
              <a:lnSpc>
                <a:spcPct val="120000"/>
              </a:lnSpc>
              <a:spcBef>
                <a:spcPts val="1200"/>
              </a:spcBef>
              <a:buClrTx/>
              <a:buSzTx/>
              <a:buFontTx/>
              <a:buNone/>
            </a:pPr>
            <a:r>
              <a:rPr lang="en-US" sz="2100" b="0" dirty="0" smtClean="0">
                <a:solidFill>
                  <a:schemeClr val="tx1"/>
                </a:solidFill>
                <a:latin typeface="Liberation Sans" panose="020B0604020202020204" pitchFamily="34" charset="0"/>
              </a:rPr>
              <a:t>Sanchez </a:t>
            </a:r>
            <a:r>
              <a:rPr lang="en-US" sz="2100" b="0" dirty="0">
                <a:solidFill>
                  <a:schemeClr val="tx1"/>
                </a:solidFill>
                <a:latin typeface="Liberation Sans" panose="020B0604020202020204" pitchFamily="34" charset="0"/>
              </a:rPr>
              <a:t>Company discovered the following errors made in January 2017 </a:t>
            </a:r>
            <a:r>
              <a:rPr lang="en-US" sz="2100" b="0" dirty="0" smtClean="0">
                <a:solidFill>
                  <a:schemeClr val="tx1"/>
                </a:solidFill>
                <a:latin typeface="Liberation Sans" panose="020B0604020202020204" pitchFamily="34" charset="0"/>
              </a:rPr>
              <a:t>.</a:t>
            </a:r>
          </a:p>
          <a:p>
            <a:pPr marL="688975" indent="-457200">
              <a:lnSpc>
                <a:spcPct val="120000"/>
              </a:lnSpc>
              <a:spcBef>
                <a:spcPts val="1200"/>
              </a:spcBef>
              <a:buClrTx/>
              <a:buSzTx/>
              <a:buFont typeface="+mj-lt"/>
              <a:buAutoNum type="arabicPeriod"/>
            </a:pPr>
            <a:r>
              <a:rPr lang="en-US" sz="2100" b="0" dirty="0" smtClean="0">
                <a:solidFill>
                  <a:schemeClr val="tx1"/>
                </a:solidFill>
                <a:latin typeface="Liberation Sans" panose="020B0604020202020204" pitchFamily="34" charset="0"/>
              </a:rPr>
              <a:t>A </a:t>
            </a:r>
            <a:r>
              <a:rPr lang="en-US" sz="2100" b="0" dirty="0">
                <a:solidFill>
                  <a:schemeClr val="tx1"/>
                </a:solidFill>
                <a:latin typeface="Liberation Sans" panose="020B0604020202020204" pitchFamily="34" charset="0"/>
              </a:rPr>
              <a:t>payment of Salaries and Wages Expense of $600 was debited to Supplies </a:t>
            </a:r>
            <a:r>
              <a:rPr lang="en-US" sz="2100" b="0" dirty="0" smtClean="0">
                <a:solidFill>
                  <a:schemeClr val="tx1"/>
                </a:solidFill>
                <a:latin typeface="Liberation Sans" panose="020B0604020202020204" pitchFamily="34" charset="0"/>
              </a:rPr>
              <a:t>and credited </a:t>
            </a:r>
            <a:r>
              <a:rPr lang="en-US" sz="2100" b="0" dirty="0">
                <a:solidFill>
                  <a:schemeClr val="tx1"/>
                </a:solidFill>
                <a:latin typeface="Liberation Sans" panose="020B0604020202020204" pitchFamily="34" charset="0"/>
              </a:rPr>
              <a:t>to Cash, both for $</a:t>
            </a:r>
            <a:r>
              <a:rPr lang="en-US" sz="2100" b="0" dirty="0" smtClean="0">
                <a:solidFill>
                  <a:schemeClr val="tx1"/>
                </a:solidFill>
                <a:latin typeface="Liberation Sans" panose="020B0604020202020204" pitchFamily="34" charset="0"/>
              </a:rPr>
              <a:t>600.</a:t>
            </a:r>
          </a:p>
          <a:p>
            <a:pPr marL="231775">
              <a:lnSpc>
                <a:spcPct val="120000"/>
              </a:lnSpc>
              <a:spcBef>
                <a:spcPts val="1200"/>
              </a:spcBef>
              <a:buClrTx/>
              <a:buSzTx/>
              <a:buNone/>
            </a:pPr>
            <a:r>
              <a:rPr lang="en-US" sz="2100" b="0" dirty="0" smtClean="0">
                <a:solidFill>
                  <a:schemeClr val="tx1"/>
                </a:solidFill>
                <a:latin typeface="Liberation Sans" panose="020B0604020202020204" pitchFamily="34" charset="0"/>
              </a:rPr>
              <a:t>Correct </a:t>
            </a:r>
            <a:r>
              <a:rPr lang="en-US" sz="2100" b="0" dirty="0">
                <a:solidFill>
                  <a:schemeClr val="tx1"/>
                </a:solidFill>
                <a:latin typeface="Liberation Sans" panose="020B0604020202020204" pitchFamily="34" charset="0"/>
              </a:rPr>
              <a:t>the </a:t>
            </a:r>
            <a:r>
              <a:rPr lang="en-US" sz="2100" b="0" dirty="0" smtClean="0">
                <a:solidFill>
                  <a:schemeClr val="tx1"/>
                </a:solidFill>
                <a:latin typeface="Liberation Sans" panose="020B0604020202020204" pitchFamily="34" charset="0"/>
              </a:rPr>
              <a:t>error </a:t>
            </a:r>
            <a:r>
              <a:rPr lang="en-US" sz="2100" b="0" dirty="0">
                <a:solidFill>
                  <a:schemeClr val="tx1"/>
                </a:solidFill>
                <a:latin typeface="Liberation Sans" panose="020B0604020202020204" pitchFamily="34" charset="0"/>
              </a:rPr>
              <a:t>without reversing the incorrect entry.</a:t>
            </a:r>
            <a:endParaRPr lang="en-US" altLang="en-US" sz="2100" b="0" dirty="0">
              <a:solidFill>
                <a:schemeClr val="tx1"/>
              </a:solidFill>
              <a:latin typeface="Liberation Sans" panose="020B0604020202020204" pitchFamily="34" charset="0"/>
            </a:endParaRPr>
          </a:p>
        </p:txBody>
      </p:sp>
      <p:sp>
        <p:nvSpPr>
          <p:cNvPr id="14" name="Rectangle 17"/>
          <p:cNvSpPr>
            <a:spLocks noChangeArrowheads="1"/>
          </p:cNvSpPr>
          <p:nvPr/>
        </p:nvSpPr>
        <p:spPr bwMode="auto">
          <a:xfrm>
            <a:off x="1350586" y="3829050"/>
            <a:ext cx="7162800" cy="93256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5429250" algn="r"/>
                <a:tab pos="66865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5429250" algn="r"/>
                <a:tab pos="66865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9pPr>
          </a:lstStyle>
          <a:p>
            <a:pPr>
              <a:lnSpc>
                <a:spcPct val="120000"/>
              </a:lnSpc>
              <a:buClrTx/>
              <a:buSzTx/>
              <a:buFontTx/>
              <a:buNone/>
            </a:pPr>
            <a:r>
              <a:rPr lang="en-US" sz="2100" b="0" dirty="0" smtClean="0">
                <a:solidFill>
                  <a:schemeClr val="tx1"/>
                </a:solidFill>
                <a:latin typeface="Liberation Sans" panose="020B0604020202020204" pitchFamily="34" charset="0"/>
              </a:rPr>
              <a:t>Salaries </a:t>
            </a:r>
            <a:r>
              <a:rPr lang="en-US" sz="2100" b="0" dirty="0">
                <a:solidFill>
                  <a:schemeClr val="tx1"/>
                </a:solidFill>
                <a:latin typeface="Liberation Sans" panose="020B0604020202020204" pitchFamily="34" charset="0"/>
              </a:rPr>
              <a:t>and Wages Expense </a:t>
            </a:r>
            <a:r>
              <a:rPr lang="en-US" sz="2100" b="0" dirty="0" smtClean="0">
                <a:solidFill>
                  <a:schemeClr val="tx1"/>
                </a:solidFill>
                <a:latin typeface="Liberation Sans" panose="020B0604020202020204" pitchFamily="34" charset="0"/>
              </a:rPr>
              <a:t>	600</a:t>
            </a:r>
          </a:p>
          <a:p>
            <a:pPr>
              <a:lnSpc>
                <a:spcPct val="120000"/>
              </a:lnSpc>
              <a:buClrTx/>
              <a:buSzTx/>
              <a:buFontTx/>
              <a:buNone/>
            </a:pPr>
            <a:r>
              <a:rPr lang="en-US" sz="2100" b="0" dirty="0" smtClean="0">
                <a:solidFill>
                  <a:schemeClr val="tx1"/>
                </a:solidFill>
                <a:latin typeface="Liberation Sans" panose="020B0604020202020204" pitchFamily="34" charset="0"/>
              </a:rPr>
              <a:t>	Supplies 		600</a:t>
            </a:r>
            <a:endParaRPr lang="en-US" altLang="en-US" sz="2100" b="0" dirty="0">
              <a:solidFill>
                <a:schemeClr val="tx1"/>
              </a:solidFill>
              <a:latin typeface="Liberation Sans" panose="020B0604020202020204" pitchFamily="34" charset="0"/>
            </a:endParaRPr>
          </a:p>
        </p:txBody>
      </p:sp>
      <p:sp>
        <p:nvSpPr>
          <p:cNvPr id="16" name="TextBox 15"/>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7" name="TextBox 16"/>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1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712931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1295400"/>
            <a:ext cx="8001000" cy="233910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43434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43434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9pPr>
          </a:lstStyle>
          <a:p>
            <a:pPr>
              <a:lnSpc>
                <a:spcPct val="120000"/>
              </a:lnSpc>
              <a:spcBef>
                <a:spcPts val="1200"/>
              </a:spcBef>
              <a:buClrTx/>
              <a:buSzTx/>
              <a:buFontTx/>
              <a:buNone/>
            </a:pPr>
            <a:r>
              <a:rPr lang="en-US" sz="2100" b="0" dirty="0" smtClean="0">
                <a:solidFill>
                  <a:schemeClr val="tx1"/>
                </a:solidFill>
                <a:latin typeface="Liberation Sans" panose="020B0604020202020204" pitchFamily="34" charset="0"/>
              </a:rPr>
              <a:t>Sanchez </a:t>
            </a:r>
            <a:r>
              <a:rPr lang="en-US" sz="2100" b="0" dirty="0">
                <a:solidFill>
                  <a:schemeClr val="tx1"/>
                </a:solidFill>
                <a:latin typeface="Liberation Sans" panose="020B0604020202020204" pitchFamily="34" charset="0"/>
              </a:rPr>
              <a:t>Company discovered the following errors made in January 2017 </a:t>
            </a:r>
            <a:r>
              <a:rPr lang="en-US" sz="2100" b="0" dirty="0" smtClean="0">
                <a:solidFill>
                  <a:schemeClr val="tx1"/>
                </a:solidFill>
                <a:latin typeface="Liberation Sans" panose="020B0604020202020204" pitchFamily="34" charset="0"/>
              </a:rPr>
              <a:t>.</a:t>
            </a:r>
          </a:p>
          <a:p>
            <a:pPr marL="688975" indent="-457200">
              <a:lnSpc>
                <a:spcPct val="120000"/>
              </a:lnSpc>
              <a:spcBef>
                <a:spcPts val="1200"/>
              </a:spcBef>
              <a:buClrTx/>
              <a:buSzTx/>
              <a:buFont typeface="+mj-lt"/>
              <a:buAutoNum type="arabicPeriod" startAt="2"/>
            </a:pPr>
            <a:r>
              <a:rPr lang="en-US" sz="2100" b="0" dirty="0" smtClean="0">
                <a:solidFill>
                  <a:schemeClr val="tx1"/>
                </a:solidFill>
                <a:latin typeface="Liberation Sans" panose="020B0604020202020204" pitchFamily="34" charset="0"/>
              </a:rPr>
              <a:t>A collection of $3,000 from a client on account was debited to Cash $200 and credited  to Service Revenue $200.</a:t>
            </a:r>
          </a:p>
          <a:p>
            <a:pPr marL="231775">
              <a:lnSpc>
                <a:spcPct val="120000"/>
              </a:lnSpc>
              <a:spcBef>
                <a:spcPts val="1200"/>
              </a:spcBef>
              <a:buClrTx/>
              <a:buSzTx/>
              <a:buNone/>
            </a:pPr>
            <a:r>
              <a:rPr lang="en-US" sz="2100" b="0" dirty="0" smtClean="0">
                <a:solidFill>
                  <a:schemeClr val="tx1"/>
                </a:solidFill>
                <a:latin typeface="Liberation Sans" panose="020B0604020202020204" pitchFamily="34" charset="0"/>
              </a:rPr>
              <a:t>Correct </a:t>
            </a:r>
            <a:r>
              <a:rPr lang="en-US" sz="2100" b="0" dirty="0">
                <a:solidFill>
                  <a:schemeClr val="tx1"/>
                </a:solidFill>
                <a:latin typeface="Liberation Sans" panose="020B0604020202020204" pitchFamily="34" charset="0"/>
              </a:rPr>
              <a:t>the </a:t>
            </a:r>
            <a:r>
              <a:rPr lang="en-US" sz="2100" b="0" dirty="0" smtClean="0">
                <a:solidFill>
                  <a:schemeClr val="tx1"/>
                </a:solidFill>
                <a:latin typeface="Liberation Sans" panose="020B0604020202020204" pitchFamily="34" charset="0"/>
              </a:rPr>
              <a:t>error </a:t>
            </a:r>
            <a:r>
              <a:rPr lang="en-US" sz="2100" b="0" dirty="0">
                <a:solidFill>
                  <a:schemeClr val="tx1"/>
                </a:solidFill>
                <a:latin typeface="Liberation Sans" panose="020B0604020202020204" pitchFamily="34" charset="0"/>
              </a:rPr>
              <a:t>without reversing the incorrect entry.</a:t>
            </a:r>
            <a:endParaRPr lang="en-US" altLang="en-US" sz="2100" b="0" dirty="0">
              <a:solidFill>
                <a:schemeClr val="tx1"/>
              </a:solidFill>
              <a:latin typeface="Liberation Sans" panose="020B0604020202020204" pitchFamily="34" charset="0"/>
            </a:endParaRPr>
          </a:p>
        </p:txBody>
      </p:sp>
      <p:sp>
        <p:nvSpPr>
          <p:cNvPr id="14" name="Rectangle 17"/>
          <p:cNvSpPr>
            <a:spLocks noChangeArrowheads="1"/>
          </p:cNvSpPr>
          <p:nvPr/>
        </p:nvSpPr>
        <p:spPr bwMode="auto">
          <a:xfrm>
            <a:off x="1350586" y="3829050"/>
            <a:ext cx="7162800" cy="138499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5429250" algn="r"/>
                <a:tab pos="66865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5429250" algn="r"/>
                <a:tab pos="66865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9pPr>
          </a:lstStyle>
          <a:p>
            <a:pPr>
              <a:lnSpc>
                <a:spcPct val="120000"/>
              </a:lnSpc>
              <a:buClrTx/>
              <a:buSzTx/>
              <a:buFontTx/>
              <a:buNone/>
            </a:pPr>
            <a:r>
              <a:rPr lang="en-US" sz="2100" b="0" dirty="0" smtClean="0">
                <a:solidFill>
                  <a:schemeClr val="tx1"/>
                </a:solidFill>
                <a:latin typeface="Liberation Sans" panose="020B0604020202020204" pitchFamily="34" charset="0"/>
              </a:rPr>
              <a:t>Service </a:t>
            </a:r>
            <a:r>
              <a:rPr lang="en-US" sz="2100" b="0" dirty="0">
                <a:solidFill>
                  <a:schemeClr val="tx1"/>
                </a:solidFill>
                <a:latin typeface="Liberation Sans" panose="020B0604020202020204" pitchFamily="34" charset="0"/>
              </a:rPr>
              <a:t>Revenue </a:t>
            </a:r>
            <a:r>
              <a:rPr lang="en-US" sz="2100" b="0" dirty="0" smtClean="0">
                <a:solidFill>
                  <a:schemeClr val="tx1"/>
                </a:solidFill>
                <a:latin typeface="Liberation Sans" panose="020B0604020202020204" pitchFamily="34" charset="0"/>
              </a:rPr>
              <a:t>	200</a:t>
            </a:r>
          </a:p>
          <a:p>
            <a:pPr>
              <a:lnSpc>
                <a:spcPct val="120000"/>
              </a:lnSpc>
              <a:buClrTx/>
              <a:buSzTx/>
              <a:buFontTx/>
              <a:buNone/>
            </a:pPr>
            <a:r>
              <a:rPr lang="en-US" sz="2100" b="0" dirty="0" smtClean="0">
                <a:solidFill>
                  <a:schemeClr val="tx1"/>
                </a:solidFill>
                <a:latin typeface="Liberation Sans" panose="020B0604020202020204" pitchFamily="34" charset="0"/>
              </a:rPr>
              <a:t>Cash 	2,800</a:t>
            </a:r>
          </a:p>
          <a:p>
            <a:pPr>
              <a:lnSpc>
                <a:spcPct val="120000"/>
              </a:lnSpc>
              <a:buClrTx/>
              <a:buSzTx/>
              <a:buFontTx/>
              <a:buNone/>
            </a:pPr>
            <a:r>
              <a:rPr lang="en-US" sz="2100" b="0" dirty="0" smtClean="0">
                <a:solidFill>
                  <a:schemeClr val="tx1"/>
                </a:solidFill>
                <a:latin typeface="Liberation Sans" panose="020B0604020202020204" pitchFamily="34" charset="0"/>
              </a:rPr>
              <a:t>	Accounts </a:t>
            </a:r>
            <a:r>
              <a:rPr lang="en-US" sz="2100" b="0" dirty="0">
                <a:solidFill>
                  <a:schemeClr val="tx1"/>
                </a:solidFill>
                <a:latin typeface="Liberation Sans" panose="020B0604020202020204" pitchFamily="34" charset="0"/>
              </a:rPr>
              <a:t>Receivable </a:t>
            </a:r>
            <a:r>
              <a:rPr lang="en-US" sz="2100" b="0" dirty="0" smtClean="0">
                <a:solidFill>
                  <a:schemeClr val="tx1"/>
                </a:solidFill>
                <a:latin typeface="Liberation Sans" panose="020B0604020202020204" pitchFamily="34" charset="0"/>
              </a:rPr>
              <a:t>		3,000</a:t>
            </a:r>
            <a:endParaRPr lang="en-US" altLang="en-US" sz="2100" b="0" dirty="0">
              <a:solidFill>
                <a:schemeClr val="tx1"/>
              </a:solidFill>
              <a:latin typeface="Liberation Sans" panose="020B0604020202020204" pitchFamily="34" charset="0"/>
            </a:endParaRPr>
          </a:p>
        </p:txBody>
      </p:sp>
      <p:sp>
        <p:nvSpPr>
          <p:cNvPr id="16" name="TextBox 15"/>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7" name="TextBox 16"/>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1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813329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1295400"/>
            <a:ext cx="8001000" cy="233910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43434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43434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43434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4343400" algn="r"/>
              </a:tabLst>
              <a:defRPr sz="2000" b="1">
                <a:solidFill>
                  <a:schemeClr val="bg2"/>
                </a:solidFill>
                <a:latin typeface="Arial" charset="0"/>
              </a:defRPr>
            </a:lvl9pPr>
          </a:lstStyle>
          <a:p>
            <a:pPr>
              <a:lnSpc>
                <a:spcPct val="120000"/>
              </a:lnSpc>
              <a:spcBef>
                <a:spcPts val="1200"/>
              </a:spcBef>
              <a:buClrTx/>
              <a:buSzTx/>
              <a:buFontTx/>
              <a:buNone/>
            </a:pPr>
            <a:r>
              <a:rPr lang="en-US" sz="2100" b="0" dirty="0" smtClean="0">
                <a:solidFill>
                  <a:schemeClr val="tx1"/>
                </a:solidFill>
                <a:latin typeface="Liberation Sans" panose="020B0604020202020204" pitchFamily="34" charset="0"/>
              </a:rPr>
              <a:t>Sanchez </a:t>
            </a:r>
            <a:r>
              <a:rPr lang="en-US" sz="2100" b="0" dirty="0">
                <a:solidFill>
                  <a:schemeClr val="tx1"/>
                </a:solidFill>
                <a:latin typeface="Liberation Sans" panose="020B0604020202020204" pitchFamily="34" charset="0"/>
              </a:rPr>
              <a:t>Company discovered the following errors made in January 2017 </a:t>
            </a:r>
            <a:r>
              <a:rPr lang="en-US" sz="2100" b="0" dirty="0" smtClean="0">
                <a:solidFill>
                  <a:schemeClr val="tx1"/>
                </a:solidFill>
                <a:latin typeface="Liberation Sans" panose="020B0604020202020204" pitchFamily="34" charset="0"/>
              </a:rPr>
              <a:t>.</a:t>
            </a:r>
          </a:p>
          <a:p>
            <a:pPr marL="688975" indent="-457200">
              <a:lnSpc>
                <a:spcPct val="120000"/>
              </a:lnSpc>
              <a:spcBef>
                <a:spcPts val="1200"/>
              </a:spcBef>
              <a:buClrTx/>
              <a:buSzTx/>
              <a:buFont typeface="+mj-lt"/>
              <a:buAutoNum type="arabicPeriod" startAt="3"/>
            </a:pPr>
            <a:r>
              <a:rPr lang="en-US" sz="2100" b="0" dirty="0" smtClean="0">
                <a:solidFill>
                  <a:schemeClr val="tx1"/>
                </a:solidFill>
                <a:latin typeface="Liberation Sans" panose="020B0604020202020204" pitchFamily="34" charset="0"/>
              </a:rPr>
              <a:t>The purchase of supplies on account for $860 was debited to Supplies $680 and credited to Accounts Payable $680.</a:t>
            </a:r>
          </a:p>
          <a:p>
            <a:pPr marL="231775">
              <a:lnSpc>
                <a:spcPct val="120000"/>
              </a:lnSpc>
              <a:spcBef>
                <a:spcPts val="1200"/>
              </a:spcBef>
              <a:buClrTx/>
              <a:buSzTx/>
              <a:buNone/>
            </a:pPr>
            <a:r>
              <a:rPr lang="en-US" sz="2100" b="0" dirty="0" smtClean="0">
                <a:solidFill>
                  <a:schemeClr val="tx1"/>
                </a:solidFill>
                <a:latin typeface="Liberation Sans" panose="020B0604020202020204" pitchFamily="34" charset="0"/>
              </a:rPr>
              <a:t>Correct </a:t>
            </a:r>
            <a:r>
              <a:rPr lang="en-US" sz="2100" b="0" dirty="0">
                <a:solidFill>
                  <a:schemeClr val="tx1"/>
                </a:solidFill>
                <a:latin typeface="Liberation Sans" panose="020B0604020202020204" pitchFamily="34" charset="0"/>
              </a:rPr>
              <a:t>the </a:t>
            </a:r>
            <a:r>
              <a:rPr lang="en-US" sz="2100" b="0" dirty="0" smtClean="0">
                <a:solidFill>
                  <a:schemeClr val="tx1"/>
                </a:solidFill>
                <a:latin typeface="Liberation Sans" panose="020B0604020202020204" pitchFamily="34" charset="0"/>
              </a:rPr>
              <a:t>error </a:t>
            </a:r>
            <a:r>
              <a:rPr lang="en-US" sz="2100" b="0" dirty="0">
                <a:solidFill>
                  <a:schemeClr val="tx1"/>
                </a:solidFill>
                <a:latin typeface="Liberation Sans" panose="020B0604020202020204" pitchFamily="34" charset="0"/>
              </a:rPr>
              <a:t>without reversing the incorrect entry.</a:t>
            </a:r>
            <a:endParaRPr lang="en-US" altLang="en-US" sz="2100" b="0" dirty="0">
              <a:solidFill>
                <a:schemeClr val="tx1"/>
              </a:solidFill>
              <a:latin typeface="Liberation Sans" panose="020B0604020202020204" pitchFamily="34" charset="0"/>
            </a:endParaRPr>
          </a:p>
        </p:txBody>
      </p:sp>
      <p:sp>
        <p:nvSpPr>
          <p:cNvPr id="14" name="Rectangle 17"/>
          <p:cNvSpPr>
            <a:spLocks noChangeArrowheads="1"/>
          </p:cNvSpPr>
          <p:nvPr/>
        </p:nvSpPr>
        <p:spPr bwMode="auto">
          <a:xfrm>
            <a:off x="1350586" y="3829050"/>
            <a:ext cx="7162800" cy="93256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457200" algn="l"/>
                <a:tab pos="5429250" algn="r"/>
                <a:tab pos="66865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57200" algn="l"/>
                <a:tab pos="5429250" algn="r"/>
                <a:tab pos="66865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57200" algn="l"/>
                <a:tab pos="5429250" algn="r"/>
                <a:tab pos="6686550" algn="r"/>
              </a:tabLst>
              <a:defRPr sz="2000" b="1">
                <a:solidFill>
                  <a:schemeClr val="bg2"/>
                </a:solidFill>
                <a:latin typeface="Arial" charset="0"/>
              </a:defRPr>
            </a:lvl9pPr>
          </a:lstStyle>
          <a:p>
            <a:pPr>
              <a:lnSpc>
                <a:spcPct val="120000"/>
              </a:lnSpc>
              <a:buClrTx/>
              <a:buSzTx/>
              <a:buFontTx/>
              <a:buNone/>
            </a:pPr>
            <a:r>
              <a:rPr lang="en-US" sz="2100" b="0" dirty="0" smtClean="0">
                <a:solidFill>
                  <a:schemeClr val="tx1"/>
                </a:solidFill>
                <a:latin typeface="Liberation Sans" panose="020B0604020202020204" pitchFamily="34" charset="0"/>
              </a:rPr>
              <a:t>Supplies </a:t>
            </a:r>
            <a:r>
              <a:rPr lang="en-US" sz="2100" b="0" dirty="0">
                <a:solidFill>
                  <a:schemeClr val="tx1"/>
                </a:solidFill>
                <a:latin typeface="Liberation Sans" panose="020B0604020202020204" pitchFamily="34" charset="0"/>
              </a:rPr>
              <a:t>($860 </a:t>
            </a:r>
            <a:r>
              <a:rPr lang="en-US" sz="2100" b="0" dirty="0" smtClean="0">
                <a:solidFill>
                  <a:schemeClr val="tx1"/>
                </a:solidFill>
                <a:latin typeface="Liberation Sans" panose="020B0604020202020204" pitchFamily="34" charset="0"/>
              </a:rPr>
              <a:t>- </a:t>
            </a:r>
            <a:r>
              <a:rPr lang="en-US" sz="2100" b="0" dirty="0">
                <a:solidFill>
                  <a:schemeClr val="tx1"/>
                </a:solidFill>
                <a:latin typeface="Liberation Sans" panose="020B0604020202020204" pitchFamily="34" charset="0"/>
              </a:rPr>
              <a:t>$680) </a:t>
            </a:r>
            <a:r>
              <a:rPr lang="en-US" sz="2100" b="0" dirty="0" smtClean="0">
                <a:solidFill>
                  <a:schemeClr val="tx1"/>
                </a:solidFill>
                <a:latin typeface="Liberation Sans" panose="020B0604020202020204" pitchFamily="34" charset="0"/>
              </a:rPr>
              <a:t>	180</a:t>
            </a:r>
          </a:p>
          <a:p>
            <a:pPr>
              <a:lnSpc>
                <a:spcPct val="120000"/>
              </a:lnSpc>
              <a:buClrTx/>
              <a:buSzTx/>
              <a:buFontTx/>
              <a:buNone/>
            </a:pPr>
            <a:r>
              <a:rPr lang="en-US" sz="2100" b="0" dirty="0" smtClean="0">
                <a:solidFill>
                  <a:schemeClr val="tx1"/>
                </a:solidFill>
                <a:latin typeface="Liberation Sans" panose="020B0604020202020204" pitchFamily="34" charset="0"/>
              </a:rPr>
              <a:t>	Accounts </a:t>
            </a:r>
            <a:r>
              <a:rPr lang="en-US" sz="2100" b="0" dirty="0">
                <a:solidFill>
                  <a:schemeClr val="tx1"/>
                </a:solidFill>
                <a:latin typeface="Liberation Sans" panose="020B0604020202020204" pitchFamily="34" charset="0"/>
              </a:rPr>
              <a:t>Payable </a:t>
            </a:r>
            <a:r>
              <a:rPr lang="en-US" sz="2100" b="0" dirty="0" smtClean="0">
                <a:solidFill>
                  <a:schemeClr val="tx1"/>
                </a:solidFill>
                <a:latin typeface="Liberation Sans" panose="020B0604020202020204" pitchFamily="34" charset="0"/>
              </a:rPr>
              <a:t>		180</a:t>
            </a:r>
            <a:endParaRPr lang="en-US" altLang="en-US" sz="2100" b="0" dirty="0">
              <a:solidFill>
                <a:schemeClr val="tx1"/>
              </a:solidFill>
              <a:latin typeface="Liberation Sans" panose="020B0604020202020204" pitchFamily="34" charset="0"/>
            </a:endParaRPr>
          </a:p>
        </p:txBody>
      </p:sp>
      <p:sp>
        <p:nvSpPr>
          <p:cNvPr id="16" name="TextBox 15"/>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7" name="TextBox 16"/>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1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5</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6355710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7"/>
          <p:cNvSpPr txBox="1">
            <a:spLocks noChangeArrowheads="1"/>
          </p:cNvSpPr>
          <p:nvPr/>
        </p:nvSpPr>
        <p:spPr bwMode="auto">
          <a:xfrm>
            <a:off x="381000" y="4019550"/>
            <a:ext cx="8458200" cy="2000548"/>
          </a:xfrm>
          <a:prstGeom prst="rect">
            <a:avLst/>
          </a:prstGeom>
          <a:solidFill>
            <a:srgbClr val="FFFFCC"/>
          </a:solidFill>
          <a:ln w="28575" cap="sq">
            <a:solidFill>
              <a:schemeClr val="tx1"/>
            </a:solidFill>
            <a:miter lim="800000"/>
            <a:headEnd type="none" w="sm" len="sm"/>
            <a:tailEnd type="none" w="sm" len="sm"/>
          </a:ln>
        </p:spPr>
        <p:txBody>
          <a:bodyPr lIns="137160" tIns="91440" bIns="91440">
            <a:spAutoFit/>
          </a:bodyPr>
          <a:lstStyle>
            <a:lvl1pPr algn="l">
              <a:spcBef>
                <a:spcPct val="20000"/>
              </a:spcBef>
              <a:buClr>
                <a:schemeClr val="accent2"/>
              </a:buClr>
              <a:buSzPct val="75000"/>
              <a:buFont typeface="Wingdings" pitchFamily="2" charset="2"/>
              <a:buChar char="l"/>
              <a:tabLst>
                <a:tab pos="4281488" algn="l"/>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4281488" algn="l"/>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4281488" algn="l"/>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4281488" algn="l"/>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4281488" algn="l"/>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4281488" algn="l"/>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4281488" algn="l"/>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4281488" algn="l"/>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4281488" algn="l"/>
              </a:tabLst>
              <a:defRPr sz="2000" b="1">
                <a:solidFill>
                  <a:schemeClr val="bg2"/>
                </a:solidFill>
                <a:latin typeface="Arial" charset="0"/>
              </a:defRPr>
            </a:lvl9pPr>
          </a:lstStyle>
          <a:p>
            <a:pPr>
              <a:lnSpc>
                <a:spcPct val="110000"/>
              </a:lnSpc>
              <a:spcBef>
                <a:spcPts val="600"/>
              </a:spcBef>
              <a:buClrTx/>
              <a:buSzTx/>
              <a:buFontTx/>
              <a:buNone/>
            </a:pPr>
            <a:r>
              <a:rPr lang="en-US" altLang="en-US" sz="2000" dirty="0">
                <a:solidFill>
                  <a:schemeClr val="tx1"/>
                </a:solidFill>
                <a:latin typeface="Liberation Sans" panose="020B0604020202020204" pitchFamily="34" charset="0"/>
              </a:rPr>
              <a:t>Assets	</a:t>
            </a:r>
            <a:r>
              <a:rPr lang="en-US" altLang="en-US" sz="2000" dirty="0" smtClean="0">
                <a:solidFill>
                  <a:schemeClr val="tx1"/>
                </a:solidFill>
                <a:latin typeface="Liberation Sans" panose="020B0604020202020204" pitchFamily="34" charset="0"/>
              </a:rPr>
              <a:t>Equity and Liabilities</a:t>
            </a:r>
            <a:endParaRPr lang="en-US" altLang="en-US" sz="2000" dirty="0">
              <a:solidFill>
                <a:schemeClr val="tx1"/>
              </a:solidFill>
              <a:latin typeface="Liberation Sans" panose="020B0604020202020204" pitchFamily="34" charset="0"/>
            </a:endParaRPr>
          </a:p>
          <a:p>
            <a:pPr>
              <a:spcBef>
                <a:spcPts val="600"/>
              </a:spcBef>
              <a:buClrTx/>
              <a:buSzTx/>
              <a:buNone/>
            </a:pPr>
            <a:r>
              <a:rPr lang="en-US" altLang="en-US" sz="1900" b="0" dirty="0">
                <a:solidFill>
                  <a:schemeClr val="tx1"/>
                </a:solidFill>
                <a:latin typeface="Liberation Sans" panose="020B0604020202020204" pitchFamily="34" charset="0"/>
              </a:rPr>
              <a:t>Intangible </a:t>
            </a:r>
            <a:r>
              <a:rPr lang="en-US" altLang="en-US" sz="1900" b="0" dirty="0" smtClean="0">
                <a:solidFill>
                  <a:schemeClr val="tx1"/>
                </a:solidFill>
                <a:latin typeface="Liberation Sans" panose="020B0604020202020204" pitchFamily="34" charset="0"/>
              </a:rPr>
              <a:t>assets	Equity</a:t>
            </a:r>
          </a:p>
          <a:p>
            <a:pPr>
              <a:spcBef>
                <a:spcPts val="600"/>
              </a:spcBef>
              <a:buClrTx/>
              <a:buSzTx/>
              <a:buNone/>
            </a:pPr>
            <a:r>
              <a:rPr lang="en-US" altLang="en-US" sz="1900" b="0" dirty="0">
                <a:solidFill>
                  <a:schemeClr val="tx1"/>
                </a:solidFill>
                <a:latin typeface="Liberation Sans" panose="020B0604020202020204" pitchFamily="34" charset="0"/>
              </a:rPr>
              <a:t>Property, plant, and </a:t>
            </a:r>
            <a:r>
              <a:rPr lang="en-US" altLang="en-US" sz="1900" b="0" dirty="0" smtClean="0">
                <a:solidFill>
                  <a:schemeClr val="tx1"/>
                </a:solidFill>
                <a:latin typeface="Liberation Sans" panose="020B0604020202020204" pitchFamily="34" charset="0"/>
              </a:rPr>
              <a:t>equipment	Non-current liabilities</a:t>
            </a:r>
            <a:endParaRPr lang="en-US" altLang="en-US" sz="1900" b="0" dirty="0">
              <a:solidFill>
                <a:schemeClr val="tx1"/>
              </a:solidFill>
              <a:latin typeface="Liberation Sans" panose="020B0604020202020204" pitchFamily="34" charset="0"/>
            </a:endParaRPr>
          </a:p>
          <a:p>
            <a:pPr>
              <a:spcBef>
                <a:spcPts val="600"/>
              </a:spcBef>
              <a:buClrTx/>
              <a:buSzTx/>
              <a:buFontTx/>
              <a:buNone/>
            </a:pPr>
            <a:r>
              <a:rPr lang="en-US" altLang="en-US" sz="1900" b="0" dirty="0">
                <a:solidFill>
                  <a:schemeClr val="tx1"/>
                </a:solidFill>
                <a:latin typeface="Liberation Sans" panose="020B0604020202020204" pitchFamily="34" charset="0"/>
              </a:rPr>
              <a:t>Long-term investments	</a:t>
            </a:r>
            <a:r>
              <a:rPr lang="en-US" altLang="en-US" sz="1900" b="0" dirty="0" smtClean="0">
                <a:solidFill>
                  <a:schemeClr val="tx1"/>
                </a:solidFill>
                <a:latin typeface="Liberation Sans" panose="020B0604020202020204" pitchFamily="34" charset="0"/>
              </a:rPr>
              <a:t>Current </a:t>
            </a:r>
            <a:r>
              <a:rPr lang="en-US" altLang="en-US" sz="1900" b="0" dirty="0">
                <a:solidFill>
                  <a:schemeClr val="tx1"/>
                </a:solidFill>
                <a:latin typeface="Liberation Sans" panose="020B0604020202020204" pitchFamily="34" charset="0"/>
              </a:rPr>
              <a:t>liabilities</a:t>
            </a:r>
            <a:endParaRPr lang="en-US" altLang="en-US" sz="1900" b="0" dirty="0" smtClean="0">
              <a:solidFill>
                <a:schemeClr val="tx1"/>
              </a:solidFill>
              <a:latin typeface="Liberation Sans" panose="020B0604020202020204" pitchFamily="34" charset="0"/>
            </a:endParaRPr>
          </a:p>
          <a:p>
            <a:pPr>
              <a:spcBef>
                <a:spcPts val="600"/>
              </a:spcBef>
              <a:buClrTx/>
              <a:buSzTx/>
              <a:buFontTx/>
              <a:buNone/>
            </a:pPr>
            <a:r>
              <a:rPr lang="en-US" altLang="en-US" sz="1900" b="0" dirty="0">
                <a:solidFill>
                  <a:schemeClr val="tx1"/>
                </a:solidFill>
                <a:latin typeface="Liberation Sans" panose="020B0604020202020204" pitchFamily="34" charset="0"/>
              </a:rPr>
              <a:t>Current assets 	</a:t>
            </a:r>
          </a:p>
        </p:txBody>
      </p:sp>
      <p:cxnSp>
        <p:nvCxnSpPr>
          <p:cNvPr id="15" name="Straight Connector 14"/>
          <p:cNvCxnSpPr/>
          <p:nvPr/>
        </p:nvCxnSpPr>
        <p:spPr bwMode="auto">
          <a:xfrm>
            <a:off x="6858000" y="810904"/>
            <a:ext cx="0" cy="1668465"/>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38915" name="Text Box 5"/>
          <p:cNvSpPr txBox="1">
            <a:spLocks noChangeArrowheads="1"/>
          </p:cNvSpPr>
          <p:nvPr/>
        </p:nvSpPr>
        <p:spPr bwMode="auto">
          <a:xfrm>
            <a:off x="533400" y="1281752"/>
            <a:ext cx="6019800" cy="1849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Presents a snapshot at a point in time.</a:t>
            </a:r>
          </a:p>
          <a:p>
            <a:pPr lvl="1">
              <a:lnSpc>
                <a:spcPct val="120000"/>
              </a:lnSpc>
              <a:spcBef>
                <a:spcPct val="500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To improve understanding, companies group similar assets and similar liabilities together.</a:t>
            </a:r>
          </a:p>
        </p:txBody>
      </p:sp>
      <p:sp>
        <p:nvSpPr>
          <p:cNvPr id="38918" name="Rectangle 9"/>
          <p:cNvSpPr>
            <a:spLocks noChangeArrowheads="1"/>
          </p:cNvSpPr>
          <p:nvPr/>
        </p:nvSpPr>
        <p:spPr bwMode="auto">
          <a:xfrm>
            <a:off x="304800" y="3424237"/>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buClr>
                <a:schemeClr val="tx1"/>
              </a:buClr>
              <a:buSzTx/>
              <a:buFont typeface="Wingdings" pitchFamily="2" charset="2"/>
              <a:buNone/>
            </a:pPr>
            <a:r>
              <a:rPr lang="en-US" altLang="en-US" sz="2400" dirty="0">
                <a:solidFill>
                  <a:schemeClr val="tx1"/>
                </a:solidFill>
                <a:latin typeface="Liberation Sans" panose="020B0604020202020204" pitchFamily="34" charset="0"/>
              </a:rPr>
              <a:t>Standard Classifications</a:t>
            </a:r>
          </a:p>
        </p:txBody>
      </p:sp>
      <p:sp>
        <p:nvSpPr>
          <p:cNvPr id="38920" name="Line 11"/>
          <p:cNvSpPr>
            <a:spLocks noChangeShapeType="1"/>
          </p:cNvSpPr>
          <p:nvPr/>
        </p:nvSpPr>
        <p:spPr bwMode="auto">
          <a:xfrm>
            <a:off x="533400" y="4468504"/>
            <a:ext cx="38100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4"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
        <p:nvSpPr>
          <p:cNvPr id="16" name="TextBox 15"/>
          <p:cNvSpPr txBox="1"/>
          <p:nvPr/>
        </p:nvSpPr>
        <p:spPr>
          <a:xfrm>
            <a:off x="762000" y="397171"/>
            <a:ext cx="8092721" cy="579781"/>
          </a:xfrm>
          <a:prstGeom prst="rect">
            <a:avLst/>
          </a:prstGeom>
          <a:solidFill>
            <a:srgbClr val="0000BF"/>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Statement of Financial Position</a:t>
            </a:r>
            <a:endParaRPr lang="en-US" altLang="en-US" dirty="0">
              <a:solidFill>
                <a:schemeClr val="accent3"/>
              </a:solidFill>
            </a:endParaRPr>
          </a:p>
        </p:txBody>
      </p:sp>
      <p:sp>
        <p:nvSpPr>
          <p:cNvPr id="17" name="TextBox 16"/>
          <p:cNvSpPr txBox="1"/>
          <p:nvPr/>
        </p:nvSpPr>
        <p:spPr>
          <a:xfrm>
            <a:off x="277504" y="397171"/>
            <a:ext cx="4844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8" name="Rectangle 17"/>
          <p:cNvSpPr/>
          <p:nvPr/>
        </p:nvSpPr>
        <p:spPr>
          <a:xfrm>
            <a:off x="6946278" y="1039504"/>
            <a:ext cx="2045322" cy="1508105"/>
          </a:xfrm>
          <a:prstGeom prst="rect">
            <a:avLst/>
          </a:prstGeom>
        </p:spPr>
        <p:txBody>
          <a:bodyPr wrap="square">
            <a:spAutoFit/>
          </a:bodyPr>
          <a:lstStyle/>
          <a:p>
            <a:pPr algn="l"/>
            <a:r>
              <a:rPr lang="en-US" sz="1800" b="1" dirty="0" smtClean="0">
                <a:solidFill>
                  <a:srgbClr val="FF3300"/>
                </a:solidFill>
                <a:latin typeface="Liberation Sans" panose="020B0604020202020204" pitchFamily="34" charset="0"/>
              </a:rPr>
              <a:t>Learning Objective 6 </a:t>
            </a:r>
            <a:r>
              <a:rPr lang="en-US" sz="1400" b="1" dirty="0" smtClean="0">
                <a:solidFill>
                  <a:srgbClr val="FF3300"/>
                </a:solidFill>
                <a:latin typeface="Liberation Sans" panose="020B0604020202020204" pitchFamily="34" charset="0"/>
              </a:rPr>
              <a:t> </a:t>
            </a:r>
          </a:p>
          <a:p>
            <a:pPr algn="l"/>
            <a:r>
              <a:rPr lang="en-US" sz="1400" b="1" dirty="0" smtClean="0">
                <a:latin typeface="Liberation Sans" panose="020B0604020202020204" pitchFamily="34" charset="0"/>
              </a:rPr>
              <a:t>Identify </a:t>
            </a:r>
            <a:r>
              <a:rPr lang="en-US" sz="1400" b="1" dirty="0">
                <a:latin typeface="Liberation Sans" panose="020B0604020202020204" pitchFamily="34" charset="0"/>
              </a:rPr>
              <a:t>the </a:t>
            </a:r>
            <a:r>
              <a:rPr lang="en-US" sz="1400" b="1" dirty="0" smtClean="0">
                <a:latin typeface="Liberation Sans" panose="020B0604020202020204" pitchFamily="34" charset="0"/>
              </a:rPr>
              <a:t>sections of </a:t>
            </a:r>
            <a:r>
              <a:rPr lang="en-US" sz="1400" b="1" dirty="0">
                <a:latin typeface="Liberation Sans" panose="020B0604020202020204" pitchFamily="34" charset="0"/>
              </a:rPr>
              <a:t>a </a:t>
            </a:r>
            <a:r>
              <a:rPr lang="en-US" sz="1400" b="1" dirty="0" smtClean="0">
                <a:latin typeface="Liberation Sans" panose="020B0604020202020204" pitchFamily="34" charset="0"/>
              </a:rPr>
              <a:t>classified statement </a:t>
            </a:r>
            <a:r>
              <a:rPr lang="en-US" sz="1400" b="1" dirty="0">
                <a:latin typeface="Liberation Sans" panose="020B0604020202020204" pitchFamily="34" charset="0"/>
              </a:rPr>
              <a:t>of </a:t>
            </a:r>
            <a:r>
              <a:rPr lang="en-US" sz="1400" b="1" dirty="0" smtClean="0">
                <a:latin typeface="Liberation Sans" panose="020B0604020202020204" pitchFamily="34" charset="0"/>
              </a:rPr>
              <a:t>financial position</a:t>
            </a:r>
            <a:r>
              <a:rPr lang="en-US" sz="1400" b="1" dirty="0">
                <a:latin typeface="Liberation Sans" panose="020B0604020202020204" pitchFamily="34" charset="0"/>
              </a:rPr>
              <a:t>.</a:t>
            </a:r>
          </a:p>
        </p:txBody>
      </p:sp>
      <p:sp>
        <p:nvSpPr>
          <p:cNvPr id="3" name="Rectangle 2"/>
          <p:cNvSpPr/>
          <p:nvPr/>
        </p:nvSpPr>
        <p:spPr>
          <a:xfrm>
            <a:off x="762000" y="6096000"/>
            <a:ext cx="4572000" cy="461665"/>
          </a:xfrm>
          <a:prstGeom prst="rect">
            <a:avLst/>
          </a:prstGeom>
          <a:noFill/>
        </p:spPr>
        <p:txBody>
          <a:bodyPr wrap="square">
            <a:spAutoFit/>
          </a:bodyPr>
          <a:lstStyle/>
          <a:p>
            <a:pPr algn="l"/>
            <a:r>
              <a:rPr lang="en-US" sz="1200" b="1" dirty="0">
                <a:latin typeface="Liberation Sans" panose="020B0604020202020204" pitchFamily="34" charset="0"/>
              </a:rPr>
              <a:t>Illustration 4-16</a:t>
            </a:r>
          </a:p>
          <a:p>
            <a:pPr algn="l"/>
            <a:r>
              <a:rPr lang="en-US" sz="1200" dirty="0">
                <a:latin typeface="Liberation Sans" panose="020B0604020202020204" pitchFamily="34" charset="0"/>
              </a:rPr>
              <a:t>Standard statement of </a:t>
            </a:r>
            <a:r>
              <a:rPr lang="en-US" sz="1200" dirty="0" smtClean="0">
                <a:latin typeface="Liberation Sans" panose="020B0604020202020204" pitchFamily="34" charset="0"/>
              </a:rPr>
              <a:t>financial position classifications</a:t>
            </a:r>
            <a:endParaRPr lang="en-US" sz="1200" dirty="0">
              <a:latin typeface="Liberation Sans" panose="020B0604020202020204" pitchFamily="34" charset="0"/>
            </a:endParaRPr>
          </a:p>
        </p:txBody>
      </p:sp>
      <p:sp>
        <p:nvSpPr>
          <p:cNvPr id="13" name="Line 11"/>
          <p:cNvSpPr>
            <a:spLocks noChangeShapeType="1"/>
          </p:cNvSpPr>
          <p:nvPr/>
        </p:nvSpPr>
        <p:spPr bwMode="auto">
          <a:xfrm>
            <a:off x="4800600" y="4468504"/>
            <a:ext cx="38100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048" y="304800"/>
            <a:ext cx="7239000" cy="6257520"/>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
        <p:nvSpPr>
          <p:cNvPr id="215053" name="Text Box 8"/>
          <p:cNvSpPr txBox="1">
            <a:spLocks noChangeArrowheads="1"/>
          </p:cNvSpPr>
          <p:nvPr/>
        </p:nvSpPr>
        <p:spPr bwMode="auto">
          <a:xfrm>
            <a:off x="7364104" y="492456"/>
            <a:ext cx="1600200" cy="646331"/>
          </a:xfrm>
          <a:prstGeom prst="rect">
            <a:avLst/>
          </a:prstGeom>
          <a:solidFill>
            <a:schemeClr val="accent3"/>
          </a:solidFill>
        </p:spPr>
        <p:txBody>
          <a:bodyPr wrap="square">
            <a:spAutoFit/>
          </a:bodyPr>
          <a:lstStyle>
            <a:defPPr>
              <a:defRPr lang="en-US"/>
            </a:defPPr>
            <a:lvl1pPr algn="l">
              <a:defRPr sz="1200" b="1">
                <a:latin typeface="Liberation Sans" panose="020B0604020202020204" pitchFamily="34" charset="0"/>
              </a:defRPr>
            </a:lvl1pPr>
          </a:lstStyle>
          <a:p>
            <a:r>
              <a:rPr lang="en-US" dirty="0"/>
              <a:t>Illustration 4-17</a:t>
            </a:r>
          </a:p>
          <a:p>
            <a:r>
              <a:rPr lang="en-US" b="0" dirty="0" smtClean="0"/>
              <a:t>Classified </a:t>
            </a:r>
            <a:r>
              <a:rPr lang="en-US" b="0" dirty="0"/>
              <a:t>statement </a:t>
            </a:r>
            <a:r>
              <a:rPr lang="en-US" b="0" dirty="0" smtClean="0"/>
              <a:t>of financial </a:t>
            </a:r>
            <a:r>
              <a:rPr lang="en-US" b="0" dirty="0"/>
              <a:t>position</a:t>
            </a:r>
            <a:endParaRPr lang="en-US" altLang="en-US" b="0" dirty="0"/>
          </a:p>
        </p:txBody>
      </p:sp>
      <p:sp>
        <p:nvSpPr>
          <p:cNvPr id="11"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851955233"/>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048" y="304800"/>
            <a:ext cx="7239000" cy="62575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685800" y="4953000"/>
            <a:ext cx="7696200" cy="175260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48" y="1447800"/>
            <a:ext cx="7239000" cy="375754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928048" y="304800"/>
            <a:ext cx="7239000" cy="4900546"/>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215053" name="Text Box 8"/>
          <p:cNvSpPr txBox="1">
            <a:spLocks noChangeArrowheads="1"/>
          </p:cNvSpPr>
          <p:nvPr/>
        </p:nvSpPr>
        <p:spPr bwMode="auto">
          <a:xfrm>
            <a:off x="7364104" y="492455"/>
            <a:ext cx="1600200" cy="646331"/>
          </a:xfrm>
          <a:prstGeom prst="rect">
            <a:avLst/>
          </a:prstGeom>
          <a:solidFill>
            <a:schemeClr val="accent3"/>
          </a:solidFill>
        </p:spPr>
        <p:txBody>
          <a:bodyPr wrap="square">
            <a:spAutoFit/>
          </a:bodyPr>
          <a:lstStyle>
            <a:defPPr>
              <a:defRPr lang="en-US"/>
            </a:defPPr>
            <a:lvl1pPr algn="l">
              <a:defRPr sz="1200" b="1">
                <a:latin typeface="Liberation Sans" panose="020B0604020202020204" pitchFamily="34" charset="0"/>
              </a:defRPr>
            </a:lvl1pPr>
          </a:lstStyle>
          <a:p>
            <a:r>
              <a:rPr lang="en-US" dirty="0"/>
              <a:t>Illustration 4-17</a:t>
            </a:r>
          </a:p>
          <a:p>
            <a:r>
              <a:rPr lang="en-US" b="0" dirty="0" smtClean="0"/>
              <a:t>Classified </a:t>
            </a:r>
            <a:r>
              <a:rPr lang="en-US" b="0" dirty="0"/>
              <a:t>statement </a:t>
            </a:r>
            <a:r>
              <a:rPr lang="en-US" b="0" dirty="0" smtClean="0"/>
              <a:t>of financial </a:t>
            </a:r>
            <a:r>
              <a:rPr lang="en-US" b="0" dirty="0"/>
              <a:t>position</a:t>
            </a:r>
            <a:endParaRPr lang="en-US" altLang="en-US" b="0" dirty="0"/>
          </a:p>
        </p:txBody>
      </p: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633489332"/>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3400" y="1892364"/>
            <a:ext cx="8077200" cy="3670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Multiple-column form used in preparing </a:t>
            </a:r>
            <a:endParaRPr lang="en-US" altLang="en-US" sz="2200" b="0" dirty="0" smtClean="0">
              <a:solidFill>
                <a:srgbClr val="000000"/>
              </a:solidFill>
              <a:latin typeface="Liberation Sans" panose="020B0604020202020204" pitchFamily="34" charset="0"/>
            </a:endParaRPr>
          </a:p>
          <a:p>
            <a:pPr lvl="1" indent="0">
              <a:lnSpc>
                <a:spcPct val="125000"/>
              </a:lnSpc>
              <a:spcBef>
                <a:spcPts val="0"/>
              </a:spcBef>
              <a:buClr>
                <a:srgbClr val="CC0000"/>
              </a:buClr>
              <a:buSzPct val="80000"/>
              <a:buNone/>
            </a:pPr>
            <a:r>
              <a:rPr lang="en-US" altLang="en-US" sz="2200" b="0" dirty="0" smtClean="0">
                <a:solidFill>
                  <a:srgbClr val="000000"/>
                </a:solidFill>
                <a:latin typeface="Liberation Sans" panose="020B0604020202020204" pitchFamily="34" charset="0"/>
              </a:rPr>
              <a:t>financial </a:t>
            </a:r>
            <a:r>
              <a:rPr lang="en-US" altLang="en-US" sz="2200" b="0" dirty="0">
                <a:solidFill>
                  <a:srgbClr val="000000"/>
                </a:solidFill>
                <a:latin typeface="Liberation Sans" panose="020B0604020202020204" pitchFamily="34" charset="0"/>
              </a:rPr>
              <a:t>statements. </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Not a permanent accounting record.</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May be a computerized worksheet using an electronic spreadsheet program such as Excel.</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Prepared using a five step process.</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Use of worksheet is optional.</a:t>
            </a:r>
          </a:p>
        </p:txBody>
      </p:sp>
      <p:sp>
        <p:nvSpPr>
          <p:cNvPr id="5124" name="Rectangle 8"/>
          <p:cNvSpPr>
            <a:spLocks noChangeArrowheads="1"/>
          </p:cNvSpPr>
          <p:nvPr/>
        </p:nvSpPr>
        <p:spPr bwMode="auto">
          <a:xfrm>
            <a:off x="533400" y="1282764"/>
            <a:ext cx="6324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buSzPct val="80000"/>
              <a:defRPr/>
            </a:pPr>
            <a:r>
              <a:rPr lang="en-US" sz="2800" b="1" dirty="0">
                <a:solidFill>
                  <a:schemeClr val="tx2">
                    <a:lumMod val="75000"/>
                  </a:schemeClr>
                </a:solidFill>
                <a:latin typeface="Liberation Sans" panose="020B0604020202020204" pitchFamily="34" charset="0"/>
              </a:rPr>
              <a:t>Worksheet</a:t>
            </a:r>
          </a:p>
        </p:txBody>
      </p:sp>
      <p:cxnSp>
        <p:nvCxnSpPr>
          <p:cNvPr id="11" name="Straight Connector 10"/>
          <p:cNvCxnSpPr/>
          <p:nvPr/>
        </p:nvCxnSpPr>
        <p:spPr bwMode="auto">
          <a:xfrm>
            <a:off x="7010400" y="941696"/>
            <a:ext cx="8257" cy="111570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2" name="TextBox 11"/>
          <p:cNvSpPr txBox="1"/>
          <p:nvPr/>
        </p:nvSpPr>
        <p:spPr>
          <a:xfrm>
            <a:off x="762000" y="397171"/>
            <a:ext cx="8092721" cy="579781"/>
          </a:xfrm>
          <a:prstGeom prst="rect">
            <a:avLst/>
          </a:prstGeom>
          <a:solidFill>
            <a:srgbClr val="0000BF"/>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dirty="0" smtClean="0">
                <a:solidFill>
                  <a:schemeClr val="accent3"/>
                </a:solidFill>
              </a:rPr>
              <a:t>Using a Worksheet</a:t>
            </a:r>
            <a:endParaRPr lang="en-US" altLang="en-US" dirty="0">
              <a:solidFill>
                <a:schemeClr val="accent3"/>
              </a:solidFill>
            </a:endParaRPr>
          </a:p>
        </p:txBody>
      </p:sp>
      <p:sp>
        <p:nvSpPr>
          <p:cNvPr id="13" name="TextBox 12"/>
          <p:cNvSpPr txBox="1"/>
          <p:nvPr/>
        </p:nvSpPr>
        <p:spPr>
          <a:xfrm>
            <a:off x="277504" y="397171"/>
            <a:ext cx="484496"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endParaRPr lang="en-US" sz="3100" dirty="0"/>
          </a:p>
        </p:txBody>
      </p:sp>
      <p:sp>
        <p:nvSpPr>
          <p:cNvPr id="14" name="Rectangle 13"/>
          <p:cNvSpPr/>
          <p:nvPr/>
        </p:nvSpPr>
        <p:spPr>
          <a:xfrm>
            <a:off x="7139622" y="1039504"/>
            <a:ext cx="1851977" cy="1077218"/>
          </a:xfrm>
          <a:prstGeom prst="rect">
            <a:avLst/>
          </a:prstGeom>
        </p:spPr>
        <p:txBody>
          <a:bodyPr wrap="square">
            <a:spAutoFit/>
          </a:bodyPr>
          <a:lstStyle/>
          <a:p>
            <a:pPr algn="l"/>
            <a:r>
              <a:rPr lang="en-US" sz="1800" b="1" dirty="0" smtClean="0">
                <a:solidFill>
                  <a:srgbClr val="FF3300"/>
                </a:solidFill>
                <a:latin typeface="Liberation Sans" panose="020B0604020202020204" pitchFamily="34" charset="0"/>
              </a:rPr>
              <a:t>Learning Objective 1 </a:t>
            </a:r>
            <a:r>
              <a:rPr lang="en-US" sz="1400" b="1" dirty="0" smtClean="0">
                <a:solidFill>
                  <a:srgbClr val="FF3300"/>
                </a:solidFill>
                <a:latin typeface="Liberation Sans" panose="020B0604020202020204" pitchFamily="34" charset="0"/>
              </a:rPr>
              <a:t> </a:t>
            </a:r>
            <a:r>
              <a:rPr lang="en-US" sz="1400" b="1" dirty="0" smtClean="0">
                <a:solidFill>
                  <a:schemeClr val="tx1"/>
                </a:solidFill>
                <a:latin typeface="Liberation Sans" panose="020B0604020202020204" pitchFamily="34" charset="0"/>
              </a:rPr>
              <a:t>Prepare a worksheet.</a:t>
            </a:r>
            <a:endParaRPr lang="en-US" sz="1400" b="1" dirty="0">
              <a:solidFill>
                <a:schemeClr val="tx1"/>
              </a:solidFill>
              <a:latin typeface="Liberation Sans" panose="020B0604020202020204" pitchFamily="34" charset="0"/>
            </a:endParaRPr>
          </a:p>
        </p:txBody>
      </p:sp>
      <p:sp>
        <p:nvSpPr>
          <p:cNvPr id="15"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533400" y="1295400"/>
            <a:ext cx="8458200" cy="461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Assets that do not have physical substance.</a:t>
            </a:r>
          </a:p>
        </p:txBody>
      </p:sp>
      <p:sp>
        <p:nvSpPr>
          <p:cNvPr id="39954" name="Rectangle 18"/>
          <p:cNvSpPr>
            <a:spLocks noChangeArrowheads="1"/>
          </p:cNvSpPr>
          <p:nvPr/>
        </p:nvSpPr>
        <p:spPr bwMode="auto">
          <a:xfrm>
            <a:off x="457200" y="3733800"/>
            <a:ext cx="152400" cy="53340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pic>
        <p:nvPicPr>
          <p:cNvPr id="399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534400" cy="2844800"/>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Intangible Assets</a:t>
            </a:r>
            <a:endParaRPr lang="en-US" altLang="en-US" sz="3200" b="1" dirty="0">
              <a:solidFill>
                <a:srgbClr val="CC0000"/>
              </a:solidFill>
              <a:latin typeface="Liberation Sans" panose="020B0604020202020204" pitchFamily="34" charset="0"/>
            </a:endParaRPr>
          </a:p>
        </p:txBody>
      </p:sp>
      <p:sp>
        <p:nvSpPr>
          <p:cNvPr id="11"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242248" y="4956495"/>
            <a:ext cx="22860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4-18</a:t>
            </a:r>
          </a:p>
          <a:p>
            <a:pPr algn="l"/>
            <a:r>
              <a:rPr lang="en-US" sz="1200" dirty="0" smtClean="0">
                <a:latin typeface="Liberation Sans" panose="020B0604020202020204" pitchFamily="34" charset="0"/>
              </a:rPr>
              <a:t>Intangible </a:t>
            </a:r>
            <a:r>
              <a:rPr lang="en-US" sz="1200" dirty="0">
                <a:latin typeface="Liberation Sans" panose="020B0604020202020204" pitchFamily="34" charset="0"/>
              </a:rPr>
              <a:t>assets section</a:t>
            </a:r>
          </a:p>
        </p:txBody>
      </p:sp>
      <p:sp>
        <p:nvSpPr>
          <p:cNvPr id="13"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851307215"/>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533400" y="1295400"/>
            <a:ext cx="7924800" cy="324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Long useful lives.</a:t>
            </a:r>
          </a:p>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Currently used in operations.</a:t>
            </a:r>
          </a:p>
          <a:p>
            <a:pPr lvl="1" algn="l">
              <a:lnSpc>
                <a:spcPct val="120000"/>
              </a:lnSpc>
              <a:spcBef>
                <a:spcPct val="70000"/>
              </a:spcBef>
              <a:buClr>
                <a:srgbClr val="CC0000"/>
              </a:buClr>
              <a:buSzPct val="80000"/>
              <a:buFont typeface="Wingdings" pitchFamily="2" charset="2"/>
              <a:buChar char="u"/>
            </a:pPr>
            <a:r>
              <a:rPr lang="en-US" altLang="en-US" sz="2200" b="1" dirty="0">
                <a:solidFill>
                  <a:srgbClr val="000000"/>
                </a:solidFill>
                <a:latin typeface="Liberation Sans" panose="020B0604020202020204" pitchFamily="34" charset="0"/>
              </a:rPr>
              <a:t>Depreciation </a:t>
            </a:r>
            <a:r>
              <a:rPr lang="en-US" altLang="en-US" sz="2200" dirty="0">
                <a:solidFill>
                  <a:srgbClr val="000000"/>
                </a:solidFill>
                <a:latin typeface="Liberation Sans" panose="020B0604020202020204" pitchFamily="34" charset="0"/>
              </a:rPr>
              <a:t>- allocating the cost of assets to a number of years.</a:t>
            </a:r>
          </a:p>
          <a:p>
            <a:pPr lvl="1" algn="l">
              <a:lnSpc>
                <a:spcPct val="120000"/>
              </a:lnSpc>
              <a:spcBef>
                <a:spcPct val="70000"/>
              </a:spcBef>
              <a:buClr>
                <a:srgbClr val="CC0000"/>
              </a:buClr>
              <a:buSzPct val="80000"/>
              <a:buFont typeface="Wingdings" pitchFamily="2" charset="2"/>
              <a:buChar char="u"/>
            </a:pPr>
            <a:r>
              <a:rPr lang="en-US" altLang="en-US" sz="2200" b="1" dirty="0">
                <a:solidFill>
                  <a:srgbClr val="000000"/>
                </a:solidFill>
                <a:latin typeface="Liberation Sans" panose="020B0604020202020204" pitchFamily="34" charset="0"/>
              </a:rPr>
              <a:t>Accumulated depreciation</a:t>
            </a:r>
            <a:r>
              <a:rPr lang="en-US" altLang="en-US" sz="2200" dirty="0">
                <a:solidFill>
                  <a:srgbClr val="000000"/>
                </a:solidFill>
                <a:latin typeface="Liberation Sans" panose="020B0604020202020204" pitchFamily="34" charset="0"/>
              </a:rPr>
              <a:t> - total amount of depreciation expensed thus far in the asset’s life.</a:t>
            </a:r>
          </a:p>
        </p:txBody>
      </p:sp>
      <p:sp>
        <p:nvSpPr>
          <p:cNvPr id="7"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Property, Plant, and Equipment</a:t>
            </a:r>
            <a:endParaRPr lang="en-US" altLang="en-US" sz="3200" b="1" dirty="0">
              <a:solidFill>
                <a:srgbClr val="CC0000"/>
              </a:solidFill>
              <a:latin typeface="Liberation Sans" panose="020B0604020202020204" pitchFamily="34" charset="0"/>
            </a:endParaRPr>
          </a:p>
        </p:txBody>
      </p:sp>
      <p:sp>
        <p:nvSpPr>
          <p:cNvPr id="8"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44549987"/>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Property, Plant, and Equipment</a:t>
            </a:r>
            <a:endParaRPr lang="en-US" altLang="en-US" sz="3200" b="1" dirty="0">
              <a:solidFill>
                <a:srgbClr val="CC0000"/>
              </a:solidFill>
              <a:latin typeface="Liberation Sans" panose="020B0604020202020204" pitchFamily="34" charset="0"/>
            </a:endParaRPr>
          </a:p>
        </p:txBody>
      </p:sp>
      <p:sp>
        <p:nvSpPr>
          <p:cNvPr id="9"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447800"/>
            <a:ext cx="8534400" cy="3547043"/>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
        <p:nvSpPr>
          <p:cNvPr id="2" name="Rectangle 1"/>
          <p:cNvSpPr/>
          <p:nvPr/>
        </p:nvSpPr>
        <p:spPr>
          <a:xfrm>
            <a:off x="228600" y="5050808"/>
            <a:ext cx="45720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4-19</a:t>
            </a:r>
          </a:p>
          <a:p>
            <a:pPr algn="l"/>
            <a:r>
              <a:rPr lang="en-US" sz="1200" dirty="0">
                <a:latin typeface="Liberation Sans" panose="020B0604020202020204" pitchFamily="34" charset="0"/>
              </a:rPr>
              <a:t>Property, plant, and </a:t>
            </a:r>
            <a:r>
              <a:rPr lang="en-US" sz="1200" dirty="0" smtClean="0">
                <a:latin typeface="Liberation Sans" panose="020B0604020202020204" pitchFamily="34" charset="0"/>
              </a:rPr>
              <a:t>equipment section</a:t>
            </a:r>
            <a:endParaRPr lang="en-US" sz="1200" dirty="0">
              <a:latin typeface="Liberation Sans" panose="020B0604020202020204" pitchFamily="34" charset="0"/>
            </a:endParaRP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668699069"/>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83"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3177472"/>
            <a:ext cx="8534400" cy="2801384"/>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Text Box 4"/>
          <p:cNvSpPr txBox="1">
            <a:spLocks noChangeArrowheads="1"/>
          </p:cNvSpPr>
          <p:nvPr/>
        </p:nvSpPr>
        <p:spPr bwMode="auto">
          <a:xfrm>
            <a:off x="533400" y="1295400"/>
            <a:ext cx="8153400" cy="163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10000"/>
              </a:lnSpc>
              <a:spcBef>
                <a:spcPct val="40000"/>
              </a:spcBef>
              <a:buClr>
                <a:srgbClr val="CC0000"/>
              </a:buClr>
              <a:buSzPct val="80000"/>
              <a:buFont typeface="Wingdings" pitchFamily="2" charset="2"/>
              <a:buChar char="u"/>
            </a:pPr>
            <a:r>
              <a:rPr lang="en-US" altLang="en-US" sz="2100" dirty="0">
                <a:solidFill>
                  <a:srgbClr val="000000"/>
                </a:solidFill>
                <a:latin typeface="Liberation Sans" panose="020B0604020202020204" pitchFamily="34" charset="0"/>
              </a:rPr>
              <a:t>Investments in ordinary shares and bonds of other companies. </a:t>
            </a:r>
          </a:p>
          <a:p>
            <a:pPr lvl="1" algn="l">
              <a:lnSpc>
                <a:spcPct val="110000"/>
              </a:lnSpc>
              <a:spcBef>
                <a:spcPct val="40000"/>
              </a:spcBef>
              <a:buClr>
                <a:srgbClr val="CC0000"/>
              </a:buClr>
              <a:buSzPct val="80000"/>
              <a:buFont typeface="Wingdings" pitchFamily="2" charset="2"/>
              <a:buChar char="u"/>
            </a:pPr>
            <a:r>
              <a:rPr lang="en-US" altLang="en-US" sz="2100" dirty="0">
                <a:solidFill>
                  <a:srgbClr val="000000"/>
                </a:solidFill>
                <a:latin typeface="Liberation Sans" panose="020B0604020202020204" pitchFamily="34" charset="0"/>
              </a:rPr>
              <a:t>Investments in non-current assets such as land or buildings that a company is not using in its operating activities.</a:t>
            </a:r>
          </a:p>
        </p:txBody>
      </p:sp>
      <p:sp>
        <p:nvSpPr>
          <p:cNvPr id="9" name="Rectangle 8"/>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a:solidFill>
                  <a:srgbClr val="CC0000"/>
                </a:solidFill>
                <a:latin typeface="Liberation Sans" panose="020B0604020202020204" pitchFamily="34" charset="0"/>
              </a:rPr>
              <a:t>Long-Term Investments</a:t>
            </a:r>
          </a:p>
        </p:txBody>
      </p:sp>
      <p:sp>
        <p:nvSpPr>
          <p:cNvPr id="10"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851848" y="6036943"/>
            <a:ext cx="45720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4-20</a:t>
            </a:r>
          </a:p>
          <a:p>
            <a:pPr algn="l"/>
            <a:r>
              <a:rPr lang="en-US" sz="1200" dirty="0">
                <a:latin typeface="Liberation Sans" panose="020B0604020202020204" pitchFamily="34" charset="0"/>
              </a:rPr>
              <a:t>Long-term investments section</a:t>
            </a: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982777653"/>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10"/>
          <p:cNvSpPr txBox="1">
            <a:spLocks noChangeArrowheads="1"/>
          </p:cNvSpPr>
          <p:nvPr/>
        </p:nvSpPr>
        <p:spPr bwMode="auto">
          <a:xfrm>
            <a:off x="533400" y="1295400"/>
            <a:ext cx="7924800" cy="2766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Assets that a company expects to </a:t>
            </a:r>
            <a:r>
              <a:rPr lang="en-US" altLang="en-US" sz="2200" b="1" dirty="0">
                <a:solidFill>
                  <a:srgbClr val="000000"/>
                </a:solidFill>
                <a:latin typeface="Liberation Sans" panose="020B0604020202020204" pitchFamily="34" charset="0"/>
              </a:rPr>
              <a:t>convert to cash</a:t>
            </a:r>
            <a:r>
              <a:rPr lang="en-US" altLang="en-US" sz="2200" dirty="0">
                <a:solidFill>
                  <a:srgbClr val="000000"/>
                </a:solidFill>
                <a:latin typeface="Liberation Sans" panose="020B0604020202020204" pitchFamily="34" charset="0"/>
              </a:rPr>
              <a:t> or </a:t>
            </a:r>
            <a:r>
              <a:rPr lang="en-US" altLang="en-US" sz="2200" b="1" dirty="0">
                <a:solidFill>
                  <a:srgbClr val="000000"/>
                </a:solidFill>
                <a:latin typeface="Liberation Sans" panose="020B0604020202020204" pitchFamily="34" charset="0"/>
              </a:rPr>
              <a:t>use up</a:t>
            </a:r>
            <a:r>
              <a:rPr lang="en-US" altLang="en-US" sz="2200" dirty="0">
                <a:solidFill>
                  <a:srgbClr val="000000"/>
                </a:solidFill>
                <a:latin typeface="Liberation Sans" panose="020B0604020202020204" pitchFamily="34" charset="0"/>
              </a:rPr>
              <a:t> within one year or the operating cycle, whichever is longer.</a:t>
            </a:r>
          </a:p>
          <a:p>
            <a:pPr lvl="1" algn="l">
              <a:lnSpc>
                <a:spcPct val="120000"/>
              </a:lnSpc>
              <a:spcBef>
                <a:spcPct val="70000"/>
              </a:spcBef>
              <a:buClr>
                <a:srgbClr val="CC0000"/>
              </a:buClr>
              <a:buSzPct val="80000"/>
              <a:buFont typeface="Wingdings" pitchFamily="2" charset="2"/>
              <a:buChar char="u"/>
            </a:pPr>
            <a:r>
              <a:rPr lang="en-US" altLang="en-US" sz="2200" b="1" dirty="0">
                <a:solidFill>
                  <a:srgbClr val="000000"/>
                </a:solidFill>
                <a:latin typeface="Liberation Sans" panose="020B0604020202020204" pitchFamily="34" charset="0"/>
              </a:rPr>
              <a:t>Operating cycle</a:t>
            </a:r>
            <a:r>
              <a:rPr lang="en-US" altLang="en-US" sz="2200" dirty="0">
                <a:solidFill>
                  <a:srgbClr val="000000"/>
                </a:solidFill>
                <a:latin typeface="Liberation Sans" panose="020B0604020202020204" pitchFamily="34" charset="0"/>
              </a:rPr>
              <a:t> is the average time it takes from the purchase of inventory to the collection of cash from customers.</a:t>
            </a:r>
          </a:p>
        </p:txBody>
      </p:sp>
      <p:sp>
        <p:nvSpPr>
          <p:cNvPr id="7" name="Rectangle 6"/>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a:solidFill>
                  <a:srgbClr val="CC0000"/>
                </a:solidFill>
                <a:latin typeface="Liberation Sans" panose="020B0604020202020204" pitchFamily="34" charset="0"/>
              </a:rPr>
              <a:t>Current Assets</a:t>
            </a:r>
          </a:p>
        </p:txBody>
      </p:sp>
      <p:sp>
        <p:nvSpPr>
          <p:cNvPr id="8"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048770129"/>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Text Box 4"/>
          <p:cNvSpPr txBox="1">
            <a:spLocks noChangeArrowheads="1"/>
          </p:cNvSpPr>
          <p:nvPr/>
        </p:nvSpPr>
        <p:spPr bwMode="auto">
          <a:xfrm>
            <a:off x="2590800" y="5334000"/>
            <a:ext cx="6096000" cy="830997"/>
          </a:xfrm>
          <a:prstGeom prst="rect">
            <a:avLst/>
          </a:prstGeom>
          <a:noFill/>
          <a:ln w="19050" cap="sq">
            <a:noFill/>
            <a:miter lim="800000"/>
            <a:headEnd type="none" w="sm" len="sm"/>
            <a:tailEnd type="none" w="sm" len="sm"/>
          </a:ln>
        </p:spPr>
        <p:txBody>
          <a:bodyPr wrap="square">
            <a:spAutoFit/>
          </a:bodyPr>
          <a:lstStyle>
            <a:lvl1pPr marL="342900" indent="-342900">
              <a:defRPr sz="2400">
                <a:solidFill>
                  <a:schemeClr val="tx1"/>
                </a:solidFill>
                <a:latin typeface="Comic Sans MS" pitchFamily="66" charset="0"/>
              </a:defRPr>
            </a:lvl1pPr>
            <a:lvl2pPr>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marL="115888" lvl="1" algn="l">
              <a:lnSpc>
                <a:spcPct val="120000"/>
              </a:lnSpc>
            </a:pPr>
            <a:r>
              <a:rPr lang="en-US" altLang="en-US" sz="2000" dirty="0" smtClean="0">
                <a:effectLst>
                  <a:outerShdw blurRad="38100" dist="38100" dir="2700000" algn="tl">
                    <a:srgbClr val="FFFFFF"/>
                  </a:outerShdw>
                </a:effectLst>
                <a:latin typeface="Liberation Sans" panose="020B0604020202020204" pitchFamily="34" charset="0"/>
              </a:rPr>
              <a:t>Accounts usually </a:t>
            </a:r>
            <a:r>
              <a:rPr lang="en-US" altLang="en-US" sz="2000" dirty="0">
                <a:effectLst>
                  <a:outerShdw blurRad="38100" dist="38100" dir="2700000" algn="tl">
                    <a:srgbClr val="FFFFFF"/>
                  </a:outerShdw>
                </a:effectLst>
                <a:latin typeface="Liberation Sans" panose="020B0604020202020204" pitchFamily="34" charset="0"/>
              </a:rPr>
              <a:t>listed in the reverse order they expect to convert them into cash.</a:t>
            </a:r>
          </a:p>
        </p:txBody>
      </p:sp>
      <p:pic>
        <p:nvPicPr>
          <p:cNvPr id="1843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34152"/>
            <a:ext cx="8534400" cy="3739081"/>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a:solidFill>
                  <a:srgbClr val="CC0000"/>
                </a:solidFill>
                <a:latin typeface="Liberation Sans" panose="020B0604020202020204" pitchFamily="34" charset="0"/>
              </a:rPr>
              <a:t>Current Assets</a:t>
            </a:r>
          </a:p>
        </p:txBody>
      </p:sp>
      <p:sp>
        <p:nvSpPr>
          <p:cNvPr id="10"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228600" y="5239687"/>
            <a:ext cx="19812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4-21</a:t>
            </a:r>
          </a:p>
          <a:p>
            <a:pPr algn="l"/>
            <a:r>
              <a:rPr lang="en-US" sz="1200" dirty="0" smtClean="0">
                <a:latin typeface="Liberation Sans" panose="020B0604020202020204" pitchFamily="34" charset="0"/>
              </a:rPr>
              <a:t>Current </a:t>
            </a:r>
            <a:r>
              <a:rPr lang="en-US" sz="1200" dirty="0">
                <a:latin typeface="Liberation Sans" panose="020B0604020202020204" pitchFamily="34" charset="0"/>
              </a:rPr>
              <a:t>assets section</a:t>
            </a: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134689910"/>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84496" y="465468"/>
            <a:ext cx="7516504" cy="560388"/>
          </a:xfrm>
          <a:prstGeom prst="rect">
            <a:avLst/>
          </a:prstGeom>
          <a:noFill/>
          <a:ln>
            <a:noFill/>
          </a:ln>
          <a:effectLst/>
        </p:spPr>
        <p:txBody>
          <a:bodyPr lIns="90488" tIns="44450" rIns="90488" bIns="44450" anchor="ctr" anchorCtr="0"/>
          <a:lstStyle/>
          <a:p>
            <a:pPr algn="l"/>
            <a:r>
              <a:rPr lang="en-US" altLang="en-US" sz="2800" b="1" i="0" dirty="0" smtClean="0">
                <a:solidFill>
                  <a:srgbClr val="006600"/>
                </a:solidFill>
                <a:latin typeface="Liberation Sans" panose="020B0604020202020204" pitchFamily="34" charset="0"/>
              </a:rPr>
              <a:t>People, Planet, and Profit Insight</a:t>
            </a:r>
            <a:endParaRPr lang="en-US" altLang="en-US" sz="2800" b="1" i="0" dirty="0">
              <a:solidFill>
                <a:srgbClr val="006600"/>
              </a:solidFill>
              <a:latin typeface="Liberation Sans" panose="020B0604020202020204" pitchFamily="34" charset="0"/>
            </a:endParaRPr>
          </a:p>
        </p:txBody>
      </p:sp>
      <p:sp>
        <p:nvSpPr>
          <p:cNvPr id="2" name="Rectangle 1"/>
          <p:cNvSpPr/>
          <p:nvPr/>
        </p:nvSpPr>
        <p:spPr>
          <a:xfrm>
            <a:off x="484496" y="1066800"/>
            <a:ext cx="8153400" cy="5033557"/>
          </a:xfrm>
          <a:prstGeom prst="rect">
            <a:avLst/>
          </a:prstGeom>
        </p:spPr>
        <p:txBody>
          <a:bodyPr wrap="square">
            <a:spAutoFit/>
          </a:bodyPr>
          <a:lstStyle/>
          <a:p>
            <a:pPr algn="just">
              <a:lnSpc>
                <a:spcPct val="105000"/>
              </a:lnSpc>
              <a:spcBef>
                <a:spcPts val="600"/>
              </a:spcBef>
            </a:pPr>
            <a:r>
              <a:rPr lang="en-US" sz="1800" b="1" dirty="0" smtClean="0">
                <a:latin typeface="Liberation Sans" panose="020B0604020202020204" pitchFamily="34" charset="0"/>
              </a:rPr>
              <a:t>Creating Value</a:t>
            </a:r>
          </a:p>
          <a:p>
            <a:pPr algn="just">
              <a:lnSpc>
                <a:spcPct val="105000"/>
              </a:lnSpc>
              <a:spcBef>
                <a:spcPts val="600"/>
              </a:spcBef>
            </a:pPr>
            <a:r>
              <a:rPr lang="en-US" sz="1800" dirty="0" smtClean="0">
                <a:latin typeface="Liberation Sans" panose="020B0604020202020204" pitchFamily="34" charset="0"/>
              </a:rPr>
              <a:t>Appendix </a:t>
            </a:r>
            <a:r>
              <a:rPr lang="en-US" sz="1800" dirty="0">
                <a:latin typeface="Liberation Sans" panose="020B0604020202020204" pitchFamily="34" charset="0"/>
              </a:rPr>
              <a:t>B at the end </a:t>
            </a:r>
            <a:r>
              <a:rPr lang="en-US" sz="1800" dirty="0" smtClean="0">
                <a:latin typeface="Liberation Sans" panose="020B0604020202020204" pitchFamily="34" charset="0"/>
              </a:rPr>
              <a:t>of this </a:t>
            </a:r>
            <a:r>
              <a:rPr lang="en-US" sz="1800" dirty="0">
                <a:latin typeface="Liberation Sans" panose="020B0604020202020204" pitchFamily="34" charset="0"/>
              </a:rPr>
              <a:t>textbook contains </a:t>
            </a:r>
            <a:r>
              <a:rPr lang="en-US" sz="1800" dirty="0" smtClean="0">
                <a:latin typeface="Liberation Sans" panose="020B0604020202020204" pitchFamily="34" charset="0"/>
              </a:rPr>
              <a:t>the financial </a:t>
            </a:r>
            <a:r>
              <a:rPr lang="en-US" sz="1800" dirty="0">
                <a:latin typeface="Liberation Sans" panose="020B0604020202020204" pitchFamily="34" charset="0"/>
              </a:rPr>
              <a:t>statements </a:t>
            </a:r>
            <a:r>
              <a:rPr lang="en-US" sz="1800" dirty="0" smtClean="0">
                <a:latin typeface="Liberation Sans" panose="020B0604020202020204" pitchFamily="34" charset="0"/>
              </a:rPr>
              <a:t>of </a:t>
            </a:r>
            <a:r>
              <a:rPr lang="it-IT" sz="1800" dirty="0" smtClean="0">
                <a:latin typeface="Liberation Sans" panose="020B0604020202020204" pitchFamily="34" charset="0"/>
              </a:rPr>
              <a:t>Nestlé </a:t>
            </a:r>
            <a:r>
              <a:rPr lang="it-IT" sz="1800" dirty="0">
                <a:latin typeface="Liberation Sans" panose="020B0604020202020204" pitchFamily="34" charset="0"/>
              </a:rPr>
              <a:t>SA (CHE). </a:t>
            </a:r>
            <a:r>
              <a:rPr lang="en-US" sz="1800" dirty="0" smtClean="0">
                <a:latin typeface="Liberation Sans" panose="020B0604020202020204" pitchFamily="34" charset="0"/>
              </a:rPr>
              <a:t>Nestlé</a:t>
            </a:r>
            <a:r>
              <a:rPr lang="en-US" sz="1800" dirty="0">
                <a:latin typeface="Liberation Sans" panose="020B0604020202020204" pitchFamily="34" charset="0"/>
              </a:rPr>
              <a:t>, like </a:t>
            </a:r>
            <a:r>
              <a:rPr lang="en-US" sz="1800" dirty="0" smtClean="0">
                <a:latin typeface="Liberation Sans" panose="020B0604020202020204" pitchFamily="34" charset="0"/>
              </a:rPr>
              <a:t>many other </a:t>
            </a:r>
            <a:r>
              <a:rPr lang="en-US" sz="1800" dirty="0">
                <a:latin typeface="Liberation Sans" panose="020B0604020202020204" pitchFamily="34" charset="0"/>
              </a:rPr>
              <a:t>companies today, </a:t>
            </a:r>
            <a:r>
              <a:rPr lang="en-US" sz="1800" dirty="0" smtClean="0">
                <a:latin typeface="Liberation Sans" panose="020B0604020202020204" pitchFamily="34" charset="0"/>
              </a:rPr>
              <a:t>reports </a:t>
            </a:r>
            <a:r>
              <a:rPr lang="en-US" sz="1800" dirty="0">
                <a:latin typeface="Liberation Sans" panose="020B0604020202020204" pitchFamily="34" charset="0"/>
              </a:rPr>
              <a:t>its </a:t>
            </a:r>
            <a:r>
              <a:rPr lang="en-US" sz="1800" dirty="0" smtClean="0">
                <a:latin typeface="Liberation Sans" panose="020B0604020202020204" pitchFamily="34" charset="0"/>
              </a:rPr>
              <a:t>achievements with </a:t>
            </a:r>
            <a:r>
              <a:rPr lang="en-US" sz="1800" dirty="0">
                <a:latin typeface="Liberation Sans" panose="020B0604020202020204" pitchFamily="34" charset="0"/>
              </a:rPr>
              <a:t>regard to other, </a:t>
            </a:r>
            <a:r>
              <a:rPr lang="en-US" sz="1800" dirty="0" smtClean="0">
                <a:latin typeface="Liberation Sans" panose="020B0604020202020204" pitchFamily="34" charset="0"/>
              </a:rPr>
              <a:t>nonfinancial </a:t>
            </a:r>
            <a:r>
              <a:rPr lang="en-US" sz="1800" dirty="0">
                <a:latin typeface="Liberation Sans" panose="020B0604020202020204" pitchFamily="34" charset="0"/>
              </a:rPr>
              <a:t>goals. In </a:t>
            </a:r>
            <a:r>
              <a:rPr lang="en-US" sz="1800" dirty="0" smtClean="0">
                <a:latin typeface="Liberation Sans" panose="020B0604020202020204" pitchFamily="34" charset="0"/>
              </a:rPr>
              <a:t>Nestlé’s case</a:t>
            </a:r>
            <a:r>
              <a:rPr lang="en-US" sz="1800" dirty="0">
                <a:latin typeface="Liberation Sans" panose="020B0604020202020204" pitchFamily="34" charset="0"/>
              </a:rPr>
              <a:t>, it calls these </a:t>
            </a:r>
            <a:r>
              <a:rPr lang="en-US" sz="1800" dirty="0" smtClean="0">
                <a:latin typeface="Liberation Sans" panose="020B0604020202020204" pitchFamily="34" charset="0"/>
              </a:rPr>
              <a:t>goals “</a:t>
            </a:r>
            <a:r>
              <a:rPr lang="en-US" sz="1800" dirty="0">
                <a:latin typeface="Liberation Sans" panose="020B0604020202020204" pitchFamily="34" charset="0"/>
              </a:rPr>
              <a:t>Creating Shared Value</a:t>
            </a:r>
            <a:r>
              <a:rPr lang="en-US" sz="1800" dirty="0" smtClean="0">
                <a:latin typeface="Liberation Sans" panose="020B0604020202020204" pitchFamily="34" charset="0"/>
              </a:rPr>
              <a:t>.” Nestlé </a:t>
            </a:r>
            <a:r>
              <a:rPr lang="en-US" sz="1800" dirty="0">
                <a:latin typeface="Liberation Sans" panose="020B0604020202020204" pitchFamily="34" charset="0"/>
              </a:rPr>
              <a:t>has set objectives to help society in areas </a:t>
            </a:r>
            <a:r>
              <a:rPr lang="en-US" sz="1800" dirty="0" smtClean="0">
                <a:latin typeface="Liberation Sans" panose="020B0604020202020204" pitchFamily="34" charset="0"/>
              </a:rPr>
              <a:t>most directly </a:t>
            </a:r>
            <a:r>
              <a:rPr lang="en-US" sz="1800" dirty="0">
                <a:latin typeface="Liberation Sans" panose="020B0604020202020204" pitchFamily="34" charset="0"/>
              </a:rPr>
              <a:t>related to its particular expertise: nutrition, </a:t>
            </a:r>
            <a:r>
              <a:rPr lang="en-US" sz="1800" dirty="0" smtClean="0">
                <a:latin typeface="Liberation Sans" panose="020B0604020202020204" pitchFamily="34" charset="0"/>
              </a:rPr>
              <a:t>water and </a:t>
            </a:r>
            <a:r>
              <a:rPr lang="en-US" sz="1800" dirty="0">
                <a:latin typeface="Liberation Sans" panose="020B0604020202020204" pitchFamily="34" charset="0"/>
              </a:rPr>
              <a:t>environmental sustainability, and rural development</a:t>
            </a:r>
            <a:r>
              <a:rPr lang="en-US" sz="1800" dirty="0" smtClean="0">
                <a:latin typeface="Liberation Sans" panose="020B0604020202020204" pitchFamily="34" charset="0"/>
              </a:rPr>
              <a:t>. The </a:t>
            </a:r>
            <a:r>
              <a:rPr lang="en-US" sz="1800" dirty="0">
                <a:latin typeface="Liberation Sans" panose="020B0604020202020204" pitchFamily="34" charset="0"/>
              </a:rPr>
              <a:t>company evaluates its progress in each area </a:t>
            </a:r>
            <a:r>
              <a:rPr lang="en-US" sz="1800" dirty="0" smtClean="0">
                <a:latin typeface="Liberation Sans" panose="020B0604020202020204" pitchFamily="34" charset="0"/>
              </a:rPr>
              <a:t>using objective </a:t>
            </a:r>
            <a:r>
              <a:rPr lang="en-US" sz="1800" dirty="0">
                <a:latin typeface="Liberation Sans" panose="020B0604020202020204" pitchFamily="34" charset="0"/>
              </a:rPr>
              <a:t>measures. Examples of measures used are </a:t>
            </a:r>
            <a:r>
              <a:rPr lang="en-US" sz="1800" dirty="0" smtClean="0">
                <a:latin typeface="Liberation Sans" panose="020B0604020202020204" pitchFamily="34" charset="0"/>
              </a:rPr>
              <a:t>provided below. </a:t>
            </a:r>
          </a:p>
          <a:p>
            <a:pPr algn="just">
              <a:lnSpc>
                <a:spcPct val="105000"/>
              </a:lnSpc>
              <a:spcBef>
                <a:spcPts val="600"/>
              </a:spcBef>
            </a:pPr>
            <a:r>
              <a:rPr lang="en-US" sz="1800" b="1" dirty="0" smtClean="0">
                <a:latin typeface="Liberation Sans" panose="020B0604020202020204" pitchFamily="34" charset="0"/>
              </a:rPr>
              <a:t>Nutrition</a:t>
            </a:r>
            <a:r>
              <a:rPr lang="en-US" sz="1800" dirty="0">
                <a:latin typeface="Liberation Sans" panose="020B0604020202020204" pitchFamily="34" charset="0"/>
              </a:rPr>
              <a:t>: Products meeting or exceeding </a:t>
            </a:r>
            <a:r>
              <a:rPr lang="en-US" sz="1800" dirty="0" smtClean="0">
                <a:latin typeface="Liberation Sans" panose="020B0604020202020204" pitchFamily="34" charset="0"/>
              </a:rPr>
              <a:t>Nutritional Foundation profiling </a:t>
            </a:r>
            <a:r>
              <a:rPr lang="en-US" sz="1800" dirty="0">
                <a:latin typeface="Liberation Sans" panose="020B0604020202020204" pitchFamily="34" charset="0"/>
              </a:rPr>
              <a:t>criteria (as percentage of </a:t>
            </a:r>
            <a:r>
              <a:rPr lang="en-US" sz="1800" dirty="0" smtClean="0">
                <a:latin typeface="Liberation Sans" panose="020B0604020202020204" pitchFamily="34" charset="0"/>
              </a:rPr>
              <a:t>total sales</a:t>
            </a:r>
            <a:r>
              <a:rPr lang="en-US" sz="1800" dirty="0">
                <a:latin typeface="Liberation Sans" panose="020B0604020202020204" pitchFamily="34" charset="0"/>
              </a:rPr>
              <a:t>) and products with increase in nutritious </a:t>
            </a:r>
            <a:r>
              <a:rPr lang="en-US" sz="1800" dirty="0" smtClean="0">
                <a:latin typeface="Liberation Sans" panose="020B0604020202020204" pitchFamily="34" charset="0"/>
              </a:rPr>
              <a:t>ingredients or </a:t>
            </a:r>
            <a:r>
              <a:rPr lang="en-US" sz="1800" dirty="0">
                <a:latin typeface="Liberation Sans" panose="020B0604020202020204" pitchFamily="34" charset="0"/>
              </a:rPr>
              <a:t>essential nutrients</a:t>
            </a:r>
            <a:r>
              <a:rPr lang="en-US" sz="1800" dirty="0" smtClean="0">
                <a:latin typeface="Liberation Sans" panose="020B0604020202020204" pitchFamily="34" charset="0"/>
              </a:rPr>
              <a:t>. </a:t>
            </a:r>
          </a:p>
          <a:p>
            <a:pPr algn="just">
              <a:lnSpc>
                <a:spcPct val="105000"/>
              </a:lnSpc>
              <a:spcBef>
                <a:spcPts val="600"/>
              </a:spcBef>
            </a:pPr>
            <a:r>
              <a:rPr lang="en-US" sz="1800" b="1" dirty="0" smtClean="0">
                <a:latin typeface="Liberation Sans" panose="020B0604020202020204" pitchFamily="34" charset="0"/>
              </a:rPr>
              <a:t>Water </a:t>
            </a:r>
            <a:r>
              <a:rPr lang="en-US" sz="1800" b="1" dirty="0">
                <a:latin typeface="Liberation Sans" panose="020B0604020202020204" pitchFamily="34" charset="0"/>
              </a:rPr>
              <a:t>and Environmental Sustainability: </a:t>
            </a:r>
            <a:r>
              <a:rPr lang="en-US" sz="1800" dirty="0">
                <a:latin typeface="Liberation Sans" panose="020B0604020202020204" pitchFamily="34" charset="0"/>
              </a:rPr>
              <a:t>Quality </a:t>
            </a:r>
            <a:r>
              <a:rPr lang="en-US" sz="1800" dirty="0" smtClean="0">
                <a:latin typeface="Liberation Sans" panose="020B0604020202020204" pitchFamily="34" charset="0"/>
              </a:rPr>
              <a:t>of water </a:t>
            </a:r>
            <a:r>
              <a:rPr lang="en-US" sz="1800" dirty="0">
                <a:latin typeface="Liberation Sans" panose="020B0604020202020204" pitchFamily="34" charset="0"/>
              </a:rPr>
              <a:t>discharged (average mg COD/I) and </a:t>
            </a:r>
            <a:r>
              <a:rPr lang="en-US" sz="1800" dirty="0" smtClean="0">
                <a:latin typeface="Liberation Sans" panose="020B0604020202020204" pitchFamily="34" charset="0"/>
              </a:rPr>
              <a:t>packaging weight </a:t>
            </a:r>
            <a:r>
              <a:rPr lang="en-US" sz="1800" dirty="0">
                <a:latin typeface="Liberation Sans" panose="020B0604020202020204" pitchFamily="34" charset="0"/>
              </a:rPr>
              <a:t>reduction (tonnes</a:t>
            </a:r>
            <a:r>
              <a:rPr lang="en-US" sz="1800" dirty="0" smtClean="0">
                <a:latin typeface="Liberation Sans" panose="020B0604020202020204" pitchFamily="34" charset="0"/>
              </a:rPr>
              <a:t>). </a:t>
            </a:r>
          </a:p>
          <a:p>
            <a:pPr algn="just">
              <a:lnSpc>
                <a:spcPct val="105000"/>
              </a:lnSpc>
              <a:spcBef>
                <a:spcPts val="600"/>
              </a:spcBef>
            </a:pPr>
            <a:r>
              <a:rPr lang="en-US" sz="1800" b="1" dirty="0" smtClean="0">
                <a:latin typeface="Liberation Sans" panose="020B0604020202020204" pitchFamily="34" charset="0"/>
              </a:rPr>
              <a:t>Rural </a:t>
            </a:r>
            <a:r>
              <a:rPr lang="en-US" sz="1800" b="1" dirty="0">
                <a:latin typeface="Liberation Sans" panose="020B0604020202020204" pitchFamily="34" charset="0"/>
              </a:rPr>
              <a:t>Development: </a:t>
            </a:r>
            <a:r>
              <a:rPr lang="en-US" sz="1800" dirty="0">
                <a:latin typeface="Liberation Sans" panose="020B0604020202020204" pitchFamily="34" charset="0"/>
              </a:rPr>
              <a:t>Farmers trained through </a:t>
            </a:r>
            <a:r>
              <a:rPr lang="en-US" sz="1800" dirty="0" smtClean="0">
                <a:latin typeface="Liberation Sans" panose="020B0604020202020204" pitchFamily="34" charset="0"/>
              </a:rPr>
              <a:t>capacity building programs </a:t>
            </a:r>
            <a:r>
              <a:rPr lang="en-US" sz="1800" dirty="0">
                <a:latin typeface="Liberation Sans" panose="020B0604020202020204" pitchFamily="34" charset="0"/>
              </a:rPr>
              <a:t>and suppliers audited for </a:t>
            </a:r>
            <a:r>
              <a:rPr lang="en-US" sz="1800" dirty="0" smtClean="0">
                <a:latin typeface="Liberation Sans" panose="020B0604020202020204" pitchFamily="34" charset="0"/>
              </a:rPr>
              <a:t>food safety</a:t>
            </a:r>
            <a:r>
              <a:rPr lang="en-US" sz="1800" dirty="0">
                <a:latin typeface="Liberation Sans" panose="020B0604020202020204" pitchFamily="34" charset="0"/>
              </a:rPr>
              <a:t>, quality, and processing.</a:t>
            </a:r>
          </a:p>
        </p:txBody>
      </p:sp>
      <p:sp>
        <p:nvSpPr>
          <p:cNvPr id="9" name="Rectangle 8"/>
          <p:cNvSpPr/>
          <p:nvPr/>
        </p:nvSpPr>
        <p:spPr bwMode="auto">
          <a:xfrm>
            <a:off x="332096" y="353704"/>
            <a:ext cx="8458200" cy="5885738"/>
          </a:xfrm>
          <a:prstGeom prst="rect">
            <a:avLst/>
          </a:prstGeom>
          <a:noFill/>
          <a:ln w="28575" cap="sq" cmpd="sng" algn="ctr">
            <a:solidFill>
              <a:srgbClr val="5F5F5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10" name="Rectangle 9"/>
          <p:cNvSpPr/>
          <p:nvPr/>
        </p:nvSpPr>
        <p:spPr bwMode="auto">
          <a:xfrm>
            <a:off x="318448" y="6239442"/>
            <a:ext cx="8476488" cy="161358"/>
          </a:xfrm>
          <a:prstGeom prst="rect">
            <a:avLst/>
          </a:prstGeom>
          <a:solidFill>
            <a:srgbClr val="0066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7" name="Text Box 9"/>
          <p:cNvSpPr txBox="1">
            <a:spLocks noChangeArrowheads="1"/>
          </p:cNvSpPr>
          <p:nvPr/>
        </p:nvSpPr>
        <p:spPr bwMode="auto">
          <a:xfrm>
            <a:off x="8229600" y="6443246"/>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246249927"/>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533400" y="1295400"/>
            <a:ext cx="8458200" cy="154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20000"/>
              </a:lnSpc>
              <a:spcBef>
                <a:spcPts val="9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Proprietorship - one capital account. </a:t>
            </a:r>
          </a:p>
          <a:p>
            <a:pPr lvl="1" algn="l">
              <a:lnSpc>
                <a:spcPct val="120000"/>
              </a:lnSpc>
              <a:spcBef>
                <a:spcPts val="9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Partnership - capital account for each partner. </a:t>
            </a:r>
          </a:p>
          <a:p>
            <a:pPr lvl="1" algn="l">
              <a:lnSpc>
                <a:spcPct val="120000"/>
              </a:lnSpc>
              <a:spcBef>
                <a:spcPts val="9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Corporation – Share Capital and Retained Earnings.</a:t>
            </a:r>
          </a:p>
        </p:txBody>
      </p:sp>
      <p:pic>
        <p:nvPicPr>
          <p:cNvPr id="4609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91" y="3088944"/>
            <a:ext cx="7809509" cy="3059570"/>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Equity</a:t>
            </a:r>
            <a:endParaRPr lang="en-US" altLang="en-US" sz="3200" b="1" dirty="0">
              <a:solidFill>
                <a:srgbClr val="CC0000"/>
              </a:solidFill>
              <a:latin typeface="Liberation Sans" panose="020B0604020202020204" pitchFamily="34" charset="0"/>
            </a:endParaRPr>
          </a:p>
        </p:txBody>
      </p:sp>
      <p:sp>
        <p:nvSpPr>
          <p:cNvPr id="10"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1156648" y="6208679"/>
            <a:ext cx="16002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4-22</a:t>
            </a:r>
          </a:p>
          <a:p>
            <a:pPr algn="l"/>
            <a:r>
              <a:rPr lang="en-US" sz="1200" dirty="0">
                <a:latin typeface="Liberation Sans" panose="020B0604020202020204" pitchFamily="34" charset="0"/>
              </a:rPr>
              <a:t>Equity section</a:t>
            </a: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173696771"/>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533400" y="1295400"/>
            <a:ext cx="8458200" cy="498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Obligations a company expects to pay after one year.</a:t>
            </a:r>
          </a:p>
        </p:txBody>
      </p:sp>
      <p:pic>
        <p:nvPicPr>
          <p:cNvPr id="4405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2046165"/>
            <a:ext cx="8534400" cy="3412628"/>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Non-Current Liabilities</a:t>
            </a:r>
            <a:endParaRPr lang="en-US" altLang="en-US" sz="3200" b="1" dirty="0">
              <a:solidFill>
                <a:srgbClr val="CC0000"/>
              </a:solidFill>
              <a:latin typeface="Liberation Sans" panose="020B0604020202020204" pitchFamily="34" charset="0"/>
            </a:endParaRPr>
          </a:p>
        </p:txBody>
      </p:sp>
      <p:sp>
        <p:nvSpPr>
          <p:cNvPr id="10"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206992" y="5517191"/>
            <a:ext cx="45720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4-23</a:t>
            </a:r>
          </a:p>
          <a:p>
            <a:pPr algn="l"/>
            <a:r>
              <a:rPr lang="en-US" sz="1200" dirty="0">
                <a:latin typeface="Liberation Sans" panose="020B0604020202020204" pitchFamily="34" charset="0"/>
              </a:rPr>
              <a:t>Non-current liabilities section</a:t>
            </a: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611643439"/>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533400" y="1295400"/>
            <a:ext cx="8001000" cy="3003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682625" indent="-4508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Obligations company is to pay within the coming year or its operating cycle, whichever is longer.</a:t>
            </a:r>
          </a:p>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Usually list notes payable first, followed by accounts payable.  Other items follow in order of magnitude.</a:t>
            </a:r>
          </a:p>
          <a:p>
            <a:pPr lvl="1" algn="l">
              <a:lnSpc>
                <a:spcPct val="120000"/>
              </a:lnSpc>
              <a:spcBef>
                <a:spcPct val="70000"/>
              </a:spcBef>
              <a:buClr>
                <a:srgbClr val="CC0000"/>
              </a:buClr>
              <a:buSzPct val="80000"/>
              <a:buFont typeface="Wingdings" pitchFamily="2" charset="2"/>
              <a:buChar char="u"/>
            </a:pPr>
            <a:r>
              <a:rPr lang="en-US" altLang="en-US" sz="2200" dirty="0">
                <a:solidFill>
                  <a:srgbClr val="000000"/>
                </a:solidFill>
                <a:latin typeface="Liberation Sans" panose="020B0604020202020204" pitchFamily="34" charset="0"/>
              </a:rPr>
              <a:t>Liquidity - ability to pay obligations expected to be due within the next year.</a:t>
            </a:r>
          </a:p>
        </p:txBody>
      </p:sp>
      <p:sp>
        <p:nvSpPr>
          <p:cNvPr id="7" name="Rectangle 6"/>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Current Liabilities</a:t>
            </a:r>
            <a:endParaRPr lang="en-US" altLang="en-US" sz="3200" b="1" dirty="0">
              <a:solidFill>
                <a:srgbClr val="CC0000"/>
              </a:solidFill>
              <a:latin typeface="Liberation Sans" panose="020B0604020202020204" pitchFamily="34" charset="0"/>
            </a:endParaRPr>
          </a:p>
        </p:txBody>
      </p:sp>
      <p:sp>
        <p:nvSpPr>
          <p:cNvPr id="8"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54312706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8"/>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1387475"/>
            <a:ext cx="8534400"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AutoShape 5"/>
          <p:cNvSpPr>
            <a:spLocks noChangeArrowheads="1"/>
          </p:cNvSpPr>
          <p:nvPr/>
        </p:nvSpPr>
        <p:spPr bwMode="auto">
          <a:xfrm>
            <a:off x="3146425" y="4191000"/>
            <a:ext cx="228600" cy="609600"/>
          </a:xfrm>
          <a:prstGeom prst="upArrow">
            <a:avLst>
              <a:gd name="adj1" fmla="val 50000"/>
              <a:gd name="adj2" fmla="val 66667"/>
            </a:avLst>
          </a:prstGeom>
          <a:solidFill>
            <a:srgbClr val="800000"/>
          </a:solidFill>
          <a:ln w="12700"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6148" name="AutoShape 6"/>
          <p:cNvSpPr>
            <a:spLocks noChangeArrowheads="1"/>
          </p:cNvSpPr>
          <p:nvPr/>
        </p:nvSpPr>
        <p:spPr bwMode="auto">
          <a:xfrm>
            <a:off x="4484688" y="4191000"/>
            <a:ext cx="228600" cy="609600"/>
          </a:xfrm>
          <a:prstGeom prst="upArrow">
            <a:avLst>
              <a:gd name="adj1" fmla="val 50000"/>
              <a:gd name="adj2" fmla="val 66667"/>
            </a:avLst>
          </a:prstGeom>
          <a:solidFill>
            <a:srgbClr val="800000"/>
          </a:solidFill>
          <a:ln w="12700"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6149" name="AutoShape 11"/>
          <p:cNvSpPr>
            <a:spLocks noChangeArrowheads="1"/>
          </p:cNvSpPr>
          <p:nvPr/>
        </p:nvSpPr>
        <p:spPr bwMode="auto">
          <a:xfrm>
            <a:off x="5791200" y="4191000"/>
            <a:ext cx="228600" cy="609600"/>
          </a:xfrm>
          <a:prstGeom prst="upArrow">
            <a:avLst>
              <a:gd name="adj1" fmla="val 50000"/>
              <a:gd name="adj2" fmla="val 66667"/>
            </a:avLst>
          </a:prstGeom>
          <a:solidFill>
            <a:srgbClr val="800000"/>
          </a:solidFill>
          <a:ln w="12700"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sp>
        <p:nvSpPr>
          <p:cNvPr id="6150" name="AutoShape 14"/>
          <p:cNvSpPr>
            <a:spLocks noChangeArrowheads="1"/>
          </p:cNvSpPr>
          <p:nvPr/>
        </p:nvSpPr>
        <p:spPr bwMode="auto">
          <a:xfrm>
            <a:off x="6934200" y="4191000"/>
            <a:ext cx="228600" cy="609600"/>
          </a:xfrm>
          <a:prstGeom prst="upArrow">
            <a:avLst>
              <a:gd name="adj1" fmla="val 50000"/>
              <a:gd name="adj2" fmla="val 66667"/>
            </a:avLst>
          </a:prstGeom>
          <a:solidFill>
            <a:srgbClr val="800000"/>
          </a:solidFill>
          <a:ln w="12700"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pic>
        <p:nvPicPr>
          <p:cNvPr id="615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876800"/>
            <a:ext cx="2057400" cy="17033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153" name="AutoShape 19"/>
          <p:cNvSpPr>
            <a:spLocks noChangeArrowheads="1"/>
          </p:cNvSpPr>
          <p:nvPr/>
        </p:nvSpPr>
        <p:spPr bwMode="auto">
          <a:xfrm>
            <a:off x="8077200" y="4191000"/>
            <a:ext cx="228600" cy="609600"/>
          </a:xfrm>
          <a:prstGeom prst="upArrow">
            <a:avLst>
              <a:gd name="adj1" fmla="val 50000"/>
              <a:gd name="adj2" fmla="val 66667"/>
            </a:avLst>
          </a:prstGeom>
          <a:solidFill>
            <a:srgbClr val="800000"/>
          </a:solidFill>
          <a:ln w="12700" cap="sq">
            <a:solidFill>
              <a:schemeClr val="tx1"/>
            </a:solidFill>
            <a:miter lim="800000"/>
            <a:headEnd type="none" w="sm" len="sm"/>
            <a:tailEnd type="none" w="sm" len="sm"/>
          </a:ln>
        </p:spPr>
        <p:txBody>
          <a:bodyPr wrap="none" anchor="ct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0"/>
              </a:spcBef>
              <a:buClrTx/>
              <a:buSzTx/>
              <a:buFontTx/>
              <a:buNone/>
            </a:pPr>
            <a:endParaRPr lang="en-US" altLang="en-US" sz="2400" b="0" dirty="0">
              <a:solidFill>
                <a:schemeClr val="tx1"/>
              </a:solidFill>
              <a:latin typeface="Liberation Sans" panose="020B0604020202020204" pitchFamily="34" charset="0"/>
            </a:endParaRPr>
          </a:p>
        </p:txBody>
      </p:sp>
      <p:pic>
        <p:nvPicPr>
          <p:cNvPr id="615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6238" y="4876800"/>
            <a:ext cx="944562" cy="120332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615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4876800"/>
            <a:ext cx="1196975" cy="121126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6156"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76800"/>
            <a:ext cx="1257300" cy="120332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6158"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200" dirty="0">
                <a:solidFill>
                  <a:srgbClr val="CC0000"/>
                </a:solidFill>
                <a:latin typeface="Liberation Sans" panose="020B0604020202020204" pitchFamily="34" charset="0"/>
              </a:rPr>
              <a:t>Steps in Preparing a Worksheet</a:t>
            </a:r>
          </a:p>
        </p:txBody>
      </p:sp>
      <p:sp>
        <p:nvSpPr>
          <p:cNvPr id="6159" name="Line 1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7291368" y="738917"/>
            <a:ext cx="1593273" cy="646331"/>
          </a:xfrm>
          <a:prstGeom prst="rect">
            <a:avLst/>
          </a:prstGeom>
          <a:solidFill>
            <a:schemeClr val="accent3"/>
          </a:solidFill>
          <a:ln>
            <a:noFill/>
          </a:ln>
          <a:effectLst/>
        </p:spPr>
        <p:txBody>
          <a:bodyPr wrap="square">
            <a:spAutoFit/>
          </a:bodyPr>
          <a:lstStyle/>
          <a:p>
            <a:pPr algn="l"/>
            <a:r>
              <a:rPr lang="en-US" sz="1200" b="1" dirty="0">
                <a:latin typeface="Liberation Sans" panose="020B0604020202020204" pitchFamily="34" charset="0"/>
              </a:rPr>
              <a:t>Illustration 4-1</a:t>
            </a:r>
          </a:p>
          <a:p>
            <a:pPr algn="l"/>
            <a:r>
              <a:rPr lang="en-US" sz="1200" dirty="0">
                <a:latin typeface="Liberation Sans" panose="020B0604020202020204" pitchFamily="34" charset="0"/>
              </a:rPr>
              <a:t>Form and procedure</a:t>
            </a:r>
          </a:p>
          <a:p>
            <a:pPr algn="l"/>
            <a:r>
              <a:rPr lang="en-US" sz="1200" dirty="0">
                <a:latin typeface="Liberation Sans" panose="020B0604020202020204" pitchFamily="34" charset="0"/>
              </a:rPr>
              <a:t>for a worksheet</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2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534400" cy="3950093"/>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Current Liabilities</a:t>
            </a:r>
            <a:endParaRPr lang="en-US" altLang="en-US" sz="3200" b="1" dirty="0">
              <a:solidFill>
                <a:srgbClr val="CC0000"/>
              </a:solidFill>
              <a:latin typeface="Liberation Sans" panose="020B0604020202020204" pitchFamily="34" charset="0"/>
            </a:endParaRPr>
          </a:p>
        </p:txBody>
      </p:sp>
      <p:sp>
        <p:nvSpPr>
          <p:cNvPr id="9" name="Line 16"/>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228600" y="5472752"/>
            <a:ext cx="45720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4-24</a:t>
            </a:r>
          </a:p>
          <a:p>
            <a:pPr algn="l"/>
            <a:r>
              <a:rPr lang="en-US" sz="1200" dirty="0" smtClean="0">
                <a:latin typeface="Liberation Sans" panose="020B0604020202020204" pitchFamily="34" charset="0"/>
              </a:rPr>
              <a:t>Current </a:t>
            </a:r>
            <a:r>
              <a:rPr lang="en-US" sz="1200" dirty="0">
                <a:latin typeface="Liberation Sans" panose="020B0604020202020204" pitchFamily="34" charset="0"/>
              </a:rPr>
              <a:t>liabilities section</a:t>
            </a:r>
          </a:p>
        </p:txBody>
      </p:sp>
      <p:sp>
        <p:nvSpPr>
          <p:cNvPr id="11"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551558256"/>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84496" y="465468"/>
            <a:ext cx="8126104" cy="560388"/>
          </a:xfrm>
          <a:prstGeom prst="rect">
            <a:avLst/>
          </a:prstGeom>
          <a:noFill/>
          <a:ln>
            <a:noFill/>
          </a:ln>
          <a:effectLst/>
        </p:spPr>
        <p:txBody>
          <a:bodyPr lIns="90488" tIns="44450" rIns="90488" bIns="44450" anchor="ctr" anchorCtr="0"/>
          <a:lstStyle/>
          <a:p>
            <a:pPr algn="l"/>
            <a:r>
              <a:rPr lang="en-US" altLang="en-US" sz="2800" b="1" i="0" dirty="0" smtClean="0">
                <a:solidFill>
                  <a:srgbClr val="FF0000"/>
                </a:solidFill>
                <a:latin typeface="Liberation Sans" panose="020B0604020202020204" pitchFamily="34" charset="0"/>
              </a:rPr>
              <a:t>ACCOUNTING ACROSS THE ORGANIZATION</a:t>
            </a:r>
            <a:endParaRPr lang="en-US" altLang="en-US" sz="2800" b="1" i="0" dirty="0">
              <a:solidFill>
                <a:srgbClr val="FF0000"/>
              </a:solidFill>
              <a:latin typeface="Liberation Sans" panose="020B0604020202020204" pitchFamily="34" charset="0"/>
            </a:endParaRPr>
          </a:p>
        </p:txBody>
      </p:sp>
      <p:sp>
        <p:nvSpPr>
          <p:cNvPr id="2" name="Rectangle 1"/>
          <p:cNvSpPr/>
          <p:nvPr/>
        </p:nvSpPr>
        <p:spPr>
          <a:xfrm>
            <a:off x="484496" y="1080037"/>
            <a:ext cx="8153400" cy="4983928"/>
          </a:xfrm>
          <a:prstGeom prst="rect">
            <a:avLst/>
          </a:prstGeom>
        </p:spPr>
        <p:txBody>
          <a:bodyPr wrap="square">
            <a:spAutoFit/>
          </a:bodyPr>
          <a:lstStyle/>
          <a:p>
            <a:pPr algn="just">
              <a:lnSpc>
                <a:spcPct val="105000"/>
              </a:lnSpc>
              <a:spcBef>
                <a:spcPts val="600"/>
              </a:spcBef>
            </a:pPr>
            <a:r>
              <a:rPr lang="en-US" sz="1900" b="1" dirty="0" smtClean="0">
                <a:solidFill>
                  <a:schemeClr val="tx1"/>
                </a:solidFill>
                <a:latin typeface="Liberation Sans" panose="020B0604020202020204" pitchFamily="34" charset="0"/>
              </a:rPr>
              <a:t>Can a Company Be Too Liquid?</a:t>
            </a:r>
          </a:p>
          <a:p>
            <a:pPr algn="just">
              <a:lnSpc>
                <a:spcPct val="105000"/>
              </a:lnSpc>
              <a:spcBef>
                <a:spcPts val="1200"/>
              </a:spcBef>
            </a:pPr>
            <a:r>
              <a:rPr lang="en-US" sz="1900" dirty="0" smtClean="0">
                <a:latin typeface="Liberation Sans" panose="020B0604020202020204" pitchFamily="34" charset="0"/>
              </a:rPr>
              <a:t>There </a:t>
            </a:r>
            <a:r>
              <a:rPr lang="en-US" sz="1900" dirty="0">
                <a:latin typeface="Liberation Sans" panose="020B0604020202020204" pitchFamily="34" charset="0"/>
              </a:rPr>
              <a:t>actually is a </a:t>
            </a:r>
            <a:r>
              <a:rPr lang="en-US" sz="1900" dirty="0" smtClean="0">
                <a:latin typeface="Liberation Sans" panose="020B0604020202020204" pitchFamily="34" charset="0"/>
              </a:rPr>
              <a:t>point where </a:t>
            </a:r>
            <a:r>
              <a:rPr lang="en-US" sz="1900" dirty="0">
                <a:latin typeface="Liberation Sans" panose="020B0604020202020204" pitchFamily="34" charset="0"/>
              </a:rPr>
              <a:t>a company can </a:t>
            </a:r>
            <a:r>
              <a:rPr lang="en-US" sz="1900" dirty="0" smtClean="0">
                <a:latin typeface="Liberation Sans" panose="020B0604020202020204" pitchFamily="34" charset="0"/>
              </a:rPr>
              <a:t>be too </a:t>
            </a:r>
            <a:r>
              <a:rPr lang="en-US" sz="1900" dirty="0">
                <a:latin typeface="Liberation Sans" panose="020B0604020202020204" pitchFamily="34" charset="0"/>
              </a:rPr>
              <a:t>liquid—that is, it </a:t>
            </a:r>
            <a:r>
              <a:rPr lang="en-US" sz="1900" dirty="0" smtClean="0">
                <a:latin typeface="Liberation Sans" panose="020B0604020202020204" pitchFamily="34" charset="0"/>
              </a:rPr>
              <a:t>can have </a:t>
            </a:r>
            <a:r>
              <a:rPr lang="en-US" sz="1900" dirty="0">
                <a:latin typeface="Liberation Sans" panose="020B0604020202020204" pitchFamily="34" charset="0"/>
              </a:rPr>
              <a:t>too much </a:t>
            </a:r>
            <a:r>
              <a:rPr lang="en-US" sz="1900" dirty="0" smtClean="0">
                <a:latin typeface="Liberation Sans" panose="020B0604020202020204" pitchFamily="34" charset="0"/>
              </a:rPr>
              <a:t>working capital </a:t>
            </a:r>
            <a:r>
              <a:rPr lang="en-US" sz="1900" dirty="0">
                <a:latin typeface="Liberation Sans" panose="020B0604020202020204" pitchFamily="34" charset="0"/>
              </a:rPr>
              <a:t>(current assets </a:t>
            </a:r>
            <a:r>
              <a:rPr lang="en-US" sz="1900" dirty="0" smtClean="0">
                <a:latin typeface="Liberation Sans" panose="020B0604020202020204" pitchFamily="34" charset="0"/>
              </a:rPr>
              <a:t>less current </a:t>
            </a:r>
            <a:r>
              <a:rPr lang="en-US" sz="1900" dirty="0">
                <a:latin typeface="Liberation Sans" panose="020B0604020202020204" pitchFamily="34" charset="0"/>
              </a:rPr>
              <a:t>liabilities). </a:t>
            </a:r>
            <a:r>
              <a:rPr lang="en-US" sz="1900" dirty="0" smtClean="0">
                <a:latin typeface="Liberation Sans" panose="020B0604020202020204" pitchFamily="34" charset="0"/>
              </a:rPr>
              <a:t>While it </a:t>
            </a:r>
            <a:r>
              <a:rPr lang="en-US" sz="1900" dirty="0">
                <a:latin typeface="Liberation Sans" panose="020B0604020202020204" pitchFamily="34" charset="0"/>
              </a:rPr>
              <a:t>is important to be </a:t>
            </a:r>
            <a:r>
              <a:rPr lang="en-US" sz="1900" dirty="0" smtClean="0">
                <a:latin typeface="Liberation Sans" panose="020B0604020202020204" pitchFamily="34" charset="0"/>
              </a:rPr>
              <a:t>liquid enough </a:t>
            </a:r>
            <a:r>
              <a:rPr lang="en-US" sz="1900" dirty="0">
                <a:latin typeface="Liberation Sans" panose="020B0604020202020204" pitchFamily="34" charset="0"/>
              </a:rPr>
              <a:t>to be able to </a:t>
            </a:r>
            <a:r>
              <a:rPr lang="en-US" sz="1900" dirty="0" smtClean="0">
                <a:latin typeface="Liberation Sans" panose="020B0604020202020204" pitchFamily="34" charset="0"/>
              </a:rPr>
              <a:t>pay short-term </a:t>
            </a:r>
            <a:r>
              <a:rPr lang="en-US" sz="1900" dirty="0">
                <a:latin typeface="Liberation Sans" panose="020B0604020202020204" pitchFamily="34" charset="0"/>
              </a:rPr>
              <a:t>bills as </a:t>
            </a:r>
            <a:r>
              <a:rPr lang="en-US" sz="1900" dirty="0" smtClean="0">
                <a:latin typeface="Liberation Sans" panose="020B0604020202020204" pitchFamily="34" charset="0"/>
              </a:rPr>
              <a:t>they come </a:t>
            </a:r>
            <a:r>
              <a:rPr lang="en-US" sz="1900" dirty="0">
                <a:latin typeface="Liberation Sans" panose="020B0604020202020204" pitchFamily="34" charset="0"/>
              </a:rPr>
              <a:t>due, a company </a:t>
            </a:r>
            <a:r>
              <a:rPr lang="en-US" sz="1900" dirty="0" smtClean="0">
                <a:latin typeface="Liberation Sans" panose="020B0604020202020204" pitchFamily="34" charset="0"/>
              </a:rPr>
              <a:t>does not </a:t>
            </a:r>
            <a:r>
              <a:rPr lang="en-US" sz="1900" dirty="0">
                <a:latin typeface="Liberation Sans" panose="020B0604020202020204" pitchFamily="34" charset="0"/>
              </a:rPr>
              <a:t>want to tie up its </a:t>
            </a:r>
            <a:r>
              <a:rPr lang="en-US" sz="1900" dirty="0" smtClean="0">
                <a:latin typeface="Liberation Sans" panose="020B0604020202020204" pitchFamily="34" charset="0"/>
              </a:rPr>
              <a:t>cash in </a:t>
            </a:r>
            <a:r>
              <a:rPr lang="en-US" sz="1900" dirty="0">
                <a:latin typeface="Liberation Sans" panose="020B0604020202020204" pitchFamily="34" charset="0"/>
              </a:rPr>
              <a:t>extra inventory or </a:t>
            </a:r>
            <a:r>
              <a:rPr lang="en-US" sz="1900" dirty="0" smtClean="0">
                <a:latin typeface="Liberation Sans" panose="020B0604020202020204" pitchFamily="34" charset="0"/>
              </a:rPr>
              <a:t>receivables that </a:t>
            </a:r>
            <a:r>
              <a:rPr lang="en-US" sz="1900" dirty="0">
                <a:latin typeface="Liberation Sans" panose="020B0604020202020204" pitchFamily="34" charset="0"/>
              </a:rPr>
              <a:t>are not </a:t>
            </a:r>
            <a:r>
              <a:rPr lang="en-US" sz="1900" dirty="0" smtClean="0">
                <a:latin typeface="Liberation Sans" panose="020B0604020202020204" pitchFamily="34" charset="0"/>
              </a:rPr>
              <a:t>earning the </a:t>
            </a:r>
            <a:r>
              <a:rPr lang="en-US" sz="1900" dirty="0">
                <a:latin typeface="Liberation Sans" panose="020B0604020202020204" pitchFamily="34" charset="0"/>
              </a:rPr>
              <a:t>company money</a:t>
            </a:r>
            <a:r>
              <a:rPr lang="en-US" sz="1900" dirty="0" smtClean="0">
                <a:latin typeface="Liberation Sans" panose="020B0604020202020204" pitchFamily="34" charset="0"/>
              </a:rPr>
              <a:t>. By </a:t>
            </a:r>
            <a:r>
              <a:rPr lang="en-US" sz="1900" dirty="0">
                <a:latin typeface="Liberation Sans" panose="020B0604020202020204" pitchFamily="34" charset="0"/>
              </a:rPr>
              <a:t>one estimate, 1,000 large companies had </a:t>
            </a:r>
            <a:r>
              <a:rPr lang="en-US" sz="1900" dirty="0" smtClean="0">
                <a:latin typeface="Liberation Sans" panose="020B0604020202020204" pitchFamily="34" charset="0"/>
              </a:rPr>
              <a:t>cumulative excess </a:t>
            </a:r>
            <a:r>
              <a:rPr lang="en-US" sz="1900" dirty="0">
                <a:latin typeface="Liberation Sans" panose="020B0604020202020204" pitchFamily="34" charset="0"/>
              </a:rPr>
              <a:t>working capital of $764 billion. Based on this </a:t>
            </a:r>
            <a:r>
              <a:rPr lang="en-US" sz="1900" dirty="0" smtClean="0">
                <a:latin typeface="Liberation Sans" panose="020B0604020202020204" pitchFamily="34" charset="0"/>
              </a:rPr>
              <a:t>figure, these </a:t>
            </a:r>
            <a:r>
              <a:rPr lang="en-US" sz="1900" dirty="0">
                <a:latin typeface="Liberation Sans" panose="020B0604020202020204" pitchFamily="34" charset="0"/>
              </a:rPr>
              <a:t>companies could have reduced debt by 36% or </a:t>
            </a:r>
            <a:r>
              <a:rPr lang="en-US" sz="1900" dirty="0" smtClean="0">
                <a:latin typeface="Liberation Sans" panose="020B0604020202020204" pitchFamily="34" charset="0"/>
              </a:rPr>
              <a:t>increased net </a:t>
            </a:r>
            <a:r>
              <a:rPr lang="en-US" sz="1900" dirty="0">
                <a:latin typeface="Liberation Sans" panose="020B0604020202020204" pitchFamily="34" charset="0"/>
              </a:rPr>
              <a:t>income by 9%. Given that managers </a:t>
            </a:r>
            <a:r>
              <a:rPr lang="en-US" sz="1900" dirty="0" smtClean="0">
                <a:latin typeface="Liberation Sans" panose="020B0604020202020204" pitchFamily="34" charset="0"/>
              </a:rPr>
              <a:t>throughout a </a:t>
            </a:r>
            <a:r>
              <a:rPr lang="en-US" sz="1900" dirty="0">
                <a:latin typeface="Liberation Sans" panose="020B0604020202020204" pitchFamily="34" charset="0"/>
              </a:rPr>
              <a:t>company are interested in improving </a:t>
            </a:r>
            <a:r>
              <a:rPr lang="en-US" sz="1900" dirty="0" smtClean="0">
                <a:latin typeface="Liberation Sans" panose="020B0604020202020204" pitchFamily="34" charset="0"/>
              </a:rPr>
              <a:t>profitability</a:t>
            </a:r>
            <a:r>
              <a:rPr lang="en-US" sz="1900" dirty="0">
                <a:latin typeface="Liberation Sans" panose="020B0604020202020204" pitchFamily="34" charset="0"/>
              </a:rPr>
              <a:t>, it </a:t>
            </a:r>
            <a:r>
              <a:rPr lang="en-US" sz="1900" dirty="0" smtClean="0">
                <a:latin typeface="Liberation Sans" panose="020B0604020202020204" pitchFamily="34" charset="0"/>
              </a:rPr>
              <a:t>is clear </a:t>
            </a:r>
            <a:r>
              <a:rPr lang="en-US" sz="1900" dirty="0">
                <a:latin typeface="Liberation Sans" panose="020B0604020202020204" pitchFamily="34" charset="0"/>
              </a:rPr>
              <a:t>that they should have an eye toward managing </a:t>
            </a:r>
            <a:r>
              <a:rPr lang="en-US" sz="1900" dirty="0" smtClean="0">
                <a:latin typeface="Liberation Sans" panose="020B0604020202020204" pitchFamily="34" charset="0"/>
              </a:rPr>
              <a:t>working capital</a:t>
            </a:r>
            <a:r>
              <a:rPr lang="en-US" sz="1900" dirty="0">
                <a:latin typeface="Liberation Sans" panose="020B0604020202020204" pitchFamily="34" charset="0"/>
              </a:rPr>
              <a:t>. They need to aim for a “Goldilocks solution</a:t>
            </a:r>
            <a:r>
              <a:rPr lang="en-US" sz="1900" dirty="0" smtClean="0">
                <a:latin typeface="Liberation Sans" panose="020B0604020202020204" pitchFamily="34" charset="0"/>
              </a:rPr>
              <a:t>”—not </a:t>
            </a:r>
            <a:r>
              <a:rPr lang="en-US" sz="1900" dirty="0">
                <a:latin typeface="Liberation Sans" panose="020B0604020202020204" pitchFamily="34" charset="0"/>
              </a:rPr>
              <a:t>too much, not too little, but just right</a:t>
            </a:r>
            <a:r>
              <a:rPr lang="en-US" sz="1900" dirty="0" smtClean="0">
                <a:latin typeface="Liberation Sans" panose="020B0604020202020204" pitchFamily="34" charset="0"/>
              </a:rPr>
              <a:t>. </a:t>
            </a:r>
          </a:p>
          <a:p>
            <a:pPr algn="just">
              <a:lnSpc>
                <a:spcPct val="105000"/>
              </a:lnSpc>
              <a:spcBef>
                <a:spcPts val="1200"/>
              </a:spcBef>
            </a:pPr>
            <a:r>
              <a:rPr lang="en-US" sz="1700" i="1" dirty="0" smtClean="0">
                <a:latin typeface="Liberation Sans" panose="020B0604020202020204" pitchFamily="34" charset="0"/>
              </a:rPr>
              <a:t>Source</a:t>
            </a:r>
            <a:r>
              <a:rPr lang="en-US" sz="1700" i="1" dirty="0">
                <a:latin typeface="Liberation Sans" panose="020B0604020202020204" pitchFamily="34" charset="0"/>
              </a:rPr>
              <a:t>: </a:t>
            </a:r>
            <a:r>
              <a:rPr lang="en-US" sz="1700" dirty="0">
                <a:latin typeface="Liberation Sans" panose="020B0604020202020204" pitchFamily="34" charset="0"/>
              </a:rPr>
              <a:t>K. Richardson, “Companies Fall Behind in </a:t>
            </a:r>
            <a:r>
              <a:rPr lang="en-US" sz="1700" dirty="0" smtClean="0">
                <a:latin typeface="Liberation Sans" panose="020B0604020202020204" pitchFamily="34" charset="0"/>
              </a:rPr>
              <a:t>Cash Management</a:t>
            </a:r>
            <a:r>
              <a:rPr lang="en-US" sz="1700" dirty="0">
                <a:latin typeface="Liberation Sans" panose="020B0604020202020204" pitchFamily="34" charset="0"/>
              </a:rPr>
              <a:t>,” </a:t>
            </a:r>
            <a:r>
              <a:rPr lang="en-US" sz="1700" i="1" dirty="0">
                <a:latin typeface="Liberation Sans" panose="020B0604020202020204" pitchFamily="34" charset="0"/>
              </a:rPr>
              <a:t>Wall Street Journal </a:t>
            </a:r>
            <a:r>
              <a:rPr lang="en-US" sz="1700" dirty="0">
                <a:latin typeface="Liberation Sans" panose="020B0604020202020204" pitchFamily="34" charset="0"/>
              </a:rPr>
              <a:t>(June 19, 2007).</a:t>
            </a:r>
          </a:p>
        </p:txBody>
      </p:sp>
      <p:sp>
        <p:nvSpPr>
          <p:cNvPr id="9" name="Rectangle 8"/>
          <p:cNvSpPr/>
          <p:nvPr/>
        </p:nvSpPr>
        <p:spPr bwMode="auto">
          <a:xfrm>
            <a:off x="332096" y="353704"/>
            <a:ext cx="8458200" cy="5695386"/>
          </a:xfrm>
          <a:prstGeom prst="rect">
            <a:avLst/>
          </a:prstGeom>
          <a:noFill/>
          <a:ln w="28575" cap="sq" cmpd="sng" algn="ctr">
            <a:solidFill>
              <a:srgbClr val="5F5F5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10" name="Rectangle 9"/>
          <p:cNvSpPr/>
          <p:nvPr/>
        </p:nvSpPr>
        <p:spPr bwMode="auto">
          <a:xfrm>
            <a:off x="318448" y="6041408"/>
            <a:ext cx="8476488" cy="161358"/>
          </a:xfrm>
          <a:prstGeom prst="rect">
            <a:avLst/>
          </a:prstGeom>
          <a:solidFill>
            <a:srgbClr val="FF33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Comic Sans MS" pitchFamily="66" charset="0"/>
            </a:endParaRPr>
          </a:p>
        </p:txBody>
      </p:sp>
      <p:sp>
        <p:nvSpPr>
          <p:cNvPr id="7"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868558549"/>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ChangeArrowheads="1"/>
          </p:cNvSpPr>
          <p:nvPr/>
        </p:nvSpPr>
        <p:spPr bwMode="auto">
          <a:xfrm>
            <a:off x="457200" y="1905000"/>
            <a:ext cx="8001000" cy="3657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215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
                <a:schemeClr val="tx1"/>
              </a:buClr>
              <a:buSzTx/>
              <a:buFont typeface="Wingdings" pitchFamily="2" charset="2"/>
              <a:buNone/>
            </a:pPr>
            <a:r>
              <a:rPr lang="en-US" sz="2100" b="0" dirty="0" smtClean="0">
                <a:solidFill>
                  <a:schemeClr val="tx1"/>
                </a:solidFill>
                <a:latin typeface="Liberation Sans" panose="020B0604020202020204" pitchFamily="34" charset="0"/>
                <a:cs typeface="Times New Roman" pitchFamily="18" charset="0"/>
              </a:rPr>
              <a:t>The </a:t>
            </a:r>
            <a:r>
              <a:rPr lang="en-US" sz="2100" b="0" dirty="0">
                <a:solidFill>
                  <a:schemeClr val="tx1"/>
                </a:solidFill>
                <a:latin typeface="Liberation Sans" panose="020B0604020202020204" pitchFamily="34" charset="0"/>
                <a:cs typeface="Times New Roman" pitchFamily="18" charset="0"/>
              </a:rPr>
              <a:t>correct order of presentation in a </a:t>
            </a:r>
            <a:r>
              <a:rPr lang="en-US" sz="2100" b="0" dirty="0" smtClean="0">
                <a:solidFill>
                  <a:schemeClr val="tx1"/>
                </a:solidFill>
                <a:latin typeface="Liberation Sans" panose="020B0604020202020204" pitchFamily="34" charset="0"/>
                <a:cs typeface="Times New Roman" pitchFamily="18" charset="0"/>
              </a:rPr>
              <a:t>classified statement of financial </a:t>
            </a:r>
            <a:r>
              <a:rPr lang="en-US" sz="2100" b="0" dirty="0">
                <a:solidFill>
                  <a:schemeClr val="tx1"/>
                </a:solidFill>
                <a:latin typeface="Liberation Sans" panose="020B0604020202020204" pitchFamily="34" charset="0"/>
                <a:cs typeface="Times New Roman" pitchFamily="18" charset="0"/>
              </a:rPr>
              <a:t>position for the following </a:t>
            </a:r>
            <a:r>
              <a:rPr lang="en-US" sz="2100" b="0" dirty="0" smtClean="0">
                <a:solidFill>
                  <a:schemeClr val="tx1"/>
                </a:solidFill>
                <a:latin typeface="Liberation Sans" panose="020B0604020202020204" pitchFamily="34" charset="0"/>
                <a:cs typeface="Times New Roman" pitchFamily="18" charset="0"/>
              </a:rPr>
              <a:t>current assets </a:t>
            </a:r>
            <a:r>
              <a:rPr lang="en-US" sz="2100" b="0" dirty="0">
                <a:solidFill>
                  <a:schemeClr val="tx1"/>
                </a:solidFill>
                <a:latin typeface="Liberation Sans" panose="020B0604020202020204" pitchFamily="34" charset="0"/>
                <a:cs typeface="Times New Roman" pitchFamily="18" charset="0"/>
              </a:rPr>
              <a:t>is</a:t>
            </a:r>
            <a:r>
              <a:rPr lang="en-US" sz="2100" b="0" dirty="0" smtClean="0">
                <a:solidFill>
                  <a:schemeClr val="tx1"/>
                </a:solidFill>
                <a:latin typeface="Liberation Sans" panose="020B0604020202020204" pitchFamily="34" charset="0"/>
                <a:cs typeface="Times New Roman" pitchFamily="18" charset="0"/>
              </a:rPr>
              <a:t>:</a:t>
            </a:r>
          </a:p>
          <a:p>
            <a:pPr lvl="1">
              <a:lnSpc>
                <a:spcPct val="125000"/>
              </a:lnSpc>
              <a:spcBef>
                <a:spcPts val="12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accounts </a:t>
            </a:r>
            <a:r>
              <a:rPr lang="en-US" sz="2100" b="0" dirty="0">
                <a:solidFill>
                  <a:schemeClr val="tx1"/>
                </a:solidFill>
                <a:latin typeface="Liberation Sans" panose="020B0604020202020204" pitchFamily="34" charset="0"/>
                <a:cs typeface="Times New Roman" pitchFamily="18" charset="0"/>
              </a:rPr>
              <a:t>receivable, cash, prepaid insurance</a:t>
            </a:r>
            <a:r>
              <a:rPr lang="en-US" sz="2100" b="0" dirty="0" smtClean="0">
                <a:solidFill>
                  <a:schemeClr val="tx1"/>
                </a:solidFill>
                <a:latin typeface="Liberation Sans" panose="020B0604020202020204" pitchFamily="34" charset="0"/>
                <a:cs typeface="Times New Roman" pitchFamily="18" charset="0"/>
              </a:rPr>
              <a:t>, inventories.</a:t>
            </a:r>
          </a:p>
          <a:p>
            <a:pPr lvl="1">
              <a:lnSpc>
                <a:spcPct val="125000"/>
              </a:lnSpc>
              <a:spcBef>
                <a:spcPts val="12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cash</a:t>
            </a:r>
            <a:r>
              <a:rPr lang="en-US" sz="2100" b="0" dirty="0">
                <a:solidFill>
                  <a:schemeClr val="tx1"/>
                </a:solidFill>
                <a:latin typeface="Liberation Sans" panose="020B0604020202020204" pitchFamily="34" charset="0"/>
                <a:cs typeface="Times New Roman" pitchFamily="18" charset="0"/>
              </a:rPr>
              <a:t>, inventories, accounts receivable, </a:t>
            </a:r>
            <a:r>
              <a:rPr lang="en-US" sz="2100" b="0" dirty="0" smtClean="0">
                <a:solidFill>
                  <a:schemeClr val="tx1"/>
                </a:solidFill>
                <a:latin typeface="Liberation Sans" panose="020B0604020202020204" pitchFamily="34" charset="0"/>
                <a:cs typeface="Times New Roman" pitchFamily="18" charset="0"/>
              </a:rPr>
              <a:t>prepaid insurance.</a:t>
            </a:r>
          </a:p>
          <a:p>
            <a:pPr lvl="1">
              <a:lnSpc>
                <a:spcPct val="125000"/>
              </a:lnSpc>
              <a:spcBef>
                <a:spcPts val="12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prepaid </a:t>
            </a:r>
            <a:r>
              <a:rPr lang="en-US" sz="2100" b="0" dirty="0">
                <a:solidFill>
                  <a:schemeClr val="tx1"/>
                </a:solidFill>
                <a:latin typeface="Liberation Sans" panose="020B0604020202020204" pitchFamily="34" charset="0"/>
                <a:cs typeface="Times New Roman" pitchFamily="18" charset="0"/>
              </a:rPr>
              <a:t>insurance, inventories, accounts receivable</a:t>
            </a:r>
            <a:r>
              <a:rPr lang="en-US" sz="2100" b="0" dirty="0" smtClean="0">
                <a:solidFill>
                  <a:schemeClr val="tx1"/>
                </a:solidFill>
                <a:latin typeface="Liberation Sans" panose="020B0604020202020204" pitchFamily="34" charset="0"/>
                <a:cs typeface="Times New Roman" pitchFamily="18" charset="0"/>
              </a:rPr>
              <a:t>, cash.</a:t>
            </a:r>
          </a:p>
          <a:p>
            <a:pPr lvl="1">
              <a:lnSpc>
                <a:spcPct val="125000"/>
              </a:lnSpc>
              <a:spcBef>
                <a:spcPts val="12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inventories</a:t>
            </a:r>
            <a:r>
              <a:rPr lang="en-US" sz="2100" b="0" dirty="0">
                <a:solidFill>
                  <a:schemeClr val="tx1"/>
                </a:solidFill>
                <a:latin typeface="Liberation Sans" panose="020B0604020202020204" pitchFamily="34" charset="0"/>
                <a:cs typeface="Times New Roman" pitchFamily="18" charset="0"/>
              </a:rPr>
              <a:t>, cash, accounts receivable, </a:t>
            </a:r>
            <a:r>
              <a:rPr lang="en-US" sz="2100" b="0" dirty="0" smtClean="0">
                <a:solidFill>
                  <a:schemeClr val="tx1"/>
                </a:solidFill>
                <a:latin typeface="Liberation Sans" panose="020B0604020202020204" pitchFamily="34" charset="0"/>
                <a:cs typeface="Times New Roman" pitchFamily="18" charset="0"/>
              </a:rPr>
              <a:t>prepaid insurance</a:t>
            </a:r>
            <a:r>
              <a:rPr lang="en-US" sz="2100" b="0" dirty="0">
                <a:solidFill>
                  <a:schemeClr val="tx1"/>
                </a:solidFill>
                <a:latin typeface="Liberation Sans" panose="020B0604020202020204" pitchFamily="34" charset="0"/>
                <a:cs typeface="Times New Roman" pitchFamily="18" charset="0"/>
              </a:rPr>
              <a:t>.</a:t>
            </a:r>
            <a:endParaRPr lang="en-US" altLang="en-US" sz="2100" b="0" dirty="0">
              <a:solidFill>
                <a:schemeClr val="tx1"/>
              </a:solidFill>
              <a:latin typeface="Liberation Sans" panose="020B0604020202020204" pitchFamily="34" charset="0"/>
              <a:cs typeface="Times New Roman" pitchFamily="18" charset="0"/>
            </a:endParaRPr>
          </a:p>
        </p:txBody>
      </p:sp>
      <p:sp>
        <p:nvSpPr>
          <p:cNvPr id="13315" name="Rectangle 1028"/>
          <p:cNvSpPr>
            <a:spLocks noChangeArrowheads="1"/>
          </p:cNvSpPr>
          <p:nvPr/>
        </p:nvSpPr>
        <p:spPr bwMode="auto">
          <a:xfrm>
            <a:off x="533400" y="1295400"/>
            <a:ext cx="5334000" cy="4572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000" dirty="0" smtClean="0">
                <a:solidFill>
                  <a:srgbClr val="CC0000"/>
                </a:solidFill>
                <a:latin typeface="Liberation Sans" panose="020B0604020202020204" pitchFamily="34" charset="0"/>
              </a:rPr>
              <a:t>Question</a:t>
            </a:r>
            <a:endParaRPr lang="en-US" altLang="en-US" sz="3000" dirty="0">
              <a:solidFill>
                <a:srgbClr val="CC0000"/>
              </a:solidFill>
              <a:latin typeface="Liberation Sans" panose="020B0604020202020204" pitchFamily="34" charset="0"/>
            </a:endParaRPr>
          </a:p>
        </p:txBody>
      </p:sp>
      <p:sp>
        <p:nvSpPr>
          <p:cNvPr id="13317"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Notched Right Arrow 8"/>
          <p:cNvSpPr/>
          <p:nvPr/>
        </p:nvSpPr>
        <p:spPr bwMode="auto">
          <a:xfrm>
            <a:off x="193757" y="3989696"/>
            <a:ext cx="554182" cy="457200"/>
          </a:xfrm>
          <a:prstGeom prst="notchedRightArrow">
            <a:avLst/>
          </a:prstGeom>
          <a:solidFill>
            <a:srgbClr val="CC0000"/>
          </a:solidFill>
          <a:ln w="38100" cap="sq" cmpd="sng" algn="ctr">
            <a:solidFill>
              <a:schemeClr val="tx1"/>
            </a:solidFill>
            <a:prstDash val="solid"/>
            <a:round/>
            <a:headEnd type="none" w="sm" len="sm"/>
            <a:tailEnd type="none" w="sm" len="sm"/>
          </a:ln>
          <a:effectLst/>
        </p:spPr>
        <p:txBody>
          <a:bodyPr/>
          <a:lstStyle/>
          <a:p>
            <a:endParaRPr lang="en-US" altLang="en-US" dirty="0">
              <a:solidFill>
                <a:srgbClr val="CC0000"/>
              </a:solidFill>
              <a:latin typeface="Liberation Sans" panose="020B0604020202020204" pitchFamily="34" charset="0"/>
            </a:endParaRPr>
          </a:p>
        </p:txBody>
      </p:sp>
      <p:sp>
        <p:nvSpPr>
          <p:cNvPr id="7" name="Rectangle 6"/>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Statement of Financial Position</a:t>
            </a:r>
            <a:endParaRPr lang="en-US" altLang="en-US" sz="3200" b="1" dirty="0">
              <a:solidFill>
                <a:srgbClr val="CC0000"/>
              </a:solidFill>
              <a:latin typeface="Liberation Sans" panose="020B0604020202020204" pitchFamily="34" charset="0"/>
            </a:endParaRPr>
          </a:p>
        </p:txBody>
      </p: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2864408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ChangeArrowheads="1"/>
          </p:cNvSpPr>
          <p:nvPr/>
        </p:nvSpPr>
        <p:spPr bwMode="auto">
          <a:xfrm>
            <a:off x="457200" y="1905000"/>
            <a:ext cx="8001000" cy="36576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9215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600"/>
              </a:spcBef>
              <a:buClr>
                <a:schemeClr val="tx1"/>
              </a:buClr>
              <a:buSzTx/>
              <a:buFont typeface="Wingdings" pitchFamily="2" charset="2"/>
              <a:buNone/>
            </a:pPr>
            <a:r>
              <a:rPr lang="en-US" sz="2100" b="0" dirty="0" smtClean="0">
                <a:solidFill>
                  <a:schemeClr val="tx1"/>
                </a:solidFill>
                <a:latin typeface="Liberation Sans" panose="020B0604020202020204" pitchFamily="34" charset="0"/>
                <a:cs typeface="Times New Roman" pitchFamily="18" charset="0"/>
              </a:rPr>
              <a:t>In </a:t>
            </a:r>
            <a:r>
              <a:rPr lang="en-US" sz="2100" b="0" dirty="0">
                <a:solidFill>
                  <a:schemeClr val="tx1"/>
                </a:solidFill>
                <a:latin typeface="Liberation Sans" panose="020B0604020202020204" pitchFamily="34" charset="0"/>
                <a:cs typeface="Times New Roman" pitchFamily="18" charset="0"/>
              </a:rPr>
              <a:t>a </a:t>
            </a:r>
            <a:r>
              <a:rPr lang="en-US" sz="2100" b="0" dirty="0" smtClean="0">
                <a:solidFill>
                  <a:schemeClr val="tx1"/>
                </a:solidFill>
                <a:latin typeface="Liberation Sans" panose="020B0604020202020204" pitchFamily="34" charset="0"/>
                <a:cs typeface="Times New Roman" pitchFamily="18" charset="0"/>
              </a:rPr>
              <a:t>classified </a:t>
            </a:r>
            <a:r>
              <a:rPr lang="en-US" sz="2100" b="0" dirty="0">
                <a:solidFill>
                  <a:schemeClr val="tx1"/>
                </a:solidFill>
                <a:latin typeface="Liberation Sans" panose="020B0604020202020204" pitchFamily="34" charset="0"/>
                <a:cs typeface="Times New Roman" pitchFamily="18" charset="0"/>
              </a:rPr>
              <a:t>statement of </a:t>
            </a:r>
            <a:r>
              <a:rPr lang="en-US" sz="2100" b="0" dirty="0" smtClean="0">
                <a:solidFill>
                  <a:schemeClr val="tx1"/>
                </a:solidFill>
                <a:latin typeface="Liberation Sans" panose="020B0604020202020204" pitchFamily="34" charset="0"/>
                <a:cs typeface="Times New Roman" pitchFamily="18" charset="0"/>
              </a:rPr>
              <a:t>financial </a:t>
            </a:r>
            <a:r>
              <a:rPr lang="en-US" sz="2100" b="0" dirty="0">
                <a:solidFill>
                  <a:schemeClr val="tx1"/>
                </a:solidFill>
                <a:latin typeface="Liberation Sans" panose="020B0604020202020204" pitchFamily="34" charset="0"/>
                <a:cs typeface="Times New Roman" pitchFamily="18" charset="0"/>
              </a:rPr>
              <a:t>position, </a:t>
            </a:r>
            <a:r>
              <a:rPr lang="en-US" sz="2100" b="0" dirty="0" smtClean="0">
                <a:solidFill>
                  <a:schemeClr val="tx1"/>
                </a:solidFill>
                <a:latin typeface="Liberation Sans" panose="020B0604020202020204" pitchFamily="34" charset="0"/>
                <a:cs typeface="Times New Roman" pitchFamily="18" charset="0"/>
              </a:rPr>
              <a:t>assets are </a:t>
            </a:r>
            <a:r>
              <a:rPr lang="en-US" sz="2100" b="0" dirty="0">
                <a:solidFill>
                  <a:schemeClr val="tx1"/>
                </a:solidFill>
                <a:latin typeface="Liberation Sans" panose="020B0604020202020204" pitchFamily="34" charset="0"/>
                <a:cs typeface="Times New Roman" pitchFamily="18" charset="0"/>
              </a:rPr>
              <a:t>usually </a:t>
            </a:r>
            <a:r>
              <a:rPr lang="en-US" sz="2100" b="0" dirty="0" smtClean="0">
                <a:solidFill>
                  <a:schemeClr val="tx1"/>
                </a:solidFill>
                <a:latin typeface="Liberation Sans" panose="020B0604020202020204" pitchFamily="34" charset="0"/>
                <a:cs typeface="Times New Roman" pitchFamily="18" charset="0"/>
              </a:rPr>
              <a:t>classified </a:t>
            </a:r>
            <a:r>
              <a:rPr lang="en-US" sz="2100" b="0" dirty="0">
                <a:solidFill>
                  <a:schemeClr val="tx1"/>
                </a:solidFill>
                <a:latin typeface="Liberation Sans" panose="020B0604020202020204" pitchFamily="34" charset="0"/>
                <a:cs typeface="Times New Roman" pitchFamily="18" charset="0"/>
              </a:rPr>
              <a:t>using the following sequence </a:t>
            </a:r>
            <a:r>
              <a:rPr lang="en-US" sz="2100" b="0" dirty="0" smtClean="0">
                <a:solidFill>
                  <a:schemeClr val="tx1"/>
                </a:solidFill>
                <a:latin typeface="Liberation Sans" panose="020B0604020202020204" pitchFamily="34" charset="0"/>
                <a:cs typeface="Times New Roman" pitchFamily="18" charset="0"/>
              </a:rPr>
              <a:t>of categories:</a:t>
            </a:r>
          </a:p>
          <a:p>
            <a:pPr lvl="1">
              <a:lnSpc>
                <a:spcPct val="125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current </a:t>
            </a:r>
            <a:r>
              <a:rPr lang="en-US" sz="2100" b="0" dirty="0">
                <a:solidFill>
                  <a:schemeClr val="tx1"/>
                </a:solidFill>
                <a:latin typeface="Liberation Sans" panose="020B0604020202020204" pitchFamily="34" charset="0"/>
                <a:cs typeface="Times New Roman" pitchFamily="18" charset="0"/>
              </a:rPr>
              <a:t>assets; non-current assets; property, plant</a:t>
            </a:r>
            <a:r>
              <a:rPr lang="en-US" sz="2100" b="0" dirty="0" smtClean="0">
                <a:solidFill>
                  <a:schemeClr val="tx1"/>
                </a:solidFill>
                <a:latin typeface="Liberation Sans" panose="020B0604020202020204" pitchFamily="34" charset="0"/>
                <a:cs typeface="Times New Roman" pitchFamily="18" charset="0"/>
              </a:rPr>
              <a:t>, and </a:t>
            </a:r>
            <a:r>
              <a:rPr lang="en-US" sz="2100" b="0" dirty="0">
                <a:solidFill>
                  <a:schemeClr val="tx1"/>
                </a:solidFill>
                <a:latin typeface="Liberation Sans" panose="020B0604020202020204" pitchFamily="34" charset="0"/>
                <a:cs typeface="Times New Roman" pitchFamily="18" charset="0"/>
              </a:rPr>
              <a:t>equipment; intangible assets</a:t>
            </a:r>
            <a:r>
              <a:rPr lang="en-US" sz="2100" b="0" dirty="0" smtClean="0">
                <a:solidFill>
                  <a:schemeClr val="tx1"/>
                </a:solidFill>
                <a:latin typeface="Liberation Sans" panose="020B0604020202020204" pitchFamily="34" charset="0"/>
                <a:cs typeface="Times New Roman" pitchFamily="18" charset="0"/>
              </a:rPr>
              <a:t>.</a:t>
            </a:r>
          </a:p>
          <a:p>
            <a:pPr lvl="1">
              <a:lnSpc>
                <a:spcPct val="125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tangible </a:t>
            </a:r>
            <a:r>
              <a:rPr lang="en-US" sz="2100" b="0" dirty="0">
                <a:solidFill>
                  <a:schemeClr val="tx1"/>
                </a:solidFill>
                <a:latin typeface="Liberation Sans" panose="020B0604020202020204" pitchFamily="34" charset="0"/>
                <a:cs typeface="Times New Roman" pitchFamily="18" charset="0"/>
              </a:rPr>
              <a:t>assets; property, plant, and equipment</a:t>
            </a:r>
            <a:r>
              <a:rPr lang="en-US" sz="2100" b="0" dirty="0" smtClean="0">
                <a:solidFill>
                  <a:schemeClr val="tx1"/>
                </a:solidFill>
                <a:latin typeface="Liberation Sans" panose="020B0604020202020204" pitchFamily="34" charset="0"/>
                <a:cs typeface="Times New Roman" pitchFamily="18" charset="0"/>
              </a:rPr>
              <a:t>; long-term </a:t>
            </a:r>
            <a:r>
              <a:rPr lang="en-US" sz="2100" b="0" dirty="0">
                <a:solidFill>
                  <a:schemeClr val="tx1"/>
                </a:solidFill>
                <a:latin typeface="Liberation Sans" panose="020B0604020202020204" pitchFamily="34" charset="0"/>
                <a:cs typeface="Times New Roman" pitchFamily="18" charset="0"/>
              </a:rPr>
              <a:t>investments; current assets</a:t>
            </a:r>
            <a:r>
              <a:rPr lang="en-US" sz="2100" b="0" dirty="0" smtClean="0">
                <a:solidFill>
                  <a:schemeClr val="tx1"/>
                </a:solidFill>
                <a:latin typeface="Liberation Sans" panose="020B0604020202020204" pitchFamily="34" charset="0"/>
                <a:cs typeface="Times New Roman" pitchFamily="18" charset="0"/>
              </a:rPr>
              <a:t>.</a:t>
            </a:r>
          </a:p>
          <a:p>
            <a:pPr lvl="1">
              <a:lnSpc>
                <a:spcPct val="125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current </a:t>
            </a:r>
            <a:r>
              <a:rPr lang="en-US" sz="2100" b="0" dirty="0">
                <a:solidFill>
                  <a:schemeClr val="tx1"/>
                </a:solidFill>
                <a:latin typeface="Liberation Sans" panose="020B0604020202020204" pitchFamily="34" charset="0"/>
                <a:cs typeface="Times New Roman" pitchFamily="18" charset="0"/>
              </a:rPr>
              <a:t>assets; long-term investments; </a:t>
            </a:r>
            <a:r>
              <a:rPr lang="en-US" sz="2100" b="0" dirty="0" smtClean="0">
                <a:solidFill>
                  <a:schemeClr val="tx1"/>
                </a:solidFill>
                <a:latin typeface="Liberation Sans" panose="020B0604020202020204" pitchFamily="34" charset="0"/>
                <a:cs typeface="Times New Roman" pitchFamily="18" charset="0"/>
              </a:rPr>
              <a:t>tangible assets</a:t>
            </a:r>
            <a:r>
              <a:rPr lang="en-US" sz="2100" b="0" dirty="0">
                <a:solidFill>
                  <a:schemeClr val="tx1"/>
                </a:solidFill>
                <a:latin typeface="Liberation Sans" panose="020B0604020202020204" pitchFamily="34" charset="0"/>
                <a:cs typeface="Times New Roman" pitchFamily="18" charset="0"/>
              </a:rPr>
              <a:t>; intangible assets</a:t>
            </a:r>
            <a:r>
              <a:rPr lang="en-US" sz="2100" b="0" dirty="0" smtClean="0">
                <a:solidFill>
                  <a:schemeClr val="tx1"/>
                </a:solidFill>
                <a:latin typeface="Liberation Sans" panose="020B0604020202020204" pitchFamily="34" charset="0"/>
                <a:cs typeface="Times New Roman" pitchFamily="18" charset="0"/>
              </a:rPr>
              <a:t>.</a:t>
            </a:r>
          </a:p>
          <a:p>
            <a:pPr lvl="1">
              <a:lnSpc>
                <a:spcPct val="125000"/>
              </a:lnSpc>
              <a:spcBef>
                <a:spcPts val="600"/>
              </a:spcBef>
              <a:buClr>
                <a:schemeClr val="tx1"/>
              </a:buClr>
              <a:buSzTx/>
              <a:buFont typeface="Wingdings" pitchFamily="2" charset="2"/>
              <a:buAutoNum type="alphaLcPeriod"/>
            </a:pPr>
            <a:r>
              <a:rPr lang="en-US" sz="2100" b="0" dirty="0" smtClean="0">
                <a:solidFill>
                  <a:schemeClr val="tx1"/>
                </a:solidFill>
                <a:latin typeface="Liberation Sans" panose="020B0604020202020204" pitchFamily="34" charset="0"/>
                <a:cs typeface="Times New Roman" pitchFamily="18" charset="0"/>
              </a:rPr>
              <a:t>intangible </a:t>
            </a:r>
            <a:r>
              <a:rPr lang="en-US" sz="2100" b="0" dirty="0">
                <a:solidFill>
                  <a:schemeClr val="tx1"/>
                </a:solidFill>
                <a:latin typeface="Liberation Sans" panose="020B0604020202020204" pitchFamily="34" charset="0"/>
                <a:cs typeface="Times New Roman" pitchFamily="18" charset="0"/>
              </a:rPr>
              <a:t>assets; property, plant, and equipment</a:t>
            </a:r>
            <a:r>
              <a:rPr lang="en-US" sz="2100" b="0" dirty="0" smtClean="0">
                <a:solidFill>
                  <a:schemeClr val="tx1"/>
                </a:solidFill>
                <a:latin typeface="Liberation Sans" panose="020B0604020202020204" pitchFamily="34" charset="0"/>
                <a:cs typeface="Times New Roman" pitchFamily="18" charset="0"/>
              </a:rPr>
              <a:t>; long-term </a:t>
            </a:r>
            <a:r>
              <a:rPr lang="en-US" sz="2100" b="0" dirty="0">
                <a:solidFill>
                  <a:schemeClr val="tx1"/>
                </a:solidFill>
                <a:latin typeface="Liberation Sans" panose="020B0604020202020204" pitchFamily="34" charset="0"/>
                <a:cs typeface="Times New Roman" pitchFamily="18" charset="0"/>
              </a:rPr>
              <a:t>investments; current assets.</a:t>
            </a:r>
            <a:endParaRPr lang="en-US" altLang="en-US" sz="2100" b="0" dirty="0">
              <a:solidFill>
                <a:schemeClr val="tx1"/>
              </a:solidFill>
              <a:latin typeface="Liberation Sans" panose="020B0604020202020204" pitchFamily="34" charset="0"/>
              <a:cs typeface="Times New Roman" pitchFamily="18" charset="0"/>
            </a:endParaRPr>
          </a:p>
        </p:txBody>
      </p:sp>
      <p:sp>
        <p:nvSpPr>
          <p:cNvPr id="13315" name="Rectangle 1028"/>
          <p:cNvSpPr>
            <a:spLocks noChangeArrowheads="1"/>
          </p:cNvSpPr>
          <p:nvPr/>
        </p:nvSpPr>
        <p:spPr bwMode="auto">
          <a:xfrm>
            <a:off x="533400" y="1295400"/>
            <a:ext cx="5334000" cy="457200"/>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3000" dirty="0" smtClean="0">
                <a:solidFill>
                  <a:srgbClr val="CC0000"/>
                </a:solidFill>
                <a:latin typeface="Liberation Sans" panose="020B0604020202020204" pitchFamily="34" charset="0"/>
              </a:rPr>
              <a:t>Question</a:t>
            </a:r>
            <a:endParaRPr lang="en-US" altLang="en-US" sz="3000" dirty="0">
              <a:solidFill>
                <a:srgbClr val="CC0000"/>
              </a:solidFill>
              <a:latin typeface="Liberation Sans" panose="020B0604020202020204" pitchFamily="34" charset="0"/>
            </a:endParaRPr>
          </a:p>
        </p:txBody>
      </p:sp>
      <p:sp>
        <p:nvSpPr>
          <p:cNvPr id="13317" name="Line 8"/>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9" name="Notched Right Arrow 8"/>
          <p:cNvSpPr/>
          <p:nvPr/>
        </p:nvSpPr>
        <p:spPr bwMode="auto">
          <a:xfrm>
            <a:off x="193757" y="5437496"/>
            <a:ext cx="554182" cy="457200"/>
          </a:xfrm>
          <a:prstGeom prst="notchedRightArrow">
            <a:avLst/>
          </a:prstGeom>
          <a:solidFill>
            <a:srgbClr val="CC0000"/>
          </a:solidFill>
          <a:ln w="38100" cap="sq" cmpd="sng" algn="ctr">
            <a:solidFill>
              <a:schemeClr val="tx1"/>
            </a:solidFill>
            <a:prstDash val="solid"/>
            <a:round/>
            <a:headEnd type="none" w="sm" len="sm"/>
            <a:tailEnd type="none" w="sm" len="sm"/>
          </a:ln>
          <a:effectLst/>
        </p:spPr>
        <p:txBody>
          <a:bodyPr/>
          <a:lstStyle/>
          <a:p>
            <a:endParaRPr lang="en-US" altLang="en-US" dirty="0">
              <a:solidFill>
                <a:srgbClr val="CC0000"/>
              </a:solidFill>
              <a:latin typeface="Liberation Sans" panose="020B0604020202020204" pitchFamily="34" charset="0"/>
            </a:endParaRPr>
          </a:p>
        </p:txBody>
      </p:sp>
      <p:sp>
        <p:nvSpPr>
          <p:cNvPr id="7" name="Rectangle 6"/>
          <p:cNvSpPr>
            <a:spLocks noChangeArrowheads="1"/>
          </p:cNvSpPr>
          <p:nvPr/>
        </p:nvSpPr>
        <p:spPr bwMode="auto">
          <a:xfrm>
            <a:off x="533400" y="304800"/>
            <a:ext cx="8305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altLang="en-US" sz="3200" b="1" dirty="0" smtClean="0">
                <a:solidFill>
                  <a:srgbClr val="CC0000"/>
                </a:solidFill>
                <a:latin typeface="Liberation Sans" panose="020B0604020202020204" pitchFamily="34" charset="0"/>
              </a:rPr>
              <a:t>Statement of Financial Position</a:t>
            </a:r>
            <a:endParaRPr lang="en-US" altLang="en-US" sz="3200" b="1" dirty="0">
              <a:solidFill>
                <a:srgbClr val="CC0000"/>
              </a:solidFill>
              <a:latin typeface="Liberation Sans" panose="020B0604020202020204" pitchFamily="34" charset="0"/>
            </a:endParaRPr>
          </a:p>
        </p:txBody>
      </p: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3095110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609600" y="1295400"/>
            <a:ext cx="8001000" cy="4857750"/>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714750" algn="l"/>
                <a:tab pos="7658100" algn="r"/>
              </a:tabLst>
              <a:defRPr sz="2400">
                <a:solidFill>
                  <a:schemeClr val="tx1"/>
                </a:solidFill>
                <a:latin typeface="Comic Sans MS" pitchFamily="66" charset="0"/>
              </a:defRPr>
            </a:lvl1pPr>
            <a:lvl2pPr>
              <a:tabLst>
                <a:tab pos="3714750" algn="l"/>
                <a:tab pos="7658100" algn="r"/>
              </a:tabLst>
              <a:defRPr sz="2400">
                <a:solidFill>
                  <a:schemeClr val="tx1"/>
                </a:solidFill>
                <a:latin typeface="Comic Sans MS" pitchFamily="66" charset="0"/>
              </a:defRPr>
            </a:lvl2pPr>
            <a:lvl3pPr>
              <a:tabLst>
                <a:tab pos="3714750" algn="l"/>
                <a:tab pos="7658100" algn="r"/>
              </a:tabLst>
              <a:defRPr sz="2400">
                <a:solidFill>
                  <a:schemeClr val="tx1"/>
                </a:solidFill>
                <a:latin typeface="Comic Sans MS" pitchFamily="66" charset="0"/>
              </a:defRPr>
            </a:lvl3pPr>
            <a:lvl4pPr>
              <a:tabLst>
                <a:tab pos="3714750" algn="l"/>
                <a:tab pos="7658100" algn="r"/>
              </a:tabLst>
              <a:defRPr sz="2400">
                <a:solidFill>
                  <a:schemeClr val="tx1"/>
                </a:solidFill>
                <a:latin typeface="Comic Sans MS" pitchFamily="66" charset="0"/>
              </a:defRPr>
            </a:lvl4pPr>
            <a:lvl5pPr>
              <a:tabLst>
                <a:tab pos="3714750" algn="l"/>
                <a:tab pos="7658100" algn="r"/>
              </a:tabLst>
              <a:defRPr sz="2400">
                <a:solidFill>
                  <a:schemeClr val="tx1"/>
                </a:solidFill>
                <a:latin typeface="Comic Sans MS" pitchFamily="66" charset="0"/>
              </a:defRPr>
            </a:lvl5pPr>
            <a:lvl6pPr algn="ctr" eaLnBrk="0" fontAlgn="base" hangingPunct="0">
              <a:spcBef>
                <a:spcPct val="0"/>
              </a:spcBef>
              <a:spcAft>
                <a:spcPct val="0"/>
              </a:spcAft>
              <a:tabLst>
                <a:tab pos="3714750" algn="l"/>
                <a:tab pos="7658100" algn="r"/>
              </a:tabLst>
              <a:defRPr sz="2400">
                <a:solidFill>
                  <a:schemeClr val="tx1"/>
                </a:solidFill>
                <a:latin typeface="Comic Sans MS" pitchFamily="66" charset="0"/>
              </a:defRPr>
            </a:lvl6pPr>
            <a:lvl7pPr algn="ctr" eaLnBrk="0" fontAlgn="base" hangingPunct="0">
              <a:spcBef>
                <a:spcPct val="0"/>
              </a:spcBef>
              <a:spcAft>
                <a:spcPct val="0"/>
              </a:spcAft>
              <a:tabLst>
                <a:tab pos="3714750" algn="l"/>
                <a:tab pos="7658100" algn="r"/>
              </a:tabLst>
              <a:defRPr sz="2400">
                <a:solidFill>
                  <a:schemeClr val="tx1"/>
                </a:solidFill>
                <a:latin typeface="Comic Sans MS" pitchFamily="66" charset="0"/>
              </a:defRPr>
            </a:lvl7pPr>
            <a:lvl8pPr algn="ctr" eaLnBrk="0" fontAlgn="base" hangingPunct="0">
              <a:spcBef>
                <a:spcPct val="0"/>
              </a:spcBef>
              <a:spcAft>
                <a:spcPct val="0"/>
              </a:spcAft>
              <a:tabLst>
                <a:tab pos="3714750" algn="l"/>
                <a:tab pos="7658100" algn="r"/>
              </a:tabLst>
              <a:defRPr sz="2400">
                <a:solidFill>
                  <a:schemeClr val="tx1"/>
                </a:solidFill>
                <a:latin typeface="Comic Sans MS" pitchFamily="66" charset="0"/>
              </a:defRPr>
            </a:lvl8pPr>
            <a:lvl9pPr algn="ctr" eaLnBrk="0" fontAlgn="base" hangingPunct="0">
              <a:spcBef>
                <a:spcPct val="0"/>
              </a:spcBef>
              <a:spcAft>
                <a:spcPct val="0"/>
              </a:spcAft>
              <a:tabLst>
                <a:tab pos="3714750" algn="l"/>
                <a:tab pos="7658100" algn="r"/>
              </a:tabLst>
              <a:defRPr sz="2400">
                <a:solidFill>
                  <a:schemeClr val="tx1"/>
                </a:solidFill>
                <a:latin typeface="Comic Sans MS" pitchFamily="66" charset="0"/>
              </a:defRPr>
            </a:lvl9pPr>
          </a:lstStyle>
          <a:p>
            <a:pPr algn="l"/>
            <a:r>
              <a:rPr lang="en-US" altLang="en-US" sz="1800" dirty="0">
                <a:latin typeface="Arial" charset="0"/>
              </a:rPr>
              <a:t>The following accounts were taken from the financial statements of Callahan Company.</a:t>
            </a:r>
          </a:p>
          <a:p>
            <a:pPr algn="l"/>
            <a:endParaRPr lang="en-US" altLang="en-US" sz="1800" dirty="0">
              <a:latin typeface="Arial" charset="0"/>
            </a:endParaRPr>
          </a:p>
          <a:p>
            <a:pPr algn="l"/>
            <a:endParaRPr lang="en-US" altLang="en-US" sz="1800" dirty="0">
              <a:latin typeface="Arial" charset="0"/>
            </a:endParaRPr>
          </a:p>
          <a:p>
            <a:pPr algn="l"/>
            <a:endParaRPr lang="en-US" altLang="en-US" sz="1800" dirty="0">
              <a:latin typeface="Arial" charset="0"/>
            </a:endParaRPr>
          </a:p>
          <a:p>
            <a:pPr algn="l"/>
            <a:endParaRPr lang="en-US" altLang="en-US" sz="1800" dirty="0">
              <a:latin typeface="Arial" charset="0"/>
            </a:endParaRPr>
          </a:p>
          <a:p>
            <a:pPr algn="l"/>
            <a:endParaRPr lang="en-US" altLang="en-US" sz="1800" dirty="0">
              <a:latin typeface="Arial" charset="0"/>
            </a:endParaRPr>
          </a:p>
          <a:p>
            <a:pPr algn="l"/>
            <a:endParaRPr lang="en-US" altLang="en-US" sz="1800" dirty="0">
              <a:latin typeface="Arial" charset="0"/>
            </a:endParaRPr>
          </a:p>
          <a:p>
            <a:pPr algn="l"/>
            <a:endParaRPr lang="en-US" altLang="en-US" sz="1800" dirty="0">
              <a:latin typeface="Arial" charset="0"/>
            </a:endParaRPr>
          </a:p>
          <a:p>
            <a:pPr algn="l"/>
            <a:endParaRPr lang="en-US" altLang="en-US" sz="1800" dirty="0">
              <a:latin typeface="Arial" charset="0"/>
            </a:endParaRPr>
          </a:p>
          <a:p>
            <a:pPr algn="l"/>
            <a:r>
              <a:rPr lang="en-US" altLang="en-US" sz="1800" dirty="0">
                <a:latin typeface="Arial" charset="0"/>
              </a:rPr>
              <a:t>Match each of the following accounts to its proper statement of financial position classification, shown below. If the item would not appear on a statement of financial position, use “NA.”</a:t>
            </a:r>
          </a:p>
          <a:p>
            <a:pPr algn="l">
              <a:spcBef>
                <a:spcPct val="35000"/>
              </a:spcBef>
            </a:pPr>
            <a:r>
              <a:rPr lang="en-US" altLang="en-US" sz="1800" dirty="0">
                <a:latin typeface="Arial" charset="0"/>
              </a:rPr>
              <a:t>Current assets (CA) 		Current liabilities (CL)</a:t>
            </a:r>
          </a:p>
          <a:p>
            <a:pPr algn="l"/>
            <a:r>
              <a:rPr lang="en-US" altLang="en-US" sz="1800" dirty="0">
                <a:latin typeface="Arial" charset="0"/>
              </a:rPr>
              <a:t>Long-term investments (LTI) 		Non-current liabilities (NCL)</a:t>
            </a:r>
          </a:p>
          <a:p>
            <a:pPr algn="l"/>
            <a:r>
              <a:rPr lang="en-US" altLang="en-US" sz="1800" dirty="0">
                <a:latin typeface="Arial" charset="0"/>
              </a:rPr>
              <a:t>Property, plant, and equipment (PPE) 	Equity (E)</a:t>
            </a:r>
          </a:p>
          <a:p>
            <a:pPr algn="l"/>
            <a:r>
              <a:rPr lang="en-US" altLang="en-US" sz="1800" dirty="0">
                <a:latin typeface="Arial" charset="0"/>
              </a:rPr>
              <a:t>Intangible assets (IA)</a:t>
            </a:r>
          </a:p>
        </p:txBody>
      </p:sp>
      <p:pic>
        <p:nvPicPr>
          <p:cNvPr id="221220"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830580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200" name="Rectangle 16"/>
          <p:cNvSpPr>
            <a:spLocks noChangeArrowheads="1"/>
          </p:cNvSpPr>
          <p:nvPr/>
        </p:nvSpPr>
        <p:spPr bwMode="auto">
          <a:xfrm>
            <a:off x="762000" y="2106613"/>
            <a:ext cx="762000" cy="255587"/>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08" name="Rectangle 24"/>
          <p:cNvSpPr>
            <a:spLocks noChangeArrowheads="1"/>
          </p:cNvSpPr>
          <p:nvPr/>
        </p:nvSpPr>
        <p:spPr bwMode="auto">
          <a:xfrm>
            <a:off x="762000" y="2389188"/>
            <a:ext cx="762000" cy="255587"/>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09" name="Rectangle 25"/>
          <p:cNvSpPr>
            <a:spLocks noChangeArrowheads="1"/>
          </p:cNvSpPr>
          <p:nvPr/>
        </p:nvSpPr>
        <p:spPr bwMode="auto">
          <a:xfrm>
            <a:off x="762000" y="2667000"/>
            <a:ext cx="762000" cy="255588"/>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0" name="Rectangle 26"/>
          <p:cNvSpPr>
            <a:spLocks noChangeArrowheads="1"/>
          </p:cNvSpPr>
          <p:nvPr/>
        </p:nvSpPr>
        <p:spPr bwMode="auto">
          <a:xfrm>
            <a:off x="762000" y="2895600"/>
            <a:ext cx="762000" cy="255588"/>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1" name="Rectangle 27"/>
          <p:cNvSpPr>
            <a:spLocks noChangeArrowheads="1"/>
          </p:cNvSpPr>
          <p:nvPr/>
        </p:nvSpPr>
        <p:spPr bwMode="auto">
          <a:xfrm>
            <a:off x="762000" y="3151188"/>
            <a:ext cx="762000" cy="255587"/>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2" name="Rectangle 28"/>
          <p:cNvSpPr>
            <a:spLocks noChangeArrowheads="1"/>
          </p:cNvSpPr>
          <p:nvPr/>
        </p:nvSpPr>
        <p:spPr bwMode="auto">
          <a:xfrm>
            <a:off x="762000" y="3379788"/>
            <a:ext cx="914400" cy="255587"/>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3" name="Rectangle 29"/>
          <p:cNvSpPr>
            <a:spLocks noChangeArrowheads="1"/>
          </p:cNvSpPr>
          <p:nvPr/>
        </p:nvSpPr>
        <p:spPr bwMode="auto">
          <a:xfrm>
            <a:off x="5257800" y="2106613"/>
            <a:ext cx="762000" cy="255587"/>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4" name="Rectangle 30"/>
          <p:cNvSpPr>
            <a:spLocks noChangeArrowheads="1"/>
          </p:cNvSpPr>
          <p:nvPr/>
        </p:nvSpPr>
        <p:spPr bwMode="auto">
          <a:xfrm>
            <a:off x="5257800" y="2389188"/>
            <a:ext cx="838200" cy="228599"/>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5" name="Rectangle 31"/>
          <p:cNvSpPr>
            <a:spLocks noChangeArrowheads="1"/>
          </p:cNvSpPr>
          <p:nvPr/>
        </p:nvSpPr>
        <p:spPr bwMode="auto">
          <a:xfrm>
            <a:off x="5257800" y="2667000"/>
            <a:ext cx="838200" cy="228600"/>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6" name="Rectangle 32"/>
          <p:cNvSpPr>
            <a:spLocks noChangeArrowheads="1"/>
          </p:cNvSpPr>
          <p:nvPr/>
        </p:nvSpPr>
        <p:spPr bwMode="auto">
          <a:xfrm>
            <a:off x="5257800" y="3173413"/>
            <a:ext cx="762000" cy="255587"/>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7" name="Rectangle 33"/>
          <p:cNvSpPr>
            <a:spLocks noChangeArrowheads="1"/>
          </p:cNvSpPr>
          <p:nvPr/>
        </p:nvSpPr>
        <p:spPr bwMode="auto">
          <a:xfrm>
            <a:off x="5257800" y="3429000"/>
            <a:ext cx="762000" cy="255588"/>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21218" name="Rectangle 34"/>
          <p:cNvSpPr>
            <a:spLocks noChangeArrowheads="1"/>
          </p:cNvSpPr>
          <p:nvPr/>
        </p:nvSpPr>
        <p:spPr bwMode="auto">
          <a:xfrm>
            <a:off x="5257800" y="3657600"/>
            <a:ext cx="762000" cy="255588"/>
          </a:xfrm>
          <a:prstGeom prst="rect">
            <a:avLst/>
          </a:prstGeom>
          <a:solidFill>
            <a:schemeClr val="bg1"/>
          </a:solidFill>
          <a:ln w="12700" cap="sq">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TextBox 17"/>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rPr>
              <a:t>&gt;</a:t>
            </a:r>
            <a:endParaRPr lang="en-US" altLang="en-US" dirty="0">
              <a:solidFill>
                <a:schemeClr val="accent3"/>
              </a:solidFill>
            </a:endParaRPr>
          </a:p>
        </p:txBody>
      </p:sp>
      <p:sp>
        <p:nvSpPr>
          <p:cNvPr id="19" name="TextBox 18"/>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dirty="0" smtClean="0"/>
              <a:t>DO IT!</a:t>
            </a:r>
            <a:endParaRPr lang="en-US" sz="3100" dirty="0"/>
          </a:p>
        </p:txBody>
      </p:sp>
      <p:sp>
        <p:nvSpPr>
          <p:cNvPr id="20"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6</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9229730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21200"/>
                                        </p:tgtEl>
                                      </p:cBhvr>
                                    </p:animEffect>
                                    <p:set>
                                      <p:cBhvr>
                                        <p:cTn id="7" dur="1" fill="hold">
                                          <p:stCondLst>
                                            <p:cond delay="499"/>
                                          </p:stCondLst>
                                        </p:cTn>
                                        <p:tgtEl>
                                          <p:spTgt spid="22120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500"/>
                                        <p:tgtEl>
                                          <p:spTgt spid="221208"/>
                                        </p:tgtEl>
                                      </p:cBhvr>
                                    </p:animEffect>
                                    <p:set>
                                      <p:cBhvr>
                                        <p:cTn id="12" dur="1" fill="hold">
                                          <p:stCondLst>
                                            <p:cond delay="499"/>
                                          </p:stCondLst>
                                        </p:cTn>
                                        <p:tgtEl>
                                          <p:spTgt spid="22120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221209"/>
                                        </p:tgtEl>
                                      </p:cBhvr>
                                    </p:animEffect>
                                    <p:set>
                                      <p:cBhvr>
                                        <p:cTn id="17" dur="1" fill="hold">
                                          <p:stCondLst>
                                            <p:cond delay="499"/>
                                          </p:stCondLst>
                                        </p:cTn>
                                        <p:tgtEl>
                                          <p:spTgt spid="22120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221210"/>
                                        </p:tgtEl>
                                      </p:cBhvr>
                                    </p:animEffect>
                                    <p:set>
                                      <p:cBhvr>
                                        <p:cTn id="22" dur="1" fill="hold">
                                          <p:stCondLst>
                                            <p:cond delay="499"/>
                                          </p:stCondLst>
                                        </p:cTn>
                                        <p:tgtEl>
                                          <p:spTgt spid="2212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8" fill="hold" grpId="0" nodeType="clickEffect">
                                  <p:stCondLst>
                                    <p:cond delay="0"/>
                                  </p:stCondLst>
                                  <p:childTnLst>
                                    <p:animEffect transition="out" filter="wipe(left)">
                                      <p:cBhvr>
                                        <p:cTn id="26" dur="500"/>
                                        <p:tgtEl>
                                          <p:spTgt spid="221211"/>
                                        </p:tgtEl>
                                      </p:cBhvr>
                                    </p:animEffect>
                                    <p:set>
                                      <p:cBhvr>
                                        <p:cTn id="27" dur="1" fill="hold">
                                          <p:stCondLst>
                                            <p:cond delay="499"/>
                                          </p:stCondLst>
                                        </p:cTn>
                                        <p:tgtEl>
                                          <p:spTgt spid="221211"/>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500"/>
                                        <p:tgtEl>
                                          <p:spTgt spid="221212"/>
                                        </p:tgtEl>
                                      </p:cBhvr>
                                    </p:animEffect>
                                    <p:set>
                                      <p:cBhvr>
                                        <p:cTn id="32" dur="1" fill="hold">
                                          <p:stCondLst>
                                            <p:cond delay="499"/>
                                          </p:stCondLst>
                                        </p:cTn>
                                        <p:tgtEl>
                                          <p:spTgt spid="22121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8" fill="hold" grpId="0" nodeType="clickEffect">
                                  <p:stCondLst>
                                    <p:cond delay="0"/>
                                  </p:stCondLst>
                                  <p:childTnLst>
                                    <p:animEffect transition="out" filter="wipe(left)">
                                      <p:cBhvr>
                                        <p:cTn id="36" dur="500"/>
                                        <p:tgtEl>
                                          <p:spTgt spid="221213"/>
                                        </p:tgtEl>
                                      </p:cBhvr>
                                    </p:animEffect>
                                    <p:set>
                                      <p:cBhvr>
                                        <p:cTn id="37" dur="1" fill="hold">
                                          <p:stCondLst>
                                            <p:cond delay="499"/>
                                          </p:stCondLst>
                                        </p:cTn>
                                        <p:tgtEl>
                                          <p:spTgt spid="22121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8" fill="hold" grpId="0" nodeType="clickEffect">
                                  <p:stCondLst>
                                    <p:cond delay="0"/>
                                  </p:stCondLst>
                                  <p:childTnLst>
                                    <p:animEffect transition="out" filter="wipe(left)">
                                      <p:cBhvr>
                                        <p:cTn id="41" dur="500"/>
                                        <p:tgtEl>
                                          <p:spTgt spid="221214"/>
                                        </p:tgtEl>
                                      </p:cBhvr>
                                    </p:animEffect>
                                    <p:set>
                                      <p:cBhvr>
                                        <p:cTn id="42" dur="1" fill="hold">
                                          <p:stCondLst>
                                            <p:cond delay="499"/>
                                          </p:stCondLst>
                                        </p:cTn>
                                        <p:tgtEl>
                                          <p:spTgt spid="22121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8" fill="hold" grpId="0" nodeType="clickEffect">
                                  <p:stCondLst>
                                    <p:cond delay="0"/>
                                  </p:stCondLst>
                                  <p:childTnLst>
                                    <p:animEffect transition="out" filter="wipe(left)">
                                      <p:cBhvr>
                                        <p:cTn id="46" dur="500"/>
                                        <p:tgtEl>
                                          <p:spTgt spid="221215"/>
                                        </p:tgtEl>
                                      </p:cBhvr>
                                    </p:animEffect>
                                    <p:set>
                                      <p:cBhvr>
                                        <p:cTn id="47" dur="1" fill="hold">
                                          <p:stCondLst>
                                            <p:cond delay="499"/>
                                          </p:stCondLst>
                                        </p:cTn>
                                        <p:tgtEl>
                                          <p:spTgt spid="22121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8" fill="hold" grpId="0" nodeType="clickEffect">
                                  <p:stCondLst>
                                    <p:cond delay="0"/>
                                  </p:stCondLst>
                                  <p:childTnLst>
                                    <p:animEffect transition="out" filter="wipe(left)">
                                      <p:cBhvr>
                                        <p:cTn id="51" dur="500"/>
                                        <p:tgtEl>
                                          <p:spTgt spid="221216"/>
                                        </p:tgtEl>
                                      </p:cBhvr>
                                    </p:animEffect>
                                    <p:set>
                                      <p:cBhvr>
                                        <p:cTn id="52" dur="1" fill="hold">
                                          <p:stCondLst>
                                            <p:cond delay="499"/>
                                          </p:stCondLst>
                                        </p:cTn>
                                        <p:tgtEl>
                                          <p:spTgt spid="22121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8" fill="hold" grpId="0" nodeType="clickEffect">
                                  <p:stCondLst>
                                    <p:cond delay="0"/>
                                  </p:stCondLst>
                                  <p:childTnLst>
                                    <p:animEffect transition="out" filter="wipe(left)">
                                      <p:cBhvr>
                                        <p:cTn id="56" dur="500"/>
                                        <p:tgtEl>
                                          <p:spTgt spid="221217"/>
                                        </p:tgtEl>
                                      </p:cBhvr>
                                    </p:animEffect>
                                    <p:set>
                                      <p:cBhvr>
                                        <p:cTn id="57" dur="1" fill="hold">
                                          <p:stCondLst>
                                            <p:cond delay="499"/>
                                          </p:stCondLst>
                                        </p:cTn>
                                        <p:tgtEl>
                                          <p:spTgt spid="221217"/>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8" fill="hold" grpId="0" nodeType="clickEffect">
                                  <p:stCondLst>
                                    <p:cond delay="0"/>
                                  </p:stCondLst>
                                  <p:childTnLst>
                                    <p:animEffect transition="out" filter="wipe(left)">
                                      <p:cBhvr>
                                        <p:cTn id="61" dur="500"/>
                                        <p:tgtEl>
                                          <p:spTgt spid="221218"/>
                                        </p:tgtEl>
                                      </p:cBhvr>
                                    </p:animEffect>
                                    <p:set>
                                      <p:cBhvr>
                                        <p:cTn id="62" dur="1" fill="hold">
                                          <p:stCondLst>
                                            <p:cond delay="499"/>
                                          </p:stCondLst>
                                        </p:cTn>
                                        <p:tgtEl>
                                          <p:spTgt spid="2212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0" grpId="0" animBg="1"/>
      <p:bldP spid="221208" grpId="0" animBg="1"/>
      <p:bldP spid="221209" grpId="0" animBg="1"/>
      <p:bldP spid="221210" grpId="0" animBg="1"/>
      <p:bldP spid="221211" grpId="0" animBg="1"/>
      <p:bldP spid="221212" grpId="0" animBg="1"/>
      <p:bldP spid="221213" grpId="0" animBg="1"/>
      <p:bldP spid="221214" grpId="0" animBg="1"/>
      <p:bldP spid="221215" grpId="0" animBg="1"/>
      <p:bldP spid="221216" grpId="0" animBg="1"/>
      <p:bldP spid="221217" grpId="0" animBg="1"/>
      <p:bldP spid="2212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33400" y="1385248"/>
            <a:ext cx="8001000" cy="4516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2625" indent="-4508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It is often helpful to reverse some of the </a:t>
            </a:r>
            <a:endParaRPr lang="en-US" altLang="en-US" sz="2200" b="0" dirty="0" smtClean="0">
              <a:solidFill>
                <a:srgbClr val="000000"/>
              </a:solidFill>
              <a:latin typeface="Liberation Sans" panose="020B0604020202020204" pitchFamily="34" charset="0"/>
            </a:endParaRPr>
          </a:p>
          <a:p>
            <a:pPr lvl="1" indent="0">
              <a:lnSpc>
                <a:spcPct val="125000"/>
              </a:lnSpc>
              <a:spcBef>
                <a:spcPts val="0"/>
              </a:spcBef>
              <a:buClr>
                <a:srgbClr val="CC0000"/>
              </a:buClr>
              <a:buSzPct val="80000"/>
              <a:buNone/>
            </a:pPr>
            <a:r>
              <a:rPr lang="en-US" altLang="en-US" sz="2200" b="0" dirty="0" smtClean="0">
                <a:solidFill>
                  <a:srgbClr val="000000"/>
                </a:solidFill>
                <a:latin typeface="Liberation Sans" panose="020B0604020202020204" pitchFamily="34" charset="0"/>
              </a:rPr>
              <a:t>adjusting </a:t>
            </a:r>
            <a:r>
              <a:rPr lang="en-US" altLang="en-US" sz="2200" b="0" dirty="0">
                <a:solidFill>
                  <a:srgbClr val="000000"/>
                </a:solidFill>
                <a:latin typeface="Liberation Sans" panose="020B0604020202020204" pitchFamily="34" charset="0"/>
              </a:rPr>
              <a:t>entries before recording the regular transactions of the next period.</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Companies make a reversing entry at the </a:t>
            </a:r>
            <a:r>
              <a:rPr lang="en-US" altLang="en-US" sz="2200" dirty="0">
                <a:solidFill>
                  <a:srgbClr val="000000"/>
                </a:solidFill>
                <a:latin typeface="Liberation Sans" panose="020B0604020202020204" pitchFamily="34" charset="0"/>
              </a:rPr>
              <a:t>beginning</a:t>
            </a:r>
            <a:r>
              <a:rPr lang="en-US" altLang="en-US" sz="2200" b="0" dirty="0">
                <a:solidFill>
                  <a:srgbClr val="000000"/>
                </a:solidFill>
                <a:latin typeface="Liberation Sans" panose="020B0604020202020204" pitchFamily="34" charset="0"/>
              </a:rPr>
              <a:t> of the next accounting period.</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Each reversing entry is the </a:t>
            </a:r>
            <a:r>
              <a:rPr lang="en-US" altLang="en-US" sz="2200" dirty="0">
                <a:solidFill>
                  <a:srgbClr val="000000"/>
                </a:solidFill>
                <a:latin typeface="Liberation Sans" panose="020B0604020202020204" pitchFamily="34" charset="0"/>
              </a:rPr>
              <a:t>exact opposite </a:t>
            </a:r>
            <a:r>
              <a:rPr lang="en-US" altLang="en-US" sz="2200" b="0" dirty="0">
                <a:solidFill>
                  <a:srgbClr val="000000"/>
                </a:solidFill>
                <a:latin typeface="Liberation Sans" panose="020B0604020202020204" pitchFamily="34" charset="0"/>
              </a:rPr>
              <a:t>of the adjusting entry made in the previous period. </a:t>
            </a:r>
          </a:p>
          <a:p>
            <a:pPr lvl="1">
              <a:lnSpc>
                <a:spcPct val="125000"/>
              </a:lnSpc>
              <a:spcBef>
                <a:spcPts val="1200"/>
              </a:spcBef>
              <a:buClr>
                <a:srgbClr val="CC0000"/>
              </a:buClr>
              <a:buSzPct val="80000"/>
              <a:buFont typeface="Wingdings" pitchFamily="2" charset="2"/>
              <a:buChar char="u"/>
            </a:pPr>
            <a:r>
              <a:rPr lang="en-US" altLang="en-US" sz="2200" b="0" dirty="0">
                <a:solidFill>
                  <a:srgbClr val="000000"/>
                </a:solidFill>
                <a:latin typeface="Liberation Sans" panose="020B0604020202020204" pitchFamily="34" charset="0"/>
              </a:rPr>
              <a:t>The use of reversing entries </a:t>
            </a:r>
            <a:r>
              <a:rPr lang="en-US" altLang="en-US" sz="2200" dirty="0">
                <a:solidFill>
                  <a:srgbClr val="000000"/>
                </a:solidFill>
                <a:latin typeface="Liberation Sans" panose="020B0604020202020204" pitchFamily="34" charset="0"/>
              </a:rPr>
              <a:t>does not change </a:t>
            </a:r>
            <a:r>
              <a:rPr lang="en-US" altLang="en-US" sz="2200" b="0" dirty="0">
                <a:solidFill>
                  <a:srgbClr val="000000"/>
                </a:solidFill>
                <a:latin typeface="Liberation Sans" panose="020B0604020202020204" pitchFamily="34" charset="0"/>
              </a:rPr>
              <a:t>the amounts reported in the financial statements.</a:t>
            </a:r>
          </a:p>
        </p:txBody>
      </p:sp>
      <p:cxnSp>
        <p:nvCxnSpPr>
          <p:cNvPr id="9" name="Straight Connector 8"/>
          <p:cNvCxnSpPr/>
          <p:nvPr/>
        </p:nvCxnSpPr>
        <p:spPr bwMode="auto">
          <a:xfrm>
            <a:off x="7016088" y="939957"/>
            <a:ext cx="0" cy="1266892"/>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0" name="Rectangle 9"/>
          <p:cNvSpPr>
            <a:spLocks noChangeArrowheads="1"/>
          </p:cNvSpPr>
          <p:nvPr/>
        </p:nvSpPr>
        <p:spPr bwMode="auto">
          <a:xfrm>
            <a:off x="290286" y="420253"/>
            <a:ext cx="2249714" cy="628888"/>
          </a:xfrm>
          <a:prstGeom prst="rect">
            <a:avLst/>
          </a:prstGeom>
          <a:solidFill>
            <a:srgbClr val="FF6600"/>
          </a:solidFill>
          <a:ln>
            <a:noFill/>
          </a:ln>
          <a:effectLst/>
        </p:spPr>
        <p:txBody>
          <a:bodyPr wrap="none" lIns="86493" tIns="43247" rIns="86493" bIns="43247" anchor="ctr"/>
          <a:lstStyle/>
          <a:p>
            <a:r>
              <a:rPr lang="en-US" altLang="en-US" sz="2400" b="1" dirty="0" smtClean="0">
                <a:solidFill>
                  <a:schemeClr val="accent3"/>
                </a:solidFill>
                <a:latin typeface="Liberation Sans" panose="020B0604020202020204" pitchFamily="34" charset="0"/>
              </a:rPr>
              <a:t>APPENDIX 4A</a:t>
            </a:r>
            <a:endParaRPr lang="en-US" altLang="en-US" sz="2400" b="1" dirty="0">
              <a:solidFill>
                <a:schemeClr val="accent3"/>
              </a:solidFill>
              <a:latin typeface="Liberation Sans" panose="020B0604020202020204" pitchFamily="34" charset="0"/>
            </a:endParaRPr>
          </a:p>
        </p:txBody>
      </p:sp>
      <p:sp>
        <p:nvSpPr>
          <p:cNvPr id="13" name="Rectangle 5"/>
          <p:cNvSpPr>
            <a:spLocks noChangeArrowheads="1"/>
          </p:cNvSpPr>
          <p:nvPr/>
        </p:nvSpPr>
        <p:spPr bwMode="auto">
          <a:xfrm>
            <a:off x="2540000" y="421511"/>
            <a:ext cx="6241143" cy="634306"/>
          </a:xfrm>
          <a:prstGeom prst="rect">
            <a:avLst/>
          </a:prstGeom>
          <a:solidFill>
            <a:srgbClr val="0000BF"/>
          </a:solidFill>
          <a:ln>
            <a:noFill/>
          </a:ln>
          <a:effectLst/>
        </p:spPr>
        <p:txBody>
          <a:bodyPr wrap="square" lIns="86493" tIns="27432" rIns="86493" bIns="43247" anchor="ctr"/>
          <a:lstStyle/>
          <a:p>
            <a:pPr marL="53975" algn="l"/>
            <a:r>
              <a:rPr lang="en-US" sz="2800" b="1" dirty="0" smtClean="0">
                <a:solidFill>
                  <a:schemeClr val="accent3"/>
                </a:solidFill>
                <a:latin typeface="Liberation Sans" panose="020B0604020202020204" pitchFamily="34" charset="0"/>
              </a:rPr>
              <a:t>Reversing Entries</a:t>
            </a:r>
            <a:endParaRPr lang="en-US" sz="2800" b="1" dirty="0">
              <a:solidFill>
                <a:schemeClr val="accent3"/>
              </a:solidFill>
              <a:latin typeface="Liberation Sans" panose="020B0604020202020204" pitchFamily="34" charset="0"/>
            </a:endParaRPr>
          </a:p>
        </p:txBody>
      </p:sp>
      <p:sp>
        <p:nvSpPr>
          <p:cNvPr id="14" name="Rectangle 13"/>
          <p:cNvSpPr/>
          <p:nvPr/>
        </p:nvSpPr>
        <p:spPr>
          <a:xfrm>
            <a:off x="7063422" y="1115704"/>
            <a:ext cx="1892922" cy="1077218"/>
          </a:xfrm>
          <a:prstGeom prst="rect">
            <a:avLst/>
          </a:prstGeom>
        </p:spPr>
        <p:txBody>
          <a:bodyPr wrap="square">
            <a:spAutoFit/>
          </a:bodyPr>
          <a:lstStyle/>
          <a:p>
            <a:pPr algn="l"/>
            <a:r>
              <a:rPr lang="en-US" sz="1800" b="1" dirty="0" smtClean="0">
                <a:solidFill>
                  <a:srgbClr val="FF3300"/>
                </a:solidFill>
                <a:latin typeface="Liberation Sans" panose="020B0604020202020204" pitchFamily="34" charset="0"/>
              </a:rPr>
              <a:t>Learning Objective 7</a:t>
            </a:r>
          </a:p>
          <a:p>
            <a:pPr algn="l"/>
            <a:r>
              <a:rPr lang="en-US" sz="1400" b="1" dirty="0" smtClean="0">
                <a:solidFill>
                  <a:schemeClr val="tx1"/>
                </a:solidFill>
                <a:latin typeface="Liberation Sans" panose="020B0604020202020204" pitchFamily="34" charset="0"/>
              </a:rPr>
              <a:t>Prepare reversing entries.</a:t>
            </a:r>
            <a:endParaRPr lang="en-US" sz="1400" b="1" dirty="0">
              <a:solidFill>
                <a:schemeClr val="tx1"/>
              </a:solidFill>
              <a:latin typeface="Liberation Sans" panose="020B0604020202020204" pitchFamily="34" charset="0"/>
            </a:endParaRPr>
          </a:p>
        </p:txBody>
      </p:sp>
      <p:sp>
        <p:nvSpPr>
          <p:cNvPr id="15"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7</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5"/>
          <p:cNvSpPr>
            <a:spLocks noChangeArrowheads="1"/>
          </p:cNvSpPr>
          <p:nvPr/>
        </p:nvSpPr>
        <p:spPr bwMode="auto">
          <a:xfrm>
            <a:off x="457200" y="12954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562" tIns="46038" rIns="182562"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indent="-3429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50000"/>
              </a:spcBef>
              <a:buClrTx/>
              <a:buSzTx/>
              <a:buFontTx/>
              <a:buNone/>
            </a:pPr>
            <a:r>
              <a:rPr lang="en-US" altLang="en-US" sz="2000" dirty="0">
                <a:solidFill>
                  <a:schemeClr val="tx1"/>
                </a:solidFill>
                <a:latin typeface="Liberation Sans" panose="020B0604020202020204" pitchFamily="34" charset="0"/>
              </a:rPr>
              <a:t>Illustration:</a:t>
            </a:r>
            <a:r>
              <a:rPr lang="en-US" altLang="en-US" sz="2000" b="0" dirty="0">
                <a:solidFill>
                  <a:schemeClr val="tx1"/>
                </a:solidFill>
                <a:latin typeface="Liberation Sans" panose="020B0604020202020204" pitchFamily="34" charset="0"/>
              </a:rPr>
              <a:t> </a:t>
            </a:r>
            <a:r>
              <a:rPr lang="en-US" altLang="en-US" sz="2000" b="0" dirty="0" smtClean="0">
                <a:solidFill>
                  <a:schemeClr val="tx1"/>
                </a:solidFill>
                <a:latin typeface="Liberation Sans" panose="020B0604020202020204" pitchFamily="34" charset="0"/>
              </a:rPr>
              <a:t>To </a:t>
            </a:r>
            <a:r>
              <a:rPr lang="en-US" altLang="en-US" sz="2000" b="0" dirty="0">
                <a:solidFill>
                  <a:schemeClr val="tx1"/>
                </a:solidFill>
                <a:latin typeface="Liberation Sans" panose="020B0604020202020204" pitchFamily="34" charset="0"/>
              </a:rPr>
              <a:t>illustrate the optional use of reversing entries for accrued expenses, we will use the salaries expense transactions for </a:t>
            </a:r>
            <a:r>
              <a:rPr lang="en-US" altLang="en-US" sz="2000" b="0" dirty="0" smtClean="0">
                <a:solidFill>
                  <a:schemeClr val="tx1"/>
                </a:solidFill>
                <a:latin typeface="Liberation Sans" panose="020B0604020202020204" pitchFamily="34" charset="0"/>
              </a:rPr>
              <a:t>Yazici Advertising A.S. </a:t>
            </a:r>
            <a:endParaRPr lang="en-US" altLang="en-US" sz="2000" b="0" dirty="0">
              <a:solidFill>
                <a:schemeClr val="tx1"/>
              </a:solidFill>
              <a:latin typeface="Liberation Sans" panose="020B0604020202020204" pitchFamily="34" charset="0"/>
            </a:endParaRPr>
          </a:p>
          <a:p>
            <a:pPr lvl="1">
              <a:lnSpc>
                <a:spcPct val="125000"/>
              </a:lnSpc>
              <a:spcBef>
                <a:spcPct val="50000"/>
              </a:spcBef>
              <a:buClrTx/>
              <a:buSzTx/>
              <a:buFontTx/>
              <a:buAutoNum type="arabicPeriod"/>
            </a:pPr>
            <a:r>
              <a:rPr lang="en-US" altLang="en-US" sz="1900" b="0" dirty="0">
                <a:solidFill>
                  <a:schemeClr val="tx1"/>
                </a:solidFill>
                <a:latin typeface="Liberation Sans" panose="020B0604020202020204" pitchFamily="34" charset="0"/>
              </a:rPr>
              <a:t>October 26 (initial salary entry): Pioneer pays </a:t>
            </a:r>
            <a:r>
              <a:rPr lang="en-US" altLang="en-US" sz="1900" b="0" dirty="0" smtClean="0">
                <a:solidFill>
                  <a:schemeClr val="tx1"/>
                </a:solidFill>
                <a:latin typeface="Calibri"/>
              </a:rPr>
              <a:t>₺</a:t>
            </a:r>
            <a:r>
              <a:rPr lang="en-US" altLang="en-US" sz="1900" b="0" dirty="0" smtClean="0">
                <a:solidFill>
                  <a:schemeClr val="tx1"/>
                </a:solidFill>
                <a:latin typeface="Liberation Sans" panose="020B0604020202020204" pitchFamily="34" charset="0"/>
              </a:rPr>
              <a:t>4,000 </a:t>
            </a:r>
            <a:r>
              <a:rPr lang="en-US" altLang="en-US" sz="1900" b="0" dirty="0">
                <a:solidFill>
                  <a:schemeClr val="tx1"/>
                </a:solidFill>
                <a:latin typeface="Liberation Sans" panose="020B0604020202020204" pitchFamily="34" charset="0"/>
              </a:rPr>
              <a:t>of salaries and wages earned between October 15 and October 26.</a:t>
            </a:r>
          </a:p>
          <a:p>
            <a:pPr lvl="1">
              <a:lnSpc>
                <a:spcPct val="125000"/>
              </a:lnSpc>
              <a:spcBef>
                <a:spcPct val="50000"/>
              </a:spcBef>
              <a:buClrTx/>
              <a:buSzTx/>
              <a:buFontTx/>
              <a:buAutoNum type="arabicPeriod"/>
            </a:pPr>
            <a:r>
              <a:rPr lang="en-US" altLang="en-US" sz="1900" b="0" dirty="0">
                <a:solidFill>
                  <a:schemeClr val="tx1"/>
                </a:solidFill>
                <a:latin typeface="Liberation Sans" panose="020B0604020202020204" pitchFamily="34" charset="0"/>
              </a:rPr>
              <a:t>October 31 (adjusting entry): Salaries and wages earned between October 29 and October 31 are </a:t>
            </a:r>
            <a:r>
              <a:rPr lang="en-US" altLang="en-US" sz="1900" b="0" dirty="0" smtClean="0">
                <a:solidFill>
                  <a:schemeClr val="tx1"/>
                </a:solidFill>
                <a:latin typeface="Calibri"/>
              </a:rPr>
              <a:t>₺</a:t>
            </a:r>
            <a:r>
              <a:rPr lang="en-US" altLang="en-US" sz="1900" b="0" dirty="0" smtClean="0">
                <a:solidFill>
                  <a:schemeClr val="tx1"/>
                </a:solidFill>
                <a:latin typeface="Liberation Sans" panose="020B0604020202020204" pitchFamily="34" charset="0"/>
              </a:rPr>
              <a:t>1,200</a:t>
            </a:r>
            <a:r>
              <a:rPr lang="en-US" altLang="en-US" sz="1900" b="0" dirty="0">
                <a:solidFill>
                  <a:schemeClr val="tx1"/>
                </a:solidFill>
                <a:latin typeface="Liberation Sans" panose="020B0604020202020204" pitchFamily="34" charset="0"/>
              </a:rPr>
              <a:t>. The company will pay these in the November 9 payroll.</a:t>
            </a:r>
          </a:p>
          <a:p>
            <a:pPr lvl="1">
              <a:lnSpc>
                <a:spcPct val="125000"/>
              </a:lnSpc>
              <a:spcBef>
                <a:spcPct val="50000"/>
              </a:spcBef>
              <a:buClrTx/>
              <a:buSzTx/>
              <a:buFontTx/>
              <a:buAutoNum type="arabicPeriod"/>
            </a:pPr>
            <a:r>
              <a:rPr lang="en-US" altLang="en-US" sz="1900" b="0" dirty="0">
                <a:solidFill>
                  <a:schemeClr val="tx1"/>
                </a:solidFill>
                <a:latin typeface="Liberation Sans" panose="020B0604020202020204" pitchFamily="34" charset="0"/>
              </a:rPr>
              <a:t>November 9 (subsequent salary entry): Salaries and wages paid are </a:t>
            </a:r>
            <a:r>
              <a:rPr lang="en-US" altLang="en-US" sz="1900" b="0" dirty="0" smtClean="0">
                <a:solidFill>
                  <a:schemeClr val="tx1"/>
                </a:solidFill>
                <a:latin typeface="Calibri"/>
              </a:rPr>
              <a:t>₺</a:t>
            </a:r>
            <a:r>
              <a:rPr lang="en-US" altLang="en-US" sz="1900" b="0" dirty="0" smtClean="0">
                <a:solidFill>
                  <a:schemeClr val="tx1"/>
                </a:solidFill>
                <a:latin typeface="Liberation Sans" panose="020B0604020202020204" pitchFamily="34" charset="0"/>
              </a:rPr>
              <a:t>4,000</a:t>
            </a:r>
            <a:r>
              <a:rPr lang="en-US" altLang="en-US" sz="1900" b="0" dirty="0">
                <a:solidFill>
                  <a:schemeClr val="tx1"/>
                </a:solidFill>
                <a:latin typeface="Liberation Sans" panose="020B0604020202020204" pitchFamily="34" charset="0"/>
              </a:rPr>
              <a:t>. Of this amount, </a:t>
            </a:r>
            <a:r>
              <a:rPr lang="en-US" altLang="en-US" sz="1900" b="0" dirty="0" smtClean="0">
                <a:solidFill>
                  <a:schemeClr val="tx1"/>
                </a:solidFill>
                <a:latin typeface="Calibri"/>
              </a:rPr>
              <a:t>₺</a:t>
            </a:r>
            <a:r>
              <a:rPr lang="en-US" altLang="en-US" sz="1900" b="0" dirty="0" smtClean="0">
                <a:solidFill>
                  <a:schemeClr val="tx1"/>
                </a:solidFill>
                <a:latin typeface="Liberation Sans" panose="020B0604020202020204" pitchFamily="34" charset="0"/>
              </a:rPr>
              <a:t>1,200 </a:t>
            </a:r>
            <a:r>
              <a:rPr lang="en-US" altLang="en-US" sz="1900" b="0" dirty="0">
                <a:solidFill>
                  <a:schemeClr val="tx1"/>
                </a:solidFill>
                <a:latin typeface="Liberation Sans" panose="020B0604020202020204" pitchFamily="34" charset="0"/>
              </a:rPr>
              <a:t>applied to accrued salaries and wages payable and </a:t>
            </a:r>
            <a:r>
              <a:rPr lang="en-US" altLang="en-US" sz="1900" b="0" dirty="0" smtClean="0">
                <a:solidFill>
                  <a:schemeClr val="tx1"/>
                </a:solidFill>
                <a:latin typeface="Calibri"/>
              </a:rPr>
              <a:t>₺</a:t>
            </a:r>
            <a:r>
              <a:rPr lang="en-US" altLang="en-US" sz="1900" b="0" dirty="0" smtClean="0">
                <a:solidFill>
                  <a:schemeClr val="tx1"/>
                </a:solidFill>
                <a:latin typeface="Liberation Sans" panose="020B0604020202020204" pitchFamily="34" charset="0"/>
              </a:rPr>
              <a:t>2,800 </a:t>
            </a:r>
            <a:r>
              <a:rPr lang="en-US" altLang="en-US" sz="1900" b="0" dirty="0">
                <a:solidFill>
                  <a:schemeClr val="tx1"/>
                </a:solidFill>
                <a:latin typeface="Liberation Sans" panose="020B0604020202020204" pitchFamily="34" charset="0"/>
              </a:rPr>
              <a:t>was earned between November 1 and November 9.</a:t>
            </a:r>
          </a:p>
        </p:txBody>
      </p:sp>
      <p:sp>
        <p:nvSpPr>
          <p:cNvPr id="6"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SzPct val="80000"/>
              <a:buNone/>
              <a:defRPr/>
            </a:pPr>
            <a:r>
              <a:rPr lang="en-US" sz="3200" dirty="0" smtClean="0">
                <a:solidFill>
                  <a:srgbClr val="CC0000"/>
                </a:solidFill>
                <a:latin typeface="Liberation Sans" panose="020B0604020202020204" pitchFamily="34" charset="0"/>
              </a:rPr>
              <a:t>Reversing Entries Example</a:t>
            </a:r>
            <a:endParaRPr lang="en-US" sz="3200" dirty="0">
              <a:solidFill>
                <a:srgbClr val="CC0000"/>
              </a:solidFill>
              <a:latin typeface="Liberation Sans" panose="020B0604020202020204" pitchFamily="34" charset="0"/>
            </a:endParaRPr>
          </a:p>
        </p:txBody>
      </p:sp>
      <p:sp>
        <p:nvSpPr>
          <p:cNvPr id="7"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7</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7" name="Text Box 37"/>
          <p:cNvSpPr txBox="1">
            <a:spLocks noChangeArrowheads="1"/>
          </p:cNvSpPr>
          <p:nvPr/>
        </p:nvSpPr>
        <p:spPr bwMode="auto">
          <a:xfrm>
            <a:off x="5486400" y="5349875"/>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Salaries and Wages Expense 	4,000</a:t>
            </a:r>
          </a:p>
        </p:txBody>
      </p:sp>
      <p:sp>
        <p:nvSpPr>
          <p:cNvPr id="112664" name="Text Box 24"/>
          <p:cNvSpPr txBox="1">
            <a:spLocks noChangeArrowheads="1"/>
          </p:cNvSpPr>
          <p:nvPr/>
        </p:nvSpPr>
        <p:spPr bwMode="auto">
          <a:xfrm>
            <a:off x="5486400" y="4435475"/>
            <a:ext cx="3429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274320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274320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274320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2743200" algn="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Salaries and Wages Payable 	1,200</a:t>
            </a:r>
          </a:p>
        </p:txBody>
      </p:sp>
      <p:sp>
        <p:nvSpPr>
          <p:cNvPr id="60420" name="Text Box 22"/>
          <p:cNvSpPr txBox="1">
            <a:spLocks noChangeArrowheads="1"/>
          </p:cNvSpPr>
          <p:nvPr/>
        </p:nvSpPr>
        <p:spPr bwMode="auto">
          <a:xfrm>
            <a:off x="5943600" y="4130675"/>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Reversing Entry</a:t>
            </a:r>
          </a:p>
        </p:txBody>
      </p:sp>
      <p:sp>
        <p:nvSpPr>
          <p:cNvPr id="60421" name="Text Box 9"/>
          <p:cNvSpPr txBox="1">
            <a:spLocks noChangeArrowheads="1"/>
          </p:cNvSpPr>
          <p:nvPr/>
        </p:nvSpPr>
        <p:spPr bwMode="auto">
          <a:xfrm>
            <a:off x="5486400" y="1295400"/>
            <a:ext cx="2667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500" dirty="0">
                <a:solidFill>
                  <a:schemeClr val="tx1"/>
                </a:solidFill>
                <a:latin typeface="Times New Roman" pitchFamily="18" charset="0"/>
              </a:rPr>
              <a:t>With Reversing Entries                (per appendix)</a:t>
            </a:r>
          </a:p>
        </p:txBody>
      </p:sp>
      <p:sp>
        <p:nvSpPr>
          <p:cNvPr id="60423" name="Text Box 8"/>
          <p:cNvSpPr txBox="1">
            <a:spLocks noChangeArrowheads="1"/>
          </p:cNvSpPr>
          <p:nvPr/>
        </p:nvSpPr>
        <p:spPr bwMode="auto">
          <a:xfrm>
            <a:off x="5943600" y="1920875"/>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Initial Salary Entry</a:t>
            </a:r>
          </a:p>
        </p:txBody>
      </p:sp>
      <p:sp>
        <p:nvSpPr>
          <p:cNvPr id="60424" name="Line 10"/>
          <p:cNvSpPr>
            <a:spLocks noChangeShapeType="1"/>
          </p:cNvSpPr>
          <p:nvPr/>
        </p:nvSpPr>
        <p:spPr bwMode="auto">
          <a:xfrm>
            <a:off x="6096000" y="2225675"/>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2652" name="Text Box 12"/>
          <p:cNvSpPr txBox="1">
            <a:spLocks noChangeArrowheads="1"/>
          </p:cNvSpPr>
          <p:nvPr/>
        </p:nvSpPr>
        <p:spPr bwMode="auto">
          <a:xfrm>
            <a:off x="4800600" y="2178050"/>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Oct. 26	Same entry</a:t>
            </a:r>
          </a:p>
        </p:txBody>
      </p:sp>
      <p:sp>
        <p:nvSpPr>
          <p:cNvPr id="60426" name="Text Box 14"/>
          <p:cNvSpPr txBox="1">
            <a:spLocks noChangeArrowheads="1"/>
          </p:cNvSpPr>
          <p:nvPr/>
        </p:nvSpPr>
        <p:spPr bwMode="auto">
          <a:xfrm>
            <a:off x="5943600" y="2606675"/>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Adjusting Entry</a:t>
            </a:r>
          </a:p>
        </p:txBody>
      </p:sp>
      <p:sp>
        <p:nvSpPr>
          <p:cNvPr id="60427" name="Line 15"/>
          <p:cNvSpPr>
            <a:spLocks noChangeShapeType="1"/>
          </p:cNvSpPr>
          <p:nvPr/>
        </p:nvSpPr>
        <p:spPr bwMode="auto">
          <a:xfrm>
            <a:off x="6096000" y="2911475"/>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0428" name="Text Box 18"/>
          <p:cNvSpPr txBox="1">
            <a:spLocks noChangeArrowheads="1"/>
          </p:cNvSpPr>
          <p:nvPr/>
        </p:nvSpPr>
        <p:spPr bwMode="auto">
          <a:xfrm>
            <a:off x="5943600" y="3368675"/>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Closing Entry</a:t>
            </a:r>
          </a:p>
        </p:txBody>
      </p:sp>
      <p:sp>
        <p:nvSpPr>
          <p:cNvPr id="60429" name="Line 19"/>
          <p:cNvSpPr>
            <a:spLocks noChangeShapeType="1"/>
          </p:cNvSpPr>
          <p:nvPr/>
        </p:nvSpPr>
        <p:spPr bwMode="auto">
          <a:xfrm>
            <a:off x="6096000" y="3673475"/>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0430" name="Line 23"/>
          <p:cNvSpPr>
            <a:spLocks noChangeShapeType="1"/>
          </p:cNvSpPr>
          <p:nvPr/>
        </p:nvSpPr>
        <p:spPr bwMode="auto">
          <a:xfrm>
            <a:off x="6096000" y="4435475"/>
            <a:ext cx="1524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2666" name="Text Box 26"/>
          <p:cNvSpPr txBox="1">
            <a:spLocks noChangeArrowheads="1"/>
          </p:cNvSpPr>
          <p:nvPr/>
        </p:nvSpPr>
        <p:spPr bwMode="auto">
          <a:xfrm>
            <a:off x="5334000" y="4664075"/>
            <a:ext cx="358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	Salaries and Wages Expense 	1,200</a:t>
            </a:r>
          </a:p>
        </p:txBody>
      </p:sp>
      <p:sp>
        <p:nvSpPr>
          <p:cNvPr id="60432" name="Text Box 27"/>
          <p:cNvSpPr txBox="1">
            <a:spLocks noChangeArrowheads="1"/>
          </p:cNvSpPr>
          <p:nvPr/>
        </p:nvSpPr>
        <p:spPr bwMode="auto">
          <a:xfrm>
            <a:off x="5791200" y="5045075"/>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1400" dirty="0">
                <a:solidFill>
                  <a:schemeClr val="tx1"/>
                </a:solidFill>
                <a:latin typeface="Times New Roman" pitchFamily="18" charset="0"/>
              </a:rPr>
              <a:t>Subsequent Salary Entry</a:t>
            </a:r>
          </a:p>
        </p:txBody>
      </p:sp>
      <p:sp>
        <p:nvSpPr>
          <p:cNvPr id="60433" name="Line 28"/>
          <p:cNvSpPr>
            <a:spLocks noChangeShapeType="1"/>
          </p:cNvSpPr>
          <p:nvPr/>
        </p:nvSpPr>
        <p:spPr bwMode="auto">
          <a:xfrm>
            <a:off x="5943600" y="5349875"/>
            <a:ext cx="19050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2674" name="Text Box 34"/>
          <p:cNvSpPr txBox="1">
            <a:spLocks noChangeArrowheads="1"/>
          </p:cNvSpPr>
          <p:nvPr/>
        </p:nvSpPr>
        <p:spPr bwMode="auto">
          <a:xfrm>
            <a:off x="4800600" y="2879725"/>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Oct. 31	Same entry</a:t>
            </a:r>
          </a:p>
        </p:txBody>
      </p:sp>
      <p:sp>
        <p:nvSpPr>
          <p:cNvPr id="112675" name="Text Box 35"/>
          <p:cNvSpPr txBox="1">
            <a:spLocks noChangeArrowheads="1"/>
          </p:cNvSpPr>
          <p:nvPr/>
        </p:nvSpPr>
        <p:spPr bwMode="auto">
          <a:xfrm>
            <a:off x="4800600" y="3629025"/>
            <a:ext cx="3886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Oct. 31	Same entry</a:t>
            </a:r>
          </a:p>
        </p:txBody>
      </p:sp>
      <p:sp>
        <p:nvSpPr>
          <p:cNvPr id="112676" name="Text Box 36"/>
          <p:cNvSpPr txBox="1">
            <a:spLocks noChangeArrowheads="1"/>
          </p:cNvSpPr>
          <p:nvPr/>
        </p:nvSpPr>
        <p:spPr bwMode="auto">
          <a:xfrm>
            <a:off x="4800600" y="4435475"/>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Nov. 1	</a:t>
            </a:r>
          </a:p>
        </p:txBody>
      </p:sp>
      <p:sp>
        <p:nvSpPr>
          <p:cNvPr id="112678" name="Text Box 38"/>
          <p:cNvSpPr txBox="1">
            <a:spLocks noChangeArrowheads="1"/>
          </p:cNvSpPr>
          <p:nvPr/>
        </p:nvSpPr>
        <p:spPr bwMode="auto">
          <a:xfrm>
            <a:off x="5334000" y="5578475"/>
            <a:ext cx="3587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accent2"/>
              </a:buClr>
              <a:buSzPct val="75000"/>
              <a:buFont typeface="Wingdings" pitchFamily="2" charset="2"/>
              <a:buChar char="l"/>
              <a:tabLst>
                <a:tab pos="3316288" algn="r"/>
                <a:tab pos="3829050" algn="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3316288" algn="r"/>
                <a:tab pos="3829050" algn="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3316288" algn="r"/>
                <a:tab pos="3829050" algn="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3316288" algn="r"/>
                <a:tab pos="3829050" algn="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	Cash 	4,000</a:t>
            </a:r>
          </a:p>
        </p:txBody>
      </p:sp>
      <p:sp>
        <p:nvSpPr>
          <p:cNvPr id="112679" name="Text Box 39"/>
          <p:cNvSpPr txBox="1">
            <a:spLocks noChangeArrowheads="1"/>
          </p:cNvSpPr>
          <p:nvPr/>
        </p:nvSpPr>
        <p:spPr bwMode="auto">
          <a:xfrm>
            <a:off x="4800600" y="5349875"/>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tabLst>
                <a:tab pos="1943100" algn="ctr"/>
              </a:tabLst>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tabLst>
                <a:tab pos="1943100" algn="ctr"/>
              </a:tabLst>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tabLst>
                <a:tab pos="1943100" algn="ctr"/>
              </a:tabLst>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tabLst>
                <a:tab pos="1943100" algn="ctr"/>
              </a:tabLst>
              <a:defRPr sz="2000" b="1">
                <a:solidFill>
                  <a:schemeClr val="bg2"/>
                </a:solidFill>
                <a:latin typeface="Arial" charset="0"/>
              </a:defRPr>
            </a:lvl9pPr>
          </a:lstStyle>
          <a:p>
            <a:pPr>
              <a:spcBef>
                <a:spcPct val="50000"/>
              </a:spcBef>
              <a:buClrTx/>
              <a:buSzTx/>
              <a:buFontTx/>
              <a:buNone/>
            </a:pPr>
            <a:r>
              <a:rPr lang="en-US" altLang="en-US" sz="1400" dirty="0">
                <a:solidFill>
                  <a:srgbClr val="800000"/>
                </a:solidFill>
                <a:latin typeface="Times New Roman" pitchFamily="18" charset="0"/>
              </a:rPr>
              <a:t>Nov. 9	</a:t>
            </a:r>
          </a:p>
        </p:txBody>
      </p:sp>
      <p:pic>
        <p:nvPicPr>
          <p:cNvPr id="60440" name="Picture 4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149225" y="1311275"/>
            <a:ext cx="45751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sz="3200" b="1" dirty="0">
                <a:solidFill>
                  <a:srgbClr val="CC0000"/>
                </a:solidFill>
                <a:latin typeface="Liberation Sans" panose="020B0604020202020204" pitchFamily="34" charset="0"/>
              </a:rPr>
              <a:t>Reversing Entries Example</a:t>
            </a:r>
          </a:p>
        </p:txBody>
      </p:sp>
      <p:sp>
        <p:nvSpPr>
          <p:cNvPr id="32"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 name="Rectangle 1"/>
          <p:cNvSpPr/>
          <p:nvPr/>
        </p:nvSpPr>
        <p:spPr>
          <a:xfrm>
            <a:off x="838200" y="6091535"/>
            <a:ext cx="4572000" cy="461665"/>
          </a:xfrm>
          <a:prstGeom prst="rect">
            <a:avLst/>
          </a:prstGeom>
          <a:solidFill>
            <a:schemeClr val="accent3"/>
          </a:solidFill>
        </p:spPr>
        <p:txBody>
          <a:bodyPr wrap="square">
            <a:spAutoFit/>
          </a:bodyPr>
          <a:lstStyle/>
          <a:p>
            <a:pPr algn="l"/>
            <a:r>
              <a:rPr lang="en-US" sz="1200" b="1" dirty="0">
                <a:latin typeface="Liberation Sans" panose="020B0604020202020204" pitchFamily="34" charset="0"/>
              </a:rPr>
              <a:t>Illustration 4A-1</a:t>
            </a:r>
          </a:p>
          <a:p>
            <a:pPr algn="l"/>
            <a:r>
              <a:rPr lang="en-US" sz="1200" dirty="0">
                <a:latin typeface="Liberation Sans" panose="020B0604020202020204" pitchFamily="34" charset="0"/>
              </a:rPr>
              <a:t>Comparative </a:t>
            </a:r>
            <a:r>
              <a:rPr lang="en-US" sz="1200" dirty="0" smtClean="0">
                <a:latin typeface="Liberation Sans" panose="020B0604020202020204" pitchFamily="34" charset="0"/>
              </a:rPr>
              <a:t>entries—not reversing </a:t>
            </a:r>
            <a:r>
              <a:rPr lang="en-US" sz="1200" dirty="0">
                <a:latin typeface="Liberation Sans" panose="020B0604020202020204" pitchFamily="34" charset="0"/>
              </a:rPr>
              <a:t>vs. reversing</a:t>
            </a:r>
          </a:p>
        </p:txBody>
      </p:sp>
      <p:sp>
        <p:nvSpPr>
          <p:cNvPr id="29"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7</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2"/>
                                        </p:tgtEl>
                                        <p:attrNameLst>
                                          <p:attrName>style.visibility</p:attrName>
                                        </p:attrNameLst>
                                      </p:cBhvr>
                                      <p:to>
                                        <p:strVal val="visible"/>
                                      </p:to>
                                    </p:set>
                                    <p:animEffect transition="in" filter="wipe(left)">
                                      <p:cBhvr>
                                        <p:cTn id="7" dur="500"/>
                                        <p:tgtEl>
                                          <p:spTgt spid="112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4"/>
                                        </p:tgtEl>
                                        <p:attrNameLst>
                                          <p:attrName>style.visibility</p:attrName>
                                        </p:attrNameLst>
                                      </p:cBhvr>
                                      <p:to>
                                        <p:strVal val="visible"/>
                                      </p:to>
                                    </p:set>
                                    <p:animEffect transition="in" filter="wipe(left)">
                                      <p:cBhvr>
                                        <p:cTn id="12" dur="500"/>
                                        <p:tgtEl>
                                          <p:spTgt spid="1126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75"/>
                                        </p:tgtEl>
                                        <p:attrNameLst>
                                          <p:attrName>style.visibility</p:attrName>
                                        </p:attrNameLst>
                                      </p:cBhvr>
                                      <p:to>
                                        <p:strVal val="visible"/>
                                      </p:to>
                                    </p:set>
                                    <p:animEffect transition="in" filter="wipe(left)">
                                      <p:cBhvr>
                                        <p:cTn id="17" dur="500"/>
                                        <p:tgtEl>
                                          <p:spTgt spid="112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6"/>
                                        </p:tgtEl>
                                        <p:attrNameLst>
                                          <p:attrName>style.visibility</p:attrName>
                                        </p:attrNameLst>
                                      </p:cBhvr>
                                      <p:to>
                                        <p:strVal val="visible"/>
                                      </p:to>
                                    </p:set>
                                    <p:animEffect transition="in" filter="wipe(left)">
                                      <p:cBhvr>
                                        <p:cTn id="22" dur="500"/>
                                        <p:tgtEl>
                                          <p:spTgt spid="112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64"/>
                                        </p:tgtEl>
                                        <p:attrNameLst>
                                          <p:attrName>style.visibility</p:attrName>
                                        </p:attrNameLst>
                                      </p:cBhvr>
                                      <p:to>
                                        <p:strVal val="visible"/>
                                      </p:to>
                                    </p:set>
                                    <p:animEffect transition="in" filter="wipe(left)">
                                      <p:cBhvr>
                                        <p:cTn id="27" dur="500"/>
                                        <p:tgtEl>
                                          <p:spTgt spid="1126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66"/>
                                        </p:tgtEl>
                                        <p:attrNameLst>
                                          <p:attrName>style.visibility</p:attrName>
                                        </p:attrNameLst>
                                      </p:cBhvr>
                                      <p:to>
                                        <p:strVal val="visible"/>
                                      </p:to>
                                    </p:set>
                                    <p:animEffect transition="in" filter="wipe(left)">
                                      <p:cBhvr>
                                        <p:cTn id="32" dur="500"/>
                                        <p:tgtEl>
                                          <p:spTgt spid="1126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679"/>
                                        </p:tgtEl>
                                        <p:attrNameLst>
                                          <p:attrName>style.visibility</p:attrName>
                                        </p:attrNameLst>
                                      </p:cBhvr>
                                      <p:to>
                                        <p:strVal val="visible"/>
                                      </p:to>
                                    </p:set>
                                    <p:animEffect transition="in" filter="wipe(left)">
                                      <p:cBhvr>
                                        <p:cTn id="37" dur="500"/>
                                        <p:tgtEl>
                                          <p:spTgt spid="1126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2677"/>
                                        </p:tgtEl>
                                        <p:attrNameLst>
                                          <p:attrName>style.visibility</p:attrName>
                                        </p:attrNameLst>
                                      </p:cBhvr>
                                      <p:to>
                                        <p:strVal val="visible"/>
                                      </p:to>
                                    </p:set>
                                    <p:animEffect transition="in" filter="wipe(left)">
                                      <p:cBhvr>
                                        <p:cTn id="42" dur="500"/>
                                        <p:tgtEl>
                                          <p:spTgt spid="1126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2678"/>
                                        </p:tgtEl>
                                        <p:attrNameLst>
                                          <p:attrName>style.visibility</p:attrName>
                                        </p:attrNameLst>
                                      </p:cBhvr>
                                      <p:to>
                                        <p:strVal val="visible"/>
                                      </p:to>
                                    </p:set>
                                    <p:animEffect transition="in" filter="wipe(left)">
                                      <p:cBhvr>
                                        <p:cTn id="47" dur="500"/>
                                        <p:tgtEl>
                                          <p:spTgt spid="112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7" grpId="0"/>
      <p:bldP spid="112664" grpId="0"/>
      <p:bldP spid="112652" grpId="0"/>
      <p:bldP spid="112666" grpId="0"/>
      <p:bldP spid="112674" grpId="0"/>
      <p:bldP spid="112675" grpId="0"/>
      <p:bldP spid="112676" grpId="0"/>
      <p:bldP spid="112678" grpId="0"/>
      <p:bldP spid="11267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8"/>
          <p:cNvSpPr txBox="1">
            <a:spLocks noChangeArrowheads="1"/>
          </p:cNvSpPr>
          <p:nvPr/>
        </p:nvSpPr>
        <p:spPr bwMode="auto">
          <a:xfrm>
            <a:off x="304800" y="1295400"/>
            <a:ext cx="1600200" cy="1004887"/>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1200" dirty="0">
                <a:solidFill>
                  <a:schemeClr val="tx1"/>
                </a:solidFill>
              </a:rPr>
              <a:t>Illustration 4A-2 </a:t>
            </a:r>
            <a:r>
              <a:rPr lang="en-US" altLang="en-US" sz="1200" b="0" dirty="0">
                <a:solidFill>
                  <a:schemeClr val="tx1"/>
                </a:solidFill>
              </a:rPr>
              <a:t>Postings with reversing</a:t>
            </a:r>
          </a:p>
          <a:p>
            <a:pPr>
              <a:spcBef>
                <a:spcPct val="0"/>
              </a:spcBef>
              <a:buClrTx/>
              <a:buSzTx/>
              <a:buFontTx/>
              <a:buNone/>
            </a:pPr>
            <a:r>
              <a:rPr lang="en-US" altLang="en-US" sz="1200" b="0" dirty="0">
                <a:solidFill>
                  <a:schemeClr val="tx1"/>
                </a:solidFill>
              </a:rPr>
              <a:t>entries</a:t>
            </a:r>
          </a:p>
          <a:p>
            <a:pPr>
              <a:spcBef>
                <a:spcPct val="0"/>
              </a:spcBef>
              <a:buClrTx/>
              <a:buSzPct val="80000"/>
              <a:buFontTx/>
              <a:buNone/>
            </a:pPr>
            <a:endParaRPr lang="en-US" altLang="en-US" sz="1200" b="0" dirty="0">
              <a:solidFill>
                <a:schemeClr val="tx1"/>
              </a:solidFill>
            </a:endParaRPr>
          </a:p>
        </p:txBody>
      </p:sp>
      <p:pic>
        <p:nvPicPr>
          <p:cNvPr id="61444" name="Picture 31"/>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1982788" y="3770312"/>
            <a:ext cx="6746875" cy="2035175"/>
          </a:xfrm>
          <a:prstGeom prst="rect">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5" name="Picture 3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1981200" y="1385887"/>
            <a:ext cx="6738938" cy="2054225"/>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533400" y="3048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spcBef>
                <a:spcPct val="20000"/>
              </a:spcBef>
              <a:buClr>
                <a:schemeClr val="accent2"/>
              </a:buClr>
              <a:buSzPct val="80000"/>
              <a:buFont typeface="Wingdings" pitchFamily="2" charset="2"/>
              <a:buNone/>
            </a:pPr>
            <a:r>
              <a:rPr lang="en-US" sz="3200" b="1" dirty="0">
                <a:solidFill>
                  <a:srgbClr val="CC0000"/>
                </a:solidFill>
                <a:latin typeface="Liberation Sans" panose="020B0604020202020204" pitchFamily="34" charset="0"/>
              </a:rPr>
              <a:t>Reversing Entries Example</a:t>
            </a:r>
          </a:p>
        </p:txBody>
      </p:sp>
      <p:sp>
        <p:nvSpPr>
          <p:cNvPr id="9" name="Line 11"/>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0"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7</a:t>
            </a:r>
            <a:endParaRPr lang="en-US" altLang="en-US" sz="1600" i="1" dirty="0">
              <a:latin typeface="Liberation Sans" panose="020B0604020202020204" pitchFamily="34" charset="0"/>
            </a:endParaRP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399" y="1752600"/>
            <a:ext cx="8321321" cy="309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indent="0" algn="just">
              <a:lnSpc>
                <a:spcPct val="110000"/>
              </a:lnSpc>
              <a:spcBef>
                <a:spcPts val="600"/>
              </a:spcBef>
              <a:buClr>
                <a:schemeClr val="tx1"/>
              </a:buClr>
              <a:buNone/>
            </a:pPr>
            <a:r>
              <a:rPr lang="en-US" altLang="en-US" sz="2000" dirty="0" smtClean="0">
                <a:solidFill>
                  <a:schemeClr val="tx1"/>
                </a:solidFill>
                <a:latin typeface="Liberation Sans" panose="020B0604020202020204" pitchFamily="34" charset="0"/>
              </a:rPr>
              <a:t>Similarities</a:t>
            </a: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Both </a:t>
            </a:r>
            <a:r>
              <a:rPr lang="en-US" sz="1800" b="0" dirty="0">
                <a:solidFill>
                  <a:schemeClr val="tx1"/>
                </a:solidFill>
                <a:latin typeface="Liberation Sans" panose="020B0604020202020204" pitchFamily="34" charset="0"/>
              </a:rPr>
              <a:t>IFRS and GAAP require disclosures about </a:t>
            </a:r>
            <a:endParaRPr lang="en-US" sz="1800" b="0" dirty="0" smtClean="0">
              <a:solidFill>
                <a:schemeClr val="tx1"/>
              </a:solidFill>
              <a:latin typeface="Liberation Sans" panose="020B0604020202020204" pitchFamily="34" charset="0"/>
            </a:endParaRPr>
          </a:p>
          <a:p>
            <a:pPr marL="341313" indent="0" algn="just">
              <a:lnSpc>
                <a:spcPct val="110000"/>
              </a:lnSpc>
              <a:spcBef>
                <a:spcPts val="0"/>
              </a:spcBef>
              <a:buClr>
                <a:schemeClr val="tx1"/>
              </a:buClr>
              <a:buNone/>
            </a:pPr>
            <a:r>
              <a:rPr lang="en-US" sz="1800" b="0" dirty="0" smtClean="0">
                <a:solidFill>
                  <a:schemeClr val="tx1"/>
                </a:solidFill>
                <a:latin typeface="Liberation Sans" panose="020B0604020202020204" pitchFamily="34" charset="0"/>
              </a:rPr>
              <a:t>(</a:t>
            </a:r>
            <a:r>
              <a:rPr lang="en-US" sz="1800" b="0" dirty="0">
                <a:solidFill>
                  <a:schemeClr val="tx1"/>
                </a:solidFill>
                <a:latin typeface="Liberation Sans" panose="020B0604020202020204" pitchFamily="34" charset="0"/>
              </a:rPr>
              <a:t>1) accounting policies followed, (2) </a:t>
            </a:r>
            <a:r>
              <a:rPr lang="en-US" sz="1800" b="0" dirty="0" smtClean="0">
                <a:solidFill>
                  <a:schemeClr val="tx1"/>
                </a:solidFill>
                <a:latin typeface="Liberation Sans" panose="020B0604020202020204" pitchFamily="34" charset="0"/>
              </a:rPr>
              <a:t>judgments that </a:t>
            </a:r>
            <a:r>
              <a:rPr lang="en-US" sz="1800" b="0" dirty="0">
                <a:solidFill>
                  <a:schemeClr val="tx1"/>
                </a:solidFill>
                <a:latin typeface="Liberation Sans" panose="020B0604020202020204" pitchFamily="34" charset="0"/>
              </a:rPr>
              <a:t>management has made in the process of applying the entity’s accounting policies, and (3) </a:t>
            </a:r>
            <a:r>
              <a:rPr lang="en-US" sz="1800" b="0" dirty="0" smtClean="0">
                <a:solidFill>
                  <a:schemeClr val="tx1"/>
                </a:solidFill>
                <a:latin typeface="Liberation Sans" panose="020B0604020202020204" pitchFamily="34" charset="0"/>
              </a:rPr>
              <a:t>the key </a:t>
            </a:r>
            <a:r>
              <a:rPr lang="en-US" sz="1800" b="0" dirty="0">
                <a:solidFill>
                  <a:schemeClr val="tx1"/>
                </a:solidFill>
                <a:latin typeface="Liberation Sans" panose="020B0604020202020204" pitchFamily="34" charset="0"/>
              </a:rPr>
              <a:t>assumptions and estimation uncertainty that could result in a material adjustment to </a:t>
            </a:r>
            <a:r>
              <a:rPr lang="en-US" sz="1800" b="0" dirty="0" smtClean="0">
                <a:solidFill>
                  <a:schemeClr val="tx1"/>
                </a:solidFill>
                <a:latin typeface="Liberation Sans" panose="020B0604020202020204" pitchFamily="34" charset="0"/>
              </a:rPr>
              <a:t>the carrying </a:t>
            </a:r>
            <a:r>
              <a:rPr lang="en-US" sz="1800" b="0" dirty="0">
                <a:solidFill>
                  <a:schemeClr val="tx1"/>
                </a:solidFill>
                <a:latin typeface="Liberation Sans" panose="020B0604020202020204" pitchFamily="34" charset="0"/>
              </a:rPr>
              <a:t>amounts of assets and liabilities within the next </a:t>
            </a: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year</a:t>
            </a:r>
            <a:r>
              <a:rPr lang="en-US" sz="1800" b="0" dirty="0" smtClean="0">
                <a:solidFill>
                  <a:schemeClr val="tx1"/>
                </a:solidFill>
                <a:latin typeface="Liberation Sans" panose="020B0604020202020204" pitchFamily="34" charset="0"/>
              </a:rPr>
              <a:t>.</a:t>
            </a: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Comparative </a:t>
            </a:r>
            <a:r>
              <a:rPr lang="en-US" sz="1800" b="0" dirty="0">
                <a:solidFill>
                  <a:schemeClr val="tx1"/>
                </a:solidFill>
                <a:latin typeface="Liberation Sans" panose="020B0604020202020204" pitchFamily="34" charset="0"/>
              </a:rPr>
              <a:t>prior-period information must be presented and </a:t>
            </a: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statements must </a:t>
            </a:r>
            <a:r>
              <a:rPr lang="en-US" sz="1800" b="0" dirty="0" smtClean="0">
                <a:solidFill>
                  <a:schemeClr val="tx1"/>
                </a:solidFill>
                <a:latin typeface="Liberation Sans" panose="020B0604020202020204" pitchFamily="34" charset="0"/>
              </a:rPr>
              <a:t>be prepared </a:t>
            </a:r>
            <a:r>
              <a:rPr lang="en-US" sz="1800" b="0" dirty="0">
                <a:solidFill>
                  <a:schemeClr val="tx1"/>
                </a:solidFill>
                <a:latin typeface="Liberation Sans" panose="020B0604020202020204" pitchFamily="34" charset="0"/>
              </a:rPr>
              <a:t>annually.</a:t>
            </a:r>
            <a:endParaRPr lang="en-US" altLang="en-US" sz="1800" b="0" dirty="0">
              <a:solidFill>
                <a:schemeClr val="tx1"/>
              </a:solidFill>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5638799"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6690080" y="402599"/>
            <a:ext cx="1842" cy="1502401"/>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5" name="Rectangle 24"/>
          <p:cNvSpPr/>
          <p:nvPr/>
        </p:nvSpPr>
        <p:spPr>
          <a:xfrm>
            <a:off x="6750759" y="457200"/>
            <a:ext cx="2240841" cy="1508105"/>
          </a:xfrm>
          <a:prstGeom prst="rect">
            <a:avLst/>
          </a:prstGeom>
        </p:spPr>
        <p:txBody>
          <a:bodyPr wrap="square">
            <a:spAutoFit/>
          </a:bodyPr>
          <a:lstStyle/>
          <a:p>
            <a:pPr algn="l"/>
            <a:r>
              <a:rPr lang="en-US" sz="1800" b="1" dirty="0">
                <a:solidFill>
                  <a:srgbClr val="FF3300"/>
                </a:solidFill>
                <a:latin typeface="Liberation Sans" panose="020B0604020202020204" pitchFamily="34" charset="0"/>
              </a:rPr>
              <a:t>Learning </a:t>
            </a:r>
            <a:endParaRPr lang="en-US" sz="1800" b="1" dirty="0" smtClean="0">
              <a:solidFill>
                <a:srgbClr val="FF3300"/>
              </a:solidFill>
              <a:latin typeface="Liberation Sans" panose="020B0604020202020204" pitchFamily="34" charset="0"/>
            </a:endParaRPr>
          </a:p>
          <a:p>
            <a:pPr algn="l"/>
            <a:r>
              <a:rPr lang="en-US" sz="1800" b="1" dirty="0" smtClean="0">
                <a:solidFill>
                  <a:srgbClr val="FF3300"/>
                </a:solidFill>
                <a:latin typeface="Liberation Sans" panose="020B0604020202020204" pitchFamily="34" charset="0"/>
              </a:rPr>
              <a:t>Objective 8</a:t>
            </a:r>
            <a:endParaRPr lang="en-US" sz="1800" b="1" dirty="0">
              <a:solidFill>
                <a:srgbClr val="FF3300"/>
              </a:solidFill>
              <a:latin typeface="Liberation Sans" panose="020B0604020202020204" pitchFamily="34" charset="0"/>
            </a:endParaRPr>
          </a:p>
          <a:p>
            <a:pPr algn="l"/>
            <a:r>
              <a:rPr lang="en-US" sz="1400" b="1" dirty="0" smtClean="0">
                <a:solidFill>
                  <a:schemeClr val="tx1"/>
                </a:solidFill>
                <a:latin typeface="Liberation Sans" panose="020B0604020202020204" pitchFamily="34" charset="0"/>
              </a:rPr>
              <a:t>Compare the procedures for the closing process under IFRS and U.S. GAAP.</a:t>
            </a:r>
            <a:endParaRPr lang="en-US" sz="1400" b="1" dirty="0">
              <a:solidFill>
                <a:schemeClr val="tx1"/>
              </a:solidFill>
              <a:latin typeface="Liberation Sans" panose="020B0604020202020204" pitchFamily="34" charset="0"/>
            </a:endParaRPr>
          </a:p>
        </p:txBody>
      </p:sp>
      <p:sp>
        <p:nvSpPr>
          <p:cNvPr id="12"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413783540"/>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Object 2"/>
          <p:cNvGraphicFramePr>
            <a:graphicFrameLocks noChangeAspect="1"/>
          </p:cNvGraphicFramePr>
          <p:nvPr>
            <p:extLst>
              <p:ext uri="{D42A27DB-BD31-4B8C-83A1-F6EECF244321}">
                <p14:modId xmlns:p14="http://schemas.microsoft.com/office/powerpoint/2010/main" val="3080922046"/>
              </p:ext>
            </p:extLst>
          </p:nvPr>
        </p:nvGraphicFramePr>
        <p:xfrm>
          <a:off x="152400" y="1438275"/>
          <a:ext cx="8810625" cy="4657725"/>
        </p:xfrm>
        <a:graphic>
          <a:graphicData uri="http://schemas.openxmlformats.org/presentationml/2006/ole">
            <mc:AlternateContent xmlns:mc="http://schemas.openxmlformats.org/markup-compatibility/2006">
              <mc:Choice xmlns:v="urn:schemas-microsoft-com:vml" Requires="v">
                <p:oleObj spid="_x0000_s14413" name="Worksheet" r:id="rId4" imgW="8572512" imgH="4400457" progId="Excel.Sheet.8">
                  <p:embed/>
                </p:oleObj>
              </mc:Choice>
              <mc:Fallback>
                <p:oleObj name="Worksheet" r:id="rId4" imgW="8572512" imgH="4400457" progId="Excel.Sheet.8">
                  <p:embed/>
                  <p:pic>
                    <p:nvPicPr>
                      <p:cNvPr id="0" name=""/>
                      <p:cNvPicPr>
                        <a:picLocks noChangeAspect="1" noChangeArrowheads="1"/>
                      </p:cNvPicPr>
                      <p:nvPr/>
                    </p:nvPicPr>
                    <p:blipFill>
                      <a:blip r:embed="rId5"/>
                      <a:srcRect/>
                      <a:stretch>
                        <a:fillRect/>
                      </a:stretch>
                    </p:blipFill>
                    <p:spPr bwMode="auto">
                      <a:xfrm>
                        <a:off x="152400" y="1438275"/>
                        <a:ext cx="88106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103" name="Oval 7"/>
          <p:cNvSpPr>
            <a:spLocks noChangeArrowheads="1"/>
          </p:cNvSpPr>
          <p:nvPr/>
        </p:nvSpPr>
        <p:spPr bwMode="auto">
          <a:xfrm>
            <a:off x="82296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2122" name="Oval 26"/>
          <p:cNvSpPr>
            <a:spLocks noChangeArrowheads="1"/>
          </p:cNvSpPr>
          <p:nvPr/>
        </p:nvSpPr>
        <p:spPr bwMode="auto">
          <a:xfrm>
            <a:off x="54102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2134" name="Rectangle 6"/>
          <p:cNvSpPr>
            <a:spLocks noChangeArrowheads="1"/>
          </p:cNvSpPr>
          <p:nvPr/>
        </p:nvSpPr>
        <p:spPr bwMode="auto">
          <a:xfrm>
            <a:off x="4175125" y="4419600"/>
            <a:ext cx="3368675" cy="669925"/>
          </a:xfrm>
          <a:prstGeom prst="rect">
            <a:avLst/>
          </a:prstGeom>
          <a:solidFill>
            <a:srgbClr val="FFFF99"/>
          </a:solidFill>
          <a:ln w="28575" cap="sq" algn="ctr">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800" dirty="0">
                <a:latin typeface="Arial" charset="0"/>
              </a:rPr>
              <a:t>Trial balance amounts come directly from ledger accounts.</a:t>
            </a:r>
          </a:p>
        </p:txBody>
      </p:sp>
      <p:sp>
        <p:nvSpPr>
          <p:cNvPr id="132137" name="Rectangle 15"/>
          <p:cNvSpPr>
            <a:spLocks noChangeArrowheads="1"/>
          </p:cNvSpPr>
          <p:nvPr/>
        </p:nvSpPr>
        <p:spPr bwMode="auto">
          <a:xfrm>
            <a:off x="381000" y="5121275"/>
            <a:ext cx="2362200" cy="669925"/>
          </a:xfrm>
          <a:prstGeom prst="rect">
            <a:avLst/>
          </a:prstGeom>
          <a:solidFill>
            <a:srgbClr val="FFFF99"/>
          </a:solidFill>
          <a:ln w="28575" cap="sq" algn="ctr">
            <a:solidFill>
              <a:srgbClr val="8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800" dirty="0">
                <a:latin typeface="Arial" charset="0"/>
              </a:rPr>
              <a:t>Include all accounts with balances.</a:t>
            </a:r>
          </a:p>
        </p:txBody>
      </p:sp>
      <p:sp>
        <p:nvSpPr>
          <p:cNvPr id="132139" name="Freeform 16"/>
          <p:cNvSpPr>
            <a:spLocks/>
          </p:cNvSpPr>
          <p:nvPr/>
        </p:nvSpPr>
        <p:spPr bwMode="auto">
          <a:xfrm>
            <a:off x="684213" y="4419600"/>
            <a:ext cx="77787" cy="685800"/>
          </a:xfrm>
          <a:custGeom>
            <a:avLst/>
            <a:gdLst>
              <a:gd name="T0" fmla="*/ 0 w 1"/>
              <a:gd name="T1" fmla="*/ 211 h 211"/>
              <a:gd name="T2" fmla="*/ 0 w 1"/>
              <a:gd name="T3" fmla="*/ 0 h 211"/>
              <a:gd name="T4" fmla="*/ 0 60000 65536"/>
              <a:gd name="T5" fmla="*/ 0 60000 65536"/>
              <a:gd name="T6" fmla="*/ 0 w 1"/>
              <a:gd name="T7" fmla="*/ 0 h 211"/>
              <a:gd name="T8" fmla="*/ 1 w 1"/>
              <a:gd name="T9" fmla="*/ 211 h 211"/>
            </a:gdLst>
            <a:ahLst/>
            <a:cxnLst>
              <a:cxn ang="T4">
                <a:pos x="T0" y="T1"/>
              </a:cxn>
              <a:cxn ang="T5">
                <a:pos x="T2" y="T3"/>
              </a:cxn>
            </a:cxnLst>
            <a:rect l="T6" t="T7" r="T8" b="T9"/>
            <a:pathLst>
              <a:path w="1" h="211">
                <a:moveTo>
                  <a:pt x="0" y="211"/>
                </a:moveTo>
                <a:lnTo>
                  <a:pt x="0" y="0"/>
                </a:lnTo>
              </a:path>
            </a:pathLst>
          </a:custGeom>
          <a:noFill/>
          <a:ln w="28575" cap="sq">
            <a:solidFill>
              <a:srgbClr val="800000"/>
            </a:solidFill>
            <a:round/>
            <a:headEnd type="none" w="sm" len="sm"/>
            <a:tailEnd type="triangl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Arial" charset="0"/>
            </a:endParaRPr>
          </a:p>
        </p:txBody>
      </p:sp>
      <p:sp>
        <p:nvSpPr>
          <p:cNvPr id="132140" name="Oval 44"/>
          <p:cNvSpPr>
            <a:spLocks noChangeArrowheads="1"/>
          </p:cNvSpPr>
          <p:nvPr/>
        </p:nvSpPr>
        <p:spPr bwMode="auto">
          <a:xfrm>
            <a:off x="2667000" y="44196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cxnSp>
        <p:nvCxnSpPr>
          <p:cNvPr id="132141" name="AutoShape 45"/>
          <p:cNvCxnSpPr>
            <a:cxnSpLocks noChangeShapeType="1"/>
            <a:stCxn id="132134" idx="1"/>
            <a:endCxn id="132140" idx="3"/>
          </p:cNvCxnSpPr>
          <p:nvPr/>
        </p:nvCxnSpPr>
        <p:spPr bwMode="auto">
          <a:xfrm rot="10800000">
            <a:off x="2678113" y="4484688"/>
            <a:ext cx="1482725" cy="269875"/>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23"/>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6" name="Rectangle 7"/>
          <p:cNvSpPr>
            <a:spLocks noChangeArrowheads="1"/>
          </p:cNvSpPr>
          <p:nvPr/>
        </p:nvSpPr>
        <p:spPr bwMode="auto">
          <a:xfrm>
            <a:off x="533400" y="1524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sp>
        <p:nvSpPr>
          <p:cNvPr id="17" name="Rectangle 5"/>
          <p:cNvSpPr>
            <a:spLocks noChangeArrowheads="1"/>
          </p:cNvSpPr>
          <p:nvPr/>
        </p:nvSpPr>
        <p:spPr bwMode="auto">
          <a:xfrm>
            <a:off x="533400" y="990600"/>
            <a:ext cx="754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buClr>
                <a:schemeClr val="tx1"/>
              </a:buClr>
              <a:buSzTx/>
              <a:buFont typeface="Wingdings" pitchFamily="2" charset="2"/>
              <a:buNone/>
            </a:pPr>
            <a:r>
              <a:rPr lang="en-US" altLang="en-US" sz="2200" dirty="0" smtClean="0">
                <a:solidFill>
                  <a:srgbClr val="006600"/>
                </a:solidFill>
                <a:latin typeface="Liberation Sans" panose="020B0604020202020204" pitchFamily="34" charset="0"/>
              </a:rPr>
              <a:t>1. PREPARE A TRIAL BALANCE ON THE WORKSHEET</a:t>
            </a:r>
            <a:endParaRPr lang="en-US" altLang="en-US" sz="2200" dirty="0">
              <a:solidFill>
                <a:srgbClr val="006600"/>
              </a:solidFill>
              <a:latin typeface="Liberation Sans" panose="020B0604020202020204" pitchFamily="34" charset="0"/>
            </a:endParaRPr>
          </a:p>
        </p:txBody>
      </p:sp>
      <p:sp>
        <p:nvSpPr>
          <p:cNvPr id="18" name="Text Box 23"/>
          <p:cNvSpPr txBox="1">
            <a:spLocks noChangeArrowheads="1"/>
          </p:cNvSpPr>
          <p:nvPr/>
        </p:nvSpPr>
        <p:spPr bwMode="auto">
          <a:xfrm>
            <a:off x="7543800" y="457200"/>
            <a:ext cx="1371600" cy="274638"/>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4-2</a:t>
            </a:r>
          </a:p>
        </p:txBody>
      </p:sp>
      <p:sp>
        <p:nvSpPr>
          <p:cNvPr id="19"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extLst>
      <p:ext uri="{BB962C8B-B14F-4D97-AF65-F5344CB8AC3E}">
        <p14:creationId xmlns:p14="http://schemas.microsoft.com/office/powerpoint/2010/main" val="1984878279"/>
      </p:ext>
    </p:extLst>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399" y="1752600"/>
            <a:ext cx="8321321" cy="462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indent="0">
              <a:lnSpc>
                <a:spcPct val="110000"/>
              </a:lnSpc>
              <a:spcBef>
                <a:spcPts val="600"/>
              </a:spcBef>
              <a:buClr>
                <a:schemeClr val="tx1"/>
              </a:buClr>
              <a:buNone/>
            </a:pPr>
            <a:r>
              <a:rPr lang="en-US" sz="2000" dirty="0" smtClean="0">
                <a:solidFill>
                  <a:schemeClr val="tx1"/>
                </a:solidFill>
                <a:latin typeface="Liberation Sans" panose="020B0604020202020204" pitchFamily="34" charset="0"/>
              </a:rPr>
              <a:t>Differences</a:t>
            </a:r>
            <a:endParaRPr lang="en-US" sz="2000" dirty="0">
              <a:solidFill>
                <a:schemeClr val="tx1"/>
              </a:solidFill>
              <a:latin typeface="Liberation Sans" panose="020B0604020202020204" pitchFamily="34" charset="0"/>
            </a:endParaRP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IFRS officially </a:t>
            </a:r>
            <a:r>
              <a:rPr lang="en-US" sz="1800" b="0" dirty="0">
                <a:solidFill>
                  <a:schemeClr val="tx1"/>
                </a:solidFill>
                <a:latin typeface="Liberation Sans" panose="020B0604020202020204" pitchFamily="34" charset="0"/>
              </a:rPr>
              <a:t>uses the term statement of </a:t>
            </a: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position in its literature, while in the </a:t>
            </a:r>
            <a:r>
              <a:rPr lang="en-US" sz="1800" b="0" dirty="0" smtClean="0">
                <a:solidFill>
                  <a:schemeClr val="tx1"/>
                </a:solidFill>
                <a:latin typeface="Liberation Sans" panose="020B0604020202020204" pitchFamily="34" charset="0"/>
              </a:rPr>
              <a:t>United States </a:t>
            </a:r>
            <a:r>
              <a:rPr lang="en-US" sz="1800" b="0" dirty="0">
                <a:solidFill>
                  <a:schemeClr val="tx1"/>
                </a:solidFill>
                <a:latin typeface="Liberation Sans" panose="020B0604020202020204" pitchFamily="34" charset="0"/>
              </a:rPr>
              <a:t>it is often referred to as the balance sheet</a:t>
            </a:r>
            <a:r>
              <a:rPr lang="en-US" sz="1800" b="0" dirty="0" smtClean="0">
                <a:solidFill>
                  <a:schemeClr val="tx1"/>
                </a:solidFill>
                <a:latin typeface="Liberation Sans" panose="020B0604020202020204" pitchFamily="34" charset="0"/>
              </a:rPr>
              <a:t>. </a:t>
            </a: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IFRS </a:t>
            </a:r>
            <a:r>
              <a:rPr lang="en-US" sz="1800" b="0" dirty="0">
                <a:solidFill>
                  <a:schemeClr val="tx1"/>
                </a:solidFill>
                <a:latin typeface="Liberation Sans" panose="020B0604020202020204" pitchFamily="34" charset="0"/>
              </a:rPr>
              <a:t>requires that </a:t>
            </a:r>
            <a:r>
              <a:rPr lang="en-US" sz="1800" b="0" dirty="0" smtClean="0">
                <a:solidFill>
                  <a:schemeClr val="tx1"/>
                </a:solidFill>
                <a:latin typeface="Liberation Sans" panose="020B0604020202020204" pitchFamily="34" charset="0"/>
              </a:rPr>
              <a:t>specific </a:t>
            </a:r>
            <a:r>
              <a:rPr lang="en-US" sz="1800" b="0" dirty="0">
                <a:solidFill>
                  <a:schemeClr val="tx1"/>
                </a:solidFill>
                <a:latin typeface="Liberation Sans" panose="020B0604020202020204" pitchFamily="34" charset="0"/>
              </a:rPr>
              <a:t>items be reported on the statement of </a:t>
            </a: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position, whereas </a:t>
            </a:r>
            <a:r>
              <a:rPr lang="en-US" sz="1800" b="0" dirty="0" smtClean="0">
                <a:solidFill>
                  <a:schemeClr val="tx1"/>
                </a:solidFill>
                <a:latin typeface="Liberation Sans" panose="020B0604020202020204" pitchFamily="34" charset="0"/>
              </a:rPr>
              <a:t>no such </a:t>
            </a:r>
            <a:r>
              <a:rPr lang="en-US" sz="1800" b="0" dirty="0">
                <a:solidFill>
                  <a:schemeClr val="tx1"/>
                </a:solidFill>
                <a:latin typeface="Liberation Sans" panose="020B0604020202020204" pitchFamily="34" charset="0"/>
              </a:rPr>
              <a:t>general standard exists in GAAP. However, under GAAP, public companies must follow U.S</a:t>
            </a:r>
            <a:r>
              <a:rPr lang="en-US" sz="1800" b="0" dirty="0" smtClean="0">
                <a:solidFill>
                  <a:schemeClr val="tx1"/>
                </a:solidFill>
                <a:latin typeface="Liberation Sans" panose="020B0604020202020204" pitchFamily="34" charset="0"/>
              </a:rPr>
              <a:t>. Securities </a:t>
            </a:r>
            <a:r>
              <a:rPr lang="en-US" sz="1800" b="0" dirty="0">
                <a:solidFill>
                  <a:schemeClr val="tx1"/>
                </a:solidFill>
                <a:latin typeface="Liberation Sans" panose="020B0604020202020204" pitchFamily="34" charset="0"/>
              </a:rPr>
              <a:t>and Exchange Commission (SEC) regulations, which require </a:t>
            </a:r>
            <a:r>
              <a:rPr lang="en-US" sz="1800" b="0" dirty="0" smtClean="0">
                <a:solidFill>
                  <a:schemeClr val="tx1"/>
                </a:solidFill>
                <a:latin typeface="Liberation Sans" panose="020B0604020202020204" pitchFamily="34" charset="0"/>
              </a:rPr>
              <a:t>specific </a:t>
            </a:r>
            <a:r>
              <a:rPr lang="en-US" sz="1800" b="0" dirty="0">
                <a:solidFill>
                  <a:schemeClr val="tx1"/>
                </a:solidFill>
                <a:latin typeface="Liberation Sans" panose="020B0604020202020204" pitchFamily="34" charset="0"/>
              </a:rPr>
              <a:t>line items </a:t>
            </a:r>
            <a:r>
              <a:rPr lang="en-US" sz="1800" b="0" dirty="0" smtClean="0">
                <a:solidFill>
                  <a:schemeClr val="tx1"/>
                </a:solidFill>
                <a:latin typeface="Liberation Sans" panose="020B0604020202020204" pitchFamily="34" charset="0"/>
              </a:rPr>
              <a:t>as well</a:t>
            </a:r>
            <a:r>
              <a:rPr lang="en-US" sz="1800" b="0" dirty="0">
                <a:solidFill>
                  <a:schemeClr val="tx1"/>
                </a:solidFill>
                <a:latin typeface="Liberation Sans" panose="020B0604020202020204" pitchFamily="34" charset="0"/>
              </a:rPr>
              <a:t>. In addition, </a:t>
            </a:r>
            <a:r>
              <a:rPr lang="en-US" sz="1800" b="0" dirty="0" smtClean="0">
                <a:solidFill>
                  <a:schemeClr val="tx1"/>
                </a:solidFill>
                <a:latin typeface="Liberation Sans" panose="020B0604020202020204" pitchFamily="34" charset="0"/>
              </a:rPr>
              <a:t>specific </a:t>
            </a:r>
            <a:r>
              <a:rPr lang="en-US" sz="1800" b="0" dirty="0">
                <a:solidFill>
                  <a:schemeClr val="tx1"/>
                </a:solidFill>
                <a:latin typeface="Liberation Sans" panose="020B0604020202020204" pitchFamily="34" charset="0"/>
              </a:rPr>
              <a:t>GAAP standards mandate certain forms of reporting statement </a:t>
            </a:r>
            <a:r>
              <a:rPr lang="en-US" sz="1800" b="0" dirty="0" smtClean="0">
                <a:solidFill>
                  <a:schemeClr val="tx1"/>
                </a:solidFill>
                <a:latin typeface="Liberation Sans" panose="020B0604020202020204" pitchFamily="34" charset="0"/>
              </a:rPr>
              <a:t>of financial </a:t>
            </a:r>
            <a:r>
              <a:rPr lang="en-US" sz="1800" b="0" dirty="0">
                <a:solidFill>
                  <a:schemeClr val="tx1"/>
                </a:solidFill>
                <a:latin typeface="Liberation Sans" panose="020B0604020202020204" pitchFamily="34" charset="0"/>
              </a:rPr>
              <a:t>position information. The SEC guidelines are more detailed than IFRS</a:t>
            </a:r>
            <a:r>
              <a:rPr lang="en-US" sz="1800" b="0" dirty="0" smtClean="0">
                <a:solidFill>
                  <a:schemeClr val="tx1"/>
                </a:solidFill>
                <a:latin typeface="Liberation Sans" panose="020B0604020202020204" pitchFamily="34" charset="0"/>
              </a:rPr>
              <a:t>. </a:t>
            </a: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While </a:t>
            </a:r>
            <a:r>
              <a:rPr lang="en-US" sz="1800" b="0" dirty="0">
                <a:solidFill>
                  <a:schemeClr val="tx1"/>
                </a:solidFill>
                <a:latin typeface="Liberation Sans" panose="020B0604020202020204" pitchFamily="34" charset="0"/>
              </a:rPr>
              <a:t>IFRS companies often report non-current assets before current assets in their </a:t>
            </a:r>
            <a:r>
              <a:rPr lang="en-US" sz="1800" b="0" dirty="0" smtClean="0">
                <a:solidFill>
                  <a:schemeClr val="tx1"/>
                </a:solidFill>
                <a:latin typeface="Liberation Sans" panose="020B0604020202020204" pitchFamily="34" charset="0"/>
              </a:rPr>
              <a:t>statements of financial </a:t>
            </a:r>
            <a:r>
              <a:rPr lang="en-US" sz="1800" b="0" dirty="0">
                <a:solidFill>
                  <a:schemeClr val="tx1"/>
                </a:solidFill>
                <a:latin typeface="Liberation Sans" panose="020B0604020202020204" pitchFamily="34" charset="0"/>
              </a:rPr>
              <a:t>position, this is never seen under GAAP. Also, some IFRS companies report the </a:t>
            </a:r>
            <a:r>
              <a:rPr lang="en-US" sz="1800" b="0" dirty="0" smtClean="0">
                <a:solidFill>
                  <a:schemeClr val="tx1"/>
                </a:solidFill>
                <a:latin typeface="Liberation Sans" panose="020B0604020202020204" pitchFamily="34" charset="0"/>
              </a:rPr>
              <a:t>subtotal “</a:t>
            </a:r>
            <a:r>
              <a:rPr lang="en-US" sz="1800" b="0" dirty="0">
                <a:solidFill>
                  <a:schemeClr val="tx1"/>
                </a:solidFill>
                <a:latin typeface="Liberation Sans" panose="020B0604020202020204" pitchFamily="34" charset="0"/>
              </a:rPr>
              <a:t>net assets,” which equals total assets </a:t>
            </a:r>
            <a:r>
              <a:rPr lang="en-US" sz="1800" b="0" dirty="0" smtClean="0">
                <a:solidFill>
                  <a:schemeClr val="tx1"/>
                </a:solidFill>
                <a:latin typeface="Liberation Sans" panose="020B0604020202020204" pitchFamily="34" charset="0"/>
              </a:rPr>
              <a:t> minus </a:t>
            </a:r>
            <a:r>
              <a:rPr lang="en-US" sz="1800" b="0" dirty="0">
                <a:solidFill>
                  <a:schemeClr val="tx1"/>
                </a:solidFill>
                <a:latin typeface="Liberation Sans" panose="020B0604020202020204" pitchFamily="34" charset="0"/>
              </a:rPr>
              <a:t>total liabilities. This practice is also not </a:t>
            </a:r>
            <a:r>
              <a:rPr lang="en-US" sz="1800" b="0" dirty="0" smtClean="0">
                <a:solidFill>
                  <a:schemeClr val="tx1"/>
                </a:solidFill>
                <a:latin typeface="Liberation Sans" panose="020B0604020202020204" pitchFamily="34" charset="0"/>
              </a:rPr>
              <a:t>seen under </a:t>
            </a:r>
            <a:r>
              <a:rPr lang="en-US" sz="1800" b="0" dirty="0">
                <a:solidFill>
                  <a:schemeClr val="tx1"/>
                </a:solidFill>
                <a:latin typeface="Liberation Sans" panose="020B0604020202020204" pitchFamily="34" charset="0"/>
              </a:rPr>
              <a:t>GAAP</a:t>
            </a:r>
            <a:r>
              <a:rPr lang="en-US" sz="1800" b="0" dirty="0" smtClean="0">
                <a:solidFill>
                  <a:schemeClr val="tx1"/>
                </a:solidFill>
                <a:latin typeface="Liberation Sans" panose="020B0604020202020204" pitchFamily="34" charset="0"/>
              </a:rPr>
              <a:t>.</a:t>
            </a:r>
            <a:endParaRPr lang="en-US" sz="1800" b="0" dirty="0">
              <a:solidFill>
                <a:schemeClr val="tx1"/>
              </a:solidFill>
              <a:latin typeface="Liberation Sans" panose="020B0604020202020204" pitchFamily="34" charset="0"/>
            </a:endParaRP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5638799"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4273914133"/>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25908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chemeClr val="hlink"/>
                </a:solidFill>
                <a:latin typeface="Liberation Sans" panose="020B0604020202020204" pitchFamily="34" charset="0"/>
              </a:rPr>
              <a:t>Key Points</a:t>
            </a:r>
          </a:p>
        </p:txBody>
      </p:sp>
      <p:sp>
        <p:nvSpPr>
          <p:cNvPr id="68612" name="Rectangle 3"/>
          <p:cNvSpPr>
            <a:spLocks noChangeArrowheads="1"/>
          </p:cNvSpPr>
          <p:nvPr/>
        </p:nvSpPr>
        <p:spPr bwMode="auto">
          <a:xfrm>
            <a:off x="533399" y="1752600"/>
            <a:ext cx="8321321" cy="302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indent="0">
              <a:lnSpc>
                <a:spcPct val="110000"/>
              </a:lnSpc>
              <a:spcBef>
                <a:spcPts val="600"/>
              </a:spcBef>
              <a:buClr>
                <a:schemeClr val="tx1"/>
              </a:buClr>
              <a:buNone/>
            </a:pPr>
            <a:r>
              <a:rPr lang="en-US" sz="2000" dirty="0" smtClean="0">
                <a:solidFill>
                  <a:schemeClr val="tx1"/>
                </a:solidFill>
                <a:latin typeface="Liberation Sans" panose="020B0604020202020204" pitchFamily="34" charset="0"/>
              </a:rPr>
              <a:t>Differences</a:t>
            </a:r>
            <a:endParaRPr lang="en-US" sz="2000" dirty="0">
              <a:solidFill>
                <a:schemeClr val="tx1"/>
              </a:solidFill>
              <a:latin typeface="Liberation Sans" panose="020B0604020202020204" pitchFamily="34" charset="0"/>
            </a:endParaRP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A </a:t>
            </a:r>
            <a:r>
              <a:rPr lang="en-US" sz="1800" b="0" dirty="0">
                <a:solidFill>
                  <a:schemeClr val="tx1"/>
                </a:solidFill>
                <a:latin typeface="Liberation Sans" panose="020B0604020202020204" pitchFamily="34" charset="0"/>
              </a:rPr>
              <a:t>key difference in valuation is that under IFRS, companies, under certain conditions, can </a:t>
            </a:r>
            <a:r>
              <a:rPr lang="en-US" sz="1800" b="0" dirty="0" smtClean="0">
                <a:solidFill>
                  <a:schemeClr val="tx1"/>
                </a:solidFill>
                <a:latin typeface="Liberation Sans" panose="020B0604020202020204" pitchFamily="34" charset="0"/>
              </a:rPr>
              <a:t>report property</a:t>
            </a:r>
            <a:r>
              <a:rPr lang="en-US" sz="1800" b="0" dirty="0">
                <a:solidFill>
                  <a:schemeClr val="tx1"/>
                </a:solidFill>
                <a:latin typeface="Liberation Sans" panose="020B0604020202020204" pitchFamily="34" charset="0"/>
              </a:rPr>
              <a:t>, plant, and equipment at cost or at fair value, whereas under GAAP this practice is </a:t>
            </a:r>
            <a:r>
              <a:rPr lang="en-US" sz="1800" b="0" dirty="0" smtClean="0">
                <a:solidFill>
                  <a:schemeClr val="tx1"/>
                </a:solidFill>
                <a:latin typeface="Liberation Sans" panose="020B0604020202020204" pitchFamily="34" charset="0"/>
              </a:rPr>
              <a:t>not allowed.</a:t>
            </a:r>
          </a:p>
          <a:p>
            <a:pPr marL="341313" indent="-341313" algn="just">
              <a:lnSpc>
                <a:spcPct val="110000"/>
              </a:lnSpc>
              <a:spcBef>
                <a:spcPts val="600"/>
              </a:spcBef>
              <a:buClr>
                <a:schemeClr val="tx1"/>
              </a:buClr>
            </a:pPr>
            <a:r>
              <a:rPr lang="en-US" sz="1800" b="0" dirty="0" smtClean="0">
                <a:solidFill>
                  <a:schemeClr val="tx1"/>
                </a:solidFill>
                <a:latin typeface="Liberation Sans" panose="020B0604020202020204" pitchFamily="34" charset="0"/>
              </a:rPr>
              <a:t>GAAP </a:t>
            </a:r>
            <a:r>
              <a:rPr lang="en-US" sz="1800" b="0" dirty="0">
                <a:solidFill>
                  <a:schemeClr val="tx1"/>
                </a:solidFill>
                <a:latin typeface="Liberation Sans" panose="020B0604020202020204" pitchFamily="34" charset="0"/>
              </a:rPr>
              <a:t>has many differences in terminology from what are shown in your textbook. For example</a:t>
            </a:r>
            <a:r>
              <a:rPr lang="en-US" sz="1800" b="0" dirty="0" smtClean="0">
                <a:solidFill>
                  <a:schemeClr val="tx1"/>
                </a:solidFill>
                <a:latin typeface="Liberation Sans" panose="020B0604020202020204" pitchFamily="34" charset="0"/>
              </a:rPr>
              <a:t>, in </a:t>
            </a:r>
            <a:r>
              <a:rPr lang="en-US" sz="1800" b="0" dirty="0">
                <a:solidFill>
                  <a:schemeClr val="tx1"/>
                </a:solidFill>
                <a:latin typeface="Liberation Sans" panose="020B0604020202020204" pitchFamily="34" charset="0"/>
              </a:rPr>
              <a:t>the </a:t>
            </a:r>
            <a:r>
              <a:rPr lang="en-US" sz="1800" b="0" dirty="0" smtClean="0">
                <a:solidFill>
                  <a:schemeClr val="tx1"/>
                </a:solidFill>
                <a:latin typeface="Liberation Sans" panose="020B0604020202020204" pitchFamily="34" charset="0"/>
              </a:rPr>
              <a:t>investment category shares </a:t>
            </a:r>
            <a:r>
              <a:rPr lang="en-US" sz="1800" b="0" dirty="0">
                <a:solidFill>
                  <a:schemeClr val="tx1"/>
                </a:solidFill>
                <a:latin typeface="Liberation Sans" panose="020B0604020202020204" pitchFamily="34" charset="0"/>
              </a:rPr>
              <a:t>are called stock. Also note that Share Capital—Ordinary is referred to </a:t>
            </a:r>
            <a:r>
              <a:rPr lang="en-US" sz="1800" b="0" dirty="0" smtClean="0">
                <a:solidFill>
                  <a:schemeClr val="tx1"/>
                </a:solidFill>
                <a:latin typeface="Liberation Sans" panose="020B0604020202020204" pitchFamily="34" charset="0"/>
              </a:rPr>
              <a:t>as Common </a:t>
            </a:r>
            <a:r>
              <a:rPr lang="en-US" sz="1800" b="0" dirty="0">
                <a:solidFill>
                  <a:schemeClr val="tx1"/>
                </a:solidFill>
                <a:latin typeface="Liberation Sans" panose="020B0604020202020204" pitchFamily="34" charset="0"/>
              </a:rPr>
              <a:t>Stock. In addition, the format used for statement of </a:t>
            </a: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position presentation </a:t>
            </a:r>
            <a:r>
              <a:rPr lang="en-US" sz="1800" b="0" dirty="0" smtClean="0">
                <a:solidFill>
                  <a:schemeClr val="tx1"/>
                </a:solidFill>
                <a:latin typeface="Liberation Sans" panose="020B0604020202020204" pitchFamily="34" charset="0"/>
              </a:rPr>
              <a:t>is often </a:t>
            </a:r>
            <a:r>
              <a:rPr lang="en-US" sz="1800" b="0" dirty="0">
                <a:solidFill>
                  <a:schemeClr val="tx1"/>
                </a:solidFill>
                <a:latin typeface="Liberation Sans" panose="020B0604020202020204" pitchFamily="34" charset="0"/>
              </a:rPr>
              <a:t>different between GAAP and IFRS.</a:t>
            </a: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5638799"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8"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887017735"/>
      </p:ext>
    </p:extLst>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533400" y="1219200"/>
            <a:ext cx="58674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smtClean="0">
                <a:solidFill>
                  <a:schemeClr val="hlink"/>
                </a:solidFill>
                <a:latin typeface="Liberation Sans" panose="020B0604020202020204" pitchFamily="34" charset="0"/>
              </a:rPr>
              <a:t>Looking to the Future</a:t>
            </a:r>
            <a:endParaRPr lang="en-US" altLang="en-US" sz="2400" dirty="0">
              <a:solidFill>
                <a:schemeClr val="hlink"/>
              </a:solidFill>
              <a:latin typeface="Liberation Sans" panose="020B0604020202020204" pitchFamily="34" charset="0"/>
            </a:endParaRPr>
          </a:p>
        </p:txBody>
      </p:sp>
      <p:sp>
        <p:nvSpPr>
          <p:cNvPr id="68612" name="Rectangle 3"/>
          <p:cNvSpPr>
            <a:spLocks noChangeArrowheads="1"/>
          </p:cNvSpPr>
          <p:nvPr/>
        </p:nvSpPr>
        <p:spPr bwMode="auto">
          <a:xfrm>
            <a:off x="533400" y="1752600"/>
            <a:ext cx="8077200"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0" lvl="1" indent="0" algn="just">
              <a:lnSpc>
                <a:spcPct val="110000"/>
              </a:lnSpc>
              <a:spcBef>
                <a:spcPts val="600"/>
              </a:spcBef>
              <a:buClr>
                <a:srgbClr val="800000"/>
              </a:buClr>
              <a:buSzPct val="80000"/>
              <a:buNone/>
            </a:pPr>
            <a:r>
              <a:rPr lang="en-US" sz="1800" b="0" dirty="0" smtClean="0">
                <a:solidFill>
                  <a:schemeClr val="tx1"/>
                </a:solidFill>
                <a:latin typeface="Liberation Sans" panose="020B0604020202020204" pitchFamily="34" charset="0"/>
              </a:rPr>
              <a:t>The </a:t>
            </a:r>
            <a:r>
              <a:rPr lang="en-US" sz="1800" b="0" dirty="0">
                <a:solidFill>
                  <a:schemeClr val="tx1"/>
                </a:solidFill>
                <a:latin typeface="Liberation Sans" panose="020B0604020202020204" pitchFamily="34" charset="0"/>
              </a:rPr>
              <a:t>IASB and the FASB are working on a project to converge their standards related to </a:t>
            </a:r>
            <a:r>
              <a:rPr lang="en-US" sz="1800" b="0" dirty="0" smtClean="0">
                <a:solidFill>
                  <a:schemeClr val="tx1"/>
                </a:solidFill>
                <a:latin typeface="Liberation Sans" panose="020B0604020202020204" pitchFamily="34" charset="0"/>
              </a:rPr>
              <a:t>financial statement </a:t>
            </a:r>
            <a:r>
              <a:rPr lang="en-US" sz="1800" b="0" dirty="0">
                <a:solidFill>
                  <a:schemeClr val="tx1"/>
                </a:solidFill>
                <a:latin typeface="Liberation Sans" panose="020B0604020202020204" pitchFamily="34" charset="0"/>
              </a:rPr>
              <a:t>presentation. A key feature of the proposed framework is that each of the statements </a:t>
            </a:r>
            <a:r>
              <a:rPr lang="en-US" sz="1800" b="0" dirty="0" smtClean="0">
                <a:solidFill>
                  <a:schemeClr val="tx1"/>
                </a:solidFill>
                <a:latin typeface="Liberation Sans" panose="020B0604020202020204" pitchFamily="34" charset="0"/>
              </a:rPr>
              <a:t>will be </a:t>
            </a:r>
            <a:r>
              <a:rPr lang="en-US" sz="1800" b="0" dirty="0">
                <a:solidFill>
                  <a:schemeClr val="tx1"/>
                </a:solidFill>
                <a:latin typeface="Liberation Sans" panose="020B0604020202020204" pitchFamily="34" charset="0"/>
              </a:rPr>
              <a:t>organized in the same format, to separate an entity’s </a:t>
            </a:r>
            <a:r>
              <a:rPr lang="en-US" sz="1800" b="0" dirty="0" smtClean="0">
                <a:solidFill>
                  <a:schemeClr val="tx1"/>
                </a:solidFill>
                <a:latin typeface="Liberation Sans" panose="020B0604020202020204" pitchFamily="34" charset="0"/>
              </a:rPr>
              <a:t>financing </a:t>
            </a:r>
            <a:r>
              <a:rPr lang="en-US" sz="1800" b="0" dirty="0">
                <a:solidFill>
                  <a:schemeClr val="tx1"/>
                </a:solidFill>
                <a:latin typeface="Liberation Sans" panose="020B0604020202020204" pitchFamily="34" charset="0"/>
              </a:rPr>
              <a:t>activities from its operating </a:t>
            </a:r>
            <a:r>
              <a:rPr lang="en-US" sz="1800" b="0" dirty="0" smtClean="0">
                <a:solidFill>
                  <a:schemeClr val="tx1"/>
                </a:solidFill>
                <a:latin typeface="Liberation Sans" panose="020B0604020202020204" pitchFamily="34" charset="0"/>
              </a:rPr>
              <a:t>and investing </a:t>
            </a:r>
            <a:r>
              <a:rPr lang="en-US" sz="1800" b="0" dirty="0">
                <a:solidFill>
                  <a:schemeClr val="tx1"/>
                </a:solidFill>
                <a:latin typeface="Liberation Sans" panose="020B0604020202020204" pitchFamily="34" charset="0"/>
              </a:rPr>
              <a:t>activities and, further, to separate </a:t>
            </a:r>
            <a:r>
              <a:rPr lang="en-US" sz="1800" b="0" dirty="0" smtClean="0">
                <a:solidFill>
                  <a:schemeClr val="tx1"/>
                </a:solidFill>
                <a:latin typeface="Liberation Sans" panose="020B0604020202020204" pitchFamily="34" charset="0"/>
              </a:rPr>
              <a:t>financing </a:t>
            </a:r>
            <a:r>
              <a:rPr lang="en-US" sz="1800" b="0" dirty="0">
                <a:solidFill>
                  <a:schemeClr val="tx1"/>
                </a:solidFill>
                <a:latin typeface="Liberation Sans" panose="020B0604020202020204" pitchFamily="34" charset="0"/>
              </a:rPr>
              <a:t>activities into transactions with owners </a:t>
            </a:r>
            <a:r>
              <a:rPr lang="en-US" sz="1800" b="0" dirty="0" smtClean="0">
                <a:solidFill>
                  <a:schemeClr val="tx1"/>
                </a:solidFill>
                <a:latin typeface="Liberation Sans" panose="020B0604020202020204" pitchFamily="34" charset="0"/>
              </a:rPr>
              <a:t>and creditors</a:t>
            </a:r>
            <a:r>
              <a:rPr lang="en-US" sz="1800" b="0" dirty="0">
                <a:solidFill>
                  <a:schemeClr val="tx1"/>
                </a:solidFill>
                <a:latin typeface="Liberation Sans" panose="020B0604020202020204" pitchFamily="34" charset="0"/>
              </a:rPr>
              <a:t>. Thus, the same </a:t>
            </a:r>
            <a:r>
              <a:rPr lang="en-US" sz="1800" b="0" dirty="0" smtClean="0">
                <a:solidFill>
                  <a:schemeClr val="tx1"/>
                </a:solidFill>
                <a:latin typeface="Liberation Sans" panose="020B0604020202020204" pitchFamily="34" charset="0"/>
              </a:rPr>
              <a:t>classifications </a:t>
            </a:r>
            <a:r>
              <a:rPr lang="en-US" sz="1800" b="0" dirty="0">
                <a:solidFill>
                  <a:schemeClr val="tx1"/>
                </a:solidFill>
                <a:latin typeface="Liberation Sans" panose="020B0604020202020204" pitchFamily="34" charset="0"/>
              </a:rPr>
              <a:t>used in the statement of </a:t>
            </a:r>
            <a:r>
              <a:rPr lang="en-US" sz="1800" b="0" dirty="0" smtClean="0">
                <a:solidFill>
                  <a:schemeClr val="tx1"/>
                </a:solidFill>
                <a:latin typeface="Liberation Sans" panose="020B0604020202020204" pitchFamily="34" charset="0"/>
              </a:rPr>
              <a:t>financial </a:t>
            </a:r>
            <a:r>
              <a:rPr lang="en-US" sz="1800" b="0" dirty="0">
                <a:solidFill>
                  <a:schemeClr val="tx1"/>
                </a:solidFill>
                <a:latin typeface="Liberation Sans" panose="020B0604020202020204" pitchFamily="34" charset="0"/>
              </a:rPr>
              <a:t>position would also </a:t>
            </a:r>
            <a:r>
              <a:rPr lang="en-US" sz="1800" b="0" dirty="0" smtClean="0">
                <a:solidFill>
                  <a:schemeClr val="tx1"/>
                </a:solidFill>
                <a:latin typeface="Liberation Sans" panose="020B0604020202020204" pitchFamily="34" charset="0"/>
              </a:rPr>
              <a:t>be used </a:t>
            </a:r>
            <a:r>
              <a:rPr lang="en-US" sz="1800" b="0" dirty="0">
                <a:solidFill>
                  <a:schemeClr val="tx1"/>
                </a:solidFill>
                <a:latin typeface="Liberation Sans" panose="020B0604020202020204" pitchFamily="34" charset="0"/>
              </a:rPr>
              <a:t>in the income statement and the statement of cash </a:t>
            </a:r>
            <a:r>
              <a:rPr lang="en-US" sz="1800" b="0" dirty="0" smtClean="0">
                <a:solidFill>
                  <a:schemeClr val="tx1"/>
                </a:solidFill>
                <a:latin typeface="Liberation Sans" panose="020B0604020202020204" pitchFamily="34" charset="0"/>
              </a:rPr>
              <a:t>flows</a:t>
            </a:r>
            <a:r>
              <a:rPr lang="en-US" sz="1800" b="0" dirty="0">
                <a:solidFill>
                  <a:schemeClr val="tx1"/>
                </a:solidFill>
                <a:latin typeface="Liberation Sans" panose="020B0604020202020204" pitchFamily="34" charset="0"/>
              </a:rPr>
              <a:t>.</a:t>
            </a:r>
          </a:p>
        </p:txBody>
      </p:sp>
      <p:sp>
        <p:nvSpPr>
          <p:cNvPr id="11" name="TextBox 10"/>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4" name="TextBox 13"/>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3" name="Straight Connector 2"/>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9"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2294318060"/>
      </p:ext>
    </p:extLst>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4754" name="Rectangle 2"/>
          <p:cNvSpPr>
            <a:spLocks noChangeArrowheads="1"/>
          </p:cNvSpPr>
          <p:nvPr/>
        </p:nvSpPr>
        <p:spPr bwMode="auto">
          <a:xfrm>
            <a:off x="533400" y="1762832"/>
            <a:ext cx="7924800" cy="409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60000"/>
              </a:spcBef>
              <a:buClr>
                <a:srgbClr val="800000"/>
              </a:buClr>
              <a:buSzPct val="80000"/>
              <a:buNone/>
            </a:pPr>
            <a:r>
              <a:rPr lang="en-US" sz="2100" b="0" dirty="0" smtClean="0">
                <a:latin typeface="Liberation Sans" panose="020B0604020202020204" pitchFamily="34" charset="0"/>
              </a:rPr>
              <a:t>Which </a:t>
            </a:r>
            <a:r>
              <a:rPr lang="en-US" sz="2100" b="0" dirty="0">
                <a:latin typeface="Liberation Sans" panose="020B0604020202020204" pitchFamily="34" charset="0"/>
              </a:rPr>
              <a:t>of the following statements is false</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Assets </a:t>
            </a:r>
            <a:r>
              <a:rPr lang="en-US" sz="2100" b="0" dirty="0">
                <a:latin typeface="Liberation Sans" panose="020B0604020202020204" pitchFamily="34" charset="0"/>
              </a:rPr>
              <a:t>equals liabilities plus stockholders’ equity</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Under </a:t>
            </a:r>
            <a:r>
              <a:rPr lang="en-US" sz="2100" b="0" dirty="0">
                <a:latin typeface="Liberation Sans" panose="020B0604020202020204" pitchFamily="34" charset="0"/>
              </a:rPr>
              <a:t>IFRS, companies sometimes net liabilities against assets to report “net assets</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The </a:t>
            </a:r>
            <a:r>
              <a:rPr lang="en-US" sz="2100" b="0" dirty="0">
                <a:latin typeface="Liberation Sans" panose="020B0604020202020204" pitchFamily="34" charset="0"/>
              </a:rPr>
              <a:t>FASB and IASB are working on a joint conceptual framework project</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Under </a:t>
            </a:r>
            <a:r>
              <a:rPr lang="en-US" sz="2100" b="0" dirty="0">
                <a:latin typeface="Liberation Sans" panose="020B0604020202020204" pitchFamily="34" charset="0"/>
              </a:rPr>
              <a:t>GAAP, the statement of </a:t>
            </a:r>
            <a:r>
              <a:rPr lang="en-US" sz="2100" b="0" dirty="0" smtClean="0">
                <a:latin typeface="Liberation Sans" panose="020B0604020202020204" pitchFamily="34" charset="0"/>
              </a:rPr>
              <a:t>financial </a:t>
            </a:r>
            <a:r>
              <a:rPr lang="en-US" sz="2100" b="0" dirty="0">
                <a:latin typeface="Liberation Sans" panose="020B0604020202020204" pitchFamily="34" charset="0"/>
              </a:rPr>
              <a:t>position is usually referred to as the statement </a:t>
            </a:r>
            <a:r>
              <a:rPr lang="en-US" sz="2100" b="0" dirty="0" smtClean="0">
                <a:latin typeface="Liberation Sans" panose="020B0604020202020204" pitchFamily="34" charset="0"/>
              </a:rPr>
              <a:t>of assets </a:t>
            </a:r>
            <a:r>
              <a:rPr lang="en-US" sz="2100" b="0" dirty="0">
                <a:latin typeface="Liberation Sans" panose="020B0604020202020204" pitchFamily="34" charset="0"/>
              </a:rPr>
              <a:t>and equity.</a:t>
            </a:r>
            <a:endParaRPr lang="en-US" altLang="en-US" sz="2100" b="0" dirty="0">
              <a:latin typeface="Liberation Sans" panose="020B0604020202020204" pitchFamily="34" charset="0"/>
            </a:endParaRPr>
          </a:p>
        </p:txBody>
      </p:sp>
      <p:sp>
        <p:nvSpPr>
          <p:cNvPr id="74755"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6" name="TextBox 15"/>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7" name="TextBox 16"/>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8" name="Straight Connector 17"/>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Notched Right Arrow 18"/>
          <p:cNvSpPr/>
          <p:nvPr/>
        </p:nvSpPr>
        <p:spPr bwMode="auto">
          <a:xfrm>
            <a:off x="193757" y="4966648"/>
            <a:ext cx="554182" cy="457200"/>
          </a:xfrm>
          <a:prstGeom prst="notchedRightArrow">
            <a:avLst/>
          </a:prstGeom>
          <a:solidFill>
            <a:srgbClr val="CC0000"/>
          </a:solidFill>
          <a:ln w="38100" cap="sq" cmpd="sng" algn="ctr">
            <a:solidFill>
              <a:schemeClr val="tx1"/>
            </a:solidFill>
            <a:prstDash val="solid"/>
            <a:round/>
            <a:headEnd type="none" w="sm" len="sm"/>
            <a:tailEnd type="none" w="sm" len="sm"/>
          </a:ln>
          <a:effectLst/>
        </p:spPr>
        <p:txBody>
          <a:bodyPr/>
          <a:lstStyle/>
          <a:p>
            <a:endParaRPr lang="en-US" altLang="en-US" dirty="0">
              <a:solidFill>
                <a:srgbClr val="CC0000"/>
              </a:solidFill>
              <a:latin typeface="Liberation Sans" panose="020B0604020202020204" pitchFamily="34" charset="0"/>
            </a:endParaRPr>
          </a:p>
        </p:txBody>
      </p:sp>
      <p:sp>
        <p:nvSpPr>
          <p:cNvPr id="11"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9591889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4754" name="Rectangle 2"/>
          <p:cNvSpPr>
            <a:spLocks noChangeArrowheads="1"/>
          </p:cNvSpPr>
          <p:nvPr/>
        </p:nvSpPr>
        <p:spPr bwMode="auto">
          <a:xfrm>
            <a:off x="533400" y="1762832"/>
            <a:ext cx="7924800" cy="288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ct val="60000"/>
              </a:spcBef>
              <a:buClr>
                <a:srgbClr val="800000"/>
              </a:buClr>
              <a:buSzPct val="80000"/>
              <a:buNone/>
            </a:pPr>
            <a:r>
              <a:rPr lang="en-US" sz="2100" b="0" dirty="0" smtClean="0">
                <a:latin typeface="Liberation Sans" panose="020B0604020202020204" pitchFamily="34" charset="0"/>
              </a:rPr>
              <a:t>Current </a:t>
            </a:r>
            <a:r>
              <a:rPr lang="en-US" sz="2100" b="0" dirty="0">
                <a:latin typeface="Liberation Sans" panose="020B0604020202020204" pitchFamily="34" charset="0"/>
              </a:rPr>
              <a:t>assets under GAAP are listed generally</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by </a:t>
            </a:r>
            <a:r>
              <a:rPr lang="en-US" sz="2100" b="0" dirty="0">
                <a:latin typeface="Liberation Sans" panose="020B0604020202020204" pitchFamily="34" charset="0"/>
              </a:rPr>
              <a:t>importance</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in </a:t>
            </a:r>
            <a:r>
              <a:rPr lang="en-US" sz="2100" b="0" dirty="0">
                <a:latin typeface="Liberation Sans" panose="020B0604020202020204" pitchFamily="34" charset="0"/>
              </a:rPr>
              <a:t>the reverse order of their expected conversion to cash</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by </a:t>
            </a:r>
            <a:r>
              <a:rPr lang="en-US" sz="2100" b="0" dirty="0">
                <a:latin typeface="Liberation Sans" panose="020B0604020202020204" pitchFamily="34" charset="0"/>
              </a:rPr>
              <a:t>order of liquidity</a:t>
            </a:r>
            <a:r>
              <a:rPr lang="en-US" sz="2100" b="0" dirty="0" smtClean="0">
                <a:latin typeface="Liberation Sans" panose="020B0604020202020204" pitchFamily="34" charset="0"/>
              </a:rPr>
              <a:t>.</a:t>
            </a:r>
          </a:p>
          <a:p>
            <a:pPr lvl="1">
              <a:lnSpc>
                <a:spcPct val="125000"/>
              </a:lnSpc>
              <a:spcBef>
                <a:spcPct val="60000"/>
              </a:spcBef>
              <a:buClr>
                <a:schemeClr val="tx1"/>
              </a:buClr>
              <a:buSzPct val="100000"/>
              <a:buFont typeface="Wingdings" pitchFamily="2" charset="2"/>
              <a:buAutoNum type="alphaLcParenR"/>
            </a:pPr>
            <a:r>
              <a:rPr lang="en-US" sz="2100" b="0" dirty="0" smtClean="0">
                <a:latin typeface="Liberation Sans" panose="020B0604020202020204" pitchFamily="34" charset="0"/>
              </a:rPr>
              <a:t>alphabetically</a:t>
            </a:r>
            <a:r>
              <a:rPr lang="en-US" sz="2100" b="0" dirty="0">
                <a:latin typeface="Liberation Sans" panose="020B0604020202020204" pitchFamily="34" charset="0"/>
              </a:rPr>
              <a:t>.</a:t>
            </a:r>
            <a:endParaRPr lang="en-US" altLang="en-US" sz="2100" b="0" dirty="0">
              <a:latin typeface="Liberation Sans" panose="020B0604020202020204" pitchFamily="34" charset="0"/>
            </a:endParaRPr>
          </a:p>
        </p:txBody>
      </p:sp>
      <p:sp>
        <p:nvSpPr>
          <p:cNvPr id="74755"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6" name="TextBox 15"/>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7" name="TextBox 16"/>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8" name="Straight Connector 17"/>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Notched Right Arrow 18"/>
          <p:cNvSpPr/>
          <p:nvPr/>
        </p:nvSpPr>
        <p:spPr bwMode="auto">
          <a:xfrm>
            <a:off x="193757" y="3567752"/>
            <a:ext cx="554182" cy="457200"/>
          </a:xfrm>
          <a:prstGeom prst="notchedRightArrow">
            <a:avLst/>
          </a:prstGeom>
          <a:solidFill>
            <a:srgbClr val="CC0000"/>
          </a:solidFill>
          <a:ln w="38100" cap="sq" cmpd="sng" algn="ctr">
            <a:solidFill>
              <a:schemeClr val="tx1"/>
            </a:solidFill>
            <a:prstDash val="solid"/>
            <a:round/>
            <a:headEnd type="none" w="sm" len="sm"/>
            <a:tailEnd type="none" w="sm" len="sm"/>
          </a:ln>
          <a:effectLst/>
        </p:spPr>
        <p:txBody>
          <a:bodyPr/>
          <a:lstStyle/>
          <a:p>
            <a:endParaRPr lang="en-US" altLang="en-US" dirty="0">
              <a:solidFill>
                <a:srgbClr val="CC0000"/>
              </a:solidFill>
              <a:latin typeface="Liberation Sans" panose="020B0604020202020204" pitchFamily="34" charset="0"/>
            </a:endParaRPr>
          </a:p>
        </p:txBody>
      </p:sp>
      <p:sp>
        <p:nvSpPr>
          <p:cNvPr id="10"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16366870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533400" y="1229432"/>
            <a:ext cx="4648200" cy="46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spcBef>
                <a:spcPct val="0"/>
              </a:spcBef>
              <a:buClrTx/>
              <a:buSzTx/>
              <a:buFontTx/>
              <a:buNone/>
            </a:pPr>
            <a:r>
              <a:rPr lang="en-US" altLang="en-US" sz="2400" dirty="0">
                <a:solidFill>
                  <a:srgbClr val="CC0000"/>
                </a:solidFill>
                <a:latin typeface="Liberation Sans" panose="020B0604020202020204" pitchFamily="34" charset="0"/>
              </a:rPr>
              <a:t>IFRS </a:t>
            </a:r>
            <a:r>
              <a:rPr lang="en-US" altLang="en-US" sz="2400" dirty="0" smtClean="0">
                <a:solidFill>
                  <a:srgbClr val="CC0000"/>
                </a:solidFill>
                <a:latin typeface="Liberation Sans" panose="020B0604020202020204" pitchFamily="34" charset="0"/>
              </a:rPr>
              <a:t>Self-Test Questions</a:t>
            </a:r>
            <a:endParaRPr lang="en-US" altLang="en-US" sz="2400" dirty="0">
              <a:solidFill>
                <a:srgbClr val="CC0000"/>
              </a:solidFill>
              <a:latin typeface="Liberation Sans" panose="020B0604020202020204" pitchFamily="34" charset="0"/>
            </a:endParaRPr>
          </a:p>
        </p:txBody>
      </p:sp>
      <p:sp>
        <p:nvSpPr>
          <p:cNvPr id="74754" name="Rectangle 2"/>
          <p:cNvSpPr>
            <a:spLocks noChangeArrowheads="1"/>
          </p:cNvSpPr>
          <p:nvPr/>
        </p:nvSpPr>
        <p:spPr bwMode="auto">
          <a:xfrm>
            <a:off x="533400" y="1762832"/>
            <a:ext cx="7924800" cy="45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ts val="900"/>
              </a:spcBef>
              <a:buClr>
                <a:srgbClr val="800000"/>
              </a:buClr>
              <a:buSzPct val="80000"/>
              <a:buFont typeface="Wingdings" pitchFamily="2" charset="2"/>
              <a:buNone/>
            </a:pPr>
            <a:r>
              <a:rPr lang="en-US" sz="2100" dirty="0" smtClean="0">
                <a:solidFill>
                  <a:schemeClr val="bg2"/>
                </a:solidFill>
                <a:latin typeface="Liberation Sans" panose="020B0604020202020204" pitchFamily="34" charset="0"/>
              </a:rPr>
              <a:t>Companies </a:t>
            </a:r>
            <a:r>
              <a:rPr lang="en-US" sz="2100" dirty="0">
                <a:solidFill>
                  <a:schemeClr val="bg2"/>
                </a:solidFill>
                <a:latin typeface="Liberation Sans" panose="020B0604020202020204" pitchFamily="34" charset="0"/>
              </a:rPr>
              <a:t>that use GAAP</a:t>
            </a:r>
            <a:r>
              <a:rPr lang="en-US" sz="2100" dirty="0" smtClean="0">
                <a:solidFill>
                  <a:schemeClr val="bg2"/>
                </a:solidFill>
                <a:latin typeface="Liberation Sans" panose="020B0604020202020204" pitchFamily="34" charset="0"/>
              </a:rPr>
              <a:t>:</a:t>
            </a:r>
          </a:p>
          <a:p>
            <a:pPr marL="685800" lvl="1" indent="-457200" algn="l">
              <a:lnSpc>
                <a:spcPct val="125000"/>
              </a:lnSpc>
              <a:spcBef>
                <a:spcPts val="900"/>
              </a:spcBef>
              <a:buClr>
                <a:schemeClr val="tx1"/>
              </a:buClr>
              <a:buSzPct val="100000"/>
              <a:buFont typeface="Wingdings" pitchFamily="2" charset="2"/>
              <a:buAutoNum type="alphaLcParenR"/>
            </a:pPr>
            <a:r>
              <a:rPr lang="en-US" sz="2100" dirty="0" smtClean="0">
                <a:solidFill>
                  <a:schemeClr val="bg2"/>
                </a:solidFill>
                <a:latin typeface="Liberation Sans" panose="020B0604020202020204" pitchFamily="34" charset="0"/>
              </a:rPr>
              <a:t>may </a:t>
            </a:r>
            <a:r>
              <a:rPr lang="en-US" sz="2100" dirty="0">
                <a:solidFill>
                  <a:schemeClr val="bg2"/>
                </a:solidFill>
                <a:latin typeface="Liberation Sans" panose="020B0604020202020204" pitchFamily="34" charset="0"/>
              </a:rPr>
              <a:t>report all their assets on their balance sheets at fair value</a:t>
            </a:r>
            <a:r>
              <a:rPr lang="en-US" sz="2100" dirty="0" smtClean="0">
                <a:solidFill>
                  <a:schemeClr val="bg2"/>
                </a:solidFill>
                <a:latin typeface="Liberation Sans" panose="020B0604020202020204" pitchFamily="34" charset="0"/>
              </a:rPr>
              <a:t>.</a:t>
            </a:r>
          </a:p>
          <a:p>
            <a:pPr marL="685800" lvl="1" indent="-457200" algn="l">
              <a:lnSpc>
                <a:spcPct val="125000"/>
              </a:lnSpc>
              <a:spcBef>
                <a:spcPts val="900"/>
              </a:spcBef>
              <a:buClr>
                <a:schemeClr val="tx1"/>
              </a:buClr>
              <a:buSzPct val="100000"/>
              <a:buFont typeface="Wingdings" pitchFamily="2" charset="2"/>
              <a:buAutoNum type="alphaLcParenR"/>
            </a:pPr>
            <a:r>
              <a:rPr lang="en-US" sz="2100" dirty="0" smtClean="0">
                <a:solidFill>
                  <a:schemeClr val="bg2"/>
                </a:solidFill>
                <a:latin typeface="Liberation Sans" panose="020B0604020202020204" pitchFamily="34" charset="0"/>
              </a:rPr>
              <a:t>often </a:t>
            </a:r>
            <a:r>
              <a:rPr lang="en-US" sz="2100" dirty="0">
                <a:solidFill>
                  <a:schemeClr val="bg2"/>
                </a:solidFill>
                <a:latin typeface="Liberation Sans" panose="020B0604020202020204" pitchFamily="34" charset="0"/>
              </a:rPr>
              <a:t>offset assets against liabilities and show net assets and net liabilities on their </a:t>
            </a:r>
            <a:r>
              <a:rPr lang="en-US" sz="2100" dirty="0" smtClean="0">
                <a:solidFill>
                  <a:schemeClr val="bg2"/>
                </a:solidFill>
                <a:latin typeface="Liberation Sans" panose="020B0604020202020204" pitchFamily="34" charset="0"/>
              </a:rPr>
              <a:t>balance sheets</a:t>
            </a:r>
            <a:r>
              <a:rPr lang="en-US" sz="2100" dirty="0">
                <a:solidFill>
                  <a:schemeClr val="bg2"/>
                </a:solidFill>
                <a:latin typeface="Liberation Sans" panose="020B0604020202020204" pitchFamily="34" charset="0"/>
              </a:rPr>
              <a:t>, rather than the underlying detailed line items</a:t>
            </a:r>
            <a:r>
              <a:rPr lang="en-US" sz="2100" dirty="0" smtClean="0">
                <a:solidFill>
                  <a:schemeClr val="bg2"/>
                </a:solidFill>
                <a:latin typeface="Liberation Sans" panose="020B0604020202020204" pitchFamily="34" charset="0"/>
              </a:rPr>
              <a:t>.</a:t>
            </a:r>
          </a:p>
          <a:p>
            <a:pPr marL="685800" lvl="1" indent="-457200" algn="l">
              <a:lnSpc>
                <a:spcPct val="125000"/>
              </a:lnSpc>
              <a:spcBef>
                <a:spcPts val="900"/>
              </a:spcBef>
              <a:buClr>
                <a:schemeClr val="tx1"/>
              </a:buClr>
              <a:buSzPct val="100000"/>
              <a:buFont typeface="Wingdings" pitchFamily="2" charset="2"/>
              <a:buAutoNum type="alphaLcParenR"/>
            </a:pPr>
            <a:r>
              <a:rPr lang="en-US" sz="2100" dirty="0" smtClean="0">
                <a:solidFill>
                  <a:schemeClr val="bg2"/>
                </a:solidFill>
                <a:latin typeface="Liberation Sans" panose="020B0604020202020204" pitchFamily="34" charset="0"/>
              </a:rPr>
              <a:t>generally </a:t>
            </a:r>
            <a:r>
              <a:rPr lang="en-US" sz="2100" dirty="0">
                <a:solidFill>
                  <a:schemeClr val="bg2"/>
                </a:solidFill>
                <a:latin typeface="Liberation Sans" panose="020B0604020202020204" pitchFamily="34" charset="0"/>
              </a:rPr>
              <a:t>report current assets before non-current assets on their balance sheets</a:t>
            </a:r>
            <a:r>
              <a:rPr lang="en-US" sz="2100" dirty="0" smtClean="0">
                <a:solidFill>
                  <a:schemeClr val="bg2"/>
                </a:solidFill>
                <a:latin typeface="Liberation Sans" panose="020B0604020202020204" pitchFamily="34" charset="0"/>
              </a:rPr>
              <a:t>.</a:t>
            </a:r>
          </a:p>
          <a:p>
            <a:pPr marL="685800" lvl="1" indent="-457200" algn="l">
              <a:lnSpc>
                <a:spcPct val="125000"/>
              </a:lnSpc>
              <a:spcBef>
                <a:spcPts val="900"/>
              </a:spcBef>
              <a:buClr>
                <a:schemeClr val="tx1"/>
              </a:buClr>
              <a:buSzPct val="100000"/>
              <a:buFont typeface="Wingdings" pitchFamily="2" charset="2"/>
              <a:buAutoNum type="alphaLcParenR"/>
            </a:pPr>
            <a:r>
              <a:rPr lang="en-US" sz="2100" dirty="0" smtClean="0">
                <a:solidFill>
                  <a:schemeClr val="bg2"/>
                </a:solidFill>
                <a:latin typeface="Liberation Sans" panose="020B0604020202020204" pitchFamily="34" charset="0"/>
              </a:rPr>
              <a:t>do </a:t>
            </a:r>
            <a:r>
              <a:rPr lang="en-US" sz="2100" dirty="0">
                <a:solidFill>
                  <a:schemeClr val="bg2"/>
                </a:solidFill>
                <a:latin typeface="Liberation Sans" panose="020B0604020202020204" pitchFamily="34" charset="0"/>
              </a:rPr>
              <a:t>not have any guidelines as to what should be reported on their balance sheets.</a:t>
            </a:r>
            <a:endParaRPr lang="en-US" altLang="en-US" sz="2100" dirty="0">
              <a:solidFill>
                <a:schemeClr val="bg2"/>
              </a:solidFill>
              <a:latin typeface="Liberation Sans" panose="020B0604020202020204" pitchFamily="34" charset="0"/>
            </a:endParaRPr>
          </a:p>
        </p:txBody>
      </p:sp>
      <p:sp>
        <p:nvSpPr>
          <p:cNvPr id="74755" name="Text Box 10"/>
          <p:cNvSpPr txBox="1">
            <a:spLocks noChangeArrowheads="1"/>
          </p:cNvSpPr>
          <p:nvPr/>
        </p:nvSpPr>
        <p:spPr bwMode="auto">
          <a:xfrm>
            <a:off x="1905000" y="414338"/>
            <a:ext cx="4114800" cy="582211"/>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488" tIns="44450" rIns="90488" bIns="44450">
            <a:spAutoFit/>
          </a:bodyPr>
          <a:lstStyle>
            <a:lvl1pPr marL="114300"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ctr">
              <a:spcBef>
                <a:spcPct val="50000"/>
              </a:spcBef>
              <a:buClrTx/>
              <a:buSzTx/>
              <a:buFontTx/>
              <a:buNone/>
            </a:pPr>
            <a:r>
              <a:rPr lang="en-US" altLang="en-US" sz="3200" dirty="0">
                <a:solidFill>
                  <a:schemeClr val="bg1"/>
                </a:solidFill>
                <a:latin typeface="Liberation Sans" panose="020B0604020202020204" pitchFamily="34" charset="0"/>
              </a:rPr>
              <a:t>A Look at IFRS</a:t>
            </a:r>
          </a:p>
        </p:txBody>
      </p:sp>
      <p:sp>
        <p:nvSpPr>
          <p:cNvPr id="16" name="TextBox 15"/>
          <p:cNvSpPr txBox="1"/>
          <p:nvPr/>
        </p:nvSpPr>
        <p:spPr>
          <a:xfrm>
            <a:off x="277505" y="397171"/>
            <a:ext cx="636896"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endParaRPr lang="en-US" altLang="en-US" sz="2700" dirty="0">
              <a:solidFill>
                <a:schemeClr val="accent3"/>
              </a:solidFill>
            </a:endParaRPr>
          </a:p>
        </p:txBody>
      </p:sp>
      <p:sp>
        <p:nvSpPr>
          <p:cNvPr id="17" name="TextBox 16"/>
          <p:cNvSpPr txBox="1"/>
          <p:nvPr/>
        </p:nvSpPr>
        <p:spPr>
          <a:xfrm>
            <a:off x="914401" y="398252"/>
            <a:ext cx="7940320" cy="579781"/>
          </a:xfrm>
          <a:prstGeom prst="rect">
            <a:avLst/>
          </a:prstGeom>
          <a:noFill/>
          <a:ln w="12700">
            <a:no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53975"/>
            <a:r>
              <a:rPr lang="en-US" altLang="en-US" dirty="0" smtClean="0">
                <a:solidFill>
                  <a:schemeClr val="tx2">
                    <a:lumMod val="75000"/>
                  </a:schemeClr>
                </a:solidFill>
              </a:rPr>
              <a:t>A Look at </a:t>
            </a:r>
            <a:r>
              <a:rPr lang="en-US" altLang="en-US" dirty="0" smtClean="0">
                <a:solidFill>
                  <a:schemeClr val="tx1"/>
                </a:solidFill>
              </a:rPr>
              <a:t>U.S. GAAP</a:t>
            </a:r>
            <a:endParaRPr lang="en-US" altLang="en-US" dirty="0">
              <a:solidFill>
                <a:schemeClr val="tx1"/>
              </a:solidFill>
            </a:endParaRPr>
          </a:p>
        </p:txBody>
      </p:sp>
      <p:cxnSp>
        <p:nvCxnSpPr>
          <p:cNvPr id="18" name="Straight Connector 17"/>
          <p:cNvCxnSpPr/>
          <p:nvPr/>
        </p:nvCxnSpPr>
        <p:spPr bwMode="auto">
          <a:xfrm flipV="1">
            <a:off x="914401" y="397171"/>
            <a:ext cx="7940320" cy="1083"/>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9" name="Notched Right Arrow 18"/>
          <p:cNvSpPr/>
          <p:nvPr/>
        </p:nvSpPr>
        <p:spPr bwMode="auto">
          <a:xfrm>
            <a:off x="193757" y="4531056"/>
            <a:ext cx="554182" cy="457200"/>
          </a:xfrm>
          <a:prstGeom prst="notchedRightArrow">
            <a:avLst/>
          </a:prstGeom>
          <a:solidFill>
            <a:srgbClr val="CC0000"/>
          </a:solidFill>
          <a:ln w="38100" cap="sq" cmpd="sng" algn="ctr">
            <a:solidFill>
              <a:schemeClr val="tx1"/>
            </a:solidFill>
            <a:prstDash val="solid"/>
            <a:round/>
            <a:headEnd type="none" w="sm" len="sm"/>
            <a:tailEnd type="none" w="sm" len="sm"/>
          </a:ln>
          <a:effectLst/>
        </p:spPr>
        <p:txBody>
          <a:bodyPr/>
          <a:lstStyle/>
          <a:p>
            <a:endParaRPr lang="en-US" altLang="en-US" dirty="0">
              <a:solidFill>
                <a:srgbClr val="CC0000"/>
              </a:solidFill>
              <a:latin typeface="Liberation Sans" panose="020B0604020202020204" pitchFamily="34" charset="0"/>
            </a:endParaRPr>
          </a:p>
        </p:txBody>
      </p:sp>
      <p:sp>
        <p:nvSpPr>
          <p:cNvPr id="10" name="Text Box 9"/>
          <p:cNvSpPr txBox="1">
            <a:spLocks noChangeArrowheads="1"/>
          </p:cNvSpPr>
          <p:nvPr/>
        </p:nvSpPr>
        <p:spPr bwMode="auto">
          <a:xfrm>
            <a:off x="8229600" y="6369050"/>
            <a:ext cx="762000" cy="338554"/>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50000"/>
              </a:spcBef>
              <a:buClrTx/>
              <a:buSzTx/>
              <a:buFontTx/>
              <a:buNone/>
            </a:pPr>
            <a:r>
              <a:rPr lang="en-US" altLang="en-US" sz="1600" i="1" dirty="0">
                <a:latin typeface="Liberation Sans" panose="020B0604020202020204" pitchFamily="34" charset="0"/>
              </a:rPr>
              <a:t>LO </a:t>
            </a:r>
            <a:r>
              <a:rPr lang="en-US" altLang="en-US" sz="1600" i="1" dirty="0" smtClean="0">
                <a:latin typeface="Liberation Sans" panose="020B0604020202020204" pitchFamily="34" charset="0"/>
              </a:rPr>
              <a:t>8</a:t>
            </a:r>
            <a:endParaRPr lang="en-US" altLang="en-US" sz="1600" i="1" dirty="0">
              <a:latin typeface="Liberation Sans" panose="020B0604020202020204" pitchFamily="34" charset="0"/>
            </a:endParaRPr>
          </a:p>
        </p:txBody>
      </p:sp>
    </p:spTree>
    <p:extLst>
      <p:ext uri="{BB962C8B-B14F-4D97-AF65-F5344CB8AC3E}">
        <p14:creationId xmlns:p14="http://schemas.microsoft.com/office/powerpoint/2010/main" val="33385628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3400" y="1357952"/>
            <a:ext cx="8077200"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just">
              <a:lnSpc>
                <a:spcPct val="130000"/>
              </a:lnSpc>
              <a:spcBef>
                <a:spcPct val="0"/>
              </a:spcBef>
              <a:buClrTx/>
              <a:buSzTx/>
              <a:buFontTx/>
              <a:buNone/>
            </a:pPr>
            <a:r>
              <a:rPr lang="en-US" altLang="en-US" sz="2000" b="0" dirty="0">
                <a:solidFill>
                  <a:schemeClr val="tx1"/>
                </a:solidFill>
                <a:latin typeface="Liberation Sans" panose="020B0604020202020204" pitchFamily="34" charset="0"/>
              </a:rPr>
              <a:t>“Copyright © </a:t>
            </a:r>
            <a:r>
              <a:rPr lang="en-US" altLang="en-US" sz="2000" b="0" dirty="0" smtClean="0">
                <a:solidFill>
                  <a:schemeClr val="tx1"/>
                </a:solidFill>
                <a:latin typeface="Liberation Sans" panose="020B0604020202020204" pitchFamily="34" charset="0"/>
              </a:rPr>
              <a:t>2016 </a:t>
            </a:r>
            <a:r>
              <a:rPr lang="en-US" altLang="en-US" sz="2000" b="0" dirty="0">
                <a:solidFill>
                  <a:schemeClr val="tx1"/>
                </a:solidFill>
                <a:latin typeface="Liberation Sans" panose="020B0604020202020204" pitchFamily="34" charset="0"/>
              </a:rPr>
              <a:t>John Wiley &amp; Sons, Inc. 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5" name="Line 7"/>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6" name="Rectangle 7"/>
          <p:cNvSpPr>
            <a:spLocks noChangeArrowheads="1"/>
          </p:cNvSpPr>
          <p:nvPr/>
        </p:nvSpPr>
        <p:spPr bwMode="auto">
          <a:xfrm>
            <a:off x="533400" y="304800"/>
            <a:ext cx="8077200" cy="560388"/>
          </a:xfrm>
          <a:prstGeom prst="rect">
            <a:avLst/>
          </a:prstGeom>
          <a:noFill/>
          <a:ln>
            <a:noFill/>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lstStyle/>
          <a:p>
            <a:pPr algn="l"/>
            <a:r>
              <a:rPr lang="en-US" altLang="en-US" sz="3200" b="1" dirty="0" smtClean="0">
                <a:solidFill>
                  <a:schemeClr val="tx2">
                    <a:lumMod val="75000"/>
                  </a:schemeClr>
                </a:solidFill>
                <a:latin typeface="Liberation Sans" panose="020B0604020202020204" pitchFamily="34" charset="0"/>
              </a:rPr>
              <a:t>Copyright</a:t>
            </a:r>
            <a:endParaRPr lang="en-US" altLang="en-US" sz="3200" b="1" dirty="0">
              <a:solidFill>
                <a:schemeClr val="tx2">
                  <a:lumMod val="75000"/>
                </a:schemeClr>
              </a:solidFill>
              <a:latin typeface="Liberation Sans" panose="020B0604020202020204" pitchFamily="34" charset="0"/>
            </a:endParaRPr>
          </a:p>
        </p:txBody>
      </p:sp>
    </p:spTree>
    <p:extLst>
      <p:ext uri="{BB962C8B-B14F-4D97-AF65-F5344CB8AC3E}">
        <p14:creationId xmlns:p14="http://schemas.microsoft.com/office/powerpoint/2010/main" val="56016537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57"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00138"/>
            <a:ext cx="6191250" cy="5148262"/>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841" name="Text Box 9"/>
          <p:cNvSpPr txBox="1">
            <a:spLocks noChangeArrowheads="1"/>
          </p:cNvSpPr>
          <p:nvPr/>
        </p:nvSpPr>
        <p:spPr bwMode="auto">
          <a:xfrm>
            <a:off x="381000" y="1114425"/>
            <a:ext cx="1828800" cy="646331"/>
          </a:xfrm>
          <a:prstGeom prst="rect">
            <a:avLst/>
          </a:prstGeom>
          <a:noFill/>
          <a:ln>
            <a:noFill/>
          </a:ln>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gn="l">
              <a:buSzPct val="80000"/>
            </a:pPr>
            <a:r>
              <a:rPr lang="en-US" altLang="en-US" sz="1200" b="1" dirty="0">
                <a:latin typeface="Liberation Sans" panose="020B0604020202020204" pitchFamily="34" charset="0"/>
              </a:rPr>
              <a:t>Illustration 3-23</a:t>
            </a:r>
          </a:p>
          <a:p>
            <a:pPr algn="l"/>
            <a:r>
              <a:rPr lang="en-US" altLang="en-US" sz="1200" dirty="0">
                <a:latin typeface="Liberation Sans" panose="020B0604020202020204" pitchFamily="34" charset="0"/>
              </a:rPr>
              <a:t>General journal showing adjusting entries</a:t>
            </a:r>
            <a:endParaRPr lang="en-US" altLang="en-US" sz="1200" b="1" dirty="0">
              <a:latin typeface="Liberation Sans" panose="020B0604020202020204" pitchFamily="34" charset="0"/>
            </a:endParaRPr>
          </a:p>
        </p:txBody>
      </p:sp>
      <p:sp>
        <p:nvSpPr>
          <p:cNvPr id="142351" name="Text Box 15"/>
          <p:cNvSpPr txBox="1">
            <a:spLocks noChangeArrowheads="1"/>
          </p:cNvSpPr>
          <p:nvPr/>
        </p:nvSpPr>
        <p:spPr bwMode="auto">
          <a:xfrm>
            <a:off x="228600" y="2590800"/>
            <a:ext cx="19050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65000"/>
              </a:spcBef>
            </a:pPr>
            <a:r>
              <a:rPr lang="en-US" altLang="en-US" b="1" dirty="0">
                <a:latin typeface="Liberation Sans" panose="020B0604020202020204" pitchFamily="34" charset="0"/>
              </a:rPr>
              <a:t>Adjusting Journal Entries</a:t>
            </a:r>
          </a:p>
          <a:p>
            <a:pPr>
              <a:lnSpc>
                <a:spcPct val="115000"/>
              </a:lnSpc>
              <a:spcBef>
                <a:spcPct val="50000"/>
              </a:spcBef>
            </a:pPr>
            <a:r>
              <a:rPr lang="en-US" altLang="en-US" sz="1800" dirty="0">
                <a:latin typeface="Liberation Sans" panose="020B0604020202020204" pitchFamily="34" charset="0"/>
              </a:rPr>
              <a:t>(Chapter 3)</a:t>
            </a:r>
          </a:p>
        </p:txBody>
      </p:sp>
      <p:sp>
        <p:nvSpPr>
          <p:cNvPr id="11" name="Line 23"/>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 name="Rectangle 7"/>
          <p:cNvSpPr>
            <a:spLocks noChangeArrowheads="1"/>
          </p:cNvSpPr>
          <p:nvPr/>
        </p:nvSpPr>
        <p:spPr bwMode="auto">
          <a:xfrm>
            <a:off x="533400" y="1524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704" y="1022036"/>
            <a:ext cx="6523144" cy="5454964"/>
          </a:xfrm>
          <a:prstGeom prst="rect">
            <a:avLst/>
          </a:prstGeom>
          <a:noFill/>
          <a:ln w="19050" cap="sq" algn="ctr">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8649195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2"/>
          <p:cNvGraphicFramePr>
            <a:graphicFrameLocks noChangeAspect="1"/>
          </p:cNvGraphicFramePr>
          <p:nvPr/>
        </p:nvGraphicFramePr>
        <p:xfrm>
          <a:off x="152400" y="1438275"/>
          <a:ext cx="8810625" cy="4678363"/>
        </p:xfrm>
        <a:graphic>
          <a:graphicData uri="http://schemas.openxmlformats.org/presentationml/2006/ole">
            <mc:AlternateContent xmlns:mc="http://schemas.openxmlformats.org/markup-compatibility/2006">
              <mc:Choice xmlns:v="urn:schemas-microsoft-com:vml" Requires="v">
                <p:oleObj spid="_x0000_s15437" name="Worksheet" r:id="rId4" imgW="8572500" imgH="4419600" progId="Excel.Sheet.8">
                  <p:embed/>
                </p:oleObj>
              </mc:Choice>
              <mc:Fallback>
                <p:oleObj name="Worksheet" r:id="rId4" imgW="8572500" imgH="4419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38275"/>
                        <a:ext cx="8810625"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4" name="Oval 6"/>
          <p:cNvSpPr>
            <a:spLocks noChangeArrowheads="1"/>
          </p:cNvSpPr>
          <p:nvPr/>
        </p:nvSpPr>
        <p:spPr bwMode="auto">
          <a:xfrm>
            <a:off x="82296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0295" name="Text Box 11"/>
          <p:cNvSpPr txBox="1">
            <a:spLocks noChangeArrowheads="1"/>
          </p:cNvSpPr>
          <p:nvPr/>
        </p:nvSpPr>
        <p:spPr bwMode="auto">
          <a:xfrm>
            <a:off x="3886200" y="2074652"/>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(a)</a:t>
            </a:r>
          </a:p>
        </p:txBody>
      </p:sp>
      <p:sp>
        <p:nvSpPr>
          <p:cNvPr id="140296" name="Text Box 13"/>
          <p:cNvSpPr txBox="1">
            <a:spLocks noChangeArrowheads="1"/>
          </p:cNvSpPr>
          <p:nvPr/>
        </p:nvSpPr>
        <p:spPr bwMode="auto">
          <a:xfrm>
            <a:off x="3886200" y="22529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(b)</a:t>
            </a:r>
          </a:p>
        </p:txBody>
      </p:sp>
      <p:sp>
        <p:nvSpPr>
          <p:cNvPr id="140297" name="Text Box 14"/>
          <p:cNvSpPr txBox="1">
            <a:spLocks noChangeArrowheads="1"/>
          </p:cNvSpPr>
          <p:nvPr/>
        </p:nvSpPr>
        <p:spPr bwMode="auto">
          <a:xfrm>
            <a:off x="3352800" y="4302269"/>
            <a:ext cx="381000" cy="25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(a)</a:t>
            </a:r>
          </a:p>
        </p:txBody>
      </p:sp>
      <p:sp>
        <p:nvSpPr>
          <p:cNvPr id="140298" name="Text Box 15"/>
          <p:cNvSpPr txBox="1">
            <a:spLocks noChangeArrowheads="1"/>
          </p:cNvSpPr>
          <p:nvPr/>
        </p:nvSpPr>
        <p:spPr bwMode="auto">
          <a:xfrm>
            <a:off x="3352800" y="37560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(g)</a:t>
            </a:r>
          </a:p>
        </p:txBody>
      </p:sp>
      <p:sp>
        <p:nvSpPr>
          <p:cNvPr id="140299" name="Text Box 16"/>
          <p:cNvSpPr txBox="1">
            <a:spLocks noChangeArrowheads="1"/>
          </p:cNvSpPr>
          <p:nvPr/>
        </p:nvSpPr>
        <p:spPr bwMode="auto">
          <a:xfrm>
            <a:off x="3886200" y="46754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(c)</a:t>
            </a:r>
          </a:p>
        </p:txBody>
      </p:sp>
      <p:sp>
        <p:nvSpPr>
          <p:cNvPr id="140300" name="Text Box 17"/>
          <p:cNvSpPr txBox="1">
            <a:spLocks noChangeArrowheads="1"/>
          </p:cNvSpPr>
          <p:nvPr/>
        </p:nvSpPr>
        <p:spPr bwMode="auto">
          <a:xfrm>
            <a:off x="3886200" y="3429000"/>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(d)</a:t>
            </a:r>
          </a:p>
        </p:txBody>
      </p:sp>
      <p:sp>
        <p:nvSpPr>
          <p:cNvPr id="140301" name="Text Box 18"/>
          <p:cNvSpPr txBox="1">
            <a:spLocks noChangeArrowheads="1"/>
          </p:cNvSpPr>
          <p:nvPr/>
        </p:nvSpPr>
        <p:spPr bwMode="auto">
          <a:xfrm>
            <a:off x="3352800" y="29178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(d)</a:t>
            </a:r>
          </a:p>
        </p:txBody>
      </p:sp>
      <p:sp>
        <p:nvSpPr>
          <p:cNvPr id="140302" name="Text Box 17"/>
          <p:cNvSpPr txBox="1">
            <a:spLocks noChangeArrowheads="1"/>
          </p:cNvSpPr>
          <p:nvPr/>
        </p:nvSpPr>
        <p:spPr bwMode="auto">
          <a:xfrm>
            <a:off x="3886200" y="36417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(e)</a:t>
            </a:r>
          </a:p>
        </p:txBody>
      </p:sp>
      <p:sp>
        <p:nvSpPr>
          <p:cNvPr id="140303" name="Text Box 14"/>
          <p:cNvSpPr txBox="1">
            <a:spLocks noChangeArrowheads="1"/>
          </p:cNvSpPr>
          <p:nvPr/>
        </p:nvSpPr>
        <p:spPr bwMode="auto">
          <a:xfrm>
            <a:off x="3352800" y="4476329"/>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(b)</a:t>
            </a:r>
          </a:p>
        </p:txBody>
      </p:sp>
      <p:sp>
        <p:nvSpPr>
          <p:cNvPr id="140304" name="Text Box 12"/>
          <p:cNvSpPr txBox="1">
            <a:spLocks noChangeArrowheads="1"/>
          </p:cNvSpPr>
          <p:nvPr/>
        </p:nvSpPr>
        <p:spPr bwMode="auto">
          <a:xfrm>
            <a:off x="3352800" y="49961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(e)</a:t>
            </a:r>
          </a:p>
        </p:txBody>
      </p:sp>
      <p:sp>
        <p:nvSpPr>
          <p:cNvPr id="140305" name="Text Box 12"/>
          <p:cNvSpPr txBox="1">
            <a:spLocks noChangeArrowheads="1"/>
          </p:cNvSpPr>
          <p:nvPr/>
        </p:nvSpPr>
        <p:spPr bwMode="auto">
          <a:xfrm>
            <a:off x="3352800" y="516578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(f)</a:t>
            </a:r>
          </a:p>
        </p:txBody>
      </p:sp>
      <p:sp>
        <p:nvSpPr>
          <p:cNvPr id="140306" name="Text Box 16"/>
          <p:cNvSpPr txBox="1">
            <a:spLocks noChangeArrowheads="1"/>
          </p:cNvSpPr>
          <p:nvPr/>
        </p:nvSpPr>
        <p:spPr bwMode="auto">
          <a:xfrm>
            <a:off x="3886200" y="53181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(f)</a:t>
            </a:r>
          </a:p>
        </p:txBody>
      </p:sp>
      <p:sp>
        <p:nvSpPr>
          <p:cNvPr id="140307" name="Text Box 16"/>
          <p:cNvSpPr txBox="1">
            <a:spLocks noChangeArrowheads="1"/>
          </p:cNvSpPr>
          <p:nvPr/>
        </p:nvSpPr>
        <p:spPr bwMode="auto">
          <a:xfrm>
            <a:off x="3886200" y="55136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(g)</a:t>
            </a:r>
          </a:p>
        </p:txBody>
      </p:sp>
      <p:sp>
        <p:nvSpPr>
          <p:cNvPr id="140308" name="Text Box 12"/>
          <p:cNvSpPr txBox="1">
            <a:spLocks noChangeArrowheads="1"/>
          </p:cNvSpPr>
          <p:nvPr/>
        </p:nvSpPr>
        <p:spPr bwMode="auto">
          <a:xfrm>
            <a:off x="3352800" y="481785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(c)</a:t>
            </a:r>
          </a:p>
        </p:txBody>
      </p:sp>
      <p:sp>
        <p:nvSpPr>
          <p:cNvPr id="140309" name="Oval 21"/>
          <p:cNvSpPr>
            <a:spLocks noChangeArrowheads="1"/>
          </p:cNvSpPr>
          <p:nvPr/>
        </p:nvSpPr>
        <p:spPr bwMode="auto">
          <a:xfrm>
            <a:off x="54102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0310" name="Rectangle 5"/>
          <p:cNvSpPr>
            <a:spLocks noChangeArrowheads="1"/>
          </p:cNvSpPr>
          <p:nvPr/>
        </p:nvSpPr>
        <p:spPr bwMode="auto">
          <a:xfrm>
            <a:off x="5524500" y="5013325"/>
            <a:ext cx="3238500" cy="854075"/>
          </a:xfrm>
          <a:prstGeom prst="rect">
            <a:avLst/>
          </a:prstGeom>
          <a:solidFill>
            <a:srgbClr val="FFFFCC"/>
          </a:solidFill>
          <a:ln w="28575" cap="sq" algn="ctr">
            <a:solidFill>
              <a:srgbClr val="800000"/>
            </a:solidFill>
            <a:miter lim="800000"/>
            <a:headEnd type="none" w="sm" len="sm"/>
            <a:tailEnd type="none" w="sm" len="sm"/>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600" dirty="0">
                <a:latin typeface="Arial" charset="0"/>
              </a:rPr>
              <a:t>Enter adjustment amounts, total adjustments columns,</a:t>
            </a:r>
          </a:p>
          <a:p>
            <a:r>
              <a:rPr lang="en-US" altLang="en-US" sz="1600" dirty="0">
                <a:latin typeface="Arial" charset="0"/>
              </a:rPr>
              <a:t>and check for equality.</a:t>
            </a:r>
          </a:p>
        </p:txBody>
      </p:sp>
      <p:sp>
        <p:nvSpPr>
          <p:cNvPr id="140311" name="Rectangle 19"/>
          <p:cNvSpPr>
            <a:spLocks noChangeArrowheads="1"/>
          </p:cNvSpPr>
          <p:nvPr/>
        </p:nvSpPr>
        <p:spPr bwMode="auto">
          <a:xfrm>
            <a:off x="1219200" y="6172200"/>
            <a:ext cx="3733800" cy="365125"/>
          </a:xfrm>
          <a:prstGeom prst="rect">
            <a:avLst/>
          </a:prstGeom>
          <a:solidFill>
            <a:srgbClr val="FFFFCC"/>
          </a:solidFill>
          <a:ln w="28575" cap="sq" algn="ctr">
            <a:solidFill>
              <a:srgbClr val="800000"/>
            </a:solidFill>
            <a:miter lim="800000"/>
            <a:headEnd type="none" w="sm" len="sm"/>
            <a:tailEnd type="none" w="sm" len="sm"/>
          </a:ln>
          <a:effec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600" dirty="0">
                <a:latin typeface="Arial" charset="0"/>
              </a:rPr>
              <a:t>Add additional accounts as needed.</a:t>
            </a:r>
          </a:p>
        </p:txBody>
      </p:sp>
      <p:sp>
        <p:nvSpPr>
          <p:cNvPr id="140312" name="Text Box 22"/>
          <p:cNvSpPr txBox="1">
            <a:spLocks noChangeArrowheads="1"/>
          </p:cNvSpPr>
          <p:nvPr/>
        </p:nvSpPr>
        <p:spPr bwMode="auto">
          <a:xfrm>
            <a:off x="5486400" y="2286000"/>
            <a:ext cx="3352800" cy="2290763"/>
          </a:xfrm>
          <a:prstGeom prst="rect">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marL="401638" indent="-401638">
              <a:tabLst>
                <a:tab pos="400050" algn="l"/>
              </a:tabLst>
              <a:defRPr sz="2400">
                <a:solidFill>
                  <a:schemeClr val="tx1"/>
                </a:solidFill>
                <a:latin typeface="Comic Sans MS" pitchFamily="66" charset="0"/>
              </a:defRPr>
            </a:lvl1pPr>
            <a:lvl2pPr marL="742950" indent="-285750">
              <a:tabLst>
                <a:tab pos="400050" algn="l"/>
              </a:tabLst>
              <a:defRPr sz="2400">
                <a:solidFill>
                  <a:schemeClr val="tx1"/>
                </a:solidFill>
                <a:latin typeface="Comic Sans MS" pitchFamily="66" charset="0"/>
              </a:defRPr>
            </a:lvl2pPr>
            <a:lvl3pPr marL="1143000" indent="-228600">
              <a:tabLst>
                <a:tab pos="400050" algn="l"/>
              </a:tabLst>
              <a:defRPr sz="2400">
                <a:solidFill>
                  <a:schemeClr val="tx1"/>
                </a:solidFill>
                <a:latin typeface="Comic Sans MS" pitchFamily="66" charset="0"/>
              </a:defRPr>
            </a:lvl3pPr>
            <a:lvl4pPr marL="1600200" indent="-228600">
              <a:tabLst>
                <a:tab pos="400050" algn="l"/>
              </a:tabLst>
              <a:defRPr sz="2400">
                <a:solidFill>
                  <a:schemeClr val="tx1"/>
                </a:solidFill>
                <a:latin typeface="Comic Sans MS" pitchFamily="66" charset="0"/>
              </a:defRPr>
            </a:lvl4pPr>
            <a:lvl5pPr marL="2057400" indent="-228600">
              <a:tabLst>
                <a:tab pos="400050" algn="l"/>
              </a:tabLst>
              <a:defRPr sz="2400">
                <a:solidFill>
                  <a:schemeClr val="tx1"/>
                </a:solidFill>
                <a:latin typeface="Comic Sans MS" pitchFamily="66" charset="0"/>
              </a:defRPr>
            </a:lvl5pPr>
            <a:lvl6pPr marL="2514600" indent="-228600" algn="ctr" eaLnBrk="0" fontAlgn="base" hangingPunct="0">
              <a:spcBef>
                <a:spcPct val="0"/>
              </a:spcBef>
              <a:spcAft>
                <a:spcPct val="0"/>
              </a:spcAft>
              <a:tabLst>
                <a:tab pos="400050" algn="l"/>
              </a:tabLst>
              <a:defRPr sz="2400">
                <a:solidFill>
                  <a:schemeClr val="tx1"/>
                </a:solidFill>
                <a:latin typeface="Comic Sans MS" pitchFamily="66" charset="0"/>
              </a:defRPr>
            </a:lvl6pPr>
            <a:lvl7pPr marL="2971800" indent="-228600" algn="ctr" eaLnBrk="0" fontAlgn="base" hangingPunct="0">
              <a:spcBef>
                <a:spcPct val="0"/>
              </a:spcBef>
              <a:spcAft>
                <a:spcPct val="0"/>
              </a:spcAft>
              <a:tabLst>
                <a:tab pos="400050" algn="l"/>
              </a:tabLst>
              <a:defRPr sz="2400">
                <a:solidFill>
                  <a:schemeClr val="tx1"/>
                </a:solidFill>
                <a:latin typeface="Comic Sans MS" pitchFamily="66" charset="0"/>
              </a:defRPr>
            </a:lvl7pPr>
            <a:lvl8pPr marL="3429000" indent="-228600" algn="ctr" eaLnBrk="0" fontAlgn="base" hangingPunct="0">
              <a:spcBef>
                <a:spcPct val="0"/>
              </a:spcBef>
              <a:spcAft>
                <a:spcPct val="0"/>
              </a:spcAft>
              <a:tabLst>
                <a:tab pos="400050" algn="l"/>
              </a:tabLst>
              <a:defRPr sz="2400">
                <a:solidFill>
                  <a:schemeClr val="tx1"/>
                </a:solidFill>
                <a:latin typeface="Comic Sans MS" pitchFamily="66" charset="0"/>
              </a:defRPr>
            </a:lvl8pPr>
            <a:lvl9pPr marL="3886200" indent="-228600" algn="ctr" eaLnBrk="0" fontAlgn="base" hangingPunct="0">
              <a:spcBef>
                <a:spcPct val="0"/>
              </a:spcBef>
              <a:spcAft>
                <a:spcPct val="0"/>
              </a:spcAft>
              <a:tabLst>
                <a:tab pos="400050" algn="l"/>
              </a:tabLst>
              <a:defRPr sz="2400">
                <a:solidFill>
                  <a:schemeClr val="tx1"/>
                </a:solidFill>
                <a:latin typeface="Comic Sans MS" pitchFamily="66" charset="0"/>
              </a:defRPr>
            </a:lvl9pPr>
          </a:lstStyle>
          <a:p>
            <a:pPr algn="l">
              <a:lnSpc>
                <a:spcPct val="110000"/>
              </a:lnSpc>
              <a:spcBef>
                <a:spcPct val="10000"/>
              </a:spcBef>
              <a:buSzPct val="80000"/>
            </a:pPr>
            <a:r>
              <a:rPr lang="en-US" altLang="en-US" sz="1600" b="1" dirty="0">
                <a:solidFill>
                  <a:srgbClr val="800000"/>
                </a:solidFill>
                <a:latin typeface="Arial" charset="0"/>
              </a:rPr>
              <a:t>Adjustments Key:</a:t>
            </a:r>
          </a:p>
          <a:p>
            <a:pPr algn="l">
              <a:lnSpc>
                <a:spcPct val="110000"/>
              </a:lnSpc>
              <a:spcBef>
                <a:spcPct val="10000"/>
              </a:spcBef>
              <a:buSzPct val="80000"/>
            </a:pPr>
            <a:r>
              <a:rPr lang="en-US" altLang="en-US" sz="1600" dirty="0">
                <a:solidFill>
                  <a:srgbClr val="000000"/>
                </a:solidFill>
                <a:latin typeface="Arial" charset="0"/>
              </a:rPr>
              <a:t>(a) 	Supplies Used.</a:t>
            </a:r>
          </a:p>
          <a:p>
            <a:pPr algn="l">
              <a:lnSpc>
                <a:spcPct val="110000"/>
              </a:lnSpc>
            </a:pPr>
            <a:r>
              <a:rPr lang="en-US" altLang="en-US" sz="1600" dirty="0">
                <a:solidFill>
                  <a:srgbClr val="000000"/>
                </a:solidFill>
                <a:latin typeface="Arial" charset="0"/>
              </a:rPr>
              <a:t>(b) 	Insurance Expired.</a:t>
            </a:r>
          </a:p>
          <a:p>
            <a:pPr algn="l">
              <a:lnSpc>
                <a:spcPct val="110000"/>
              </a:lnSpc>
            </a:pPr>
            <a:r>
              <a:rPr lang="en-US" altLang="en-US" sz="1600" dirty="0">
                <a:solidFill>
                  <a:srgbClr val="000000"/>
                </a:solidFill>
                <a:latin typeface="Arial" charset="0"/>
              </a:rPr>
              <a:t>(c) 	Depreciation Expensed.</a:t>
            </a:r>
          </a:p>
          <a:p>
            <a:pPr algn="l">
              <a:lnSpc>
                <a:spcPct val="110000"/>
              </a:lnSpc>
            </a:pPr>
            <a:r>
              <a:rPr lang="en-US" altLang="en-US" sz="1600" dirty="0">
                <a:solidFill>
                  <a:srgbClr val="000000"/>
                </a:solidFill>
                <a:latin typeface="Arial" charset="0"/>
              </a:rPr>
              <a:t>(d) 	Service Revenue </a:t>
            </a:r>
            <a:r>
              <a:rPr lang="en-US" altLang="en-US" sz="1600" dirty="0" smtClean="0">
                <a:solidFill>
                  <a:srgbClr val="000000"/>
                </a:solidFill>
                <a:latin typeface="Arial" charset="0"/>
              </a:rPr>
              <a:t>Recognized</a:t>
            </a:r>
            <a:r>
              <a:rPr lang="en-US" altLang="en-US" sz="1600" dirty="0">
                <a:solidFill>
                  <a:srgbClr val="000000"/>
                </a:solidFill>
                <a:latin typeface="Arial" charset="0"/>
              </a:rPr>
              <a:t>.</a:t>
            </a:r>
          </a:p>
          <a:p>
            <a:pPr algn="l">
              <a:lnSpc>
                <a:spcPct val="110000"/>
              </a:lnSpc>
            </a:pPr>
            <a:r>
              <a:rPr lang="en-US" altLang="en-US" sz="1600" dirty="0">
                <a:solidFill>
                  <a:srgbClr val="000000"/>
                </a:solidFill>
                <a:latin typeface="Arial" charset="0"/>
              </a:rPr>
              <a:t>(e) 	Service Revenue Accrued.</a:t>
            </a:r>
          </a:p>
          <a:p>
            <a:pPr algn="l">
              <a:lnSpc>
                <a:spcPct val="110000"/>
              </a:lnSpc>
            </a:pPr>
            <a:r>
              <a:rPr lang="en-US" altLang="en-US" sz="1600" dirty="0">
                <a:solidFill>
                  <a:srgbClr val="000000"/>
                </a:solidFill>
                <a:latin typeface="Arial" charset="0"/>
              </a:rPr>
              <a:t>(f) 	Interest Accrued.</a:t>
            </a:r>
          </a:p>
          <a:p>
            <a:pPr algn="l">
              <a:lnSpc>
                <a:spcPct val="110000"/>
              </a:lnSpc>
            </a:pPr>
            <a:r>
              <a:rPr lang="en-US" altLang="en-US" sz="1600" dirty="0">
                <a:solidFill>
                  <a:srgbClr val="000000"/>
                </a:solidFill>
                <a:latin typeface="Arial" charset="0"/>
              </a:rPr>
              <a:t>(g) 	Salaries Accrued.</a:t>
            </a:r>
          </a:p>
        </p:txBody>
      </p:sp>
      <p:sp>
        <p:nvSpPr>
          <p:cNvPr id="140313" name="AutoShape 23"/>
          <p:cNvSpPr>
            <a:spLocks/>
          </p:cNvSpPr>
          <p:nvPr/>
        </p:nvSpPr>
        <p:spPr bwMode="auto">
          <a:xfrm>
            <a:off x="2286000" y="4419600"/>
            <a:ext cx="152400" cy="1295400"/>
          </a:xfrm>
          <a:prstGeom prst="rightBrace">
            <a:avLst>
              <a:gd name="adj1" fmla="val 70833"/>
              <a:gd name="adj2" fmla="val 50000"/>
            </a:avLst>
          </a:prstGeom>
          <a:noFill/>
          <a:ln w="28575"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Arial" charset="0"/>
            </a:endParaRPr>
          </a:p>
        </p:txBody>
      </p:sp>
      <p:cxnSp>
        <p:nvCxnSpPr>
          <p:cNvPr id="140314" name="AutoShape 26"/>
          <p:cNvCxnSpPr>
            <a:cxnSpLocks noChangeShapeType="1"/>
            <a:stCxn id="140311" idx="0"/>
            <a:endCxn id="140313" idx="1"/>
          </p:cNvCxnSpPr>
          <p:nvPr/>
        </p:nvCxnSpPr>
        <p:spPr bwMode="auto">
          <a:xfrm rot="5400000" flipH="1">
            <a:off x="2224087" y="5295901"/>
            <a:ext cx="1090613" cy="633412"/>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315" name="AutoShape 23"/>
          <p:cNvSpPr>
            <a:spLocks/>
          </p:cNvSpPr>
          <p:nvPr/>
        </p:nvSpPr>
        <p:spPr bwMode="auto">
          <a:xfrm>
            <a:off x="4648200" y="4419600"/>
            <a:ext cx="152400" cy="1295400"/>
          </a:xfrm>
          <a:prstGeom prst="rightBrace">
            <a:avLst>
              <a:gd name="adj1" fmla="val 70833"/>
              <a:gd name="adj2" fmla="val 50000"/>
            </a:avLst>
          </a:prstGeom>
          <a:noFill/>
          <a:ln w="28575" cap="sq">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endParaRPr lang="en-US" altLang="en-US" dirty="0">
              <a:latin typeface="Arial" charset="0"/>
            </a:endParaRPr>
          </a:p>
        </p:txBody>
      </p:sp>
      <p:cxnSp>
        <p:nvCxnSpPr>
          <p:cNvPr id="140316" name="AutoShape 28"/>
          <p:cNvCxnSpPr>
            <a:cxnSpLocks noChangeShapeType="1"/>
            <a:stCxn id="140310" idx="1"/>
            <a:endCxn id="140315" idx="1"/>
          </p:cNvCxnSpPr>
          <p:nvPr/>
        </p:nvCxnSpPr>
        <p:spPr bwMode="auto">
          <a:xfrm flipH="1" flipV="1">
            <a:off x="4814888" y="5067300"/>
            <a:ext cx="695325" cy="373063"/>
          </a:xfrm>
          <a:prstGeom prst="straightConnector1">
            <a:avLst/>
          </a:prstGeom>
          <a:noFill/>
          <a:ln w="28575" cap="sq">
            <a:solidFill>
              <a:srgbClr val="8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Line 23"/>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31" name="Rectangle 7"/>
          <p:cNvSpPr>
            <a:spLocks noChangeArrowheads="1"/>
          </p:cNvSpPr>
          <p:nvPr/>
        </p:nvSpPr>
        <p:spPr bwMode="auto">
          <a:xfrm>
            <a:off x="533400" y="1524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sp>
        <p:nvSpPr>
          <p:cNvPr id="32" name="Rectangle 5"/>
          <p:cNvSpPr>
            <a:spLocks noChangeArrowheads="1"/>
          </p:cNvSpPr>
          <p:nvPr/>
        </p:nvSpPr>
        <p:spPr bwMode="auto">
          <a:xfrm>
            <a:off x="304800" y="990600"/>
            <a:ext cx="876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buClr>
                <a:schemeClr val="tx1"/>
              </a:buClr>
              <a:buSzTx/>
              <a:buFont typeface="Wingdings" pitchFamily="2" charset="2"/>
              <a:buNone/>
            </a:pPr>
            <a:r>
              <a:rPr lang="en-US" altLang="en-US" sz="2100" dirty="0" smtClean="0">
                <a:solidFill>
                  <a:srgbClr val="006600"/>
                </a:solidFill>
                <a:latin typeface="Liberation Sans" panose="020B0604020202020204" pitchFamily="34" charset="0"/>
              </a:rPr>
              <a:t>2. ENTER THE ADJUSTMENTS IN THE ADJUSTMENTS COLUMNS</a:t>
            </a:r>
            <a:endParaRPr lang="en-US" altLang="en-US" sz="2100" dirty="0">
              <a:solidFill>
                <a:srgbClr val="006600"/>
              </a:solidFill>
              <a:latin typeface="Liberation Sans" panose="020B0604020202020204" pitchFamily="34" charset="0"/>
            </a:endParaRPr>
          </a:p>
        </p:txBody>
      </p:sp>
      <p:sp>
        <p:nvSpPr>
          <p:cNvPr id="33" name="Text Box 23"/>
          <p:cNvSpPr txBox="1">
            <a:spLocks noChangeArrowheads="1"/>
          </p:cNvSpPr>
          <p:nvPr/>
        </p:nvSpPr>
        <p:spPr bwMode="auto">
          <a:xfrm>
            <a:off x="7543800" y="457200"/>
            <a:ext cx="1371600" cy="274638"/>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4-2</a:t>
            </a:r>
          </a:p>
        </p:txBody>
      </p:sp>
      <p:sp>
        <p:nvSpPr>
          <p:cNvPr id="34"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extLst>
      <p:ext uri="{BB962C8B-B14F-4D97-AF65-F5344CB8AC3E}">
        <p14:creationId xmlns:p14="http://schemas.microsoft.com/office/powerpoint/2010/main" val="256802984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
          <p:cNvGraphicFramePr>
            <a:graphicFrameLocks noChangeAspect="1"/>
          </p:cNvGraphicFramePr>
          <p:nvPr/>
        </p:nvGraphicFramePr>
        <p:xfrm>
          <a:off x="152400" y="1438275"/>
          <a:ext cx="8810625" cy="4678363"/>
        </p:xfrm>
        <a:graphic>
          <a:graphicData uri="http://schemas.openxmlformats.org/presentationml/2006/ole">
            <mc:AlternateContent xmlns:mc="http://schemas.openxmlformats.org/markup-compatibility/2006">
              <mc:Choice xmlns:v="urn:schemas-microsoft-com:vml" Requires="v">
                <p:oleObj spid="_x0000_s16461" name="Worksheet" r:id="rId4" imgW="8572500" imgH="4419600" progId="Excel.Sheet.8">
                  <p:embed/>
                </p:oleObj>
              </mc:Choice>
              <mc:Fallback>
                <p:oleObj name="Worksheet" r:id="rId4" imgW="8572500" imgH="44196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438275"/>
                        <a:ext cx="8810625"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6" name="Oval 6"/>
          <p:cNvSpPr>
            <a:spLocks noChangeArrowheads="1"/>
          </p:cNvSpPr>
          <p:nvPr/>
        </p:nvSpPr>
        <p:spPr bwMode="auto">
          <a:xfrm>
            <a:off x="82296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8247" name="Text Box 11"/>
          <p:cNvSpPr txBox="1">
            <a:spLocks noChangeArrowheads="1"/>
          </p:cNvSpPr>
          <p:nvPr/>
        </p:nvSpPr>
        <p:spPr bwMode="auto">
          <a:xfrm>
            <a:off x="3886200" y="2074652"/>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(a)</a:t>
            </a:r>
          </a:p>
        </p:txBody>
      </p:sp>
      <p:sp>
        <p:nvSpPr>
          <p:cNvPr id="138248" name="Text Box 13"/>
          <p:cNvSpPr txBox="1">
            <a:spLocks noChangeArrowheads="1"/>
          </p:cNvSpPr>
          <p:nvPr/>
        </p:nvSpPr>
        <p:spPr bwMode="auto">
          <a:xfrm>
            <a:off x="3886200" y="22529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(b)</a:t>
            </a:r>
          </a:p>
        </p:txBody>
      </p:sp>
      <p:sp>
        <p:nvSpPr>
          <p:cNvPr id="138249" name="Text Box 14"/>
          <p:cNvSpPr txBox="1">
            <a:spLocks noChangeArrowheads="1"/>
          </p:cNvSpPr>
          <p:nvPr/>
        </p:nvSpPr>
        <p:spPr bwMode="auto">
          <a:xfrm>
            <a:off x="3352800" y="4302269"/>
            <a:ext cx="381000" cy="25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(a)</a:t>
            </a:r>
          </a:p>
        </p:txBody>
      </p:sp>
      <p:sp>
        <p:nvSpPr>
          <p:cNvPr id="138250" name="Text Box 15"/>
          <p:cNvSpPr txBox="1">
            <a:spLocks noChangeArrowheads="1"/>
          </p:cNvSpPr>
          <p:nvPr/>
        </p:nvSpPr>
        <p:spPr bwMode="auto">
          <a:xfrm>
            <a:off x="3352800" y="37560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(g)</a:t>
            </a:r>
          </a:p>
        </p:txBody>
      </p:sp>
      <p:sp>
        <p:nvSpPr>
          <p:cNvPr id="138251" name="Text Box 16"/>
          <p:cNvSpPr txBox="1">
            <a:spLocks noChangeArrowheads="1"/>
          </p:cNvSpPr>
          <p:nvPr/>
        </p:nvSpPr>
        <p:spPr bwMode="auto">
          <a:xfrm>
            <a:off x="3886200" y="46754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(c)</a:t>
            </a:r>
          </a:p>
        </p:txBody>
      </p:sp>
      <p:sp>
        <p:nvSpPr>
          <p:cNvPr id="138252" name="Text Box 17"/>
          <p:cNvSpPr txBox="1">
            <a:spLocks noChangeArrowheads="1"/>
          </p:cNvSpPr>
          <p:nvPr/>
        </p:nvSpPr>
        <p:spPr bwMode="auto">
          <a:xfrm>
            <a:off x="3886200" y="3429000"/>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(d)</a:t>
            </a:r>
          </a:p>
        </p:txBody>
      </p:sp>
      <p:sp>
        <p:nvSpPr>
          <p:cNvPr id="138253" name="Text Box 18"/>
          <p:cNvSpPr txBox="1">
            <a:spLocks noChangeArrowheads="1"/>
          </p:cNvSpPr>
          <p:nvPr/>
        </p:nvSpPr>
        <p:spPr bwMode="auto">
          <a:xfrm>
            <a:off x="3352800" y="2917825"/>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(d)</a:t>
            </a:r>
          </a:p>
        </p:txBody>
      </p:sp>
      <p:sp>
        <p:nvSpPr>
          <p:cNvPr id="138254" name="Text Box 17"/>
          <p:cNvSpPr txBox="1">
            <a:spLocks noChangeArrowheads="1"/>
          </p:cNvSpPr>
          <p:nvPr/>
        </p:nvSpPr>
        <p:spPr bwMode="auto">
          <a:xfrm>
            <a:off x="3886200" y="36417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(e)</a:t>
            </a:r>
          </a:p>
        </p:txBody>
      </p:sp>
      <p:sp>
        <p:nvSpPr>
          <p:cNvPr id="138255" name="Text Box 14"/>
          <p:cNvSpPr txBox="1">
            <a:spLocks noChangeArrowheads="1"/>
          </p:cNvSpPr>
          <p:nvPr/>
        </p:nvSpPr>
        <p:spPr bwMode="auto">
          <a:xfrm>
            <a:off x="3352800" y="4476329"/>
            <a:ext cx="381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25000"/>
              </a:lnSpc>
              <a:spcBef>
                <a:spcPct val="50000"/>
              </a:spcBef>
            </a:pPr>
            <a:r>
              <a:rPr lang="en-US" altLang="en-US" sz="1000" b="1" dirty="0">
                <a:latin typeface="Arial" charset="0"/>
              </a:rPr>
              <a:t>(b)</a:t>
            </a:r>
          </a:p>
        </p:txBody>
      </p:sp>
      <p:sp>
        <p:nvSpPr>
          <p:cNvPr id="138256" name="Text Box 12"/>
          <p:cNvSpPr txBox="1">
            <a:spLocks noChangeArrowheads="1"/>
          </p:cNvSpPr>
          <p:nvPr/>
        </p:nvSpPr>
        <p:spPr bwMode="auto">
          <a:xfrm>
            <a:off x="3352800" y="499613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(e)</a:t>
            </a:r>
          </a:p>
        </p:txBody>
      </p:sp>
      <p:sp>
        <p:nvSpPr>
          <p:cNvPr id="138257" name="Text Box 12"/>
          <p:cNvSpPr txBox="1">
            <a:spLocks noChangeArrowheads="1"/>
          </p:cNvSpPr>
          <p:nvPr/>
        </p:nvSpPr>
        <p:spPr bwMode="auto">
          <a:xfrm>
            <a:off x="3352800" y="516578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(f)</a:t>
            </a:r>
          </a:p>
        </p:txBody>
      </p:sp>
      <p:sp>
        <p:nvSpPr>
          <p:cNvPr id="138258" name="Text Box 16"/>
          <p:cNvSpPr txBox="1">
            <a:spLocks noChangeArrowheads="1"/>
          </p:cNvSpPr>
          <p:nvPr/>
        </p:nvSpPr>
        <p:spPr bwMode="auto">
          <a:xfrm>
            <a:off x="3886200" y="531812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(f)</a:t>
            </a:r>
          </a:p>
        </p:txBody>
      </p:sp>
      <p:sp>
        <p:nvSpPr>
          <p:cNvPr id="138259" name="Text Box 16"/>
          <p:cNvSpPr txBox="1">
            <a:spLocks noChangeArrowheads="1"/>
          </p:cNvSpPr>
          <p:nvPr/>
        </p:nvSpPr>
        <p:spPr bwMode="auto">
          <a:xfrm>
            <a:off x="3886200" y="5513655"/>
            <a:ext cx="381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spcBef>
                <a:spcPct val="50000"/>
              </a:spcBef>
            </a:pPr>
            <a:r>
              <a:rPr lang="en-US" altLang="en-US" sz="1000" b="1" dirty="0">
                <a:latin typeface="Arial" charset="0"/>
              </a:rPr>
              <a:t>(g)</a:t>
            </a:r>
          </a:p>
        </p:txBody>
      </p:sp>
      <p:sp>
        <p:nvSpPr>
          <p:cNvPr id="138260" name="Text Box 12"/>
          <p:cNvSpPr txBox="1">
            <a:spLocks noChangeArrowheads="1"/>
          </p:cNvSpPr>
          <p:nvPr/>
        </p:nvSpPr>
        <p:spPr bwMode="auto">
          <a:xfrm>
            <a:off x="3352800" y="4817852"/>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pPr>
              <a:lnSpc>
                <a:spcPct val="110000"/>
              </a:lnSpc>
              <a:spcBef>
                <a:spcPct val="50000"/>
              </a:spcBef>
            </a:pPr>
            <a:r>
              <a:rPr lang="en-US" altLang="en-US" sz="1000" b="1" dirty="0">
                <a:latin typeface="Arial" charset="0"/>
              </a:rPr>
              <a:t>(c)</a:t>
            </a:r>
          </a:p>
        </p:txBody>
      </p:sp>
      <p:cxnSp>
        <p:nvCxnSpPr>
          <p:cNvPr id="138261" name="AutoShape 21"/>
          <p:cNvCxnSpPr>
            <a:cxnSpLocks noChangeShapeType="1"/>
            <a:endCxn id="138263" idx="4"/>
          </p:cNvCxnSpPr>
          <p:nvPr/>
        </p:nvCxnSpPr>
        <p:spPr bwMode="auto">
          <a:xfrm flipV="1">
            <a:off x="4724400" y="5943600"/>
            <a:ext cx="723900" cy="457200"/>
          </a:xfrm>
          <a:prstGeom prst="bentConnector2">
            <a:avLst/>
          </a:prstGeom>
          <a:noFill/>
          <a:ln w="28575" cap="sq">
            <a:solidFill>
              <a:srgbClr val="8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62" name="Rectangle 6"/>
          <p:cNvSpPr>
            <a:spLocks noChangeArrowheads="1"/>
          </p:cNvSpPr>
          <p:nvPr/>
        </p:nvSpPr>
        <p:spPr bwMode="auto">
          <a:xfrm>
            <a:off x="1066800" y="6032212"/>
            <a:ext cx="3657600" cy="584775"/>
          </a:xfrm>
          <a:prstGeom prst="rect">
            <a:avLst/>
          </a:prstGeom>
          <a:solidFill>
            <a:srgbClr val="FFFFCC"/>
          </a:solidFill>
          <a:ln w="28575" cap="sq" algn="ctr">
            <a:solidFill>
              <a:srgbClr val="800000"/>
            </a:solidFill>
            <a:miter lim="800000"/>
            <a:headEnd type="none" w="sm" len="sm"/>
            <a:tailEnd type="none" w="sm" len="sm"/>
          </a:ln>
          <a:effectLst/>
        </p:spPr>
        <p:txBody>
          <a:bodyPr anchor="ctr" anchorCtr="0">
            <a:spAutoFit/>
          </a:bodyPr>
          <a:lstStyle>
            <a:lvl1pPr>
              <a:defRPr sz="2400">
                <a:solidFill>
                  <a:schemeClr val="tx1"/>
                </a:solidFill>
                <a:latin typeface="Comic Sans MS" pitchFamily="66" charset="0"/>
              </a:defRPr>
            </a:lvl1pPr>
            <a:lvl2pPr marL="742950" indent="-285750">
              <a:defRPr sz="2400">
                <a:solidFill>
                  <a:schemeClr val="tx1"/>
                </a:solidFill>
                <a:latin typeface="Comic Sans MS" pitchFamily="66" charset="0"/>
              </a:defRPr>
            </a:lvl2pPr>
            <a:lvl3pPr marL="1143000" indent="-228600">
              <a:defRPr sz="2400">
                <a:solidFill>
                  <a:schemeClr val="tx1"/>
                </a:solidFill>
                <a:latin typeface="Comic Sans MS" pitchFamily="66" charset="0"/>
              </a:defRPr>
            </a:lvl3pPr>
            <a:lvl4pPr marL="1600200" indent="-228600">
              <a:defRPr sz="2400">
                <a:solidFill>
                  <a:schemeClr val="tx1"/>
                </a:solidFill>
                <a:latin typeface="Comic Sans MS" pitchFamily="66" charset="0"/>
              </a:defRPr>
            </a:lvl4pPr>
            <a:lvl5pPr marL="2057400" indent="-228600">
              <a:defRPr sz="2400">
                <a:solidFill>
                  <a:schemeClr val="tx1"/>
                </a:solidFill>
                <a:latin typeface="Comic Sans MS" pitchFamily="66" charset="0"/>
              </a:defRPr>
            </a:lvl5pPr>
            <a:lvl6pPr marL="2514600" indent="-228600" algn="ctr" eaLnBrk="0" fontAlgn="base" hangingPunct="0">
              <a:spcBef>
                <a:spcPct val="0"/>
              </a:spcBef>
              <a:spcAft>
                <a:spcPct val="0"/>
              </a:spcAft>
              <a:defRPr sz="2400">
                <a:solidFill>
                  <a:schemeClr val="tx1"/>
                </a:solidFill>
                <a:latin typeface="Comic Sans MS" pitchFamily="66" charset="0"/>
              </a:defRPr>
            </a:lvl6pPr>
            <a:lvl7pPr marL="2971800" indent="-228600" algn="ctr" eaLnBrk="0" fontAlgn="base" hangingPunct="0">
              <a:spcBef>
                <a:spcPct val="0"/>
              </a:spcBef>
              <a:spcAft>
                <a:spcPct val="0"/>
              </a:spcAft>
              <a:defRPr sz="2400">
                <a:solidFill>
                  <a:schemeClr val="tx1"/>
                </a:solidFill>
                <a:latin typeface="Comic Sans MS" pitchFamily="66" charset="0"/>
              </a:defRPr>
            </a:lvl7pPr>
            <a:lvl8pPr marL="3429000" indent="-228600" algn="ctr" eaLnBrk="0" fontAlgn="base" hangingPunct="0">
              <a:spcBef>
                <a:spcPct val="0"/>
              </a:spcBef>
              <a:spcAft>
                <a:spcPct val="0"/>
              </a:spcAft>
              <a:defRPr sz="2400">
                <a:solidFill>
                  <a:schemeClr val="tx1"/>
                </a:solidFill>
                <a:latin typeface="Comic Sans MS" pitchFamily="66" charset="0"/>
              </a:defRPr>
            </a:lvl8pPr>
            <a:lvl9pPr marL="3886200" indent="-228600" algn="ctr" eaLnBrk="0" fontAlgn="base" hangingPunct="0">
              <a:spcBef>
                <a:spcPct val="0"/>
              </a:spcBef>
              <a:spcAft>
                <a:spcPct val="0"/>
              </a:spcAft>
              <a:defRPr sz="2400">
                <a:solidFill>
                  <a:schemeClr val="tx1"/>
                </a:solidFill>
                <a:latin typeface="Comic Sans MS" pitchFamily="66" charset="0"/>
              </a:defRPr>
            </a:lvl9pPr>
          </a:lstStyle>
          <a:p>
            <a:r>
              <a:rPr lang="en-US" altLang="en-US" sz="1600" dirty="0">
                <a:latin typeface="Arial" charset="0"/>
              </a:rPr>
              <a:t>Total the adjusted trial balance columns and check for equality.</a:t>
            </a:r>
          </a:p>
        </p:txBody>
      </p:sp>
      <p:sp>
        <p:nvSpPr>
          <p:cNvPr id="138263" name="Oval 23"/>
          <p:cNvSpPr>
            <a:spLocks noChangeArrowheads="1"/>
          </p:cNvSpPr>
          <p:nvPr/>
        </p:nvSpPr>
        <p:spPr bwMode="auto">
          <a:xfrm>
            <a:off x="5410200" y="58674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Line 23"/>
          <p:cNvSpPr>
            <a:spLocks noChangeShapeType="1"/>
          </p:cNvSpPr>
          <p:nvPr/>
        </p:nvSpPr>
        <p:spPr bwMode="auto">
          <a:xfrm>
            <a:off x="304800" y="838200"/>
            <a:ext cx="85344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26" name="Rectangle 7"/>
          <p:cNvSpPr>
            <a:spLocks noChangeArrowheads="1"/>
          </p:cNvSpPr>
          <p:nvPr/>
        </p:nvSpPr>
        <p:spPr bwMode="auto">
          <a:xfrm>
            <a:off x="533400" y="152400"/>
            <a:ext cx="76200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l"/>
            <a:r>
              <a:rPr lang="en-US" altLang="en-US" sz="3200" b="1" dirty="0">
                <a:solidFill>
                  <a:srgbClr val="CC0000"/>
                </a:solidFill>
                <a:latin typeface="Liberation Sans" panose="020B0604020202020204" pitchFamily="34" charset="0"/>
              </a:rPr>
              <a:t>Steps in Preparing a Worksheet</a:t>
            </a:r>
          </a:p>
        </p:txBody>
      </p:sp>
      <p:sp>
        <p:nvSpPr>
          <p:cNvPr id="27" name="Rectangle 5"/>
          <p:cNvSpPr>
            <a:spLocks noChangeArrowheads="1"/>
          </p:cNvSpPr>
          <p:nvPr/>
        </p:nvSpPr>
        <p:spPr bwMode="auto">
          <a:xfrm>
            <a:off x="533400" y="990600"/>
            <a:ext cx="830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46038" bIns="46038"/>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90000"/>
              </a:lnSpc>
              <a:buClr>
                <a:schemeClr val="tx1"/>
              </a:buClr>
              <a:buSzTx/>
              <a:buFont typeface="Wingdings" pitchFamily="2" charset="2"/>
              <a:buNone/>
            </a:pPr>
            <a:r>
              <a:rPr lang="en-US" altLang="en-US" sz="2200" dirty="0" smtClean="0">
                <a:solidFill>
                  <a:srgbClr val="006600"/>
                </a:solidFill>
                <a:latin typeface="Liberation Sans" panose="020B0604020202020204" pitchFamily="34" charset="0"/>
              </a:rPr>
              <a:t>3. COMPLETE THE ADJUSTED TRIAL BALANCE COLUMNS</a:t>
            </a:r>
            <a:endParaRPr lang="en-US" altLang="en-US" sz="2200" dirty="0">
              <a:solidFill>
                <a:srgbClr val="006600"/>
              </a:solidFill>
              <a:latin typeface="Liberation Sans" panose="020B0604020202020204" pitchFamily="34" charset="0"/>
            </a:endParaRPr>
          </a:p>
        </p:txBody>
      </p:sp>
      <p:sp>
        <p:nvSpPr>
          <p:cNvPr id="28" name="Text Box 23"/>
          <p:cNvSpPr txBox="1">
            <a:spLocks noChangeArrowheads="1"/>
          </p:cNvSpPr>
          <p:nvPr/>
        </p:nvSpPr>
        <p:spPr bwMode="auto">
          <a:xfrm>
            <a:off x="7543800" y="457200"/>
            <a:ext cx="1371600" cy="274638"/>
          </a:xfrm>
          <a:prstGeom prst="rect">
            <a:avLst/>
          </a:prstGeom>
          <a:noFill/>
          <a:ln>
            <a:noFill/>
          </a:ln>
          <a:effectLst/>
          <a:extLst>
            <a:ext uri="{909E8E84-426E-40DD-AFC4-6F175D3DCCD1}">
              <a14:hiddenFill xmlns:a14="http://schemas.microsoft.com/office/drawing/2010/main">
                <a:solidFill>
                  <a:srgbClr val="F7F48B"/>
                </a:solidFill>
              </a14:hiddenFill>
            </a:ext>
            <a:ext uri="{91240B29-F687-4F45-9708-019B960494DF}">
              <a14:hiddenLine xmlns:a14="http://schemas.microsoft.com/office/drawing/2010/main" w="381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gn="r">
              <a:spcBef>
                <a:spcPct val="0"/>
              </a:spcBef>
              <a:buClrTx/>
              <a:buSzTx/>
              <a:buFontTx/>
              <a:buNone/>
            </a:pPr>
            <a:r>
              <a:rPr lang="en-US" altLang="en-US" sz="1200" dirty="0">
                <a:solidFill>
                  <a:schemeClr val="tx1"/>
                </a:solidFill>
                <a:latin typeface="Liberation Sans" panose="020B0604020202020204" pitchFamily="34" charset="0"/>
              </a:rPr>
              <a:t>Illustration 4-2</a:t>
            </a:r>
          </a:p>
        </p:txBody>
      </p:sp>
      <p:sp>
        <p:nvSpPr>
          <p:cNvPr id="29" name="Text Box 5"/>
          <p:cNvSpPr txBox="1">
            <a:spLocks noChangeArrowheads="1"/>
          </p:cNvSpPr>
          <p:nvPr/>
        </p:nvSpPr>
        <p:spPr bwMode="auto">
          <a:xfrm>
            <a:off x="8305800" y="6369050"/>
            <a:ext cx="6858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a:t>
            </a:r>
            <a:r>
              <a:rPr lang="en-US" altLang="en-US" sz="1600" i="1" dirty="0" smtClean="0">
                <a:solidFill>
                  <a:schemeClr val="bg2"/>
                </a:solidFill>
                <a:latin typeface="Liberation Sans" panose="020B0604020202020204" pitchFamily="34" charset="0"/>
              </a:rPr>
              <a:t>1</a:t>
            </a:r>
            <a:endParaRPr lang="en-US" altLang="en-US" sz="1600" i="1" dirty="0">
              <a:solidFill>
                <a:schemeClr val="bg2"/>
              </a:solidFill>
              <a:latin typeface="Liberation Sans" panose="020B0604020202020204" pitchFamily="34" charset="0"/>
            </a:endParaRPr>
          </a:p>
        </p:txBody>
      </p:sp>
    </p:spTree>
    <p:extLst>
      <p:ext uri="{BB962C8B-B14F-4D97-AF65-F5344CB8AC3E}">
        <p14:creationId xmlns:p14="http://schemas.microsoft.com/office/powerpoint/2010/main" val="1852500205"/>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10743</TotalTime>
  <Pages>43</Pages>
  <Words>4029</Words>
  <Application>Microsoft Office PowerPoint</Application>
  <PresentationFormat>On-screen Show (4:3)</PresentationFormat>
  <Paragraphs>536</Paragraphs>
  <Slides>66</Slides>
  <Notes>65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movnglnc</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Class Room</cp:lastModifiedBy>
  <cp:revision>1866</cp:revision>
  <cp:lastPrinted>1999-09-16T17:08:20Z</cp:lastPrinted>
  <dcterms:created xsi:type="dcterms:W3CDTF">1997-03-28T18:03:02Z</dcterms:created>
  <dcterms:modified xsi:type="dcterms:W3CDTF">2018-04-22T04:21:33Z</dcterms:modified>
</cp:coreProperties>
</file>