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41"/>
  </p:notesMasterIdLst>
  <p:handoutMasterIdLst>
    <p:handoutMasterId r:id="rId42"/>
  </p:handoutMasterIdLst>
  <p:sldIdLst>
    <p:sldId id="263" r:id="rId2"/>
    <p:sldId id="266" r:id="rId3"/>
    <p:sldId id="308" r:id="rId4"/>
    <p:sldId id="267" r:id="rId5"/>
    <p:sldId id="268" r:id="rId6"/>
    <p:sldId id="269" r:id="rId7"/>
    <p:sldId id="270" r:id="rId8"/>
    <p:sldId id="271" r:id="rId9"/>
    <p:sldId id="307" r:id="rId10"/>
    <p:sldId id="273" r:id="rId11"/>
    <p:sldId id="274" r:id="rId12"/>
    <p:sldId id="309" r:id="rId13"/>
    <p:sldId id="275" r:id="rId14"/>
    <p:sldId id="276" r:id="rId15"/>
    <p:sldId id="278" r:id="rId16"/>
    <p:sldId id="280" r:id="rId17"/>
    <p:sldId id="281" r:id="rId18"/>
    <p:sldId id="279" r:id="rId19"/>
    <p:sldId id="282" r:id="rId20"/>
    <p:sldId id="286" r:id="rId21"/>
    <p:sldId id="287" r:id="rId22"/>
    <p:sldId id="288" r:id="rId23"/>
    <p:sldId id="289" r:id="rId24"/>
    <p:sldId id="306"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98BA"/>
    <a:srgbClr val="B6CFE8"/>
    <a:srgbClr val="ADADC7"/>
    <a:srgbClr val="FAF5F0"/>
    <a:srgbClr val="FFE59D"/>
    <a:srgbClr val="D9E19B"/>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6" autoAdjust="0"/>
    <p:restoredTop sz="86506" autoAdjust="0"/>
  </p:normalViewPr>
  <p:slideViewPr>
    <p:cSldViewPr>
      <p:cViewPr varScale="1">
        <p:scale>
          <a:sx n="63" d="100"/>
          <a:sy n="63" d="100"/>
        </p:scale>
        <p:origin x="-159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AU"/>
          </a:p>
        </p:txBody>
      </p:sp>
      <p:sp>
        <p:nvSpPr>
          <p:cNvPr id="655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3818AC69-1D53-4A88-B994-E4C103AEF450}" type="datetime1">
              <a:rPr lang="en-AU"/>
              <a:pPr>
                <a:defRPr/>
              </a:pPr>
              <a:t>9/02/2020</a:t>
            </a:fld>
            <a:endParaRPr lang="en-AU"/>
          </a:p>
        </p:txBody>
      </p:sp>
      <p:sp>
        <p:nvSpPr>
          <p:cNvPr id="655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AU"/>
          </a:p>
        </p:txBody>
      </p:sp>
      <p:sp>
        <p:nvSpPr>
          <p:cNvPr id="655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AFE2501-0B11-45C0-9118-30ED1EF3BD0D}" type="slidenum">
              <a:rPr lang="en-AU"/>
              <a:pPr>
                <a:defRPr/>
              </a:pPr>
              <a:t>‹#›</a:t>
            </a:fld>
            <a:endParaRPr lang="en-AU"/>
          </a:p>
        </p:txBody>
      </p:sp>
    </p:spTree>
    <p:extLst>
      <p:ext uri="{BB962C8B-B14F-4D97-AF65-F5344CB8AC3E}">
        <p14:creationId xmlns:p14="http://schemas.microsoft.com/office/powerpoint/2010/main" val="13439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AU"/>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31B231F7-0F21-4CE1-BC3B-52000FBDE1E9}" type="datetime1">
              <a:rPr lang="en-AU"/>
              <a:pPr>
                <a:defRPr/>
              </a:pPr>
              <a:t>9/02/2020</a:t>
            </a:fld>
            <a:endParaRPr lang="en-AU"/>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AU"/>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8151EB5-14EA-4E16-93CE-11FAB17B91CB}" type="slidenum">
              <a:rPr lang="en-AU"/>
              <a:pPr>
                <a:defRPr/>
              </a:pPr>
              <a:t>‹#›</a:t>
            </a:fld>
            <a:endParaRPr lang="en-AU"/>
          </a:p>
        </p:txBody>
      </p:sp>
    </p:spTree>
    <p:extLst>
      <p:ext uri="{BB962C8B-B14F-4D97-AF65-F5344CB8AC3E}">
        <p14:creationId xmlns:p14="http://schemas.microsoft.com/office/powerpoint/2010/main" val="44254369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7B6582-80B9-448D-A49E-54FE2CF4CC8E}" type="datetime1">
              <a:rPr lang="en-AU" smtClean="0">
                <a:latin typeface="Times New Roman" pitchFamily="18" charset="0"/>
              </a:rPr>
              <a:pPr eaLnBrk="1" hangingPunct="1"/>
              <a:t>9/02/2020</a:t>
            </a:fld>
            <a:endParaRPr lang="en-AU" smtClean="0">
              <a:latin typeface="Times New Roman" pitchFamily="18" charset="0"/>
            </a:endParaRP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C70544-C592-4D37-9FB8-68C8653D8F5D}" type="slidenum">
              <a:rPr lang="en-AU" smtClean="0">
                <a:latin typeface="Times New Roman" pitchFamily="18" charset="0"/>
              </a:rPr>
              <a:pPr eaLnBrk="1" hangingPunct="1"/>
              <a:t>1</a:t>
            </a:fld>
            <a:endParaRPr lang="en-AU" smtClean="0">
              <a:latin typeface="Times New Roman" pitchFamily="18" charset="0"/>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93A3EE-0A98-48B8-879E-2EECDF3D78E3}" type="datetime1">
              <a:rPr lang="en-AU" smtClean="0">
                <a:latin typeface="Times New Roman" pitchFamily="18" charset="0"/>
              </a:rPr>
              <a:pPr eaLnBrk="1" hangingPunct="1"/>
              <a:t>9/02/2020</a:t>
            </a:fld>
            <a:endParaRPr lang="en-AU" smtClean="0">
              <a:latin typeface="Times New Roman" pitchFamily="18" charset="0"/>
            </a:endParaRP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ECF578-96B3-42E3-B91A-77D23680B509}" type="slidenum">
              <a:rPr lang="en-AU" smtClean="0">
                <a:latin typeface="Times New Roman" pitchFamily="18" charset="0"/>
              </a:rPr>
              <a:pPr eaLnBrk="1" hangingPunct="1"/>
              <a:t>10</a:t>
            </a:fld>
            <a:endParaRPr lang="en-AU" smtClean="0">
              <a:latin typeface="Times New Roman" pitchFamily="18" charset="0"/>
            </a:endParaRPr>
          </a:p>
        </p:txBody>
      </p:sp>
      <p:sp>
        <p:nvSpPr>
          <p:cNvPr id="58372" name="Rectangle 2"/>
          <p:cNvSpPr>
            <a:spLocks noGrp="1" noRot="1" noChangeAspect="1" noChangeArrowheads="1" noTextEdit="1"/>
          </p:cNvSpPr>
          <p:nvPr>
            <p:ph type="sldImg"/>
          </p:nvPr>
        </p:nvSpPr>
        <p:spPr>
          <a:xfrm>
            <a:off x="1152525" y="692150"/>
            <a:ext cx="4554538" cy="3416300"/>
          </a:xfrm>
          <a:ln/>
        </p:spPr>
      </p:sp>
      <p:sp>
        <p:nvSpPr>
          <p:cNvPr id="5837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Investments by owners and net income increase owners’ equity. Payments to owners and net losses decrease owners’ equity.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658CBB-F990-44FA-8DE7-69EFCF41FD9A}" type="datetime1">
              <a:rPr lang="en-AU" smtClean="0">
                <a:latin typeface="Times New Roman" pitchFamily="18" charset="0"/>
              </a:rPr>
              <a:pPr eaLnBrk="1" hangingPunct="1"/>
              <a:t>9/02/2020</a:t>
            </a:fld>
            <a:endParaRPr lang="en-AU" smtClean="0">
              <a:latin typeface="Times New Roman" pitchFamily="18" charset="0"/>
            </a:endParaRP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57CF47-A041-4E82-A993-E12150CC2C80}" type="slidenum">
              <a:rPr lang="en-AU" smtClean="0">
                <a:latin typeface="Times New Roman" pitchFamily="18" charset="0"/>
              </a:rPr>
              <a:pPr eaLnBrk="1" hangingPunct="1"/>
              <a:t>11</a:t>
            </a:fld>
            <a:endParaRPr lang="en-AU" smtClean="0">
              <a:latin typeface="Times New Roman" pitchFamily="18" charset="0"/>
            </a:endParaRPr>
          </a:p>
        </p:txBody>
      </p:sp>
      <p:sp>
        <p:nvSpPr>
          <p:cNvPr id="59396" name="Rectangle 2"/>
          <p:cNvSpPr>
            <a:spLocks noGrp="1" noRot="1" noChangeAspect="1" noChangeArrowheads="1" noTextEdit="1"/>
          </p:cNvSpPr>
          <p:nvPr>
            <p:ph type="sldImg"/>
          </p:nvPr>
        </p:nvSpPr>
        <p:spPr>
          <a:xfrm>
            <a:off x="1152525" y="692150"/>
            <a:ext cx="4554538" cy="3416300"/>
          </a:xfrm>
          <a:ln/>
        </p:spPr>
      </p:sp>
      <p:sp>
        <p:nvSpPr>
          <p:cNvPr id="5939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Learning objective number 1 is to explain the nature and general purpose of financial statements.</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BE6FD2-8165-4FB5-BBA1-1196D9197F60}" type="datetime1">
              <a:rPr lang="en-AU" altLang="en-US" smtClean="0">
                <a:latin typeface="Times New Roman" pitchFamily="18" charset="0"/>
              </a:rPr>
              <a:pPr eaLnBrk="1" hangingPunct="1"/>
              <a:t>9/02/2020</a:t>
            </a:fld>
            <a:endParaRPr lang="en-AU" altLang="en-US" smtClean="0">
              <a:latin typeface="Times New Roman" pitchFamily="18" charset="0"/>
            </a:endParaRP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069A229-F9A6-432D-B596-0901A84DF57C}" type="slidenum">
              <a:rPr lang="en-AU" altLang="en-US" smtClean="0">
                <a:latin typeface="Times New Roman" pitchFamily="18" charset="0"/>
              </a:rPr>
              <a:pPr eaLnBrk="1" hangingPunct="1"/>
              <a:t>12</a:t>
            </a:fld>
            <a:endParaRPr lang="en-AU" altLang="en-US" smtClean="0">
              <a:latin typeface="Times New Roman" pitchFamily="18" charset="0"/>
            </a:endParaRPr>
          </a:p>
        </p:txBody>
      </p:sp>
      <p:sp>
        <p:nvSpPr>
          <p:cNvPr id="60420" name="Rectangle 2"/>
          <p:cNvSpPr>
            <a:spLocks noGrp="1" noRot="1" noChangeAspect="1" noChangeArrowheads="1" noTextEdit="1"/>
          </p:cNvSpPr>
          <p:nvPr>
            <p:ph type="sldImg"/>
          </p:nvPr>
        </p:nvSpPr>
        <p:spPr>
          <a:xfrm>
            <a:off x="1150938" y="692150"/>
            <a:ext cx="4556125" cy="3416300"/>
          </a:xfrm>
          <a:ln/>
        </p:spPr>
      </p:sp>
      <p:sp>
        <p:nvSpPr>
          <p:cNvPr id="6042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b="0" dirty="0" smtClean="0">
                <a:latin typeface="Garamond" pitchFamily="18" charset="0"/>
              </a:rPr>
              <a:t>Accounts are kept for business entities and not the people who own or run the company.  Even in proprietorships and partnerships, the accounts for the business must be kept separate from those of the owner(s). </a:t>
            </a:r>
          </a:p>
          <a:p>
            <a:pPr eaLnBrk="1" hangingPunct="1"/>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849A0F0-6954-4EC2-8486-7E939E53A08A}" type="datetime1">
              <a:rPr lang="en-AU" smtClean="0">
                <a:latin typeface="Times New Roman" pitchFamily="18" charset="0"/>
              </a:rPr>
              <a:pPr eaLnBrk="1" hangingPunct="1"/>
              <a:t>9/02/2020</a:t>
            </a:fld>
            <a:endParaRPr lang="en-AU" smtClean="0">
              <a:latin typeface="Times New Roman" pitchFamily="18" charset="0"/>
            </a:endParaRP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089A539-4AB5-4BE7-830E-2765289CAEE9}" type="slidenum">
              <a:rPr lang="en-AU" smtClean="0">
                <a:latin typeface="Times New Roman" pitchFamily="18" charset="0"/>
              </a:rPr>
              <a:pPr eaLnBrk="1" hangingPunct="1"/>
              <a:t>13</a:t>
            </a:fld>
            <a:endParaRPr lang="en-AU" smtClean="0">
              <a:latin typeface="Times New Roman" pitchFamily="18" charset="0"/>
            </a:endParaRPr>
          </a:p>
        </p:txBody>
      </p:sp>
      <p:sp>
        <p:nvSpPr>
          <p:cNvPr id="60420"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6042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05FA35-9BC5-40D6-AE34-44EF8BE84C9B}" type="datetime1">
              <a:rPr lang="en-AU" smtClean="0">
                <a:latin typeface="Times New Roman" pitchFamily="18" charset="0"/>
              </a:rPr>
              <a:pPr eaLnBrk="1" hangingPunct="1"/>
              <a:t>9/02/2020</a:t>
            </a:fld>
            <a:endParaRPr lang="en-AU" smtClean="0">
              <a:latin typeface="Times New Roman" pitchFamily="18" charset="0"/>
            </a:endParaRP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7E4997-39FC-4EFF-8F05-9C9E7039B76F}" type="slidenum">
              <a:rPr lang="en-AU" smtClean="0">
                <a:latin typeface="Times New Roman" pitchFamily="18" charset="0"/>
              </a:rPr>
              <a:pPr eaLnBrk="1" hangingPunct="1"/>
              <a:t>14</a:t>
            </a:fld>
            <a:endParaRPr lang="en-AU" smtClean="0">
              <a:latin typeface="Times New Roman" pitchFamily="18" charset="0"/>
            </a:endParaRPr>
          </a:p>
        </p:txBody>
      </p:sp>
      <p:sp>
        <p:nvSpPr>
          <p:cNvPr id="61444" name="Rectangle 2"/>
          <p:cNvSpPr>
            <a:spLocks noGrp="1" noRot="1" noChangeAspect="1" noChangeArrowheads="1" noTextEdit="1"/>
          </p:cNvSpPr>
          <p:nvPr>
            <p:ph type="sldImg"/>
          </p:nvPr>
        </p:nvSpPr>
        <p:spPr>
          <a:xfrm>
            <a:off x="1152525" y="692150"/>
            <a:ext cx="4554538" cy="3416300"/>
          </a:xfrm>
          <a:ln/>
        </p:spPr>
      </p:sp>
      <p:sp>
        <p:nvSpPr>
          <p:cNvPr id="6144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927CC3-A137-42BA-B36E-05BF49BDE86E}" type="datetime1">
              <a:rPr lang="en-AU" smtClean="0">
                <a:latin typeface="Times New Roman" pitchFamily="18" charset="0"/>
              </a:rPr>
              <a:pPr eaLnBrk="1" hangingPunct="1"/>
              <a:t>9/02/2020</a:t>
            </a:fld>
            <a:endParaRPr lang="en-AU" smtClean="0">
              <a:latin typeface="Times New Roman" pitchFamily="18" charset="0"/>
            </a:endParaRPr>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87DD94-18EA-4CD7-A9CF-F7D936AD4715}" type="slidenum">
              <a:rPr lang="en-AU" smtClean="0">
                <a:latin typeface="Times New Roman" pitchFamily="18" charset="0"/>
              </a:rPr>
              <a:pPr eaLnBrk="1" hangingPunct="1"/>
              <a:t>15</a:t>
            </a:fld>
            <a:endParaRPr lang="en-AU" smtClean="0">
              <a:latin typeface="Times New Roman" pitchFamily="18" charset="0"/>
            </a:endParaRPr>
          </a:p>
        </p:txBody>
      </p:sp>
      <p:sp>
        <p:nvSpPr>
          <p:cNvPr id="63492" name="Rectangle 2"/>
          <p:cNvSpPr>
            <a:spLocks noGrp="1" noRot="1" noChangeAspect="1" noChangeArrowheads="1" noTextEdit="1"/>
          </p:cNvSpPr>
          <p:nvPr>
            <p:ph type="sldImg"/>
          </p:nvPr>
        </p:nvSpPr>
        <p:spPr>
          <a:xfrm>
            <a:off x="1152525" y="692150"/>
            <a:ext cx="4554538" cy="3416300"/>
          </a:xfrm>
          <a:ln/>
        </p:spPr>
      </p:sp>
      <p:sp>
        <p:nvSpPr>
          <p:cNvPr id="6349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53D615-A2CB-4EAE-8DC5-599BD6BF2B50}" type="datetime1">
              <a:rPr lang="en-AU" smtClean="0">
                <a:latin typeface="Times New Roman" pitchFamily="18" charset="0"/>
              </a:rPr>
              <a:pPr eaLnBrk="1" hangingPunct="1"/>
              <a:t>9/02/2020</a:t>
            </a:fld>
            <a:endParaRPr lang="en-AU" smtClean="0">
              <a:latin typeface="Times New Roman" pitchFamily="18" charset="0"/>
            </a:endParaRP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EC2EB8-F6FF-4073-8BA1-C67DD8079147}" type="slidenum">
              <a:rPr lang="en-AU" smtClean="0">
                <a:latin typeface="Times New Roman" pitchFamily="18" charset="0"/>
              </a:rPr>
              <a:pPr eaLnBrk="1" hangingPunct="1"/>
              <a:t>16</a:t>
            </a:fld>
            <a:endParaRPr lang="en-AU" smtClean="0">
              <a:latin typeface="Times New Roman" pitchFamily="18" charset="0"/>
            </a:endParaRPr>
          </a:p>
        </p:txBody>
      </p:sp>
      <p:sp>
        <p:nvSpPr>
          <p:cNvPr id="65540" name="Rectangle 2"/>
          <p:cNvSpPr>
            <a:spLocks noGrp="1" noRot="1" noChangeAspect="1" noChangeArrowheads="1" noTextEdit="1"/>
          </p:cNvSpPr>
          <p:nvPr>
            <p:ph type="sldImg"/>
          </p:nvPr>
        </p:nvSpPr>
        <p:spPr>
          <a:xfrm>
            <a:off x="1152525" y="692150"/>
            <a:ext cx="4554538" cy="3416300"/>
          </a:xfrm>
          <a:ln/>
        </p:spPr>
      </p:sp>
      <p:sp>
        <p:nvSpPr>
          <p:cNvPr id="6554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5F634BD-8440-4D98-8539-33A712964254}" type="datetime1">
              <a:rPr lang="en-AU" smtClean="0">
                <a:latin typeface="Times New Roman" pitchFamily="18" charset="0"/>
              </a:rPr>
              <a:pPr eaLnBrk="1" hangingPunct="1"/>
              <a:t>9/02/2020</a:t>
            </a:fld>
            <a:endParaRPr lang="en-AU" smtClean="0">
              <a:latin typeface="Times New Roman" pitchFamily="18" charset="0"/>
            </a:endParaRP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9A8505-6ED1-47B4-BA8B-40CE147C6458}" type="slidenum">
              <a:rPr lang="en-AU" smtClean="0">
                <a:latin typeface="Times New Roman" pitchFamily="18" charset="0"/>
              </a:rPr>
              <a:pPr eaLnBrk="1" hangingPunct="1"/>
              <a:t>17</a:t>
            </a:fld>
            <a:endParaRPr lang="en-AU" smtClean="0">
              <a:latin typeface="Times New Roman" pitchFamily="18" charset="0"/>
            </a:endParaRPr>
          </a:p>
        </p:txBody>
      </p:sp>
      <p:sp>
        <p:nvSpPr>
          <p:cNvPr id="66564" name="Rectangle 2"/>
          <p:cNvSpPr>
            <a:spLocks noGrp="1" noRot="1" noChangeAspect="1" noChangeArrowheads="1" noTextEdit="1"/>
          </p:cNvSpPr>
          <p:nvPr>
            <p:ph type="sldImg"/>
          </p:nvPr>
        </p:nvSpPr>
        <p:spPr>
          <a:xfrm>
            <a:off x="1152525" y="692150"/>
            <a:ext cx="4554538" cy="3416300"/>
          </a:xfrm>
          <a:ln/>
        </p:spPr>
      </p:sp>
      <p:sp>
        <p:nvSpPr>
          <p:cNvPr id="665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5F1B976-EDAF-4C61-8F49-3EC0D38443AC}" type="datetime1">
              <a:rPr lang="en-AU" smtClean="0">
                <a:latin typeface="Times New Roman" pitchFamily="18" charset="0"/>
              </a:rPr>
              <a:pPr eaLnBrk="1" hangingPunct="1"/>
              <a:t>9/02/2020</a:t>
            </a:fld>
            <a:endParaRPr lang="en-AU" smtClean="0">
              <a:latin typeface="Times New Roman" pitchFamily="18" charset="0"/>
            </a:endParaRP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87A491-0768-4631-8401-A04BEA8B963E}" type="slidenum">
              <a:rPr lang="en-AU" smtClean="0">
                <a:latin typeface="Times New Roman" pitchFamily="18" charset="0"/>
              </a:rPr>
              <a:pPr eaLnBrk="1" hangingPunct="1"/>
              <a:t>18</a:t>
            </a:fld>
            <a:endParaRPr lang="en-AU" smtClean="0">
              <a:latin typeface="Times New Roman" pitchFamily="18" charset="0"/>
            </a:endParaRPr>
          </a:p>
        </p:txBody>
      </p:sp>
      <p:sp>
        <p:nvSpPr>
          <p:cNvPr id="64516" name="Rectangle 2"/>
          <p:cNvSpPr>
            <a:spLocks noGrp="1" noRot="1" noChangeAspect="1" noChangeArrowheads="1" noTextEdit="1"/>
          </p:cNvSpPr>
          <p:nvPr>
            <p:ph type="sldImg"/>
          </p:nvPr>
        </p:nvSpPr>
        <p:spPr>
          <a:xfrm>
            <a:off x="1152525" y="692150"/>
            <a:ext cx="4554538" cy="3416300"/>
          </a:xfrm>
          <a:ln/>
        </p:spPr>
      </p:sp>
      <p:sp>
        <p:nvSpPr>
          <p:cNvPr id="6451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revenue increases owners’ equity, an expense decreases owners’ equity.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15F2F9-87F7-478C-B6C2-68B94C957F0D}" type="datetime1">
              <a:rPr lang="en-AU" smtClean="0">
                <a:latin typeface="Times New Roman" pitchFamily="18" charset="0"/>
              </a:rPr>
              <a:pPr eaLnBrk="1" hangingPunct="1"/>
              <a:t>9/02/2020</a:t>
            </a:fld>
            <a:endParaRPr lang="en-AU" smtClean="0">
              <a:latin typeface="Times New Roman" pitchFamily="18" charset="0"/>
            </a:endParaRP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4CCBDE-2D23-44A9-998B-5917C273E5EF}" type="slidenum">
              <a:rPr lang="en-AU" smtClean="0">
                <a:latin typeface="Times New Roman" pitchFamily="18" charset="0"/>
              </a:rPr>
              <a:pPr eaLnBrk="1" hangingPunct="1"/>
              <a:t>19</a:t>
            </a:fld>
            <a:endParaRPr lang="en-AU" smtClean="0">
              <a:latin typeface="Times New Roman" pitchFamily="18" charset="0"/>
            </a:endParaRPr>
          </a:p>
        </p:txBody>
      </p:sp>
      <p:sp>
        <p:nvSpPr>
          <p:cNvPr id="67588" name="Rectangle 2"/>
          <p:cNvSpPr>
            <a:spLocks noGrp="1" noRot="1" noChangeAspect="1" noChangeArrowheads="1" noTextEdit="1"/>
          </p:cNvSpPr>
          <p:nvPr>
            <p:ph type="sldImg"/>
          </p:nvPr>
        </p:nvSpPr>
        <p:spPr>
          <a:xfrm>
            <a:off x="1152525" y="692150"/>
            <a:ext cx="4554538" cy="3416300"/>
          </a:xfrm>
          <a:ln/>
        </p:spPr>
      </p:sp>
      <p:sp>
        <p:nvSpPr>
          <p:cNvPr id="6758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E01F36-8188-44DF-B060-AE5E9B064453}" type="datetime1">
              <a:rPr lang="en-AU" smtClean="0">
                <a:latin typeface="Times New Roman" pitchFamily="18" charset="0"/>
              </a:rPr>
              <a:pPr eaLnBrk="1" hangingPunct="1"/>
              <a:t>9/02/2020</a:t>
            </a:fld>
            <a:endParaRPr lang="en-AU" smtClean="0">
              <a:latin typeface="Times New Roman" pitchFamily="18" charset="0"/>
            </a:endParaRP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86F2B2-35E9-4580-88CC-ECE5A4080064}" type="slidenum">
              <a:rPr lang="en-AU" smtClean="0">
                <a:latin typeface="Times New Roman" pitchFamily="18" charset="0"/>
              </a:rPr>
              <a:pPr eaLnBrk="1" hangingPunct="1"/>
              <a:t>2</a:t>
            </a:fld>
            <a:endParaRPr lang="en-AU" smtClean="0">
              <a:latin typeface="Times New Roman" pitchFamily="18" charset="0"/>
            </a:endParaRPr>
          </a:p>
        </p:txBody>
      </p:sp>
      <p:sp>
        <p:nvSpPr>
          <p:cNvPr id="51204" name="Rectangle 2"/>
          <p:cNvSpPr>
            <a:spLocks noGrp="1" noRot="1" noChangeAspect="1" noChangeArrowheads="1" noTextEdit="1"/>
          </p:cNvSpPr>
          <p:nvPr>
            <p:ph type="sldImg"/>
          </p:nvPr>
        </p:nvSpPr>
        <p:spPr>
          <a:xfrm>
            <a:off x="1152525" y="692150"/>
            <a:ext cx="4554538" cy="3416300"/>
          </a:xfrm>
          <a:ln/>
        </p:spPr>
      </p:sp>
      <p:sp>
        <p:nvSpPr>
          <p:cNvPr id="5120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Learning objective number 1 is to explain the nature and general purpose of financial statements.</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3598CF-31D8-41C5-9CE0-8F2730ECCBAB}" type="datetime1">
              <a:rPr lang="en-AU" smtClean="0">
                <a:latin typeface="Times New Roman" pitchFamily="18" charset="0"/>
              </a:rPr>
              <a:pPr eaLnBrk="1" hangingPunct="1"/>
              <a:t>9/02/2020</a:t>
            </a:fld>
            <a:endParaRPr lang="en-AU" smtClean="0">
              <a:latin typeface="Times New Roman" pitchFamily="18" charset="0"/>
            </a:endParaRPr>
          </a:p>
        </p:txBody>
      </p:sp>
      <p:sp>
        <p:nvSpPr>
          <p:cNvPr id="71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227CAC-150B-41C8-8131-7F2B4F25780F}" type="slidenum">
              <a:rPr lang="en-AU" smtClean="0">
                <a:latin typeface="Times New Roman" pitchFamily="18" charset="0"/>
              </a:rPr>
              <a:pPr eaLnBrk="1" hangingPunct="1"/>
              <a:t>20</a:t>
            </a:fld>
            <a:endParaRPr lang="en-AU" smtClean="0">
              <a:latin typeface="Times New Roman" pitchFamily="18" charset="0"/>
            </a:endParaRPr>
          </a:p>
        </p:txBody>
      </p:sp>
      <p:sp>
        <p:nvSpPr>
          <p:cNvPr id="71684" name="Rectangle 2"/>
          <p:cNvSpPr>
            <a:spLocks noGrp="1" noRot="1" noChangeAspect="1" noChangeArrowheads="1" noTextEdit="1"/>
          </p:cNvSpPr>
          <p:nvPr>
            <p:ph type="sldImg"/>
          </p:nvPr>
        </p:nvSpPr>
        <p:spPr>
          <a:xfrm>
            <a:off x="1152525" y="692150"/>
            <a:ext cx="4554538" cy="3416300"/>
          </a:xfrm>
          <a:ln/>
        </p:spPr>
      </p:sp>
      <p:sp>
        <p:nvSpPr>
          <p:cNvPr id="7168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94BED4-4FA8-41A4-8D68-5750B6C36749}" type="datetime1">
              <a:rPr lang="en-AU" smtClean="0">
                <a:latin typeface="Times New Roman" pitchFamily="18" charset="0"/>
              </a:rPr>
              <a:pPr eaLnBrk="1" hangingPunct="1"/>
              <a:t>9/02/2020</a:t>
            </a:fld>
            <a:endParaRPr lang="en-AU" smtClean="0">
              <a:latin typeface="Times New Roman" pitchFamily="18" charset="0"/>
            </a:endParaRP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5504E6-C132-4C92-A176-6CE29D8A5DAE}" type="slidenum">
              <a:rPr lang="en-AU" smtClean="0">
                <a:latin typeface="Times New Roman" pitchFamily="18" charset="0"/>
              </a:rPr>
              <a:pPr eaLnBrk="1" hangingPunct="1"/>
              <a:t>21</a:t>
            </a:fld>
            <a:endParaRPr lang="en-AU" smtClean="0">
              <a:latin typeface="Times New Roman" pitchFamily="18" charset="0"/>
            </a:endParaRPr>
          </a:p>
        </p:txBody>
      </p:sp>
      <p:sp>
        <p:nvSpPr>
          <p:cNvPr id="72708" name="Rectangle 2"/>
          <p:cNvSpPr>
            <a:spLocks noGrp="1" noRot="1" noChangeAspect="1" noChangeArrowheads="1" noTextEdit="1"/>
          </p:cNvSpPr>
          <p:nvPr>
            <p:ph type="sldImg"/>
          </p:nvPr>
        </p:nvSpPr>
        <p:spPr>
          <a:xfrm>
            <a:off x="1152525" y="692150"/>
            <a:ext cx="4554538" cy="3416300"/>
          </a:xfrm>
          <a:ln/>
        </p:spPr>
      </p:sp>
      <p:sp>
        <p:nvSpPr>
          <p:cNvPr id="7270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37E4F3-2493-4930-94E8-37B4BBF50FCC}" type="datetime1">
              <a:rPr lang="en-AU" smtClean="0">
                <a:latin typeface="Times New Roman" pitchFamily="18" charset="0"/>
              </a:rPr>
              <a:pPr eaLnBrk="1" hangingPunct="1"/>
              <a:t>9/02/2020</a:t>
            </a:fld>
            <a:endParaRPr lang="en-AU" smtClean="0">
              <a:latin typeface="Times New Roman" pitchFamily="18" charset="0"/>
            </a:endParaRP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4D8DC6-E511-411A-926F-7BBC2BA1D9EC}" type="slidenum">
              <a:rPr lang="en-AU" smtClean="0">
                <a:latin typeface="Times New Roman" pitchFamily="18" charset="0"/>
              </a:rPr>
              <a:pPr eaLnBrk="1" hangingPunct="1"/>
              <a:t>22</a:t>
            </a:fld>
            <a:endParaRPr lang="en-AU" smtClean="0">
              <a:latin typeface="Times New Roman" pitchFamily="18" charset="0"/>
            </a:endParaRPr>
          </a:p>
        </p:txBody>
      </p:sp>
      <p:sp>
        <p:nvSpPr>
          <p:cNvPr id="73732" name="Rectangle 2"/>
          <p:cNvSpPr>
            <a:spLocks noGrp="1" noRot="1" noChangeAspect="1" noChangeArrowheads="1" noTextEdit="1"/>
          </p:cNvSpPr>
          <p:nvPr>
            <p:ph type="sldImg"/>
          </p:nvPr>
        </p:nvSpPr>
        <p:spPr>
          <a:xfrm>
            <a:off x="1152525" y="692150"/>
            <a:ext cx="4554538" cy="3416300"/>
          </a:xfrm>
          <a:ln/>
        </p:spPr>
      </p:sp>
      <p:sp>
        <p:nvSpPr>
          <p:cNvPr id="7373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FE890D-5E17-4C4C-B14A-5FE448D916B4}" type="datetime1">
              <a:rPr lang="en-AU" smtClean="0">
                <a:latin typeface="Times New Roman" pitchFamily="18" charset="0"/>
              </a:rPr>
              <a:pPr eaLnBrk="1" hangingPunct="1"/>
              <a:t>9/02/2020</a:t>
            </a:fld>
            <a:endParaRPr lang="en-AU" smtClean="0">
              <a:latin typeface="Times New Roman" pitchFamily="18" charset="0"/>
            </a:endParaRPr>
          </a:p>
        </p:txBody>
      </p:sp>
      <p:sp>
        <p:nvSpPr>
          <p:cNvPr id="747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67780B-D68F-45E5-9C40-7C871F8A7636}" type="slidenum">
              <a:rPr lang="en-AU" smtClean="0">
                <a:latin typeface="Times New Roman" pitchFamily="18" charset="0"/>
              </a:rPr>
              <a:pPr eaLnBrk="1" hangingPunct="1"/>
              <a:t>23</a:t>
            </a:fld>
            <a:endParaRPr lang="en-AU" smtClean="0">
              <a:latin typeface="Times New Roman" pitchFamily="18" charset="0"/>
            </a:endParaRPr>
          </a:p>
        </p:txBody>
      </p:sp>
      <p:sp>
        <p:nvSpPr>
          <p:cNvPr id="74756" name="Rectangle 2"/>
          <p:cNvSpPr>
            <a:spLocks noGrp="1" noRot="1" noChangeAspect="1" noChangeArrowheads="1" noTextEdit="1"/>
          </p:cNvSpPr>
          <p:nvPr>
            <p:ph type="sldImg"/>
          </p:nvPr>
        </p:nvSpPr>
        <p:spPr>
          <a:xfrm>
            <a:off x="1152525" y="692150"/>
            <a:ext cx="4554538" cy="3416300"/>
          </a:xfrm>
          <a:ln/>
        </p:spPr>
      </p:sp>
      <p:sp>
        <p:nvSpPr>
          <p:cNvPr id="7475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1A51D2-720E-4F9A-8CBD-508E310F1DD8}" type="datetime1">
              <a:rPr lang="en-AU" smtClean="0">
                <a:latin typeface="Times New Roman" pitchFamily="18" charset="0"/>
              </a:rPr>
              <a:pPr eaLnBrk="1" hangingPunct="1"/>
              <a:t>9/02/2020</a:t>
            </a:fld>
            <a:endParaRPr lang="en-AU" smtClean="0">
              <a:latin typeface="Times New Roman" pitchFamily="18" charset="0"/>
            </a:endParaRPr>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CD1F78-CBD0-4A78-AB1D-16AE52821764}" type="slidenum">
              <a:rPr lang="en-AU" smtClean="0">
                <a:latin typeface="Times New Roman" pitchFamily="18" charset="0"/>
              </a:rPr>
              <a:pPr eaLnBrk="1" hangingPunct="1"/>
              <a:t>24</a:t>
            </a:fld>
            <a:endParaRPr lang="en-AU" smtClean="0">
              <a:latin typeface="Times New Roman" pitchFamily="18" charset="0"/>
            </a:endParaRPr>
          </a:p>
        </p:txBody>
      </p:sp>
      <p:sp>
        <p:nvSpPr>
          <p:cNvPr id="75780" name="Rectangle 2"/>
          <p:cNvSpPr>
            <a:spLocks noGrp="1" noRot="1" noChangeAspect="1" noChangeArrowheads="1" noTextEdit="1"/>
          </p:cNvSpPr>
          <p:nvPr>
            <p:ph type="sldImg"/>
          </p:nvPr>
        </p:nvSpPr>
        <p:spPr>
          <a:xfrm>
            <a:off x="1152525" y="692150"/>
            <a:ext cx="4554538" cy="3416300"/>
          </a:xfrm>
          <a:ln/>
        </p:spPr>
      </p:sp>
      <p:sp>
        <p:nvSpPr>
          <p:cNvPr id="7578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D1D5CC-5C76-4E85-8660-53FD461A1479}" type="datetime1">
              <a:rPr lang="en-AU" smtClean="0">
                <a:latin typeface="Times New Roman" pitchFamily="18" charset="0"/>
              </a:rPr>
              <a:pPr eaLnBrk="1" hangingPunct="1"/>
              <a:t>9/02/2020</a:t>
            </a:fld>
            <a:endParaRPr lang="en-AU" smtClean="0">
              <a:latin typeface="Times New Roman" pitchFamily="18" charset="0"/>
            </a:endParaRPr>
          </a:p>
        </p:txBody>
      </p:sp>
      <p:sp>
        <p:nvSpPr>
          <p:cNvPr id="768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7946D3-46F2-46E6-9412-6F42C337C961}" type="slidenum">
              <a:rPr lang="en-AU" smtClean="0">
                <a:latin typeface="Times New Roman" pitchFamily="18" charset="0"/>
              </a:rPr>
              <a:pPr eaLnBrk="1" hangingPunct="1"/>
              <a:t>25</a:t>
            </a:fld>
            <a:endParaRPr lang="en-AU" smtClean="0">
              <a:latin typeface="Times New Roman" pitchFamily="18" charset="0"/>
            </a:endParaRPr>
          </a:p>
        </p:txBody>
      </p:sp>
      <p:sp>
        <p:nvSpPr>
          <p:cNvPr id="76804" name="Rectangle 2"/>
          <p:cNvSpPr>
            <a:spLocks noGrp="1" noRot="1" noChangeAspect="1" noChangeArrowheads="1" noTextEdit="1"/>
          </p:cNvSpPr>
          <p:nvPr>
            <p:ph type="sldImg"/>
          </p:nvPr>
        </p:nvSpPr>
        <p:spPr>
          <a:xfrm>
            <a:off x="1152525" y="692150"/>
            <a:ext cx="4554538" cy="3416300"/>
          </a:xfrm>
          <a:ln/>
        </p:spPr>
      </p:sp>
      <p:sp>
        <p:nvSpPr>
          <p:cNvPr id="7680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418B2B-5F7D-49D4-B586-09F9B9571D88}" type="datetime1">
              <a:rPr lang="en-AU" smtClean="0">
                <a:latin typeface="Times New Roman" pitchFamily="18" charset="0"/>
              </a:rPr>
              <a:pPr eaLnBrk="1" hangingPunct="1"/>
              <a:t>9/02/2020</a:t>
            </a:fld>
            <a:endParaRPr lang="en-AU" smtClean="0">
              <a:latin typeface="Times New Roman" pitchFamily="18" charset="0"/>
            </a:endParaRPr>
          </a:p>
        </p:txBody>
      </p:sp>
      <p:sp>
        <p:nvSpPr>
          <p:cNvPr id="778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66B59B5-DA29-470C-89B6-64559F4E0884}" type="slidenum">
              <a:rPr lang="en-AU" smtClean="0">
                <a:latin typeface="Times New Roman" pitchFamily="18" charset="0"/>
              </a:rPr>
              <a:pPr eaLnBrk="1" hangingPunct="1"/>
              <a:t>26</a:t>
            </a:fld>
            <a:endParaRPr lang="en-AU" smtClean="0">
              <a:latin typeface="Times New Roman" pitchFamily="18" charset="0"/>
            </a:endParaRPr>
          </a:p>
        </p:txBody>
      </p:sp>
      <p:sp>
        <p:nvSpPr>
          <p:cNvPr id="77828" name="Rectangle 2"/>
          <p:cNvSpPr>
            <a:spLocks noGrp="1" noRot="1" noChangeAspect="1" noChangeArrowheads="1" noTextEdit="1"/>
          </p:cNvSpPr>
          <p:nvPr>
            <p:ph type="sldImg"/>
          </p:nvPr>
        </p:nvSpPr>
        <p:spPr>
          <a:xfrm>
            <a:off x="1152525" y="692150"/>
            <a:ext cx="4554538" cy="3416300"/>
          </a:xfrm>
          <a:ln/>
        </p:spPr>
      </p:sp>
      <p:sp>
        <p:nvSpPr>
          <p:cNvPr id="7782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B277908-268C-4F17-853F-E84FC550712A}" type="datetime1">
              <a:rPr lang="en-AU" smtClean="0">
                <a:latin typeface="Times New Roman" pitchFamily="18" charset="0"/>
              </a:rPr>
              <a:pPr eaLnBrk="1" hangingPunct="1"/>
              <a:t>9/02/2020</a:t>
            </a:fld>
            <a:endParaRPr lang="en-AU" smtClean="0">
              <a:latin typeface="Times New Roman" pitchFamily="18" charset="0"/>
            </a:endParaRP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8406A7D-E644-4592-A9C6-9EA137845679}" type="slidenum">
              <a:rPr lang="en-AU" smtClean="0">
                <a:latin typeface="Times New Roman" pitchFamily="18" charset="0"/>
              </a:rPr>
              <a:pPr eaLnBrk="1" hangingPunct="1"/>
              <a:t>27</a:t>
            </a:fld>
            <a:endParaRPr lang="en-AU" smtClean="0">
              <a:latin typeface="Times New Roman" pitchFamily="18" charset="0"/>
            </a:endParaRPr>
          </a:p>
        </p:txBody>
      </p:sp>
      <p:sp>
        <p:nvSpPr>
          <p:cNvPr id="78852" name="Rectangle 2"/>
          <p:cNvSpPr>
            <a:spLocks noGrp="1" noRot="1" noChangeAspect="1" noChangeArrowheads="1" noTextEdit="1"/>
          </p:cNvSpPr>
          <p:nvPr>
            <p:ph type="sldImg"/>
          </p:nvPr>
        </p:nvSpPr>
        <p:spPr>
          <a:xfrm>
            <a:off x="1152525" y="692150"/>
            <a:ext cx="4554538" cy="3416300"/>
          </a:xfrm>
          <a:ln/>
        </p:spPr>
      </p:sp>
      <p:sp>
        <p:nvSpPr>
          <p:cNvPr id="7885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75BE5-6AAE-45DD-B40E-3CF07F6D73B9}" type="datetime1">
              <a:rPr lang="en-AU" smtClean="0">
                <a:latin typeface="Times New Roman" pitchFamily="18" charset="0"/>
              </a:rPr>
              <a:pPr eaLnBrk="1" hangingPunct="1"/>
              <a:t>9/02/2020</a:t>
            </a:fld>
            <a:endParaRPr lang="en-AU" smtClean="0">
              <a:latin typeface="Times New Roman" pitchFamily="18" charset="0"/>
            </a:endParaRPr>
          </a:p>
        </p:txBody>
      </p:sp>
      <p:sp>
        <p:nvSpPr>
          <p:cNvPr id="798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F7E90-48F5-4E9F-B501-D903BA509B5B}" type="slidenum">
              <a:rPr lang="en-AU" smtClean="0">
                <a:latin typeface="Times New Roman" pitchFamily="18" charset="0"/>
              </a:rPr>
              <a:pPr eaLnBrk="1" hangingPunct="1"/>
              <a:t>28</a:t>
            </a:fld>
            <a:endParaRPr lang="en-AU" smtClean="0">
              <a:latin typeface="Times New Roman" pitchFamily="18" charset="0"/>
            </a:endParaRPr>
          </a:p>
        </p:txBody>
      </p:sp>
      <p:sp>
        <p:nvSpPr>
          <p:cNvPr id="79876" name="Rectangle 2"/>
          <p:cNvSpPr>
            <a:spLocks noGrp="1" noRot="1" noChangeAspect="1" noChangeArrowheads="1" noTextEdit="1"/>
          </p:cNvSpPr>
          <p:nvPr>
            <p:ph type="sldImg"/>
          </p:nvPr>
        </p:nvSpPr>
        <p:spPr>
          <a:xfrm>
            <a:off x="1152525" y="692150"/>
            <a:ext cx="4554538" cy="3416300"/>
          </a:xfrm>
          <a:ln/>
        </p:spPr>
      </p:sp>
      <p:sp>
        <p:nvSpPr>
          <p:cNvPr id="798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8CD7E6-5DB8-49A7-A7B4-436C5FD157F4}" type="datetime1">
              <a:rPr lang="en-AU" smtClean="0">
                <a:latin typeface="Times New Roman" pitchFamily="18" charset="0"/>
              </a:rPr>
              <a:pPr eaLnBrk="1" hangingPunct="1"/>
              <a:t>9/02/2020</a:t>
            </a:fld>
            <a:endParaRPr lang="en-AU" smtClean="0">
              <a:latin typeface="Times New Roman" pitchFamily="18" charset="0"/>
            </a:endParaRPr>
          </a:p>
        </p:txBody>
      </p:sp>
      <p:sp>
        <p:nvSpPr>
          <p:cNvPr id="808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1FB9C9-382A-4075-9C2B-C068EDD30FB3}" type="slidenum">
              <a:rPr lang="en-AU" smtClean="0">
                <a:latin typeface="Times New Roman" pitchFamily="18" charset="0"/>
              </a:rPr>
              <a:pPr eaLnBrk="1" hangingPunct="1"/>
              <a:t>29</a:t>
            </a:fld>
            <a:endParaRPr lang="en-AU" smtClean="0">
              <a:latin typeface="Times New Roman" pitchFamily="18" charset="0"/>
            </a:endParaRPr>
          </a:p>
        </p:txBody>
      </p:sp>
      <p:sp>
        <p:nvSpPr>
          <p:cNvPr id="80900" name="Rectangle 2"/>
          <p:cNvSpPr>
            <a:spLocks noGrp="1" noRot="1" noChangeAspect="1" noChangeArrowheads="1" noTextEdit="1"/>
          </p:cNvSpPr>
          <p:nvPr>
            <p:ph type="sldImg"/>
          </p:nvPr>
        </p:nvSpPr>
        <p:spPr>
          <a:xfrm>
            <a:off x="1152525" y="692150"/>
            <a:ext cx="4554538" cy="3416300"/>
          </a:xfrm>
          <a:ln/>
        </p:spPr>
      </p:sp>
      <p:sp>
        <p:nvSpPr>
          <p:cNvPr id="8090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9A847E-61B6-49F7-B7FB-739F9E1027F8}" type="datetime1">
              <a:rPr lang="en-AU" smtClean="0">
                <a:latin typeface="Times New Roman" pitchFamily="18" charset="0"/>
              </a:rPr>
              <a:pPr eaLnBrk="1" hangingPunct="1"/>
              <a:t>9/02/2020</a:t>
            </a:fld>
            <a:endParaRPr lang="en-AU" smtClean="0">
              <a:latin typeface="Times New Roman" pitchFamily="18" charset="0"/>
            </a:endParaRP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390F54-4CF5-4254-AF9C-FFBFB5113E31}" type="slidenum">
              <a:rPr lang="en-AU" smtClean="0">
                <a:latin typeface="Times New Roman" pitchFamily="18" charset="0"/>
              </a:rPr>
              <a:pPr eaLnBrk="1" hangingPunct="1"/>
              <a:t>3</a:t>
            </a:fld>
            <a:endParaRPr lang="en-AU" smtClean="0">
              <a:latin typeface="Times New Roman" pitchFamily="18"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B9EBB8-DC0B-4EF4-BB28-B928B9FA7B10}" type="datetime1">
              <a:rPr lang="en-AU" smtClean="0">
                <a:latin typeface="Times New Roman" pitchFamily="18" charset="0"/>
              </a:rPr>
              <a:pPr eaLnBrk="1" hangingPunct="1"/>
              <a:t>9/02/2020</a:t>
            </a:fld>
            <a:endParaRPr lang="en-AU" smtClean="0">
              <a:latin typeface="Times New Roman" pitchFamily="18" charset="0"/>
            </a:endParaRPr>
          </a:p>
        </p:txBody>
      </p:sp>
      <p:sp>
        <p:nvSpPr>
          <p:cNvPr id="819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532266-88AA-4BD9-B1B3-5A6A342F3E91}" type="slidenum">
              <a:rPr lang="en-AU" smtClean="0">
                <a:latin typeface="Times New Roman" pitchFamily="18" charset="0"/>
              </a:rPr>
              <a:pPr eaLnBrk="1" hangingPunct="1"/>
              <a:t>30</a:t>
            </a:fld>
            <a:endParaRPr lang="en-AU" smtClean="0">
              <a:latin typeface="Times New Roman" pitchFamily="18" charset="0"/>
            </a:endParaRPr>
          </a:p>
        </p:txBody>
      </p:sp>
      <p:sp>
        <p:nvSpPr>
          <p:cNvPr id="81924" name="Rectangle 2"/>
          <p:cNvSpPr>
            <a:spLocks noGrp="1" noRot="1" noChangeAspect="1" noChangeArrowheads="1" noTextEdit="1"/>
          </p:cNvSpPr>
          <p:nvPr>
            <p:ph type="sldImg"/>
          </p:nvPr>
        </p:nvSpPr>
        <p:spPr>
          <a:xfrm>
            <a:off x="1152525" y="692150"/>
            <a:ext cx="4554538" cy="3416300"/>
          </a:xfrm>
          <a:ln/>
        </p:spPr>
      </p:sp>
      <p:sp>
        <p:nvSpPr>
          <p:cNvPr id="8192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DF7C66-2D18-4619-A8DC-F7AE998E9A23}" type="datetime1">
              <a:rPr lang="en-AU" smtClean="0">
                <a:latin typeface="Times New Roman" pitchFamily="18" charset="0"/>
              </a:rPr>
              <a:pPr eaLnBrk="1" hangingPunct="1"/>
              <a:t>9/02/2020</a:t>
            </a:fld>
            <a:endParaRPr lang="en-AU" smtClean="0">
              <a:latin typeface="Times New Roman" pitchFamily="18" charset="0"/>
            </a:endParaRP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D0CFCAE-EBAC-4D79-AEB9-0919297CE0B2}" type="slidenum">
              <a:rPr lang="en-AU" smtClean="0">
                <a:latin typeface="Times New Roman" pitchFamily="18" charset="0"/>
              </a:rPr>
              <a:pPr eaLnBrk="1" hangingPunct="1"/>
              <a:t>31</a:t>
            </a:fld>
            <a:endParaRPr lang="en-AU" smtClean="0">
              <a:latin typeface="Times New Roman" pitchFamily="18" charset="0"/>
            </a:endParaRPr>
          </a:p>
        </p:txBody>
      </p:sp>
      <p:sp>
        <p:nvSpPr>
          <p:cNvPr id="82948" name="Rectangle 2"/>
          <p:cNvSpPr>
            <a:spLocks noGrp="1" noRot="1" noChangeAspect="1" noChangeArrowheads="1" noTextEdit="1"/>
          </p:cNvSpPr>
          <p:nvPr>
            <p:ph type="sldImg"/>
          </p:nvPr>
        </p:nvSpPr>
        <p:spPr>
          <a:xfrm>
            <a:off x="1152525" y="692150"/>
            <a:ext cx="4554538" cy="3416300"/>
          </a:xfrm>
          <a:ln/>
        </p:spPr>
      </p:sp>
      <p:sp>
        <p:nvSpPr>
          <p:cNvPr id="8294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223E60-C60E-428B-8667-AE571A3F7A35}" type="datetime1">
              <a:rPr lang="en-AU" smtClean="0">
                <a:latin typeface="Times New Roman" pitchFamily="18" charset="0"/>
              </a:rPr>
              <a:pPr eaLnBrk="1" hangingPunct="1"/>
              <a:t>9/02/2020</a:t>
            </a:fld>
            <a:endParaRPr lang="en-AU" smtClean="0">
              <a:latin typeface="Times New Roman" pitchFamily="18" charset="0"/>
            </a:endParaRP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5F937C-90C4-43DC-8103-EC7D9B01FD99}" type="slidenum">
              <a:rPr lang="en-AU" smtClean="0">
                <a:latin typeface="Times New Roman" pitchFamily="18" charset="0"/>
              </a:rPr>
              <a:pPr eaLnBrk="1" hangingPunct="1"/>
              <a:t>32</a:t>
            </a:fld>
            <a:endParaRPr lang="en-AU" smtClean="0">
              <a:latin typeface="Times New Roman" pitchFamily="18" charset="0"/>
            </a:endParaRPr>
          </a:p>
        </p:txBody>
      </p:sp>
      <p:sp>
        <p:nvSpPr>
          <p:cNvPr id="83972" name="Rectangle 2"/>
          <p:cNvSpPr>
            <a:spLocks noGrp="1" noRot="1" noChangeAspect="1" noChangeArrowheads="1" noTextEdit="1"/>
          </p:cNvSpPr>
          <p:nvPr>
            <p:ph type="sldImg"/>
          </p:nvPr>
        </p:nvSpPr>
        <p:spPr>
          <a:xfrm>
            <a:off x="1152525" y="692150"/>
            <a:ext cx="4554538" cy="3416300"/>
          </a:xfrm>
          <a:ln/>
        </p:spPr>
      </p:sp>
      <p:sp>
        <p:nvSpPr>
          <p:cNvPr id="8397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FACCD3-F884-4B75-9D4E-E8A7BE7C7DC5}" type="datetime1">
              <a:rPr lang="en-AU" smtClean="0">
                <a:latin typeface="Times New Roman" pitchFamily="18" charset="0"/>
              </a:rPr>
              <a:pPr eaLnBrk="1" hangingPunct="1"/>
              <a:t>9/02/2020</a:t>
            </a:fld>
            <a:endParaRPr lang="en-AU" smtClean="0">
              <a:latin typeface="Times New Roman" pitchFamily="18" charset="0"/>
            </a:endParaRP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106315-D61A-4D2E-AB6E-0CBD8F618EA3}" type="slidenum">
              <a:rPr lang="en-AU" smtClean="0">
                <a:latin typeface="Times New Roman" pitchFamily="18" charset="0"/>
              </a:rPr>
              <a:pPr eaLnBrk="1" hangingPunct="1"/>
              <a:t>33</a:t>
            </a:fld>
            <a:endParaRPr lang="en-AU" smtClean="0">
              <a:latin typeface="Times New Roman" pitchFamily="18" charset="0"/>
            </a:endParaRPr>
          </a:p>
        </p:txBody>
      </p:sp>
      <p:sp>
        <p:nvSpPr>
          <p:cNvPr id="84996" name="Rectangle 2"/>
          <p:cNvSpPr>
            <a:spLocks noGrp="1" noRot="1" noChangeAspect="1" noChangeArrowheads="1" noTextEdit="1"/>
          </p:cNvSpPr>
          <p:nvPr>
            <p:ph type="sldImg"/>
          </p:nvPr>
        </p:nvSpPr>
        <p:spPr>
          <a:xfrm>
            <a:off x="1152525" y="692150"/>
            <a:ext cx="4554538" cy="3416300"/>
          </a:xfrm>
          <a:ln/>
        </p:spPr>
      </p:sp>
      <p:sp>
        <p:nvSpPr>
          <p:cNvPr id="8499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B0A75C9-D283-43BA-AE30-8907876BBCE7}" type="datetime1">
              <a:rPr lang="en-AU" smtClean="0">
                <a:latin typeface="Times New Roman" pitchFamily="18" charset="0"/>
              </a:rPr>
              <a:pPr eaLnBrk="1" hangingPunct="1"/>
              <a:t>9/02/2020</a:t>
            </a:fld>
            <a:endParaRPr lang="en-AU" smtClean="0">
              <a:latin typeface="Times New Roman" pitchFamily="18" charset="0"/>
            </a:endParaRP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B899C8-84D8-4DAE-A467-7BBAA42E1784}" type="slidenum">
              <a:rPr lang="en-AU" smtClean="0">
                <a:latin typeface="Times New Roman" pitchFamily="18" charset="0"/>
              </a:rPr>
              <a:pPr eaLnBrk="1" hangingPunct="1"/>
              <a:t>34</a:t>
            </a:fld>
            <a:endParaRPr lang="en-AU" smtClean="0">
              <a:latin typeface="Times New Roman" pitchFamily="18" charset="0"/>
            </a:endParaRPr>
          </a:p>
        </p:txBody>
      </p:sp>
      <p:sp>
        <p:nvSpPr>
          <p:cNvPr id="86020" name="Rectangle 2"/>
          <p:cNvSpPr>
            <a:spLocks noGrp="1" noRot="1" noChangeAspect="1" noChangeArrowheads="1" noTextEdit="1"/>
          </p:cNvSpPr>
          <p:nvPr>
            <p:ph type="sldImg"/>
          </p:nvPr>
        </p:nvSpPr>
        <p:spPr>
          <a:xfrm>
            <a:off x="1152525" y="692150"/>
            <a:ext cx="4554538" cy="3416300"/>
          </a:xfrm>
          <a:ln/>
        </p:spPr>
      </p:sp>
      <p:sp>
        <p:nvSpPr>
          <p:cNvPr id="8602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A60E7F-C55E-4C94-8025-F799168067D6}" type="datetime1">
              <a:rPr lang="en-AU" smtClean="0">
                <a:latin typeface="Times New Roman" pitchFamily="18" charset="0"/>
              </a:rPr>
              <a:pPr eaLnBrk="1" hangingPunct="1"/>
              <a:t>9/02/2020</a:t>
            </a:fld>
            <a:endParaRPr lang="en-AU" smtClean="0">
              <a:latin typeface="Times New Roman" pitchFamily="18" charset="0"/>
            </a:endParaRP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87D716-8E13-4881-991D-C10F8297DDEC}" type="slidenum">
              <a:rPr lang="en-AU" smtClean="0">
                <a:latin typeface="Times New Roman" pitchFamily="18" charset="0"/>
              </a:rPr>
              <a:pPr eaLnBrk="1" hangingPunct="1"/>
              <a:t>35</a:t>
            </a:fld>
            <a:endParaRPr lang="en-AU" smtClean="0">
              <a:latin typeface="Times New Roman" pitchFamily="18" charset="0"/>
            </a:endParaRPr>
          </a:p>
        </p:txBody>
      </p:sp>
      <p:sp>
        <p:nvSpPr>
          <p:cNvPr id="87044" name="Rectangle 2"/>
          <p:cNvSpPr>
            <a:spLocks noGrp="1" noRot="1" noChangeAspect="1" noChangeArrowheads="1" noTextEdit="1"/>
          </p:cNvSpPr>
          <p:nvPr>
            <p:ph type="sldImg"/>
          </p:nvPr>
        </p:nvSpPr>
        <p:spPr>
          <a:xfrm>
            <a:off x="1152525" y="692150"/>
            <a:ext cx="4554538" cy="3416300"/>
          </a:xfrm>
          <a:ln/>
        </p:spPr>
      </p:sp>
      <p:sp>
        <p:nvSpPr>
          <p:cNvPr id="8704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727B15-9432-4448-BD32-515D3975728D}" type="datetime1">
              <a:rPr lang="en-AU" smtClean="0">
                <a:latin typeface="Times New Roman" pitchFamily="18" charset="0"/>
              </a:rPr>
              <a:pPr eaLnBrk="1" hangingPunct="1"/>
              <a:t>9/02/2020</a:t>
            </a:fld>
            <a:endParaRPr lang="en-AU" smtClean="0">
              <a:latin typeface="Times New Roman" pitchFamily="18" charset="0"/>
            </a:endParaRP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BAA4B28-17B2-4672-B773-47B55A2DDB8F}" type="slidenum">
              <a:rPr lang="en-AU" smtClean="0">
                <a:latin typeface="Times New Roman" pitchFamily="18" charset="0"/>
              </a:rPr>
              <a:pPr eaLnBrk="1" hangingPunct="1"/>
              <a:t>36</a:t>
            </a:fld>
            <a:endParaRPr lang="en-AU" smtClean="0">
              <a:latin typeface="Times New Roman" pitchFamily="18" charset="0"/>
            </a:endParaRPr>
          </a:p>
        </p:txBody>
      </p:sp>
      <p:sp>
        <p:nvSpPr>
          <p:cNvPr id="88068" name="Rectangle 2"/>
          <p:cNvSpPr>
            <a:spLocks noGrp="1" noRot="1" noChangeAspect="1" noChangeArrowheads="1" noTextEdit="1"/>
          </p:cNvSpPr>
          <p:nvPr>
            <p:ph type="sldImg"/>
          </p:nvPr>
        </p:nvSpPr>
        <p:spPr>
          <a:xfrm>
            <a:off x="1152525" y="692150"/>
            <a:ext cx="4554538" cy="3416300"/>
          </a:xfrm>
          <a:ln/>
        </p:spPr>
      </p:sp>
      <p:sp>
        <p:nvSpPr>
          <p:cNvPr id="8806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4DC00C-9605-4D48-BEDB-4123E3FF8F55}" type="datetime1">
              <a:rPr lang="en-AU" smtClean="0">
                <a:latin typeface="Times New Roman" pitchFamily="18" charset="0"/>
              </a:rPr>
              <a:pPr eaLnBrk="1" hangingPunct="1"/>
              <a:t>9/02/2020</a:t>
            </a:fld>
            <a:endParaRPr lang="en-AU" smtClean="0">
              <a:latin typeface="Times New Roman" pitchFamily="18" charset="0"/>
            </a:endParaRPr>
          </a:p>
        </p:txBody>
      </p:sp>
      <p:sp>
        <p:nvSpPr>
          <p:cNvPr id="89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14B964-7B04-4E85-A2C7-EB4C161D66D6}" type="slidenum">
              <a:rPr lang="en-AU" smtClean="0">
                <a:latin typeface="Times New Roman" pitchFamily="18" charset="0"/>
              </a:rPr>
              <a:pPr eaLnBrk="1" hangingPunct="1"/>
              <a:t>37</a:t>
            </a:fld>
            <a:endParaRPr lang="en-AU" smtClean="0">
              <a:latin typeface="Times New Roman" pitchFamily="18" charset="0"/>
            </a:endParaRPr>
          </a:p>
        </p:txBody>
      </p:sp>
      <p:sp>
        <p:nvSpPr>
          <p:cNvPr id="89092" name="Rectangle 2"/>
          <p:cNvSpPr>
            <a:spLocks noGrp="1" noRot="1" noChangeAspect="1" noChangeArrowheads="1" noTextEdit="1"/>
          </p:cNvSpPr>
          <p:nvPr>
            <p:ph type="sldImg"/>
          </p:nvPr>
        </p:nvSpPr>
        <p:spPr>
          <a:xfrm>
            <a:off x="1152525" y="692150"/>
            <a:ext cx="4554538" cy="3416300"/>
          </a:xfrm>
          <a:ln/>
        </p:spPr>
      </p:sp>
      <p:sp>
        <p:nvSpPr>
          <p:cNvPr id="8909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12DB53-8CC4-42DF-8588-5DFB05D0EC9D}" type="datetime1">
              <a:rPr lang="en-AU" smtClean="0">
                <a:latin typeface="Times New Roman" pitchFamily="18" charset="0"/>
              </a:rPr>
              <a:pPr eaLnBrk="1" hangingPunct="1"/>
              <a:t>9/02/2020</a:t>
            </a:fld>
            <a:endParaRPr lang="en-AU" smtClean="0">
              <a:latin typeface="Times New Roman" pitchFamily="18" charset="0"/>
            </a:endParaRPr>
          </a:p>
        </p:txBody>
      </p:sp>
      <p:sp>
        <p:nvSpPr>
          <p:cNvPr id="901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77EAFB-FCB7-422F-83BF-401EDC64B90D}" type="slidenum">
              <a:rPr lang="en-AU" smtClean="0">
                <a:latin typeface="Times New Roman" pitchFamily="18" charset="0"/>
              </a:rPr>
              <a:pPr eaLnBrk="1" hangingPunct="1"/>
              <a:t>38</a:t>
            </a:fld>
            <a:endParaRPr lang="en-AU" smtClean="0">
              <a:latin typeface="Times New Roman" pitchFamily="18" charset="0"/>
            </a:endParaRPr>
          </a:p>
        </p:txBody>
      </p:sp>
      <p:sp>
        <p:nvSpPr>
          <p:cNvPr id="90116" name="Rectangle 2"/>
          <p:cNvSpPr>
            <a:spLocks noGrp="1" noRot="1" noChangeAspect="1" noChangeArrowheads="1" noTextEdit="1"/>
          </p:cNvSpPr>
          <p:nvPr>
            <p:ph type="sldImg"/>
          </p:nvPr>
        </p:nvSpPr>
        <p:spPr>
          <a:xfrm>
            <a:off x="1152525" y="692150"/>
            <a:ext cx="4554538" cy="3416300"/>
          </a:xfrm>
          <a:ln/>
        </p:spPr>
      </p:sp>
      <p:sp>
        <p:nvSpPr>
          <p:cNvPr id="9011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2CB986-0E90-47E7-A8B1-FC500AB1CDD3}" type="datetime1">
              <a:rPr lang="en-AU" smtClean="0">
                <a:latin typeface="Times New Roman" pitchFamily="18" charset="0"/>
              </a:rPr>
              <a:pPr eaLnBrk="1" hangingPunct="1"/>
              <a:t>9/02/2020</a:t>
            </a:fld>
            <a:endParaRPr lang="en-AU" smtClean="0">
              <a:latin typeface="Times New Roman" pitchFamily="18" charset="0"/>
            </a:endParaRP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00E313-82B4-41F9-864E-282D076A551F}" type="slidenum">
              <a:rPr lang="en-AU" smtClean="0">
                <a:latin typeface="Times New Roman" pitchFamily="18" charset="0"/>
              </a:rPr>
              <a:pPr eaLnBrk="1" hangingPunct="1"/>
              <a:t>39</a:t>
            </a:fld>
            <a:endParaRPr lang="en-AU" smtClean="0">
              <a:latin typeface="Times New Roman" pitchFamily="18" charset="0"/>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958D5F-1797-48B8-9494-52132847B7BC}" type="datetime1">
              <a:rPr lang="en-AU" smtClean="0">
                <a:latin typeface="Times New Roman" pitchFamily="18" charset="0"/>
              </a:rPr>
              <a:pPr eaLnBrk="1" hangingPunct="1"/>
              <a:t>9/02/2020</a:t>
            </a:fld>
            <a:endParaRPr lang="en-AU" smtClean="0">
              <a:latin typeface="Times New Roman" pitchFamily="18" charset="0"/>
            </a:endParaRPr>
          </a:p>
        </p:txBody>
      </p:sp>
      <p:sp>
        <p:nvSpPr>
          <p:cNvPr id="522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08019F-8189-41A6-B0AA-E8EF706F27E0}" type="slidenum">
              <a:rPr lang="en-AU" smtClean="0">
                <a:latin typeface="Times New Roman" pitchFamily="18" charset="0"/>
              </a:rPr>
              <a:pPr eaLnBrk="1" hangingPunct="1"/>
              <a:t>4</a:t>
            </a:fld>
            <a:endParaRPr lang="en-AU" smtClean="0">
              <a:latin typeface="Times New Roman" pitchFamily="18" charset="0"/>
            </a:endParaRPr>
          </a:p>
        </p:txBody>
      </p:sp>
      <p:sp>
        <p:nvSpPr>
          <p:cNvPr id="52228" name="Rectangle 2"/>
          <p:cNvSpPr>
            <a:spLocks noGrp="1" noRot="1" noChangeAspect="1" noChangeArrowheads="1" noTextEdit="1"/>
          </p:cNvSpPr>
          <p:nvPr>
            <p:ph type="sldImg"/>
          </p:nvPr>
        </p:nvSpPr>
        <p:spPr>
          <a:xfrm>
            <a:off x="1152525" y="692150"/>
            <a:ext cx="4554538" cy="3416300"/>
          </a:xfrm>
          <a:ln/>
        </p:spPr>
      </p:sp>
      <p:sp>
        <p:nvSpPr>
          <p:cNvPr id="5222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balance sheet is an inventory of assets, liabilities, and equity at the end of the month. Our total assets are equal to three hundred thousand dollars. This includes cash of twenty-two thousand five hundred dollars, notes receivable of ten thousand dollars, supplies of two thousand dollars, and the balances in the remaining asset accounts.</a:t>
            </a:r>
          </a:p>
          <a:p>
            <a:pPr eaLnBrk="1" hangingPunct="1"/>
            <a:endParaRPr lang="en-US" smtClean="0"/>
          </a:p>
          <a:p>
            <a:pPr eaLnBrk="1" hangingPunct="1"/>
            <a:r>
              <a:rPr lang="en-US" smtClean="0"/>
              <a:t>Liabilities include notes payable of forty-one thousand, accounts payable of thirty-six thousand and salaries payable of three thousand dollars. The accounts in the owners’ equity section of the balance sheet are capital stock of one hundred-fifty thousand dollars and retained earnings of seventy thousand dollars.</a:t>
            </a:r>
          </a:p>
          <a:p>
            <a:pPr eaLnBrk="1" hangingPunct="1"/>
            <a:endParaRPr lang="en-US" smtClean="0"/>
          </a:p>
          <a:p>
            <a:pPr eaLnBrk="1" hangingPunct="1"/>
            <a:r>
              <a:rPr lang="en-US" smtClean="0"/>
              <a:t>Notice that the total assets are equal to the total liabilities plus owners’ equity.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3B18EC-863E-4B5E-A1C2-9910A5A6445A}" type="datetime1">
              <a:rPr lang="en-AU" smtClean="0">
                <a:latin typeface="Times New Roman" pitchFamily="18" charset="0"/>
              </a:rPr>
              <a:pPr eaLnBrk="1" hangingPunct="1"/>
              <a:t>9/02/2020</a:t>
            </a:fld>
            <a:endParaRPr lang="en-AU" smtClean="0">
              <a:latin typeface="Times New Roman" pitchFamily="18" charset="0"/>
            </a:endParaRPr>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14D264-CF82-4297-8A63-5DB64CFBBFB9}" type="slidenum">
              <a:rPr lang="en-AU" smtClean="0">
                <a:latin typeface="Times New Roman" pitchFamily="18" charset="0"/>
              </a:rPr>
              <a:pPr eaLnBrk="1" hangingPunct="1"/>
              <a:t>5</a:t>
            </a:fld>
            <a:endParaRPr lang="en-AU" smtClean="0">
              <a:latin typeface="Times New Roman" pitchFamily="18" charset="0"/>
            </a:endParaRPr>
          </a:p>
        </p:txBody>
      </p:sp>
      <p:sp>
        <p:nvSpPr>
          <p:cNvPr id="53252" name="Rectangle 2"/>
          <p:cNvSpPr>
            <a:spLocks noGrp="1" noRot="1" noChangeAspect="1" noChangeArrowheads="1" noTextEdit="1"/>
          </p:cNvSpPr>
          <p:nvPr>
            <p:ph type="sldImg"/>
          </p:nvPr>
        </p:nvSpPr>
        <p:spPr>
          <a:xfrm>
            <a:off x="1152525" y="692150"/>
            <a:ext cx="4554538" cy="3416300"/>
          </a:xfrm>
          <a:ln/>
        </p:spPr>
      </p:sp>
      <p:sp>
        <p:nvSpPr>
          <p:cNvPr id="5325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Assets are resources owned or controlled by an entity. They include such items as cash, accounts receivable (amounts owed to the company by customers), land, building and equipment, and supplies.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C5CDA9B-FDF5-47E9-8D32-0338EB848562}" type="datetime1">
              <a:rPr lang="en-AU" smtClean="0">
                <a:latin typeface="Times New Roman" pitchFamily="18" charset="0"/>
              </a:rPr>
              <a:pPr eaLnBrk="1" hangingPunct="1"/>
              <a:t>9/02/2020</a:t>
            </a:fld>
            <a:endParaRPr lang="en-AU" smtClean="0">
              <a:latin typeface="Times New Roman" pitchFamily="18" charset="0"/>
            </a:endParaRPr>
          </a:p>
        </p:txBody>
      </p:sp>
      <p:sp>
        <p:nvSpPr>
          <p:cNvPr id="542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2D8392-9F78-460E-BB38-3672278CCD58}" type="slidenum">
              <a:rPr lang="en-AU" smtClean="0">
                <a:latin typeface="Times New Roman" pitchFamily="18" charset="0"/>
              </a:rPr>
              <a:pPr eaLnBrk="1" hangingPunct="1"/>
              <a:t>6</a:t>
            </a:fld>
            <a:endParaRPr lang="en-AU" smtClean="0">
              <a:latin typeface="Times New Roman" pitchFamily="18" charset="0"/>
            </a:endParaRPr>
          </a:p>
        </p:txBody>
      </p:sp>
      <p:sp>
        <p:nvSpPr>
          <p:cNvPr id="54276" name="Rectangle 2"/>
          <p:cNvSpPr>
            <a:spLocks noGrp="1" noRot="1" noChangeAspect="1" noChangeArrowheads="1" noTextEdit="1"/>
          </p:cNvSpPr>
          <p:nvPr>
            <p:ph type="sldImg"/>
          </p:nvPr>
        </p:nvSpPr>
        <p:spPr>
          <a:xfrm>
            <a:off x="1152525" y="692150"/>
            <a:ext cx="4554538" cy="3416300"/>
          </a:xfrm>
          <a:ln/>
        </p:spPr>
      </p:sp>
      <p:sp>
        <p:nvSpPr>
          <p:cNvPr id="542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Liabilities represent the claims of creditors on an entity’s assets. Liabilities include accounts payable (amounts owed to creditors for assets purchased on account), taxes payable, and wages payable (amounts owed to our employees at the end of the accounting period).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0C786C-B6E5-401E-BBDA-D0793873463C}" type="datetime1">
              <a:rPr lang="en-AU" smtClean="0">
                <a:latin typeface="Times New Roman" pitchFamily="18" charset="0"/>
              </a:rPr>
              <a:pPr eaLnBrk="1" hangingPunct="1"/>
              <a:t>9/02/2020</a:t>
            </a:fld>
            <a:endParaRPr lang="en-AU" smtClean="0">
              <a:latin typeface="Times New Roman" pitchFamily="18" charset="0"/>
            </a:endParaRP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C222E21-CD87-40A1-A540-DB4FDB388227}" type="slidenum">
              <a:rPr lang="en-AU" smtClean="0">
                <a:latin typeface="Times New Roman" pitchFamily="18" charset="0"/>
              </a:rPr>
              <a:pPr eaLnBrk="1" hangingPunct="1"/>
              <a:t>7</a:t>
            </a:fld>
            <a:endParaRPr lang="en-AU" smtClean="0">
              <a:latin typeface="Times New Roman" pitchFamily="18" charset="0"/>
            </a:endParaRPr>
          </a:p>
        </p:txBody>
      </p:sp>
      <p:sp>
        <p:nvSpPr>
          <p:cNvPr id="55300" name="Rectangle 2"/>
          <p:cNvSpPr>
            <a:spLocks noGrp="1" noRot="1" noChangeAspect="1" noChangeArrowheads="1" noTextEdit="1"/>
          </p:cNvSpPr>
          <p:nvPr>
            <p:ph type="sldImg"/>
          </p:nvPr>
        </p:nvSpPr>
        <p:spPr>
          <a:xfrm>
            <a:off x="1152525" y="692150"/>
            <a:ext cx="4554538" cy="3416300"/>
          </a:xfrm>
          <a:ln/>
        </p:spPr>
      </p:sp>
      <p:sp>
        <p:nvSpPr>
          <p:cNvPr id="5530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equities of an entity include investments by owners, withdrawals by owners, and earnings retained by the business.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02C2036-ADF5-4009-8FB9-C06824ACACB4}" type="datetime1">
              <a:rPr lang="en-AU" smtClean="0">
                <a:latin typeface="Times New Roman" pitchFamily="18" charset="0"/>
              </a:rPr>
              <a:pPr eaLnBrk="1" hangingPunct="1"/>
              <a:t>9/02/2020</a:t>
            </a:fld>
            <a:endParaRPr lang="en-AU" smtClean="0">
              <a:latin typeface="Times New Roman" pitchFamily="18" charset="0"/>
            </a:endParaRP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2A5AD3-CCC6-4E9C-A0A7-6DAED9046341}" type="slidenum">
              <a:rPr lang="en-AU" smtClean="0">
                <a:latin typeface="Times New Roman" pitchFamily="18" charset="0"/>
              </a:rPr>
              <a:pPr eaLnBrk="1" hangingPunct="1"/>
              <a:t>8</a:t>
            </a:fld>
            <a:endParaRPr lang="en-AU" smtClean="0">
              <a:latin typeface="Times New Roman" pitchFamily="18" charset="0"/>
            </a:endParaRPr>
          </a:p>
        </p:txBody>
      </p:sp>
      <p:sp>
        <p:nvSpPr>
          <p:cNvPr id="5632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632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rPr>
              <a:t>3</a:t>
            </a:r>
          </a:p>
        </p:txBody>
      </p:sp>
      <p:sp>
        <p:nvSpPr>
          <p:cNvPr id="5632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632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6328" name="Rectangle 6"/>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56329" name="Rectangle 7"/>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A94D12-5CAB-4BE0-8F02-FB590635A3D5}" type="datetime1">
              <a:rPr lang="en-AU" smtClean="0">
                <a:latin typeface="Times New Roman" pitchFamily="18" charset="0"/>
              </a:rPr>
              <a:pPr eaLnBrk="1" hangingPunct="1"/>
              <a:t>9/02/2020</a:t>
            </a:fld>
            <a:endParaRPr lang="en-AU" smtClean="0">
              <a:latin typeface="Times New Roman" pitchFamily="18" charset="0"/>
            </a:endParaRP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F481B6-2E11-49FF-A3C5-992147D4C18F}" type="slidenum">
              <a:rPr lang="en-AU" smtClean="0">
                <a:latin typeface="Times New Roman" pitchFamily="18" charset="0"/>
              </a:rPr>
              <a:pPr eaLnBrk="1" hangingPunct="1"/>
              <a:t>9</a:t>
            </a:fld>
            <a:endParaRPr lang="en-AU" smtClean="0">
              <a:latin typeface="Times New Roman" pitchFamily="18" charset="0"/>
            </a:endParaRPr>
          </a:p>
        </p:txBody>
      </p:sp>
      <p:sp>
        <p:nvSpPr>
          <p:cNvPr id="57348" name="Rectangle 2"/>
          <p:cNvSpPr>
            <a:spLocks noGrp="1" noRot="1" noChangeAspect="1" noChangeArrowheads="1" noTextEdit="1"/>
          </p:cNvSpPr>
          <p:nvPr>
            <p:ph type="sldImg"/>
          </p:nvPr>
        </p:nvSpPr>
        <p:spPr>
          <a:xfrm>
            <a:off x="1152525" y="692150"/>
            <a:ext cx="4554538" cy="3416300"/>
          </a:xfrm>
          <a:ln/>
        </p:spPr>
      </p:sp>
      <p:sp>
        <p:nvSpPr>
          <p:cNvPr id="5734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4221163"/>
            <a:ext cx="6511925" cy="0"/>
          </a:xfrm>
          <a:prstGeom prst="line">
            <a:avLst/>
          </a:prstGeom>
          <a:noFill/>
          <a:ln w="19050">
            <a:solidFill>
              <a:schemeClr val="accent1"/>
            </a:solidFill>
            <a:round/>
            <a:headEnd/>
            <a:tailEnd/>
          </a:ln>
          <a:effectLst/>
        </p:spPr>
        <p:txBody>
          <a:bodyPr/>
          <a:lstStyle/>
          <a:p>
            <a:pPr>
              <a:defRPr/>
            </a:pPr>
            <a:endParaRPr lang="en-US"/>
          </a:p>
        </p:txBody>
      </p:sp>
      <p:sp>
        <p:nvSpPr>
          <p:cNvPr id="58370" name="Rectangle 2"/>
          <p:cNvSpPr>
            <a:spLocks noGrp="1" noChangeArrowheads="1"/>
          </p:cNvSpPr>
          <p:nvPr>
            <p:ph type="ctrTitle"/>
          </p:nvPr>
        </p:nvSpPr>
        <p:spPr>
          <a:xfrm>
            <a:off x="914400" y="1524000"/>
            <a:ext cx="7623175" cy="1752600"/>
          </a:xfrm>
        </p:spPr>
        <p:txBody>
          <a:bodyPr/>
          <a:lstStyle>
            <a:lvl1pPr>
              <a:defRPr sz="5000"/>
            </a:lvl1pPr>
          </a:lstStyle>
          <a:p>
            <a:r>
              <a:rPr lang="en-AU" altLang="en-US"/>
              <a:t>Click to edit Master title style</a:t>
            </a:r>
          </a:p>
        </p:txBody>
      </p:sp>
      <p:sp>
        <p:nvSpPr>
          <p:cNvPr id="58371" name="Rectangle 3"/>
          <p:cNvSpPr>
            <a:spLocks noGrp="1" noChangeArrowheads="1"/>
          </p:cNvSpPr>
          <p:nvPr>
            <p:ph type="subTitle" idx="1"/>
          </p:nvPr>
        </p:nvSpPr>
        <p:spPr>
          <a:xfrm>
            <a:off x="1981200" y="4268788"/>
            <a:ext cx="6553200" cy="1752600"/>
          </a:xfrm>
        </p:spPr>
        <p:txBody>
          <a:bodyPr/>
          <a:lstStyle>
            <a:lvl1pPr marL="0" indent="0">
              <a:buFont typeface="Wingdings" pitchFamily="2" charset="2"/>
              <a:buNone/>
              <a:defRPr sz="2800"/>
            </a:lvl1pPr>
          </a:lstStyle>
          <a:p>
            <a:r>
              <a:rPr lang="en-AU" altLang="en-US"/>
              <a:t>Click to edit Master subtitle style</a:t>
            </a:r>
          </a:p>
        </p:txBody>
      </p:sp>
      <p:sp>
        <p:nvSpPr>
          <p:cNvPr id="6" name="Rectangle 4"/>
          <p:cNvSpPr>
            <a:spLocks noGrp="1" noChangeArrowheads="1"/>
          </p:cNvSpPr>
          <p:nvPr>
            <p:ph type="dt" sz="half" idx="10"/>
          </p:nvPr>
        </p:nvSpPr>
        <p:spPr>
          <a:xfrm>
            <a:off x="457200" y="6243638"/>
            <a:ext cx="2133600" cy="457200"/>
          </a:xfrm>
        </p:spPr>
        <p:txBody>
          <a:bodyPr/>
          <a:lstStyle>
            <a:lvl1pPr>
              <a:defRPr/>
            </a:lvl1pPr>
          </a:lstStyle>
          <a:p>
            <a:pPr>
              <a:defRPr/>
            </a:pPr>
            <a:endParaRPr lang="en-AU" altLang="en-US"/>
          </a:p>
        </p:txBody>
      </p:sp>
      <p:sp>
        <p:nvSpPr>
          <p:cNvPr id="7" name="Rectangle 5"/>
          <p:cNvSpPr>
            <a:spLocks noGrp="1" noChangeArrowheads="1"/>
          </p:cNvSpPr>
          <p:nvPr>
            <p:ph type="ftr" sz="quarter" idx="11"/>
          </p:nvPr>
        </p:nvSpPr>
        <p:spPr bwMode="auto">
          <a:xfrm>
            <a:off x="3124200" y="6243638"/>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en-AU" altLang="en-US"/>
              <a:t>MMMMM</a:t>
            </a:r>
          </a:p>
        </p:txBody>
      </p:sp>
      <p:sp>
        <p:nvSpPr>
          <p:cNvPr id="8" name="Rectangle 6"/>
          <p:cNvSpPr>
            <a:spLocks noGrp="1" noChangeArrowheads="1"/>
          </p:cNvSpPr>
          <p:nvPr>
            <p:ph type="sldNum" sz="quarter" idx="12"/>
          </p:nvPr>
        </p:nvSpPr>
        <p:spPr>
          <a:xfrm>
            <a:off x="6553200" y="6243638"/>
            <a:ext cx="2133600" cy="457200"/>
          </a:xfrm>
        </p:spPr>
        <p:txBody>
          <a:bodyPr/>
          <a:lstStyle>
            <a:lvl1pPr>
              <a:defRPr/>
            </a:lvl1pPr>
          </a:lstStyle>
          <a:p>
            <a:pPr>
              <a:defRPr/>
            </a:pPr>
            <a:fld id="{07755758-9074-47B5-92C6-30E19A4BF4DC}" type="slidenum">
              <a:rPr lang="en-AU" altLang="en-US"/>
              <a:pPr>
                <a:defRPr/>
              </a:pPr>
              <a:t>‹#›</a:t>
            </a:fld>
            <a:endParaRPr lang="en-AU" altLang="en-US"/>
          </a:p>
        </p:txBody>
      </p:sp>
    </p:spTree>
    <p:extLst>
      <p:ext uri="{BB962C8B-B14F-4D97-AF65-F5344CB8AC3E}">
        <p14:creationId xmlns:p14="http://schemas.microsoft.com/office/powerpoint/2010/main" val="75591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6"/>
          <p:cNvSpPr>
            <a:spLocks noGrp="1" noChangeArrowheads="1"/>
          </p:cNvSpPr>
          <p:nvPr>
            <p:ph type="sldNum" sz="quarter" idx="11"/>
          </p:nvPr>
        </p:nvSpPr>
        <p:spPr>
          <a:ln/>
        </p:spPr>
        <p:txBody>
          <a:bodyPr/>
          <a:lstStyle>
            <a:lvl1pPr>
              <a:defRPr/>
            </a:lvl1pPr>
          </a:lstStyle>
          <a:p>
            <a:pPr>
              <a:defRPr/>
            </a:pPr>
            <a:fld id="{851907C5-4B44-41A4-A6AA-C867A5CD7405}" type="slidenum">
              <a:rPr lang="en-AU" altLang="en-US"/>
              <a:pPr>
                <a:defRPr/>
              </a:pPr>
              <a:t>‹#›</a:t>
            </a:fld>
            <a:r>
              <a:rPr lang="en-AU" altLang="en-US"/>
              <a:t>/43</a:t>
            </a:r>
          </a:p>
        </p:txBody>
      </p:sp>
    </p:spTree>
    <p:extLst>
      <p:ext uri="{BB962C8B-B14F-4D97-AF65-F5344CB8AC3E}">
        <p14:creationId xmlns:p14="http://schemas.microsoft.com/office/powerpoint/2010/main" val="427259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6246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6246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6"/>
          <p:cNvSpPr>
            <a:spLocks noGrp="1" noChangeArrowheads="1"/>
          </p:cNvSpPr>
          <p:nvPr>
            <p:ph type="sldNum" sz="quarter" idx="11"/>
          </p:nvPr>
        </p:nvSpPr>
        <p:spPr>
          <a:ln/>
        </p:spPr>
        <p:txBody>
          <a:bodyPr/>
          <a:lstStyle>
            <a:lvl1pPr>
              <a:defRPr/>
            </a:lvl1pPr>
          </a:lstStyle>
          <a:p>
            <a:pPr>
              <a:defRPr/>
            </a:pPr>
            <a:fld id="{96709DC0-2080-4A20-825F-DBCB53CA44E8}" type="slidenum">
              <a:rPr lang="en-AU" altLang="en-US"/>
              <a:pPr>
                <a:defRPr/>
              </a:pPr>
              <a:t>‹#›</a:t>
            </a:fld>
            <a:r>
              <a:rPr lang="en-AU" altLang="en-US"/>
              <a:t>/43</a:t>
            </a:r>
          </a:p>
        </p:txBody>
      </p:sp>
    </p:spTree>
    <p:extLst>
      <p:ext uri="{BB962C8B-B14F-4D97-AF65-F5344CB8AC3E}">
        <p14:creationId xmlns:p14="http://schemas.microsoft.com/office/powerpoint/2010/main" val="2838462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747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2875"/>
            <a:ext cx="40386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2875"/>
            <a:ext cx="40386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6"/>
          <p:cNvSpPr>
            <a:spLocks noGrp="1" noChangeArrowheads="1"/>
          </p:cNvSpPr>
          <p:nvPr>
            <p:ph type="sldNum" sz="quarter" idx="11"/>
          </p:nvPr>
        </p:nvSpPr>
        <p:spPr>
          <a:ln/>
        </p:spPr>
        <p:txBody>
          <a:bodyPr/>
          <a:lstStyle>
            <a:lvl1pPr>
              <a:defRPr/>
            </a:lvl1pPr>
          </a:lstStyle>
          <a:p>
            <a:pPr>
              <a:defRPr/>
            </a:pPr>
            <a:fld id="{DEAAAF56-991A-4F05-9BF0-286D6FBC74F0}" type="slidenum">
              <a:rPr lang="en-AU" altLang="en-US"/>
              <a:pPr>
                <a:defRPr/>
              </a:pPr>
              <a:t>‹#›</a:t>
            </a:fld>
            <a:r>
              <a:rPr lang="en-AU" altLang="en-US"/>
              <a:t>/43</a:t>
            </a:r>
          </a:p>
        </p:txBody>
      </p:sp>
    </p:spTree>
    <p:extLst>
      <p:ext uri="{BB962C8B-B14F-4D97-AF65-F5344CB8AC3E}">
        <p14:creationId xmlns:p14="http://schemas.microsoft.com/office/powerpoint/2010/main" val="321436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6"/>
          <p:cNvSpPr>
            <a:spLocks noGrp="1" noChangeArrowheads="1"/>
          </p:cNvSpPr>
          <p:nvPr>
            <p:ph type="sldNum" sz="quarter" idx="11"/>
          </p:nvPr>
        </p:nvSpPr>
        <p:spPr>
          <a:ln/>
        </p:spPr>
        <p:txBody>
          <a:bodyPr/>
          <a:lstStyle>
            <a:lvl1pPr>
              <a:defRPr/>
            </a:lvl1pPr>
          </a:lstStyle>
          <a:p>
            <a:pPr>
              <a:defRPr/>
            </a:pPr>
            <a:fld id="{3C7492F2-1F79-4E8C-8166-69583890CE60}" type="slidenum">
              <a:rPr lang="en-AU" altLang="en-US"/>
              <a:pPr>
                <a:defRPr/>
              </a:pPr>
              <a:t>‹#›</a:t>
            </a:fld>
            <a:r>
              <a:rPr lang="en-AU" altLang="en-US"/>
              <a:t>/43</a:t>
            </a:r>
          </a:p>
        </p:txBody>
      </p:sp>
    </p:spTree>
    <p:extLst>
      <p:ext uri="{BB962C8B-B14F-4D97-AF65-F5344CB8AC3E}">
        <p14:creationId xmlns:p14="http://schemas.microsoft.com/office/powerpoint/2010/main" val="194944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5" name="Rectangle 6"/>
          <p:cNvSpPr>
            <a:spLocks noGrp="1" noChangeArrowheads="1"/>
          </p:cNvSpPr>
          <p:nvPr>
            <p:ph type="sldNum" sz="quarter" idx="11"/>
          </p:nvPr>
        </p:nvSpPr>
        <p:spPr>
          <a:ln/>
        </p:spPr>
        <p:txBody>
          <a:bodyPr/>
          <a:lstStyle>
            <a:lvl1pPr>
              <a:defRPr/>
            </a:lvl1pPr>
          </a:lstStyle>
          <a:p>
            <a:pPr>
              <a:defRPr/>
            </a:pPr>
            <a:fld id="{E24B7A97-F2E2-4F5B-BB8C-9EBFEC9C3190}" type="slidenum">
              <a:rPr lang="en-AU" altLang="en-US"/>
              <a:pPr>
                <a:defRPr/>
              </a:pPr>
              <a:t>‹#›</a:t>
            </a:fld>
            <a:r>
              <a:rPr lang="en-AU" altLang="en-US"/>
              <a:t>/43</a:t>
            </a:r>
          </a:p>
        </p:txBody>
      </p:sp>
    </p:spTree>
    <p:extLst>
      <p:ext uri="{BB962C8B-B14F-4D97-AF65-F5344CB8AC3E}">
        <p14:creationId xmlns:p14="http://schemas.microsoft.com/office/powerpoint/2010/main" val="427699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28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28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6"/>
          <p:cNvSpPr>
            <a:spLocks noGrp="1" noChangeArrowheads="1"/>
          </p:cNvSpPr>
          <p:nvPr>
            <p:ph type="sldNum" sz="quarter" idx="11"/>
          </p:nvPr>
        </p:nvSpPr>
        <p:spPr>
          <a:ln/>
        </p:spPr>
        <p:txBody>
          <a:bodyPr/>
          <a:lstStyle>
            <a:lvl1pPr>
              <a:defRPr/>
            </a:lvl1pPr>
          </a:lstStyle>
          <a:p>
            <a:pPr>
              <a:defRPr/>
            </a:pPr>
            <a:fld id="{D883BDD4-0953-4299-9236-F1120CE7D690}" type="slidenum">
              <a:rPr lang="en-AU" altLang="en-US"/>
              <a:pPr>
                <a:defRPr/>
              </a:pPr>
              <a:t>‹#›</a:t>
            </a:fld>
            <a:r>
              <a:rPr lang="en-AU" altLang="en-US"/>
              <a:t>/43</a:t>
            </a:r>
          </a:p>
        </p:txBody>
      </p:sp>
    </p:spTree>
    <p:extLst>
      <p:ext uri="{BB962C8B-B14F-4D97-AF65-F5344CB8AC3E}">
        <p14:creationId xmlns:p14="http://schemas.microsoft.com/office/powerpoint/2010/main" val="72990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8" name="Rectangle 6"/>
          <p:cNvSpPr>
            <a:spLocks noGrp="1" noChangeArrowheads="1"/>
          </p:cNvSpPr>
          <p:nvPr>
            <p:ph type="sldNum" sz="quarter" idx="11"/>
          </p:nvPr>
        </p:nvSpPr>
        <p:spPr>
          <a:ln/>
        </p:spPr>
        <p:txBody>
          <a:bodyPr/>
          <a:lstStyle>
            <a:lvl1pPr>
              <a:defRPr/>
            </a:lvl1pPr>
          </a:lstStyle>
          <a:p>
            <a:pPr>
              <a:defRPr/>
            </a:pPr>
            <a:fld id="{7EFFAEE1-4017-4295-BECA-5BCB40451B06}" type="slidenum">
              <a:rPr lang="en-AU" altLang="en-US"/>
              <a:pPr>
                <a:defRPr/>
              </a:pPr>
              <a:t>‹#›</a:t>
            </a:fld>
            <a:r>
              <a:rPr lang="en-AU" altLang="en-US"/>
              <a:t>/43</a:t>
            </a:r>
          </a:p>
        </p:txBody>
      </p:sp>
    </p:spTree>
    <p:extLst>
      <p:ext uri="{BB962C8B-B14F-4D97-AF65-F5344CB8AC3E}">
        <p14:creationId xmlns:p14="http://schemas.microsoft.com/office/powerpoint/2010/main" val="361404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4" name="Rectangle 6"/>
          <p:cNvSpPr>
            <a:spLocks noGrp="1" noChangeArrowheads="1"/>
          </p:cNvSpPr>
          <p:nvPr>
            <p:ph type="sldNum" sz="quarter" idx="11"/>
          </p:nvPr>
        </p:nvSpPr>
        <p:spPr>
          <a:ln/>
        </p:spPr>
        <p:txBody>
          <a:bodyPr/>
          <a:lstStyle>
            <a:lvl1pPr>
              <a:defRPr/>
            </a:lvl1pPr>
          </a:lstStyle>
          <a:p>
            <a:pPr>
              <a:defRPr/>
            </a:pPr>
            <a:fld id="{2B39FDFF-C87D-421B-8CA4-02228A991507}" type="slidenum">
              <a:rPr lang="en-AU" altLang="en-US"/>
              <a:pPr>
                <a:defRPr/>
              </a:pPr>
              <a:t>‹#›</a:t>
            </a:fld>
            <a:r>
              <a:rPr lang="en-AU" altLang="en-US"/>
              <a:t>/43</a:t>
            </a:r>
          </a:p>
        </p:txBody>
      </p:sp>
    </p:spTree>
    <p:extLst>
      <p:ext uri="{BB962C8B-B14F-4D97-AF65-F5344CB8AC3E}">
        <p14:creationId xmlns:p14="http://schemas.microsoft.com/office/powerpoint/2010/main" val="296673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3" name="Rectangle 6"/>
          <p:cNvSpPr>
            <a:spLocks noGrp="1" noChangeArrowheads="1"/>
          </p:cNvSpPr>
          <p:nvPr>
            <p:ph type="sldNum" sz="quarter" idx="11"/>
          </p:nvPr>
        </p:nvSpPr>
        <p:spPr>
          <a:ln/>
        </p:spPr>
        <p:txBody>
          <a:bodyPr/>
          <a:lstStyle>
            <a:lvl1pPr>
              <a:defRPr/>
            </a:lvl1pPr>
          </a:lstStyle>
          <a:p>
            <a:pPr>
              <a:defRPr/>
            </a:pPr>
            <a:fld id="{B0748DF3-3650-4470-BEFF-B1E479A90092}" type="slidenum">
              <a:rPr lang="en-AU" altLang="en-US"/>
              <a:pPr>
                <a:defRPr/>
              </a:pPr>
              <a:t>‹#›</a:t>
            </a:fld>
            <a:r>
              <a:rPr lang="en-AU" altLang="en-US"/>
              <a:t>/43</a:t>
            </a:r>
          </a:p>
        </p:txBody>
      </p:sp>
    </p:spTree>
    <p:extLst>
      <p:ext uri="{BB962C8B-B14F-4D97-AF65-F5344CB8AC3E}">
        <p14:creationId xmlns:p14="http://schemas.microsoft.com/office/powerpoint/2010/main" val="182393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6"/>
          <p:cNvSpPr>
            <a:spLocks noGrp="1" noChangeArrowheads="1"/>
          </p:cNvSpPr>
          <p:nvPr>
            <p:ph type="sldNum" sz="quarter" idx="11"/>
          </p:nvPr>
        </p:nvSpPr>
        <p:spPr>
          <a:ln/>
        </p:spPr>
        <p:txBody>
          <a:bodyPr/>
          <a:lstStyle>
            <a:lvl1pPr>
              <a:defRPr/>
            </a:lvl1pPr>
          </a:lstStyle>
          <a:p>
            <a:pPr>
              <a:defRPr/>
            </a:pPr>
            <a:fld id="{6AC6E447-9CE8-4815-A0E4-3CA0BCF4F734}" type="slidenum">
              <a:rPr lang="en-AU" altLang="en-US"/>
              <a:pPr>
                <a:defRPr/>
              </a:pPr>
              <a:t>‹#›</a:t>
            </a:fld>
            <a:r>
              <a:rPr lang="en-AU" altLang="en-US"/>
              <a:t>/43</a:t>
            </a:r>
          </a:p>
        </p:txBody>
      </p:sp>
    </p:spTree>
    <p:extLst>
      <p:ext uri="{BB962C8B-B14F-4D97-AF65-F5344CB8AC3E}">
        <p14:creationId xmlns:p14="http://schemas.microsoft.com/office/powerpoint/2010/main" val="156099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ltLang="en-US"/>
          </a:p>
        </p:txBody>
      </p:sp>
      <p:sp>
        <p:nvSpPr>
          <p:cNvPr id="6" name="Rectangle 6"/>
          <p:cNvSpPr>
            <a:spLocks noGrp="1" noChangeArrowheads="1"/>
          </p:cNvSpPr>
          <p:nvPr>
            <p:ph type="sldNum" sz="quarter" idx="11"/>
          </p:nvPr>
        </p:nvSpPr>
        <p:spPr>
          <a:ln/>
        </p:spPr>
        <p:txBody>
          <a:bodyPr/>
          <a:lstStyle>
            <a:lvl1pPr>
              <a:defRPr/>
            </a:lvl1pPr>
          </a:lstStyle>
          <a:p>
            <a:pPr>
              <a:defRPr/>
            </a:pPr>
            <a:fld id="{F8427470-C759-4B4A-A4FC-009A4467193C}" type="slidenum">
              <a:rPr lang="en-AU" altLang="en-US"/>
              <a:pPr>
                <a:defRPr/>
              </a:pPr>
              <a:t>‹#›</a:t>
            </a:fld>
            <a:r>
              <a:rPr lang="en-AU" altLang="en-US"/>
              <a:t>/43</a:t>
            </a:r>
          </a:p>
        </p:txBody>
      </p:sp>
    </p:spTree>
    <p:extLst>
      <p:ext uri="{BB962C8B-B14F-4D97-AF65-F5344CB8AC3E}">
        <p14:creationId xmlns:p14="http://schemas.microsoft.com/office/powerpoint/2010/main" val="182945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FAF5F0"/>
            </a:gs>
          </a:gsLst>
          <a:path path="shape">
            <a:fillToRect l="50000" t="50000" r="50000" b="50000"/>
          </a:path>
        </a:gra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7813"/>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title style</a:t>
            </a:r>
          </a:p>
        </p:txBody>
      </p:sp>
      <p:sp>
        <p:nvSpPr>
          <p:cNvPr id="17411" name="Rectangle 3"/>
          <p:cNvSpPr>
            <a:spLocks noGrp="1" noChangeArrowheads="1"/>
          </p:cNvSpPr>
          <p:nvPr>
            <p:ph type="body" idx="1"/>
          </p:nvPr>
        </p:nvSpPr>
        <p:spPr bwMode="auto">
          <a:xfrm>
            <a:off x="457200" y="1412875"/>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57348" name="Rectangle 4"/>
          <p:cNvSpPr>
            <a:spLocks noGrp="1" noChangeArrowheads="1"/>
          </p:cNvSpPr>
          <p:nvPr>
            <p:ph type="dt" sz="half" idx="2"/>
          </p:nvPr>
        </p:nvSpPr>
        <p:spPr bwMode="auto">
          <a:xfrm>
            <a:off x="385763" y="6597650"/>
            <a:ext cx="1306512"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AU" altLang="en-US"/>
          </a:p>
        </p:txBody>
      </p:sp>
      <p:sp>
        <p:nvSpPr>
          <p:cNvPr id="57350" name="Rectangle 6"/>
          <p:cNvSpPr>
            <a:spLocks noGrp="1" noChangeArrowheads="1"/>
          </p:cNvSpPr>
          <p:nvPr>
            <p:ph type="sldNum" sz="quarter" idx="4"/>
          </p:nvPr>
        </p:nvSpPr>
        <p:spPr bwMode="auto">
          <a:xfrm>
            <a:off x="7451725" y="6597650"/>
            <a:ext cx="1306513" cy="215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F1E988AA-8C1D-4046-B7D9-9F838EA27402}" type="slidenum">
              <a:rPr lang="en-AU" altLang="en-US"/>
              <a:pPr>
                <a:defRPr/>
              </a:pPr>
              <a:t>‹#›</a:t>
            </a:fld>
            <a:r>
              <a:rPr lang="en-AU" altLang="en-US"/>
              <a:t>/43</a:t>
            </a:r>
          </a:p>
        </p:txBody>
      </p:sp>
      <p:sp>
        <p:nvSpPr>
          <p:cNvPr id="573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57352" name="Line 8"/>
          <p:cNvSpPr>
            <a:spLocks noChangeShapeType="1"/>
          </p:cNvSpPr>
          <p:nvPr/>
        </p:nvSpPr>
        <p:spPr bwMode="auto">
          <a:xfrm>
            <a:off x="457200" y="6524625"/>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itchFamily="18" charset="0"/>
        </a:defRPr>
      </a:lvl2pPr>
      <a:lvl3pPr algn="l" rtl="0" eaLnBrk="0" fontAlgn="base" hangingPunct="0">
        <a:spcBef>
          <a:spcPct val="0"/>
        </a:spcBef>
        <a:spcAft>
          <a:spcPct val="0"/>
        </a:spcAft>
        <a:defRPr sz="4200" b="1">
          <a:solidFill>
            <a:schemeClr val="tx2"/>
          </a:solidFill>
          <a:latin typeface="Garamond" pitchFamily="18" charset="0"/>
        </a:defRPr>
      </a:lvl3pPr>
      <a:lvl4pPr algn="l" rtl="0" eaLnBrk="0" fontAlgn="base" hangingPunct="0">
        <a:spcBef>
          <a:spcPct val="0"/>
        </a:spcBef>
        <a:spcAft>
          <a:spcPct val="0"/>
        </a:spcAft>
        <a:defRPr sz="4200" b="1">
          <a:solidFill>
            <a:schemeClr val="tx2"/>
          </a:solidFill>
          <a:latin typeface="Garamond" pitchFamily="18" charset="0"/>
        </a:defRPr>
      </a:lvl4pPr>
      <a:lvl5pPr algn="l" rtl="0" eaLnBrk="0" fontAlgn="base" hangingPunct="0">
        <a:spcBef>
          <a:spcPct val="0"/>
        </a:spcBef>
        <a:spcAft>
          <a:spcPct val="0"/>
        </a:spcAft>
        <a:defRPr sz="4200" b="1">
          <a:solidFill>
            <a:schemeClr val="tx2"/>
          </a:solidFill>
          <a:latin typeface="Garamond" pitchFamily="18" charset="0"/>
        </a:defRPr>
      </a:lvl5pPr>
      <a:lvl6pPr marL="457200" algn="l" rtl="0" fontAlgn="base">
        <a:spcBef>
          <a:spcPct val="0"/>
        </a:spcBef>
        <a:spcAft>
          <a:spcPct val="0"/>
        </a:spcAft>
        <a:defRPr sz="4200" b="1">
          <a:solidFill>
            <a:schemeClr val="tx2"/>
          </a:solidFill>
          <a:latin typeface="Garamond" pitchFamily="18" charset="0"/>
        </a:defRPr>
      </a:lvl6pPr>
      <a:lvl7pPr marL="914400" algn="l" rtl="0" fontAlgn="base">
        <a:spcBef>
          <a:spcPct val="0"/>
        </a:spcBef>
        <a:spcAft>
          <a:spcPct val="0"/>
        </a:spcAft>
        <a:defRPr sz="4200" b="1">
          <a:solidFill>
            <a:schemeClr val="tx2"/>
          </a:solidFill>
          <a:latin typeface="Garamond" pitchFamily="18" charset="0"/>
        </a:defRPr>
      </a:lvl7pPr>
      <a:lvl8pPr marL="1371600" algn="l" rtl="0" fontAlgn="base">
        <a:spcBef>
          <a:spcPct val="0"/>
        </a:spcBef>
        <a:spcAft>
          <a:spcPct val="0"/>
        </a:spcAft>
        <a:defRPr sz="4200" b="1">
          <a:solidFill>
            <a:schemeClr val="tx2"/>
          </a:solidFill>
          <a:latin typeface="Garamond" pitchFamily="18" charset="0"/>
        </a:defRPr>
      </a:lvl8pPr>
      <a:lvl9pPr marL="1828800" algn="l" rtl="0" fontAlgn="base">
        <a:spcBef>
          <a:spcPct val="0"/>
        </a:spcBef>
        <a:spcAft>
          <a:spcPct val="0"/>
        </a:spcAft>
        <a:defRPr sz="4200" b="1">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8.emf"/><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2.emf"/><Relationship Id="rId4"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Microsoft_Excel_97-2003_Worksheet3.xls"/><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Microsoft_Excel_97-2003_Worksheet4.xls"/><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Microsoft_Excel_97-2003_Worksheet5.xls"/><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914400" y="1524000"/>
            <a:ext cx="7623175" cy="2552700"/>
          </a:xfrm>
        </p:spPr>
        <p:txBody>
          <a:bodyPr/>
          <a:lstStyle/>
          <a:p>
            <a:pPr eaLnBrk="1" hangingPunct="1"/>
            <a:r>
              <a:rPr lang="en-US" smtClean="0">
                <a:solidFill>
                  <a:srgbClr val="468BA8"/>
                </a:solidFill>
              </a:rPr>
              <a:t>Financial &amp; Managerial Accounting </a:t>
            </a:r>
            <a:r>
              <a:rPr lang="en-AU" smtClean="0">
                <a:solidFill>
                  <a:srgbClr val="468BA8"/>
                </a:solidFill>
              </a:rPr>
              <a:t/>
            </a:r>
            <a:br>
              <a:rPr lang="en-AU" smtClean="0">
                <a:solidFill>
                  <a:srgbClr val="468BA8"/>
                </a:solidFill>
              </a:rPr>
            </a:br>
            <a:r>
              <a:rPr lang="en-US" sz="3200" b="0" smtClean="0">
                <a:solidFill>
                  <a:srgbClr val="CC3300"/>
                </a:solidFill>
              </a:rPr>
              <a:t>Lecture 02: Financial Statements &amp; 				Accounting Transactions</a:t>
            </a:r>
            <a:endParaRPr lang="en-AU" sz="3200" b="0" smtClean="0">
              <a:solidFill>
                <a:srgbClr val="CC3300"/>
              </a:solidFill>
            </a:endParaRPr>
          </a:p>
        </p:txBody>
      </p:sp>
      <p:sp>
        <p:nvSpPr>
          <p:cNvPr id="19459" name="Rectangle 3"/>
          <p:cNvSpPr>
            <a:spLocks noGrp="1" noChangeArrowheads="1"/>
          </p:cNvSpPr>
          <p:nvPr>
            <p:ph type="subTitle" idx="1"/>
          </p:nvPr>
        </p:nvSpPr>
        <p:spPr>
          <a:xfrm>
            <a:off x="2195513" y="4724400"/>
            <a:ext cx="6553200" cy="1752600"/>
          </a:xfrm>
        </p:spPr>
        <p:txBody>
          <a:bodyPr/>
          <a:lstStyle/>
          <a:p>
            <a:pPr algn="ctr" eaLnBrk="1" hangingPunct="1"/>
            <a:r>
              <a:rPr lang="en-US" sz="2400" b="1" smtClean="0">
                <a:solidFill>
                  <a:srgbClr val="00007E"/>
                </a:solidFill>
                <a:latin typeface="Garamond" pitchFamily="18" charset="0"/>
              </a:rPr>
              <a:t>Masud Jahan</a:t>
            </a:r>
          </a:p>
          <a:p>
            <a:pPr algn="ctr" eaLnBrk="1" hangingPunct="1">
              <a:spcBef>
                <a:spcPct val="25000"/>
              </a:spcBef>
            </a:pPr>
            <a:r>
              <a:rPr lang="en-US" sz="2400" b="1" smtClean="0">
                <a:solidFill>
                  <a:srgbClr val="00007E"/>
                </a:solidFill>
                <a:latin typeface="Garamond" pitchFamily="18" charset="0"/>
              </a:rPr>
              <a:t>Department of Science and Humanities </a:t>
            </a:r>
            <a:br>
              <a:rPr lang="en-US" sz="2400" b="1" smtClean="0">
                <a:solidFill>
                  <a:srgbClr val="00007E"/>
                </a:solidFill>
                <a:latin typeface="Garamond" pitchFamily="18" charset="0"/>
              </a:rPr>
            </a:br>
            <a:r>
              <a:rPr lang="en-US" sz="2400" b="1" smtClean="0">
                <a:solidFill>
                  <a:srgbClr val="00007E"/>
                </a:solidFill>
                <a:latin typeface="Garamond" pitchFamily="18" charset="0"/>
              </a:rPr>
              <a:t>Military Institute of Science and Technology</a:t>
            </a:r>
          </a:p>
        </p:txBody>
      </p:sp>
      <p:sp>
        <p:nvSpPr>
          <p:cNvPr id="21509" name="AutoShape 5"/>
          <p:cNvSpPr>
            <a:spLocks noChangeArrowheads="1"/>
          </p:cNvSpPr>
          <p:nvPr/>
        </p:nvSpPr>
        <p:spPr bwMode="auto">
          <a:xfrm flipH="1">
            <a:off x="8027988" y="1341438"/>
            <a:ext cx="1008062" cy="1079500"/>
          </a:xfrm>
          <a:prstGeom prst="roundRect">
            <a:avLst>
              <a:gd name="adj" fmla="val 16667"/>
            </a:avLst>
          </a:prstGeom>
          <a:gradFill rotWithShape="1">
            <a:gsLst>
              <a:gs pos="0">
                <a:srgbClr val="ECAE00">
                  <a:gamma/>
                  <a:tint val="34902"/>
                  <a:invGamma/>
                </a:srgbClr>
              </a:gs>
              <a:gs pos="100000">
                <a:srgbClr val="ECAE00"/>
              </a:gs>
            </a:gsLst>
            <a:lin ang="5400000" scaled="1"/>
          </a:gradFill>
          <a:ln w="12700">
            <a:solidFill>
              <a:srgbClr val="800000"/>
            </a:solidFill>
            <a:round/>
            <a:headEnd/>
            <a:tailEnd/>
          </a:ln>
          <a:effectLst>
            <a:outerShdw dist="53882" dir="2700000" algn="ctr" rotWithShape="0">
              <a:schemeClr val="tx1"/>
            </a:outerShdw>
          </a:effectLst>
        </p:spPr>
        <p:txBody>
          <a:bodyPr wrap="none" lIns="90488" tIns="44450" rIns="90488" bIns="44450" anchor="ctr"/>
          <a:lstStyle/>
          <a:p>
            <a:pPr algn="ctr" eaLnBrk="0" hangingPunct="0">
              <a:defRPr/>
            </a:pPr>
            <a:r>
              <a:rPr lang="en-US">
                <a:solidFill>
                  <a:srgbClr val="663300"/>
                </a:solidFill>
              </a:rPr>
              <a:t>Chapter</a:t>
            </a:r>
            <a:r>
              <a:rPr lang="en-US" sz="2400">
                <a:solidFill>
                  <a:srgbClr val="663300"/>
                </a:solidFill>
              </a:rPr>
              <a:t/>
            </a:r>
            <a:br>
              <a:rPr lang="en-US" sz="2400">
                <a:solidFill>
                  <a:srgbClr val="663300"/>
                </a:solidFill>
              </a:rPr>
            </a:br>
            <a:r>
              <a:rPr lang="en-US" sz="3600" b="1">
                <a:solidFill>
                  <a:srgbClr val="66330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p:cTn id="7" dur="500" fill="hold"/>
                                        <p:tgtEl>
                                          <p:spTgt spid="21509"/>
                                        </p:tgtEl>
                                        <p:attrNameLst>
                                          <p:attrName>ppt_w</p:attrName>
                                        </p:attrNameLst>
                                      </p:cBhvr>
                                      <p:tavLst>
                                        <p:tav tm="0">
                                          <p:val>
                                            <p:fltVal val="0"/>
                                          </p:val>
                                        </p:tav>
                                        <p:tav tm="100000">
                                          <p:val>
                                            <p:strVal val="#ppt_w"/>
                                          </p:val>
                                        </p:tav>
                                      </p:tavLst>
                                    </p:anim>
                                    <p:anim calcmode="lin" valueType="num">
                                      <p:cBhvr>
                                        <p:cTn id="8" dur="500" fill="hold"/>
                                        <p:tgtEl>
                                          <p:spTgt spid="21509"/>
                                        </p:tgtEl>
                                        <p:attrNameLst>
                                          <p:attrName>ppt_h</p:attrName>
                                        </p:attrNameLst>
                                      </p:cBhvr>
                                      <p:tavLst>
                                        <p:tav tm="0">
                                          <p:val>
                                            <p:fltVal val="0"/>
                                          </p:val>
                                        </p:tav>
                                        <p:tav tm="100000">
                                          <p:val>
                                            <p:strVal val="#ppt_h"/>
                                          </p:val>
                                        </p:tav>
                                      </p:tavLst>
                                    </p:anim>
                                    <p:animEffect transition="in" filter="fade">
                                      <p:cBhvr>
                                        <p:cTn id="9"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1"/>
          </p:nvPr>
        </p:nvSpPr>
        <p:spPr/>
        <p:txBody>
          <a:bodyPr/>
          <a:lstStyle/>
          <a:p>
            <a:pPr>
              <a:defRPr/>
            </a:pPr>
            <a:fld id="{3ED7DC96-0702-49E2-8079-602CD2EA128E}" type="slidenum">
              <a:rPr lang="en-AU" altLang="en-US"/>
              <a:pPr>
                <a:defRPr/>
              </a:pPr>
              <a:t>10</a:t>
            </a:fld>
            <a:r>
              <a:rPr lang="en-AU" altLang="en-US"/>
              <a:t>/43</a:t>
            </a:r>
          </a:p>
        </p:txBody>
      </p:sp>
      <p:sp>
        <p:nvSpPr>
          <p:cNvPr id="23555" name="Rectangle 2"/>
          <p:cNvSpPr>
            <a:spLocks noGrp="1" noChangeArrowheads="1"/>
          </p:cNvSpPr>
          <p:nvPr>
            <p:ph type="title"/>
          </p:nvPr>
        </p:nvSpPr>
        <p:spPr/>
        <p:txBody>
          <a:bodyPr/>
          <a:lstStyle/>
          <a:p>
            <a:pPr eaLnBrk="1" hangingPunct="1"/>
            <a:r>
              <a:rPr lang="en-US" smtClean="0"/>
              <a:t>Owners’ Equity</a:t>
            </a:r>
          </a:p>
        </p:txBody>
      </p:sp>
      <p:sp>
        <p:nvSpPr>
          <p:cNvPr id="23556" name="Rectangle 3"/>
          <p:cNvSpPr>
            <a:spLocks noChangeArrowheads="1"/>
          </p:cNvSpPr>
          <p:nvPr/>
        </p:nvSpPr>
        <p:spPr bwMode="auto">
          <a:xfrm>
            <a:off x="1906588" y="1601788"/>
            <a:ext cx="510222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4000" b="1"/>
              <a:t>Changes in Owners’ Equity</a:t>
            </a:r>
          </a:p>
        </p:txBody>
      </p:sp>
      <p:grpSp>
        <p:nvGrpSpPr>
          <p:cNvPr id="2" name="Group 4"/>
          <p:cNvGrpSpPr>
            <a:grpSpLocks/>
          </p:cNvGrpSpPr>
          <p:nvPr/>
        </p:nvGrpSpPr>
        <p:grpSpPr bwMode="auto">
          <a:xfrm>
            <a:off x="284163" y="2471738"/>
            <a:ext cx="4137025" cy="3941762"/>
            <a:chOff x="179" y="1557"/>
            <a:chExt cx="2606" cy="2483"/>
          </a:xfrm>
        </p:grpSpPr>
        <p:grpSp>
          <p:nvGrpSpPr>
            <p:cNvPr id="23565" name="Group 5"/>
            <p:cNvGrpSpPr>
              <a:grpSpLocks/>
            </p:cNvGrpSpPr>
            <p:nvPr/>
          </p:nvGrpSpPr>
          <p:grpSpPr bwMode="auto">
            <a:xfrm>
              <a:off x="179" y="1557"/>
              <a:ext cx="2606" cy="2483"/>
              <a:chOff x="179" y="1557"/>
              <a:chExt cx="2606" cy="2483"/>
            </a:xfrm>
          </p:grpSpPr>
          <p:sp>
            <p:nvSpPr>
              <p:cNvPr id="23567" name="Freeform 6"/>
              <p:cNvSpPr>
                <a:spLocks/>
              </p:cNvSpPr>
              <p:nvPr/>
            </p:nvSpPr>
            <p:spPr bwMode="auto">
              <a:xfrm>
                <a:off x="179" y="1557"/>
                <a:ext cx="2316" cy="2211"/>
              </a:xfrm>
              <a:custGeom>
                <a:avLst/>
                <a:gdLst>
                  <a:gd name="T0" fmla="*/ 581 w 2316"/>
                  <a:gd name="T1" fmla="*/ 2210 h 2211"/>
                  <a:gd name="T2" fmla="*/ 1737 w 2316"/>
                  <a:gd name="T3" fmla="*/ 2210 h 2211"/>
                  <a:gd name="T4" fmla="*/ 1737 w 2316"/>
                  <a:gd name="T5" fmla="*/ 1107 h 2211"/>
                  <a:gd name="T6" fmla="*/ 2315 w 2316"/>
                  <a:gd name="T7" fmla="*/ 1107 h 2211"/>
                  <a:gd name="T8" fmla="*/ 1159 w 2316"/>
                  <a:gd name="T9" fmla="*/ 0 h 2211"/>
                  <a:gd name="T10" fmla="*/ 0 w 2316"/>
                  <a:gd name="T11" fmla="*/ 1107 h 2211"/>
                  <a:gd name="T12" fmla="*/ 581 w 2316"/>
                  <a:gd name="T13" fmla="*/ 1107 h 2211"/>
                  <a:gd name="T14" fmla="*/ 581 w 2316"/>
                  <a:gd name="T15" fmla="*/ 2210 h 2211"/>
                  <a:gd name="T16" fmla="*/ 0 60000 65536"/>
                  <a:gd name="T17" fmla="*/ 0 60000 65536"/>
                  <a:gd name="T18" fmla="*/ 0 60000 65536"/>
                  <a:gd name="T19" fmla="*/ 0 60000 65536"/>
                  <a:gd name="T20" fmla="*/ 0 60000 65536"/>
                  <a:gd name="T21" fmla="*/ 0 60000 65536"/>
                  <a:gd name="T22" fmla="*/ 0 60000 65536"/>
                  <a:gd name="T23" fmla="*/ 0 60000 65536"/>
                  <a:gd name="T24" fmla="*/ 0 w 2316"/>
                  <a:gd name="T25" fmla="*/ 0 h 2211"/>
                  <a:gd name="T26" fmla="*/ 2316 w 2316"/>
                  <a:gd name="T27" fmla="*/ 2211 h 2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6" h="2211">
                    <a:moveTo>
                      <a:pt x="581" y="2210"/>
                    </a:moveTo>
                    <a:lnTo>
                      <a:pt x="1737" y="2210"/>
                    </a:lnTo>
                    <a:lnTo>
                      <a:pt x="1737" y="1107"/>
                    </a:lnTo>
                    <a:lnTo>
                      <a:pt x="2315" y="1107"/>
                    </a:lnTo>
                    <a:lnTo>
                      <a:pt x="1159" y="0"/>
                    </a:lnTo>
                    <a:lnTo>
                      <a:pt x="0" y="1107"/>
                    </a:lnTo>
                    <a:lnTo>
                      <a:pt x="581" y="1107"/>
                    </a:lnTo>
                    <a:lnTo>
                      <a:pt x="581" y="2210"/>
                    </a:lnTo>
                  </a:path>
                </a:pathLst>
              </a:custGeom>
              <a:solidFill>
                <a:srgbClr val="0CC10C"/>
              </a:solidFill>
              <a:ln w="12700" cap="rnd">
                <a:solidFill>
                  <a:srgbClr val="0CC10C"/>
                </a:solidFill>
                <a:round/>
                <a:headEnd/>
                <a:tailEnd/>
              </a:ln>
            </p:spPr>
            <p:txBody>
              <a:bodyPr/>
              <a:lstStyle/>
              <a:p>
                <a:endParaRPr lang="en-US"/>
              </a:p>
            </p:txBody>
          </p:sp>
          <p:sp>
            <p:nvSpPr>
              <p:cNvPr id="23568" name="Freeform 7"/>
              <p:cNvSpPr>
                <a:spLocks/>
              </p:cNvSpPr>
              <p:nvPr/>
            </p:nvSpPr>
            <p:spPr bwMode="auto">
              <a:xfrm>
                <a:off x="760" y="2658"/>
                <a:ext cx="2025" cy="1382"/>
              </a:xfrm>
              <a:custGeom>
                <a:avLst/>
                <a:gdLst>
                  <a:gd name="T0" fmla="*/ 1734 w 2025"/>
                  <a:gd name="T1" fmla="*/ 0 h 1382"/>
                  <a:gd name="T2" fmla="*/ 2024 w 2025"/>
                  <a:gd name="T3" fmla="*/ 277 h 1382"/>
                  <a:gd name="T4" fmla="*/ 1447 w 2025"/>
                  <a:gd name="T5" fmla="*/ 277 h 1382"/>
                  <a:gd name="T6" fmla="*/ 1447 w 2025"/>
                  <a:gd name="T7" fmla="*/ 1381 h 1382"/>
                  <a:gd name="T8" fmla="*/ 287 w 2025"/>
                  <a:gd name="T9" fmla="*/ 1381 h 1382"/>
                  <a:gd name="T10" fmla="*/ 0 w 2025"/>
                  <a:gd name="T11" fmla="*/ 1107 h 1382"/>
                  <a:gd name="T12" fmla="*/ 1156 w 2025"/>
                  <a:gd name="T13" fmla="*/ 1107 h 1382"/>
                  <a:gd name="T14" fmla="*/ 1156 w 2025"/>
                  <a:gd name="T15" fmla="*/ 0 h 1382"/>
                  <a:gd name="T16" fmla="*/ 1734 w 2025"/>
                  <a:gd name="T17" fmla="*/ 0 h 13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25"/>
                  <a:gd name="T28" fmla="*/ 0 h 1382"/>
                  <a:gd name="T29" fmla="*/ 2025 w 2025"/>
                  <a:gd name="T30" fmla="*/ 1382 h 13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25" h="1382">
                    <a:moveTo>
                      <a:pt x="1734" y="0"/>
                    </a:moveTo>
                    <a:lnTo>
                      <a:pt x="2024" y="277"/>
                    </a:lnTo>
                    <a:lnTo>
                      <a:pt x="1447" y="277"/>
                    </a:lnTo>
                    <a:lnTo>
                      <a:pt x="1447" y="1381"/>
                    </a:lnTo>
                    <a:lnTo>
                      <a:pt x="287" y="1381"/>
                    </a:lnTo>
                    <a:lnTo>
                      <a:pt x="0" y="1107"/>
                    </a:lnTo>
                    <a:lnTo>
                      <a:pt x="1156" y="1107"/>
                    </a:lnTo>
                    <a:lnTo>
                      <a:pt x="1156" y="0"/>
                    </a:lnTo>
                    <a:lnTo>
                      <a:pt x="1734" y="0"/>
                    </a:lnTo>
                  </a:path>
                </a:pathLst>
              </a:custGeom>
              <a:solidFill>
                <a:srgbClr val="000000"/>
              </a:solidFill>
              <a:ln w="12700" cap="rnd">
                <a:solidFill>
                  <a:srgbClr val="000000"/>
                </a:solidFill>
                <a:round/>
                <a:headEnd/>
                <a:tailEnd/>
              </a:ln>
            </p:spPr>
            <p:txBody>
              <a:bodyPr/>
              <a:lstStyle/>
              <a:p>
                <a:endParaRPr lang="en-US"/>
              </a:p>
            </p:txBody>
          </p:sp>
          <p:sp>
            <p:nvSpPr>
              <p:cNvPr id="23569" name="Freeform 8"/>
              <p:cNvSpPr>
                <a:spLocks/>
              </p:cNvSpPr>
              <p:nvPr/>
            </p:nvSpPr>
            <p:spPr bwMode="auto">
              <a:xfrm>
                <a:off x="179" y="2658"/>
                <a:ext cx="582" cy="278"/>
              </a:xfrm>
              <a:custGeom>
                <a:avLst/>
                <a:gdLst>
                  <a:gd name="T0" fmla="*/ 0 w 582"/>
                  <a:gd name="T1" fmla="*/ 0 h 278"/>
                  <a:gd name="T2" fmla="*/ 581 w 582"/>
                  <a:gd name="T3" fmla="*/ 0 h 278"/>
                  <a:gd name="T4" fmla="*/ 581 w 582"/>
                  <a:gd name="T5" fmla="*/ 277 h 278"/>
                  <a:gd name="T6" fmla="*/ 291 w 582"/>
                  <a:gd name="T7" fmla="*/ 277 h 278"/>
                  <a:gd name="T8" fmla="*/ 0 w 582"/>
                  <a:gd name="T9" fmla="*/ 0 h 278"/>
                  <a:gd name="T10" fmla="*/ 0 60000 65536"/>
                  <a:gd name="T11" fmla="*/ 0 60000 65536"/>
                  <a:gd name="T12" fmla="*/ 0 60000 65536"/>
                  <a:gd name="T13" fmla="*/ 0 60000 65536"/>
                  <a:gd name="T14" fmla="*/ 0 60000 65536"/>
                  <a:gd name="T15" fmla="*/ 0 w 582"/>
                  <a:gd name="T16" fmla="*/ 0 h 278"/>
                  <a:gd name="T17" fmla="*/ 582 w 582"/>
                  <a:gd name="T18" fmla="*/ 278 h 278"/>
                </a:gdLst>
                <a:ahLst/>
                <a:cxnLst>
                  <a:cxn ang="T10">
                    <a:pos x="T0" y="T1"/>
                  </a:cxn>
                  <a:cxn ang="T11">
                    <a:pos x="T2" y="T3"/>
                  </a:cxn>
                  <a:cxn ang="T12">
                    <a:pos x="T4" y="T5"/>
                  </a:cxn>
                  <a:cxn ang="T13">
                    <a:pos x="T6" y="T7"/>
                  </a:cxn>
                  <a:cxn ang="T14">
                    <a:pos x="T8" y="T9"/>
                  </a:cxn>
                </a:cxnLst>
                <a:rect l="T15" t="T16" r="T17" b="T18"/>
                <a:pathLst>
                  <a:path w="582" h="278">
                    <a:moveTo>
                      <a:pt x="0" y="0"/>
                    </a:moveTo>
                    <a:lnTo>
                      <a:pt x="581" y="0"/>
                    </a:lnTo>
                    <a:lnTo>
                      <a:pt x="581" y="277"/>
                    </a:lnTo>
                    <a:lnTo>
                      <a:pt x="291" y="277"/>
                    </a:lnTo>
                    <a:lnTo>
                      <a:pt x="0" y="0"/>
                    </a:lnTo>
                  </a:path>
                </a:pathLst>
              </a:custGeom>
              <a:solidFill>
                <a:srgbClr val="000000"/>
              </a:solidFill>
              <a:ln w="12700" cap="rnd">
                <a:solidFill>
                  <a:srgbClr val="000000"/>
                </a:solidFill>
                <a:round/>
                <a:headEnd/>
                <a:tailEnd/>
              </a:ln>
            </p:spPr>
            <p:txBody>
              <a:bodyPr/>
              <a:lstStyle/>
              <a:p>
                <a:endParaRPr lang="en-US"/>
              </a:p>
            </p:txBody>
          </p:sp>
          <p:sp>
            <p:nvSpPr>
              <p:cNvPr id="23570" name="Freeform 9"/>
              <p:cNvSpPr>
                <a:spLocks/>
              </p:cNvSpPr>
              <p:nvPr/>
            </p:nvSpPr>
            <p:spPr bwMode="auto">
              <a:xfrm>
                <a:off x="179" y="1557"/>
                <a:ext cx="2316" cy="2211"/>
              </a:xfrm>
              <a:custGeom>
                <a:avLst/>
                <a:gdLst>
                  <a:gd name="T0" fmla="*/ 581 w 2316"/>
                  <a:gd name="T1" fmla="*/ 1107 h 2211"/>
                  <a:gd name="T2" fmla="*/ 581 w 2316"/>
                  <a:gd name="T3" fmla="*/ 2210 h 2211"/>
                  <a:gd name="T4" fmla="*/ 1737 w 2316"/>
                  <a:gd name="T5" fmla="*/ 2210 h 2211"/>
                  <a:gd name="T6" fmla="*/ 1737 w 2316"/>
                  <a:gd name="T7" fmla="*/ 1107 h 2211"/>
                  <a:gd name="T8" fmla="*/ 2315 w 2316"/>
                  <a:gd name="T9" fmla="*/ 1107 h 2211"/>
                  <a:gd name="T10" fmla="*/ 1159 w 2316"/>
                  <a:gd name="T11" fmla="*/ 0 h 2211"/>
                  <a:gd name="T12" fmla="*/ 0 w 2316"/>
                  <a:gd name="T13" fmla="*/ 1107 h 2211"/>
                  <a:gd name="T14" fmla="*/ 581 w 2316"/>
                  <a:gd name="T15" fmla="*/ 1107 h 2211"/>
                  <a:gd name="T16" fmla="*/ 0 60000 65536"/>
                  <a:gd name="T17" fmla="*/ 0 60000 65536"/>
                  <a:gd name="T18" fmla="*/ 0 60000 65536"/>
                  <a:gd name="T19" fmla="*/ 0 60000 65536"/>
                  <a:gd name="T20" fmla="*/ 0 60000 65536"/>
                  <a:gd name="T21" fmla="*/ 0 60000 65536"/>
                  <a:gd name="T22" fmla="*/ 0 60000 65536"/>
                  <a:gd name="T23" fmla="*/ 0 60000 65536"/>
                  <a:gd name="T24" fmla="*/ 0 w 2316"/>
                  <a:gd name="T25" fmla="*/ 0 h 2211"/>
                  <a:gd name="T26" fmla="*/ 2316 w 2316"/>
                  <a:gd name="T27" fmla="*/ 2211 h 2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6" h="2211">
                    <a:moveTo>
                      <a:pt x="581" y="1107"/>
                    </a:moveTo>
                    <a:lnTo>
                      <a:pt x="581" y="2210"/>
                    </a:lnTo>
                    <a:lnTo>
                      <a:pt x="1737" y="2210"/>
                    </a:lnTo>
                    <a:lnTo>
                      <a:pt x="1737" y="1107"/>
                    </a:lnTo>
                    <a:lnTo>
                      <a:pt x="2315" y="1107"/>
                    </a:lnTo>
                    <a:lnTo>
                      <a:pt x="1159" y="0"/>
                    </a:lnTo>
                    <a:lnTo>
                      <a:pt x="0" y="1107"/>
                    </a:lnTo>
                    <a:lnTo>
                      <a:pt x="581" y="110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3566" name="Rectangle 10"/>
            <p:cNvSpPr>
              <a:spLocks noChangeArrowheads="1"/>
            </p:cNvSpPr>
            <p:nvPr/>
          </p:nvSpPr>
          <p:spPr bwMode="auto">
            <a:xfrm>
              <a:off x="714" y="2197"/>
              <a:ext cx="130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spcBef>
                  <a:spcPct val="50000"/>
                </a:spcBef>
                <a:buFontTx/>
                <a:buChar char="•"/>
              </a:pPr>
              <a:r>
                <a:rPr lang="en-US" sz="2200" b="1">
                  <a:solidFill>
                    <a:srgbClr val="FFFFFF"/>
                  </a:solidFill>
                </a:rPr>
                <a:t>Owners’ Investments</a:t>
              </a:r>
            </a:p>
            <a:p>
              <a:pPr algn="ctr" eaLnBrk="0" hangingPunct="0">
                <a:spcBef>
                  <a:spcPct val="50000"/>
                </a:spcBef>
                <a:buFontTx/>
                <a:buChar char="•"/>
              </a:pPr>
              <a:r>
                <a:rPr lang="en-US" sz="2200" b="1">
                  <a:solidFill>
                    <a:srgbClr val="FFFFFF"/>
                  </a:solidFill>
                </a:rPr>
                <a:t>Net Income</a:t>
              </a:r>
            </a:p>
          </p:txBody>
        </p:sp>
      </p:grpSp>
      <p:grpSp>
        <p:nvGrpSpPr>
          <p:cNvPr id="4" name="Group 11"/>
          <p:cNvGrpSpPr>
            <a:grpSpLocks/>
          </p:cNvGrpSpPr>
          <p:nvPr/>
        </p:nvGrpSpPr>
        <p:grpSpPr bwMode="auto">
          <a:xfrm>
            <a:off x="4800600" y="2559050"/>
            <a:ext cx="4070350" cy="3886200"/>
            <a:chOff x="3027" y="1612"/>
            <a:chExt cx="2564" cy="2448"/>
          </a:xfrm>
        </p:grpSpPr>
        <p:grpSp>
          <p:nvGrpSpPr>
            <p:cNvPr id="23559" name="Group 12"/>
            <p:cNvGrpSpPr>
              <a:grpSpLocks/>
            </p:cNvGrpSpPr>
            <p:nvPr/>
          </p:nvGrpSpPr>
          <p:grpSpPr bwMode="auto">
            <a:xfrm>
              <a:off x="3027" y="1612"/>
              <a:ext cx="2564" cy="2448"/>
              <a:chOff x="3027" y="1612"/>
              <a:chExt cx="2564" cy="2448"/>
            </a:xfrm>
          </p:grpSpPr>
          <p:sp>
            <p:nvSpPr>
              <p:cNvPr id="23561" name="Freeform 13"/>
              <p:cNvSpPr>
                <a:spLocks/>
              </p:cNvSpPr>
              <p:nvPr/>
            </p:nvSpPr>
            <p:spPr bwMode="auto">
              <a:xfrm>
                <a:off x="3027" y="1617"/>
                <a:ext cx="2279" cy="2173"/>
              </a:xfrm>
              <a:custGeom>
                <a:avLst/>
                <a:gdLst>
                  <a:gd name="T0" fmla="*/ 572 w 2279"/>
                  <a:gd name="T1" fmla="*/ 0 h 2173"/>
                  <a:gd name="T2" fmla="*/ 1709 w 2279"/>
                  <a:gd name="T3" fmla="*/ 0 h 2173"/>
                  <a:gd name="T4" fmla="*/ 1709 w 2279"/>
                  <a:gd name="T5" fmla="*/ 1085 h 2173"/>
                  <a:gd name="T6" fmla="*/ 2278 w 2279"/>
                  <a:gd name="T7" fmla="*/ 1085 h 2173"/>
                  <a:gd name="T8" fmla="*/ 1141 w 2279"/>
                  <a:gd name="T9" fmla="*/ 2172 h 2173"/>
                  <a:gd name="T10" fmla="*/ 0 w 2279"/>
                  <a:gd name="T11" fmla="*/ 1085 h 2173"/>
                  <a:gd name="T12" fmla="*/ 572 w 2279"/>
                  <a:gd name="T13" fmla="*/ 1085 h 2173"/>
                  <a:gd name="T14" fmla="*/ 572 w 2279"/>
                  <a:gd name="T15" fmla="*/ 0 h 2173"/>
                  <a:gd name="T16" fmla="*/ 0 60000 65536"/>
                  <a:gd name="T17" fmla="*/ 0 60000 65536"/>
                  <a:gd name="T18" fmla="*/ 0 60000 65536"/>
                  <a:gd name="T19" fmla="*/ 0 60000 65536"/>
                  <a:gd name="T20" fmla="*/ 0 60000 65536"/>
                  <a:gd name="T21" fmla="*/ 0 60000 65536"/>
                  <a:gd name="T22" fmla="*/ 0 60000 65536"/>
                  <a:gd name="T23" fmla="*/ 0 60000 65536"/>
                  <a:gd name="T24" fmla="*/ 0 w 2279"/>
                  <a:gd name="T25" fmla="*/ 0 h 2173"/>
                  <a:gd name="T26" fmla="*/ 2279 w 2279"/>
                  <a:gd name="T27" fmla="*/ 2173 h 2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79" h="2173">
                    <a:moveTo>
                      <a:pt x="572" y="0"/>
                    </a:moveTo>
                    <a:lnTo>
                      <a:pt x="1709" y="0"/>
                    </a:lnTo>
                    <a:lnTo>
                      <a:pt x="1709" y="1085"/>
                    </a:lnTo>
                    <a:lnTo>
                      <a:pt x="2278" y="1085"/>
                    </a:lnTo>
                    <a:lnTo>
                      <a:pt x="1141" y="2172"/>
                    </a:lnTo>
                    <a:lnTo>
                      <a:pt x="0" y="1085"/>
                    </a:lnTo>
                    <a:lnTo>
                      <a:pt x="572" y="1085"/>
                    </a:lnTo>
                    <a:lnTo>
                      <a:pt x="572" y="0"/>
                    </a:lnTo>
                  </a:path>
                </a:pathLst>
              </a:custGeom>
              <a:solidFill>
                <a:srgbClr val="FF0000"/>
              </a:solidFill>
              <a:ln w="12700" cap="rnd">
                <a:solidFill>
                  <a:srgbClr val="FF0000"/>
                </a:solidFill>
                <a:round/>
                <a:headEnd/>
                <a:tailEnd/>
              </a:ln>
            </p:spPr>
            <p:txBody>
              <a:bodyPr/>
              <a:lstStyle/>
              <a:p>
                <a:endParaRPr lang="en-US"/>
              </a:p>
            </p:txBody>
          </p:sp>
          <p:sp>
            <p:nvSpPr>
              <p:cNvPr id="23562" name="Freeform 14"/>
              <p:cNvSpPr>
                <a:spLocks/>
              </p:cNvSpPr>
              <p:nvPr/>
            </p:nvSpPr>
            <p:spPr bwMode="auto">
              <a:xfrm>
                <a:off x="4736" y="1617"/>
                <a:ext cx="287" cy="1086"/>
              </a:xfrm>
              <a:custGeom>
                <a:avLst/>
                <a:gdLst>
                  <a:gd name="T0" fmla="*/ 0 w 287"/>
                  <a:gd name="T1" fmla="*/ 0 h 1086"/>
                  <a:gd name="T2" fmla="*/ 286 w 287"/>
                  <a:gd name="T3" fmla="*/ 270 h 1086"/>
                  <a:gd name="T4" fmla="*/ 286 w 287"/>
                  <a:gd name="T5" fmla="*/ 1085 h 1086"/>
                  <a:gd name="T6" fmla="*/ 0 w 287"/>
                  <a:gd name="T7" fmla="*/ 1085 h 1086"/>
                  <a:gd name="T8" fmla="*/ 0 w 287"/>
                  <a:gd name="T9" fmla="*/ 0 h 1086"/>
                  <a:gd name="T10" fmla="*/ 0 60000 65536"/>
                  <a:gd name="T11" fmla="*/ 0 60000 65536"/>
                  <a:gd name="T12" fmla="*/ 0 60000 65536"/>
                  <a:gd name="T13" fmla="*/ 0 60000 65536"/>
                  <a:gd name="T14" fmla="*/ 0 60000 65536"/>
                  <a:gd name="T15" fmla="*/ 0 w 287"/>
                  <a:gd name="T16" fmla="*/ 0 h 1086"/>
                  <a:gd name="T17" fmla="*/ 287 w 287"/>
                  <a:gd name="T18" fmla="*/ 1086 h 1086"/>
                </a:gdLst>
                <a:ahLst/>
                <a:cxnLst>
                  <a:cxn ang="T10">
                    <a:pos x="T0" y="T1"/>
                  </a:cxn>
                  <a:cxn ang="T11">
                    <a:pos x="T2" y="T3"/>
                  </a:cxn>
                  <a:cxn ang="T12">
                    <a:pos x="T4" y="T5"/>
                  </a:cxn>
                  <a:cxn ang="T13">
                    <a:pos x="T6" y="T7"/>
                  </a:cxn>
                  <a:cxn ang="T14">
                    <a:pos x="T8" y="T9"/>
                  </a:cxn>
                </a:cxnLst>
                <a:rect l="T15" t="T16" r="T17" b="T18"/>
                <a:pathLst>
                  <a:path w="287" h="1086">
                    <a:moveTo>
                      <a:pt x="0" y="0"/>
                    </a:moveTo>
                    <a:lnTo>
                      <a:pt x="286" y="270"/>
                    </a:lnTo>
                    <a:lnTo>
                      <a:pt x="286" y="1085"/>
                    </a:lnTo>
                    <a:lnTo>
                      <a:pt x="0" y="1085"/>
                    </a:lnTo>
                    <a:lnTo>
                      <a:pt x="0" y="0"/>
                    </a:lnTo>
                  </a:path>
                </a:pathLst>
              </a:custGeom>
              <a:solidFill>
                <a:srgbClr val="000000"/>
              </a:solidFill>
              <a:ln w="12700" cap="rnd">
                <a:solidFill>
                  <a:srgbClr val="000000"/>
                </a:solidFill>
                <a:round/>
                <a:headEnd/>
                <a:tailEnd/>
              </a:ln>
            </p:spPr>
            <p:txBody>
              <a:bodyPr/>
              <a:lstStyle/>
              <a:p>
                <a:endParaRPr lang="en-US"/>
              </a:p>
            </p:txBody>
          </p:sp>
          <p:sp>
            <p:nvSpPr>
              <p:cNvPr id="23563" name="Freeform 15"/>
              <p:cNvSpPr>
                <a:spLocks/>
              </p:cNvSpPr>
              <p:nvPr/>
            </p:nvSpPr>
            <p:spPr bwMode="auto">
              <a:xfrm>
                <a:off x="4168" y="2702"/>
                <a:ext cx="1423" cy="1358"/>
              </a:xfrm>
              <a:custGeom>
                <a:avLst/>
                <a:gdLst>
                  <a:gd name="T0" fmla="*/ 1137 w 1423"/>
                  <a:gd name="T1" fmla="*/ 0 h 1358"/>
                  <a:gd name="T2" fmla="*/ 1422 w 1423"/>
                  <a:gd name="T3" fmla="*/ 272 h 1358"/>
                  <a:gd name="T4" fmla="*/ 283 w 1423"/>
                  <a:gd name="T5" fmla="*/ 1357 h 1358"/>
                  <a:gd name="T6" fmla="*/ 0 w 1423"/>
                  <a:gd name="T7" fmla="*/ 1087 h 1358"/>
                  <a:gd name="T8" fmla="*/ 1137 w 1423"/>
                  <a:gd name="T9" fmla="*/ 0 h 1358"/>
                  <a:gd name="T10" fmla="*/ 0 60000 65536"/>
                  <a:gd name="T11" fmla="*/ 0 60000 65536"/>
                  <a:gd name="T12" fmla="*/ 0 60000 65536"/>
                  <a:gd name="T13" fmla="*/ 0 60000 65536"/>
                  <a:gd name="T14" fmla="*/ 0 60000 65536"/>
                  <a:gd name="T15" fmla="*/ 0 w 1423"/>
                  <a:gd name="T16" fmla="*/ 0 h 1358"/>
                  <a:gd name="T17" fmla="*/ 1423 w 1423"/>
                  <a:gd name="T18" fmla="*/ 1358 h 1358"/>
                </a:gdLst>
                <a:ahLst/>
                <a:cxnLst>
                  <a:cxn ang="T10">
                    <a:pos x="T0" y="T1"/>
                  </a:cxn>
                  <a:cxn ang="T11">
                    <a:pos x="T2" y="T3"/>
                  </a:cxn>
                  <a:cxn ang="T12">
                    <a:pos x="T4" y="T5"/>
                  </a:cxn>
                  <a:cxn ang="T13">
                    <a:pos x="T6" y="T7"/>
                  </a:cxn>
                  <a:cxn ang="T14">
                    <a:pos x="T8" y="T9"/>
                  </a:cxn>
                </a:cxnLst>
                <a:rect l="T15" t="T16" r="T17" b="T18"/>
                <a:pathLst>
                  <a:path w="1423" h="1358">
                    <a:moveTo>
                      <a:pt x="1137" y="0"/>
                    </a:moveTo>
                    <a:lnTo>
                      <a:pt x="1422" y="272"/>
                    </a:lnTo>
                    <a:lnTo>
                      <a:pt x="283" y="1357"/>
                    </a:lnTo>
                    <a:lnTo>
                      <a:pt x="0" y="1087"/>
                    </a:lnTo>
                    <a:lnTo>
                      <a:pt x="1137" y="0"/>
                    </a:lnTo>
                  </a:path>
                </a:pathLst>
              </a:custGeom>
              <a:solidFill>
                <a:srgbClr val="000000"/>
              </a:solidFill>
              <a:ln w="12700" cap="rnd">
                <a:solidFill>
                  <a:srgbClr val="000000"/>
                </a:solidFill>
                <a:round/>
                <a:headEnd/>
                <a:tailEnd/>
              </a:ln>
            </p:spPr>
            <p:txBody>
              <a:bodyPr/>
              <a:lstStyle/>
              <a:p>
                <a:endParaRPr lang="en-US"/>
              </a:p>
            </p:txBody>
          </p:sp>
          <p:sp>
            <p:nvSpPr>
              <p:cNvPr id="23564" name="Freeform 16"/>
              <p:cNvSpPr>
                <a:spLocks/>
              </p:cNvSpPr>
              <p:nvPr/>
            </p:nvSpPr>
            <p:spPr bwMode="auto">
              <a:xfrm>
                <a:off x="3030" y="1612"/>
                <a:ext cx="2279" cy="2178"/>
              </a:xfrm>
              <a:custGeom>
                <a:avLst/>
                <a:gdLst>
                  <a:gd name="T0" fmla="*/ 1709 w 2279"/>
                  <a:gd name="T1" fmla="*/ 1090 h 2178"/>
                  <a:gd name="T2" fmla="*/ 2278 w 2279"/>
                  <a:gd name="T3" fmla="*/ 1090 h 2178"/>
                  <a:gd name="T4" fmla="*/ 1140 w 2279"/>
                  <a:gd name="T5" fmla="*/ 2177 h 2178"/>
                  <a:gd name="T6" fmla="*/ 0 w 2279"/>
                  <a:gd name="T7" fmla="*/ 1090 h 2178"/>
                  <a:gd name="T8" fmla="*/ 572 w 2279"/>
                  <a:gd name="T9" fmla="*/ 1090 h 2178"/>
                  <a:gd name="T10" fmla="*/ 572 w 2279"/>
                  <a:gd name="T11" fmla="*/ 0 h 2178"/>
                  <a:gd name="T12" fmla="*/ 1715 w 2279"/>
                  <a:gd name="T13" fmla="*/ 0 h 2178"/>
                  <a:gd name="T14" fmla="*/ 0 60000 65536"/>
                  <a:gd name="T15" fmla="*/ 0 60000 65536"/>
                  <a:gd name="T16" fmla="*/ 0 60000 65536"/>
                  <a:gd name="T17" fmla="*/ 0 60000 65536"/>
                  <a:gd name="T18" fmla="*/ 0 60000 65536"/>
                  <a:gd name="T19" fmla="*/ 0 60000 65536"/>
                  <a:gd name="T20" fmla="*/ 0 60000 65536"/>
                  <a:gd name="T21" fmla="*/ 0 w 2279"/>
                  <a:gd name="T22" fmla="*/ 0 h 2178"/>
                  <a:gd name="T23" fmla="*/ 2279 w 2279"/>
                  <a:gd name="T24" fmla="*/ 2178 h 21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79" h="2178">
                    <a:moveTo>
                      <a:pt x="1709" y="1090"/>
                    </a:moveTo>
                    <a:lnTo>
                      <a:pt x="2278" y="1090"/>
                    </a:lnTo>
                    <a:lnTo>
                      <a:pt x="1140" y="2177"/>
                    </a:lnTo>
                    <a:lnTo>
                      <a:pt x="0" y="1090"/>
                    </a:lnTo>
                    <a:lnTo>
                      <a:pt x="572" y="1090"/>
                    </a:lnTo>
                    <a:lnTo>
                      <a:pt x="572" y="0"/>
                    </a:lnTo>
                    <a:lnTo>
                      <a:pt x="1715"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3560" name="Rectangle 17"/>
            <p:cNvSpPr>
              <a:spLocks noChangeArrowheads="1"/>
            </p:cNvSpPr>
            <p:nvPr/>
          </p:nvSpPr>
          <p:spPr bwMode="auto">
            <a:xfrm>
              <a:off x="3549" y="2176"/>
              <a:ext cx="130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spcBef>
                  <a:spcPct val="50000"/>
                </a:spcBef>
                <a:buFontTx/>
                <a:buChar char="•"/>
              </a:pPr>
              <a:r>
                <a:rPr lang="en-US" sz="2200" b="1">
                  <a:solidFill>
                    <a:srgbClr val="FFFFFF"/>
                  </a:solidFill>
                </a:rPr>
                <a:t>Withdrawals by Owners</a:t>
              </a:r>
            </a:p>
            <a:p>
              <a:pPr algn="ctr" eaLnBrk="0" hangingPunct="0">
                <a:spcBef>
                  <a:spcPct val="50000"/>
                </a:spcBef>
                <a:buFontTx/>
                <a:buChar char="•"/>
              </a:pPr>
              <a:r>
                <a:rPr lang="en-US" sz="2200" b="1">
                  <a:solidFill>
                    <a:srgbClr val="FFFFFF"/>
                  </a:solidFill>
                </a:rPr>
                <a:t>Net Loss</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To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pPr>
              <a:defRPr/>
            </a:pPr>
            <a:fld id="{68230DBE-51C3-4C1F-89B4-8D61B836FB86}" type="slidenum">
              <a:rPr lang="en-AU" altLang="en-US"/>
              <a:pPr>
                <a:defRPr/>
              </a:pPr>
              <a:t>11</a:t>
            </a:fld>
            <a:r>
              <a:rPr lang="en-AU" altLang="en-US"/>
              <a:t>/43</a:t>
            </a:r>
          </a:p>
        </p:txBody>
      </p:sp>
      <p:sp>
        <p:nvSpPr>
          <p:cNvPr id="24579" name="Rectangle 2"/>
          <p:cNvSpPr>
            <a:spLocks noGrp="1" noChangeArrowheads="1"/>
          </p:cNvSpPr>
          <p:nvPr>
            <p:ph type="title"/>
          </p:nvPr>
        </p:nvSpPr>
        <p:spPr/>
        <p:txBody>
          <a:bodyPr/>
          <a:lstStyle/>
          <a:p>
            <a:pPr eaLnBrk="1" hangingPunct="1"/>
            <a:r>
              <a:rPr lang="en-US" smtClean="0"/>
              <a:t>Learning Objective</a:t>
            </a:r>
          </a:p>
        </p:txBody>
      </p:sp>
      <p:sp>
        <p:nvSpPr>
          <p:cNvPr id="688131" name="AutoShape 3"/>
          <p:cNvSpPr>
            <a:spLocks noChangeArrowheads="1"/>
          </p:cNvSpPr>
          <p:nvPr/>
        </p:nvSpPr>
        <p:spPr bwMode="auto">
          <a:xfrm flipH="1">
            <a:off x="7543800" y="5410200"/>
            <a:ext cx="1371600" cy="914400"/>
          </a:xfrm>
          <a:prstGeom prst="roundRect">
            <a:avLst>
              <a:gd name="adj" fmla="val 16667"/>
            </a:avLst>
          </a:prstGeom>
          <a:gradFill rotWithShape="1">
            <a:gsLst>
              <a:gs pos="0">
                <a:srgbClr val="FFFFFF"/>
              </a:gs>
              <a:gs pos="100000">
                <a:srgbClr val="CC9900"/>
              </a:gs>
            </a:gsLst>
            <a:lin ang="5400000" scaled="1"/>
          </a:gradFill>
          <a:ln w="12700">
            <a:solidFill>
              <a:srgbClr val="785028"/>
            </a:solidFill>
            <a:round/>
            <a:headEnd/>
            <a:tailEnd/>
          </a:ln>
          <a:effectLst>
            <a:outerShdw dist="53882" dir="2700000" algn="ctr" rotWithShape="0">
              <a:schemeClr val="tx1"/>
            </a:outerShdw>
          </a:effectLst>
        </p:spPr>
        <p:txBody>
          <a:bodyPr wrap="none" lIns="90488" tIns="44450" rIns="90488" bIns="44450" anchor="ctr"/>
          <a:lstStyle/>
          <a:p>
            <a:pPr algn="r" eaLnBrk="0" hangingPunct="0">
              <a:defRPr/>
            </a:pPr>
            <a:endParaRPr lang="en-US" sz="2400" b="1">
              <a:solidFill>
                <a:schemeClr val="accent2"/>
              </a:solidFill>
            </a:endParaRPr>
          </a:p>
        </p:txBody>
      </p:sp>
      <p:sp>
        <p:nvSpPr>
          <p:cNvPr id="24581" name="Text Box 4"/>
          <p:cNvSpPr txBox="1">
            <a:spLocks noChangeArrowheads="1"/>
          </p:cNvSpPr>
          <p:nvPr/>
        </p:nvSpPr>
        <p:spPr bwMode="auto">
          <a:xfrm>
            <a:off x="7543800" y="55626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3600" b="1">
                <a:solidFill>
                  <a:srgbClr val="924900"/>
                </a:solidFill>
              </a:rPr>
              <a:t>LO2</a:t>
            </a:r>
          </a:p>
        </p:txBody>
      </p:sp>
      <p:pic>
        <p:nvPicPr>
          <p:cNvPr id="24582" name="Picture 5" descr="BLACKB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752600"/>
            <a:ext cx="5510212"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6"/>
          <p:cNvSpPr>
            <a:spLocks noChangeArrowheads="1"/>
          </p:cNvSpPr>
          <p:nvPr/>
        </p:nvSpPr>
        <p:spPr bwMode="auto">
          <a:xfrm>
            <a:off x="2549525" y="2590800"/>
            <a:ext cx="4038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sz="2800" b="1">
                <a:solidFill>
                  <a:srgbClr val="CC0000"/>
                </a:solidFill>
              </a:rPr>
              <a:t>To analysis business transactions</a:t>
            </a: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p:txBody>
          <a:bodyPr/>
          <a:lstStyle/>
          <a:p>
            <a:pPr>
              <a:defRPr/>
            </a:pPr>
            <a:fld id="{4E497C28-2E24-4E6E-9817-760DB85E885F}" type="slidenum">
              <a:rPr lang="en-AU" altLang="en-US"/>
              <a:pPr>
                <a:defRPr/>
              </a:pPr>
              <a:t>12</a:t>
            </a:fld>
            <a:r>
              <a:rPr lang="en-AU" altLang="en-US"/>
              <a:t>/34</a:t>
            </a:r>
          </a:p>
        </p:txBody>
      </p:sp>
      <p:sp>
        <p:nvSpPr>
          <p:cNvPr id="25603" name="Rectangle 2"/>
          <p:cNvSpPr>
            <a:spLocks noGrp="1" noChangeArrowheads="1"/>
          </p:cNvSpPr>
          <p:nvPr>
            <p:ph type="title"/>
          </p:nvPr>
        </p:nvSpPr>
        <p:spPr/>
        <p:txBody>
          <a:bodyPr/>
          <a:lstStyle/>
          <a:p>
            <a:pPr eaLnBrk="1" hangingPunct="1"/>
            <a:r>
              <a:rPr lang="en-US" altLang="en-US" dirty="0" smtClean="0"/>
              <a:t>GAAP- Business Entity Principle </a:t>
            </a:r>
          </a:p>
        </p:txBody>
      </p:sp>
      <p:grpSp>
        <p:nvGrpSpPr>
          <p:cNvPr id="2" name="Group 3"/>
          <p:cNvGrpSpPr>
            <a:grpSpLocks/>
          </p:cNvGrpSpPr>
          <p:nvPr/>
        </p:nvGrpSpPr>
        <p:grpSpPr bwMode="auto">
          <a:xfrm>
            <a:off x="304800" y="1295400"/>
            <a:ext cx="8610600" cy="5303067"/>
            <a:chOff x="96" y="816"/>
            <a:chExt cx="2688" cy="1704"/>
          </a:xfrm>
        </p:grpSpPr>
        <p:sp>
          <p:nvSpPr>
            <p:cNvPr id="25605" name="Rectangle 4"/>
            <p:cNvSpPr>
              <a:spLocks noChangeArrowheads="1"/>
            </p:cNvSpPr>
            <p:nvPr/>
          </p:nvSpPr>
          <p:spPr bwMode="auto">
            <a:xfrm>
              <a:off x="147" y="848"/>
              <a:ext cx="2586" cy="1584"/>
            </a:xfrm>
            <a:prstGeom prst="rect">
              <a:avLst/>
            </a:prstGeom>
            <a:solidFill>
              <a:srgbClr val="FFE8D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25606"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 y="905"/>
              <a:ext cx="913"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07"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 y="816"/>
              <a:ext cx="90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08" name="Text Box 7"/>
            <p:cNvSpPr txBox="1">
              <a:spLocks noChangeArrowheads="1"/>
            </p:cNvSpPr>
            <p:nvPr/>
          </p:nvSpPr>
          <p:spPr bwMode="auto">
            <a:xfrm>
              <a:off x="96" y="1531"/>
              <a:ext cx="268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3200" b="1" u="sng" dirty="0" smtClean="0">
                  <a:solidFill>
                    <a:srgbClr val="FF3300"/>
                  </a:solidFill>
                  <a:latin typeface="Garamond" pitchFamily="18" charset="0"/>
                </a:rPr>
                <a:t>Business </a:t>
              </a:r>
              <a:r>
                <a:rPr lang="en-US" altLang="en-US" sz="3200" b="1" u="sng" dirty="0">
                  <a:solidFill>
                    <a:srgbClr val="FF3300"/>
                  </a:solidFill>
                  <a:latin typeface="Garamond" pitchFamily="18" charset="0"/>
                </a:rPr>
                <a:t>Entity Concept</a:t>
              </a:r>
            </a:p>
            <a:p>
              <a:pPr algn="ctr" eaLnBrk="1" hangingPunct="1">
                <a:spcBef>
                  <a:spcPct val="50000"/>
                </a:spcBef>
              </a:pPr>
              <a:endParaRPr lang="en-US" altLang="en-US" sz="800" b="1" u="sng" dirty="0">
                <a:solidFill>
                  <a:srgbClr val="FF3300"/>
                </a:solidFill>
                <a:latin typeface="Garamond" pitchFamily="18" charset="0"/>
              </a:endParaRPr>
            </a:p>
            <a:p>
              <a:pPr algn="ctr" eaLnBrk="1" hangingPunct="1"/>
              <a:r>
                <a:rPr lang="en-US" altLang="en-US" sz="2400" b="1" dirty="0">
                  <a:latin typeface="Garamond" pitchFamily="18" charset="0"/>
                </a:rPr>
                <a:t>A business entity is separate from the personal affairs of its owner.</a:t>
              </a:r>
            </a:p>
            <a:p>
              <a:pPr algn="ctr" eaLnBrk="1" hangingPunct="1"/>
              <a:endParaRPr lang="en-US" altLang="en-US" sz="1000" dirty="0" smtClean="0"/>
            </a:p>
            <a:p>
              <a:pPr algn="ctr" eaLnBrk="1" hangingPunct="1"/>
              <a:r>
                <a:rPr lang="en-US" altLang="en-US" sz="2400" b="1" dirty="0" smtClean="0">
                  <a:latin typeface="+mj-lt"/>
                </a:rPr>
                <a:t>The </a:t>
              </a:r>
              <a:r>
                <a:rPr lang="en-US" altLang="en-US" sz="2400" b="1" dirty="0">
                  <a:latin typeface="+mj-lt"/>
                </a:rPr>
                <a:t>business entity principle states that </a:t>
              </a:r>
              <a:endParaRPr lang="en-US" altLang="en-US" sz="2400" b="1" dirty="0" smtClean="0">
                <a:latin typeface="+mj-lt"/>
              </a:endParaRPr>
            </a:p>
            <a:p>
              <a:pPr algn="ctr" eaLnBrk="1" hangingPunct="1"/>
              <a:r>
                <a:rPr lang="en-US" altLang="en-US" sz="2400" b="1" dirty="0" smtClean="0">
                  <a:latin typeface="+mj-lt"/>
                </a:rPr>
                <a:t>the </a:t>
              </a:r>
              <a:r>
                <a:rPr lang="en-US" altLang="en-US" sz="2400" b="1" dirty="0">
                  <a:latin typeface="+mj-lt"/>
                </a:rPr>
                <a:t>transactions </a:t>
              </a:r>
              <a:r>
                <a:rPr lang="en-US" altLang="en-US" sz="2400" b="1" dirty="0" smtClean="0">
                  <a:latin typeface="+mj-lt"/>
                </a:rPr>
                <a:t>of individual </a:t>
              </a:r>
              <a:r>
                <a:rPr lang="en-US" altLang="en-US" sz="2400" b="1" dirty="0">
                  <a:latin typeface="+mj-lt"/>
                </a:rPr>
                <a:t>owners of a business and </a:t>
              </a:r>
              <a:r>
                <a:rPr lang="en-US" altLang="en-US" sz="2400" b="1" dirty="0" smtClean="0">
                  <a:latin typeface="+mj-lt"/>
                </a:rPr>
                <a:t>the transactions of </a:t>
              </a:r>
              <a:r>
                <a:rPr lang="en-US" altLang="en-US" sz="2400" b="1" dirty="0">
                  <a:latin typeface="+mj-lt"/>
                </a:rPr>
                <a:t>the business </a:t>
              </a:r>
              <a:r>
                <a:rPr lang="en-US" altLang="en-US" sz="2400" b="1" dirty="0" smtClean="0">
                  <a:latin typeface="+mj-lt"/>
                </a:rPr>
                <a:t>must </a:t>
              </a:r>
              <a:r>
                <a:rPr lang="en-US" altLang="en-US" sz="2400" b="1" dirty="0">
                  <a:latin typeface="+mj-lt"/>
                </a:rPr>
                <a:t>be separate.</a:t>
              </a:r>
            </a:p>
            <a:p>
              <a:pPr algn="ctr" eaLnBrk="1" hangingPunct="1"/>
              <a:endParaRPr lang="en-US" altLang="en-US" sz="2000" b="1" dirty="0">
                <a:latin typeface="Garamond" pitchFamily="18" charset="0"/>
              </a:endParaRPr>
            </a:p>
          </p:txBody>
        </p:sp>
      </p:grpSp>
    </p:spTree>
    <p:extLst>
      <p:ext uri="{BB962C8B-B14F-4D97-AF65-F5344CB8AC3E}">
        <p14:creationId xmlns:p14="http://schemas.microsoft.com/office/powerpoint/2010/main" val="256299701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pPr>
              <a:defRPr/>
            </a:pPr>
            <a:fld id="{529F66B8-8316-461A-95A3-ACAB4B215118}" type="slidenum">
              <a:rPr lang="en-AU" altLang="en-US"/>
              <a:pPr>
                <a:defRPr/>
              </a:pPr>
              <a:t>13</a:t>
            </a:fld>
            <a:r>
              <a:rPr lang="en-AU" altLang="en-US"/>
              <a:t>/43</a:t>
            </a:r>
          </a:p>
        </p:txBody>
      </p:sp>
      <p:sp>
        <p:nvSpPr>
          <p:cNvPr id="690178" name="Rectangle 2"/>
          <p:cNvSpPr>
            <a:spLocks noChangeArrowheads="1"/>
          </p:cNvSpPr>
          <p:nvPr/>
        </p:nvSpPr>
        <p:spPr bwMode="auto">
          <a:xfrm>
            <a:off x="304800" y="1600200"/>
            <a:ext cx="6172200" cy="1346200"/>
          </a:xfrm>
          <a:prstGeom prst="rect">
            <a:avLst/>
          </a:prstGeom>
          <a:solidFill>
            <a:srgbClr val="CCECFF"/>
          </a:solidFill>
          <a:ln w="254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eaLnBrk="0" hangingPunct="0">
              <a:defRPr/>
            </a:pPr>
            <a:r>
              <a:rPr lang="en-US" sz="3600" b="1">
                <a:solidFill>
                  <a:schemeClr val="bg2"/>
                </a:solidFill>
              </a:rPr>
              <a:t>What are claims?</a:t>
            </a:r>
          </a:p>
        </p:txBody>
      </p:sp>
      <p:graphicFrame>
        <p:nvGraphicFramePr>
          <p:cNvPr id="690179" name="Object 3"/>
          <p:cNvGraphicFramePr>
            <a:graphicFrameLocks/>
          </p:cNvGraphicFramePr>
          <p:nvPr/>
        </p:nvGraphicFramePr>
        <p:xfrm>
          <a:off x="7162800" y="1524000"/>
          <a:ext cx="1676400" cy="1676400"/>
        </p:xfrm>
        <a:graphic>
          <a:graphicData uri="http://schemas.openxmlformats.org/presentationml/2006/ole">
            <mc:AlternateContent xmlns:mc="http://schemas.openxmlformats.org/markup-compatibility/2006">
              <mc:Choice xmlns:v="urn:schemas-microsoft-com:vml" Requires="v">
                <p:oleObj spid="_x0000_s7182" name="Clip" r:id="rId4" imgW="1995480" imgH="2014200" progId="MS_ClipArt_Gallery.5">
                  <p:embed/>
                </p:oleObj>
              </mc:Choice>
              <mc:Fallback>
                <p:oleObj name="Clip" r:id="rId4" imgW="1995480" imgH="2014200" progId="MS_ClipArt_Gallery.5">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1524000"/>
                        <a:ext cx="1676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90180" name="Picture 4" descr="Picture17"/>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a:xfrm>
            <a:off x="6934200" y="4114800"/>
            <a:ext cx="1874838" cy="1641475"/>
          </a:xfrm>
          <a:noFill/>
        </p:spPr>
      </p:pic>
      <p:sp>
        <p:nvSpPr>
          <p:cNvPr id="690181" name="Rectangle 5"/>
          <p:cNvSpPr>
            <a:spLocks noChangeArrowheads="1"/>
          </p:cNvSpPr>
          <p:nvPr/>
        </p:nvSpPr>
        <p:spPr bwMode="auto">
          <a:xfrm>
            <a:off x="228600" y="3733800"/>
            <a:ext cx="6400800" cy="2590800"/>
          </a:xfrm>
          <a:prstGeom prst="rect">
            <a:avLst/>
          </a:prstGeom>
          <a:solidFill>
            <a:srgbClr val="DBFFB8"/>
          </a:solidFill>
          <a:ln w="12700">
            <a:solidFill>
              <a:srgbClr val="037C03"/>
            </a:solidFill>
            <a:miter lim="800000"/>
            <a:headEnd/>
            <a:tailEnd/>
          </a:ln>
          <a:effectLst>
            <a:outerShdw dist="107763" dir="2700000" algn="ctr" rotWithShape="0">
              <a:schemeClr val="tx1"/>
            </a:outerShdw>
          </a:effectLst>
        </p:spPr>
        <p:txBody>
          <a:bodyPr wrap="none" lIns="90488" tIns="44450" rIns="90488" bIns="44450" anchor="ctr"/>
          <a:lstStyle/>
          <a:p>
            <a:pPr algn="ctr" eaLnBrk="0" hangingPunct="0">
              <a:defRPr/>
            </a:pPr>
            <a:r>
              <a:rPr lang="en-US" sz="3600" b="1">
                <a:solidFill>
                  <a:srgbClr val="000000"/>
                </a:solidFill>
              </a:rPr>
              <a:t>All assets of a company</a:t>
            </a:r>
          </a:p>
          <a:p>
            <a:pPr algn="ctr" eaLnBrk="0" hangingPunct="0">
              <a:defRPr/>
            </a:pPr>
            <a:r>
              <a:rPr lang="en-US" sz="3600" b="1">
                <a:solidFill>
                  <a:srgbClr val="000000"/>
                </a:solidFill>
              </a:rPr>
              <a:t>have their resource </a:t>
            </a:r>
          </a:p>
          <a:p>
            <a:pPr algn="ctr" eaLnBrk="0" hangingPunct="0">
              <a:defRPr/>
            </a:pPr>
            <a:r>
              <a:rPr lang="en-US" sz="3600" b="1">
                <a:solidFill>
                  <a:srgbClr val="000000"/>
                </a:solidFill>
              </a:rPr>
              <a:t>providers who are said to </a:t>
            </a:r>
          </a:p>
          <a:p>
            <a:pPr algn="ctr" eaLnBrk="0" hangingPunct="0">
              <a:defRPr/>
            </a:pPr>
            <a:r>
              <a:rPr lang="en-US" sz="3600" b="1">
                <a:solidFill>
                  <a:srgbClr val="000000"/>
                </a:solidFill>
              </a:rPr>
              <a:t>have claims on the assets.</a:t>
            </a:r>
          </a:p>
        </p:txBody>
      </p:sp>
      <p:sp>
        <p:nvSpPr>
          <p:cNvPr id="7175" name="Rectangle 6"/>
          <p:cNvSpPr>
            <a:spLocks noGrp="1" noChangeArrowheads="1"/>
          </p:cNvSpPr>
          <p:nvPr>
            <p:ph type="title"/>
          </p:nvPr>
        </p:nvSpPr>
        <p:spPr/>
        <p:txBody>
          <a:bodyPr/>
          <a:lstStyle/>
          <a:p>
            <a:pPr eaLnBrk="1" hangingPunct="1"/>
            <a:r>
              <a:rPr lang="en-US" smtClean="0"/>
              <a:t>Basic Accounting Equation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90178"/>
                                        </p:tgtEl>
                                        <p:attrNameLst>
                                          <p:attrName>style.visibility</p:attrName>
                                        </p:attrNameLst>
                                      </p:cBhvr>
                                      <p:to>
                                        <p:strVal val="visible"/>
                                      </p:to>
                                    </p:set>
                                    <p:animEffect transition="in" filter="blinds(horizontal)">
                                      <p:cBhvr>
                                        <p:cTn id="7" dur="500"/>
                                        <p:tgtEl>
                                          <p:spTgt spid="690178"/>
                                        </p:tgtEl>
                                      </p:cBhvr>
                                    </p:animEffect>
                                  </p:childTnLst>
                                </p:cTn>
                              </p:par>
                              <p:par>
                                <p:cTn id="8" presetID="3" presetClass="entr" presetSubtype="10" fill="hold" nodeType="withEffect">
                                  <p:stCondLst>
                                    <p:cond delay="0"/>
                                  </p:stCondLst>
                                  <p:childTnLst>
                                    <p:set>
                                      <p:cBhvr>
                                        <p:cTn id="9" dur="1" fill="hold">
                                          <p:stCondLst>
                                            <p:cond delay="0"/>
                                          </p:stCondLst>
                                        </p:cTn>
                                        <p:tgtEl>
                                          <p:spTgt spid="690179"/>
                                        </p:tgtEl>
                                        <p:attrNameLst>
                                          <p:attrName>style.visibility</p:attrName>
                                        </p:attrNameLst>
                                      </p:cBhvr>
                                      <p:to>
                                        <p:strVal val="visible"/>
                                      </p:to>
                                    </p:set>
                                    <p:animEffect transition="in" filter="blinds(horizontal)">
                                      <p:cBhvr>
                                        <p:cTn id="10" dur="500"/>
                                        <p:tgtEl>
                                          <p:spTgt spid="690179"/>
                                        </p:tgtEl>
                                      </p:cBhvr>
                                    </p:animEffect>
                                  </p:childTnLst>
                                </p:cTn>
                              </p:par>
                            </p:childTnLst>
                          </p:cTn>
                        </p:par>
                        <p:par>
                          <p:cTn id="11" fill="hold" nodeType="afterGroup">
                            <p:stCondLst>
                              <p:cond delay="500"/>
                            </p:stCondLst>
                            <p:childTnLst>
                              <p:par>
                                <p:cTn id="12" presetID="8" presetClass="entr" presetSubtype="16" fill="hold" grpId="0" nodeType="afterEffect">
                                  <p:stCondLst>
                                    <p:cond delay="2000"/>
                                  </p:stCondLst>
                                  <p:childTnLst>
                                    <p:set>
                                      <p:cBhvr>
                                        <p:cTn id="13" dur="1" fill="hold">
                                          <p:stCondLst>
                                            <p:cond delay="0"/>
                                          </p:stCondLst>
                                        </p:cTn>
                                        <p:tgtEl>
                                          <p:spTgt spid="690181"/>
                                        </p:tgtEl>
                                        <p:attrNameLst>
                                          <p:attrName>style.visibility</p:attrName>
                                        </p:attrNameLst>
                                      </p:cBhvr>
                                      <p:to>
                                        <p:strVal val="visible"/>
                                      </p:to>
                                    </p:set>
                                    <p:animEffect transition="in" filter="diamond(in)">
                                      <p:cBhvr>
                                        <p:cTn id="14" dur="2000"/>
                                        <p:tgtEl>
                                          <p:spTgt spid="690181"/>
                                        </p:tgtEl>
                                      </p:cBhvr>
                                    </p:animEffect>
                                  </p:childTnLst>
                                </p:cTn>
                              </p:par>
                              <p:par>
                                <p:cTn id="15" presetID="8" presetClass="entr" presetSubtype="16" fill="hold" nodeType="withEffect">
                                  <p:stCondLst>
                                    <p:cond delay="2000"/>
                                  </p:stCondLst>
                                  <p:childTnLst>
                                    <p:set>
                                      <p:cBhvr>
                                        <p:cTn id="16" dur="1" fill="hold">
                                          <p:stCondLst>
                                            <p:cond delay="0"/>
                                          </p:stCondLst>
                                        </p:cTn>
                                        <p:tgtEl>
                                          <p:spTgt spid="690180"/>
                                        </p:tgtEl>
                                        <p:attrNameLst>
                                          <p:attrName>style.visibility</p:attrName>
                                        </p:attrNameLst>
                                      </p:cBhvr>
                                      <p:to>
                                        <p:strVal val="visible"/>
                                      </p:to>
                                    </p:set>
                                    <p:animEffect transition="in" filter="diamond(in)">
                                      <p:cBhvr>
                                        <p:cTn id="17" dur="2000"/>
                                        <p:tgtEl>
                                          <p:spTgt spid="69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8" grpId="0" animBg="1"/>
      <p:bldP spid="6901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pPr>
              <a:defRPr/>
            </a:pPr>
            <a:fld id="{F018F5DB-59A7-4B9E-97E5-8C3C0DB45DC7}" type="slidenum">
              <a:rPr lang="en-AU" altLang="en-US"/>
              <a:pPr>
                <a:defRPr/>
              </a:pPr>
              <a:t>14</a:t>
            </a:fld>
            <a:r>
              <a:rPr lang="en-AU" altLang="en-US"/>
              <a:t>/43</a:t>
            </a:r>
          </a:p>
        </p:txBody>
      </p:sp>
      <p:sp>
        <p:nvSpPr>
          <p:cNvPr id="25603" name="Rectangle 2"/>
          <p:cNvSpPr>
            <a:spLocks noGrp="1" noChangeArrowheads="1"/>
          </p:cNvSpPr>
          <p:nvPr>
            <p:ph type="body" sz="half" idx="1"/>
          </p:nvPr>
        </p:nvSpPr>
        <p:spPr>
          <a:xfrm>
            <a:off x="611188" y="1727200"/>
            <a:ext cx="7858125" cy="4246563"/>
          </a:xfrm>
        </p:spPr>
        <p:txBody>
          <a:bodyPr/>
          <a:lstStyle/>
          <a:p>
            <a:pPr marL="609600" indent="-609600" algn="ctr" eaLnBrk="1" hangingPunct="1">
              <a:lnSpc>
                <a:spcPct val="90000"/>
              </a:lnSpc>
              <a:buFont typeface="Wingdings" pitchFamily="2" charset="2"/>
              <a:buNone/>
            </a:pPr>
            <a:r>
              <a:rPr lang="en-US" sz="3500" b="1" smtClean="0">
                <a:solidFill>
                  <a:srgbClr val="037C03"/>
                </a:solidFill>
              </a:rPr>
              <a:t>Assets</a:t>
            </a:r>
            <a:r>
              <a:rPr lang="en-US" sz="3500" b="1" smtClean="0">
                <a:solidFill>
                  <a:srgbClr val="FF0000"/>
                </a:solidFill>
              </a:rPr>
              <a:t> </a:t>
            </a:r>
            <a:r>
              <a:rPr lang="en-US" sz="3500" b="1" smtClean="0">
                <a:solidFill>
                  <a:schemeClr val="hlink"/>
                </a:solidFill>
              </a:rPr>
              <a:t>=</a:t>
            </a:r>
            <a:r>
              <a:rPr lang="en-US" sz="3500" b="1" smtClean="0">
                <a:solidFill>
                  <a:srgbClr val="FF0000"/>
                </a:solidFill>
              </a:rPr>
              <a:t> Claims</a:t>
            </a:r>
          </a:p>
          <a:p>
            <a:pPr marL="609600" indent="-609600" algn="ctr" eaLnBrk="1" hangingPunct="1">
              <a:lnSpc>
                <a:spcPct val="50000"/>
              </a:lnSpc>
              <a:buFont typeface="Wingdings" pitchFamily="2" charset="2"/>
              <a:buNone/>
            </a:pPr>
            <a:endParaRPr lang="en-US" sz="2600" b="1" smtClean="0"/>
          </a:p>
          <a:p>
            <a:pPr marL="609600" indent="-609600" algn="ctr" eaLnBrk="1" hangingPunct="1">
              <a:lnSpc>
                <a:spcPct val="50000"/>
              </a:lnSpc>
              <a:buFont typeface="Wingdings" pitchFamily="2" charset="2"/>
              <a:buNone/>
            </a:pPr>
            <a:r>
              <a:rPr lang="en-US" sz="2600" b="1" smtClean="0"/>
              <a:t>Claims are divided into two categories:</a:t>
            </a:r>
          </a:p>
          <a:p>
            <a:pPr marL="609600" indent="-609600" algn="ctr" eaLnBrk="1" hangingPunct="1">
              <a:lnSpc>
                <a:spcPct val="50000"/>
              </a:lnSpc>
              <a:buFont typeface="Wingdings" pitchFamily="2" charset="2"/>
              <a:buNone/>
            </a:pPr>
            <a:endParaRPr lang="en-US" sz="2600" b="1" smtClean="0"/>
          </a:p>
          <a:p>
            <a:pPr marL="609600" indent="-609600" eaLnBrk="1" hangingPunct="1">
              <a:lnSpc>
                <a:spcPct val="90000"/>
              </a:lnSpc>
              <a:spcBef>
                <a:spcPct val="0"/>
              </a:spcBef>
              <a:buClr>
                <a:schemeClr val="hlink"/>
              </a:buClr>
              <a:buSzTx/>
              <a:buFont typeface="Wingdings" pitchFamily="2" charset="2"/>
              <a:buChar char="§"/>
            </a:pPr>
            <a:r>
              <a:rPr lang="en-US" sz="2600" b="1" smtClean="0"/>
              <a:t>Creditors' claims that are called liabilities </a:t>
            </a:r>
          </a:p>
          <a:p>
            <a:pPr marL="609600" indent="-609600" eaLnBrk="1" hangingPunct="1">
              <a:lnSpc>
                <a:spcPct val="90000"/>
              </a:lnSpc>
              <a:buClr>
                <a:schemeClr val="hlink"/>
              </a:buClr>
              <a:buSzTx/>
              <a:buFont typeface="Wingdings" pitchFamily="2" charset="2"/>
              <a:buChar char="§"/>
            </a:pPr>
            <a:r>
              <a:rPr lang="en-US" sz="2600" b="1" smtClean="0"/>
              <a:t>Owners' claims that are called equity </a:t>
            </a:r>
          </a:p>
          <a:p>
            <a:pPr marL="609600" indent="-609600" eaLnBrk="1" hangingPunct="1">
              <a:lnSpc>
                <a:spcPct val="90000"/>
              </a:lnSpc>
              <a:buFont typeface="Wingdings" pitchFamily="2" charset="2"/>
              <a:buNone/>
            </a:pPr>
            <a:endParaRPr lang="en-US" sz="3500" b="1" smtClean="0">
              <a:solidFill>
                <a:srgbClr val="037C03"/>
              </a:solidFill>
            </a:endParaRPr>
          </a:p>
          <a:p>
            <a:pPr marL="609600" indent="-609600" algn="ctr" eaLnBrk="1" hangingPunct="1">
              <a:lnSpc>
                <a:spcPct val="90000"/>
              </a:lnSpc>
              <a:buFont typeface="Wingdings" pitchFamily="2" charset="2"/>
              <a:buNone/>
            </a:pPr>
            <a:r>
              <a:rPr lang="en-US" sz="3200" b="1" smtClean="0">
                <a:solidFill>
                  <a:srgbClr val="037C03"/>
                </a:solidFill>
              </a:rPr>
              <a:t>Assets</a:t>
            </a:r>
            <a:r>
              <a:rPr lang="en-US" sz="3200" b="1" smtClean="0"/>
              <a:t> </a:t>
            </a:r>
            <a:r>
              <a:rPr lang="en-US" sz="3200" b="1" smtClean="0">
                <a:solidFill>
                  <a:schemeClr val="hlink"/>
                </a:solidFill>
              </a:rPr>
              <a:t>=</a:t>
            </a:r>
            <a:r>
              <a:rPr lang="en-US" sz="3200" b="1" smtClean="0"/>
              <a:t> </a:t>
            </a:r>
            <a:r>
              <a:rPr lang="en-US" sz="3200" b="1" smtClean="0">
                <a:solidFill>
                  <a:srgbClr val="FF0000"/>
                </a:solidFill>
              </a:rPr>
              <a:t>Liabilities + Owners‘ Equity</a:t>
            </a:r>
            <a:r>
              <a:rPr lang="en-US" sz="3500" b="1" smtClean="0">
                <a:solidFill>
                  <a:srgbClr val="FF0000"/>
                </a:solidFill>
              </a:rPr>
              <a:t> </a:t>
            </a:r>
          </a:p>
        </p:txBody>
      </p:sp>
      <p:sp>
        <p:nvSpPr>
          <p:cNvPr id="25604" name="Rectangle 3"/>
          <p:cNvSpPr>
            <a:spLocks noGrp="1" noChangeArrowheads="1"/>
          </p:cNvSpPr>
          <p:nvPr>
            <p:ph type="title"/>
          </p:nvPr>
        </p:nvSpPr>
        <p:spPr/>
        <p:txBody>
          <a:bodyPr/>
          <a:lstStyle/>
          <a:p>
            <a:pPr eaLnBrk="1" hangingPunct="1"/>
            <a:r>
              <a:rPr lang="en-US" smtClean="0"/>
              <a:t>Basic Accounting Equation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3A8A4B9-9503-44DC-A364-E0EB98E8605E}" type="slidenum">
              <a:rPr lang="en-AU" altLang="en-US"/>
              <a:pPr>
                <a:defRPr/>
              </a:pPr>
              <a:t>15</a:t>
            </a:fld>
            <a:r>
              <a:rPr lang="en-AU" altLang="en-US"/>
              <a:t>/43</a:t>
            </a:r>
          </a:p>
        </p:txBody>
      </p:sp>
      <p:sp>
        <p:nvSpPr>
          <p:cNvPr id="27651" name="Rectangle 2"/>
          <p:cNvSpPr>
            <a:spLocks noGrp="1" noChangeArrowheads="1"/>
          </p:cNvSpPr>
          <p:nvPr>
            <p:ph type="title"/>
          </p:nvPr>
        </p:nvSpPr>
        <p:spPr/>
        <p:txBody>
          <a:bodyPr/>
          <a:lstStyle/>
          <a:p>
            <a:pPr eaLnBrk="1" hangingPunct="1"/>
            <a:r>
              <a:rPr lang="en-US" smtClean="0"/>
              <a:t>Expansion of Basic Equation</a:t>
            </a:r>
          </a:p>
        </p:txBody>
      </p:sp>
      <p:sp>
        <p:nvSpPr>
          <p:cNvPr id="696323" name="Rectangle 3"/>
          <p:cNvSpPr>
            <a:spLocks noChangeArrowheads="1"/>
          </p:cNvSpPr>
          <p:nvPr/>
        </p:nvSpPr>
        <p:spPr bwMode="auto">
          <a:xfrm>
            <a:off x="533400" y="1558925"/>
            <a:ext cx="8153400" cy="3886200"/>
          </a:xfrm>
          <a:prstGeom prst="rect">
            <a:avLst/>
          </a:prstGeom>
          <a:solidFill>
            <a:srgbClr val="DBF0FF"/>
          </a:solidFill>
          <a:ln w="254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marL="457200" indent="-457200">
              <a:lnSpc>
                <a:spcPct val="90000"/>
              </a:lnSpc>
              <a:spcBef>
                <a:spcPct val="20000"/>
              </a:spcBef>
              <a:buClr>
                <a:srgbClr val="FF9900"/>
              </a:buClr>
              <a:buSzPct val="80000"/>
              <a:buFont typeface="Wingdings" pitchFamily="2" charset="2"/>
              <a:buNone/>
              <a:defRPr/>
            </a:pPr>
            <a:r>
              <a:rPr lang="en-US" sz="2800">
                <a:solidFill>
                  <a:srgbClr val="003399"/>
                </a:solidFill>
              </a:rPr>
              <a:t>The </a:t>
            </a:r>
            <a:r>
              <a:rPr lang="en-US" sz="2800" b="1">
                <a:solidFill>
                  <a:srgbClr val="CC0000"/>
                </a:solidFill>
              </a:rPr>
              <a:t>Expanded Accounting Equation</a:t>
            </a:r>
            <a:r>
              <a:rPr lang="en-US" sz="2800">
                <a:solidFill>
                  <a:srgbClr val="003399"/>
                </a:solidFill>
              </a:rPr>
              <a:t> breaks out </a:t>
            </a:r>
          </a:p>
          <a:p>
            <a:pPr marL="457200" indent="-457200">
              <a:lnSpc>
                <a:spcPct val="90000"/>
              </a:lnSpc>
              <a:spcBef>
                <a:spcPct val="20000"/>
              </a:spcBef>
              <a:buClr>
                <a:srgbClr val="FF9900"/>
              </a:buClr>
              <a:buSzPct val="80000"/>
              <a:buFont typeface="Wingdings" pitchFamily="2" charset="2"/>
              <a:buNone/>
              <a:defRPr/>
            </a:pPr>
            <a:r>
              <a:rPr lang="en-US" sz="2800">
                <a:solidFill>
                  <a:srgbClr val="003399"/>
                </a:solidFill>
              </a:rPr>
              <a:t>the </a:t>
            </a:r>
            <a:r>
              <a:rPr lang="en-US" sz="2800" i="1">
                <a:solidFill>
                  <a:srgbClr val="0000FF"/>
                </a:solidFill>
              </a:rPr>
              <a:t>Owner’s Equity</a:t>
            </a:r>
            <a:r>
              <a:rPr lang="en-US" sz="2800">
                <a:solidFill>
                  <a:srgbClr val="003399"/>
                </a:solidFill>
              </a:rPr>
              <a:t> section into some components:</a:t>
            </a:r>
          </a:p>
          <a:p>
            <a:pPr marL="457200" indent="-457200">
              <a:lnSpc>
                <a:spcPct val="90000"/>
              </a:lnSpc>
              <a:spcBef>
                <a:spcPct val="20000"/>
              </a:spcBef>
              <a:buClr>
                <a:srgbClr val="FF9900"/>
              </a:buClr>
              <a:buSzPct val="80000"/>
              <a:buFont typeface="Wingdings" pitchFamily="2" charset="2"/>
              <a:buNone/>
              <a:defRPr/>
            </a:pPr>
            <a:endParaRPr lang="en-US" sz="2800">
              <a:solidFill>
                <a:schemeClr val="accent2"/>
              </a:solidFill>
            </a:endParaRPr>
          </a:p>
          <a:p>
            <a:pPr marL="914400" lvl="1" indent="-457200">
              <a:lnSpc>
                <a:spcPct val="90000"/>
              </a:lnSpc>
              <a:spcBef>
                <a:spcPct val="20000"/>
              </a:spcBef>
              <a:buClr>
                <a:srgbClr val="CC0000"/>
              </a:buClr>
              <a:buSzPct val="80000"/>
              <a:buFont typeface="Wingdings" pitchFamily="2" charset="2"/>
              <a:buAutoNum type="arabicPeriod"/>
              <a:defRPr/>
            </a:pPr>
            <a:r>
              <a:rPr lang="en-US" sz="2200">
                <a:solidFill>
                  <a:srgbClr val="0000FF"/>
                </a:solidFill>
              </a:rPr>
              <a:t>Capital = </a:t>
            </a:r>
            <a:r>
              <a:rPr lang="en-US" sz="2200" i="1">
                <a:solidFill>
                  <a:srgbClr val="0000FF"/>
                </a:solidFill>
              </a:rPr>
              <a:t>amount invested by owner in business</a:t>
            </a:r>
          </a:p>
          <a:p>
            <a:pPr marL="914400" lvl="1" indent="-457200">
              <a:lnSpc>
                <a:spcPct val="90000"/>
              </a:lnSpc>
              <a:spcBef>
                <a:spcPct val="20000"/>
              </a:spcBef>
              <a:buClr>
                <a:srgbClr val="CC0000"/>
              </a:buClr>
              <a:buSzPct val="80000"/>
              <a:buFont typeface="Wingdings" pitchFamily="2" charset="2"/>
              <a:buAutoNum type="arabicPeriod"/>
              <a:defRPr/>
            </a:pPr>
            <a:r>
              <a:rPr lang="en-US" sz="2200">
                <a:solidFill>
                  <a:srgbClr val="0000FF"/>
                </a:solidFill>
              </a:rPr>
              <a:t>Revenues = </a:t>
            </a:r>
            <a:r>
              <a:rPr lang="en-US" sz="2200" i="1">
                <a:solidFill>
                  <a:srgbClr val="0000FF"/>
                </a:solidFill>
              </a:rPr>
              <a:t>discussed earlier</a:t>
            </a:r>
          </a:p>
          <a:p>
            <a:pPr marL="914400" lvl="1" indent="-457200">
              <a:lnSpc>
                <a:spcPct val="90000"/>
              </a:lnSpc>
              <a:spcBef>
                <a:spcPct val="20000"/>
              </a:spcBef>
              <a:buClr>
                <a:srgbClr val="CC0000"/>
              </a:buClr>
              <a:buSzPct val="80000"/>
              <a:buFont typeface="Wingdings" pitchFamily="2" charset="2"/>
              <a:buAutoNum type="arabicPeriod"/>
              <a:defRPr/>
            </a:pPr>
            <a:r>
              <a:rPr lang="en-US" sz="2200">
                <a:solidFill>
                  <a:srgbClr val="0000FF"/>
                </a:solidFill>
              </a:rPr>
              <a:t>Expenses = </a:t>
            </a:r>
            <a:r>
              <a:rPr lang="en-US" sz="2200" i="1">
                <a:solidFill>
                  <a:srgbClr val="0000FF"/>
                </a:solidFill>
              </a:rPr>
              <a:t>discussed earlier</a:t>
            </a:r>
          </a:p>
          <a:p>
            <a:pPr marL="914400" lvl="1" indent="-457200">
              <a:lnSpc>
                <a:spcPct val="90000"/>
              </a:lnSpc>
              <a:spcBef>
                <a:spcPct val="20000"/>
              </a:spcBef>
              <a:buClr>
                <a:srgbClr val="CC0000"/>
              </a:buClr>
              <a:buSzPct val="80000"/>
              <a:buFont typeface="Wingdings" pitchFamily="2" charset="2"/>
              <a:buAutoNum type="arabicPeriod"/>
              <a:defRPr/>
            </a:pPr>
            <a:r>
              <a:rPr lang="en-US" sz="2200">
                <a:solidFill>
                  <a:srgbClr val="0000FF"/>
                </a:solidFill>
              </a:rPr>
              <a:t>Drawings = </a:t>
            </a:r>
            <a:r>
              <a:rPr lang="en-US" sz="2200" i="1">
                <a:solidFill>
                  <a:srgbClr val="0000FF"/>
                </a:solidFill>
              </a:rPr>
              <a:t>amount withdrawn by owner from business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323"/>
                                        </p:tgtEl>
                                        <p:attrNameLst>
                                          <p:attrName>style.visibility</p:attrName>
                                        </p:attrNameLst>
                                      </p:cBhvr>
                                      <p:to>
                                        <p:strVal val="visible"/>
                                      </p:to>
                                    </p:set>
                                    <p:animEffect transition="in" filter="blinds(horizontal)">
                                      <p:cBhvr>
                                        <p:cTn id="7" dur="500"/>
                                        <p:tgtEl>
                                          <p:spTgt spid="69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Slide Number Placeholder 3"/>
          <p:cNvSpPr>
            <a:spLocks noGrp="1"/>
          </p:cNvSpPr>
          <p:nvPr>
            <p:ph type="sldNum" sz="quarter" idx="11"/>
          </p:nvPr>
        </p:nvSpPr>
        <p:spPr/>
        <p:txBody>
          <a:bodyPr/>
          <a:lstStyle/>
          <a:p>
            <a:pPr>
              <a:defRPr/>
            </a:pPr>
            <a:fld id="{40BA45AA-8ADC-4C83-8AA0-B3F98B65CB51}" type="slidenum">
              <a:rPr lang="en-AU" altLang="en-US"/>
              <a:pPr>
                <a:defRPr/>
              </a:pPr>
              <a:t>16</a:t>
            </a:fld>
            <a:r>
              <a:rPr lang="en-AU" altLang="en-US"/>
              <a:t>/43</a:t>
            </a:r>
          </a:p>
        </p:txBody>
      </p:sp>
      <p:grpSp>
        <p:nvGrpSpPr>
          <p:cNvPr id="2" name="Group 2"/>
          <p:cNvGrpSpPr>
            <a:grpSpLocks/>
          </p:cNvGrpSpPr>
          <p:nvPr/>
        </p:nvGrpSpPr>
        <p:grpSpPr bwMode="auto">
          <a:xfrm>
            <a:off x="387350" y="1738313"/>
            <a:ext cx="8293100" cy="1096962"/>
            <a:chOff x="244" y="1008"/>
            <a:chExt cx="5224" cy="691"/>
          </a:xfrm>
        </p:grpSpPr>
        <p:sp>
          <p:nvSpPr>
            <p:cNvPr id="700419" name="Rectangle 3"/>
            <p:cNvSpPr>
              <a:spLocks noChangeArrowheads="1"/>
            </p:cNvSpPr>
            <p:nvPr/>
          </p:nvSpPr>
          <p:spPr bwMode="auto">
            <a:xfrm>
              <a:off x="2116" y="1008"/>
              <a:ext cx="1480" cy="672"/>
            </a:xfrm>
            <a:prstGeom prst="rect">
              <a:avLst/>
            </a:prstGeom>
            <a:solidFill>
              <a:srgbClr val="B3B900"/>
            </a:solidFill>
            <a:ln w="12700">
              <a:solidFill>
                <a:srgbClr val="9A2F6F"/>
              </a:solidFill>
              <a:miter lim="800000"/>
              <a:headEnd/>
              <a:tailEnd/>
            </a:ln>
            <a:effectLst>
              <a:outerShdw dist="107763" dir="18900000" algn="ctr" rotWithShape="0">
                <a:schemeClr val="bg2"/>
              </a:outerShdw>
            </a:effectLst>
          </p:spPr>
          <p:txBody>
            <a:bodyPr wrap="none" lIns="90488" tIns="44450" rIns="90488" bIns="44450" anchor="ctr"/>
            <a:lstStyle/>
            <a:p>
              <a:pPr algn="ctr" eaLnBrk="0" hangingPunct="0">
                <a:defRPr/>
              </a:pPr>
              <a:r>
                <a:rPr lang="en-US" sz="3600" b="1">
                  <a:solidFill>
                    <a:srgbClr val="9A2F6F"/>
                  </a:solidFill>
                  <a:latin typeface="Times New Roman" pitchFamily="18" charset="0"/>
                </a:rPr>
                <a:t>Liability</a:t>
              </a:r>
            </a:p>
          </p:txBody>
        </p:sp>
        <p:sp>
          <p:nvSpPr>
            <p:cNvPr id="700420" name="Rectangle 4"/>
            <p:cNvSpPr>
              <a:spLocks noChangeArrowheads="1"/>
            </p:cNvSpPr>
            <p:nvPr/>
          </p:nvSpPr>
          <p:spPr bwMode="auto">
            <a:xfrm>
              <a:off x="4228" y="1008"/>
              <a:ext cx="1240" cy="672"/>
            </a:xfrm>
            <a:prstGeom prst="rect">
              <a:avLst/>
            </a:prstGeom>
            <a:solidFill>
              <a:srgbClr val="B3B900"/>
            </a:solidFill>
            <a:ln w="12700">
              <a:solidFill>
                <a:srgbClr val="9A2F6F"/>
              </a:solidFill>
              <a:miter lim="800000"/>
              <a:headEnd/>
              <a:tailEnd/>
            </a:ln>
            <a:effectLst>
              <a:outerShdw dist="107763" dir="18900000" algn="ctr" rotWithShape="0">
                <a:schemeClr val="bg2"/>
              </a:outerShdw>
            </a:effectLst>
          </p:spPr>
          <p:txBody>
            <a:bodyPr wrap="none" lIns="90488" tIns="44450" rIns="90488" bIns="44450" anchor="ctr"/>
            <a:lstStyle/>
            <a:p>
              <a:pPr algn="ctr" eaLnBrk="0" hangingPunct="0">
                <a:defRPr/>
              </a:pPr>
              <a:r>
                <a:rPr lang="en-US" sz="3600" b="1">
                  <a:solidFill>
                    <a:srgbClr val="9A2F6F"/>
                  </a:solidFill>
                  <a:latin typeface="Times New Roman" pitchFamily="18" charset="0"/>
                </a:rPr>
                <a:t>Equity</a:t>
              </a:r>
            </a:p>
          </p:txBody>
        </p:sp>
        <p:sp>
          <p:nvSpPr>
            <p:cNvPr id="700421" name="Rectangle 5"/>
            <p:cNvSpPr>
              <a:spLocks noChangeArrowheads="1"/>
            </p:cNvSpPr>
            <p:nvPr/>
          </p:nvSpPr>
          <p:spPr bwMode="auto">
            <a:xfrm>
              <a:off x="244" y="1008"/>
              <a:ext cx="1192" cy="672"/>
            </a:xfrm>
            <a:prstGeom prst="rect">
              <a:avLst/>
            </a:prstGeom>
            <a:solidFill>
              <a:srgbClr val="B3B900"/>
            </a:solidFill>
            <a:ln w="12700">
              <a:solidFill>
                <a:srgbClr val="9A2F6F"/>
              </a:solidFill>
              <a:miter lim="800000"/>
              <a:headEnd/>
              <a:tailEnd/>
            </a:ln>
            <a:effectLst>
              <a:outerShdw dist="107763" dir="18900000" algn="ctr" rotWithShape="0">
                <a:schemeClr val="bg2"/>
              </a:outerShdw>
            </a:effectLst>
          </p:spPr>
          <p:txBody>
            <a:bodyPr wrap="none" lIns="90488" tIns="44450" rIns="90488" bIns="44450" anchor="ctr"/>
            <a:lstStyle/>
            <a:p>
              <a:pPr algn="ctr" eaLnBrk="0" hangingPunct="0">
                <a:defRPr/>
              </a:pPr>
              <a:r>
                <a:rPr lang="en-US" sz="3600" b="1">
                  <a:solidFill>
                    <a:srgbClr val="9A2F6F"/>
                  </a:solidFill>
                  <a:latin typeface="Times New Roman" pitchFamily="18" charset="0"/>
                </a:rPr>
                <a:t>Asset</a:t>
              </a:r>
            </a:p>
          </p:txBody>
        </p:sp>
        <p:grpSp>
          <p:nvGrpSpPr>
            <p:cNvPr id="29717" name="Group 6"/>
            <p:cNvGrpSpPr>
              <a:grpSpLocks/>
            </p:cNvGrpSpPr>
            <p:nvPr/>
          </p:nvGrpSpPr>
          <p:grpSpPr bwMode="auto">
            <a:xfrm>
              <a:off x="1581" y="1125"/>
              <a:ext cx="2550" cy="574"/>
              <a:chOff x="1581" y="1125"/>
              <a:chExt cx="2550" cy="574"/>
            </a:xfrm>
          </p:grpSpPr>
          <p:sp>
            <p:nvSpPr>
              <p:cNvPr id="29718" name="Rectangle 7"/>
              <p:cNvSpPr>
                <a:spLocks noChangeArrowheads="1"/>
              </p:cNvSpPr>
              <p:nvPr/>
            </p:nvSpPr>
            <p:spPr bwMode="auto">
              <a:xfrm>
                <a:off x="1581" y="1125"/>
                <a:ext cx="39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5400" b="1">
                    <a:solidFill>
                      <a:schemeClr val="bg2"/>
                    </a:solidFill>
                    <a:latin typeface="Times New Roman" pitchFamily="18" charset="0"/>
                  </a:rPr>
                  <a:t>=</a:t>
                </a:r>
              </a:p>
            </p:txBody>
          </p:sp>
          <p:sp>
            <p:nvSpPr>
              <p:cNvPr id="29719" name="Rectangle 8"/>
              <p:cNvSpPr>
                <a:spLocks noChangeArrowheads="1"/>
              </p:cNvSpPr>
              <p:nvPr/>
            </p:nvSpPr>
            <p:spPr bwMode="auto">
              <a:xfrm>
                <a:off x="3741" y="1125"/>
                <a:ext cx="390"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5400" b="1">
                    <a:solidFill>
                      <a:schemeClr val="bg2"/>
                    </a:solidFill>
                    <a:latin typeface="Times New Roman" pitchFamily="18" charset="0"/>
                  </a:rPr>
                  <a:t>+</a:t>
                </a:r>
              </a:p>
            </p:txBody>
          </p:sp>
        </p:grpSp>
      </p:grpSp>
      <p:sp>
        <p:nvSpPr>
          <p:cNvPr id="700425" name="Line 9"/>
          <p:cNvSpPr>
            <a:spLocks noChangeShapeType="1"/>
          </p:cNvSpPr>
          <p:nvPr/>
        </p:nvSpPr>
        <p:spPr bwMode="auto">
          <a:xfrm>
            <a:off x="7696200" y="2819400"/>
            <a:ext cx="0" cy="762000"/>
          </a:xfrm>
          <a:prstGeom prst="line">
            <a:avLst/>
          </a:prstGeom>
          <a:noFill/>
          <a:ln w="28575">
            <a:solidFill>
              <a:srgbClr val="80008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0426" name="Line 10"/>
          <p:cNvSpPr>
            <a:spLocks noChangeShapeType="1"/>
          </p:cNvSpPr>
          <p:nvPr/>
        </p:nvSpPr>
        <p:spPr bwMode="auto">
          <a:xfrm flipH="1">
            <a:off x="1143000" y="3581400"/>
            <a:ext cx="7086600"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0427" name="Line 11"/>
          <p:cNvSpPr>
            <a:spLocks noChangeShapeType="1"/>
          </p:cNvSpPr>
          <p:nvPr/>
        </p:nvSpPr>
        <p:spPr bwMode="auto">
          <a:xfrm>
            <a:off x="1130300" y="3568700"/>
            <a:ext cx="0" cy="86360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0428" name="Line 12"/>
          <p:cNvSpPr>
            <a:spLocks noChangeShapeType="1"/>
          </p:cNvSpPr>
          <p:nvPr/>
        </p:nvSpPr>
        <p:spPr bwMode="auto">
          <a:xfrm>
            <a:off x="8229600" y="3581400"/>
            <a:ext cx="0" cy="76200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0429" name="Line 13"/>
          <p:cNvSpPr>
            <a:spLocks noChangeShapeType="1"/>
          </p:cNvSpPr>
          <p:nvPr/>
        </p:nvSpPr>
        <p:spPr bwMode="auto">
          <a:xfrm>
            <a:off x="3352800" y="3581400"/>
            <a:ext cx="0" cy="86360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0430" name="Line 14"/>
          <p:cNvSpPr>
            <a:spLocks noChangeShapeType="1"/>
          </p:cNvSpPr>
          <p:nvPr/>
        </p:nvSpPr>
        <p:spPr bwMode="auto">
          <a:xfrm>
            <a:off x="5638800" y="3581400"/>
            <a:ext cx="0" cy="86360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0431" name="Rectangle 15"/>
          <p:cNvSpPr>
            <a:spLocks noChangeArrowheads="1"/>
          </p:cNvSpPr>
          <p:nvPr/>
        </p:nvSpPr>
        <p:spPr bwMode="auto">
          <a:xfrm>
            <a:off x="304800" y="4387850"/>
            <a:ext cx="1511300" cy="793750"/>
          </a:xfrm>
          <a:prstGeom prst="rect">
            <a:avLst/>
          </a:prstGeom>
          <a:solidFill>
            <a:srgbClr val="9A2F6F"/>
          </a:solidFill>
          <a:ln w="12700">
            <a:solidFill>
              <a:schemeClr val="bg2"/>
            </a:solidFill>
            <a:miter lim="800000"/>
            <a:headEnd/>
            <a:tailEnd/>
          </a:ln>
          <a:effectLst>
            <a:outerShdw dist="107763" dir="18900000" algn="ctr" rotWithShape="0">
              <a:schemeClr val="bg2"/>
            </a:outerShdw>
          </a:effectLst>
        </p:spPr>
        <p:txBody>
          <a:bodyPr lIns="90488" tIns="44450" rIns="90488" bIns="44450" anchor="ctr"/>
          <a:lstStyle/>
          <a:p>
            <a:pPr algn="ctr" eaLnBrk="0" hangingPunct="0">
              <a:defRPr/>
            </a:pPr>
            <a:r>
              <a:rPr lang="en-US" sz="2400" b="1">
                <a:solidFill>
                  <a:srgbClr val="F6E9B4"/>
                </a:solidFill>
                <a:latin typeface="Times New Roman" pitchFamily="18" charset="0"/>
              </a:rPr>
              <a:t>Owner’s Capital</a:t>
            </a:r>
          </a:p>
        </p:txBody>
      </p:sp>
      <p:sp>
        <p:nvSpPr>
          <p:cNvPr id="700432" name="Rectangle 16"/>
          <p:cNvSpPr>
            <a:spLocks noChangeArrowheads="1"/>
          </p:cNvSpPr>
          <p:nvPr/>
        </p:nvSpPr>
        <p:spPr bwMode="auto">
          <a:xfrm>
            <a:off x="2514600" y="4387850"/>
            <a:ext cx="1600200" cy="793750"/>
          </a:xfrm>
          <a:prstGeom prst="rect">
            <a:avLst/>
          </a:prstGeom>
          <a:solidFill>
            <a:srgbClr val="9A2F6F"/>
          </a:solidFill>
          <a:ln w="12700">
            <a:solidFill>
              <a:schemeClr val="bg2"/>
            </a:solidFill>
            <a:miter lim="800000"/>
            <a:headEnd/>
            <a:tailEnd/>
          </a:ln>
          <a:effectLst>
            <a:outerShdw dist="107763" dir="18900000" algn="ctr" rotWithShape="0">
              <a:schemeClr val="bg2"/>
            </a:outerShdw>
          </a:effectLst>
        </p:spPr>
        <p:txBody>
          <a:bodyPr lIns="90488" tIns="44450" rIns="90488" bIns="44450" anchor="ctr"/>
          <a:lstStyle/>
          <a:p>
            <a:pPr algn="ctr" eaLnBrk="0" hangingPunct="0">
              <a:defRPr/>
            </a:pPr>
            <a:r>
              <a:rPr lang="en-US" sz="2400" b="1">
                <a:solidFill>
                  <a:srgbClr val="F6E9B4"/>
                </a:solidFill>
                <a:latin typeface="Times New Roman" pitchFamily="18" charset="0"/>
              </a:rPr>
              <a:t>Revenues</a:t>
            </a:r>
          </a:p>
        </p:txBody>
      </p:sp>
      <p:sp>
        <p:nvSpPr>
          <p:cNvPr id="700433" name="Rectangle 17"/>
          <p:cNvSpPr>
            <a:spLocks noChangeArrowheads="1"/>
          </p:cNvSpPr>
          <p:nvPr/>
        </p:nvSpPr>
        <p:spPr bwMode="auto">
          <a:xfrm>
            <a:off x="4813300" y="4387850"/>
            <a:ext cx="1511300" cy="793750"/>
          </a:xfrm>
          <a:prstGeom prst="rect">
            <a:avLst/>
          </a:prstGeom>
          <a:solidFill>
            <a:srgbClr val="9A2F6F"/>
          </a:solidFill>
          <a:ln w="12700">
            <a:solidFill>
              <a:schemeClr val="bg2"/>
            </a:solidFill>
            <a:miter lim="800000"/>
            <a:headEnd/>
            <a:tailEnd/>
          </a:ln>
          <a:effectLst>
            <a:outerShdw dist="107763" dir="18900000" algn="ctr" rotWithShape="0">
              <a:schemeClr val="bg2"/>
            </a:outerShdw>
          </a:effectLst>
        </p:spPr>
        <p:txBody>
          <a:bodyPr lIns="90488" tIns="44450" rIns="90488" bIns="44450" anchor="ctr"/>
          <a:lstStyle/>
          <a:p>
            <a:pPr algn="ctr" eaLnBrk="0" hangingPunct="0">
              <a:defRPr/>
            </a:pPr>
            <a:r>
              <a:rPr lang="en-US" sz="2400" b="1">
                <a:solidFill>
                  <a:srgbClr val="F6E9B4"/>
                </a:solidFill>
                <a:latin typeface="Times New Roman" pitchFamily="18" charset="0"/>
              </a:rPr>
              <a:t>Expenses</a:t>
            </a:r>
          </a:p>
        </p:txBody>
      </p:sp>
      <p:sp>
        <p:nvSpPr>
          <p:cNvPr id="700434" name="Rectangle 18"/>
          <p:cNvSpPr>
            <a:spLocks noChangeArrowheads="1"/>
          </p:cNvSpPr>
          <p:nvPr/>
        </p:nvSpPr>
        <p:spPr bwMode="auto">
          <a:xfrm>
            <a:off x="7086600" y="4387850"/>
            <a:ext cx="1905000" cy="793750"/>
          </a:xfrm>
          <a:prstGeom prst="rect">
            <a:avLst/>
          </a:prstGeom>
          <a:solidFill>
            <a:srgbClr val="9A2F6F"/>
          </a:solidFill>
          <a:ln w="12700">
            <a:solidFill>
              <a:schemeClr val="bg2"/>
            </a:solidFill>
            <a:miter lim="800000"/>
            <a:headEnd/>
            <a:tailEnd/>
          </a:ln>
          <a:effectLst>
            <a:outerShdw dist="107763" dir="18900000" algn="ctr" rotWithShape="0">
              <a:schemeClr val="bg2"/>
            </a:outerShdw>
          </a:effectLst>
        </p:spPr>
        <p:txBody>
          <a:bodyPr lIns="90488" tIns="44450" rIns="90488" bIns="44450" anchor="ctr"/>
          <a:lstStyle/>
          <a:p>
            <a:pPr algn="ctr" eaLnBrk="0" hangingPunct="0">
              <a:defRPr/>
            </a:pPr>
            <a:r>
              <a:rPr lang="en-US" sz="2400" b="1">
                <a:solidFill>
                  <a:srgbClr val="F6E9B4"/>
                </a:solidFill>
                <a:latin typeface="Times New Roman" pitchFamily="18" charset="0"/>
                <a:cs typeface="Times New Roman" pitchFamily="18" charset="0"/>
              </a:rPr>
              <a:t>Owner’s Withdrawals</a:t>
            </a:r>
          </a:p>
        </p:txBody>
      </p:sp>
      <p:sp>
        <p:nvSpPr>
          <p:cNvPr id="700435" name="Text Box 19"/>
          <p:cNvSpPr txBox="1">
            <a:spLocks noChangeArrowheads="1"/>
          </p:cNvSpPr>
          <p:nvPr/>
        </p:nvSpPr>
        <p:spPr bwMode="auto">
          <a:xfrm>
            <a:off x="1981200" y="4403725"/>
            <a:ext cx="53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4000" b="1">
                <a:solidFill>
                  <a:srgbClr val="800080"/>
                </a:solidFill>
                <a:latin typeface="Times New Roman" pitchFamily="18" charset="0"/>
                <a:cs typeface="Times New Roman" pitchFamily="18" charset="0"/>
              </a:rPr>
              <a:t>+</a:t>
            </a:r>
          </a:p>
        </p:txBody>
      </p:sp>
      <p:sp>
        <p:nvSpPr>
          <p:cNvPr id="700436" name="Text Box 20"/>
          <p:cNvSpPr txBox="1">
            <a:spLocks noChangeArrowheads="1"/>
          </p:cNvSpPr>
          <p:nvPr/>
        </p:nvSpPr>
        <p:spPr bwMode="auto">
          <a:xfrm>
            <a:off x="4267200" y="4343400"/>
            <a:ext cx="53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4000" b="1">
                <a:solidFill>
                  <a:srgbClr val="800080"/>
                </a:solidFill>
                <a:latin typeface="Times New Roman" pitchFamily="18" charset="0"/>
                <a:cs typeface="Times New Roman" pitchFamily="18" charset="0"/>
              </a:rPr>
              <a:t>–</a:t>
            </a:r>
          </a:p>
        </p:txBody>
      </p:sp>
      <p:sp>
        <p:nvSpPr>
          <p:cNvPr id="700437" name="Text Box 21"/>
          <p:cNvSpPr txBox="1">
            <a:spLocks noChangeArrowheads="1"/>
          </p:cNvSpPr>
          <p:nvPr/>
        </p:nvSpPr>
        <p:spPr bwMode="auto">
          <a:xfrm>
            <a:off x="6477000" y="4343400"/>
            <a:ext cx="53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4000" b="1">
                <a:solidFill>
                  <a:srgbClr val="800080"/>
                </a:solidFill>
                <a:latin typeface="Times New Roman" pitchFamily="18" charset="0"/>
              </a:rPr>
              <a:t>–</a:t>
            </a:r>
          </a:p>
        </p:txBody>
      </p:sp>
      <p:sp>
        <p:nvSpPr>
          <p:cNvPr id="29713" name="Rectangle 22"/>
          <p:cNvSpPr>
            <a:spLocks noGrp="1" noChangeArrowheads="1"/>
          </p:cNvSpPr>
          <p:nvPr>
            <p:ph type="title"/>
          </p:nvPr>
        </p:nvSpPr>
        <p:spPr/>
        <p:txBody>
          <a:bodyPr/>
          <a:lstStyle/>
          <a:p>
            <a:pPr eaLnBrk="1" hangingPunct="1"/>
            <a:r>
              <a:rPr lang="en-US" smtClean="0"/>
              <a:t>Expansion of Basic Equation</a:t>
            </a:r>
          </a:p>
        </p:txBody>
      </p:sp>
    </p:spTree>
  </p:cSld>
  <p:clrMapOvr>
    <a:masterClrMapping/>
  </p:clrMapOvr>
  <p:transition spd="med" advClick="0">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grpId="0" nodeType="afterEffect">
                                  <p:stCondLst>
                                    <p:cond delay="5000"/>
                                  </p:stCondLst>
                                  <p:childTnLst>
                                    <p:set>
                                      <p:cBhvr>
                                        <p:cTn id="9" dur="1" fill="hold">
                                          <p:stCondLst>
                                            <p:cond delay="499"/>
                                          </p:stCondLst>
                                        </p:cTn>
                                        <p:tgtEl>
                                          <p:spTgt spid="700425"/>
                                        </p:tgtEl>
                                        <p:attrNameLst>
                                          <p:attrName>style.visibility</p:attrName>
                                        </p:attrNameLst>
                                      </p:cBhvr>
                                      <p:to>
                                        <p:strVal val="visible"/>
                                      </p:to>
                                    </p:set>
                                  </p:childTnLst>
                                </p:cTn>
                              </p:par>
                            </p:childTnLst>
                          </p:cTn>
                        </p:par>
                        <p:par>
                          <p:cTn id="10" fill="hold" nodeType="afterGroup">
                            <p:stCondLst>
                              <p:cond delay="6500"/>
                            </p:stCondLst>
                            <p:childTnLst>
                              <p:par>
                                <p:cTn id="11" presetID="1" presetClass="entr" presetSubtype="0" fill="hold" grpId="0" nodeType="afterEffect">
                                  <p:stCondLst>
                                    <p:cond delay="100"/>
                                  </p:stCondLst>
                                  <p:childTnLst>
                                    <p:set>
                                      <p:cBhvr>
                                        <p:cTn id="12" dur="1" fill="hold">
                                          <p:stCondLst>
                                            <p:cond delay="499"/>
                                          </p:stCondLst>
                                        </p:cTn>
                                        <p:tgtEl>
                                          <p:spTgt spid="700426"/>
                                        </p:tgtEl>
                                        <p:attrNameLst>
                                          <p:attrName>style.visibility</p:attrName>
                                        </p:attrNameLst>
                                      </p:cBhvr>
                                      <p:to>
                                        <p:strVal val="visible"/>
                                      </p:to>
                                    </p:set>
                                  </p:childTnLst>
                                </p:cTn>
                              </p:par>
                            </p:childTnLst>
                          </p:cTn>
                        </p:par>
                        <p:par>
                          <p:cTn id="13" fill="hold" nodeType="afterGroup">
                            <p:stCondLst>
                              <p:cond delay="7100"/>
                            </p:stCondLst>
                            <p:childTnLst>
                              <p:par>
                                <p:cTn id="14" presetID="1" presetClass="entr" presetSubtype="0" fill="hold" grpId="0" nodeType="afterEffect">
                                  <p:stCondLst>
                                    <p:cond delay="100"/>
                                  </p:stCondLst>
                                  <p:childTnLst>
                                    <p:set>
                                      <p:cBhvr>
                                        <p:cTn id="15" dur="1" fill="hold">
                                          <p:stCondLst>
                                            <p:cond delay="499"/>
                                          </p:stCondLst>
                                        </p:cTn>
                                        <p:tgtEl>
                                          <p:spTgt spid="700427"/>
                                        </p:tgtEl>
                                        <p:attrNameLst>
                                          <p:attrName>style.visibility</p:attrName>
                                        </p:attrNameLst>
                                      </p:cBhvr>
                                      <p:to>
                                        <p:strVal val="visible"/>
                                      </p:to>
                                    </p:set>
                                  </p:childTnLst>
                                </p:cTn>
                              </p:par>
                            </p:childTnLst>
                          </p:cTn>
                        </p:par>
                        <p:par>
                          <p:cTn id="16" fill="hold" nodeType="afterGroup">
                            <p:stCondLst>
                              <p:cond delay="7700"/>
                            </p:stCondLst>
                            <p:childTnLst>
                              <p:par>
                                <p:cTn id="17" presetID="1" presetClass="entr" presetSubtype="0" fill="hold" grpId="0" nodeType="afterEffect">
                                  <p:stCondLst>
                                    <p:cond delay="100"/>
                                  </p:stCondLst>
                                  <p:childTnLst>
                                    <p:set>
                                      <p:cBhvr>
                                        <p:cTn id="18" dur="1" fill="hold">
                                          <p:stCondLst>
                                            <p:cond delay="499"/>
                                          </p:stCondLst>
                                        </p:cTn>
                                        <p:tgtEl>
                                          <p:spTgt spid="700431"/>
                                        </p:tgtEl>
                                        <p:attrNameLst>
                                          <p:attrName>style.visibility</p:attrName>
                                        </p:attrNameLst>
                                      </p:cBhvr>
                                      <p:to>
                                        <p:strVal val="visible"/>
                                      </p:to>
                                    </p:set>
                                  </p:childTnLst>
                                </p:cTn>
                              </p:par>
                            </p:childTnLst>
                          </p:cTn>
                        </p:par>
                        <p:par>
                          <p:cTn id="19" fill="hold" nodeType="afterGroup">
                            <p:stCondLst>
                              <p:cond delay="8300"/>
                            </p:stCondLst>
                            <p:childTnLst>
                              <p:par>
                                <p:cTn id="20" presetID="1" presetClass="entr" presetSubtype="0" fill="hold" grpId="0" nodeType="afterEffect">
                                  <p:stCondLst>
                                    <p:cond delay="100"/>
                                  </p:stCondLst>
                                  <p:childTnLst>
                                    <p:set>
                                      <p:cBhvr>
                                        <p:cTn id="21" dur="1" fill="hold">
                                          <p:stCondLst>
                                            <p:cond delay="499"/>
                                          </p:stCondLst>
                                        </p:cTn>
                                        <p:tgtEl>
                                          <p:spTgt spid="700435"/>
                                        </p:tgtEl>
                                        <p:attrNameLst>
                                          <p:attrName>style.visibility</p:attrName>
                                        </p:attrNameLst>
                                      </p:cBhvr>
                                      <p:to>
                                        <p:strVal val="visible"/>
                                      </p:to>
                                    </p:set>
                                  </p:childTnLst>
                                </p:cTn>
                              </p:par>
                            </p:childTnLst>
                          </p:cTn>
                        </p:par>
                        <p:par>
                          <p:cTn id="22" fill="hold" nodeType="afterGroup">
                            <p:stCondLst>
                              <p:cond delay="8900"/>
                            </p:stCondLst>
                            <p:childTnLst>
                              <p:par>
                                <p:cTn id="23" presetID="1" presetClass="entr" presetSubtype="0" fill="hold" grpId="0" nodeType="afterEffect">
                                  <p:stCondLst>
                                    <p:cond delay="100"/>
                                  </p:stCondLst>
                                  <p:childTnLst>
                                    <p:set>
                                      <p:cBhvr>
                                        <p:cTn id="24" dur="1" fill="hold">
                                          <p:stCondLst>
                                            <p:cond delay="499"/>
                                          </p:stCondLst>
                                        </p:cTn>
                                        <p:tgtEl>
                                          <p:spTgt spid="700429"/>
                                        </p:tgtEl>
                                        <p:attrNameLst>
                                          <p:attrName>style.visibility</p:attrName>
                                        </p:attrNameLst>
                                      </p:cBhvr>
                                      <p:to>
                                        <p:strVal val="visible"/>
                                      </p:to>
                                    </p:set>
                                  </p:childTnLst>
                                </p:cTn>
                              </p:par>
                            </p:childTnLst>
                          </p:cTn>
                        </p:par>
                        <p:par>
                          <p:cTn id="25" fill="hold" nodeType="afterGroup">
                            <p:stCondLst>
                              <p:cond delay="9500"/>
                            </p:stCondLst>
                            <p:childTnLst>
                              <p:par>
                                <p:cTn id="26" presetID="1" presetClass="entr" presetSubtype="0" fill="hold" grpId="0" nodeType="afterEffect">
                                  <p:stCondLst>
                                    <p:cond delay="100"/>
                                  </p:stCondLst>
                                  <p:childTnLst>
                                    <p:set>
                                      <p:cBhvr>
                                        <p:cTn id="27" dur="1" fill="hold">
                                          <p:stCondLst>
                                            <p:cond delay="499"/>
                                          </p:stCondLst>
                                        </p:cTn>
                                        <p:tgtEl>
                                          <p:spTgt spid="700432"/>
                                        </p:tgtEl>
                                        <p:attrNameLst>
                                          <p:attrName>style.visibility</p:attrName>
                                        </p:attrNameLst>
                                      </p:cBhvr>
                                      <p:to>
                                        <p:strVal val="visible"/>
                                      </p:to>
                                    </p:set>
                                  </p:childTnLst>
                                </p:cTn>
                              </p:par>
                            </p:childTnLst>
                          </p:cTn>
                        </p:par>
                        <p:par>
                          <p:cTn id="28" fill="hold" nodeType="afterGroup">
                            <p:stCondLst>
                              <p:cond delay="10100"/>
                            </p:stCondLst>
                            <p:childTnLst>
                              <p:par>
                                <p:cTn id="29" presetID="1" presetClass="entr" presetSubtype="0" fill="hold" grpId="0" nodeType="afterEffect">
                                  <p:stCondLst>
                                    <p:cond delay="100"/>
                                  </p:stCondLst>
                                  <p:childTnLst>
                                    <p:set>
                                      <p:cBhvr>
                                        <p:cTn id="30" dur="1" fill="hold">
                                          <p:stCondLst>
                                            <p:cond delay="499"/>
                                          </p:stCondLst>
                                        </p:cTn>
                                        <p:tgtEl>
                                          <p:spTgt spid="700436"/>
                                        </p:tgtEl>
                                        <p:attrNameLst>
                                          <p:attrName>style.visibility</p:attrName>
                                        </p:attrNameLst>
                                      </p:cBhvr>
                                      <p:to>
                                        <p:strVal val="visible"/>
                                      </p:to>
                                    </p:set>
                                  </p:childTnLst>
                                </p:cTn>
                              </p:par>
                            </p:childTnLst>
                          </p:cTn>
                        </p:par>
                        <p:par>
                          <p:cTn id="31" fill="hold" nodeType="afterGroup">
                            <p:stCondLst>
                              <p:cond delay="10700"/>
                            </p:stCondLst>
                            <p:childTnLst>
                              <p:par>
                                <p:cTn id="32" presetID="1" presetClass="entr" presetSubtype="0" fill="hold" grpId="0" nodeType="afterEffect">
                                  <p:stCondLst>
                                    <p:cond delay="100"/>
                                  </p:stCondLst>
                                  <p:childTnLst>
                                    <p:set>
                                      <p:cBhvr>
                                        <p:cTn id="33" dur="1" fill="hold">
                                          <p:stCondLst>
                                            <p:cond delay="499"/>
                                          </p:stCondLst>
                                        </p:cTn>
                                        <p:tgtEl>
                                          <p:spTgt spid="700430"/>
                                        </p:tgtEl>
                                        <p:attrNameLst>
                                          <p:attrName>style.visibility</p:attrName>
                                        </p:attrNameLst>
                                      </p:cBhvr>
                                      <p:to>
                                        <p:strVal val="visible"/>
                                      </p:to>
                                    </p:set>
                                  </p:childTnLst>
                                </p:cTn>
                              </p:par>
                            </p:childTnLst>
                          </p:cTn>
                        </p:par>
                        <p:par>
                          <p:cTn id="34" fill="hold" nodeType="afterGroup">
                            <p:stCondLst>
                              <p:cond delay="11300"/>
                            </p:stCondLst>
                            <p:childTnLst>
                              <p:par>
                                <p:cTn id="35" presetID="1" presetClass="entr" presetSubtype="0" fill="hold" grpId="0" nodeType="afterEffect">
                                  <p:stCondLst>
                                    <p:cond delay="100"/>
                                  </p:stCondLst>
                                  <p:childTnLst>
                                    <p:set>
                                      <p:cBhvr>
                                        <p:cTn id="36" dur="1" fill="hold">
                                          <p:stCondLst>
                                            <p:cond delay="499"/>
                                          </p:stCondLst>
                                        </p:cTn>
                                        <p:tgtEl>
                                          <p:spTgt spid="700433"/>
                                        </p:tgtEl>
                                        <p:attrNameLst>
                                          <p:attrName>style.visibility</p:attrName>
                                        </p:attrNameLst>
                                      </p:cBhvr>
                                      <p:to>
                                        <p:strVal val="visible"/>
                                      </p:to>
                                    </p:set>
                                  </p:childTnLst>
                                </p:cTn>
                              </p:par>
                            </p:childTnLst>
                          </p:cTn>
                        </p:par>
                        <p:par>
                          <p:cTn id="37" fill="hold" nodeType="afterGroup">
                            <p:stCondLst>
                              <p:cond delay="11900"/>
                            </p:stCondLst>
                            <p:childTnLst>
                              <p:par>
                                <p:cTn id="38" presetID="1" presetClass="entr" presetSubtype="0" fill="hold" grpId="0" nodeType="afterEffect">
                                  <p:stCondLst>
                                    <p:cond delay="100"/>
                                  </p:stCondLst>
                                  <p:childTnLst>
                                    <p:set>
                                      <p:cBhvr>
                                        <p:cTn id="39" dur="1" fill="hold">
                                          <p:stCondLst>
                                            <p:cond delay="499"/>
                                          </p:stCondLst>
                                        </p:cTn>
                                        <p:tgtEl>
                                          <p:spTgt spid="700437"/>
                                        </p:tgtEl>
                                        <p:attrNameLst>
                                          <p:attrName>style.visibility</p:attrName>
                                        </p:attrNameLst>
                                      </p:cBhvr>
                                      <p:to>
                                        <p:strVal val="visible"/>
                                      </p:to>
                                    </p:set>
                                  </p:childTnLst>
                                </p:cTn>
                              </p:par>
                            </p:childTnLst>
                          </p:cTn>
                        </p:par>
                        <p:par>
                          <p:cTn id="40" fill="hold" nodeType="afterGroup">
                            <p:stCondLst>
                              <p:cond delay="12500"/>
                            </p:stCondLst>
                            <p:childTnLst>
                              <p:par>
                                <p:cTn id="41" presetID="1" presetClass="entr" presetSubtype="0" fill="hold" grpId="0" nodeType="afterEffect">
                                  <p:stCondLst>
                                    <p:cond delay="100"/>
                                  </p:stCondLst>
                                  <p:childTnLst>
                                    <p:set>
                                      <p:cBhvr>
                                        <p:cTn id="42" dur="1" fill="hold">
                                          <p:stCondLst>
                                            <p:cond delay="499"/>
                                          </p:stCondLst>
                                        </p:cTn>
                                        <p:tgtEl>
                                          <p:spTgt spid="700428"/>
                                        </p:tgtEl>
                                        <p:attrNameLst>
                                          <p:attrName>style.visibility</p:attrName>
                                        </p:attrNameLst>
                                      </p:cBhvr>
                                      <p:to>
                                        <p:strVal val="visible"/>
                                      </p:to>
                                    </p:set>
                                  </p:childTnLst>
                                </p:cTn>
                              </p:par>
                            </p:childTnLst>
                          </p:cTn>
                        </p:par>
                        <p:par>
                          <p:cTn id="43" fill="hold" nodeType="afterGroup">
                            <p:stCondLst>
                              <p:cond delay="13100"/>
                            </p:stCondLst>
                            <p:childTnLst>
                              <p:par>
                                <p:cTn id="44" presetID="1" presetClass="entr" presetSubtype="0" fill="hold" grpId="0" nodeType="afterEffect">
                                  <p:stCondLst>
                                    <p:cond delay="100"/>
                                  </p:stCondLst>
                                  <p:childTnLst>
                                    <p:set>
                                      <p:cBhvr>
                                        <p:cTn id="45" dur="1" fill="hold">
                                          <p:stCondLst>
                                            <p:cond delay="499"/>
                                          </p:stCondLst>
                                        </p:cTn>
                                        <p:tgtEl>
                                          <p:spTgt spid="700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5" grpId="0" animBg="1"/>
      <p:bldP spid="700426" grpId="0" animBg="1"/>
      <p:bldP spid="700427" grpId="0" animBg="1"/>
      <p:bldP spid="700428" grpId="0" animBg="1"/>
      <p:bldP spid="700429" grpId="0" animBg="1"/>
      <p:bldP spid="700430" grpId="0" animBg="1"/>
      <p:bldP spid="700431" grpId="0" animBg="1" autoUpdateAnimBg="0"/>
      <p:bldP spid="700432" grpId="0" animBg="1" autoUpdateAnimBg="0"/>
      <p:bldP spid="700433" grpId="0" animBg="1" autoUpdateAnimBg="0"/>
      <p:bldP spid="700434" grpId="0" animBg="1" autoUpdateAnimBg="0"/>
      <p:bldP spid="700435" grpId="0" autoUpdateAnimBg="0"/>
      <p:bldP spid="700436" grpId="0" autoUpdateAnimBg="0"/>
      <p:bldP spid="7004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AE17317-3E8A-49FB-A105-03563DADE3A7}" type="slidenum">
              <a:rPr lang="en-AU" altLang="en-US"/>
              <a:pPr>
                <a:defRPr/>
              </a:pPr>
              <a:t>17</a:t>
            </a:fld>
            <a:r>
              <a:rPr lang="en-AU" altLang="en-US"/>
              <a:t>/43</a:t>
            </a:r>
          </a:p>
        </p:txBody>
      </p:sp>
      <p:sp>
        <p:nvSpPr>
          <p:cNvPr id="702466" name="Rectangle 2"/>
          <p:cNvSpPr>
            <a:spLocks noChangeArrowheads="1"/>
          </p:cNvSpPr>
          <p:nvPr/>
        </p:nvSpPr>
        <p:spPr bwMode="auto">
          <a:xfrm>
            <a:off x="533400" y="1600200"/>
            <a:ext cx="8153400" cy="4276725"/>
          </a:xfrm>
          <a:prstGeom prst="rect">
            <a:avLst/>
          </a:prstGeom>
          <a:solidFill>
            <a:srgbClr val="DFFFFF"/>
          </a:solidFill>
          <a:ln w="254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eaLnBrk="0" hangingPunct="0">
              <a:spcBef>
                <a:spcPct val="50000"/>
              </a:spcBef>
              <a:buClr>
                <a:srgbClr val="003399"/>
              </a:buClr>
              <a:buSzPct val="80000"/>
              <a:buFont typeface="Wingdings" pitchFamily="2" charset="2"/>
              <a:buChar char="l"/>
              <a:defRPr/>
            </a:pPr>
            <a:r>
              <a:rPr lang="en-US" sz="3200">
                <a:solidFill>
                  <a:srgbClr val="FF9900"/>
                </a:solidFill>
              </a:rPr>
              <a:t> </a:t>
            </a:r>
            <a:r>
              <a:rPr lang="en-US" sz="3200" b="1" u="sng">
                <a:solidFill>
                  <a:srgbClr val="663300"/>
                </a:solidFill>
              </a:rPr>
              <a:t>Basic</a:t>
            </a:r>
            <a:r>
              <a:rPr lang="en-US" sz="3200">
                <a:solidFill>
                  <a:srgbClr val="663300"/>
                </a:solidFill>
              </a:rPr>
              <a:t>:</a:t>
            </a:r>
            <a:r>
              <a:rPr lang="en-US" sz="3200">
                <a:solidFill>
                  <a:srgbClr val="FF9900"/>
                </a:solidFill>
              </a:rPr>
              <a:t> </a:t>
            </a:r>
          </a:p>
          <a:p>
            <a:pPr eaLnBrk="0" hangingPunct="0">
              <a:spcBef>
                <a:spcPct val="50000"/>
              </a:spcBef>
              <a:buClr>
                <a:srgbClr val="003399"/>
              </a:buClr>
              <a:buSzPct val="80000"/>
              <a:buFont typeface="Wingdings" pitchFamily="2" charset="2"/>
              <a:buNone/>
              <a:defRPr/>
            </a:pPr>
            <a:r>
              <a:rPr lang="en-US" sz="3200">
                <a:solidFill>
                  <a:srgbClr val="037C03"/>
                </a:solidFill>
              </a:rPr>
              <a:t>	Assets = </a:t>
            </a:r>
            <a:r>
              <a:rPr lang="en-US" sz="3200">
                <a:solidFill>
                  <a:srgbClr val="FF0000"/>
                </a:solidFill>
              </a:rPr>
              <a:t>Liabilities</a:t>
            </a:r>
            <a:r>
              <a:rPr lang="en-US" sz="3200">
                <a:solidFill>
                  <a:srgbClr val="037C03"/>
                </a:solidFill>
              </a:rPr>
              <a:t> + </a:t>
            </a:r>
            <a:r>
              <a:rPr lang="en-US" sz="3200">
                <a:solidFill>
                  <a:srgbClr val="0000FF"/>
                </a:solidFill>
              </a:rPr>
              <a:t>Owner's Equity</a:t>
            </a:r>
          </a:p>
          <a:p>
            <a:pPr eaLnBrk="0" hangingPunct="0">
              <a:spcBef>
                <a:spcPct val="50000"/>
              </a:spcBef>
              <a:buClr>
                <a:srgbClr val="003399"/>
              </a:buClr>
              <a:buSzPct val="80000"/>
              <a:buFont typeface="Wingdings" pitchFamily="2" charset="2"/>
              <a:buNone/>
              <a:defRPr/>
            </a:pPr>
            <a:endParaRPr lang="en-US" sz="1000">
              <a:solidFill>
                <a:srgbClr val="0000FF"/>
              </a:solidFill>
            </a:endParaRPr>
          </a:p>
          <a:p>
            <a:pPr eaLnBrk="0" hangingPunct="0">
              <a:spcBef>
                <a:spcPct val="50000"/>
              </a:spcBef>
              <a:buClr>
                <a:srgbClr val="003399"/>
              </a:buClr>
              <a:buSzPct val="80000"/>
              <a:buFont typeface="Wingdings" pitchFamily="2" charset="2"/>
              <a:buChar char="l"/>
              <a:defRPr/>
            </a:pPr>
            <a:r>
              <a:rPr lang="en-US" sz="3200">
                <a:solidFill>
                  <a:srgbClr val="037C03"/>
                </a:solidFill>
              </a:rPr>
              <a:t> </a:t>
            </a:r>
            <a:r>
              <a:rPr lang="en-US" sz="3200" b="1" u="sng">
                <a:solidFill>
                  <a:srgbClr val="663300"/>
                </a:solidFill>
              </a:rPr>
              <a:t>Expanded</a:t>
            </a:r>
            <a:r>
              <a:rPr lang="en-US" sz="3200">
                <a:solidFill>
                  <a:srgbClr val="663300"/>
                </a:solidFill>
              </a:rPr>
              <a:t>:</a:t>
            </a:r>
            <a:r>
              <a:rPr lang="en-US" sz="3200">
                <a:solidFill>
                  <a:srgbClr val="037C03"/>
                </a:solidFill>
              </a:rPr>
              <a:t> </a:t>
            </a:r>
          </a:p>
          <a:p>
            <a:pPr eaLnBrk="0" hangingPunct="0">
              <a:spcBef>
                <a:spcPct val="50000"/>
              </a:spcBef>
              <a:buClr>
                <a:schemeClr val="accent2"/>
              </a:buClr>
              <a:buSzPct val="80000"/>
              <a:buFont typeface="Wingdings" pitchFamily="2" charset="2"/>
              <a:buNone/>
              <a:defRPr/>
            </a:pPr>
            <a:r>
              <a:rPr lang="en-US" sz="3200">
                <a:solidFill>
                  <a:srgbClr val="037C03"/>
                </a:solidFill>
              </a:rPr>
              <a:t>	Assets</a:t>
            </a:r>
            <a:r>
              <a:rPr lang="en-US" sz="3200">
                <a:solidFill>
                  <a:srgbClr val="FF0000"/>
                </a:solidFill>
              </a:rPr>
              <a:t> = Liabilities + </a:t>
            </a:r>
            <a:r>
              <a:rPr lang="en-US" sz="3200">
                <a:solidFill>
                  <a:srgbClr val="0000FF"/>
                </a:solidFill>
              </a:rPr>
              <a:t>(Owner's Capital </a:t>
            </a:r>
          </a:p>
          <a:p>
            <a:pPr eaLnBrk="0" hangingPunct="0">
              <a:spcBef>
                <a:spcPct val="20000"/>
              </a:spcBef>
              <a:buClr>
                <a:schemeClr val="accent2"/>
              </a:buClr>
              <a:buSzPct val="80000"/>
              <a:buFont typeface="Wingdings" pitchFamily="2" charset="2"/>
              <a:buNone/>
              <a:defRPr/>
            </a:pPr>
            <a:r>
              <a:rPr lang="en-US" sz="3200">
                <a:solidFill>
                  <a:srgbClr val="0000FF"/>
                </a:solidFill>
              </a:rPr>
              <a:t>	+ Revenues – Expenses – Drawings)</a:t>
            </a:r>
          </a:p>
          <a:p>
            <a:pPr eaLnBrk="0" hangingPunct="0">
              <a:spcBef>
                <a:spcPct val="20000"/>
              </a:spcBef>
              <a:buClr>
                <a:schemeClr val="accent2"/>
              </a:buClr>
              <a:buSzPct val="80000"/>
              <a:buFont typeface="Wingdings" pitchFamily="2" charset="2"/>
              <a:buNone/>
              <a:defRPr/>
            </a:pPr>
            <a:endParaRPr lang="en-US" sz="2200" i="1">
              <a:solidFill>
                <a:srgbClr val="FF0000"/>
              </a:solidFill>
            </a:endParaRPr>
          </a:p>
        </p:txBody>
      </p:sp>
      <p:sp>
        <p:nvSpPr>
          <p:cNvPr id="30724" name="Rectangle 3"/>
          <p:cNvSpPr>
            <a:spLocks noGrp="1" noChangeArrowheads="1"/>
          </p:cNvSpPr>
          <p:nvPr>
            <p:ph type="title"/>
          </p:nvPr>
        </p:nvSpPr>
        <p:spPr/>
        <p:txBody>
          <a:bodyPr/>
          <a:lstStyle/>
          <a:p>
            <a:pPr eaLnBrk="1" hangingPunct="1"/>
            <a:r>
              <a:rPr lang="en-US" smtClean="0"/>
              <a:t>Expanded Accounting Equation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02466"/>
                                        </p:tgtEl>
                                        <p:attrNameLst>
                                          <p:attrName>style.visibility</p:attrName>
                                        </p:attrNameLst>
                                      </p:cBhvr>
                                      <p:to>
                                        <p:strVal val="visible"/>
                                      </p:to>
                                    </p:set>
                                    <p:animEffect transition="in" filter="dissolve">
                                      <p:cBhvr>
                                        <p:cTn id="7" dur="500"/>
                                        <p:tgtEl>
                                          <p:spTgt spid="70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1"/>
          </p:nvPr>
        </p:nvSpPr>
        <p:spPr/>
        <p:txBody>
          <a:bodyPr/>
          <a:lstStyle/>
          <a:p>
            <a:pPr>
              <a:defRPr/>
            </a:pPr>
            <a:fld id="{78EE744C-6B59-43BC-9910-40E20986CC7F}" type="slidenum">
              <a:rPr lang="en-AU" altLang="en-US"/>
              <a:pPr>
                <a:defRPr/>
              </a:pPr>
              <a:t>18</a:t>
            </a:fld>
            <a:r>
              <a:rPr lang="en-AU" altLang="en-US"/>
              <a:t>/43</a:t>
            </a:r>
          </a:p>
        </p:txBody>
      </p:sp>
      <p:sp>
        <p:nvSpPr>
          <p:cNvPr id="28675" name="Rectangle 2"/>
          <p:cNvSpPr>
            <a:spLocks noGrp="1" noChangeArrowheads="1"/>
          </p:cNvSpPr>
          <p:nvPr>
            <p:ph type="title"/>
          </p:nvPr>
        </p:nvSpPr>
        <p:spPr/>
        <p:txBody>
          <a:bodyPr/>
          <a:lstStyle/>
          <a:p>
            <a:pPr eaLnBrk="1" hangingPunct="1"/>
            <a:r>
              <a:rPr lang="en-US" smtClean="0"/>
              <a:t>Owners’ Equity</a:t>
            </a:r>
          </a:p>
        </p:txBody>
      </p:sp>
      <p:sp>
        <p:nvSpPr>
          <p:cNvPr id="28676" name="Rectangle 3"/>
          <p:cNvSpPr>
            <a:spLocks noChangeArrowheads="1"/>
          </p:cNvSpPr>
          <p:nvPr/>
        </p:nvSpPr>
        <p:spPr bwMode="auto">
          <a:xfrm>
            <a:off x="609600" y="1601788"/>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lnSpc>
                <a:spcPct val="50000"/>
              </a:lnSpc>
              <a:spcBef>
                <a:spcPct val="50000"/>
              </a:spcBef>
            </a:pPr>
            <a:r>
              <a:rPr lang="en-US" sz="3200" b="1"/>
              <a:t>Effects of Revenues/Expenses on </a:t>
            </a:r>
          </a:p>
          <a:p>
            <a:pPr algn="ctr" eaLnBrk="0" hangingPunct="0">
              <a:lnSpc>
                <a:spcPct val="50000"/>
              </a:lnSpc>
              <a:spcBef>
                <a:spcPct val="50000"/>
              </a:spcBef>
            </a:pPr>
            <a:r>
              <a:rPr lang="en-US" sz="3200" b="1"/>
              <a:t>Owners’ Equity</a:t>
            </a:r>
          </a:p>
        </p:txBody>
      </p:sp>
      <p:grpSp>
        <p:nvGrpSpPr>
          <p:cNvPr id="2" name="Group 4"/>
          <p:cNvGrpSpPr>
            <a:grpSpLocks/>
          </p:cNvGrpSpPr>
          <p:nvPr/>
        </p:nvGrpSpPr>
        <p:grpSpPr bwMode="auto">
          <a:xfrm>
            <a:off x="284163" y="2471738"/>
            <a:ext cx="4137025" cy="3941762"/>
            <a:chOff x="179" y="1557"/>
            <a:chExt cx="2606" cy="2483"/>
          </a:xfrm>
        </p:grpSpPr>
        <p:grpSp>
          <p:nvGrpSpPr>
            <p:cNvPr id="28685" name="Group 5"/>
            <p:cNvGrpSpPr>
              <a:grpSpLocks/>
            </p:cNvGrpSpPr>
            <p:nvPr/>
          </p:nvGrpSpPr>
          <p:grpSpPr bwMode="auto">
            <a:xfrm>
              <a:off x="179" y="1557"/>
              <a:ext cx="2606" cy="2483"/>
              <a:chOff x="179" y="1557"/>
              <a:chExt cx="2606" cy="2483"/>
            </a:xfrm>
          </p:grpSpPr>
          <p:sp>
            <p:nvSpPr>
              <p:cNvPr id="28687" name="Freeform 6"/>
              <p:cNvSpPr>
                <a:spLocks/>
              </p:cNvSpPr>
              <p:nvPr/>
            </p:nvSpPr>
            <p:spPr bwMode="auto">
              <a:xfrm>
                <a:off x="179" y="1557"/>
                <a:ext cx="2316" cy="2211"/>
              </a:xfrm>
              <a:custGeom>
                <a:avLst/>
                <a:gdLst>
                  <a:gd name="T0" fmla="*/ 581 w 2316"/>
                  <a:gd name="T1" fmla="*/ 2210 h 2211"/>
                  <a:gd name="T2" fmla="*/ 1737 w 2316"/>
                  <a:gd name="T3" fmla="*/ 2210 h 2211"/>
                  <a:gd name="T4" fmla="*/ 1737 w 2316"/>
                  <a:gd name="T5" fmla="*/ 1107 h 2211"/>
                  <a:gd name="T6" fmla="*/ 2315 w 2316"/>
                  <a:gd name="T7" fmla="*/ 1107 h 2211"/>
                  <a:gd name="T8" fmla="*/ 1159 w 2316"/>
                  <a:gd name="T9" fmla="*/ 0 h 2211"/>
                  <a:gd name="T10" fmla="*/ 0 w 2316"/>
                  <a:gd name="T11" fmla="*/ 1107 h 2211"/>
                  <a:gd name="T12" fmla="*/ 581 w 2316"/>
                  <a:gd name="T13" fmla="*/ 1107 h 2211"/>
                  <a:gd name="T14" fmla="*/ 581 w 2316"/>
                  <a:gd name="T15" fmla="*/ 2210 h 2211"/>
                  <a:gd name="T16" fmla="*/ 0 60000 65536"/>
                  <a:gd name="T17" fmla="*/ 0 60000 65536"/>
                  <a:gd name="T18" fmla="*/ 0 60000 65536"/>
                  <a:gd name="T19" fmla="*/ 0 60000 65536"/>
                  <a:gd name="T20" fmla="*/ 0 60000 65536"/>
                  <a:gd name="T21" fmla="*/ 0 60000 65536"/>
                  <a:gd name="T22" fmla="*/ 0 60000 65536"/>
                  <a:gd name="T23" fmla="*/ 0 60000 65536"/>
                  <a:gd name="T24" fmla="*/ 0 w 2316"/>
                  <a:gd name="T25" fmla="*/ 0 h 2211"/>
                  <a:gd name="T26" fmla="*/ 2316 w 2316"/>
                  <a:gd name="T27" fmla="*/ 2211 h 2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6" h="2211">
                    <a:moveTo>
                      <a:pt x="581" y="2210"/>
                    </a:moveTo>
                    <a:lnTo>
                      <a:pt x="1737" y="2210"/>
                    </a:lnTo>
                    <a:lnTo>
                      <a:pt x="1737" y="1107"/>
                    </a:lnTo>
                    <a:lnTo>
                      <a:pt x="2315" y="1107"/>
                    </a:lnTo>
                    <a:lnTo>
                      <a:pt x="1159" y="0"/>
                    </a:lnTo>
                    <a:lnTo>
                      <a:pt x="0" y="1107"/>
                    </a:lnTo>
                    <a:lnTo>
                      <a:pt x="581" y="1107"/>
                    </a:lnTo>
                    <a:lnTo>
                      <a:pt x="581" y="2210"/>
                    </a:lnTo>
                  </a:path>
                </a:pathLst>
              </a:custGeom>
              <a:solidFill>
                <a:srgbClr val="0CC10C"/>
              </a:solidFill>
              <a:ln w="12700" cap="rnd">
                <a:solidFill>
                  <a:srgbClr val="0CC10C"/>
                </a:solidFill>
                <a:round/>
                <a:headEnd/>
                <a:tailEnd/>
              </a:ln>
            </p:spPr>
            <p:txBody>
              <a:bodyPr/>
              <a:lstStyle/>
              <a:p>
                <a:endParaRPr lang="en-US"/>
              </a:p>
            </p:txBody>
          </p:sp>
          <p:sp>
            <p:nvSpPr>
              <p:cNvPr id="28688" name="Freeform 7"/>
              <p:cNvSpPr>
                <a:spLocks/>
              </p:cNvSpPr>
              <p:nvPr/>
            </p:nvSpPr>
            <p:spPr bwMode="auto">
              <a:xfrm>
                <a:off x="760" y="2658"/>
                <a:ext cx="2025" cy="1382"/>
              </a:xfrm>
              <a:custGeom>
                <a:avLst/>
                <a:gdLst>
                  <a:gd name="T0" fmla="*/ 1734 w 2025"/>
                  <a:gd name="T1" fmla="*/ 0 h 1382"/>
                  <a:gd name="T2" fmla="*/ 2024 w 2025"/>
                  <a:gd name="T3" fmla="*/ 277 h 1382"/>
                  <a:gd name="T4" fmla="*/ 1447 w 2025"/>
                  <a:gd name="T5" fmla="*/ 277 h 1382"/>
                  <a:gd name="T6" fmla="*/ 1447 w 2025"/>
                  <a:gd name="T7" fmla="*/ 1381 h 1382"/>
                  <a:gd name="T8" fmla="*/ 287 w 2025"/>
                  <a:gd name="T9" fmla="*/ 1381 h 1382"/>
                  <a:gd name="T10" fmla="*/ 0 w 2025"/>
                  <a:gd name="T11" fmla="*/ 1107 h 1382"/>
                  <a:gd name="T12" fmla="*/ 1156 w 2025"/>
                  <a:gd name="T13" fmla="*/ 1107 h 1382"/>
                  <a:gd name="T14" fmla="*/ 1156 w 2025"/>
                  <a:gd name="T15" fmla="*/ 0 h 1382"/>
                  <a:gd name="T16" fmla="*/ 1734 w 2025"/>
                  <a:gd name="T17" fmla="*/ 0 h 13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25"/>
                  <a:gd name="T28" fmla="*/ 0 h 1382"/>
                  <a:gd name="T29" fmla="*/ 2025 w 2025"/>
                  <a:gd name="T30" fmla="*/ 1382 h 13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25" h="1382">
                    <a:moveTo>
                      <a:pt x="1734" y="0"/>
                    </a:moveTo>
                    <a:lnTo>
                      <a:pt x="2024" y="277"/>
                    </a:lnTo>
                    <a:lnTo>
                      <a:pt x="1447" y="277"/>
                    </a:lnTo>
                    <a:lnTo>
                      <a:pt x="1447" y="1381"/>
                    </a:lnTo>
                    <a:lnTo>
                      <a:pt x="287" y="1381"/>
                    </a:lnTo>
                    <a:lnTo>
                      <a:pt x="0" y="1107"/>
                    </a:lnTo>
                    <a:lnTo>
                      <a:pt x="1156" y="1107"/>
                    </a:lnTo>
                    <a:lnTo>
                      <a:pt x="1156" y="0"/>
                    </a:lnTo>
                    <a:lnTo>
                      <a:pt x="1734" y="0"/>
                    </a:lnTo>
                  </a:path>
                </a:pathLst>
              </a:custGeom>
              <a:solidFill>
                <a:srgbClr val="000000"/>
              </a:solidFill>
              <a:ln w="12700" cap="rnd">
                <a:solidFill>
                  <a:srgbClr val="000000"/>
                </a:solidFill>
                <a:round/>
                <a:headEnd/>
                <a:tailEnd/>
              </a:ln>
            </p:spPr>
            <p:txBody>
              <a:bodyPr/>
              <a:lstStyle/>
              <a:p>
                <a:endParaRPr lang="en-US"/>
              </a:p>
            </p:txBody>
          </p:sp>
          <p:sp>
            <p:nvSpPr>
              <p:cNvPr id="28689" name="Freeform 8"/>
              <p:cNvSpPr>
                <a:spLocks/>
              </p:cNvSpPr>
              <p:nvPr/>
            </p:nvSpPr>
            <p:spPr bwMode="auto">
              <a:xfrm>
                <a:off x="179" y="2658"/>
                <a:ext cx="582" cy="278"/>
              </a:xfrm>
              <a:custGeom>
                <a:avLst/>
                <a:gdLst>
                  <a:gd name="T0" fmla="*/ 0 w 582"/>
                  <a:gd name="T1" fmla="*/ 0 h 278"/>
                  <a:gd name="T2" fmla="*/ 581 w 582"/>
                  <a:gd name="T3" fmla="*/ 0 h 278"/>
                  <a:gd name="T4" fmla="*/ 581 w 582"/>
                  <a:gd name="T5" fmla="*/ 277 h 278"/>
                  <a:gd name="T6" fmla="*/ 291 w 582"/>
                  <a:gd name="T7" fmla="*/ 277 h 278"/>
                  <a:gd name="T8" fmla="*/ 0 w 582"/>
                  <a:gd name="T9" fmla="*/ 0 h 278"/>
                  <a:gd name="T10" fmla="*/ 0 60000 65536"/>
                  <a:gd name="T11" fmla="*/ 0 60000 65536"/>
                  <a:gd name="T12" fmla="*/ 0 60000 65536"/>
                  <a:gd name="T13" fmla="*/ 0 60000 65536"/>
                  <a:gd name="T14" fmla="*/ 0 60000 65536"/>
                  <a:gd name="T15" fmla="*/ 0 w 582"/>
                  <a:gd name="T16" fmla="*/ 0 h 278"/>
                  <a:gd name="T17" fmla="*/ 582 w 582"/>
                  <a:gd name="T18" fmla="*/ 278 h 278"/>
                </a:gdLst>
                <a:ahLst/>
                <a:cxnLst>
                  <a:cxn ang="T10">
                    <a:pos x="T0" y="T1"/>
                  </a:cxn>
                  <a:cxn ang="T11">
                    <a:pos x="T2" y="T3"/>
                  </a:cxn>
                  <a:cxn ang="T12">
                    <a:pos x="T4" y="T5"/>
                  </a:cxn>
                  <a:cxn ang="T13">
                    <a:pos x="T6" y="T7"/>
                  </a:cxn>
                  <a:cxn ang="T14">
                    <a:pos x="T8" y="T9"/>
                  </a:cxn>
                </a:cxnLst>
                <a:rect l="T15" t="T16" r="T17" b="T18"/>
                <a:pathLst>
                  <a:path w="582" h="278">
                    <a:moveTo>
                      <a:pt x="0" y="0"/>
                    </a:moveTo>
                    <a:lnTo>
                      <a:pt x="581" y="0"/>
                    </a:lnTo>
                    <a:lnTo>
                      <a:pt x="581" y="277"/>
                    </a:lnTo>
                    <a:lnTo>
                      <a:pt x="291" y="277"/>
                    </a:lnTo>
                    <a:lnTo>
                      <a:pt x="0" y="0"/>
                    </a:lnTo>
                  </a:path>
                </a:pathLst>
              </a:custGeom>
              <a:solidFill>
                <a:srgbClr val="000000"/>
              </a:solidFill>
              <a:ln w="12700" cap="rnd">
                <a:solidFill>
                  <a:srgbClr val="000000"/>
                </a:solidFill>
                <a:round/>
                <a:headEnd/>
                <a:tailEnd/>
              </a:ln>
            </p:spPr>
            <p:txBody>
              <a:bodyPr/>
              <a:lstStyle/>
              <a:p>
                <a:endParaRPr lang="en-US"/>
              </a:p>
            </p:txBody>
          </p:sp>
          <p:sp>
            <p:nvSpPr>
              <p:cNvPr id="28690" name="Freeform 9"/>
              <p:cNvSpPr>
                <a:spLocks/>
              </p:cNvSpPr>
              <p:nvPr/>
            </p:nvSpPr>
            <p:spPr bwMode="auto">
              <a:xfrm>
                <a:off x="179" y="1557"/>
                <a:ext cx="2316" cy="2211"/>
              </a:xfrm>
              <a:custGeom>
                <a:avLst/>
                <a:gdLst>
                  <a:gd name="T0" fmla="*/ 581 w 2316"/>
                  <a:gd name="T1" fmla="*/ 1107 h 2211"/>
                  <a:gd name="T2" fmla="*/ 581 w 2316"/>
                  <a:gd name="T3" fmla="*/ 2210 h 2211"/>
                  <a:gd name="T4" fmla="*/ 1737 w 2316"/>
                  <a:gd name="T5" fmla="*/ 2210 h 2211"/>
                  <a:gd name="T6" fmla="*/ 1737 w 2316"/>
                  <a:gd name="T7" fmla="*/ 1107 h 2211"/>
                  <a:gd name="T8" fmla="*/ 2315 w 2316"/>
                  <a:gd name="T9" fmla="*/ 1107 h 2211"/>
                  <a:gd name="T10" fmla="*/ 1159 w 2316"/>
                  <a:gd name="T11" fmla="*/ 0 h 2211"/>
                  <a:gd name="T12" fmla="*/ 0 w 2316"/>
                  <a:gd name="T13" fmla="*/ 1107 h 2211"/>
                  <a:gd name="T14" fmla="*/ 581 w 2316"/>
                  <a:gd name="T15" fmla="*/ 1107 h 2211"/>
                  <a:gd name="T16" fmla="*/ 0 60000 65536"/>
                  <a:gd name="T17" fmla="*/ 0 60000 65536"/>
                  <a:gd name="T18" fmla="*/ 0 60000 65536"/>
                  <a:gd name="T19" fmla="*/ 0 60000 65536"/>
                  <a:gd name="T20" fmla="*/ 0 60000 65536"/>
                  <a:gd name="T21" fmla="*/ 0 60000 65536"/>
                  <a:gd name="T22" fmla="*/ 0 60000 65536"/>
                  <a:gd name="T23" fmla="*/ 0 60000 65536"/>
                  <a:gd name="T24" fmla="*/ 0 w 2316"/>
                  <a:gd name="T25" fmla="*/ 0 h 2211"/>
                  <a:gd name="T26" fmla="*/ 2316 w 2316"/>
                  <a:gd name="T27" fmla="*/ 2211 h 22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6" h="2211">
                    <a:moveTo>
                      <a:pt x="581" y="1107"/>
                    </a:moveTo>
                    <a:lnTo>
                      <a:pt x="581" y="2210"/>
                    </a:lnTo>
                    <a:lnTo>
                      <a:pt x="1737" y="2210"/>
                    </a:lnTo>
                    <a:lnTo>
                      <a:pt x="1737" y="1107"/>
                    </a:lnTo>
                    <a:lnTo>
                      <a:pt x="2315" y="1107"/>
                    </a:lnTo>
                    <a:lnTo>
                      <a:pt x="1159" y="0"/>
                    </a:lnTo>
                    <a:lnTo>
                      <a:pt x="0" y="1107"/>
                    </a:lnTo>
                    <a:lnTo>
                      <a:pt x="581" y="110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86" name="Rectangle 10"/>
            <p:cNvSpPr>
              <a:spLocks noChangeArrowheads="1"/>
            </p:cNvSpPr>
            <p:nvPr/>
          </p:nvSpPr>
          <p:spPr bwMode="auto">
            <a:xfrm>
              <a:off x="714" y="2197"/>
              <a:ext cx="130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2800" b="1">
                  <a:solidFill>
                    <a:srgbClr val="FFFFFF"/>
                  </a:solidFill>
                </a:rPr>
                <a:t>Revenues</a:t>
              </a:r>
            </a:p>
          </p:txBody>
        </p:sp>
      </p:grpSp>
      <p:grpSp>
        <p:nvGrpSpPr>
          <p:cNvPr id="4" name="Group 11"/>
          <p:cNvGrpSpPr>
            <a:grpSpLocks/>
          </p:cNvGrpSpPr>
          <p:nvPr/>
        </p:nvGrpSpPr>
        <p:grpSpPr bwMode="auto">
          <a:xfrm>
            <a:off x="4800600" y="2559050"/>
            <a:ext cx="4070350" cy="3886200"/>
            <a:chOff x="3027" y="1612"/>
            <a:chExt cx="2564" cy="2448"/>
          </a:xfrm>
        </p:grpSpPr>
        <p:grpSp>
          <p:nvGrpSpPr>
            <p:cNvPr id="28679" name="Group 12"/>
            <p:cNvGrpSpPr>
              <a:grpSpLocks/>
            </p:cNvGrpSpPr>
            <p:nvPr/>
          </p:nvGrpSpPr>
          <p:grpSpPr bwMode="auto">
            <a:xfrm>
              <a:off x="3027" y="1612"/>
              <a:ext cx="2564" cy="2448"/>
              <a:chOff x="3027" y="1612"/>
              <a:chExt cx="2564" cy="2448"/>
            </a:xfrm>
          </p:grpSpPr>
          <p:sp>
            <p:nvSpPr>
              <p:cNvPr id="28681" name="Freeform 13"/>
              <p:cNvSpPr>
                <a:spLocks/>
              </p:cNvSpPr>
              <p:nvPr/>
            </p:nvSpPr>
            <p:spPr bwMode="auto">
              <a:xfrm>
                <a:off x="3027" y="1617"/>
                <a:ext cx="2279" cy="2173"/>
              </a:xfrm>
              <a:custGeom>
                <a:avLst/>
                <a:gdLst>
                  <a:gd name="T0" fmla="*/ 572 w 2279"/>
                  <a:gd name="T1" fmla="*/ 0 h 2173"/>
                  <a:gd name="T2" fmla="*/ 1709 w 2279"/>
                  <a:gd name="T3" fmla="*/ 0 h 2173"/>
                  <a:gd name="T4" fmla="*/ 1709 w 2279"/>
                  <a:gd name="T5" fmla="*/ 1085 h 2173"/>
                  <a:gd name="T6" fmla="*/ 2278 w 2279"/>
                  <a:gd name="T7" fmla="*/ 1085 h 2173"/>
                  <a:gd name="T8" fmla="*/ 1141 w 2279"/>
                  <a:gd name="T9" fmla="*/ 2172 h 2173"/>
                  <a:gd name="T10" fmla="*/ 0 w 2279"/>
                  <a:gd name="T11" fmla="*/ 1085 h 2173"/>
                  <a:gd name="T12" fmla="*/ 572 w 2279"/>
                  <a:gd name="T13" fmla="*/ 1085 h 2173"/>
                  <a:gd name="T14" fmla="*/ 572 w 2279"/>
                  <a:gd name="T15" fmla="*/ 0 h 2173"/>
                  <a:gd name="T16" fmla="*/ 0 60000 65536"/>
                  <a:gd name="T17" fmla="*/ 0 60000 65536"/>
                  <a:gd name="T18" fmla="*/ 0 60000 65536"/>
                  <a:gd name="T19" fmla="*/ 0 60000 65536"/>
                  <a:gd name="T20" fmla="*/ 0 60000 65536"/>
                  <a:gd name="T21" fmla="*/ 0 60000 65536"/>
                  <a:gd name="T22" fmla="*/ 0 60000 65536"/>
                  <a:gd name="T23" fmla="*/ 0 60000 65536"/>
                  <a:gd name="T24" fmla="*/ 0 w 2279"/>
                  <a:gd name="T25" fmla="*/ 0 h 2173"/>
                  <a:gd name="T26" fmla="*/ 2279 w 2279"/>
                  <a:gd name="T27" fmla="*/ 2173 h 2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79" h="2173">
                    <a:moveTo>
                      <a:pt x="572" y="0"/>
                    </a:moveTo>
                    <a:lnTo>
                      <a:pt x="1709" y="0"/>
                    </a:lnTo>
                    <a:lnTo>
                      <a:pt x="1709" y="1085"/>
                    </a:lnTo>
                    <a:lnTo>
                      <a:pt x="2278" y="1085"/>
                    </a:lnTo>
                    <a:lnTo>
                      <a:pt x="1141" y="2172"/>
                    </a:lnTo>
                    <a:lnTo>
                      <a:pt x="0" y="1085"/>
                    </a:lnTo>
                    <a:lnTo>
                      <a:pt x="572" y="1085"/>
                    </a:lnTo>
                    <a:lnTo>
                      <a:pt x="572" y="0"/>
                    </a:lnTo>
                  </a:path>
                </a:pathLst>
              </a:custGeom>
              <a:solidFill>
                <a:srgbClr val="FF0000"/>
              </a:solidFill>
              <a:ln w="12700" cap="rnd">
                <a:solidFill>
                  <a:srgbClr val="FF0000"/>
                </a:solidFill>
                <a:round/>
                <a:headEnd/>
                <a:tailEnd/>
              </a:ln>
            </p:spPr>
            <p:txBody>
              <a:bodyPr/>
              <a:lstStyle/>
              <a:p>
                <a:endParaRPr lang="en-US"/>
              </a:p>
            </p:txBody>
          </p:sp>
          <p:sp>
            <p:nvSpPr>
              <p:cNvPr id="28682" name="Freeform 14"/>
              <p:cNvSpPr>
                <a:spLocks/>
              </p:cNvSpPr>
              <p:nvPr/>
            </p:nvSpPr>
            <p:spPr bwMode="auto">
              <a:xfrm>
                <a:off x="4736" y="1617"/>
                <a:ext cx="287" cy="1086"/>
              </a:xfrm>
              <a:custGeom>
                <a:avLst/>
                <a:gdLst>
                  <a:gd name="T0" fmla="*/ 0 w 287"/>
                  <a:gd name="T1" fmla="*/ 0 h 1086"/>
                  <a:gd name="T2" fmla="*/ 286 w 287"/>
                  <a:gd name="T3" fmla="*/ 270 h 1086"/>
                  <a:gd name="T4" fmla="*/ 286 w 287"/>
                  <a:gd name="T5" fmla="*/ 1085 h 1086"/>
                  <a:gd name="T6" fmla="*/ 0 w 287"/>
                  <a:gd name="T7" fmla="*/ 1085 h 1086"/>
                  <a:gd name="T8" fmla="*/ 0 w 287"/>
                  <a:gd name="T9" fmla="*/ 0 h 1086"/>
                  <a:gd name="T10" fmla="*/ 0 60000 65536"/>
                  <a:gd name="T11" fmla="*/ 0 60000 65536"/>
                  <a:gd name="T12" fmla="*/ 0 60000 65536"/>
                  <a:gd name="T13" fmla="*/ 0 60000 65536"/>
                  <a:gd name="T14" fmla="*/ 0 60000 65536"/>
                  <a:gd name="T15" fmla="*/ 0 w 287"/>
                  <a:gd name="T16" fmla="*/ 0 h 1086"/>
                  <a:gd name="T17" fmla="*/ 287 w 287"/>
                  <a:gd name="T18" fmla="*/ 1086 h 1086"/>
                </a:gdLst>
                <a:ahLst/>
                <a:cxnLst>
                  <a:cxn ang="T10">
                    <a:pos x="T0" y="T1"/>
                  </a:cxn>
                  <a:cxn ang="T11">
                    <a:pos x="T2" y="T3"/>
                  </a:cxn>
                  <a:cxn ang="T12">
                    <a:pos x="T4" y="T5"/>
                  </a:cxn>
                  <a:cxn ang="T13">
                    <a:pos x="T6" y="T7"/>
                  </a:cxn>
                  <a:cxn ang="T14">
                    <a:pos x="T8" y="T9"/>
                  </a:cxn>
                </a:cxnLst>
                <a:rect l="T15" t="T16" r="T17" b="T18"/>
                <a:pathLst>
                  <a:path w="287" h="1086">
                    <a:moveTo>
                      <a:pt x="0" y="0"/>
                    </a:moveTo>
                    <a:lnTo>
                      <a:pt x="286" y="270"/>
                    </a:lnTo>
                    <a:lnTo>
                      <a:pt x="286" y="1085"/>
                    </a:lnTo>
                    <a:lnTo>
                      <a:pt x="0" y="1085"/>
                    </a:lnTo>
                    <a:lnTo>
                      <a:pt x="0" y="0"/>
                    </a:lnTo>
                  </a:path>
                </a:pathLst>
              </a:custGeom>
              <a:solidFill>
                <a:srgbClr val="000000"/>
              </a:solidFill>
              <a:ln w="12700" cap="rnd">
                <a:solidFill>
                  <a:srgbClr val="000000"/>
                </a:solidFill>
                <a:round/>
                <a:headEnd/>
                <a:tailEnd/>
              </a:ln>
            </p:spPr>
            <p:txBody>
              <a:bodyPr/>
              <a:lstStyle/>
              <a:p>
                <a:endParaRPr lang="en-US"/>
              </a:p>
            </p:txBody>
          </p:sp>
          <p:sp>
            <p:nvSpPr>
              <p:cNvPr id="28683" name="Freeform 15"/>
              <p:cNvSpPr>
                <a:spLocks/>
              </p:cNvSpPr>
              <p:nvPr/>
            </p:nvSpPr>
            <p:spPr bwMode="auto">
              <a:xfrm>
                <a:off x="4168" y="2702"/>
                <a:ext cx="1423" cy="1358"/>
              </a:xfrm>
              <a:custGeom>
                <a:avLst/>
                <a:gdLst>
                  <a:gd name="T0" fmla="*/ 1137 w 1423"/>
                  <a:gd name="T1" fmla="*/ 0 h 1358"/>
                  <a:gd name="T2" fmla="*/ 1422 w 1423"/>
                  <a:gd name="T3" fmla="*/ 272 h 1358"/>
                  <a:gd name="T4" fmla="*/ 283 w 1423"/>
                  <a:gd name="T5" fmla="*/ 1357 h 1358"/>
                  <a:gd name="T6" fmla="*/ 0 w 1423"/>
                  <a:gd name="T7" fmla="*/ 1087 h 1358"/>
                  <a:gd name="T8" fmla="*/ 1137 w 1423"/>
                  <a:gd name="T9" fmla="*/ 0 h 1358"/>
                  <a:gd name="T10" fmla="*/ 0 60000 65536"/>
                  <a:gd name="T11" fmla="*/ 0 60000 65536"/>
                  <a:gd name="T12" fmla="*/ 0 60000 65536"/>
                  <a:gd name="T13" fmla="*/ 0 60000 65536"/>
                  <a:gd name="T14" fmla="*/ 0 60000 65536"/>
                  <a:gd name="T15" fmla="*/ 0 w 1423"/>
                  <a:gd name="T16" fmla="*/ 0 h 1358"/>
                  <a:gd name="T17" fmla="*/ 1423 w 1423"/>
                  <a:gd name="T18" fmla="*/ 1358 h 1358"/>
                </a:gdLst>
                <a:ahLst/>
                <a:cxnLst>
                  <a:cxn ang="T10">
                    <a:pos x="T0" y="T1"/>
                  </a:cxn>
                  <a:cxn ang="T11">
                    <a:pos x="T2" y="T3"/>
                  </a:cxn>
                  <a:cxn ang="T12">
                    <a:pos x="T4" y="T5"/>
                  </a:cxn>
                  <a:cxn ang="T13">
                    <a:pos x="T6" y="T7"/>
                  </a:cxn>
                  <a:cxn ang="T14">
                    <a:pos x="T8" y="T9"/>
                  </a:cxn>
                </a:cxnLst>
                <a:rect l="T15" t="T16" r="T17" b="T18"/>
                <a:pathLst>
                  <a:path w="1423" h="1358">
                    <a:moveTo>
                      <a:pt x="1137" y="0"/>
                    </a:moveTo>
                    <a:lnTo>
                      <a:pt x="1422" y="272"/>
                    </a:lnTo>
                    <a:lnTo>
                      <a:pt x="283" y="1357"/>
                    </a:lnTo>
                    <a:lnTo>
                      <a:pt x="0" y="1087"/>
                    </a:lnTo>
                    <a:lnTo>
                      <a:pt x="1137" y="0"/>
                    </a:lnTo>
                  </a:path>
                </a:pathLst>
              </a:custGeom>
              <a:solidFill>
                <a:srgbClr val="000000"/>
              </a:solidFill>
              <a:ln w="12700" cap="rnd">
                <a:solidFill>
                  <a:srgbClr val="000000"/>
                </a:solidFill>
                <a:round/>
                <a:headEnd/>
                <a:tailEnd/>
              </a:ln>
            </p:spPr>
            <p:txBody>
              <a:bodyPr/>
              <a:lstStyle/>
              <a:p>
                <a:endParaRPr lang="en-US"/>
              </a:p>
            </p:txBody>
          </p:sp>
          <p:sp>
            <p:nvSpPr>
              <p:cNvPr id="28684" name="Freeform 16"/>
              <p:cNvSpPr>
                <a:spLocks/>
              </p:cNvSpPr>
              <p:nvPr/>
            </p:nvSpPr>
            <p:spPr bwMode="auto">
              <a:xfrm>
                <a:off x="3030" y="1612"/>
                <a:ext cx="2279" cy="2178"/>
              </a:xfrm>
              <a:custGeom>
                <a:avLst/>
                <a:gdLst>
                  <a:gd name="T0" fmla="*/ 1709 w 2279"/>
                  <a:gd name="T1" fmla="*/ 1090 h 2178"/>
                  <a:gd name="T2" fmla="*/ 2278 w 2279"/>
                  <a:gd name="T3" fmla="*/ 1090 h 2178"/>
                  <a:gd name="T4" fmla="*/ 1140 w 2279"/>
                  <a:gd name="T5" fmla="*/ 2177 h 2178"/>
                  <a:gd name="T6" fmla="*/ 0 w 2279"/>
                  <a:gd name="T7" fmla="*/ 1090 h 2178"/>
                  <a:gd name="T8" fmla="*/ 572 w 2279"/>
                  <a:gd name="T9" fmla="*/ 1090 h 2178"/>
                  <a:gd name="T10" fmla="*/ 572 w 2279"/>
                  <a:gd name="T11" fmla="*/ 0 h 2178"/>
                  <a:gd name="T12" fmla="*/ 1715 w 2279"/>
                  <a:gd name="T13" fmla="*/ 0 h 2178"/>
                  <a:gd name="T14" fmla="*/ 0 60000 65536"/>
                  <a:gd name="T15" fmla="*/ 0 60000 65536"/>
                  <a:gd name="T16" fmla="*/ 0 60000 65536"/>
                  <a:gd name="T17" fmla="*/ 0 60000 65536"/>
                  <a:gd name="T18" fmla="*/ 0 60000 65536"/>
                  <a:gd name="T19" fmla="*/ 0 60000 65536"/>
                  <a:gd name="T20" fmla="*/ 0 60000 65536"/>
                  <a:gd name="T21" fmla="*/ 0 w 2279"/>
                  <a:gd name="T22" fmla="*/ 0 h 2178"/>
                  <a:gd name="T23" fmla="*/ 2279 w 2279"/>
                  <a:gd name="T24" fmla="*/ 2178 h 21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79" h="2178">
                    <a:moveTo>
                      <a:pt x="1709" y="1090"/>
                    </a:moveTo>
                    <a:lnTo>
                      <a:pt x="2278" y="1090"/>
                    </a:lnTo>
                    <a:lnTo>
                      <a:pt x="1140" y="2177"/>
                    </a:lnTo>
                    <a:lnTo>
                      <a:pt x="0" y="1090"/>
                    </a:lnTo>
                    <a:lnTo>
                      <a:pt x="572" y="1090"/>
                    </a:lnTo>
                    <a:lnTo>
                      <a:pt x="572" y="0"/>
                    </a:lnTo>
                    <a:lnTo>
                      <a:pt x="1715"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8680" name="Rectangle 17"/>
            <p:cNvSpPr>
              <a:spLocks noChangeArrowheads="1"/>
            </p:cNvSpPr>
            <p:nvPr/>
          </p:nvSpPr>
          <p:spPr bwMode="auto">
            <a:xfrm>
              <a:off x="3549" y="2176"/>
              <a:ext cx="130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ctr" eaLnBrk="0" hangingPunct="0">
                <a:spcBef>
                  <a:spcPct val="50000"/>
                </a:spcBef>
              </a:pPr>
              <a:r>
                <a:rPr lang="en-US" sz="2800" b="1">
                  <a:solidFill>
                    <a:srgbClr val="FFFFFF"/>
                  </a:solidFill>
                </a:rPr>
                <a:t>Expenses</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To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pPr>
              <a:defRPr/>
            </a:pPr>
            <a:fld id="{3F6755B7-26C6-4FAE-9014-FF648012DA04}" type="slidenum">
              <a:rPr lang="en-AU" altLang="en-US"/>
              <a:pPr>
                <a:defRPr/>
              </a:pPr>
              <a:t>19</a:t>
            </a:fld>
            <a:r>
              <a:rPr lang="en-AU" altLang="en-US"/>
              <a:t>/43</a:t>
            </a:r>
          </a:p>
        </p:txBody>
      </p:sp>
      <p:sp>
        <p:nvSpPr>
          <p:cNvPr id="704514" name="Text Box 2"/>
          <p:cNvSpPr txBox="1">
            <a:spLocks noChangeArrowheads="1"/>
          </p:cNvSpPr>
          <p:nvPr/>
        </p:nvSpPr>
        <p:spPr bwMode="auto">
          <a:xfrm>
            <a:off x="427038" y="2743200"/>
            <a:ext cx="8351837" cy="1673225"/>
          </a:xfrm>
          <a:prstGeom prst="rect">
            <a:avLst/>
          </a:prstGeom>
          <a:solidFill>
            <a:srgbClr val="FFFF99"/>
          </a:solidFill>
          <a:ln w="57150" cmpd="thickThin">
            <a:solidFill>
              <a:schemeClr val="tx1"/>
            </a:solidFill>
            <a:miter lim="800000"/>
            <a:headEnd/>
            <a:tailEnd/>
          </a:ln>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3600">
                <a:latin typeface="Times New Roman" pitchFamily="18" charset="0"/>
              </a:rPr>
              <a:t>A </a:t>
            </a:r>
            <a:r>
              <a:rPr lang="en-US" sz="3200">
                <a:solidFill>
                  <a:schemeClr val="hlink"/>
                </a:solidFill>
                <a:latin typeface="Times New Roman" pitchFamily="18" charset="0"/>
              </a:rPr>
              <a:t>business transaction</a:t>
            </a:r>
            <a:r>
              <a:rPr lang="en-US" sz="3200">
                <a:latin typeface="Times New Roman" pitchFamily="18" charset="0"/>
              </a:rPr>
              <a:t> is an economic event  that directly changes financial condition of a business or directly affects its results of operations.</a:t>
            </a:r>
          </a:p>
        </p:txBody>
      </p:sp>
      <p:sp>
        <p:nvSpPr>
          <p:cNvPr id="31748" name="Rectangle 3"/>
          <p:cNvSpPr>
            <a:spLocks noChangeArrowheads="1"/>
          </p:cNvSpPr>
          <p:nvPr/>
        </p:nvSpPr>
        <p:spPr bwMode="auto">
          <a:xfrm>
            <a:off x="457200" y="277813"/>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4200" b="1">
                <a:solidFill>
                  <a:schemeClr val="tx2"/>
                </a:solidFill>
                <a:latin typeface="Garamond" pitchFamily="18" charset="0"/>
              </a:rPr>
              <a:t>What is a business transaction?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04514"/>
                                        </p:tgtEl>
                                        <p:attrNameLst>
                                          <p:attrName>style.visibility</p:attrName>
                                        </p:attrNameLst>
                                      </p:cBhvr>
                                      <p:to>
                                        <p:strVal val="visible"/>
                                      </p:to>
                                    </p:set>
                                    <p:animEffect transition="in" filter="dissolve">
                                      <p:cBhvr>
                                        <p:cTn id="7" dur="500"/>
                                        <p:tgtEl>
                                          <p:spTgt spid="70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pPr>
              <a:defRPr/>
            </a:pPr>
            <a:fld id="{EFE77C37-CDEF-4D80-9040-D5DE5F168FE0}" type="slidenum">
              <a:rPr lang="en-AU" altLang="en-US"/>
              <a:pPr>
                <a:defRPr/>
              </a:pPr>
              <a:t>2</a:t>
            </a:fld>
            <a:r>
              <a:rPr lang="en-AU" altLang="en-US"/>
              <a:t>/43</a:t>
            </a:r>
          </a:p>
        </p:txBody>
      </p:sp>
      <p:sp>
        <p:nvSpPr>
          <p:cNvPr id="22531" name="Rectangle 2"/>
          <p:cNvSpPr>
            <a:spLocks noGrp="1" noChangeArrowheads="1"/>
          </p:cNvSpPr>
          <p:nvPr>
            <p:ph type="title"/>
          </p:nvPr>
        </p:nvSpPr>
        <p:spPr/>
        <p:txBody>
          <a:bodyPr/>
          <a:lstStyle/>
          <a:p>
            <a:pPr eaLnBrk="1" hangingPunct="1"/>
            <a:r>
              <a:rPr lang="en-US" smtClean="0"/>
              <a:t>Learning Objective</a:t>
            </a:r>
          </a:p>
        </p:txBody>
      </p:sp>
      <p:sp>
        <p:nvSpPr>
          <p:cNvPr id="671747" name="AutoShape 3"/>
          <p:cNvSpPr>
            <a:spLocks noChangeArrowheads="1"/>
          </p:cNvSpPr>
          <p:nvPr/>
        </p:nvSpPr>
        <p:spPr bwMode="auto">
          <a:xfrm flipH="1">
            <a:off x="7543800" y="5410200"/>
            <a:ext cx="1371600" cy="914400"/>
          </a:xfrm>
          <a:prstGeom prst="roundRect">
            <a:avLst>
              <a:gd name="adj" fmla="val 16667"/>
            </a:avLst>
          </a:prstGeom>
          <a:gradFill rotWithShape="1">
            <a:gsLst>
              <a:gs pos="0">
                <a:srgbClr val="FFFFFF"/>
              </a:gs>
              <a:gs pos="100000">
                <a:srgbClr val="CC9900"/>
              </a:gs>
            </a:gsLst>
            <a:lin ang="5400000" scaled="1"/>
          </a:gradFill>
          <a:ln w="12700">
            <a:solidFill>
              <a:srgbClr val="785028"/>
            </a:solidFill>
            <a:round/>
            <a:headEnd/>
            <a:tailEnd/>
          </a:ln>
          <a:effectLst>
            <a:outerShdw dist="53882" dir="2700000" algn="ctr" rotWithShape="0">
              <a:schemeClr val="tx1"/>
            </a:outerShdw>
          </a:effectLst>
        </p:spPr>
        <p:txBody>
          <a:bodyPr wrap="none" lIns="90488" tIns="44450" rIns="90488" bIns="44450" anchor="ctr"/>
          <a:lstStyle/>
          <a:p>
            <a:pPr algn="r" eaLnBrk="0" hangingPunct="0">
              <a:defRPr/>
            </a:pPr>
            <a:endParaRPr lang="en-US" sz="2400" b="1">
              <a:solidFill>
                <a:schemeClr val="accent2"/>
              </a:solidFill>
            </a:endParaRPr>
          </a:p>
        </p:txBody>
      </p:sp>
      <p:sp>
        <p:nvSpPr>
          <p:cNvPr id="22533" name="Text Box 4"/>
          <p:cNvSpPr txBox="1">
            <a:spLocks noChangeArrowheads="1"/>
          </p:cNvSpPr>
          <p:nvPr/>
        </p:nvSpPr>
        <p:spPr bwMode="auto">
          <a:xfrm>
            <a:off x="7543800" y="556260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3600" b="1">
                <a:solidFill>
                  <a:srgbClr val="924900"/>
                </a:solidFill>
              </a:rPr>
              <a:t>LO1</a:t>
            </a:r>
          </a:p>
        </p:txBody>
      </p:sp>
      <p:pic>
        <p:nvPicPr>
          <p:cNvPr id="22534" name="Picture 5" descr="BLACKB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2600"/>
            <a:ext cx="5510213"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6"/>
          <p:cNvSpPr>
            <a:spLocks noChangeArrowheads="1"/>
          </p:cNvSpPr>
          <p:nvPr/>
        </p:nvSpPr>
        <p:spPr bwMode="auto">
          <a:xfrm>
            <a:off x="2819400" y="2590800"/>
            <a:ext cx="4038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sz="2800">
                <a:solidFill>
                  <a:srgbClr val="CC0000"/>
                </a:solidFill>
              </a:rPr>
              <a:t>To explain the nature and general purpose of financial statements.</a:t>
            </a:r>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082A516-B03F-453B-857D-C7A166B5F288}" type="slidenum">
              <a:rPr lang="en-AU" altLang="en-US"/>
              <a:pPr>
                <a:defRPr/>
              </a:pPr>
              <a:t>20</a:t>
            </a:fld>
            <a:r>
              <a:rPr lang="en-AU" altLang="en-US"/>
              <a:t>/43</a:t>
            </a:r>
          </a:p>
        </p:txBody>
      </p:sp>
      <p:sp>
        <p:nvSpPr>
          <p:cNvPr id="712706" name="Rectangle 2"/>
          <p:cNvSpPr>
            <a:spLocks noChangeArrowheads="1"/>
          </p:cNvSpPr>
          <p:nvPr/>
        </p:nvSpPr>
        <p:spPr bwMode="auto">
          <a:xfrm>
            <a:off x="533400" y="1341438"/>
            <a:ext cx="8153400" cy="4800600"/>
          </a:xfrm>
          <a:prstGeom prst="rect">
            <a:avLst/>
          </a:prstGeom>
          <a:solidFill>
            <a:srgbClr val="CCFFCC"/>
          </a:solidFill>
          <a:ln w="254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lvl="1" eaLnBrk="0" hangingPunct="0">
              <a:spcBef>
                <a:spcPct val="20000"/>
              </a:spcBef>
              <a:buClr>
                <a:schemeClr val="accent2"/>
              </a:buClr>
              <a:buSzPct val="80000"/>
              <a:buFont typeface="Wingdings" pitchFamily="2" charset="2"/>
              <a:buNone/>
              <a:defRPr/>
            </a:pPr>
            <a:r>
              <a:rPr lang="en-US" sz="3200" b="1">
                <a:solidFill>
                  <a:schemeClr val="hlink"/>
                </a:solidFill>
              </a:rPr>
              <a:t>Transaction Analysis</a:t>
            </a:r>
            <a:r>
              <a:rPr lang="en-US" sz="3200" b="1">
                <a:solidFill>
                  <a:schemeClr val="accent2"/>
                </a:solidFill>
              </a:rPr>
              <a:t> </a:t>
            </a:r>
            <a:r>
              <a:rPr lang="en-US" sz="3200">
                <a:solidFill>
                  <a:schemeClr val="accent2"/>
                </a:solidFill>
              </a:rPr>
              <a:t>is the process of </a:t>
            </a:r>
          </a:p>
          <a:p>
            <a:pPr lvl="1" eaLnBrk="0" hangingPunct="0">
              <a:spcBef>
                <a:spcPct val="20000"/>
              </a:spcBef>
              <a:buClr>
                <a:schemeClr val="accent2"/>
              </a:buClr>
              <a:buSzPct val="80000"/>
              <a:buFont typeface="Wingdings" pitchFamily="2" charset="2"/>
              <a:buNone/>
              <a:defRPr/>
            </a:pPr>
            <a:r>
              <a:rPr lang="en-US" sz="3200">
                <a:solidFill>
                  <a:schemeClr val="accent2"/>
                </a:solidFill>
              </a:rPr>
              <a:t>reconciling the differences made to each </a:t>
            </a:r>
          </a:p>
          <a:p>
            <a:pPr lvl="1" eaLnBrk="0" hangingPunct="0">
              <a:spcBef>
                <a:spcPct val="20000"/>
              </a:spcBef>
              <a:buClr>
                <a:schemeClr val="accent2"/>
              </a:buClr>
              <a:buSzPct val="80000"/>
              <a:buFont typeface="Wingdings" pitchFamily="2" charset="2"/>
              <a:buNone/>
              <a:defRPr/>
            </a:pPr>
            <a:r>
              <a:rPr lang="en-US" sz="3200">
                <a:solidFill>
                  <a:schemeClr val="accent2"/>
                </a:solidFill>
              </a:rPr>
              <a:t>side of the equation with each business </a:t>
            </a:r>
          </a:p>
          <a:p>
            <a:pPr lvl="1" eaLnBrk="0" hangingPunct="0">
              <a:spcBef>
                <a:spcPct val="20000"/>
              </a:spcBef>
              <a:buClr>
                <a:schemeClr val="accent2"/>
              </a:buClr>
              <a:buSzPct val="80000"/>
              <a:buFont typeface="Wingdings" pitchFamily="2" charset="2"/>
              <a:buNone/>
              <a:defRPr/>
            </a:pPr>
            <a:r>
              <a:rPr lang="en-US" sz="3200">
                <a:solidFill>
                  <a:schemeClr val="accent2"/>
                </a:solidFill>
              </a:rPr>
              <a:t>transaction occurs. </a:t>
            </a:r>
          </a:p>
          <a:p>
            <a:pPr lvl="1" eaLnBrk="0" hangingPunct="0">
              <a:spcBef>
                <a:spcPct val="20000"/>
              </a:spcBef>
              <a:buClr>
                <a:schemeClr val="accent2"/>
              </a:buClr>
              <a:buSzPct val="80000"/>
              <a:buFont typeface="Wingdings" pitchFamily="2" charset="2"/>
              <a:buNone/>
              <a:defRPr/>
            </a:pPr>
            <a:endParaRPr lang="en-US" sz="1000">
              <a:solidFill>
                <a:schemeClr val="accent2"/>
              </a:solidFill>
            </a:endParaRPr>
          </a:p>
          <a:p>
            <a:pPr lvl="1" eaLnBrk="0" hangingPunct="0">
              <a:spcBef>
                <a:spcPct val="20000"/>
              </a:spcBef>
              <a:buClr>
                <a:schemeClr val="accent2"/>
              </a:buClr>
              <a:buSzPct val="80000"/>
              <a:buFont typeface="Wingdings" pitchFamily="2" charset="2"/>
              <a:buNone/>
              <a:defRPr/>
            </a:pPr>
            <a:r>
              <a:rPr lang="en-US" sz="3200">
                <a:solidFill>
                  <a:schemeClr val="accent2"/>
                </a:solidFill>
              </a:rPr>
              <a:t>Let’s look at some sample transactions </a:t>
            </a:r>
          </a:p>
          <a:p>
            <a:pPr lvl="1" eaLnBrk="0" hangingPunct="0">
              <a:spcBef>
                <a:spcPct val="20000"/>
              </a:spcBef>
              <a:buClr>
                <a:schemeClr val="accent2"/>
              </a:buClr>
              <a:buSzPct val="80000"/>
              <a:buFont typeface="Wingdings" pitchFamily="2" charset="2"/>
              <a:buNone/>
              <a:defRPr/>
            </a:pPr>
            <a:r>
              <a:rPr lang="en-US" sz="3200">
                <a:solidFill>
                  <a:schemeClr val="accent2"/>
                </a:solidFill>
              </a:rPr>
              <a:t>to get a better understanding of how the </a:t>
            </a:r>
          </a:p>
          <a:p>
            <a:pPr lvl="1" eaLnBrk="0" hangingPunct="0">
              <a:spcBef>
                <a:spcPct val="20000"/>
              </a:spcBef>
              <a:buClr>
                <a:schemeClr val="accent2"/>
              </a:buClr>
              <a:buSzPct val="80000"/>
              <a:buFont typeface="Wingdings" pitchFamily="2" charset="2"/>
              <a:buNone/>
              <a:defRPr/>
            </a:pPr>
            <a:r>
              <a:rPr lang="en-US" sz="3200">
                <a:solidFill>
                  <a:schemeClr val="accent2"/>
                </a:solidFill>
              </a:rPr>
              <a:t>analysis and equation work.</a:t>
            </a:r>
          </a:p>
        </p:txBody>
      </p:sp>
      <p:sp>
        <p:nvSpPr>
          <p:cNvPr id="35844" name="Rectangle 3"/>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2706"/>
                                        </p:tgtEl>
                                        <p:attrNameLst>
                                          <p:attrName>style.visibility</p:attrName>
                                        </p:attrNameLst>
                                      </p:cBhvr>
                                      <p:to>
                                        <p:strVal val="visible"/>
                                      </p:to>
                                    </p:set>
                                    <p:animEffect transition="in" filter="dissolve">
                                      <p:cBhvr>
                                        <p:cTn id="7" dur="500"/>
                                        <p:tgtEl>
                                          <p:spTgt spid="71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24CF5B60-DE3A-4F43-BD1E-FF30A561EF81}" type="slidenum">
              <a:rPr lang="en-AU" altLang="en-US"/>
              <a:pPr>
                <a:defRPr/>
              </a:pPr>
              <a:t>21</a:t>
            </a:fld>
            <a:r>
              <a:rPr lang="en-AU" altLang="en-US"/>
              <a:t>/43</a:t>
            </a:r>
          </a:p>
        </p:txBody>
      </p:sp>
      <p:sp>
        <p:nvSpPr>
          <p:cNvPr id="714754" name="Rectangle 2"/>
          <p:cNvSpPr>
            <a:spLocks noGrp="1" noChangeArrowheads="1"/>
          </p:cNvSpPr>
          <p:nvPr>
            <p:ph type="body" idx="1"/>
          </p:nvPr>
        </p:nvSpPr>
        <p:spPr>
          <a:xfrm>
            <a:off x="533400" y="1828800"/>
            <a:ext cx="8610600" cy="4267200"/>
          </a:xfrm>
        </p:spPr>
        <p:txBody>
          <a:bodyPr/>
          <a:lstStyle/>
          <a:p>
            <a:pPr eaLnBrk="1" hangingPunct="1">
              <a:buFont typeface="Wingdings" pitchFamily="2" charset="2"/>
              <a:buNone/>
            </a:pPr>
            <a:r>
              <a:rPr lang="en-US" b="1" smtClean="0"/>
              <a:t>The owner of Techno Consultants contributed</a:t>
            </a:r>
          </a:p>
          <a:p>
            <a:pPr eaLnBrk="1" hangingPunct="1">
              <a:buFont typeface="Wingdings" pitchFamily="2" charset="2"/>
              <a:buNone/>
            </a:pPr>
            <a:r>
              <a:rPr lang="en-US" b="1" smtClean="0"/>
              <a:t>$20,000 cash to start the business.</a:t>
            </a:r>
          </a:p>
          <a:p>
            <a:pPr eaLnBrk="1" hangingPunct="1">
              <a:buFont typeface="Wingdings" pitchFamily="2" charset="2"/>
              <a:buNone/>
            </a:pPr>
            <a:endParaRPr lang="en-US" b="1" smtClean="0"/>
          </a:p>
          <a:p>
            <a:pPr eaLnBrk="1" hangingPunct="1">
              <a:buFont typeface="Wingdings" pitchFamily="2" charset="2"/>
              <a:buNone/>
            </a:pPr>
            <a:r>
              <a:rPr lang="en-US" smtClean="0"/>
              <a:t>The accounts involved are:</a:t>
            </a:r>
          </a:p>
          <a:p>
            <a:pPr eaLnBrk="1" hangingPunct="1">
              <a:buFont typeface="Wingdings" pitchFamily="2" charset="2"/>
              <a:buNone/>
            </a:pPr>
            <a:r>
              <a:rPr lang="en-US" smtClean="0"/>
              <a:t>	(1) Cash (asset)</a:t>
            </a:r>
          </a:p>
          <a:p>
            <a:pPr eaLnBrk="1" hangingPunct="1">
              <a:buFont typeface="Wingdings" pitchFamily="2" charset="2"/>
              <a:buNone/>
            </a:pPr>
            <a:r>
              <a:rPr lang="en-US" smtClean="0"/>
              <a:t>	(2) Owner’s Capital (Equity)</a:t>
            </a:r>
          </a:p>
        </p:txBody>
      </p:sp>
      <p:sp>
        <p:nvSpPr>
          <p:cNvPr id="714755" name="AutoShape 3"/>
          <p:cNvSpPr>
            <a:spLocks noChangeArrowheads="1"/>
          </p:cNvSpPr>
          <p:nvPr/>
        </p:nvSpPr>
        <p:spPr bwMode="auto">
          <a:xfrm rot="16200000">
            <a:off x="3810000" y="4081463"/>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53882" dir="2700000" algn="ctr" rotWithShape="0">
              <a:schemeClr val="tx1"/>
            </a:outerShdw>
          </a:effectLst>
        </p:spPr>
        <p:txBody>
          <a:bodyPr wrap="none" anchor="ctr"/>
          <a:lstStyle/>
          <a:p>
            <a:pPr>
              <a:defRPr/>
            </a:pPr>
            <a:endParaRPr lang="en-US"/>
          </a:p>
        </p:txBody>
      </p:sp>
      <p:sp>
        <p:nvSpPr>
          <p:cNvPr id="714756" name="AutoShape 4"/>
          <p:cNvSpPr>
            <a:spLocks noChangeArrowheads="1"/>
          </p:cNvSpPr>
          <p:nvPr/>
        </p:nvSpPr>
        <p:spPr bwMode="auto">
          <a:xfrm rot="16200000">
            <a:off x="5780088" y="4584700"/>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53882" dir="2700000" algn="ctr" rotWithShape="0">
              <a:schemeClr val="tx1"/>
            </a:outerShdw>
          </a:effectLst>
        </p:spPr>
        <p:txBody>
          <a:bodyPr wrap="none" anchor="ctr"/>
          <a:lstStyle/>
          <a:p>
            <a:pPr>
              <a:defRPr/>
            </a:pPr>
            <a:endParaRPr lang="en-US"/>
          </a:p>
        </p:txBody>
      </p:sp>
      <p:sp>
        <p:nvSpPr>
          <p:cNvPr id="36870" name="Rectangle 5"/>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14754">
                                            <p:txEl>
                                              <p:pRg st="0" end="0"/>
                                            </p:txEl>
                                          </p:spTgt>
                                        </p:tgtEl>
                                        <p:attrNameLst>
                                          <p:attrName>style.visibility</p:attrName>
                                        </p:attrNameLst>
                                      </p:cBhvr>
                                      <p:to>
                                        <p:strVal val="visible"/>
                                      </p:to>
                                    </p:set>
                                    <p:animEffect transition="in" filter="blinds(horizontal)">
                                      <p:cBhvr>
                                        <p:cTn id="7" dur="1000"/>
                                        <p:tgtEl>
                                          <p:spTgt spid="7147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4754">
                                            <p:txEl>
                                              <p:pRg st="1" end="1"/>
                                            </p:txEl>
                                          </p:spTgt>
                                        </p:tgtEl>
                                        <p:attrNameLst>
                                          <p:attrName>style.visibility</p:attrName>
                                        </p:attrNameLst>
                                      </p:cBhvr>
                                      <p:to>
                                        <p:strVal val="visible"/>
                                      </p:to>
                                    </p:set>
                                    <p:animEffect transition="in" filter="blinds(horizontal)">
                                      <p:cBhvr>
                                        <p:cTn id="10" dur="1000"/>
                                        <p:tgtEl>
                                          <p:spTgt spid="714754">
                                            <p:txEl>
                                              <p:pRg st="1" end="1"/>
                                            </p:txEl>
                                          </p:spTgt>
                                        </p:tgtEl>
                                      </p:cBhvr>
                                    </p:animEffect>
                                  </p:childTnLst>
                                </p:cTn>
                              </p:par>
                            </p:childTnLst>
                          </p:cTn>
                        </p:par>
                        <p:par>
                          <p:cTn id="11" fill="hold" nodeType="afterGroup">
                            <p:stCondLst>
                              <p:cond delay="1000"/>
                            </p:stCondLst>
                            <p:childTnLst>
                              <p:par>
                                <p:cTn id="12" presetID="5" presetClass="entr" presetSubtype="10" fill="hold" nodeType="afterEffect">
                                  <p:stCondLst>
                                    <p:cond delay="0"/>
                                  </p:stCondLst>
                                  <p:childTnLst>
                                    <p:set>
                                      <p:cBhvr>
                                        <p:cTn id="13" dur="1" fill="hold">
                                          <p:stCondLst>
                                            <p:cond delay="0"/>
                                          </p:stCondLst>
                                        </p:cTn>
                                        <p:tgtEl>
                                          <p:spTgt spid="714754">
                                            <p:txEl>
                                              <p:pRg st="3" end="3"/>
                                            </p:txEl>
                                          </p:spTgt>
                                        </p:tgtEl>
                                        <p:attrNameLst>
                                          <p:attrName>style.visibility</p:attrName>
                                        </p:attrNameLst>
                                      </p:cBhvr>
                                      <p:to>
                                        <p:strVal val="visible"/>
                                      </p:to>
                                    </p:set>
                                    <p:animEffect transition="in" filter="checkerboard(across)">
                                      <p:cBhvr>
                                        <p:cTn id="14" dur="1000"/>
                                        <p:tgtEl>
                                          <p:spTgt spid="714754">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714754">
                                            <p:txEl>
                                              <p:pRg st="4" end="4"/>
                                            </p:txEl>
                                          </p:spTgt>
                                        </p:tgtEl>
                                        <p:attrNameLst>
                                          <p:attrName>style.visibility</p:attrName>
                                        </p:attrNameLst>
                                      </p:cBhvr>
                                      <p:to>
                                        <p:strVal val="visible"/>
                                      </p:to>
                                    </p:set>
                                    <p:animEffect transition="in" filter="dissolve">
                                      <p:cBhvr>
                                        <p:cTn id="19" dur="1000"/>
                                        <p:tgtEl>
                                          <p:spTgt spid="714754">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714754">
                                            <p:txEl>
                                              <p:pRg st="5" end="5"/>
                                            </p:txEl>
                                          </p:spTgt>
                                        </p:tgtEl>
                                        <p:attrNameLst>
                                          <p:attrName>style.visibility</p:attrName>
                                        </p:attrNameLst>
                                      </p:cBhvr>
                                      <p:to>
                                        <p:strVal val="visible"/>
                                      </p:to>
                                    </p:set>
                                    <p:animEffect transition="in" filter="blinds(horizontal)">
                                      <p:cBhvr>
                                        <p:cTn id="24" dur="1000"/>
                                        <p:tgtEl>
                                          <p:spTgt spid="714754">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14755"/>
                                        </p:tgtEl>
                                        <p:attrNameLst>
                                          <p:attrName>style.visibility</p:attrName>
                                        </p:attrNameLst>
                                      </p:cBhvr>
                                      <p:to>
                                        <p:strVal val="visible"/>
                                      </p:to>
                                    </p:set>
                                    <p:animEffect transition="in" filter="fade">
                                      <p:cBhvr>
                                        <p:cTn id="29" dur="1000"/>
                                        <p:tgtEl>
                                          <p:spTgt spid="714755"/>
                                        </p:tgtEl>
                                      </p:cBhvr>
                                    </p:animEffect>
                                    <p:anim calcmode="lin" valueType="num">
                                      <p:cBhvr>
                                        <p:cTn id="30" dur="1000" fill="hold"/>
                                        <p:tgtEl>
                                          <p:spTgt spid="714755"/>
                                        </p:tgtEl>
                                        <p:attrNameLst>
                                          <p:attrName>ppt_x</p:attrName>
                                        </p:attrNameLst>
                                      </p:cBhvr>
                                      <p:tavLst>
                                        <p:tav tm="0">
                                          <p:val>
                                            <p:strVal val="#ppt_x"/>
                                          </p:val>
                                        </p:tav>
                                        <p:tav tm="100000">
                                          <p:val>
                                            <p:strVal val="#ppt_x"/>
                                          </p:val>
                                        </p:tav>
                                      </p:tavLst>
                                    </p:anim>
                                    <p:anim calcmode="lin" valueType="num">
                                      <p:cBhvr>
                                        <p:cTn id="31" dur="1000" fill="hold"/>
                                        <p:tgtEl>
                                          <p:spTgt spid="714755"/>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14756"/>
                                        </p:tgtEl>
                                        <p:attrNameLst>
                                          <p:attrName>style.visibility</p:attrName>
                                        </p:attrNameLst>
                                      </p:cBhvr>
                                      <p:to>
                                        <p:strVal val="visible"/>
                                      </p:to>
                                    </p:set>
                                    <p:animEffect transition="in" filter="fade">
                                      <p:cBhvr>
                                        <p:cTn id="36" dur="1000"/>
                                        <p:tgtEl>
                                          <p:spTgt spid="714756"/>
                                        </p:tgtEl>
                                      </p:cBhvr>
                                    </p:animEffect>
                                    <p:anim calcmode="lin" valueType="num">
                                      <p:cBhvr>
                                        <p:cTn id="37" dur="1000" fill="hold"/>
                                        <p:tgtEl>
                                          <p:spTgt spid="714756"/>
                                        </p:tgtEl>
                                        <p:attrNameLst>
                                          <p:attrName>ppt_x</p:attrName>
                                        </p:attrNameLst>
                                      </p:cBhvr>
                                      <p:tavLst>
                                        <p:tav tm="0">
                                          <p:val>
                                            <p:strVal val="#ppt_x"/>
                                          </p:val>
                                        </p:tav>
                                        <p:tav tm="100000">
                                          <p:val>
                                            <p:strVal val="#ppt_x"/>
                                          </p:val>
                                        </p:tav>
                                      </p:tavLst>
                                    </p:anim>
                                    <p:anim calcmode="lin" valueType="num">
                                      <p:cBhvr>
                                        <p:cTn id="38" dur="1000" fill="hold"/>
                                        <p:tgtEl>
                                          <p:spTgt spid="7147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animBg="1"/>
      <p:bldP spid="71475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pPr>
              <a:defRPr/>
            </a:pPr>
            <a:fld id="{972DC23D-7BB6-4574-8D88-6B9E0DBD7113}" type="slidenum">
              <a:rPr lang="en-AU" altLang="en-US"/>
              <a:pPr>
                <a:defRPr/>
              </a:pPr>
              <a:t>22</a:t>
            </a:fld>
            <a:r>
              <a:rPr lang="en-AU" altLang="en-US"/>
              <a:t>/43</a:t>
            </a:r>
          </a:p>
        </p:txBody>
      </p:sp>
      <p:sp>
        <p:nvSpPr>
          <p:cNvPr id="716802" name="Rectangle 2"/>
          <p:cNvSpPr>
            <a:spLocks noChangeArrowheads="1"/>
          </p:cNvSpPr>
          <p:nvPr/>
        </p:nvSpPr>
        <p:spPr bwMode="auto">
          <a:xfrm>
            <a:off x="-49213" y="1412875"/>
            <a:ext cx="9126538"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algn="ctr" eaLnBrk="0" hangingPunct="0">
              <a:spcBef>
                <a:spcPct val="20000"/>
              </a:spcBef>
            </a:pPr>
            <a:r>
              <a:rPr lang="en-US" sz="3200" b="1">
                <a:solidFill>
                  <a:schemeClr val="accent2"/>
                </a:solidFill>
              </a:rPr>
              <a:t>(1) Owners of Techno Consultants contributed</a:t>
            </a:r>
          </a:p>
          <a:p>
            <a:pPr algn="ctr" eaLnBrk="0" hangingPunct="0">
              <a:spcBef>
                <a:spcPct val="20000"/>
              </a:spcBef>
            </a:pPr>
            <a:r>
              <a:rPr lang="en-US" sz="3200" b="1">
                <a:solidFill>
                  <a:schemeClr val="accent2"/>
                </a:solidFill>
              </a:rPr>
              <a:t>$20,000 cash to start the business.</a:t>
            </a:r>
          </a:p>
        </p:txBody>
      </p:sp>
      <p:sp>
        <p:nvSpPr>
          <p:cNvPr id="8197" name="Rectangle 3"/>
          <p:cNvSpPr>
            <a:spLocks noGrp="1" noChangeArrowheads="1"/>
          </p:cNvSpPr>
          <p:nvPr>
            <p:ph type="title"/>
          </p:nvPr>
        </p:nvSpPr>
        <p:spPr/>
        <p:txBody>
          <a:bodyPr/>
          <a:lstStyle/>
          <a:p>
            <a:pPr eaLnBrk="1" hangingPunct="1"/>
            <a:r>
              <a:rPr lang="en-US" smtClean="0"/>
              <a:t>Transaction Analysis</a:t>
            </a:r>
          </a:p>
        </p:txBody>
      </p:sp>
      <p:graphicFrame>
        <p:nvGraphicFramePr>
          <p:cNvPr id="716804" name="Object 4"/>
          <p:cNvGraphicFramePr>
            <a:graphicFrameLocks/>
          </p:cNvGraphicFramePr>
          <p:nvPr/>
        </p:nvGraphicFramePr>
        <p:xfrm>
          <a:off x="323850" y="3127375"/>
          <a:ext cx="8510588" cy="2846388"/>
        </p:xfrm>
        <a:graphic>
          <a:graphicData uri="http://schemas.openxmlformats.org/presentationml/2006/ole">
            <mc:AlternateContent xmlns:mc="http://schemas.openxmlformats.org/markup-compatibility/2006">
              <mc:Choice xmlns:v="urn:schemas-microsoft-com:vml" Requires="v">
                <p:oleObj spid="_x0000_s8204" name="Worksheet" r:id="rId4" imgW="5410200" imgH="1838249" progId="Excel.Sheet.8">
                  <p:embed/>
                </p:oleObj>
              </mc:Choice>
              <mc:Fallback>
                <p:oleObj name="Worksheet" r:id="rId4" imgW="5410200" imgH="1838249"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3127375"/>
                        <a:ext cx="8510588" cy="2846388"/>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6802"/>
                                        </p:tgtEl>
                                        <p:attrNameLst>
                                          <p:attrName>style.visibility</p:attrName>
                                        </p:attrNameLst>
                                      </p:cBhvr>
                                      <p:to>
                                        <p:strVal val="visible"/>
                                      </p:to>
                                    </p:set>
                                    <p:animEffect transition="in" filter="dissolve">
                                      <p:cBhvr>
                                        <p:cTn id="7" dur="500"/>
                                        <p:tgtEl>
                                          <p:spTgt spid="716802"/>
                                        </p:tgtEl>
                                      </p:cBhvr>
                                    </p:animEffect>
                                  </p:childTnLst>
                                </p:cTn>
                              </p:par>
                            </p:childTnLst>
                          </p:cTn>
                        </p:par>
                        <p:par>
                          <p:cTn id="8" fill="hold" nodeType="afterGroup">
                            <p:stCondLst>
                              <p:cond delay="500"/>
                            </p:stCondLst>
                            <p:childTnLst>
                              <p:par>
                                <p:cTn id="9" presetID="7" presetClass="entr" presetSubtype="4" fill="hold" nodeType="afterEffect">
                                  <p:stCondLst>
                                    <p:cond delay="3000"/>
                                  </p:stCondLst>
                                  <p:childTnLst>
                                    <p:set>
                                      <p:cBhvr>
                                        <p:cTn id="10" dur="1" fill="hold">
                                          <p:stCondLst>
                                            <p:cond delay="0"/>
                                          </p:stCondLst>
                                        </p:cTn>
                                        <p:tgtEl>
                                          <p:spTgt spid="716804"/>
                                        </p:tgtEl>
                                        <p:attrNameLst>
                                          <p:attrName>style.visibility</p:attrName>
                                        </p:attrNameLst>
                                      </p:cBhvr>
                                      <p:to>
                                        <p:strVal val="visible"/>
                                      </p:to>
                                    </p:set>
                                    <p:anim calcmode="lin" valueType="num">
                                      <p:cBhvr additive="base">
                                        <p:cTn id="11" dur="5000" fill="hold"/>
                                        <p:tgtEl>
                                          <p:spTgt spid="716804"/>
                                        </p:tgtEl>
                                        <p:attrNameLst>
                                          <p:attrName>ppt_x</p:attrName>
                                        </p:attrNameLst>
                                      </p:cBhvr>
                                      <p:tavLst>
                                        <p:tav tm="0">
                                          <p:val>
                                            <p:strVal val="#ppt_x"/>
                                          </p:val>
                                        </p:tav>
                                        <p:tav tm="100000">
                                          <p:val>
                                            <p:strVal val="#ppt_x"/>
                                          </p:val>
                                        </p:tav>
                                      </p:tavLst>
                                    </p:anim>
                                    <p:anim calcmode="lin" valueType="num">
                                      <p:cBhvr additive="base">
                                        <p:cTn id="12" dur="5000" fill="hold"/>
                                        <p:tgtEl>
                                          <p:spTgt spid="71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C3F8184F-3993-4B78-872F-7DBC6865DBE0}" type="slidenum">
              <a:rPr lang="en-AU" altLang="en-US"/>
              <a:pPr>
                <a:defRPr/>
              </a:pPr>
              <a:t>23</a:t>
            </a:fld>
            <a:r>
              <a:rPr lang="en-AU" altLang="en-US"/>
              <a:t>/43</a:t>
            </a:r>
          </a:p>
        </p:txBody>
      </p:sp>
      <p:sp>
        <p:nvSpPr>
          <p:cNvPr id="718850" name="Rectangle 2"/>
          <p:cNvSpPr>
            <a:spLocks noGrp="1" noChangeArrowheads="1"/>
          </p:cNvSpPr>
          <p:nvPr>
            <p:ph type="body" idx="1"/>
          </p:nvPr>
        </p:nvSpPr>
        <p:spPr>
          <a:xfrm>
            <a:off x="679450" y="1412875"/>
            <a:ext cx="7958138" cy="3402013"/>
          </a:xfrm>
        </p:spPr>
        <p:txBody>
          <a:bodyPr/>
          <a:lstStyle/>
          <a:p>
            <a:pPr algn="ct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b="1" smtClean="0"/>
              <a:t>Purchased supplies paying $1,000 cash.</a:t>
            </a:r>
          </a:p>
          <a:p>
            <a:pPr eaLnBrk="1" hangingPunct="1">
              <a:lnSpc>
                <a:spcPct val="90000"/>
              </a:lnSpc>
              <a:buFont typeface="Wingdings" pitchFamily="2" charset="2"/>
              <a:buNone/>
            </a:pPr>
            <a:endParaRPr lang="en-US" smtClean="0"/>
          </a:p>
          <a:p>
            <a:pPr eaLnBrk="1" hangingPunct="1">
              <a:lnSpc>
                <a:spcPct val="90000"/>
              </a:lnSpc>
              <a:buFont typeface="Wingdings" pitchFamily="2" charset="2"/>
              <a:buNone/>
            </a:pPr>
            <a:r>
              <a:rPr lang="en-US" smtClean="0"/>
              <a:t>The accounts involved are:</a:t>
            </a:r>
          </a:p>
          <a:p>
            <a:pPr eaLnBrk="1" hangingPunct="1">
              <a:lnSpc>
                <a:spcPct val="90000"/>
              </a:lnSpc>
              <a:buFont typeface="Wingdings" pitchFamily="2" charset="2"/>
              <a:buNone/>
            </a:pPr>
            <a:r>
              <a:rPr lang="en-US" smtClean="0"/>
              <a:t>	(1) Cash (asset)</a:t>
            </a:r>
          </a:p>
          <a:p>
            <a:pPr eaLnBrk="1" hangingPunct="1">
              <a:lnSpc>
                <a:spcPct val="90000"/>
              </a:lnSpc>
              <a:buFont typeface="Wingdings" pitchFamily="2" charset="2"/>
              <a:buNone/>
            </a:pPr>
            <a:r>
              <a:rPr lang="en-US" smtClean="0"/>
              <a:t>	(2) Supplies (asset)</a:t>
            </a:r>
          </a:p>
        </p:txBody>
      </p:sp>
      <p:sp>
        <p:nvSpPr>
          <p:cNvPr id="718851" name="AutoShape 3"/>
          <p:cNvSpPr>
            <a:spLocks noChangeArrowheads="1"/>
          </p:cNvSpPr>
          <p:nvPr/>
        </p:nvSpPr>
        <p:spPr bwMode="auto">
          <a:xfrm rot="16200000">
            <a:off x="4724400" y="3937000"/>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53882" dir="2700000" algn="ctr" rotWithShape="0">
              <a:schemeClr val="tx1"/>
            </a:outerShdw>
          </a:effectLst>
        </p:spPr>
        <p:txBody>
          <a:bodyPr wrap="none" anchor="ctr"/>
          <a:lstStyle/>
          <a:p>
            <a:pPr>
              <a:defRPr/>
            </a:pPr>
            <a:endParaRPr lang="en-US"/>
          </a:p>
        </p:txBody>
      </p:sp>
      <p:sp>
        <p:nvSpPr>
          <p:cNvPr id="718852" name="AutoShape 4"/>
          <p:cNvSpPr>
            <a:spLocks noChangeArrowheads="1"/>
          </p:cNvSpPr>
          <p:nvPr/>
        </p:nvSpPr>
        <p:spPr bwMode="auto">
          <a:xfrm rot="16200000" flipH="1">
            <a:off x="4122738" y="3505200"/>
            <a:ext cx="596900" cy="444500"/>
          </a:xfrm>
          <a:prstGeom prst="rightArrow">
            <a:avLst>
              <a:gd name="adj1" fmla="val 50000"/>
              <a:gd name="adj2" fmla="val 67149"/>
            </a:avLst>
          </a:prstGeom>
          <a:solidFill>
            <a:srgbClr val="FF0000"/>
          </a:solidFill>
          <a:ln w="12699">
            <a:solidFill>
              <a:schemeClr val="tx1"/>
            </a:solidFill>
            <a:miter lim="800000"/>
            <a:headEnd/>
            <a:tailEnd/>
          </a:ln>
          <a:effectLst>
            <a:outerShdw dist="53882" dir="2700000" algn="ctr" rotWithShape="0">
              <a:schemeClr val="tx1"/>
            </a:outerShdw>
          </a:effectLst>
        </p:spPr>
        <p:txBody>
          <a:bodyPr vert="eaVert" wrap="none" anchor="ctr"/>
          <a:lstStyle/>
          <a:p>
            <a:pPr algn="ctr" eaLnBrk="0" hangingPunct="0">
              <a:defRPr/>
            </a:pPr>
            <a:endParaRPr lang="en-US" sz="2400">
              <a:solidFill>
                <a:srgbClr val="FF0000"/>
              </a:solidFill>
              <a:latin typeface="Times New Roman" pitchFamily="18" charset="0"/>
            </a:endParaRPr>
          </a:p>
        </p:txBody>
      </p:sp>
      <p:sp>
        <p:nvSpPr>
          <p:cNvPr id="37894" name="Rectangle 5"/>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18850">
                                            <p:txEl>
                                              <p:pRg st="1" end="1"/>
                                            </p:txEl>
                                          </p:spTgt>
                                        </p:tgtEl>
                                        <p:attrNameLst>
                                          <p:attrName>style.visibility</p:attrName>
                                        </p:attrNameLst>
                                      </p:cBhvr>
                                      <p:to>
                                        <p:strVal val="visible"/>
                                      </p:to>
                                    </p:set>
                                    <p:animEffect transition="in" filter="blinds(horizontal)">
                                      <p:cBhvr>
                                        <p:cTn id="7" dur="500"/>
                                        <p:tgtEl>
                                          <p:spTgt spid="718850">
                                            <p:txEl>
                                              <p:pRg st="1" end="1"/>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iterate type="wd">
                                    <p:tmPct val="0"/>
                                  </p:iterate>
                                  <p:childTnLst>
                                    <p:set>
                                      <p:cBhvr>
                                        <p:cTn id="10" dur="1" fill="hold">
                                          <p:stCondLst>
                                            <p:cond delay="0"/>
                                          </p:stCondLst>
                                        </p:cTn>
                                        <p:tgtEl>
                                          <p:spTgt spid="718850">
                                            <p:txEl>
                                              <p:pRg st="3" end="3"/>
                                            </p:txEl>
                                          </p:spTgt>
                                        </p:tgtEl>
                                        <p:attrNameLst>
                                          <p:attrName>style.visibility</p:attrName>
                                        </p:attrNameLst>
                                      </p:cBhvr>
                                      <p:to>
                                        <p:strVal val="visible"/>
                                      </p:to>
                                    </p:set>
                                    <p:animEffect transition="in" filter="checkerboard(across)">
                                      <p:cBhvr>
                                        <p:cTn id="11" dur="500"/>
                                        <p:tgtEl>
                                          <p:spTgt spid="718850">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18850">
                                            <p:txEl>
                                              <p:pRg st="4" end="4"/>
                                            </p:txEl>
                                          </p:spTgt>
                                        </p:tgtEl>
                                        <p:attrNameLst>
                                          <p:attrName>style.visibility</p:attrName>
                                        </p:attrNameLst>
                                      </p:cBhvr>
                                      <p:to>
                                        <p:strVal val="visible"/>
                                      </p:to>
                                    </p:set>
                                    <p:animEffect transition="in" filter="dissolve">
                                      <p:cBhvr>
                                        <p:cTn id="16" dur="500"/>
                                        <p:tgtEl>
                                          <p:spTgt spid="718850">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18850">
                                            <p:txEl>
                                              <p:pRg st="5" end="5"/>
                                            </p:txEl>
                                          </p:spTgt>
                                        </p:tgtEl>
                                        <p:attrNameLst>
                                          <p:attrName>style.visibility</p:attrName>
                                        </p:attrNameLst>
                                      </p:cBhvr>
                                      <p:to>
                                        <p:strVal val="visible"/>
                                      </p:to>
                                    </p:set>
                                    <p:animEffect transition="in" filter="dissolve">
                                      <p:cBhvr>
                                        <p:cTn id="21" dur="500"/>
                                        <p:tgtEl>
                                          <p:spTgt spid="718850">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718852"/>
                                        </p:tgtEl>
                                        <p:attrNameLst>
                                          <p:attrName>style.visibility</p:attrName>
                                        </p:attrNameLst>
                                      </p:cBhvr>
                                      <p:to>
                                        <p:strVal val="visible"/>
                                      </p:to>
                                    </p:set>
                                    <p:animEffect transition="in" filter="fade">
                                      <p:cBhvr>
                                        <p:cTn id="26" dur="1000"/>
                                        <p:tgtEl>
                                          <p:spTgt spid="718852"/>
                                        </p:tgtEl>
                                      </p:cBhvr>
                                    </p:animEffect>
                                    <p:anim calcmode="lin" valueType="num">
                                      <p:cBhvr>
                                        <p:cTn id="27" dur="1000" fill="hold"/>
                                        <p:tgtEl>
                                          <p:spTgt spid="718852"/>
                                        </p:tgtEl>
                                        <p:attrNameLst>
                                          <p:attrName>ppt_x</p:attrName>
                                        </p:attrNameLst>
                                      </p:cBhvr>
                                      <p:tavLst>
                                        <p:tav tm="0">
                                          <p:val>
                                            <p:strVal val="#ppt_x"/>
                                          </p:val>
                                        </p:tav>
                                        <p:tav tm="100000">
                                          <p:val>
                                            <p:strVal val="#ppt_x"/>
                                          </p:val>
                                        </p:tav>
                                      </p:tavLst>
                                    </p:anim>
                                    <p:anim calcmode="lin" valueType="num">
                                      <p:cBhvr>
                                        <p:cTn id="28" dur="1000" fill="hold"/>
                                        <p:tgtEl>
                                          <p:spTgt spid="718852"/>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18851"/>
                                        </p:tgtEl>
                                        <p:attrNameLst>
                                          <p:attrName>style.visibility</p:attrName>
                                        </p:attrNameLst>
                                      </p:cBhvr>
                                      <p:to>
                                        <p:strVal val="visible"/>
                                      </p:to>
                                    </p:set>
                                    <p:animEffect transition="in" filter="fade">
                                      <p:cBhvr>
                                        <p:cTn id="33" dur="1000"/>
                                        <p:tgtEl>
                                          <p:spTgt spid="718851"/>
                                        </p:tgtEl>
                                      </p:cBhvr>
                                    </p:animEffect>
                                    <p:anim calcmode="lin" valueType="num">
                                      <p:cBhvr>
                                        <p:cTn id="34" dur="1000" fill="hold"/>
                                        <p:tgtEl>
                                          <p:spTgt spid="718851"/>
                                        </p:tgtEl>
                                        <p:attrNameLst>
                                          <p:attrName>ppt_x</p:attrName>
                                        </p:attrNameLst>
                                      </p:cBhvr>
                                      <p:tavLst>
                                        <p:tav tm="0">
                                          <p:val>
                                            <p:strVal val="#ppt_x"/>
                                          </p:val>
                                        </p:tav>
                                        <p:tav tm="100000">
                                          <p:val>
                                            <p:strVal val="#ppt_x"/>
                                          </p:val>
                                        </p:tav>
                                      </p:tavLst>
                                    </p:anim>
                                    <p:anim calcmode="lin" valueType="num">
                                      <p:cBhvr>
                                        <p:cTn id="35" dur="1000" fill="hold"/>
                                        <p:tgtEl>
                                          <p:spTgt spid="7188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0" grpId="0" build="p" autoUpdateAnimBg="0" advAuto="3000"/>
      <p:bldP spid="718851" grpId="0" animBg="1"/>
      <p:bldP spid="71885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pPr>
              <a:defRPr/>
            </a:pPr>
            <a:fld id="{48DA37AF-1D55-46B3-A1E9-3A2F473727D5}" type="slidenum">
              <a:rPr lang="en-AU" altLang="en-US"/>
              <a:pPr>
                <a:defRPr/>
              </a:pPr>
              <a:t>24</a:t>
            </a:fld>
            <a:r>
              <a:rPr lang="en-AU" altLang="en-US"/>
              <a:t>/43</a:t>
            </a:r>
          </a:p>
        </p:txBody>
      </p:sp>
      <p:sp>
        <p:nvSpPr>
          <p:cNvPr id="769026" name="Rectangle 2"/>
          <p:cNvSpPr>
            <a:spLocks noChangeArrowheads="1"/>
          </p:cNvSpPr>
          <p:nvPr/>
        </p:nvSpPr>
        <p:spPr bwMode="auto">
          <a:xfrm>
            <a:off x="242888" y="1412875"/>
            <a:ext cx="8542337"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algn="ctr" eaLnBrk="0" hangingPunct="0">
              <a:spcBef>
                <a:spcPct val="20000"/>
              </a:spcBef>
            </a:pPr>
            <a:r>
              <a:rPr lang="en-US" sz="3200" b="1">
                <a:solidFill>
                  <a:schemeClr val="accent2"/>
                </a:solidFill>
              </a:rPr>
              <a:t>(2) Purchased supplies paying $1,000 cash.</a:t>
            </a:r>
          </a:p>
          <a:p>
            <a:pPr algn="ctr" eaLnBrk="0" hangingPunct="0">
              <a:spcBef>
                <a:spcPct val="20000"/>
              </a:spcBef>
            </a:pPr>
            <a:endParaRPr lang="en-US" sz="3200" b="1">
              <a:solidFill>
                <a:schemeClr val="accent2"/>
              </a:solidFill>
            </a:endParaRPr>
          </a:p>
        </p:txBody>
      </p:sp>
      <p:sp>
        <p:nvSpPr>
          <p:cNvPr id="9221" name="Rectangle 3"/>
          <p:cNvSpPr>
            <a:spLocks noGrp="1" noChangeArrowheads="1"/>
          </p:cNvSpPr>
          <p:nvPr>
            <p:ph type="title"/>
          </p:nvPr>
        </p:nvSpPr>
        <p:spPr/>
        <p:txBody>
          <a:bodyPr/>
          <a:lstStyle/>
          <a:p>
            <a:pPr eaLnBrk="1" hangingPunct="1"/>
            <a:r>
              <a:rPr lang="en-US" smtClean="0"/>
              <a:t>Transaction Analysis</a:t>
            </a:r>
          </a:p>
        </p:txBody>
      </p:sp>
      <p:graphicFrame>
        <p:nvGraphicFramePr>
          <p:cNvPr id="769028" name="Object 4"/>
          <p:cNvGraphicFramePr>
            <a:graphicFrameLocks/>
          </p:cNvGraphicFramePr>
          <p:nvPr/>
        </p:nvGraphicFramePr>
        <p:xfrm>
          <a:off x="323850" y="3141663"/>
          <a:ext cx="8491538" cy="2838450"/>
        </p:xfrm>
        <a:graphic>
          <a:graphicData uri="http://schemas.openxmlformats.org/presentationml/2006/ole">
            <mc:AlternateContent xmlns:mc="http://schemas.openxmlformats.org/markup-compatibility/2006">
              <mc:Choice xmlns:v="urn:schemas-microsoft-com:vml" Requires="v">
                <p:oleObj spid="_x0000_s9228" name="Worksheet" r:id="rId4" imgW="5410200" imgH="1838249" progId="Excel.Sheet.8">
                  <p:embed/>
                </p:oleObj>
              </mc:Choice>
              <mc:Fallback>
                <p:oleObj name="Worksheet" r:id="rId4" imgW="5410200" imgH="1838249"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3141663"/>
                        <a:ext cx="8491538" cy="2838450"/>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69026"/>
                                        </p:tgtEl>
                                        <p:attrNameLst>
                                          <p:attrName>style.visibility</p:attrName>
                                        </p:attrNameLst>
                                      </p:cBhvr>
                                      <p:to>
                                        <p:strVal val="visible"/>
                                      </p:to>
                                    </p:set>
                                    <p:animEffect transition="in" filter="dissolve">
                                      <p:cBhvr>
                                        <p:cTn id="7" dur="500"/>
                                        <p:tgtEl>
                                          <p:spTgt spid="769026"/>
                                        </p:tgtEl>
                                      </p:cBhvr>
                                    </p:animEffect>
                                  </p:childTnLst>
                                </p:cTn>
                              </p:par>
                            </p:childTnLst>
                          </p:cTn>
                        </p:par>
                        <p:par>
                          <p:cTn id="8" fill="hold" nodeType="afterGroup">
                            <p:stCondLst>
                              <p:cond delay="500"/>
                            </p:stCondLst>
                            <p:childTnLst>
                              <p:par>
                                <p:cTn id="9" presetID="7" presetClass="entr" presetSubtype="4" fill="hold" nodeType="afterEffect">
                                  <p:stCondLst>
                                    <p:cond delay="3000"/>
                                  </p:stCondLst>
                                  <p:childTnLst>
                                    <p:set>
                                      <p:cBhvr>
                                        <p:cTn id="10" dur="1" fill="hold">
                                          <p:stCondLst>
                                            <p:cond delay="0"/>
                                          </p:stCondLst>
                                        </p:cTn>
                                        <p:tgtEl>
                                          <p:spTgt spid="769028"/>
                                        </p:tgtEl>
                                        <p:attrNameLst>
                                          <p:attrName>style.visibility</p:attrName>
                                        </p:attrNameLst>
                                      </p:cBhvr>
                                      <p:to>
                                        <p:strVal val="visible"/>
                                      </p:to>
                                    </p:set>
                                    <p:anim calcmode="lin" valueType="num">
                                      <p:cBhvr additive="base">
                                        <p:cTn id="11" dur="5000" fill="hold"/>
                                        <p:tgtEl>
                                          <p:spTgt spid="769028"/>
                                        </p:tgtEl>
                                        <p:attrNameLst>
                                          <p:attrName>ppt_x</p:attrName>
                                        </p:attrNameLst>
                                      </p:cBhvr>
                                      <p:tavLst>
                                        <p:tav tm="0">
                                          <p:val>
                                            <p:strVal val="#ppt_x"/>
                                          </p:val>
                                        </p:tav>
                                        <p:tav tm="100000">
                                          <p:val>
                                            <p:strVal val="#ppt_x"/>
                                          </p:val>
                                        </p:tav>
                                      </p:tavLst>
                                    </p:anim>
                                    <p:anim calcmode="lin" valueType="num">
                                      <p:cBhvr additive="base">
                                        <p:cTn id="12" dur="5000" fill="hold"/>
                                        <p:tgtEl>
                                          <p:spTgt spid="769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1C05616D-519C-47AB-B567-1AFB5CD01D69}" type="slidenum">
              <a:rPr lang="en-AU" altLang="en-US"/>
              <a:pPr>
                <a:defRPr/>
              </a:pPr>
              <a:t>25</a:t>
            </a:fld>
            <a:r>
              <a:rPr lang="en-AU" altLang="en-US"/>
              <a:t>/43</a:t>
            </a:r>
          </a:p>
        </p:txBody>
      </p:sp>
      <p:sp>
        <p:nvSpPr>
          <p:cNvPr id="722946" name="Rectangle 2"/>
          <p:cNvSpPr>
            <a:spLocks noGrp="1" noChangeArrowheads="1"/>
          </p:cNvSpPr>
          <p:nvPr>
            <p:ph type="body" idx="1"/>
          </p:nvPr>
        </p:nvSpPr>
        <p:spPr/>
        <p:txBody>
          <a:bodyPr/>
          <a:lstStyle/>
          <a:p>
            <a:pPr eaLnBrk="1" hangingPunct="1">
              <a:buFont typeface="Wingdings" pitchFamily="2" charset="2"/>
              <a:buNone/>
            </a:pPr>
            <a:r>
              <a:rPr lang="en-US" b="1" smtClean="0"/>
              <a:t>Purchased equipment for $15,000 cash.</a:t>
            </a:r>
            <a:br>
              <a:rPr lang="en-US" b="1" smtClean="0"/>
            </a:br>
            <a:endParaRPr lang="en-US" b="1" smtClean="0"/>
          </a:p>
          <a:p>
            <a:pPr eaLnBrk="1" hangingPunct="1">
              <a:buFont typeface="Wingdings" pitchFamily="2" charset="2"/>
              <a:buNone/>
            </a:pPr>
            <a:r>
              <a:rPr lang="en-US" smtClean="0"/>
              <a:t>The accounts involved are:</a:t>
            </a:r>
          </a:p>
          <a:p>
            <a:pPr eaLnBrk="1" hangingPunct="1">
              <a:buFont typeface="Wingdings" pitchFamily="2" charset="2"/>
              <a:buNone/>
            </a:pPr>
            <a:r>
              <a:rPr lang="en-US" smtClean="0"/>
              <a:t>	(1) Cash (asset) </a:t>
            </a:r>
          </a:p>
          <a:p>
            <a:pPr eaLnBrk="1" hangingPunct="1">
              <a:buFont typeface="Wingdings" pitchFamily="2" charset="2"/>
              <a:buNone/>
            </a:pPr>
            <a:r>
              <a:rPr lang="en-US" smtClean="0"/>
              <a:t>	(2) Equipment (asset) </a:t>
            </a:r>
          </a:p>
        </p:txBody>
      </p:sp>
      <p:sp>
        <p:nvSpPr>
          <p:cNvPr id="722947" name="AutoShape 3"/>
          <p:cNvSpPr>
            <a:spLocks noChangeArrowheads="1"/>
          </p:cNvSpPr>
          <p:nvPr/>
        </p:nvSpPr>
        <p:spPr bwMode="auto">
          <a:xfrm rot="16200000">
            <a:off x="4800600" y="3649663"/>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53882" dir="2700000" algn="ctr" rotWithShape="0">
              <a:schemeClr val="tx1"/>
            </a:outerShdw>
          </a:effectLst>
        </p:spPr>
        <p:txBody>
          <a:bodyPr vert="eaVert" wrap="none" anchor="ctr"/>
          <a:lstStyle/>
          <a:p>
            <a:pPr algn="ctr" eaLnBrk="0" hangingPunct="0">
              <a:defRPr/>
            </a:pPr>
            <a:endParaRPr lang="en-US" sz="2400">
              <a:solidFill>
                <a:srgbClr val="008000"/>
              </a:solidFill>
              <a:latin typeface="Times New Roman" pitchFamily="18" charset="0"/>
            </a:endParaRPr>
          </a:p>
        </p:txBody>
      </p:sp>
      <p:sp>
        <p:nvSpPr>
          <p:cNvPr id="722948" name="AutoShape 4"/>
          <p:cNvSpPr>
            <a:spLocks noChangeArrowheads="1"/>
          </p:cNvSpPr>
          <p:nvPr/>
        </p:nvSpPr>
        <p:spPr bwMode="auto">
          <a:xfrm rot="16200000" flipH="1">
            <a:off x="3733800" y="3144838"/>
            <a:ext cx="596900" cy="444500"/>
          </a:xfrm>
          <a:prstGeom prst="rightArrow">
            <a:avLst>
              <a:gd name="adj1" fmla="val 50000"/>
              <a:gd name="adj2" fmla="val 67149"/>
            </a:avLst>
          </a:prstGeom>
          <a:solidFill>
            <a:srgbClr val="FF0000"/>
          </a:solidFill>
          <a:ln w="12699">
            <a:solidFill>
              <a:schemeClr val="tx1"/>
            </a:solidFill>
            <a:miter lim="800000"/>
            <a:headEnd/>
            <a:tailEnd/>
          </a:ln>
          <a:effectLst>
            <a:outerShdw dist="53882" dir="2700000" algn="ctr" rotWithShape="0">
              <a:schemeClr val="tx1"/>
            </a:outerShdw>
          </a:effectLst>
        </p:spPr>
        <p:txBody>
          <a:bodyPr wrap="none" anchor="ctr"/>
          <a:lstStyle/>
          <a:p>
            <a:pPr>
              <a:defRPr/>
            </a:pPr>
            <a:endParaRPr lang="en-US"/>
          </a:p>
        </p:txBody>
      </p:sp>
      <p:sp>
        <p:nvSpPr>
          <p:cNvPr id="38918" name="Rectangle 5"/>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22946">
                                            <p:txEl>
                                              <p:pRg st="0" end="0"/>
                                            </p:txEl>
                                          </p:spTgt>
                                        </p:tgtEl>
                                        <p:attrNameLst>
                                          <p:attrName>style.visibility</p:attrName>
                                        </p:attrNameLst>
                                      </p:cBhvr>
                                      <p:to>
                                        <p:strVal val="visible"/>
                                      </p:to>
                                    </p:set>
                                    <p:animEffect transition="in" filter="blinds(horizontal)">
                                      <p:cBhvr>
                                        <p:cTn id="7" dur="1000"/>
                                        <p:tgtEl>
                                          <p:spTgt spid="722946">
                                            <p:txEl>
                                              <p:pRg st="0" end="0"/>
                                            </p:txEl>
                                          </p:spTgt>
                                        </p:tgtEl>
                                      </p:cBhvr>
                                    </p:animEffect>
                                  </p:childTnLst>
                                </p:cTn>
                              </p:par>
                            </p:childTnLst>
                          </p:cTn>
                        </p:par>
                        <p:par>
                          <p:cTn id="8" fill="hold" nodeType="afterGroup">
                            <p:stCondLst>
                              <p:cond delay="1000"/>
                            </p:stCondLst>
                            <p:childTnLst>
                              <p:par>
                                <p:cTn id="9" presetID="5" presetClass="entr" presetSubtype="10" fill="hold" nodeType="afterEffect">
                                  <p:stCondLst>
                                    <p:cond delay="0"/>
                                  </p:stCondLst>
                                  <p:childTnLst>
                                    <p:set>
                                      <p:cBhvr>
                                        <p:cTn id="10" dur="1" fill="hold">
                                          <p:stCondLst>
                                            <p:cond delay="0"/>
                                          </p:stCondLst>
                                        </p:cTn>
                                        <p:tgtEl>
                                          <p:spTgt spid="722946">
                                            <p:txEl>
                                              <p:pRg st="1" end="1"/>
                                            </p:txEl>
                                          </p:spTgt>
                                        </p:tgtEl>
                                        <p:attrNameLst>
                                          <p:attrName>style.visibility</p:attrName>
                                        </p:attrNameLst>
                                      </p:cBhvr>
                                      <p:to>
                                        <p:strVal val="visible"/>
                                      </p:to>
                                    </p:set>
                                    <p:animEffect transition="in" filter="checkerboard(across)">
                                      <p:cBhvr>
                                        <p:cTn id="11" dur="1000"/>
                                        <p:tgtEl>
                                          <p:spTgt spid="72294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22946">
                                            <p:txEl>
                                              <p:pRg st="2" end="2"/>
                                            </p:txEl>
                                          </p:spTgt>
                                        </p:tgtEl>
                                        <p:attrNameLst>
                                          <p:attrName>style.visibility</p:attrName>
                                        </p:attrNameLst>
                                      </p:cBhvr>
                                      <p:to>
                                        <p:strVal val="visible"/>
                                      </p:to>
                                    </p:set>
                                    <p:animEffect transition="in" filter="dissolve">
                                      <p:cBhvr>
                                        <p:cTn id="16" dur="500"/>
                                        <p:tgtEl>
                                          <p:spTgt spid="72294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22946">
                                            <p:txEl>
                                              <p:pRg st="3" end="3"/>
                                            </p:txEl>
                                          </p:spTgt>
                                        </p:tgtEl>
                                        <p:attrNameLst>
                                          <p:attrName>style.visibility</p:attrName>
                                        </p:attrNameLst>
                                      </p:cBhvr>
                                      <p:to>
                                        <p:strVal val="visible"/>
                                      </p:to>
                                    </p:set>
                                    <p:animEffect transition="in" filter="dissolve">
                                      <p:cBhvr>
                                        <p:cTn id="21" dur="500"/>
                                        <p:tgtEl>
                                          <p:spTgt spid="722946">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722948"/>
                                        </p:tgtEl>
                                        <p:attrNameLst>
                                          <p:attrName>style.visibility</p:attrName>
                                        </p:attrNameLst>
                                      </p:cBhvr>
                                      <p:to>
                                        <p:strVal val="visible"/>
                                      </p:to>
                                    </p:set>
                                    <p:animEffect transition="in" filter="fade">
                                      <p:cBhvr>
                                        <p:cTn id="26" dur="1000"/>
                                        <p:tgtEl>
                                          <p:spTgt spid="722948"/>
                                        </p:tgtEl>
                                      </p:cBhvr>
                                    </p:animEffect>
                                    <p:anim calcmode="lin" valueType="num">
                                      <p:cBhvr>
                                        <p:cTn id="27" dur="1000" fill="hold"/>
                                        <p:tgtEl>
                                          <p:spTgt spid="722948"/>
                                        </p:tgtEl>
                                        <p:attrNameLst>
                                          <p:attrName>ppt_x</p:attrName>
                                        </p:attrNameLst>
                                      </p:cBhvr>
                                      <p:tavLst>
                                        <p:tav tm="0">
                                          <p:val>
                                            <p:strVal val="#ppt_x"/>
                                          </p:val>
                                        </p:tav>
                                        <p:tav tm="100000">
                                          <p:val>
                                            <p:strVal val="#ppt_x"/>
                                          </p:val>
                                        </p:tav>
                                      </p:tavLst>
                                    </p:anim>
                                    <p:anim calcmode="lin" valueType="num">
                                      <p:cBhvr>
                                        <p:cTn id="28" dur="1000" fill="hold"/>
                                        <p:tgtEl>
                                          <p:spTgt spid="722948"/>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22947"/>
                                        </p:tgtEl>
                                        <p:attrNameLst>
                                          <p:attrName>style.visibility</p:attrName>
                                        </p:attrNameLst>
                                      </p:cBhvr>
                                      <p:to>
                                        <p:strVal val="visible"/>
                                      </p:to>
                                    </p:set>
                                    <p:animEffect transition="in" filter="fade">
                                      <p:cBhvr>
                                        <p:cTn id="33" dur="1000"/>
                                        <p:tgtEl>
                                          <p:spTgt spid="722947"/>
                                        </p:tgtEl>
                                      </p:cBhvr>
                                    </p:animEffect>
                                    <p:anim calcmode="lin" valueType="num">
                                      <p:cBhvr>
                                        <p:cTn id="34" dur="1000" fill="hold"/>
                                        <p:tgtEl>
                                          <p:spTgt spid="722947"/>
                                        </p:tgtEl>
                                        <p:attrNameLst>
                                          <p:attrName>ppt_x</p:attrName>
                                        </p:attrNameLst>
                                      </p:cBhvr>
                                      <p:tavLst>
                                        <p:tav tm="0">
                                          <p:val>
                                            <p:strVal val="#ppt_x"/>
                                          </p:val>
                                        </p:tav>
                                        <p:tav tm="100000">
                                          <p:val>
                                            <p:strVal val="#ppt_x"/>
                                          </p:val>
                                        </p:tav>
                                      </p:tavLst>
                                    </p:anim>
                                    <p:anim calcmode="lin" valueType="num">
                                      <p:cBhvr>
                                        <p:cTn id="35" dur="1000" fill="hold"/>
                                        <p:tgtEl>
                                          <p:spTgt spid="7229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nimBg="1"/>
      <p:bldP spid="72294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pPr>
              <a:defRPr/>
            </a:pPr>
            <a:fld id="{26E421B8-BD66-40A5-B771-5E7F150C7F35}" type="slidenum">
              <a:rPr lang="en-AU" altLang="en-US"/>
              <a:pPr>
                <a:defRPr/>
              </a:pPr>
              <a:t>26</a:t>
            </a:fld>
            <a:r>
              <a:rPr lang="en-AU" altLang="en-US"/>
              <a:t>/43</a:t>
            </a:r>
          </a:p>
        </p:txBody>
      </p:sp>
      <p:sp>
        <p:nvSpPr>
          <p:cNvPr id="1024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en-US"/>
          </a:p>
        </p:txBody>
      </p:sp>
      <p:sp>
        <p:nvSpPr>
          <p:cNvPr id="1024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en-US"/>
          </a:p>
        </p:txBody>
      </p:sp>
      <p:sp>
        <p:nvSpPr>
          <p:cNvPr id="724996" name="Rectangle 4"/>
          <p:cNvSpPr>
            <a:spLocks noGrp="1" noChangeArrowheads="1"/>
          </p:cNvSpPr>
          <p:nvPr>
            <p:ph type="body" idx="1"/>
          </p:nvPr>
        </p:nvSpPr>
        <p:spPr/>
        <p:txBody>
          <a:bodyPr/>
          <a:lstStyle/>
          <a:p>
            <a:pPr algn="ctr" eaLnBrk="1" hangingPunct="1">
              <a:buFont typeface="Wingdings" pitchFamily="2" charset="2"/>
              <a:buNone/>
            </a:pPr>
            <a:r>
              <a:rPr lang="en-US" smtClean="0"/>
              <a:t>(3) Purchased equipment for $15,000 cash.</a:t>
            </a:r>
            <a:br>
              <a:rPr lang="en-US" smtClean="0"/>
            </a:br>
            <a:endParaRPr lang="en-US" smtClean="0"/>
          </a:p>
          <a:p>
            <a:pPr eaLnBrk="1" hangingPunct="1"/>
            <a:endParaRPr lang="en-US" smtClean="0"/>
          </a:p>
        </p:txBody>
      </p:sp>
      <p:sp>
        <p:nvSpPr>
          <p:cNvPr id="10247" name="Rectangle 5"/>
          <p:cNvSpPr>
            <a:spLocks noGrp="1" noChangeArrowheads="1"/>
          </p:cNvSpPr>
          <p:nvPr>
            <p:ph type="title"/>
          </p:nvPr>
        </p:nvSpPr>
        <p:spPr/>
        <p:txBody>
          <a:bodyPr/>
          <a:lstStyle/>
          <a:p>
            <a:pPr eaLnBrk="1" hangingPunct="1"/>
            <a:r>
              <a:rPr lang="en-US" smtClean="0"/>
              <a:t>Transaction Analysis</a:t>
            </a:r>
          </a:p>
        </p:txBody>
      </p:sp>
      <p:graphicFrame>
        <p:nvGraphicFramePr>
          <p:cNvPr id="724998" name="Object 6"/>
          <p:cNvGraphicFramePr>
            <a:graphicFrameLocks/>
          </p:cNvGraphicFramePr>
          <p:nvPr/>
        </p:nvGraphicFramePr>
        <p:xfrm>
          <a:off x="323850" y="2708275"/>
          <a:ext cx="8510588" cy="3265488"/>
        </p:xfrm>
        <a:graphic>
          <a:graphicData uri="http://schemas.openxmlformats.org/presentationml/2006/ole">
            <mc:AlternateContent xmlns:mc="http://schemas.openxmlformats.org/markup-compatibility/2006">
              <mc:Choice xmlns:v="urn:schemas-microsoft-com:vml" Requires="v">
                <p:oleObj spid="_x0000_s10254" name="Worksheet" r:id="rId4" imgW="5410200" imgH="1838249" progId="Excel.Sheet.8">
                  <p:embed/>
                </p:oleObj>
              </mc:Choice>
              <mc:Fallback>
                <p:oleObj name="Worksheet" r:id="rId4" imgW="5410200" imgH="1838249" progId="Excel.Shee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2708275"/>
                        <a:ext cx="8510588" cy="3265488"/>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724996"/>
                                        </p:tgtEl>
                                        <p:attrNameLst>
                                          <p:attrName>style.visibility</p:attrName>
                                        </p:attrNameLst>
                                      </p:cBhvr>
                                      <p:to>
                                        <p:strVal val="visible"/>
                                      </p:to>
                                    </p:set>
                                  </p:childTnLst>
                                </p:cTn>
                              </p:par>
                            </p:childTnLst>
                          </p:cTn>
                        </p:par>
                        <p:par>
                          <p:cTn id="7" fill="hold" nodeType="afterGroup">
                            <p:stCondLst>
                              <p:cond delay="500"/>
                            </p:stCondLst>
                            <p:childTnLst>
                              <p:par>
                                <p:cTn id="8" presetID="7" presetClass="entr" presetSubtype="4" fill="hold" nodeType="afterEffect">
                                  <p:stCondLst>
                                    <p:cond delay="3000"/>
                                  </p:stCondLst>
                                  <p:childTnLst>
                                    <p:set>
                                      <p:cBhvr>
                                        <p:cTn id="9" dur="1" fill="hold">
                                          <p:stCondLst>
                                            <p:cond delay="0"/>
                                          </p:stCondLst>
                                        </p:cTn>
                                        <p:tgtEl>
                                          <p:spTgt spid="724998"/>
                                        </p:tgtEl>
                                        <p:attrNameLst>
                                          <p:attrName>style.visibility</p:attrName>
                                        </p:attrNameLst>
                                      </p:cBhvr>
                                      <p:to>
                                        <p:strVal val="visible"/>
                                      </p:to>
                                    </p:set>
                                    <p:anim calcmode="lin" valueType="num">
                                      <p:cBhvr additive="base">
                                        <p:cTn id="10" dur="5000" fill="hold"/>
                                        <p:tgtEl>
                                          <p:spTgt spid="724998"/>
                                        </p:tgtEl>
                                        <p:attrNameLst>
                                          <p:attrName>ppt_x</p:attrName>
                                        </p:attrNameLst>
                                      </p:cBhvr>
                                      <p:tavLst>
                                        <p:tav tm="0">
                                          <p:val>
                                            <p:strVal val="#ppt_x"/>
                                          </p:val>
                                        </p:tav>
                                        <p:tav tm="100000">
                                          <p:val>
                                            <p:strVal val="#ppt_x"/>
                                          </p:val>
                                        </p:tav>
                                      </p:tavLst>
                                    </p:anim>
                                    <p:anim calcmode="lin" valueType="num">
                                      <p:cBhvr additive="base">
                                        <p:cTn id="11" dur="5000" fill="hold"/>
                                        <p:tgtEl>
                                          <p:spTgt spid="724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F4209B4F-9FE5-4288-A180-8A542F71E257}" type="slidenum">
              <a:rPr lang="en-AU" altLang="en-US"/>
              <a:pPr>
                <a:defRPr/>
              </a:pPr>
              <a:t>27</a:t>
            </a:fld>
            <a:r>
              <a:rPr lang="en-AU" altLang="en-US"/>
              <a:t>/43</a:t>
            </a:r>
          </a:p>
        </p:txBody>
      </p:sp>
      <p:sp>
        <p:nvSpPr>
          <p:cNvPr id="727042" name="Rectangle 2"/>
          <p:cNvSpPr>
            <a:spLocks noGrp="1" noChangeArrowheads="1"/>
          </p:cNvSpPr>
          <p:nvPr>
            <p:ph type="body" idx="1"/>
          </p:nvPr>
        </p:nvSpPr>
        <p:spPr/>
        <p:txBody>
          <a:bodyPr/>
          <a:lstStyle/>
          <a:p>
            <a:pPr eaLnBrk="1" hangingPunct="1">
              <a:buFont typeface="Wingdings" pitchFamily="2" charset="2"/>
              <a:buNone/>
            </a:pPr>
            <a:r>
              <a:rPr lang="en-US" b="1" smtClean="0"/>
              <a:t>Purchased supplies of $200 and</a:t>
            </a:r>
          </a:p>
          <a:p>
            <a:pPr eaLnBrk="1" hangingPunct="1">
              <a:buFont typeface="Wingdings" pitchFamily="2" charset="2"/>
              <a:buNone/>
            </a:pPr>
            <a:r>
              <a:rPr lang="en-US" b="1" smtClean="0"/>
              <a:t>equipment of $1,000 on account. </a:t>
            </a:r>
            <a:r>
              <a:rPr lang="en-US" smtClean="0"/>
              <a:t/>
            </a:r>
            <a:br>
              <a:rPr lang="en-US" smtClean="0"/>
            </a:br>
            <a:endParaRPr lang="en-US" smtClean="0"/>
          </a:p>
          <a:p>
            <a:pPr eaLnBrk="1" hangingPunct="1">
              <a:buFont typeface="Wingdings" pitchFamily="2" charset="2"/>
              <a:buNone/>
            </a:pPr>
            <a:r>
              <a:rPr lang="en-US" smtClean="0"/>
              <a:t>The accounts involved are:</a:t>
            </a:r>
          </a:p>
          <a:p>
            <a:pPr eaLnBrk="1" hangingPunct="1">
              <a:buFont typeface="Wingdings" pitchFamily="2" charset="2"/>
              <a:buNone/>
            </a:pPr>
            <a:r>
              <a:rPr lang="en-US" smtClean="0"/>
              <a:t>	(1) Supplies (asset)</a:t>
            </a:r>
          </a:p>
          <a:p>
            <a:pPr eaLnBrk="1" hangingPunct="1">
              <a:buFont typeface="Wingdings" pitchFamily="2" charset="2"/>
              <a:buNone/>
            </a:pPr>
            <a:r>
              <a:rPr lang="en-US" smtClean="0"/>
              <a:t>	(2) Equipment (asset)</a:t>
            </a:r>
          </a:p>
          <a:p>
            <a:pPr eaLnBrk="1" hangingPunct="1">
              <a:buFont typeface="Wingdings" pitchFamily="2" charset="2"/>
              <a:buNone/>
            </a:pPr>
            <a:r>
              <a:rPr lang="en-US" smtClean="0"/>
              <a:t>	(3) Accounts Payable (liability)</a:t>
            </a:r>
          </a:p>
        </p:txBody>
      </p:sp>
      <p:sp>
        <p:nvSpPr>
          <p:cNvPr id="39940" name="Rectangle 3"/>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en-US"/>
          </a:p>
        </p:txBody>
      </p:sp>
      <p:sp>
        <p:nvSpPr>
          <p:cNvPr id="39941" name="Rectangle 4"/>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en-US"/>
          </a:p>
        </p:txBody>
      </p:sp>
      <p:sp>
        <p:nvSpPr>
          <p:cNvPr id="727045" name="AutoShape 5"/>
          <p:cNvSpPr>
            <a:spLocks noChangeArrowheads="1"/>
          </p:cNvSpPr>
          <p:nvPr/>
        </p:nvSpPr>
        <p:spPr bwMode="auto">
          <a:xfrm rot="16200000">
            <a:off x="4343400" y="3576638"/>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727046" name="AutoShape 6"/>
          <p:cNvSpPr>
            <a:spLocks noChangeArrowheads="1"/>
          </p:cNvSpPr>
          <p:nvPr/>
        </p:nvSpPr>
        <p:spPr bwMode="auto">
          <a:xfrm rot="16200000">
            <a:off x="4800600" y="4081463"/>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727047" name="AutoShape 7"/>
          <p:cNvSpPr>
            <a:spLocks noChangeArrowheads="1"/>
          </p:cNvSpPr>
          <p:nvPr/>
        </p:nvSpPr>
        <p:spPr bwMode="auto">
          <a:xfrm rot="16200000">
            <a:off x="6248400" y="4657725"/>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39945" name="Rectangle 8"/>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27042">
                                            <p:txEl>
                                              <p:pRg st="0" end="0"/>
                                            </p:txEl>
                                          </p:spTgt>
                                        </p:tgtEl>
                                        <p:attrNameLst>
                                          <p:attrName>style.visibility</p:attrName>
                                        </p:attrNameLst>
                                      </p:cBhvr>
                                      <p:to>
                                        <p:strVal val="visible"/>
                                      </p:to>
                                    </p:set>
                                    <p:animEffect transition="in" filter="blinds(horizontal)">
                                      <p:cBhvr>
                                        <p:cTn id="7" dur="1000"/>
                                        <p:tgtEl>
                                          <p:spTgt spid="727042">
                                            <p:txEl>
                                              <p:pRg st="0" end="0"/>
                                            </p:txEl>
                                          </p:spTgt>
                                        </p:tgtEl>
                                      </p:cBhvr>
                                    </p:animEffect>
                                  </p:childTnLst>
                                </p:cTn>
                              </p:par>
                            </p:childTnLst>
                          </p:cTn>
                        </p:par>
                        <p:par>
                          <p:cTn id="8" fill="hold" nodeType="afterGroup">
                            <p:stCondLst>
                              <p:cond delay="1000"/>
                            </p:stCondLst>
                            <p:childTnLst>
                              <p:par>
                                <p:cTn id="9" presetID="3" presetClass="entr" presetSubtype="10" fill="hold" nodeType="afterEffect">
                                  <p:stCondLst>
                                    <p:cond delay="0"/>
                                  </p:stCondLst>
                                  <p:childTnLst>
                                    <p:set>
                                      <p:cBhvr>
                                        <p:cTn id="10" dur="1" fill="hold">
                                          <p:stCondLst>
                                            <p:cond delay="0"/>
                                          </p:stCondLst>
                                        </p:cTn>
                                        <p:tgtEl>
                                          <p:spTgt spid="727042">
                                            <p:txEl>
                                              <p:pRg st="1" end="1"/>
                                            </p:txEl>
                                          </p:spTgt>
                                        </p:tgtEl>
                                        <p:attrNameLst>
                                          <p:attrName>style.visibility</p:attrName>
                                        </p:attrNameLst>
                                      </p:cBhvr>
                                      <p:to>
                                        <p:strVal val="visible"/>
                                      </p:to>
                                    </p:set>
                                    <p:animEffect transition="in" filter="blinds(horizontal)">
                                      <p:cBhvr>
                                        <p:cTn id="11" dur="1000"/>
                                        <p:tgtEl>
                                          <p:spTgt spid="727042">
                                            <p:txEl>
                                              <p:pRg st="1" end="1"/>
                                            </p:txEl>
                                          </p:spTgt>
                                        </p:tgtEl>
                                      </p:cBhvr>
                                    </p:animEffect>
                                  </p:childTnLst>
                                </p:cTn>
                              </p:par>
                            </p:childTnLst>
                          </p:cTn>
                        </p:par>
                        <p:par>
                          <p:cTn id="12" fill="hold" nodeType="afterGroup">
                            <p:stCondLst>
                              <p:cond delay="2000"/>
                            </p:stCondLst>
                            <p:childTnLst>
                              <p:par>
                                <p:cTn id="13" presetID="5" presetClass="entr" presetSubtype="10" fill="hold" grpId="0" nodeType="afterEffect">
                                  <p:stCondLst>
                                    <p:cond delay="0"/>
                                  </p:stCondLst>
                                  <p:childTnLst>
                                    <p:set>
                                      <p:cBhvr>
                                        <p:cTn id="14" dur="1" fill="hold">
                                          <p:stCondLst>
                                            <p:cond delay="0"/>
                                          </p:stCondLst>
                                        </p:cTn>
                                        <p:tgtEl>
                                          <p:spTgt spid="727042">
                                            <p:txEl>
                                              <p:pRg st="2" end="2"/>
                                            </p:txEl>
                                          </p:spTgt>
                                        </p:tgtEl>
                                        <p:attrNameLst>
                                          <p:attrName>style.visibility</p:attrName>
                                        </p:attrNameLst>
                                      </p:cBhvr>
                                      <p:to>
                                        <p:strVal val="visible"/>
                                      </p:to>
                                    </p:set>
                                    <p:animEffect transition="in" filter="checkerboard(across)">
                                      <p:cBhvr>
                                        <p:cTn id="15" dur="1000"/>
                                        <p:tgtEl>
                                          <p:spTgt spid="72704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727042">
                                            <p:txEl>
                                              <p:pRg st="3" end="3"/>
                                            </p:txEl>
                                          </p:spTgt>
                                        </p:tgtEl>
                                        <p:attrNameLst>
                                          <p:attrName>style.visibility</p:attrName>
                                        </p:attrNameLst>
                                      </p:cBhvr>
                                      <p:to>
                                        <p:strVal val="visible"/>
                                      </p:to>
                                    </p:set>
                                    <p:animEffect transition="in" filter="dissolve">
                                      <p:cBhvr>
                                        <p:cTn id="20" dur="500"/>
                                        <p:tgtEl>
                                          <p:spTgt spid="72704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27042">
                                            <p:txEl>
                                              <p:pRg st="4" end="4"/>
                                            </p:txEl>
                                          </p:spTgt>
                                        </p:tgtEl>
                                        <p:attrNameLst>
                                          <p:attrName>style.visibility</p:attrName>
                                        </p:attrNameLst>
                                      </p:cBhvr>
                                      <p:to>
                                        <p:strVal val="visible"/>
                                      </p:to>
                                    </p:set>
                                    <p:animEffect transition="in" filter="dissolve">
                                      <p:cBhvr>
                                        <p:cTn id="25" dur="500"/>
                                        <p:tgtEl>
                                          <p:spTgt spid="72704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27042">
                                            <p:txEl>
                                              <p:pRg st="5" end="5"/>
                                            </p:txEl>
                                          </p:spTgt>
                                        </p:tgtEl>
                                        <p:attrNameLst>
                                          <p:attrName>style.visibility</p:attrName>
                                        </p:attrNameLst>
                                      </p:cBhvr>
                                      <p:to>
                                        <p:strVal val="visible"/>
                                      </p:to>
                                    </p:set>
                                    <p:animEffect transition="in" filter="dissolve">
                                      <p:cBhvr>
                                        <p:cTn id="30" dur="500"/>
                                        <p:tgtEl>
                                          <p:spTgt spid="727042">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27045"/>
                                        </p:tgtEl>
                                        <p:attrNameLst>
                                          <p:attrName>style.visibility</p:attrName>
                                        </p:attrNameLst>
                                      </p:cBhvr>
                                      <p:to>
                                        <p:strVal val="visible"/>
                                      </p:to>
                                    </p:set>
                                    <p:animEffect transition="in" filter="fade">
                                      <p:cBhvr>
                                        <p:cTn id="35" dur="1000"/>
                                        <p:tgtEl>
                                          <p:spTgt spid="727045"/>
                                        </p:tgtEl>
                                      </p:cBhvr>
                                    </p:animEffect>
                                    <p:anim calcmode="lin" valueType="num">
                                      <p:cBhvr>
                                        <p:cTn id="36" dur="1000" fill="hold"/>
                                        <p:tgtEl>
                                          <p:spTgt spid="727045"/>
                                        </p:tgtEl>
                                        <p:attrNameLst>
                                          <p:attrName>ppt_x</p:attrName>
                                        </p:attrNameLst>
                                      </p:cBhvr>
                                      <p:tavLst>
                                        <p:tav tm="0">
                                          <p:val>
                                            <p:strVal val="#ppt_x"/>
                                          </p:val>
                                        </p:tav>
                                        <p:tav tm="100000">
                                          <p:val>
                                            <p:strVal val="#ppt_x"/>
                                          </p:val>
                                        </p:tav>
                                      </p:tavLst>
                                    </p:anim>
                                    <p:anim calcmode="lin" valueType="num">
                                      <p:cBhvr>
                                        <p:cTn id="37" dur="1000" fill="hold"/>
                                        <p:tgtEl>
                                          <p:spTgt spid="727045"/>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27046"/>
                                        </p:tgtEl>
                                        <p:attrNameLst>
                                          <p:attrName>style.visibility</p:attrName>
                                        </p:attrNameLst>
                                      </p:cBhvr>
                                      <p:to>
                                        <p:strVal val="visible"/>
                                      </p:to>
                                    </p:set>
                                    <p:animEffect transition="in" filter="fade">
                                      <p:cBhvr>
                                        <p:cTn id="42" dur="1000"/>
                                        <p:tgtEl>
                                          <p:spTgt spid="727046"/>
                                        </p:tgtEl>
                                      </p:cBhvr>
                                    </p:animEffect>
                                    <p:anim calcmode="lin" valueType="num">
                                      <p:cBhvr>
                                        <p:cTn id="43" dur="1000" fill="hold"/>
                                        <p:tgtEl>
                                          <p:spTgt spid="727046"/>
                                        </p:tgtEl>
                                        <p:attrNameLst>
                                          <p:attrName>ppt_x</p:attrName>
                                        </p:attrNameLst>
                                      </p:cBhvr>
                                      <p:tavLst>
                                        <p:tav tm="0">
                                          <p:val>
                                            <p:strVal val="#ppt_x"/>
                                          </p:val>
                                        </p:tav>
                                        <p:tav tm="100000">
                                          <p:val>
                                            <p:strVal val="#ppt_x"/>
                                          </p:val>
                                        </p:tav>
                                      </p:tavLst>
                                    </p:anim>
                                    <p:anim calcmode="lin" valueType="num">
                                      <p:cBhvr>
                                        <p:cTn id="44" dur="1000" fill="hold"/>
                                        <p:tgtEl>
                                          <p:spTgt spid="727046"/>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27047"/>
                                        </p:tgtEl>
                                        <p:attrNameLst>
                                          <p:attrName>style.visibility</p:attrName>
                                        </p:attrNameLst>
                                      </p:cBhvr>
                                      <p:to>
                                        <p:strVal val="visible"/>
                                      </p:to>
                                    </p:set>
                                    <p:animEffect transition="in" filter="fade">
                                      <p:cBhvr>
                                        <p:cTn id="49" dur="1000"/>
                                        <p:tgtEl>
                                          <p:spTgt spid="727047"/>
                                        </p:tgtEl>
                                      </p:cBhvr>
                                    </p:animEffect>
                                    <p:anim calcmode="lin" valueType="num">
                                      <p:cBhvr>
                                        <p:cTn id="50" dur="1000" fill="hold"/>
                                        <p:tgtEl>
                                          <p:spTgt spid="727047"/>
                                        </p:tgtEl>
                                        <p:attrNameLst>
                                          <p:attrName>ppt_x</p:attrName>
                                        </p:attrNameLst>
                                      </p:cBhvr>
                                      <p:tavLst>
                                        <p:tav tm="0">
                                          <p:val>
                                            <p:strVal val="#ppt_x"/>
                                          </p:val>
                                        </p:tav>
                                        <p:tav tm="100000">
                                          <p:val>
                                            <p:strVal val="#ppt_x"/>
                                          </p:val>
                                        </p:tav>
                                      </p:tavLst>
                                    </p:anim>
                                    <p:anim calcmode="lin" valueType="num">
                                      <p:cBhvr>
                                        <p:cTn id="51" dur="1000" fill="hold"/>
                                        <p:tgtEl>
                                          <p:spTgt spid="7270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build="p" autoUpdateAnimBg="0" advAuto="3000"/>
      <p:bldP spid="727045" grpId="0" animBg="1"/>
      <p:bldP spid="727046" grpId="0" animBg="1"/>
      <p:bldP spid="72704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pPr>
              <a:defRPr/>
            </a:pPr>
            <a:fld id="{0042C5EB-08B3-4787-AB58-E737C5332ECB}" type="slidenum">
              <a:rPr lang="en-AU" altLang="en-US"/>
              <a:pPr>
                <a:defRPr/>
              </a:pPr>
              <a:t>28</a:t>
            </a:fld>
            <a:r>
              <a:rPr lang="en-AU" altLang="en-US"/>
              <a:t>/43</a:t>
            </a:r>
          </a:p>
        </p:txBody>
      </p:sp>
      <p:sp>
        <p:nvSpPr>
          <p:cNvPr id="1126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en-US"/>
          </a:p>
        </p:txBody>
      </p:sp>
      <p:sp>
        <p:nvSpPr>
          <p:cNvPr id="1126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en-US"/>
          </a:p>
        </p:txBody>
      </p:sp>
      <p:sp>
        <p:nvSpPr>
          <p:cNvPr id="11270" name="Rectangle 4"/>
          <p:cNvSpPr>
            <a:spLocks noGrp="1" noChangeArrowheads="1"/>
          </p:cNvSpPr>
          <p:nvPr>
            <p:ph type="title"/>
          </p:nvPr>
        </p:nvSpPr>
        <p:spPr/>
        <p:txBody>
          <a:bodyPr/>
          <a:lstStyle/>
          <a:p>
            <a:pPr eaLnBrk="1" hangingPunct="1"/>
            <a:r>
              <a:rPr lang="en-US" smtClean="0"/>
              <a:t>Transaction Analysis</a:t>
            </a:r>
          </a:p>
        </p:txBody>
      </p:sp>
      <p:sp>
        <p:nvSpPr>
          <p:cNvPr id="729093" name="Rectangle 5"/>
          <p:cNvSpPr>
            <a:spLocks noGrp="1" noChangeArrowheads="1"/>
          </p:cNvSpPr>
          <p:nvPr>
            <p:ph type="body" idx="1"/>
          </p:nvPr>
        </p:nvSpPr>
        <p:spPr/>
        <p:txBody>
          <a:bodyPr/>
          <a:lstStyle/>
          <a:p>
            <a:pPr algn="ctr" eaLnBrk="1" hangingPunct="1">
              <a:buFont typeface="Wingdings" pitchFamily="2" charset="2"/>
              <a:buNone/>
            </a:pPr>
            <a:r>
              <a:rPr lang="en-US" smtClean="0"/>
              <a:t>(4) Purchased supplies of $200 and equipment of $1,000 on account. </a:t>
            </a:r>
            <a:br>
              <a:rPr lang="en-US" smtClean="0"/>
            </a:br>
            <a:endParaRPr lang="en-US" smtClean="0"/>
          </a:p>
          <a:p>
            <a:pPr eaLnBrk="1" hangingPunct="1"/>
            <a:endParaRPr lang="en-US" smtClean="0"/>
          </a:p>
        </p:txBody>
      </p:sp>
      <p:graphicFrame>
        <p:nvGraphicFramePr>
          <p:cNvPr id="729094" name="Object 6"/>
          <p:cNvGraphicFramePr>
            <a:graphicFrameLocks/>
          </p:cNvGraphicFramePr>
          <p:nvPr/>
        </p:nvGraphicFramePr>
        <p:xfrm>
          <a:off x="323850" y="2827338"/>
          <a:ext cx="8510588" cy="3265487"/>
        </p:xfrm>
        <a:graphic>
          <a:graphicData uri="http://schemas.openxmlformats.org/presentationml/2006/ole">
            <mc:AlternateContent xmlns:mc="http://schemas.openxmlformats.org/markup-compatibility/2006">
              <mc:Choice xmlns:v="urn:schemas-microsoft-com:vml" Requires="v">
                <p:oleObj spid="_x0000_s11278" name="Worksheet" r:id="rId4" imgW="5410200" imgH="1838249" progId="Excel.Sheet.8">
                  <p:embed/>
                </p:oleObj>
              </mc:Choice>
              <mc:Fallback>
                <p:oleObj name="Worksheet" r:id="rId4" imgW="5410200" imgH="1838249" progId="Excel.Shee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2827338"/>
                        <a:ext cx="8510588" cy="3265487"/>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29093">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7" presetClass="entr" presetSubtype="4" fill="hold" nodeType="afterEffect">
                                  <p:stCondLst>
                                    <p:cond delay="3000"/>
                                  </p:stCondLst>
                                  <p:childTnLst>
                                    <p:set>
                                      <p:cBhvr>
                                        <p:cTn id="9" dur="1" fill="hold">
                                          <p:stCondLst>
                                            <p:cond delay="0"/>
                                          </p:stCondLst>
                                        </p:cTn>
                                        <p:tgtEl>
                                          <p:spTgt spid="729094"/>
                                        </p:tgtEl>
                                        <p:attrNameLst>
                                          <p:attrName>style.visibility</p:attrName>
                                        </p:attrNameLst>
                                      </p:cBhvr>
                                      <p:to>
                                        <p:strVal val="visible"/>
                                      </p:to>
                                    </p:set>
                                    <p:anim calcmode="lin" valueType="num">
                                      <p:cBhvr additive="base">
                                        <p:cTn id="10" dur="5000" fill="hold"/>
                                        <p:tgtEl>
                                          <p:spTgt spid="729094"/>
                                        </p:tgtEl>
                                        <p:attrNameLst>
                                          <p:attrName>ppt_x</p:attrName>
                                        </p:attrNameLst>
                                      </p:cBhvr>
                                      <p:tavLst>
                                        <p:tav tm="0">
                                          <p:val>
                                            <p:strVal val="#ppt_x"/>
                                          </p:val>
                                        </p:tav>
                                        <p:tav tm="100000">
                                          <p:val>
                                            <p:strVal val="#ppt_x"/>
                                          </p:val>
                                        </p:tav>
                                      </p:tavLst>
                                    </p:anim>
                                    <p:anim calcmode="lin" valueType="num">
                                      <p:cBhvr additive="base">
                                        <p:cTn id="11" dur="5000" fill="hold"/>
                                        <p:tgtEl>
                                          <p:spTgt spid="729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3" grpId="0" build="p" autoUpdateAnimBg="0" advAuto="300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pPr>
              <a:defRPr/>
            </a:pPr>
            <a:fld id="{31398E48-B967-4D48-A18D-DD4BCEA8BAA1}" type="slidenum">
              <a:rPr lang="en-AU" altLang="en-US"/>
              <a:pPr>
                <a:defRPr/>
              </a:pPr>
              <a:t>29</a:t>
            </a:fld>
            <a:r>
              <a:rPr lang="en-AU" altLang="en-US"/>
              <a:t>/43</a:t>
            </a:r>
          </a:p>
        </p:txBody>
      </p:sp>
      <p:sp>
        <p:nvSpPr>
          <p:cNvPr id="731138" name="Rectangle 2"/>
          <p:cNvSpPr>
            <a:spLocks noGrp="1" noChangeArrowheads="1"/>
          </p:cNvSpPr>
          <p:nvPr>
            <p:ph type="body" idx="1"/>
          </p:nvPr>
        </p:nvSpPr>
        <p:spPr>
          <a:xfrm>
            <a:off x="604838" y="1727200"/>
            <a:ext cx="7958137" cy="4305300"/>
          </a:xfrm>
        </p:spPr>
        <p:txBody>
          <a:bodyPr/>
          <a:lstStyle/>
          <a:p>
            <a:pPr eaLnBrk="1" hangingPunct="1">
              <a:lnSpc>
                <a:spcPct val="90000"/>
              </a:lnSpc>
              <a:buFont typeface="Wingdings" pitchFamily="2" charset="2"/>
              <a:buNone/>
            </a:pPr>
            <a:r>
              <a:rPr lang="en-US" b="1" smtClean="0"/>
              <a:t>Rendered consulting services receiving $3,000 cash.</a:t>
            </a:r>
            <a:br>
              <a:rPr lang="en-US" b="1" smtClean="0"/>
            </a:br>
            <a:endParaRPr lang="en-US" b="1" smtClean="0"/>
          </a:p>
          <a:p>
            <a:pPr eaLnBrk="1" hangingPunct="1">
              <a:lnSpc>
                <a:spcPct val="90000"/>
              </a:lnSpc>
              <a:buFont typeface="Wingdings" pitchFamily="2" charset="2"/>
              <a:buNone/>
            </a:pPr>
            <a:r>
              <a:rPr lang="en-US" smtClean="0"/>
              <a:t>The accounts involved are:</a:t>
            </a:r>
          </a:p>
          <a:p>
            <a:pPr eaLnBrk="1" hangingPunct="1">
              <a:lnSpc>
                <a:spcPct val="90000"/>
              </a:lnSpc>
              <a:buFont typeface="Wingdings" pitchFamily="2" charset="2"/>
              <a:buNone/>
            </a:pPr>
            <a:r>
              <a:rPr lang="en-US" smtClean="0"/>
              <a:t>	(1) Cash (asset) </a:t>
            </a:r>
          </a:p>
          <a:p>
            <a:pPr eaLnBrk="1" hangingPunct="1">
              <a:lnSpc>
                <a:spcPct val="90000"/>
              </a:lnSpc>
              <a:buFont typeface="Wingdings" pitchFamily="2" charset="2"/>
              <a:buNone/>
            </a:pPr>
            <a:r>
              <a:rPr lang="en-US" smtClean="0"/>
              <a:t>	(2) Revenues (equity) </a:t>
            </a:r>
          </a:p>
          <a:p>
            <a:pPr eaLnBrk="1" hangingPunct="1">
              <a:lnSpc>
                <a:spcPct val="90000"/>
              </a:lnSpc>
              <a:buFont typeface="Wingdings" pitchFamily="2" charset="2"/>
              <a:buNone/>
            </a:pPr>
            <a:r>
              <a:rPr lang="en-US" smtClean="0"/>
              <a:t>	</a:t>
            </a:r>
          </a:p>
          <a:p>
            <a:pPr eaLnBrk="1" hangingPunct="1">
              <a:lnSpc>
                <a:spcPct val="90000"/>
              </a:lnSpc>
              <a:buFont typeface="Wingdings" pitchFamily="2" charset="2"/>
              <a:buNone/>
            </a:pPr>
            <a:r>
              <a:rPr lang="en-US" sz="2600" smtClean="0"/>
              <a:t/>
            </a:r>
            <a:br>
              <a:rPr lang="en-US" sz="2600" smtClean="0"/>
            </a:br>
            <a:endParaRPr lang="en-US" sz="2600" smtClean="0"/>
          </a:p>
        </p:txBody>
      </p:sp>
      <p:sp>
        <p:nvSpPr>
          <p:cNvPr id="40964" name="Rectangle 3"/>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en-US"/>
          </a:p>
        </p:txBody>
      </p:sp>
      <p:sp>
        <p:nvSpPr>
          <p:cNvPr id="40965" name="Rectangle 4"/>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anchor="ctr"/>
          <a:lstStyle/>
          <a:p>
            <a:endParaRPr lang="en-US"/>
          </a:p>
        </p:txBody>
      </p:sp>
      <p:sp>
        <p:nvSpPr>
          <p:cNvPr id="731141" name="AutoShape 5"/>
          <p:cNvSpPr>
            <a:spLocks noChangeArrowheads="1"/>
          </p:cNvSpPr>
          <p:nvPr/>
        </p:nvSpPr>
        <p:spPr bwMode="auto">
          <a:xfrm rot="16200000">
            <a:off x="3886200" y="3576638"/>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731142" name="AutoShape 6"/>
          <p:cNvSpPr>
            <a:spLocks noChangeArrowheads="1"/>
          </p:cNvSpPr>
          <p:nvPr/>
        </p:nvSpPr>
        <p:spPr bwMode="auto">
          <a:xfrm rot="16200000">
            <a:off x="4876800" y="4081463"/>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40968" name="Rectangle 7"/>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31138">
                                            <p:txEl>
                                              <p:pRg st="0" end="0"/>
                                            </p:txEl>
                                          </p:spTgt>
                                        </p:tgtEl>
                                        <p:attrNameLst>
                                          <p:attrName>style.visibility</p:attrName>
                                        </p:attrNameLst>
                                      </p:cBhvr>
                                      <p:to>
                                        <p:strVal val="visible"/>
                                      </p:to>
                                    </p:set>
                                    <p:animEffect transition="in" filter="blinds(horizontal)">
                                      <p:cBhvr>
                                        <p:cTn id="7" dur="1000"/>
                                        <p:tgtEl>
                                          <p:spTgt spid="731138">
                                            <p:txEl>
                                              <p:pRg st="0" end="0"/>
                                            </p:txEl>
                                          </p:spTgt>
                                        </p:tgtEl>
                                      </p:cBhvr>
                                    </p:animEffect>
                                  </p:childTnLst>
                                </p:cTn>
                              </p:par>
                            </p:childTnLst>
                          </p:cTn>
                        </p:par>
                        <p:par>
                          <p:cTn id="8" fill="hold" nodeType="afterGroup">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731138">
                                            <p:txEl>
                                              <p:pRg st="1" end="1"/>
                                            </p:txEl>
                                          </p:spTgt>
                                        </p:tgtEl>
                                        <p:attrNameLst>
                                          <p:attrName>style.visibility</p:attrName>
                                        </p:attrNameLst>
                                      </p:cBhvr>
                                      <p:to>
                                        <p:strVal val="visible"/>
                                      </p:to>
                                    </p:set>
                                    <p:animEffect transition="in" filter="checkerboard(across)">
                                      <p:cBhvr>
                                        <p:cTn id="11" dur="1000"/>
                                        <p:tgtEl>
                                          <p:spTgt spid="73113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31138">
                                            <p:txEl>
                                              <p:pRg st="2" end="2"/>
                                            </p:txEl>
                                          </p:spTgt>
                                        </p:tgtEl>
                                        <p:attrNameLst>
                                          <p:attrName>style.visibility</p:attrName>
                                        </p:attrNameLst>
                                      </p:cBhvr>
                                      <p:to>
                                        <p:strVal val="visible"/>
                                      </p:to>
                                    </p:set>
                                    <p:animEffect transition="in" filter="dissolve">
                                      <p:cBhvr>
                                        <p:cTn id="16" dur="500"/>
                                        <p:tgtEl>
                                          <p:spTgt spid="731138">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31138">
                                            <p:txEl>
                                              <p:pRg st="3" end="3"/>
                                            </p:txEl>
                                          </p:spTgt>
                                        </p:tgtEl>
                                        <p:attrNameLst>
                                          <p:attrName>style.visibility</p:attrName>
                                        </p:attrNameLst>
                                      </p:cBhvr>
                                      <p:to>
                                        <p:strVal val="visible"/>
                                      </p:to>
                                    </p:set>
                                    <p:animEffect transition="in" filter="dissolve">
                                      <p:cBhvr>
                                        <p:cTn id="21" dur="500"/>
                                        <p:tgtEl>
                                          <p:spTgt spid="731138">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31141"/>
                                        </p:tgtEl>
                                        <p:attrNameLst>
                                          <p:attrName>style.visibility</p:attrName>
                                        </p:attrNameLst>
                                      </p:cBhvr>
                                      <p:to>
                                        <p:strVal val="visible"/>
                                      </p:to>
                                    </p:set>
                                    <p:animEffect transition="in" filter="fade">
                                      <p:cBhvr>
                                        <p:cTn id="26" dur="1000"/>
                                        <p:tgtEl>
                                          <p:spTgt spid="731141"/>
                                        </p:tgtEl>
                                      </p:cBhvr>
                                    </p:animEffect>
                                    <p:anim calcmode="lin" valueType="num">
                                      <p:cBhvr>
                                        <p:cTn id="27" dur="1000" fill="hold"/>
                                        <p:tgtEl>
                                          <p:spTgt spid="731141"/>
                                        </p:tgtEl>
                                        <p:attrNameLst>
                                          <p:attrName>ppt_x</p:attrName>
                                        </p:attrNameLst>
                                      </p:cBhvr>
                                      <p:tavLst>
                                        <p:tav tm="0">
                                          <p:val>
                                            <p:strVal val="#ppt_x"/>
                                          </p:val>
                                        </p:tav>
                                        <p:tav tm="100000">
                                          <p:val>
                                            <p:strVal val="#ppt_x"/>
                                          </p:val>
                                        </p:tav>
                                      </p:tavLst>
                                    </p:anim>
                                    <p:anim calcmode="lin" valueType="num">
                                      <p:cBhvr>
                                        <p:cTn id="28" dur="1000" fill="hold"/>
                                        <p:tgtEl>
                                          <p:spTgt spid="731141"/>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31142"/>
                                        </p:tgtEl>
                                        <p:attrNameLst>
                                          <p:attrName>style.visibility</p:attrName>
                                        </p:attrNameLst>
                                      </p:cBhvr>
                                      <p:to>
                                        <p:strVal val="visible"/>
                                      </p:to>
                                    </p:set>
                                    <p:animEffect transition="in" filter="fade">
                                      <p:cBhvr>
                                        <p:cTn id="33" dur="1000"/>
                                        <p:tgtEl>
                                          <p:spTgt spid="731142"/>
                                        </p:tgtEl>
                                      </p:cBhvr>
                                    </p:animEffect>
                                    <p:anim calcmode="lin" valueType="num">
                                      <p:cBhvr>
                                        <p:cTn id="34" dur="1000" fill="hold"/>
                                        <p:tgtEl>
                                          <p:spTgt spid="731142"/>
                                        </p:tgtEl>
                                        <p:attrNameLst>
                                          <p:attrName>ppt_x</p:attrName>
                                        </p:attrNameLst>
                                      </p:cBhvr>
                                      <p:tavLst>
                                        <p:tav tm="0">
                                          <p:val>
                                            <p:strVal val="#ppt_x"/>
                                          </p:val>
                                        </p:tav>
                                        <p:tav tm="100000">
                                          <p:val>
                                            <p:strVal val="#ppt_x"/>
                                          </p:val>
                                        </p:tav>
                                      </p:tavLst>
                                    </p:anim>
                                    <p:anim calcmode="lin" valueType="num">
                                      <p:cBhvr>
                                        <p:cTn id="35" dur="1000" fill="hold"/>
                                        <p:tgtEl>
                                          <p:spTgt spid="731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8" grpId="0" build="p" autoUpdateAnimBg="0" advAuto="3000"/>
      <p:bldP spid="731141" grpId="0" animBg="1"/>
      <p:bldP spid="73114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p:txBody>
          <a:bodyPr/>
          <a:lstStyle/>
          <a:p>
            <a:pPr>
              <a:defRPr/>
            </a:pPr>
            <a:fld id="{D5BEE1B9-E210-4C94-B282-4B6F711D8177}" type="slidenum">
              <a:rPr lang="en-AU" altLang="en-US"/>
              <a:pPr>
                <a:defRPr/>
              </a:pPr>
              <a:t>3</a:t>
            </a:fld>
            <a:r>
              <a:rPr lang="en-AU" altLang="en-US"/>
              <a:t>/43</a:t>
            </a:r>
          </a:p>
        </p:txBody>
      </p:sp>
      <p:pic>
        <p:nvPicPr>
          <p:cNvPr id="669698" name="Picture 2"/>
          <p:cNvPicPr>
            <a:picLocks noChangeArrowheads="1"/>
          </p:cNvPicPr>
          <p:nvPr/>
        </p:nvPicPr>
        <p:blipFill>
          <a:blip r:embed="rId3" cstate="print">
            <a:extLst>
              <a:ext uri="{28A0092B-C50C-407E-A947-70E740481C1C}">
                <a14:useLocalDpi xmlns:a14="http://schemas.microsoft.com/office/drawing/2010/main" val="0"/>
              </a:ext>
            </a:extLst>
          </a:blip>
          <a:srcRect r="31166"/>
          <a:stretch>
            <a:fillRect/>
          </a:stretch>
        </p:blipFill>
        <p:spPr bwMode="auto">
          <a:xfrm>
            <a:off x="3657600" y="1052513"/>
            <a:ext cx="17145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69699" name="Picture 3"/>
          <p:cNvPicPr>
            <a:picLocks noChangeArrowheads="1"/>
          </p:cNvPicPr>
          <p:nvPr/>
        </p:nvPicPr>
        <p:blipFill>
          <a:blip r:embed="rId3" cstate="print">
            <a:extLst>
              <a:ext uri="{28A0092B-C50C-407E-A947-70E740481C1C}">
                <a14:useLocalDpi xmlns:a14="http://schemas.microsoft.com/office/drawing/2010/main" val="0"/>
              </a:ext>
            </a:extLst>
          </a:blip>
          <a:srcRect r="31166"/>
          <a:stretch>
            <a:fillRect/>
          </a:stretch>
        </p:blipFill>
        <p:spPr bwMode="auto">
          <a:xfrm>
            <a:off x="3733800" y="1890713"/>
            <a:ext cx="17145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69700" name="Line 4"/>
          <p:cNvSpPr>
            <a:spLocks noChangeShapeType="1"/>
          </p:cNvSpPr>
          <p:nvPr/>
        </p:nvSpPr>
        <p:spPr bwMode="auto">
          <a:xfrm>
            <a:off x="1397000" y="5359400"/>
            <a:ext cx="6350000" cy="0"/>
          </a:xfrm>
          <a:prstGeom prst="line">
            <a:avLst/>
          </a:prstGeom>
          <a:noFill/>
          <a:ln w="50799">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9701" name="Line 5"/>
          <p:cNvSpPr>
            <a:spLocks noChangeShapeType="1"/>
          </p:cNvSpPr>
          <p:nvPr/>
        </p:nvSpPr>
        <p:spPr bwMode="auto">
          <a:xfrm flipV="1">
            <a:off x="1384300" y="4514850"/>
            <a:ext cx="0" cy="850900"/>
          </a:xfrm>
          <a:prstGeom prst="line">
            <a:avLst/>
          </a:prstGeom>
          <a:noFill/>
          <a:ln w="12699">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9702" name="Line 6"/>
          <p:cNvSpPr>
            <a:spLocks noChangeShapeType="1"/>
          </p:cNvSpPr>
          <p:nvPr/>
        </p:nvSpPr>
        <p:spPr bwMode="auto">
          <a:xfrm flipV="1">
            <a:off x="7708900" y="4514850"/>
            <a:ext cx="0" cy="850900"/>
          </a:xfrm>
          <a:prstGeom prst="line">
            <a:avLst/>
          </a:prstGeom>
          <a:noFill/>
          <a:ln w="12699">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9703" name="Rectangle 7"/>
          <p:cNvSpPr>
            <a:spLocks noChangeArrowheads="1"/>
          </p:cNvSpPr>
          <p:nvPr/>
        </p:nvSpPr>
        <p:spPr bwMode="auto">
          <a:xfrm>
            <a:off x="609600" y="5429250"/>
            <a:ext cx="1666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b="1">
                <a:solidFill>
                  <a:srgbClr val="CC3300"/>
                </a:solidFill>
              </a:rPr>
              <a:t>Opening Date</a:t>
            </a:r>
          </a:p>
        </p:txBody>
      </p:sp>
      <p:sp>
        <p:nvSpPr>
          <p:cNvPr id="669704" name="Rectangle 8"/>
          <p:cNvSpPr>
            <a:spLocks noChangeArrowheads="1"/>
          </p:cNvSpPr>
          <p:nvPr/>
        </p:nvSpPr>
        <p:spPr bwMode="auto">
          <a:xfrm>
            <a:off x="6934200" y="5429250"/>
            <a:ext cx="157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b="1">
                <a:solidFill>
                  <a:srgbClr val="CC3300"/>
                </a:solidFill>
              </a:rPr>
              <a:t>Closing Date</a:t>
            </a:r>
          </a:p>
        </p:txBody>
      </p:sp>
      <p:sp>
        <p:nvSpPr>
          <p:cNvPr id="669705" name="Freeform 9"/>
          <p:cNvSpPr>
            <a:spLocks/>
          </p:cNvSpPr>
          <p:nvPr/>
        </p:nvSpPr>
        <p:spPr bwMode="auto">
          <a:xfrm rot="10800000">
            <a:off x="1476375" y="4930775"/>
            <a:ext cx="6119813" cy="381000"/>
          </a:xfrm>
          <a:custGeom>
            <a:avLst/>
            <a:gdLst>
              <a:gd name="T0" fmla="*/ 1035724 w 1489"/>
              <a:gd name="T1" fmla="*/ 248271 h 399"/>
              <a:gd name="T2" fmla="*/ 809673 w 1489"/>
              <a:gd name="T3" fmla="*/ 238722 h 399"/>
              <a:gd name="T4" fmla="*/ 595952 w 1489"/>
              <a:gd name="T5" fmla="*/ 218669 h 399"/>
              <a:gd name="T6" fmla="*/ 402782 w 1489"/>
              <a:gd name="T7" fmla="*/ 189068 h 399"/>
              <a:gd name="T8" fmla="*/ 246601 w 1489"/>
              <a:gd name="T9" fmla="*/ 151827 h 399"/>
              <a:gd name="T10" fmla="*/ 123300 w 1489"/>
              <a:gd name="T11" fmla="*/ 108857 h 399"/>
              <a:gd name="T12" fmla="*/ 45210 w 1489"/>
              <a:gd name="T13" fmla="*/ 62068 h 399"/>
              <a:gd name="T14" fmla="*/ 4110 w 1489"/>
              <a:gd name="T15" fmla="*/ 12414 h 399"/>
              <a:gd name="T16" fmla="*/ 4110 w 1489"/>
              <a:gd name="T17" fmla="*/ 20053 h 399"/>
              <a:gd name="T18" fmla="*/ 57540 w 1489"/>
              <a:gd name="T19" fmla="*/ 62068 h 399"/>
              <a:gd name="T20" fmla="*/ 143851 w 1489"/>
              <a:gd name="T21" fmla="*/ 99308 h 399"/>
              <a:gd name="T22" fmla="*/ 271261 w 1489"/>
              <a:gd name="T23" fmla="*/ 131774 h 399"/>
              <a:gd name="T24" fmla="*/ 435662 w 1489"/>
              <a:gd name="T25" fmla="*/ 155647 h 399"/>
              <a:gd name="T26" fmla="*/ 612392 w 1489"/>
              <a:gd name="T27" fmla="*/ 170925 h 399"/>
              <a:gd name="T28" fmla="*/ 805563 w 1489"/>
              <a:gd name="T29" fmla="*/ 175699 h 399"/>
              <a:gd name="T30" fmla="*/ 2453679 w 1489"/>
              <a:gd name="T31" fmla="*/ 176654 h 399"/>
              <a:gd name="T32" fmla="*/ 2626300 w 1489"/>
              <a:gd name="T33" fmla="*/ 189068 h 399"/>
              <a:gd name="T34" fmla="*/ 2778371 w 1489"/>
              <a:gd name="T35" fmla="*/ 208165 h 399"/>
              <a:gd name="T36" fmla="*/ 2905781 w 1489"/>
              <a:gd name="T37" fmla="*/ 235857 h 399"/>
              <a:gd name="T38" fmla="*/ 2996201 w 1489"/>
              <a:gd name="T39" fmla="*/ 269278 h 399"/>
              <a:gd name="T40" fmla="*/ 3045521 w 1489"/>
              <a:gd name="T41" fmla="*/ 308429 h 399"/>
              <a:gd name="T42" fmla="*/ 3061962 w 1489"/>
              <a:gd name="T43" fmla="*/ 329436 h 399"/>
              <a:gd name="T44" fmla="*/ 3070182 w 1489"/>
              <a:gd name="T45" fmla="*/ 308429 h 399"/>
              <a:gd name="T46" fmla="*/ 3119502 w 1489"/>
              <a:gd name="T47" fmla="*/ 269278 h 399"/>
              <a:gd name="T48" fmla="*/ 3209922 w 1489"/>
              <a:gd name="T49" fmla="*/ 235857 h 399"/>
              <a:gd name="T50" fmla="*/ 3337332 w 1489"/>
              <a:gd name="T51" fmla="*/ 208165 h 399"/>
              <a:gd name="T52" fmla="*/ 3489403 w 1489"/>
              <a:gd name="T53" fmla="*/ 189068 h 399"/>
              <a:gd name="T54" fmla="*/ 3662024 w 1489"/>
              <a:gd name="T55" fmla="*/ 176654 h 399"/>
              <a:gd name="T56" fmla="*/ 5314250 w 1489"/>
              <a:gd name="T57" fmla="*/ 175699 h 399"/>
              <a:gd name="T58" fmla="*/ 5503311 w 1489"/>
              <a:gd name="T59" fmla="*/ 170925 h 399"/>
              <a:gd name="T60" fmla="*/ 5680041 w 1489"/>
              <a:gd name="T61" fmla="*/ 155647 h 399"/>
              <a:gd name="T62" fmla="*/ 5840332 w 1489"/>
              <a:gd name="T63" fmla="*/ 131774 h 399"/>
              <a:gd name="T64" fmla="*/ 5967742 w 1489"/>
              <a:gd name="T65" fmla="*/ 99308 h 399"/>
              <a:gd name="T66" fmla="*/ 6058163 w 1489"/>
              <a:gd name="T67" fmla="*/ 62068 h 399"/>
              <a:gd name="T68" fmla="*/ 6107483 w 1489"/>
              <a:gd name="T69" fmla="*/ 20053 h 399"/>
              <a:gd name="T70" fmla="*/ 6111593 w 1489"/>
              <a:gd name="T71" fmla="*/ 12414 h 399"/>
              <a:gd name="T72" fmla="*/ 6074603 w 1489"/>
              <a:gd name="T73" fmla="*/ 62068 h 399"/>
              <a:gd name="T74" fmla="*/ 5988293 w 1489"/>
              <a:gd name="T75" fmla="*/ 108857 h 399"/>
              <a:gd name="T76" fmla="*/ 5869102 w 1489"/>
              <a:gd name="T77" fmla="*/ 151827 h 399"/>
              <a:gd name="T78" fmla="*/ 5708812 w 1489"/>
              <a:gd name="T79" fmla="*/ 189068 h 399"/>
              <a:gd name="T80" fmla="*/ 5519751 w 1489"/>
              <a:gd name="T81" fmla="*/ 218669 h 399"/>
              <a:gd name="T82" fmla="*/ 5306030 w 1489"/>
              <a:gd name="T83" fmla="*/ 238722 h 399"/>
              <a:gd name="T84" fmla="*/ 5079979 w 1489"/>
              <a:gd name="T85" fmla="*/ 248271 h 399"/>
              <a:gd name="T86" fmla="*/ 3637363 w 1489"/>
              <a:gd name="T87" fmla="*/ 251135 h 399"/>
              <a:gd name="T88" fmla="*/ 3472963 w 1489"/>
              <a:gd name="T89" fmla="*/ 255910 h 399"/>
              <a:gd name="T90" fmla="*/ 3329112 w 1489"/>
              <a:gd name="T91" fmla="*/ 271188 h 399"/>
              <a:gd name="T92" fmla="*/ 3205812 w 1489"/>
              <a:gd name="T93" fmla="*/ 295060 h 399"/>
              <a:gd name="T94" fmla="*/ 3119502 w 1489"/>
              <a:gd name="T95" fmla="*/ 325617 h 399"/>
              <a:gd name="T96" fmla="*/ 3070182 w 1489"/>
              <a:gd name="T97" fmla="*/ 359992 h 399"/>
              <a:gd name="T98" fmla="*/ 3061962 w 1489"/>
              <a:gd name="T99" fmla="*/ 380045 h 399"/>
              <a:gd name="T100" fmla="*/ 3033191 w 1489"/>
              <a:gd name="T101" fmla="*/ 343759 h 399"/>
              <a:gd name="T102" fmla="*/ 2967431 w 1489"/>
              <a:gd name="T103" fmla="*/ 311293 h 399"/>
              <a:gd name="T104" fmla="*/ 2860571 w 1489"/>
              <a:gd name="T105" fmla="*/ 283602 h 399"/>
              <a:gd name="T106" fmla="*/ 2729050 w 1489"/>
              <a:gd name="T107" fmla="*/ 263549 h 399"/>
              <a:gd name="T108" fmla="*/ 2576980 w 1489"/>
              <a:gd name="T109" fmla="*/ 253045 h 399"/>
              <a:gd name="T110" fmla="*/ 2486560 w 1489"/>
              <a:gd name="T111" fmla="*/ 251135 h 3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89"/>
              <a:gd name="T169" fmla="*/ 0 h 399"/>
              <a:gd name="T170" fmla="*/ 1489 w 1489"/>
              <a:gd name="T171" fmla="*/ 399 h 3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89" h="399">
                <a:moveTo>
                  <a:pt x="279" y="263"/>
                </a:moveTo>
                <a:lnTo>
                  <a:pt x="252" y="260"/>
                </a:lnTo>
                <a:lnTo>
                  <a:pt x="224" y="257"/>
                </a:lnTo>
                <a:lnTo>
                  <a:pt x="197" y="250"/>
                </a:lnTo>
                <a:lnTo>
                  <a:pt x="171" y="240"/>
                </a:lnTo>
                <a:lnTo>
                  <a:pt x="145" y="229"/>
                </a:lnTo>
                <a:lnTo>
                  <a:pt x="121" y="214"/>
                </a:lnTo>
                <a:lnTo>
                  <a:pt x="98" y="198"/>
                </a:lnTo>
                <a:lnTo>
                  <a:pt x="78" y="180"/>
                </a:lnTo>
                <a:lnTo>
                  <a:pt x="60" y="159"/>
                </a:lnTo>
                <a:lnTo>
                  <a:pt x="44" y="138"/>
                </a:lnTo>
                <a:lnTo>
                  <a:pt x="30" y="114"/>
                </a:lnTo>
                <a:lnTo>
                  <a:pt x="19" y="91"/>
                </a:lnTo>
                <a:lnTo>
                  <a:pt x="11" y="65"/>
                </a:lnTo>
                <a:lnTo>
                  <a:pt x="4" y="39"/>
                </a:lnTo>
                <a:lnTo>
                  <a:pt x="1" y="13"/>
                </a:lnTo>
                <a:lnTo>
                  <a:pt x="0" y="0"/>
                </a:lnTo>
                <a:lnTo>
                  <a:pt x="1" y="21"/>
                </a:lnTo>
                <a:lnTo>
                  <a:pt x="6" y="43"/>
                </a:lnTo>
                <a:lnTo>
                  <a:pt x="14" y="65"/>
                </a:lnTo>
                <a:lnTo>
                  <a:pt x="23" y="85"/>
                </a:lnTo>
                <a:lnTo>
                  <a:pt x="35" y="104"/>
                </a:lnTo>
                <a:lnTo>
                  <a:pt x="50" y="122"/>
                </a:lnTo>
                <a:lnTo>
                  <a:pt x="66" y="138"/>
                </a:lnTo>
                <a:lnTo>
                  <a:pt x="86" y="151"/>
                </a:lnTo>
                <a:lnTo>
                  <a:pt x="106" y="163"/>
                </a:lnTo>
                <a:lnTo>
                  <a:pt x="127" y="172"/>
                </a:lnTo>
                <a:lnTo>
                  <a:pt x="149" y="179"/>
                </a:lnTo>
                <a:lnTo>
                  <a:pt x="172" y="183"/>
                </a:lnTo>
                <a:lnTo>
                  <a:pt x="196" y="184"/>
                </a:lnTo>
                <a:lnTo>
                  <a:pt x="575" y="184"/>
                </a:lnTo>
                <a:lnTo>
                  <a:pt x="597" y="185"/>
                </a:lnTo>
                <a:lnTo>
                  <a:pt x="619" y="191"/>
                </a:lnTo>
                <a:lnTo>
                  <a:pt x="639" y="198"/>
                </a:lnTo>
                <a:lnTo>
                  <a:pt x="658" y="206"/>
                </a:lnTo>
                <a:lnTo>
                  <a:pt x="676" y="218"/>
                </a:lnTo>
                <a:lnTo>
                  <a:pt x="693" y="232"/>
                </a:lnTo>
                <a:lnTo>
                  <a:pt x="707" y="247"/>
                </a:lnTo>
                <a:lnTo>
                  <a:pt x="720" y="263"/>
                </a:lnTo>
                <a:lnTo>
                  <a:pt x="729" y="282"/>
                </a:lnTo>
                <a:lnTo>
                  <a:pt x="737" y="302"/>
                </a:lnTo>
                <a:lnTo>
                  <a:pt x="741" y="323"/>
                </a:lnTo>
                <a:lnTo>
                  <a:pt x="743" y="343"/>
                </a:lnTo>
                <a:lnTo>
                  <a:pt x="745" y="345"/>
                </a:lnTo>
                <a:lnTo>
                  <a:pt x="745" y="343"/>
                </a:lnTo>
                <a:lnTo>
                  <a:pt x="747" y="323"/>
                </a:lnTo>
                <a:lnTo>
                  <a:pt x="751" y="302"/>
                </a:lnTo>
                <a:lnTo>
                  <a:pt x="759" y="282"/>
                </a:lnTo>
                <a:lnTo>
                  <a:pt x="769" y="263"/>
                </a:lnTo>
                <a:lnTo>
                  <a:pt x="781" y="247"/>
                </a:lnTo>
                <a:lnTo>
                  <a:pt x="795" y="232"/>
                </a:lnTo>
                <a:lnTo>
                  <a:pt x="812" y="218"/>
                </a:lnTo>
                <a:lnTo>
                  <a:pt x="830" y="206"/>
                </a:lnTo>
                <a:lnTo>
                  <a:pt x="849" y="198"/>
                </a:lnTo>
                <a:lnTo>
                  <a:pt x="869" y="191"/>
                </a:lnTo>
                <a:lnTo>
                  <a:pt x="891" y="185"/>
                </a:lnTo>
                <a:lnTo>
                  <a:pt x="913" y="184"/>
                </a:lnTo>
                <a:lnTo>
                  <a:pt x="1293" y="184"/>
                </a:lnTo>
                <a:lnTo>
                  <a:pt x="1315" y="183"/>
                </a:lnTo>
                <a:lnTo>
                  <a:pt x="1339" y="179"/>
                </a:lnTo>
                <a:lnTo>
                  <a:pt x="1361" y="172"/>
                </a:lnTo>
                <a:lnTo>
                  <a:pt x="1382" y="163"/>
                </a:lnTo>
                <a:lnTo>
                  <a:pt x="1402" y="151"/>
                </a:lnTo>
                <a:lnTo>
                  <a:pt x="1421" y="138"/>
                </a:lnTo>
                <a:lnTo>
                  <a:pt x="1438" y="122"/>
                </a:lnTo>
                <a:lnTo>
                  <a:pt x="1452" y="104"/>
                </a:lnTo>
                <a:lnTo>
                  <a:pt x="1464" y="85"/>
                </a:lnTo>
                <a:lnTo>
                  <a:pt x="1474" y="65"/>
                </a:lnTo>
                <a:lnTo>
                  <a:pt x="1481" y="43"/>
                </a:lnTo>
                <a:lnTo>
                  <a:pt x="1486" y="21"/>
                </a:lnTo>
                <a:lnTo>
                  <a:pt x="1488" y="0"/>
                </a:lnTo>
                <a:lnTo>
                  <a:pt x="1487" y="13"/>
                </a:lnTo>
                <a:lnTo>
                  <a:pt x="1484" y="39"/>
                </a:lnTo>
                <a:lnTo>
                  <a:pt x="1478" y="65"/>
                </a:lnTo>
                <a:lnTo>
                  <a:pt x="1469" y="91"/>
                </a:lnTo>
                <a:lnTo>
                  <a:pt x="1457" y="114"/>
                </a:lnTo>
                <a:lnTo>
                  <a:pt x="1444" y="138"/>
                </a:lnTo>
                <a:lnTo>
                  <a:pt x="1428" y="159"/>
                </a:lnTo>
                <a:lnTo>
                  <a:pt x="1410" y="180"/>
                </a:lnTo>
                <a:lnTo>
                  <a:pt x="1389" y="198"/>
                </a:lnTo>
                <a:lnTo>
                  <a:pt x="1367" y="214"/>
                </a:lnTo>
                <a:lnTo>
                  <a:pt x="1343" y="229"/>
                </a:lnTo>
                <a:lnTo>
                  <a:pt x="1317" y="240"/>
                </a:lnTo>
                <a:lnTo>
                  <a:pt x="1291" y="250"/>
                </a:lnTo>
                <a:lnTo>
                  <a:pt x="1264" y="257"/>
                </a:lnTo>
                <a:lnTo>
                  <a:pt x="1236" y="260"/>
                </a:lnTo>
                <a:lnTo>
                  <a:pt x="1209" y="263"/>
                </a:lnTo>
                <a:lnTo>
                  <a:pt x="885" y="263"/>
                </a:lnTo>
                <a:lnTo>
                  <a:pt x="864" y="265"/>
                </a:lnTo>
                <a:lnTo>
                  <a:pt x="845" y="268"/>
                </a:lnTo>
                <a:lnTo>
                  <a:pt x="828" y="275"/>
                </a:lnTo>
                <a:lnTo>
                  <a:pt x="810" y="284"/>
                </a:lnTo>
                <a:lnTo>
                  <a:pt x="794" y="295"/>
                </a:lnTo>
                <a:lnTo>
                  <a:pt x="780" y="309"/>
                </a:lnTo>
                <a:lnTo>
                  <a:pt x="769" y="324"/>
                </a:lnTo>
                <a:lnTo>
                  <a:pt x="759" y="341"/>
                </a:lnTo>
                <a:lnTo>
                  <a:pt x="751" y="358"/>
                </a:lnTo>
                <a:lnTo>
                  <a:pt x="747" y="377"/>
                </a:lnTo>
                <a:lnTo>
                  <a:pt x="745" y="396"/>
                </a:lnTo>
                <a:lnTo>
                  <a:pt x="745" y="398"/>
                </a:lnTo>
                <a:lnTo>
                  <a:pt x="743" y="379"/>
                </a:lnTo>
                <a:lnTo>
                  <a:pt x="738" y="360"/>
                </a:lnTo>
                <a:lnTo>
                  <a:pt x="731" y="343"/>
                </a:lnTo>
                <a:lnTo>
                  <a:pt x="722" y="326"/>
                </a:lnTo>
                <a:lnTo>
                  <a:pt x="710" y="311"/>
                </a:lnTo>
                <a:lnTo>
                  <a:pt x="696" y="297"/>
                </a:lnTo>
                <a:lnTo>
                  <a:pt x="681" y="285"/>
                </a:lnTo>
                <a:lnTo>
                  <a:pt x="664" y="276"/>
                </a:lnTo>
                <a:lnTo>
                  <a:pt x="646" y="269"/>
                </a:lnTo>
                <a:lnTo>
                  <a:pt x="627" y="265"/>
                </a:lnTo>
                <a:lnTo>
                  <a:pt x="607" y="263"/>
                </a:lnTo>
                <a:lnTo>
                  <a:pt x="605" y="263"/>
                </a:lnTo>
                <a:lnTo>
                  <a:pt x="279" y="263"/>
                </a:lnTo>
              </a:path>
            </a:pathLst>
          </a:custGeom>
          <a:solidFill>
            <a:srgbClr val="9A2F6F"/>
          </a:solidFill>
          <a:ln w="12699" cap="rnd">
            <a:solidFill>
              <a:srgbClr val="9A2F6F"/>
            </a:solidFill>
            <a:round/>
            <a:headEnd/>
            <a:tailEnd/>
          </a:ln>
        </p:spPr>
        <p:txBody>
          <a:bodyPr/>
          <a:lstStyle/>
          <a:p>
            <a:endParaRPr lang="en-US"/>
          </a:p>
        </p:txBody>
      </p:sp>
      <p:pic>
        <p:nvPicPr>
          <p:cNvPr id="669706" name="Picture 10"/>
          <p:cNvPicPr>
            <a:picLocks noChangeArrowheads="1"/>
          </p:cNvPicPr>
          <p:nvPr/>
        </p:nvPicPr>
        <p:blipFill>
          <a:blip r:embed="rId3" cstate="print">
            <a:extLst>
              <a:ext uri="{28A0092B-C50C-407E-A947-70E740481C1C}">
                <a14:useLocalDpi xmlns:a14="http://schemas.microsoft.com/office/drawing/2010/main" val="0"/>
              </a:ext>
            </a:extLst>
          </a:blip>
          <a:srcRect r="31166"/>
          <a:stretch>
            <a:fillRect/>
          </a:stretch>
        </p:blipFill>
        <p:spPr bwMode="auto">
          <a:xfrm>
            <a:off x="3708400" y="2770188"/>
            <a:ext cx="17145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69707" name="Picture 11"/>
          <p:cNvPicPr>
            <a:picLocks noChangeArrowheads="1"/>
          </p:cNvPicPr>
          <p:nvPr/>
        </p:nvPicPr>
        <p:blipFill>
          <a:blip r:embed="rId3" cstate="print">
            <a:extLst>
              <a:ext uri="{28A0092B-C50C-407E-A947-70E740481C1C}">
                <a14:useLocalDpi xmlns:a14="http://schemas.microsoft.com/office/drawing/2010/main" val="0"/>
              </a:ext>
            </a:extLst>
          </a:blip>
          <a:srcRect r="31166"/>
          <a:stretch>
            <a:fillRect/>
          </a:stretch>
        </p:blipFill>
        <p:spPr bwMode="auto">
          <a:xfrm>
            <a:off x="609600" y="1955800"/>
            <a:ext cx="17145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69708" name="Picture 12"/>
          <p:cNvPicPr>
            <a:picLocks noChangeArrowheads="1"/>
          </p:cNvPicPr>
          <p:nvPr/>
        </p:nvPicPr>
        <p:blipFill>
          <a:blip r:embed="rId3" cstate="print">
            <a:extLst>
              <a:ext uri="{28A0092B-C50C-407E-A947-70E740481C1C}">
                <a14:useLocalDpi xmlns:a14="http://schemas.microsoft.com/office/drawing/2010/main" val="0"/>
              </a:ext>
            </a:extLst>
          </a:blip>
          <a:srcRect r="31166"/>
          <a:stretch>
            <a:fillRect/>
          </a:stretch>
        </p:blipFill>
        <p:spPr bwMode="auto">
          <a:xfrm>
            <a:off x="6629400" y="1858963"/>
            <a:ext cx="17145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69709" name="Rectangle 13"/>
          <p:cNvSpPr>
            <a:spLocks noChangeArrowheads="1"/>
          </p:cNvSpPr>
          <p:nvPr/>
        </p:nvSpPr>
        <p:spPr bwMode="auto">
          <a:xfrm>
            <a:off x="3733800" y="5429250"/>
            <a:ext cx="1704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eaLnBrk="0" hangingPunct="0"/>
            <a:r>
              <a:rPr lang="en-US" b="1">
                <a:solidFill>
                  <a:srgbClr val="0000CC"/>
                </a:solidFill>
              </a:rPr>
              <a:t>Period of time</a:t>
            </a:r>
          </a:p>
        </p:txBody>
      </p:sp>
      <p:sp>
        <p:nvSpPr>
          <p:cNvPr id="669710" name="Rectangle 14"/>
          <p:cNvSpPr>
            <a:spLocks noChangeArrowheads="1"/>
          </p:cNvSpPr>
          <p:nvPr/>
        </p:nvSpPr>
        <p:spPr bwMode="auto">
          <a:xfrm>
            <a:off x="4067175" y="1314450"/>
            <a:ext cx="1285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algn="ctr" eaLnBrk="0" hangingPunct="0"/>
            <a:r>
              <a:rPr lang="en-US" b="1">
                <a:solidFill>
                  <a:schemeClr val="bg2"/>
                </a:solidFill>
              </a:rPr>
              <a:t>Income</a:t>
            </a:r>
          </a:p>
          <a:p>
            <a:pPr algn="ctr" eaLnBrk="0" hangingPunct="0"/>
            <a:r>
              <a:rPr lang="en-US" b="1">
                <a:solidFill>
                  <a:schemeClr val="bg2"/>
                </a:solidFill>
              </a:rPr>
              <a:t>Statement</a:t>
            </a:r>
            <a:endParaRPr lang="en-US" sz="2000" b="1">
              <a:solidFill>
                <a:schemeClr val="bg2"/>
              </a:solidFill>
            </a:endParaRPr>
          </a:p>
        </p:txBody>
      </p:sp>
      <p:sp>
        <p:nvSpPr>
          <p:cNvPr id="669711" name="Rectangle 15"/>
          <p:cNvSpPr>
            <a:spLocks noChangeArrowheads="1"/>
          </p:cNvSpPr>
          <p:nvPr/>
        </p:nvSpPr>
        <p:spPr bwMode="auto">
          <a:xfrm>
            <a:off x="4125913" y="2093913"/>
            <a:ext cx="138271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algn="ctr" eaLnBrk="0" hangingPunct="0"/>
            <a:r>
              <a:rPr lang="en-US" sz="1700" b="1">
                <a:solidFill>
                  <a:schemeClr val="bg2"/>
                </a:solidFill>
              </a:rPr>
              <a:t>Statement</a:t>
            </a:r>
          </a:p>
          <a:p>
            <a:pPr algn="ctr" eaLnBrk="0" hangingPunct="0"/>
            <a:r>
              <a:rPr lang="en-US" sz="1700" b="1">
                <a:solidFill>
                  <a:schemeClr val="bg2"/>
                </a:solidFill>
              </a:rPr>
              <a:t>of</a:t>
            </a:r>
          </a:p>
          <a:p>
            <a:pPr algn="ctr" eaLnBrk="0" hangingPunct="0"/>
            <a:r>
              <a:rPr lang="en-US" sz="1700" b="1">
                <a:solidFill>
                  <a:schemeClr val="bg2"/>
                </a:solidFill>
              </a:rPr>
              <a:t>Cash Flows</a:t>
            </a:r>
          </a:p>
        </p:txBody>
      </p:sp>
      <p:sp>
        <p:nvSpPr>
          <p:cNvPr id="669712" name="Rectangle 16"/>
          <p:cNvSpPr>
            <a:spLocks noChangeArrowheads="1"/>
          </p:cNvSpPr>
          <p:nvPr/>
        </p:nvSpPr>
        <p:spPr bwMode="auto">
          <a:xfrm>
            <a:off x="4121150" y="3146425"/>
            <a:ext cx="1357313"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algn="ctr" eaLnBrk="0" hangingPunct="0"/>
            <a:r>
              <a:rPr lang="en-US" sz="1700" b="1">
                <a:solidFill>
                  <a:schemeClr val="bg2"/>
                </a:solidFill>
              </a:rPr>
              <a:t>Statement</a:t>
            </a:r>
          </a:p>
          <a:p>
            <a:pPr algn="ctr" eaLnBrk="0" hangingPunct="0"/>
            <a:r>
              <a:rPr lang="en-US" sz="1700" b="1">
                <a:solidFill>
                  <a:schemeClr val="bg2"/>
                </a:solidFill>
              </a:rPr>
              <a:t>of Changes</a:t>
            </a:r>
          </a:p>
          <a:p>
            <a:pPr algn="ctr" eaLnBrk="0" hangingPunct="0"/>
            <a:r>
              <a:rPr lang="en-US" sz="1700" b="1">
                <a:solidFill>
                  <a:schemeClr val="bg2"/>
                </a:solidFill>
              </a:rPr>
              <a:t>in Owner’s</a:t>
            </a:r>
          </a:p>
          <a:p>
            <a:pPr algn="ctr" eaLnBrk="0" hangingPunct="0"/>
            <a:r>
              <a:rPr lang="en-US" sz="1700" b="1">
                <a:solidFill>
                  <a:schemeClr val="bg2"/>
                </a:solidFill>
              </a:rPr>
              <a:t>Equity</a:t>
            </a:r>
          </a:p>
        </p:txBody>
      </p:sp>
      <p:sp>
        <p:nvSpPr>
          <p:cNvPr id="669713" name="Rectangle 17"/>
          <p:cNvSpPr>
            <a:spLocks noChangeArrowheads="1"/>
          </p:cNvSpPr>
          <p:nvPr/>
        </p:nvSpPr>
        <p:spPr bwMode="auto">
          <a:xfrm>
            <a:off x="1066800" y="2457450"/>
            <a:ext cx="12985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algn="ctr" eaLnBrk="0" hangingPunct="0"/>
            <a:r>
              <a:rPr lang="en-US" b="1">
                <a:solidFill>
                  <a:schemeClr val="bg2"/>
                </a:solidFill>
              </a:rPr>
              <a:t>Beginning</a:t>
            </a:r>
          </a:p>
          <a:p>
            <a:pPr algn="ctr" eaLnBrk="0" hangingPunct="0"/>
            <a:r>
              <a:rPr lang="en-US" b="1">
                <a:solidFill>
                  <a:schemeClr val="bg2"/>
                </a:solidFill>
              </a:rPr>
              <a:t>Balance</a:t>
            </a:r>
          </a:p>
          <a:p>
            <a:pPr algn="ctr" eaLnBrk="0" hangingPunct="0"/>
            <a:r>
              <a:rPr lang="en-US" b="1">
                <a:solidFill>
                  <a:schemeClr val="bg2"/>
                </a:solidFill>
              </a:rPr>
              <a:t>Sheet</a:t>
            </a:r>
            <a:endParaRPr lang="en-US" sz="2000" b="1">
              <a:solidFill>
                <a:schemeClr val="bg2"/>
              </a:solidFill>
            </a:endParaRPr>
          </a:p>
        </p:txBody>
      </p:sp>
      <p:sp>
        <p:nvSpPr>
          <p:cNvPr id="669714" name="Rectangle 18"/>
          <p:cNvSpPr>
            <a:spLocks noChangeArrowheads="1"/>
          </p:cNvSpPr>
          <p:nvPr/>
        </p:nvSpPr>
        <p:spPr bwMode="auto">
          <a:xfrm>
            <a:off x="7086600" y="2381250"/>
            <a:ext cx="10572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pPr algn="ctr" eaLnBrk="0" hangingPunct="0"/>
            <a:r>
              <a:rPr lang="en-US" b="1">
                <a:solidFill>
                  <a:schemeClr val="bg2"/>
                </a:solidFill>
              </a:rPr>
              <a:t>Ending</a:t>
            </a:r>
          </a:p>
          <a:p>
            <a:pPr algn="ctr" eaLnBrk="0" hangingPunct="0"/>
            <a:r>
              <a:rPr lang="en-US" b="1">
                <a:solidFill>
                  <a:schemeClr val="bg2"/>
                </a:solidFill>
              </a:rPr>
              <a:t>Balance</a:t>
            </a:r>
          </a:p>
          <a:p>
            <a:pPr algn="ctr" eaLnBrk="0" hangingPunct="0"/>
            <a:r>
              <a:rPr lang="en-US" b="1">
                <a:solidFill>
                  <a:schemeClr val="bg2"/>
                </a:solidFill>
              </a:rPr>
              <a:t>Sheet</a:t>
            </a:r>
            <a:endParaRPr lang="en-US" sz="2000" b="1">
              <a:solidFill>
                <a:schemeClr val="bg2"/>
              </a:solidFill>
            </a:endParaRPr>
          </a:p>
        </p:txBody>
      </p:sp>
      <p:sp>
        <p:nvSpPr>
          <p:cNvPr id="669715" name="Line 19"/>
          <p:cNvSpPr>
            <a:spLocks noChangeShapeType="1"/>
          </p:cNvSpPr>
          <p:nvPr/>
        </p:nvSpPr>
        <p:spPr bwMode="auto">
          <a:xfrm>
            <a:off x="1331913" y="5949950"/>
            <a:ext cx="6408737"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9716" name="Text Box 20"/>
          <p:cNvSpPr txBox="1">
            <a:spLocks noChangeArrowheads="1"/>
          </p:cNvSpPr>
          <p:nvPr/>
        </p:nvSpPr>
        <p:spPr bwMode="auto">
          <a:xfrm>
            <a:off x="1763713" y="5949950"/>
            <a:ext cx="561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000" b="1">
                <a:solidFill>
                  <a:srgbClr val="004240"/>
                </a:solidFill>
              </a:rPr>
              <a:t>Accounting Period (e.g. a month or a year)</a:t>
            </a:r>
          </a:p>
        </p:txBody>
      </p:sp>
      <p:sp>
        <p:nvSpPr>
          <p:cNvPr id="21526" name="Rectangle 21"/>
          <p:cNvSpPr>
            <a:spLocks noGrp="1" noChangeArrowheads="1"/>
          </p:cNvSpPr>
          <p:nvPr>
            <p:ph type="title"/>
          </p:nvPr>
        </p:nvSpPr>
        <p:spPr/>
        <p:txBody>
          <a:bodyPr/>
          <a:lstStyle/>
          <a:p>
            <a:pPr eaLnBrk="1" hangingPunct="1"/>
            <a:r>
              <a:rPr lang="en-US" smtClean="0"/>
              <a:t>Previewing Financial Statements</a:t>
            </a:r>
          </a:p>
        </p:txBody>
      </p:sp>
    </p:spTree>
    <p:extLst>
      <p:ext uri="{BB962C8B-B14F-4D97-AF65-F5344CB8AC3E}">
        <p14:creationId xmlns:p14="http://schemas.microsoft.com/office/powerpoint/2010/main" val="2217837197"/>
      </p:ext>
    </p:extLst>
  </p:cSld>
  <p:clrMapOvr>
    <a:masterClrMapping/>
  </p:clrMapOvr>
  <p:transition spd="slow" advClick="0">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69698"/>
                                        </p:tgtEl>
                                        <p:attrNameLst>
                                          <p:attrName>style.visibility</p:attrName>
                                        </p:attrNameLst>
                                      </p:cBhvr>
                                      <p:to>
                                        <p:strVal val="visible"/>
                                      </p:to>
                                    </p:set>
                                    <p:animEffect transition="in" filter="dissolve">
                                      <p:cBhvr>
                                        <p:cTn id="7" dur="500"/>
                                        <p:tgtEl>
                                          <p:spTgt spid="669698"/>
                                        </p:tgtEl>
                                      </p:cBhvr>
                                    </p:animEffect>
                                  </p:childTnLst>
                                </p:cTn>
                              </p:par>
                              <p:par>
                                <p:cTn id="8" presetID="9" presetClass="entr" presetSubtype="0" fill="hold" nodeType="withEffect">
                                  <p:stCondLst>
                                    <p:cond delay="0"/>
                                  </p:stCondLst>
                                  <p:childTnLst>
                                    <p:set>
                                      <p:cBhvr>
                                        <p:cTn id="9" dur="1" fill="hold">
                                          <p:stCondLst>
                                            <p:cond delay="0"/>
                                          </p:stCondLst>
                                        </p:cTn>
                                        <p:tgtEl>
                                          <p:spTgt spid="669699"/>
                                        </p:tgtEl>
                                        <p:attrNameLst>
                                          <p:attrName>style.visibility</p:attrName>
                                        </p:attrNameLst>
                                      </p:cBhvr>
                                      <p:to>
                                        <p:strVal val="visible"/>
                                      </p:to>
                                    </p:set>
                                    <p:animEffect transition="in" filter="dissolve">
                                      <p:cBhvr>
                                        <p:cTn id="10" dur="500"/>
                                        <p:tgtEl>
                                          <p:spTgt spid="66969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69700"/>
                                        </p:tgtEl>
                                        <p:attrNameLst>
                                          <p:attrName>style.visibility</p:attrName>
                                        </p:attrNameLst>
                                      </p:cBhvr>
                                      <p:to>
                                        <p:strVal val="visible"/>
                                      </p:to>
                                    </p:set>
                                    <p:animEffect transition="in" filter="dissolve">
                                      <p:cBhvr>
                                        <p:cTn id="13" dur="500"/>
                                        <p:tgtEl>
                                          <p:spTgt spid="66970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69701"/>
                                        </p:tgtEl>
                                        <p:attrNameLst>
                                          <p:attrName>style.visibility</p:attrName>
                                        </p:attrNameLst>
                                      </p:cBhvr>
                                      <p:to>
                                        <p:strVal val="visible"/>
                                      </p:to>
                                    </p:set>
                                    <p:animEffect transition="in" filter="dissolve">
                                      <p:cBhvr>
                                        <p:cTn id="16" dur="500"/>
                                        <p:tgtEl>
                                          <p:spTgt spid="66970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69702"/>
                                        </p:tgtEl>
                                        <p:attrNameLst>
                                          <p:attrName>style.visibility</p:attrName>
                                        </p:attrNameLst>
                                      </p:cBhvr>
                                      <p:to>
                                        <p:strVal val="visible"/>
                                      </p:to>
                                    </p:set>
                                    <p:animEffect transition="in" filter="dissolve">
                                      <p:cBhvr>
                                        <p:cTn id="19" dur="500"/>
                                        <p:tgtEl>
                                          <p:spTgt spid="66970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69703"/>
                                        </p:tgtEl>
                                        <p:attrNameLst>
                                          <p:attrName>style.visibility</p:attrName>
                                        </p:attrNameLst>
                                      </p:cBhvr>
                                      <p:to>
                                        <p:strVal val="visible"/>
                                      </p:to>
                                    </p:set>
                                    <p:animEffect transition="in" filter="dissolve">
                                      <p:cBhvr>
                                        <p:cTn id="22" dur="500"/>
                                        <p:tgtEl>
                                          <p:spTgt spid="66970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69704"/>
                                        </p:tgtEl>
                                        <p:attrNameLst>
                                          <p:attrName>style.visibility</p:attrName>
                                        </p:attrNameLst>
                                      </p:cBhvr>
                                      <p:to>
                                        <p:strVal val="visible"/>
                                      </p:to>
                                    </p:set>
                                    <p:animEffect transition="in" filter="dissolve">
                                      <p:cBhvr>
                                        <p:cTn id="25" dur="500"/>
                                        <p:tgtEl>
                                          <p:spTgt spid="66970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69705"/>
                                        </p:tgtEl>
                                        <p:attrNameLst>
                                          <p:attrName>style.visibility</p:attrName>
                                        </p:attrNameLst>
                                      </p:cBhvr>
                                      <p:to>
                                        <p:strVal val="visible"/>
                                      </p:to>
                                    </p:set>
                                    <p:animEffect transition="in" filter="dissolve">
                                      <p:cBhvr>
                                        <p:cTn id="28" dur="500"/>
                                        <p:tgtEl>
                                          <p:spTgt spid="669705"/>
                                        </p:tgtEl>
                                      </p:cBhvr>
                                    </p:animEffect>
                                  </p:childTnLst>
                                </p:cTn>
                              </p:par>
                              <p:par>
                                <p:cTn id="29" presetID="9" presetClass="entr" presetSubtype="0" fill="hold" nodeType="withEffect">
                                  <p:stCondLst>
                                    <p:cond delay="0"/>
                                  </p:stCondLst>
                                  <p:childTnLst>
                                    <p:set>
                                      <p:cBhvr>
                                        <p:cTn id="30" dur="1" fill="hold">
                                          <p:stCondLst>
                                            <p:cond delay="0"/>
                                          </p:stCondLst>
                                        </p:cTn>
                                        <p:tgtEl>
                                          <p:spTgt spid="669706"/>
                                        </p:tgtEl>
                                        <p:attrNameLst>
                                          <p:attrName>style.visibility</p:attrName>
                                        </p:attrNameLst>
                                      </p:cBhvr>
                                      <p:to>
                                        <p:strVal val="visible"/>
                                      </p:to>
                                    </p:set>
                                    <p:animEffect transition="in" filter="dissolve">
                                      <p:cBhvr>
                                        <p:cTn id="31" dur="500"/>
                                        <p:tgtEl>
                                          <p:spTgt spid="669706"/>
                                        </p:tgtEl>
                                      </p:cBhvr>
                                    </p:animEffect>
                                  </p:childTnLst>
                                </p:cTn>
                              </p:par>
                              <p:par>
                                <p:cTn id="32" presetID="9" presetClass="entr" presetSubtype="0" fill="hold" nodeType="withEffect">
                                  <p:stCondLst>
                                    <p:cond delay="0"/>
                                  </p:stCondLst>
                                  <p:childTnLst>
                                    <p:set>
                                      <p:cBhvr>
                                        <p:cTn id="33" dur="1" fill="hold">
                                          <p:stCondLst>
                                            <p:cond delay="0"/>
                                          </p:stCondLst>
                                        </p:cTn>
                                        <p:tgtEl>
                                          <p:spTgt spid="669707"/>
                                        </p:tgtEl>
                                        <p:attrNameLst>
                                          <p:attrName>style.visibility</p:attrName>
                                        </p:attrNameLst>
                                      </p:cBhvr>
                                      <p:to>
                                        <p:strVal val="visible"/>
                                      </p:to>
                                    </p:set>
                                    <p:animEffect transition="in" filter="dissolve">
                                      <p:cBhvr>
                                        <p:cTn id="34" dur="500"/>
                                        <p:tgtEl>
                                          <p:spTgt spid="669707"/>
                                        </p:tgtEl>
                                      </p:cBhvr>
                                    </p:animEffect>
                                  </p:childTnLst>
                                </p:cTn>
                              </p:par>
                              <p:par>
                                <p:cTn id="35" presetID="9" presetClass="entr" presetSubtype="0" fill="hold" nodeType="withEffect">
                                  <p:stCondLst>
                                    <p:cond delay="0"/>
                                  </p:stCondLst>
                                  <p:childTnLst>
                                    <p:set>
                                      <p:cBhvr>
                                        <p:cTn id="36" dur="1" fill="hold">
                                          <p:stCondLst>
                                            <p:cond delay="0"/>
                                          </p:stCondLst>
                                        </p:cTn>
                                        <p:tgtEl>
                                          <p:spTgt spid="669708"/>
                                        </p:tgtEl>
                                        <p:attrNameLst>
                                          <p:attrName>style.visibility</p:attrName>
                                        </p:attrNameLst>
                                      </p:cBhvr>
                                      <p:to>
                                        <p:strVal val="visible"/>
                                      </p:to>
                                    </p:set>
                                    <p:animEffect transition="in" filter="dissolve">
                                      <p:cBhvr>
                                        <p:cTn id="37" dur="500"/>
                                        <p:tgtEl>
                                          <p:spTgt spid="66970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69709"/>
                                        </p:tgtEl>
                                        <p:attrNameLst>
                                          <p:attrName>style.visibility</p:attrName>
                                        </p:attrNameLst>
                                      </p:cBhvr>
                                      <p:to>
                                        <p:strVal val="visible"/>
                                      </p:to>
                                    </p:set>
                                    <p:animEffect transition="in" filter="dissolve">
                                      <p:cBhvr>
                                        <p:cTn id="40" dur="500"/>
                                        <p:tgtEl>
                                          <p:spTgt spid="66970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69710"/>
                                        </p:tgtEl>
                                        <p:attrNameLst>
                                          <p:attrName>style.visibility</p:attrName>
                                        </p:attrNameLst>
                                      </p:cBhvr>
                                      <p:to>
                                        <p:strVal val="visible"/>
                                      </p:to>
                                    </p:set>
                                    <p:animEffect transition="in" filter="dissolve">
                                      <p:cBhvr>
                                        <p:cTn id="43" dur="500"/>
                                        <p:tgtEl>
                                          <p:spTgt spid="66971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69711"/>
                                        </p:tgtEl>
                                        <p:attrNameLst>
                                          <p:attrName>style.visibility</p:attrName>
                                        </p:attrNameLst>
                                      </p:cBhvr>
                                      <p:to>
                                        <p:strVal val="visible"/>
                                      </p:to>
                                    </p:set>
                                    <p:animEffect transition="in" filter="dissolve">
                                      <p:cBhvr>
                                        <p:cTn id="46" dur="500"/>
                                        <p:tgtEl>
                                          <p:spTgt spid="66971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9712"/>
                                        </p:tgtEl>
                                        <p:attrNameLst>
                                          <p:attrName>style.visibility</p:attrName>
                                        </p:attrNameLst>
                                      </p:cBhvr>
                                      <p:to>
                                        <p:strVal val="visible"/>
                                      </p:to>
                                    </p:set>
                                    <p:animEffect transition="in" filter="dissolve">
                                      <p:cBhvr>
                                        <p:cTn id="49" dur="500"/>
                                        <p:tgtEl>
                                          <p:spTgt spid="66971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69713"/>
                                        </p:tgtEl>
                                        <p:attrNameLst>
                                          <p:attrName>style.visibility</p:attrName>
                                        </p:attrNameLst>
                                      </p:cBhvr>
                                      <p:to>
                                        <p:strVal val="visible"/>
                                      </p:to>
                                    </p:set>
                                    <p:animEffect transition="in" filter="dissolve">
                                      <p:cBhvr>
                                        <p:cTn id="52" dur="500"/>
                                        <p:tgtEl>
                                          <p:spTgt spid="6697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9714"/>
                                        </p:tgtEl>
                                        <p:attrNameLst>
                                          <p:attrName>style.visibility</p:attrName>
                                        </p:attrNameLst>
                                      </p:cBhvr>
                                      <p:to>
                                        <p:strVal val="visible"/>
                                      </p:to>
                                    </p:set>
                                    <p:animEffect transition="in" filter="dissolve">
                                      <p:cBhvr>
                                        <p:cTn id="55" dur="500"/>
                                        <p:tgtEl>
                                          <p:spTgt spid="6697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69715"/>
                                        </p:tgtEl>
                                        <p:attrNameLst>
                                          <p:attrName>style.visibility</p:attrName>
                                        </p:attrNameLst>
                                      </p:cBhvr>
                                      <p:to>
                                        <p:strVal val="visible"/>
                                      </p:to>
                                    </p:set>
                                    <p:animEffect transition="in" filter="dissolve">
                                      <p:cBhvr>
                                        <p:cTn id="58" dur="500"/>
                                        <p:tgtEl>
                                          <p:spTgt spid="6697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69716"/>
                                        </p:tgtEl>
                                        <p:attrNameLst>
                                          <p:attrName>style.visibility</p:attrName>
                                        </p:attrNameLst>
                                      </p:cBhvr>
                                      <p:to>
                                        <p:strVal val="visible"/>
                                      </p:to>
                                    </p:set>
                                    <p:animEffect transition="in" filter="dissolve">
                                      <p:cBhvr>
                                        <p:cTn id="61" dur="500"/>
                                        <p:tgtEl>
                                          <p:spTgt spid="669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animBg="1"/>
      <p:bldP spid="669701" grpId="0" animBg="1"/>
      <p:bldP spid="669702" grpId="0" animBg="1"/>
      <p:bldP spid="669703" grpId="0"/>
      <p:bldP spid="669704" grpId="0"/>
      <p:bldP spid="669705" grpId="0" animBg="1"/>
      <p:bldP spid="669709" grpId="0"/>
      <p:bldP spid="669710" grpId="0"/>
      <p:bldP spid="669711" grpId="0"/>
      <p:bldP spid="669712" grpId="0"/>
      <p:bldP spid="669713" grpId="0"/>
      <p:bldP spid="669714" grpId="0"/>
      <p:bldP spid="669715" grpId="0" animBg="1"/>
      <p:bldP spid="66971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FD066A08-7B14-44C4-B4BF-EB76AB9C5050}" type="slidenum">
              <a:rPr lang="en-AU" altLang="en-US"/>
              <a:pPr>
                <a:defRPr/>
              </a:pPr>
              <a:t>30</a:t>
            </a:fld>
            <a:r>
              <a:rPr lang="en-AU" altLang="en-US"/>
              <a:t>/43</a:t>
            </a:r>
          </a:p>
        </p:txBody>
      </p:sp>
      <p:sp>
        <p:nvSpPr>
          <p:cNvPr id="733186" name="Rectangle 2"/>
          <p:cNvSpPr>
            <a:spLocks noGrp="1" noChangeArrowheads="1"/>
          </p:cNvSpPr>
          <p:nvPr>
            <p:ph type="body" idx="1"/>
          </p:nvPr>
        </p:nvSpPr>
        <p:spPr>
          <a:xfrm>
            <a:off x="604838" y="1570038"/>
            <a:ext cx="7958137" cy="4462462"/>
          </a:xfrm>
        </p:spPr>
        <p:txBody>
          <a:bodyPr/>
          <a:lstStyle/>
          <a:p>
            <a:pPr algn="ctr" eaLnBrk="1" hangingPunct="1">
              <a:buFont typeface="Wingdings" pitchFamily="2" charset="2"/>
              <a:buNone/>
            </a:pPr>
            <a:r>
              <a:rPr lang="en-US" smtClean="0"/>
              <a:t>(5) Rendered consulting services receiving $3,000 cash.</a:t>
            </a:r>
            <a:br>
              <a:rPr lang="en-US" smtClean="0"/>
            </a:br>
            <a:endParaRPr lang="en-US" smtClean="0"/>
          </a:p>
          <a:p>
            <a:pPr eaLnBrk="1" hangingPunct="1"/>
            <a:endParaRPr lang="en-US" smtClean="0"/>
          </a:p>
        </p:txBody>
      </p:sp>
      <p:sp>
        <p:nvSpPr>
          <p:cNvPr id="12293" name="Rectangle 3"/>
          <p:cNvSpPr>
            <a:spLocks noGrp="1" noChangeArrowheads="1"/>
          </p:cNvSpPr>
          <p:nvPr>
            <p:ph type="title"/>
          </p:nvPr>
        </p:nvSpPr>
        <p:spPr/>
        <p:txBody>
          <a:bodyPr/>
          <a:lstStyle/>
          <a:p>
            <a:pPr eaLnBrk="1" hangingPunct="1"/>
            <a:r>
              <a:rPr lang="en-US" smtClean="0"/>
              <a:t>Transaction Analysis</a:t>
            </a:r>
          </a:p>
        </p:txBody>
      </p:sp>
      <p:graphicFrame>
        <p:nvGraphicFramePr>
          <p:cNvPr id="733188" name="Object 4"/>
          <p:cNvGraphicFramePr>
            <a:graphicFrameLocks/>
          </p:cNvGraphicFramePr>
          <p:nvPr/>
        </p:nvGraphicFramePr>
        <p:xfrm>
          <a:off x="323850" y="2827338"/>
          <a:ext cx="8510588" cy="3265487"/>
        </p:xfrm>
        <a:graphic>
          <a:graphicData uri="http://schemas.openxmlformats.org/presentationml/2006/ole">
            <mc:AlternateContent xmlns:mc="http://schemas.openxmlformats.org/markup-compatibility/2006">
              <mc:Choice xmlns:v="urn:schemas-microsoft-com:vml" Requires="v">
                <p:oleObj spid="_x0000_s12300" name="Worksheet" r:id="rId4" imgW="5410200" imgH="1838249" progId="Excel.Sheet.8">
                  <p:embed/>
                </p:oleObj>
              </mc:Choice>
              <mc:Fallback>
                <p:oleObj name="Worksheet" r:id="rId4" imgW="5410200" imgH="1838249"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2827338"/>
                        <a:ext cx="8510588" cy="3265487"/>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33186">
                                            <p:txEl>
                                              <p:pRg st="0" end="0"/>
                                            </p:txEl>
                                          </p:spTgt>
                                        </p:tgtEl>
                                        <p:attrNameLst>
                                          <p:attrName>style.visibility</p:attrName>
                                        </p:attrNameLst>
                                      </p:cBhvr>
                                      <p:to>
                                        <p:strVal val="visible"/>
                                      </p:to>
                                    </p:set>
                                    <p:animEffect transition="in" filter="dissolve">
                                      <p:cBhvr>
                                        <p:cTn id="7" dur="500"/>
                                        <p:tgtEl>
                                          <p:spTgt spid="733186">
                                            <p:txEl>
                                              <p:pRg st="0" end="0"/>
                                            </p:txEl>
                                          </p:spTgt>
                                        </p:tgtEl>
                                      </p:cBhvr>
                                    </p:animEffect>
                                  </p:childTnLst>
                                </p:cTn>
                              </p:par>
                            </p:childTnLst>
                          </p:cTn>
                        </p:par>
                        <p:par>
                          <p:cTn id="8" fill="hold" nodeType="afterGroup">
                            <p:stCondLst>
                              <p:cond delay="500"/>
                            </p:stCondLst>
                            <p:childTnLst>
                              <p:par>
                                <p:cTn id="9" presetID="7" presetClass="entr" presetSubtype="4" fill="hold" nodeType="afterEffect">
                                  <p:stCondLst>
                                    <p:cond delay="3000"/>
                                  </p:stCondLst>
                                  <p:childTnLst>
                                    <p:set>
                                      <p:cBhvr>
                                        <p:cTn id="10" dur="1" fill="hold">
                                          <p:stCondLst>
                                            <p:cond delay="0"/>
                                          </p:stCondLst>
                                        </p:cTn>
                                        <p:tgtEl>
                                          <p:spTgt spid="733188"/>
                                        </p:tgtEl>
                                        <p:attrNameLst>
                                          <p:attrName>style.visibility</p:attrName>
                                        </p:attrNameLst>
                                      </p:cBhvr>
                                      <p:to>
                                        <p:strVal val="visible"/>
                                      </p:to>
                                    </p:set>
                                    <p:anim calcmode="lin" valueType="num">
                                      <p:cBhvr additive="base">
                                        <p:cTn id="11" dur="5000" fill="hold"/>
                                        <p:tgtEl>
                                          <p:spTgt spid="733188"/>
                                        </p:tgtEl>
                                        <p:attrNameLst>
                                          <p:attrName>ppt_x</p:attrName>
                                        </p:attrNameLst>
                                      </p:cBhvr>
                                      <p:tavLst>
                                        <p:tav tm="0">
                                          <p:val>
                                            <p:strVal val="#ppt_x"/>
                                          </p:val>
                                        </p:tav>
                                        <p:tav tm="100000">
                                          <p:val>
                                            <p:strVal val="#ppt_x"/>
                                          </p:val>
                                        </p:tav>
                                      </p:tavLst>
                                    </p:anim>
                                    <p:anim calcmode="lin" valueType="num">
                                      <p:cBhvr additive="base">
                                        <p:cTn id="12" dur="5000" fill="hold"/>
                                        <p:tgtEl>
                                          <p:spTgt spid="733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09785D0F-F943-4CF9-B729-182BF6A6AF04}" type="slidenum">
              <a:rPr lang="en-AU" altLang="en-US"/>
              <a:pPr>
                <a:defRPr/>
              </a:pPr>
              <a:t>31</a:t>
            </a:fld>
            <a:r>
              <a:rPr lang="en-AU" altLang="en-US"/>
              <a:t>/43</a:t>
            </a:r>
          </a:p>
        </p:txBody>
      </p:sp>
      <p:sp>
        <p:nvSpPr>
          <p:cNvPr id="735234" name="Rectangle 2"/>
          <p:cNvSpPr>
            <a:spLocks noGrp="1" noChangeArrowheads="1"/>
          </p:cNvSpPr>
          <p:nvPr>
            <p:ph type="body" idx="1"/>
          </p:nvPr>
        </p:nvSpPr>
        <p:spPr/>
        <p:txBody>
          <a:bodyPr/>
          <a:lstStyle/>
          <a:p>
            <a:pPr eaLnBrk="1" hangingPunct="1">
              <a:buFont typeface="Wingdings" pitchFamily="2" charset="2"/>
              <a:buNone/>
            </a:pPr>
            <a:r>
              <a:rPr lang="en-US" b="1" smtClean="0"/>
              <a:t>Paid salaries to employees, $800 cash.</a:t>
            </a:r>
            <a:br>
              <a:rPr lang="en-US" b="1" smtClean="0"/>
            </a:br>
            <a:endParaRPr lang="en-US" b="1" smtClean="0"/>
          </a:p>
          <a:p>
            <a:pPr eaLnBrk="1" hangingPunct="1">
              <a:buFont typeface="Wingdings" pitchFamily="2" charset="2"/>
              <a:buNone/>
            </a:pPr>
            <a:r>
              <a:rPr lang="en-US" smtClean="0"/>
              <a:t>The accounts involved are:</a:t>
            </a:r>
          </a:p>
          <a:p>
            <a:pPr eaLnBrk="1" hangingPunct="1">
              <a:buFont typeface="Wingdings" pitchFamily="2" charset="2"/>
              <a:buNone/>
            </a:pPr>
            <a:r>
              <a:rPr lang="en-US" smtClean="0"/>
              <a:t>	(1) Cash (asset)</a:t>
            </a:r>
          </a:p>
          <a:p>
            <a:pPr eaLnBrk="1" hangingPunct="1">
              <a:buFont typeface="Wingdings" pitchFamily="2" charset="2"/>
              <a:buNone/>
            </a:pPr>
            <a:r>
              <a:rPr lang="en-US" smtClean="0"/>
              <a:t>	(2) Salaries expense (equity)</a:t>
            </a:r>
          </a:p>
        </p:txBody>
      </p:sp>
      <p:sp>
        <p:nvSpPr>
          <p:cNvPr id="735235" name="AutoShape 3"/>
          <p:cNvSpPr>
            <a:spLocks noChangeArrowheads="1"/>
          </p:cNvSpPr>
          <p:nvPr/>
        </p:nvSpPr>
        <p:spPr bwMode="auto">
          <a:xfrm rot="16200000" flipH="1">
            <a:off x="3733800" y="3073400"/>
            <a:ext cx="596900" cy="444500"/>
          </a:xfrm>
          <a:prstGeom prst="rightArrow">
            <a:avLst>
              <a:gd name="adj1" fmla="val 50000"/>
              <a:gd name="adj2" fmla="val 67149"/>
            </a:avLst>
          </a:prstGeom>
          <a:solidFill>
            <a:srgbClr val="FF0000"/>
          </a:solidFill>
          <a:ln w="12699">
            <a:solidFill>
              <a:schemeClr val="tx1"/>
            </a:solidFill>
            <a:miter lim="800000"/>
            <a:headEnd/>
            <a:tailEnd/>
          </a:ln>
          <a:effectLst>
            <a:outerShdw dist="53882" dir="2700000" algn="ctr" rotWithShape="0">
              <a:schemeClr val="tx1"/>
            </a:outerShdw>
          </a:effectLst>
        </p:spPr>
        <p:txBody>
          <a:bodyPr wrap="none" anchor="ctr"/>
          <a:lstStyle/>
          <a:p>
            <a:pPr>
              <a:defRPr/>
            </a:pPr>
            <a:endParaRPr lang="en-US"/>
          </a:p>
        </p:txBody>
      </p:sp>
      <p:sp>
        <p:nvSpPr>
          <p:cNvPr id="735236" name="AutoShape 4"/>
          <p:cNvSpPr>
            <a:spLocks noChangeArrowheads="1"/>
          </p:cNvSpPr>
          <p:nvPr/>
        </p:nvSpPr>
        <p:spPr bwMode="auto">
          <a:xfrm rot="16200000" flipH="1">
            <a:off x="6019800" y="3649663"/>
            <a:ext cx="596900" cy="444500"/>
          </a:xfrm>
          <a:prstGeom prst="rightArrow">
            <a:avLst>
              <a:gd name="adj1" fmla="val 50000"/>
              <a:gd name="adj2" fmla="val 67149"/>
            </a:avLst>
          </a:prstGeom>
          <a:solidFill>
            <a:srgbClr val="FF0000"/>
          </a:solidFill>
          <a:ln w="12699">
            <a:solidFill>
              <a:schemeClr val="tx1"/>
            </a:solidFill>
            <a:miter lim="800000"/>
            <a:headEnd/>
            <a:tailEnd/>
          </a:ln>
          <a:effectLst>
            <a:outerShdw dist="53882" dir="2700000" algn="ctr" rotWithShape="0">
              <a:schemeClr val="tx1"/>
            </a:outerShdw>
          </a:effectLst>
        </p:spPr>
        <p:txBody>
          <a:bodyPr wrap="none" anchor="ctr"/>
          <a:lstStyle/>
          <a:p>
            <a:pPr>
              <a:defRPr/>
            </a:pPr>
            <a:endParaRPr lang="en-US"/>
          </a:p>
        </p:txBody>
      </p:sp>
      <p:sp>
        <p:nvSpPr>
          <p:cNvPr id="41990" name="Rectangle 5"/>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3000"/>
                                  </p:stCondLst>
                                  <p:childTnLst>
                                    <p:set>
                                      <p:cBhvr>
                                        <p:cTn id="6" dur="1" fill="hold">
                                          <p:stCondLst>
                                            <p:cond delay="0"/>
                                          </p:stCondLst>
                                        </p:cTn>
                                        <p:tgtEl>
                                          <p:spTgt spid="735234">
                                            <p:txEl>
                                              <p:pRg st="0" end="0"/>
                                            </p:txEl>
                                          </p:spTgt>
                                        </p:tgtEl>
                                        <p:attrNameLst>
                                          <p:attrName>style.visibility</p:attrName>
                                        </p:attrNameLst>
                                      </p:cBhvr>
                                      <p:to>
                                        <p:strVal val="visible"/>
                                      </p:to>
                                    </p:set>
                                    <p:animEffect transition="in" filter="blinds(horizontal)">
                                      <p:cBhvr>
                                        <p:cTn id="7" dur="1000"/>
                                        <p:tgtEl>
                                          <p:spTgt spid="735234">
                                            <p:txEl>
                                              <p:pRg st="0" end="0"/>
                                            </p:txEl>
                                          </p:spTgt>
                                        </p:tgtEl>
                                      </p:cBhvr>
                                    </p:animEffect>
                                  </p:childTnLst>
                                </p:cTn>
                              </p:par>
                            </p:childTnLst>
                          </p:cTn>
                        </p:par>
                        <p:par>
                          <p:cTn id="8" fill="hold" nodeType="afterGroup">
                            <p:stCondLst>
                              <p:cond delay="4000"/>
                            </p:stCondLst>
                            <p:childTnLst>
                              <p:par>
                                <p:cTn id="9" presetID="3" presetClass="entr" presetSubtype="10" fill="hold" grpId="0" nodeType="afterEffect">
                                  <p:stCondLst>
                                    <p:cond delay="3000"/>
                                  </p:stCondLst>
                                  <p:childTnLst>
                                    <p:set>
                                      <p:cBhvr>
                                        <p:cTn id="10" dur="1" fill="hold">
                                          <p:stCondLst>
                                            <p:cond delay="0"/>
                                          </p:stCondLst>
                                        </p:cTn>
                                        <p:tgtEl>
                                          <p:spTgt spid="735234">
                                            <p:txEl>
                                              <p:pRg st="1" end="1"/>
                                            </p:txEl>
                                          </p:spTgt>
                                        </p:tgtEl>
                                        <p:attrNameLst>
                                          <p:attrName>style.visibility</p:attrName>
                                        </p:attrNameLst>
                                      </p:cBhvr>
                                      <p:to>
                                        <p:strVal val="visible"/>
                                      </p:to>
                                    </p:set>
                                    <p:animEffect transition="in" filter="blinds(horizontal)">
                                      <p:cBhvr>
                                        <p:cTn id="11" dur="1000"/>
                                        <p:tgtEl>
                                          <p:spTgt spid="735234">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35234">
                                            <p:txEl>
                                              <p:pRg st="2" end="2"/>
                                            </p:txEl>
                                          </p:spTgt>
                                        </p:tgtEl>
                                        <p:attrNameLst>
                                          <p:attrName>style.visibility</p:attrName>
                                        </p:attrNameLst>
                                      </p:cBhvr>
                                      <p:to>
                                        <p:strVal val="visible"/>
                                      </p:to>
                                    </p:set>
                                    <p:animEffect transition="in" filter="dissolve">
                                      <p:cBhvr>
                                        <p:cTn id="16" dur="500"/>
                                        <p:tgtEl>
                                          <p:spTgt spid="73523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35234">
                                            <p:txEl>
                                              <p:pRg st="3" end="3"/>
                                            </p:txEl>
                                          </p:spTgt>
                                        </p:tgtEl>
                                        <p:attrNameLst>
                                          <p:attrName>style.visibility</p:attrName>
                                        </p:attrNameLst>
                                      </p:cBhvr>
                                      <p:to>
                                        <p:strVal val="visible"/>
                                      </p:to>
                                    </p:set>
                                    <p:animEffect transition="in" filter="dissolve">
                                      <p:cBhvr>
                                        <p:cTn id="21" dur="500"/>
                                        <p:tgtEl>
                                          <p:spTgt spid="735234">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735235"/>
                                        </p:tgtEl>
                                        <p:attrNameLst>
                                          <p:attrName>style.visibility</p:attrName>
                                        </p:attrNameLst>
                                      </p:cBhvr>
                                      <p:to>
                                        <p:strVal val="visible"/>
                                      </p:to>
                                    </p:set>
                                    <p:animEffect transition="in" filter="fade">
                                      <p:cBhvr>
                                        <p:cTn id="26" dur="1000"/>
                                        <p:tgtEl>
                                          <p:spTgt spid="735235"/>
                                        </p:tgtEl>
                                      </p:cBhvr>
                                    </p:animEffect>
                                    <p:anim calcmode="lin" valueType="num">
                                      <p:cBhvr>
                                        <p:cTn id="27" dur="1000" fill="hold"/>
                                        <p:tgtEl>
                                          <p:spTgt spid="735235"/>
                                        </p:tgtEl>
                                        <p:attrNameLst>
                                          <p:attrName>ppt_x</p:attrName>
                                        </p:attrNameLst>
                                      </p:cBhvr>
                                      <p:tavLst>
                                        <p:tav tm="0">
                                          <p:val>
                                            <p:strVal val="#ppt_x"/>
                                          </p:val>
                                        </p:tav>
                                        <p:tav tm="100000">
                                          <p:val>
                                            <p:strVal val="#ppt_x"/>
                                          </p:val>
                                        </p:tav>
                                      </p:tavLst>
                                    </p:anim>
                                    <p:anim calcmode="lin" valueType="num">
                                      <p:cBhvr>
                                        <p:cTn id="28" dur="1000" fill="hold"/>
                                        <p:tgtEl>
                                          <p:spTgt spid="735235"/>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735236"/>
                                        </p:tgtEl>
                                        <p:attrNameLst>
                                          <p:attrName>style.visibility</p:attrName>
                                        </p:attrNameLst>
                                      </p:cBhvr>
                                      <p:to>
                                        <p:strVal val="visible"/>
                                      </p:to>
                                    </p:set>
                                    <p:animEffect transition="in" filter="fade">
                                      <p:cBhvr>
                                        <p:cTn id="33" dur="1000"/>
                                        <p:tgtEl>
                                          <p:spTgt spid="735236"/>
                                        </p:tgtEl>
                                      </p:cBhvr>
                                    </p:animEffect>
                                    <p:anim calcmode="lin" valueType="num">
                                      <p:cBhvr>
                                        <p:cTn id="34" dur="1000" fill="hold"/>
                                        <p:tgtEl>
                                          <p:spTgt spid="735236"/>
                                        </p:tgtEl>
                                        <p:attrNameLst>
                                          <p:attrName>ppt_x</p:attrName>
                                        </p:attrNameLst>
                                      </p:cBhvr>
                                      <p:tavLst>
                                        <p:tav tm="0">
                                          <p:val>
                                            <p:strVal val="#ppt_x"/>
                                          </p:val>
                                        </p:tav>
                                        <p:tav tm="100000">
                                          <p:val>
                                            <p:strVal val="#ppt_x"/>
                                          </p:val>
                                        </p:tav>
                                      </p:tavLst>
                                    </p:anim>
                                    <p:anim calcmode="lin" valueType="num">
                                      <p:cBhvr>
                                        <p:cTn id="35" dur="1000" fill="hold"/>
                                        <p:tgtEl>
                                          <p:spTgt spid="7352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4" grpId="0" build="p" autoUpdateAnimBg="0" advAuto="3000"/>
      <p:bldP spid="735235" grpId="0" animBg="1"/>
      <p:bldP spid="73523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2A891E2E-18B4-49CC-B334-C9A16BD671D2}" type="slidenum">
              <a:rPr lang="en-AU" altLang="en-US"/>
              <a:pPr>
                <a:defRPr/>
              </a:pPr>
              <a:t>32</a:t>
            </a:fld>
            <a:r>
              <a:rPr lang="en-AU" altLang="en-US"/>
              <a:t>/43</a:t>
            </a:r>
          </a:p>
        </p:txBody>
      </p:sp>
      <p:sp>
        <p:nvSpPr>
          <p:cNvPr id="13316" name="Rectangle 2"/>
          <p:cNvSpPr>
            <a:spLocks noGrp="1" noChangeArrowheads="1"/>
          </p:cNvSpPr>
          <p:nvPr>
            <p:ph type="title"/>
          </p:nvPr>
        </p:nvSpPr>
        <p:spPr/>
        <p:txBody>
          <a:bodyPr/>
          <a:lstStyle/>
          <a:p>
            <a:pPr eaLnBrk="1" hangingPunct="1"/>
            <a:r>
              <a:rPr lang="en-US" smtClean="0"/>
              <a:t>Transaction Analysis</a:t>
            </a:r>
          </a:p>
        </p:txBody>
      </p:sp>
      <p:sp>
        <p:nvSpPr>
          <p:cNvPr id="737283" name="Rectangle 3"/>
          <p:cNvSpPr>
            <a:spLocks noGrp="1" noChangeArrowheads="1"/>
          </p:cNvSpPr>
          <p:nvPr>
            <p:ph type="body" idx="1"/>
          </p:nvPr>
        </p:nvSpPr>
        <p:spPr/>
        <p:txBody>
          <a:bodyPr/>
          <a:lstStyle/>
          <a:p>
            <a:pPr algn="ctr" eaLnBrk="1" hangingPunct="1">
              <a:buFont typeface="Wingdings" pitchFamily="2" charset="2"/>
              <a:buNone/>
            </a:pPr>
            <a:r>
              <a:rPr lang="en-US" smtClean="0"/>
              <a:t>(6) Paid salaries to employees, $800 cash.</a:t>
            </a:r>
            <a:br>
              <a:rPr lang="en-US" smtClean="0"/>
            </a:br>
            <a:endParaRPr lang="en-US" smtClean="0"/>
          </a:p>
          <a:p>
            <a:pPr eaLnBrk="1" hangingPunct="1"/>
            <a:endParaRPr lang="en-US" smtClean="0"/>
          </a:p>
        </p:txBody>
      </p:sp>
      <p:graphicFrame>
        <p:nvGraphicFramePr>
          <p:cNvPr id="737284" name="Object 4"/>
          <p:cNvGraphicFramePr>
            <a:graphicFrameLocks/>
          </p:cNvGraphicFramePr>
          <p:nvPr/>
        </p:nvGraphicFramePr>
        <p:xfrm>
          <a:off x="323850" y="2852738"/>
          <a:ext cx="8510588" cy="3265487"/>
        </p:xfrm>
        <a:graphic>
          <a:graphicData uri="http://schemas.openxmlformats.org/presentationml/2006/ole">
            <mc:AlternateContent xmlns:mc="http://schemas.openxmlformats.org/markup-compatibility/2006">
              <mc:Choice xmlns:v="urn:schemas-microsoft-com:vml" Requires="v">
                <p:oleObj spid="_x0000_s13324" name="Worksheet" r:id="rId4" imgW="5410200" imgH="1838249" progId="Excel.Sheet.8">
                  <p:embed/>
                </p:oleObj>
              </mc:Choice>
              <mc:Fallback>
                <p:oleObj name="Worksheet" r:id="rId4" imgW="5410200" imgH="1838249"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2852738"/>
                        <a:ext cx="8510588" cy="3265487"/>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0"/>
                                  </p:stCondLst>
                                  <p:childTnLst>
                                    <p:set>
                                      <p:cBhvr>
                                        <p:cTn id="6" dur="1" fill="hold">
                                          <p:stCondLst>
                                            <p:cond delay="499"/>
                                          </p:stCondLst>
                                        </p:cTn>
                                        <p:tgtEl>
                                          <p:spTgt spid="737283">
                                            <p:txEl>
                                              <p:pRg st="0" end="0"/>
                                            </p:txEl>
                                          </p:spTgt>
                                        </p:tgtEl>
                                        <p:attrNameLst>
                                          <p:attrName>style.visibility</p:attrName>
                                        </p:attrNameLst>
                                      </p:cBhvr>
                                      <p:to>
                                        <p:strVal val="visible"/>
                                      </p:to>
                                    </p:set>
                                  </p:childTnLst>
                                </p:cTn>
                              </p:par>
                            </p:childTnLst>
                          </p:cTn>
                        </p:par>
                        <p:par>
                          <p:cTn id="7" fill="hold" nodeType="afterGroup">
                            <p:stCondLst>
                              <p:cond delay="3500"/>
                            </p:stCondLst>
                            <p:childTnLst>
                              <p:par>
                                <p:cTn id="8" presetID="7" presetClass="entr" presetSubtype="4" fill="hold" nodeType="afterEffect">
                                  <p:stCondLst>
                                    <p:cond delay="3000"/>
                                  </p:stCondLst>
                                  <p:childTnLst>
                                    <p:set>
                                      <p:cBhvr>
                                        <p:cTn id="9" dur="1" fill="hold">
                                          <p:stCondLst>
                                            <p:cond delay="0"/>
                                          </p:stCondLst>
                                        </p:cTn>
                                        <p:tgtEl>
                                          <p:spTgt spid="737284"/>
                                        </p:tgtEl>
                                        <p:attrNameLst>
                                          <p:attrName>style.visibility</p:attrName>
                                        </p:attrNameLst>
                                      </p:cBhvr>
                                      <p:to>
                                        <p:strVal val="visible"/>
                                      </p:to>
                                    </p:set>
                                    <p:anim calcmode="lin" valueType="num">
                                      <p:cBhvr additive="base">
                                        <p:cTn id="10" dur="5000" fill="hold"/>
                                        <p:tgtEl>
                                          <p:spTgt spid="737284"/>
                                        </p:tgtEl>
                                        <p:attrNameLst>
                                          <p:attrName>ppt_x</p:attrName>
                                        </p:attrNameLst>
                                      </p:cBhvr>
                                      <p:tavLst>
                                        <p:tav tm="0">
                                          <p:val>
                                            <p:strVal val="#ppt_x"/>
                                          </p:val>
                                        </p:tav>
                                        <p:tav tm="100000">
                                          <p:val>
                                            <p:strVal val="#ppt_x"/>
                                          </p:val>
                                        </p:tav>
                                      </p:tavLst>
                                    </p:anim>
                                    <p:anim calcmode="lin" valueType="num">
                                      <p:cBhvr additive="base">
                                        <p:cTn id="11" dur="5000" fill="hold"/>
                                        <p:tgtEl>
                                          <p:spTgt spid="737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autoUpdateAnimBg="0" advAuto="300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992B593A-B6E1-4FB2-AA4F-0F002F2A35E6}" type="slidenum">
              <a:rPr lang="en-AU" altLang="en-US"/>
              <a:pPr>
                <a:defRPr/>
              </a:pPr>
              <a:t>33</a:t>
            </a:fld>
            <a:r>
              <a:rPr lang="en-AU" altLang="en-US"/>
              <a:t>/43</a:t>
            </a:r>
          </a:p>
        </p:txBody>
      </p:sp>
      <p:sp>
        <p:nvSpPr>
          <p:cNvPr id="739330" name="Rectangle 2"/>
          <p:cNvSpPr>
            <a:spLocks noGrp="1" noChangeArrowheads="1"/>
          </p:cNvSpPr>
          <p:nvPr>
            <p:ph type="body" idx="1"/>
          </p:nvPr>
        </p:nvSpPr>
        <p:spPr/>
        <p:txBody>
          <a:bodyPr/>
          <a:lstStyle/>
          <a:p>
            <a:pPr eaLnBrk="1" hangingPunct="1">
              <a:buFont typeface="Wingdings" pitchFamily="2" charset="2"/>
              <a:buNone/>
            </a:pPr>
            <a:r>
              <a:rPr lang="en-US" b="1" smtClean="0"/>
              <a:t>Borrowed $4,000 from bank. </a:t>
            </a:r>
            <a:br>
              <a:rPr lang="en-US" b="1" smtClean="0"/>
            </a:br>
            <a:endParaRPr lang="en-US" b="1" smtClean="0"/>
          </a:p>
          <a:p>
            <a:pPr eaLnBrk="1" hangingPunct="1">
              <a:buFont typeface="Wingdings" pitchFamily="2" charset="2"/>
              <a:buNone/>
            </a:pPr>
            <a:r>
              <a:rPr lang="en-US" smtClean="0"/>
              <a:t>The accounts involved are:</a:t>
            </a:r>
          </a:p>
          <a:p>
            <a:pPr eaLnBrk="1" hangingPunct="1">
              <a:buFont typeface="Wingdings" pitchFamily="2" charset="2"/>
              <a:buNone/>
            </a:pPr>
            <a:r>
              <a:rPr lang="en-US" smtClean="0"/>
              <a:t>	(1) Cash (asset) </a:t>
            </a:r>
          </a:p>
          <a:p>
            <a:pPr eaLnBrk="1" hangingPunct="1">
              <a:buFont typeface="Wingdings" pitchFamily="2" charset="2"/>
              <a:buNone/>
            </a:pPr>
            <a:r>
              <a:rPr lang="en-US" smtClean="0"/>
              <a:t>	(2) Notes payable (liability)</a:t>
            </a:r>
          </a:p>
        </p:txBody>
      </p:sp>
      <p:sp>
        <p:nvSpPr>
          <p:cNvPr id="739331" name="AutoShape 3"/>
          <p:cNvSpPr>
            <a:spLocks noChangeArrowheads="1"/>
          </p:cNvSpPr>
          <p:nvPr/>
        </p:nvSpPr>
        <p:spPr bwMode="auto">
          <a:xfrm rot="16200000">
            <a:off x="3810000" y="3000375"/>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739332" name="AutoShape 4"/>
          <p:cNvSpPr>
            <a:spLocks noChangeArrowheads="1"/>
          </p:cNvSpPr>
          <p:nvPr/>
        </p:nvSpPr>
        <p:spPr bwMode="auto">
          <a:xfrm rot="16200000">
            <a:off x="5791200" y="3576638"/>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43014" name="Rectangle 5"/>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3000"/>
                                  </p:stCondLst>
                                  <p:childTnLst>
                                    <p:set>
                                      <p:cBhvr>
                                        <p:cTn id="6" dur="1" fill="hold">
                                          <p:stCondLst>
                                            <p:cond delay="0"/>
                                          </p:stCondLst>
                                        </p:cTn>
                                        <p:tgtEl>
                                          <p:spTgt spid="739330">
                                            <p:txEl>
                                              <p:pRg st="0" end="0"/>
                                            </p:txEl>
                                          </p:spTgt>
                                        </p:tgtEl>
                                        <p:attrNameLst>
                                          <p:attrName>style.visibility</p:attrName>
                                        </p:attrNameLst>
                                      </p:cBhvr>
                                      <p:to>
                                        <p:strVal val="visible"/>
                                      </p:to>
                                    </p:set>
                                    <p:animEffect transition="in" filter="blinds(horizontal)">
                                      <p:cBhvr>
                                        <p:cTn id="7" dur="1000"/>
                                        <p:tgtEl>
                                          <p:spTgt spid="739330">
                                            <p:txEl>
                                              <p:pRg st="0" end="0"/>
                                            </p:txEl>
                                          </p:spTgt>
                                        </p:tgtEl>
                                      </p:cBhvr>
                                    </p:animEffect>
                                  </p:childTnLst>
                                </p:cTn>
                              </p:par>
                            </p:childTnLst>
                          </p:cTn>
                        </p:par>
                        <p:par>
                          <p:cTn id="8" fill="hold" nodeType="afterGroup">
                            <p:stCondLst>
                              <p:cond delay="4000"/>
                            </p:stCondLst>
                            <p:childTnLst>
                              <p:par>
                                <p:cTn id="9" presetID="3" presetClass="entr" presetSubtype="10" fill="hold" grpId="0" nodeType="afterEffect">
                                  <p:stCondLst>
                                    <p:cond delay="3000"/>
                                  </p:stCondLst>
                                  <p:childTnLst>
                                    <p:set>
                                      <p:cBhvr>
                                        <p:cTn id="10" dur="1" fill="hold">
                                          <p:stCondLst>
                                            <p:cond delay="0"/>
                                          </p:stCondLst>
                                        </p:cTn>
                                        <p:tgtEl>
                                          <p:spTgt spid="739330">
                                            <p:txEl>
                                              <p:pRg st="1" end="1"/>
                                            </p:txEl>
                                          </p:spTgt>
                                        </p:tgtEl>
                                        <p:attrNameLst>
                                          <p:attrName>style.visibility</p:attrName>
                                        </p:attrNameLst>
                                      </p:cBhvr>
                                      <p:to>
                                        <p:strVal val="visible"/>
                                      </p:to>
                                    </p:set>
                                    <p:animEffect transition="in" filter="blinds(horizontal)">
                                      <p:cBhvr>
                                        <p:cTn id="11" dur="1000"/>
                                        <p:tgtEl>
                                          <p:spTgt spid="739330">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739330">
                                            <p:txEl>
                                              <p:pRg st="2" end="2"/>
                                            </p:txEl>
                                          </p:spTgt>
                                        </p:tgtEl>
                                        <p:attrNameLst>
                                          <p:attrName>style.visibility</p:attrName>
                                        </p:attrNameLst>
                                      </p:cBhvr>
                                      <p:to>
                                        <p:strVal val="visible"/>
                                      </p:to>
                                    </p:set>
                                    <p:animEffect transition="in" filter="dissolve">
                                      <p:cBhvr>
                                        <p:cTn id="16" dur="500"/>
                                        <p:tgtEl>
                                          <p:spTgt spid="739330">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39330">
                                            <p:txEl>
                                              <p:pRg st="3" end="3"/>
                                            </p:txEl>
                                          </p:spTgt>
                                        </p:tgtEl>
                                        <p:attrNameLst>
                                          <p:attrName>style.visibility</p:attrName>
                                        </p:attrNameLst>
                                      </p:cBhvr>
                                      <p:to>
                                        <p:strVal val="visible"/>
                                      </p:to>
                                    </p:set>
                                    <p:animEffect transition="in" filter="dissolve">
                                      <p:cBhvr>
                                        <p:cTn id="21" dur="500"/>
                                        <p:tgtEl>
                                          <p:spTgt spid="739330">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39331"/>
                                        </p:tgtEl>
                                        <p:attrNameLst>
                                          <p:attrName>style.visibility</p:attrName>
                                        </p:attrNameLst>
                                      </p:cBhvr>
                                      <p:to>
                                        <p:strVal val="visible"/>
                                      </p:to>
                                    </p:set>
                                    <p:animEffect transition="in" filter="fade">
                                      <p:cBhvr>
                                        <p:cTn id="26" dur="1000"/>
                                        <p:tgtEl>
                                          <p:spTgt spid="739331"/>
                                        </p:tgtEl>
                                      </p:cBhvr>
                                    </p:animEffect>
                                    <p:anim calcmode="lin" valueType="num">
                                      <p:cBhvr>
                                        <p:cTn id="27" dur="1000" fill="hold"/>
                                        <p:tgtEl>
                                          <p:spTgt spid="739331"/>
                                        </p:tgtEl>
                                        <p:attrNameLst>
                                          <p:attrName>ppt_x</p:attrName>
                                        </p:attrNameLst>
                                      </p:cBhvr>
                                      <p:tavLst>
                                        <p:tav tm="0">
                                          <p:val>
                                            <p:strVal val="#ppt_x"/>
                                          </p:val>
                                        </p:tav>
                                        <p:tav tm="100000">
                                          <p:val>
                                            <p:strVal val="#ppt_x"/>
                                          </p:val>
                                        </p:tav>
                                      </p:tavLst>
                                    </p:anim>
                                    <p:anim calcmode="lin" valueType="num">
                                      <p:cBhvr>
                                        <p:cTn id="28" dur="1000" fill="hold"/>
                                        <p:tgtEl>
                                          <p:spTgt spid="739331"/>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39332"/>
                                        </p:tgtEl>
                                        <p:attrNameLst>
                                          <p:attrName>style.visibility</p:attrName>
                                        </p:attrNameLst>
                                      </p:cBhvr>
                                      <p:to>
                                        <p:strVal val="visible"/>
                                      </p:to>
                                    </p:set>
                                    <p:animEffect transition="in" filter="fade">
                                      <p:cBhvr>
                                        <p:cTn id="33" dur="1000"/>
                                        <p:tgtEl>
                                          <p:spTgt spid="739332"/>
                                        </p:tgtEl>
                                      </p:cBhvr>
                                    </p:animEffect>
                                    <p:anim calcmode="lin" valueType="num">
                                      <p:cBhvr>
                                        <p:cTn id="34" dur="1000" fill="hold"/>
                                        <p:tgtEl>
                                          <p:spTgt spid="739332"/>
                                        </p:tgtEl>
                                        <p:attrNameLst>
                                          <p:attrName>ppt_x</p:attrName>
                                        </p:attrNameLst>
                                      </p:cBhvr>
                                      <p:tavLst>
                                        <p:tav tm="0">
                                          <p:val>
                                            <p:strVal val="#ppt_x"/>
                                          </p:val>
                                        </p:tav>
                                        <p:tav tm="100000">
                                          <p:val>
                                            <p:strVal val="#ppt_x"/>
                                          </p:val>
                                        </p:tav>
                                      </p:tavLst>
                                    </p:anim>
                                    <p:anim calcmode="lin" valueType="num">
                                      <p:cBhvr>
                                        <p:cTn id="35" dur="1000" fill="hold"/>
                                        <p:tgtEl>
                                          <p:spTgt spid="7393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0" grpId="0" build="p" autoUpdateAnimBg="0" advAuto="3000"/>
      <p:bldP spid="739331" grpId="0" animBg="1"/>
      <p:bldP spid="73933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91AA4B98-69D8-4494-9439-97CEC4A100BD}" type="slidenum">
              <a:rPr lang="en-AU" altLang="en-US"/>
              <a:pPr>
                <a:defRPr/>
              </a:pPr>
              <a:t>34</a:t>
            </a:fld>
            <a:r>
              <a:rPr lang="en-AU" altLang="en-US"/>
              <a:t>/43</a:t>
            </a:r>
          </a:p>
        </p:txBody>
      </p:sp>
      <p:sp>
        <p:nvSpPr>
          <p:cNvPr id="741378" name="Rectangle 2"/>
          <p:cNvSpPr>
            <a:spLocks noGrp="1" noChangeArrowheads="1"/>
          </p:cNvSpPr>
          <p:nvPr>
            <p:ph type="body" idx="1"/>
          </p:nvPr>
        </p:nvSpPr>
        <p:spPr>
          <a:xfrm>
            <a:off x="457200" y="1371600"/>
            <a:ext cx="8178800" cy="4686300"/>
          </a:xfrm>
        </p:spPr>
        <p:txBody>
          <a:bodyPr/>
          <a:lstStyle/>
          <a:p>
            <a:pPr algn="ctr" eaLnBrk="1" hangingPunct="1">
              <a:buFont typeface="Wingdings" pitchFamily="2" charset="2"/>
              <a:buNone/>
            </a:pPr>
            <a:r>
              <a:rPr lang="en-US" smtClean="0"/>
              <a:t>(7) Borrowed $4,000 from bank. </a:t>
            </a:r>
            <a:br>
              <a:rPr lang="en-US" smtClean="0"/>
            </a:br>
            <a:endParaRPr lang="en-US" smtClean="0"/>
          </a:p>
          <a:p>
            <a:pPr eaLnBrk="1" hangingPunct="1"/>
            <a:endParaRPr lang="en-US" smtClean="0"/>
          </a:p>
        </p:txBody>
      </p:sp>
      <p:sp>
        <p:nvSpPr>
          <p:cNvPr id="14341" name="Rectangle 3"/>
          <p:cNvSpPr>
            <a:spLocks noGrp="1" noChangeArrowheads="1"/>
          </p:cNvSpPr>
          <p:nvPr>
            <p:ph type="title"/>
          </p:nvPr>
        </p:nvSpPr>
        <p:spPr/>
        <p:txBody>
          <a:bodyPr/>
          <a:lstStyle/>
          <a:p>
            <a:pPr eaLnBrk="1" hangingPunct="1"/>
            <a:r>
              <a:rPr lang="en-US" smtClean="0"/>
              <a:t>Transaction Analysis</a:t>
            </a:r>
          </a:p>
        </p:txBody>
      </p:sp>
      <p:graphicFrame>
        <p:nvGraphicFramePr>
          <p:cNvPr id="741380" name="Object 4"/>
          <p:cNvGraphicFramePr>
            <a:graphicFrameLocks/>
          </p:cNvGraphicFramePr>
          <p:nvPr/>
        </p:nvGraphicFramePr>
        <p:xfrm>
          <a:off x="323850" y="2827338"/>
          <a:ext cx="8510588" cy="3122612"/>
        </p:xfrm>
        <a:graphic>
          <a:graphicData uri="http://schemas.openxmlformats.org/presentationml/2006/ole">
            <mc:AlternateContent xmlns:mc="http://schemas.openxmlformats.org/markup-compatibility/2006">
              <mc:Choice xmlns:v="urn:schemas-microsoft-com:vml" Requires="v">
                <p:oleObj spid="_x0000_s14348" name="Worksheet" r:id="rId4" imgW="5410200" imgH="1838249" progId="Excel.Sheet.8">
                  <p:embed/>
                </p:oleObj>
              </mc:Choice>
              <mc:Fallback>
                <p:oleObj name="Worksheet" r:id="rId4" imgW="5410200" imgH="1838249"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2827338"/>
                        <a:ext cx="8510588" cy="3122612"/>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0"/>
                                  </p:stCondLst>
                                  <p:childTnLst>
                                    <p:set>
                                      <p:cBhvr>
                                        <p:cTn id="6" dur="1" fill="hold">
                                          <p:stCondLst>
                                            <p:cond delay="499"/>
                                          </p:stCondLst>
                                        </p:cTn>
                                        <p:tgtEl>
                                          <p:spTgt spid="741378">
                                            <p:txEl>
                                              <p:pRg st="0" end="0"/>
                                            </p:txEl>
                                          </p:spTgt>
                                        </p:tgtEl>
                                        <p:attrNameLst>
                                          <p:attrName>style.visibility</p:attrName>
                                        </p:attrNameLst>
                                      </p:cBhvr>
                                      <p:to>
                                        <p:strVal val="visible"/>
                                      </p:to>
                                    </p:set>
                                  </p:childTnLst>
                                </p:cTn>
                              </p:par>
                            </p:childTnLst>
                          </p:cTn>
                        </p:par>
                        <p:par>
                          <p:cTn id="7" fill="hold" nodeType="afterGroup">
                            <p:stCondLst>
                              <p:cond delay="3500"/>
                            </p:stCondLst>
                            <p:childTnLst>
                              <p:par>
                                <p:cTn id="8" presetID="7" presetClass="entr" presetSubtype="4" fill="hold" nodeType="afterEffect">
                                  <p:stCondLst>
                                    <p:cond delay="3000"/>
                                  </p:stCondLst>
                                  <p:childTnLst>
                                    <p:set>
                                      <p:cBhvr>
                                        <p:cTn id="9" dur="1" fill="hold">
                                          <p:stCondLst>
                                            <p:cond delay="0"/>
                                          </p:stCondLst>
                                        </p:cTn>
                                        <p:tgtEl>
                                          <p:spTgt spid="741380"/>
                                        </p:tgtEl>
                                        <p:attrNameLst>
                                          <p:attrName>style.visibility</p:attrName>
                                        </p:attrNameLst>
                                      </p:cBhvr>
                                      <p:to>
                                        <p:strVal val="visible"/>
                                      </p:to>
                                    </p:set>
                                    <p:anim calcmode="lin" valueType="num">
                                      <p:cBhvr additive="base">
                                        <p:cTn id="10" dur="5000" fill="hold"/>
                                        <p:tgtEl>
                                          <p:spTgt spid="741380"/>
                                        </p:tgtEl>
                                        <p:attrNameLst>
                                          <p:attrName>ppt_x</p:attrName>
                                        </p:attrNameLst>
                                      </p:cBhvr>
                                      <p:tavLst>
                                        <p:tav tm="0">
                                          <p:val>
                                            <p:strVal val="#ppt_x"/>
                                          </p:val>
                                        </p:tav>
                                        <p:tav tm="100000">
                                          <p:val>
                                            <p:strVal val="#ppt_x"/>
                                          </p:val>
                                        </p:tav>
                                      </p:tavLst>
                                    </p:anim>
                                    <p:anim calcmode="lin" valueType="num">
                                      <p:cBhvr additive="base">
                                        <p:cTn id="11" dur="5000" fill="hold"/>
                                        <p:tgtEl>
                                          <p:spTgt spid="741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build="p" autoUpdateAnimBg="0" advAuto="300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D57DA920-37A4-49A2-8DB0-7DB88EC6CD7F}" type="slidenum">
              <a:rPr lang="en-AU" altLang="en-US"/>
              <a:pPr>
                <a:defRPr/>
              </a:pPr>
              <a:t>35</a:t>
            </a:fld>
            <a:r>
              <a:rPr lang="en-AU" altLang="en-US"/>
              <a:t>/43</a:t>
            </a:r>
          </a:p>
        </p:txBody>
      </p:sp>
      <p:sp>
        <p:nvSpPr>
          <p:cNvPr id="743426" name="Rectangle 2"/>
          <p:cNvSpPr>
            <a:spLocks noGrp="1" noChangeArrowheads="1"/>
          </p:cNvSpPr>
          <p:nvPr>
            <p:ph type="body" idx="1"/>
          </p:nvPr>
        </p:nvSpPr>
        <p:spPr/>
        <p:txBody>
          <a:bodyPr/>
          <a:lstStyle/>
          <a:p>
            <a:pPr eaLnBrk="1" hangingPunct="1">
              <a:buFont typeface="Wingdings" pitchFamily="2" charset="2"/>
              <a:buNone/>
            </a:pPr>
            <a:r>
              <a:rPr lang="en-US" b="1" smtClean="0"/>
              <a:t>Rendered consulting services of $2,000 on account.</a:t>
            </a:r>
            <a:br>
              <a:rPr lang="en-US" b="1" smtClean="0"/>
            </a:br>
            <a:endParaRPr lang="en-US" b="1" smtClean="0"/>
          </a:p>
          <a:p>
            <a:pPr eaLnBrk="1" hangingPunct="1">
              <a:buFont typeface="Wingdings" pitchFamily="2" charset="2"/>
              <a:buNone/>
            </a:pPr>
            <a:r>
              <a:rPr lang="en-US" smtClean="0"/>
              <a:t>The accounts involved are:</a:t>
            </a:r>
          </a:p>
          <a:p>
            <a:pPr eaLnBrk="1" hangingPunct="1">
              <a:buFont typeface="Wingdings" pitchFamily="2" charset="2"/>
              <a:buNone/>
            </a:pPr>
            <a:r>
              <a:rPr lang="en-US" smtClean="0"/>
              <a:t>	(1) Account Receivable (asset) </a:t>
            </a:r>
          </a:p>
          <a:p>
            <a:pPr eaLnBrk="1" hangingPunct="1">
              <a:buFont typeface="Wingdings" pitchFamily="2" charset="2"/>
              <a:buNone/>
            </a:pPr>
            <a:r>
              <a:rPr lang="en-US" smtClean="0"/>
              <a:t>	(2) Revenues (equity) </a:t>
            </a:r>
          </a:p>
        </p:txBody>
      </p:sp>
      <p:sp>
        <p:nvSpPr>
          <p:cNvPr id="743427" name="AutoShape 3"/>
          <p:cNvSpPr>
            <a:spLocks noChangeArrowheads="1"/>
          </p:cNvSpPr>
          <p:nvPr/>
        </p:nvSpPr>
        <p:spPr bwMode="auto">
          <a:xfrm rot="16200000">
            <a:off x="6224588" y="3433763"/>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743428" name="AutoShape 4"/>
          <p:cNvSpPr>
            <a:spLocks noChangeArrowheads="1"/>
          </p:cNvSpPr>
          <p:nvPr/>
        </p:nvSpPr>
        <p:spPr bwMode="auto">
          <a:xfrm rot="16200000">
            <a:off x="4711700" y="4010025"/>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44038" name="Rectangle 5"/>
          <p:cNvSpPr>
            <a:spLocks noGrp="1" noChangeArrowheads="1"/>
          </p:cNvSpPr>
          <p:nvPr>
            <p:ph type="title"/>
          </p:nvPr>
        </p:nvSpPr>
        <p:spPr/>
        <p:txBody>
          <a:bodyPr/>
          <a:lstStyle/>
          <a:p>
            <a:pPr eaLnBrk="1" hangingPunct="1"/>
            <a:r>
              <a:rPr lang="en-US" smtClean="0"/>
              <a:t>Transaction Analysis</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743426">
                                            <p:txEl>
                                              <p:pRg st="0" end="0"/>
                                            </p:txEl>
                                          </p:spTgt>
                                        </p:tgtEl>
                                        <p:attrNameLst>
                                          <p:attrName>style.visibility</p:attrName>
                                        </p:attrNameLst>
                                      </p:cBhvr>
                                      <p:to>
                                        <p:strVal val="visible"/>
                                      </p:to>
                                    </p:set>
                                    <p:animEffect transition="in" filter="blinds(horizontal)">
                                      <p:cBhvr>
                                        <p:cTn id="7" dur="1000"/>
                                        <p:tgtEl>
                                          <p:spTgt spid="743426">
                                            <p:txEl>
                                              <p:pRg st="0" end="0"/>
                                            </p:txEl>
                                          </p:spTgt>
                                        </p:tgtEl>
                                      </p:cBhvr>
                                    </p:animEffect>
                                  </p:childTnLst>
                                </p:cTn>
                              </p:par>
                            </p:childTnLst>
                          </p:cTn>
                        </p:par>
                        <p:par>
                          <p:cTn id="8" fill="hold" nodeType="afterGroup">
                            <p:stCondLst>
                              <p:cond delay="3000"/>
                            </p:stCondLst>
                            <p:childTnLst>
                              <p:par>
                                <p:cTn id="9" presetID="1" presetClass="entr" presetSubtype="0" fill="hold" grpId="0" nodeType="afterEffect">
                                  <p:stCondLst>
                                    <p:cond delay="2000"/>
                                  </p:stCondLst>
                                  <p:childTnLst>
                                    <p:set>
                                      <p:cBhvr>
                                        <p:cTn id="10" dur="1" fill="hold">
                                          <p:stCondLst>
                                            <p:cond delay="499"/>
                                          </p:stCondLst>
                                        </p:cTn>
                                        <p:tgtEl>
                                          <p:spTgt spid="74342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1000"/>
                                  </p:stCondLst>
                                  <p:childTnLst>
                                    <p:set>
                                      <p:cBhvr>
                                        <p:cTn id="14" dur="1" fill="hold">
                                          <p:stCondLst>
                                            <p:cond delay="0"/>
                                          </p:stCondLst>
                                        </p:cTn>
                                        <p:tgtEl>
                                          <p:spTgt spid="743426">
                                            <p:txEl>
                                              <p:pRg st="2" end="2"/>
                                            </p:txEl>
                                          </p:spTgt>
                                        </p:tgtEl>
                                        <p:attrNameLst>
                                          <p:attrName>style.visibility</p:attrName>
                                        </p:attrNameLst>
                                      </p:cBhvr>
                                      <p:to>
                                        <p:strVal val="visible"/>
                                      </p:to>
                                    </p:set>
                                    <p:animEffect transition="in" filter="dissolve">
                                      <p:cBhvr>
                                        <p:cTn id="15" dur="500"/>
                                        <p:tgtEl>
                                          <p:spTgt spid="74342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43426">
                                            <p:txEl>
                                              <p:pRg st="3" end="3"/>
                                            </p:txEl>
                                          </p:spTgt>
                                        </p:tgtEl>
                                        <p:attrNameLst>
                                          <p:attrName>style.visibility</p:attrName>
                                        </p:attrNameLst>
                                      </p:cBhvr>
                                      <p:to>
                                        <p:strVal val="visible"/>
                                      </p:to>
                                    </p:set>
                                    <p:animEffect transition="in" filter="dissolve">
                                      <p:cBhvr>
                                        <p:cTn id="20" dur="500"/>
                                        <p:tgtEl>
                                          <p:spTgt spid="743426">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43427"/>
                                        </p:tgtEl>
                                        <p:attrNameLst>
                                          <p:attrName>style.visibility</p:attrName>
                                        </p:attrNameLst>
                                      </p:cBhvr>
                                      <p:to>
                                        <p:strVal val="visible"/>
                                      </p:to>
                                    </p:set>
                                    <p:animEffect transition="in" filter="fade">
                                      <p:cBhvr>
                                        <p:cTn id="25" dur="1000"/>
                                        <p:tgtEl>
                                          <p:spTgt spid="743427"/>
                                        </p:tgtEl>
                                      </p:cBhvr>
                                    </p:animEffect>
                                    <p:anim calcmode="lin" valueType="num">
                                      <p:cBhvr>
                                        <p:cTn id="26" dur="1000" fill="hold"/>
                                        <p:tgtEl>
                                          <p:spTgt spid="743427"/>
                                        </p:tgtEl>
                                        <p:attrNameLst>
                                          <p:attrName>ppt_x</p:attrName>
                                        </p:attrNameLst>
                                      </p:cBhvr>
                                      <p:tavLst>
                                        <p:tav tm="0">
                                          <p:val>
                                            <p:strVal val="#ppt_x"/>
                                          </p:val>
                                        </p:tav>
                                        <p:tav tm="100000">
                                          <p:val>
                                            <p:strVal val="#ppt_x"/>
                                          </p:val>
                                        </p:tav>
                                      </p:tavLst>
                                    </p:anim>
                                    <p:anim calcmode="lin" valueType="num">
                                      <p:cBhvr>
                                        <p:cTn id="27" dur="1000" fill="hold"/>
                                        <p:tgtEl>
                                          <p:spTgt spid="743427"/>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43428"/>
                                        </p:tgtEl>
                                        <p:attrNameLst>
                                          <p:attrName>style.visibility</p:attrName>
                                        </p:attrNameLst>
                                      </p:cBhvr>
                                      <p:to>
                                        <p:strVal val="visible"/>
                                      </p:to>
                                    </p:set>
                                    <p:animEffect transition="in" filter="fade">
                                      <p:cBhvr>
                                        <p:cTn id="32" dur="1000"/>
                                        <p:tgtEl>
                                          <p:spTgt spid="743428"/>
                                        </p:tgtEl>
                                      </p:cBhvr>
                                    </p:animEffect>
                                    <p:anim calcmode="lin" valueType="num">
                                      <p:cBhvr>
                                        <p:cTn id="33" dur="1000" fill="hold"/>
                                        <p:tgtEl>
                                          <p:spTgt spid="743428"/>
                                        </p:tgtEl>
                                        <p:attrNameLst>
                                          <p:attrName>ppt_x</p:attrName>
                                        </p:attrNameLst>
                                      </p:cBhvr>
                                      <p:tavLst>
                                        <p:tav tm="0">
                                          <p:val>
                                            <p:strVal val="#ppt_x"/>
                                          </p:val>
                                        </p:tav>
                                        <p:tav tm="100000">
                                          <p:val>
                                            <p:strVal val="#ppt_x"/>
                                          </p:val>
                                        </p:tav>
                                      </p:tavLst>
                                    </p:anim>
                                    <p:anim calcmode="lin" valueType="num">
                                      <p:cBhvr>
                                        <p:cTn id="34" dur="1000" fill="hold"/>
                                        <p:tgtEl>
                                          <p:spTgt spid="7434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autoUpdateAnimBg="0" advAuto="3000"/>
      <p:bldP spid="743427" grpId="0" animBg="1"/>
      <p:bldP spid="7434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5E1582DA-84C6-45D1-85CF-B9B9B5EE6B55}" type="slidenum">
              <a:rPr lang="en-AU" altLang="en-US"/>
              <a:pPr>
                <a:defRPr/>
              </a:pPr>
              <a:t>36</a:t>
            </a:fld>
            <a:r>
              <a:rPr lang="en-AU" altLang="en-US"/>
              <a:t>/43</a:t>
            </a:r>
          </a:p>
        </p:txBody>
      </p:sp>
      <p:sp>
        <p:nvSpPr>
          <p:cNvPr id="745474" name="Rectangle 2"/>
          <p:cNvSpPr>
            <a:spLocks noGrp="1" noChangeArrowheads="1"/>
          </p:cNvSpPr>
          <p:nvPr>
            <p:ph type="body" idx="1"/>
          </p:nvPr>
        </p:nvSpPr>
        <p:spPr>
          <a:xfrm>
            <a:off x="457200" y="1371600"/>
            <a:ext cx="8178800" cy="4686300"/>
          </a:xfrm>
        </p:spPr>
        <p:txBody>
          <a:bodyPr/>
          <a:lstStyle/>
          <a:p>
            <a:pPr algn="ctr" eaLnBrk="1" hangingPunct="1">
              <a:buFont typeface="Wingdings" pitchFamily="2" charset="2"/>
              <a:buNone/>
            </a:pPr>
            <a:r>
              <a:rPr lang="en-US" smtClean="0"/>
              <a:t>(8) </a:t>
            </a:r>
            <a:r>
              <a:rPr lang="en-US" b="1" smtClean="0"/>
              <a:t>Rendered consulting services of $2,000 on account</a:t>
            </a:r>
            <a:r>
              <a:rPr lang="en-US" smtClean="0"/>
              <a:t>. </a:t>
            </a:r>
            <a:br>
              <a:rPr lang="en-US" smtClean="0"/>
            </a:br>
            <a:endParaRPr lang="en-US" smtClean="0"/>
          </a:p>
          <a:p>
            <a:pPr eaLnBrk="1" hangingPunct="1"/>
            <a:endParaRPr lang="en-US" smtClean="0"/>
          </a:p>
        </p:txBody>
      </p:sp>
      <p:sp>
        <p:nvSpPr>
          <p:cNvPr id="15365" name="Rectangle 3"/>
          <p:cNvSpPr>
            <a:spLocks noGrp="1" noChangeArrowheads="1"/>
          </p:cNvSpPr>
          <p:nvPr>
            <p:ph type="title"/>
          </p:nvPr>
        </p:nvSpPr>
        <p:spPr/>
        <p:txBody>
          <a:bodyPr/>
          <a:lstStyle/>
          <a:p>
            <a:pPr eaLnBrk="1" hangingPunct="1"/>
            <a:r>
              <a:rPr lang="en-US" smtClean="0"/>
              <a:t>Transaction Analysis</a:t>
            </a:r>
          </a:p>
        </p:txBody>
      </p:sp>
      <p:graphicFrame>
        <p:nvGraphicFramePr>
          <p:cNvPr id="745476" name="Object 4"/>
          <p:cNvGraphicFramePr>
            <a:graphicFrameLocks/>
          </p:cNvGraphicFramePr>
          <p:nvPr/>
        </p:nvGraphicFramePr>
        <p:xfrm>
          <a:off x="323850" y="2827338"/>
          <a:ext cx="8510588" cy="3265487"/>
        </p:xfrm>
        <a:graphic>
          <a:graphicData uri="http://schemas.openxmlformats.org/presentationml/2006/ole">
            <mc:AlternateContent xmlns:mc="http://schemas.openxmlformats.org/markup-compatibility/2006">
              <mc:Choice xmlns:v="urn:schemas-microsoft-com:vml" Requires="v">
                <p:oleObj spid="_x0000_s15372" name="Worksheet" r:id="rId4" imgW="5410200" imgH="1838249" progId="Excel.Sheet.8">
                  <p:embed/>
                </p:oleObj>
              </mc:Choice>
              <mc:Fallback>
                <p:oleObj name="Worksheet" r:id="rId4" imgW="5410200" imgH="1838249"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2827338"/>
                        <a:ext cx="8510588" cy="3265487"/>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0"/>
                                  </p:stCondLst>
                                  <p:childTnLst>
                                    <p:set>
                                      <p:cBhvr>
                                        <p:cTn id="6" dur="1" fill="hold">
                                          <p:stCondLst>
                                            <p:cond delay="499"/>
                                          </p:stCondLst>
                                        </p:cTn>
                                        <p:tgtEl>
                                          <p:spTgt spid="745474">
                                            <p:txEl>
                                              <p:pRg st="0" end="0"/>
                                            </p:txEl>
                                          </p:spTgt>
                                        </p:tgtEl>
                                        <p:attrNameLst>
                                          <p:attrName>style.visibility</p:attrName>
                                        </p:attrNameLst>
                                      </p:cBhvr>
                                      <p:to>
                                        <p:strVal val="visible"/>
                                      </p:to>
                                    </p:set>
                                  </p:childTnLst>
                                </p:cTn>
                              </p:par>
                            </p:childTnLst>
                          </p:cTn>
                        </p:par>
                        <p:par>
                          <p:cTn id="7" fill="hold" nodeType="afterGroup">
                            <p:stCondLst>
                              <p:cond delay="3500"/>
                            </p:stCondLst>
                            <p:childTnLst>
                              <p:par>
                                <p:cTn id="8" presetID="7" presetClass="entr" presetSubtype="4" fill="hold" nodeType="afterEffect">
                                  <p:stCondLst>
                                    <p:cond delay="3000"/>
                                  </p:stCondLst>
                                  <p:childTnLst>
                                    <p:set>
                                      <p:cBhvr>
                                        <p:cTn id="9" dur="1" fill="hold">
                                          <p:stCondLst>
                                            <p:cond delay="0"/>
                                          </p:stCondLst>
                                        </p:cTn>
                                        <p:tgtEl>
                                          <p:spTgt spid="745476"/>
                                        </p:tgtEl>
                                        <p:attrNameLst>
                                          <p:attrName>style.visibility</p:attrName>
                                        </p:attrNameLst>
                                      </p:cBhvr>
                                      <p:to>
                                        <p:strVal val="visible"/>
                                      </p:to>
                                    </p:set>
                                    <p:anim calcmode="lin" valueType="num">
                                      <p:cBhvr additive="base">
                                        <p:cTn id="10" dur="5000" fill="hold"/>
                                        <p:tgtEl>
                                          <p:spTgt spid="745476"/>
                                        </p:tgtEl>
                                        <p:attrNameLst>
                                          <p:attrName>ppt_x</p:attrName>
                                        </p:attrNameLst>
                                      </p:cBhvr>
                                      <p:tavLst>
                                        <p:tav tm="0">
                                          <p:val>
                                            <p:strVal val="#ppt_x"/>
                                          </p:val>
                                        </p:tav>
                                        <p:tav tm="100000">
                                          <p:val>
                                            <p:strVal val="#ppt_x"/>
                                          </p:val>
                                        </p:tav>
                                      </p:tavLst>
                                    </p:anim>
                                    <p:anim calcmode="lin" valueType="num">
                                      <p:cBhvr additive="base">
                                        <p:cTn id="11" dur="5000" fill="hold"/>
                                        <p:tgtEl>
                                          <p:spTgt spid="745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build="p" autoUpdateAnimBg="0" advAuto="300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AB231E67-F2C8-408B-9404-1D1FDC0D6F58}" type="slidenum">
              <a:rPr lang="en-AU" altLang="en-US"/>
              <a:pPr>
                <a:defRPr/>
              </a:pPr>
              <a:t>37</a:t>
            </a:fld>
            <a:r>
              <a:rPr lang="en-AU" altLang="en-US"/>
              <a:t>/43</a:t>
            </a:r>
          </a:p>
        </p:txBody>
      </p:sp>
      <p:sp>
        <p:nvSpPr>
          <p:cNvPr id="747522" name="Rectangle 2"/>
          <p:cNvSpPr>
            <a:spLocks noGrp="1" noChangeArrowheads="1"/>
          </p:cNvSpPr>
          <p:nvPr>
            <p:ph type="body" idx="1"/>
          </p:nvPr>
        </p:nvSpPr>
        <p:spPr/>
        <p:txBody>
          <a:bodyPr/>
          <a:lstStyle/>
          <a:p>
            <a:pPr eaLnBrk="1" hangingPunct="1">
              <a:buFont typeface="Wingdings" pitchFamily="2" charset="2"/>
              <a:buNone/>
            </a:pPr>
            <a:r>
              <a:rPr lang="en-US" b="1" smtClean="0"/>
              <a:t>Received telephone bill of $200.</a:t>
            </a:r>
            <a:br>
              <a:rPr lang="en-US" b="1" smtClean="0"/>
            </a:br>
            <a:endParaRPr lang="en-US" b="1" smtClean="0"/>
          </a:p>
          <a:p>
            <a:pPr eaLnBrk="1" hangingPunct="1">
              <a:buFont typeface="Wingdings" pitchFamily="2" charset="2"/>
              <a:buNone/>
            </a:pPr>
            <a:r>
              <a:rPr lang="en-US" smtClean="0"/>
              <a:t>The accounts involved are:</a:t>
            </a:r>
          </a:p>
          <a:p>
            <a:pPr eaLnBrk="1" hangingPunct="1">
              <a:buFont typeface="Wingdings" pitchFamily="2" charset="2"/>
              <a:buNone/>
            </a:pPr>
            <a:r>
              <a:rPr lang="en-US" smtClean="0"/>
              <a:t>	(1) Account Payable (liability) </a:t>
            </a:r>
          </a:p>
          <a:p>
            <a:pPr eaLnBrk="1" hangingPunct="1">
              <a:buFont typeface="Wingdings" pitchFamily="2" charset="2"/>
              <a:buNone/>
            </a:pPr>
            <a:r>
              <a:rPr lang="en-US" smtClean="0"/>
              <a:t>	(2) Telephone Expenses (equity) </a:t>
            </a:r>
          </a:p>
        </p:txBody>
      </p:sp>
      <p:sp>
        <p:nvSpPr>
          <p:cNvPr id="747523" name="AutoShape 3"/>
          <p:cNvSpPr>
            <a:spLocks noChangeArrowheads="1"/>
          </p:cNvSpPr>
          <p:nvPr/>
        </p:nvSpPr>
        <p:spPr bwMode="auto">
          <a:xfrm rot="16200000">
            <a:off x="5791200" y="3000375"/>
            <a:ext cx="596900" cy="444500"/>
          </a:xfrm>
          <a:prstGeom prst="rightArrow">
            <a:avLst>
              <a:gd name="adj1" fmla="val 50000"/>
              <a:gd name="adj2" fmla="val 67149"/>
            </a:avLst>
          </a:prstGeom>
          <a:solidFill>
            <a:srgbClr val="00FF00"/>
          </a:solidFill>
          <a:ln w="12699">
            <a:solidFill>
              <a:srgbClr val="008000"/>
            </a:solidFill>
            <a:miter lim="800000"/>
            <a:headEnd/>
            <a:tailEnd/>
          </a:ln>
          <a:effectLst>
            <a:outerShdw dist="63500" dir="3187806" algn="ctr" rotWithShape="0">
              <a:schemeClr val="tx1"/>
            </a:outerShdw>
          </a:effectLst>
        </p:spPr>
        <p:txBody>
          <a:bodyPr wrap="none" anchor="ctr"/>
          <a:lstStyle/>
          <a:p>
            <a:pPr>
              <a:defRPr/>
            </a:pPr>
            <a:endParaRPr lang="en-US"/>
          </a:p>
        </p:txBody>
      </p:sp>
      <p:sp>
        <p:nvSpPr>
          <p:cNvPr id="45061" name="Rectangle 4"/>
          <p:cNvSpPr>
            <a:spLocks noGrp="1" noChangeArrowheads="1"/>
          </p:cNvSpPr>
          <p:nvPr>
            <p:ph type="title"/>
          </p:nvPr>
        </p:nvSpPr>
        <p:spPr/>
        <p:txBody>
          <a:bodyPr/>
          <a:lstStyle/>
          <a:p>
            <a:pPr eaLnBrk="1" hangingPunct="1"/>
            <a:r>
              <a:rPr lang="en-US" smtClean="0"/>
              <a:t>Transaction Analysis</a:t>
            </a:r>
          </a:p>
        </p:txBody>
      </p:sp>
      <p:sp>
        <p:nvSpPr>
          <p:cNvPr id="747525" name="AutoShape 5"/>
          <p:cNvSpPr>
            <a:spLocks noChangeArrowheads="1"/>
          </p:cNvSpPr>
          <p:nvPr/>
        </p:nvSpPr>
        <p:spPr bwMode="auto">
          <a:xfrm rot="16200000" flipH="1">
            <a:off x="6356350" y="3649663"/>
            <a:ext cx="596900" cy="444500"/>
          </a:xfrm>
          <a:prstGeom prst="rightArrow">
            <a:avLst>
              <a:gd name="adj1" fmla="val 50000"/>
              <a:gd name="adj2" fmla="val 67149"/>
            </a:avLst>
          </a:prstGeom>
          <a:solidFill>
            <a:srgbClr val="FF0000"/>
          </a:solidFill>
          <a:ln w="12699">
            <a:solidFill>
              <a:schemeClr val="tx1"/>
            </a:solidFill>
            <a:miter lim="800000"/>
            <a:headEnd/>
            <a:tailEnd/>
          </a:ln>
          <a:effectLst>
            <a:outerShdw dist="53882" dir="2700000" algn="ctr" rotWithShape="0">
              <a:schemeClr val="tx1"/>
            </a:outerShdw>
          </a:effectLst>
        </p:spPr>
        <p:txBody>
          <a:bodyPr wrap="none" anchor="ctr"/>
          <a:lstStyle/>
          <a:p>
            <a:pPr>
              <a:defRPr/>
            </a:pPr>
            <a:endParaRPr lang="en-US"/>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3000"/>
                                  </p:stCondLst>
                                  <p:childTnLst>
                                    <p:set>
                                      <p:cBhvr>
                                        <p:cTn id="6" dur="1" fill="hold">
                                          <p:stCondLst>
                                            <p:cond delay="0"/>
                                          </p:stCondLst>
                                        </p:cTn>
                                        <p:tgtEl>
                                          <p:spTgt spid="747522">
                                            <p:txEl>
                                              <p:pRg st="0" end="0"/>
                                            </p:txEl>
                                          </p:spTgt>
                                        </p:tgtEl>
                                        <p:attrNameLst>
                                          <p:attrName>style.visibility</p:attrName>
                                        </p:attrNameLst>
                                      </p:cBhvr>
                                      <p:to>
                                        <p:strVal val="visible"/>
                                      </p:to>
                                    </p:set>
                                    <p:animEffect transition="in" filter="blinds(horizontal)">
                                      <p:cBhvr>
                                        <p:cTn id="7" dur="1000"/>
                                        <p:tgtEl>
                                          <p:spTgt spid="747522">
                                            <p:txEl>
                                              <p:pRg st="0" end="0"/>
                                            </p:txEl>
                                          </p:spTgt>
                                        </p:tgtEl>
                                      </p:cBhvr>
                                    </p:animEffect>
                                  </p:childTnLst>
                                </p:cTn>
                              </p:par>
                            </p:childTnLst>
                          </p:cTn>
                        </p:par>
                        <p:par>
                          <p:cTn id="8" fill="hold" nodeType="afterGroup">
                            <p:stCondLst>
                              <p:cond delay="4000"/>
                            </p:stCondLst>
                            <p:childTnLst>
                              <p:par>
                                <p:cTn id="9" presetID="1" presetClass="entr" presetSubtype="0" fill="hold" grpId="0" nodeType="afterEffect">
                                  <p:stCondLst>
                                    <p:cond delay="3000"/>
                                  </p:stCondLst>
                                  <p:childTnLst>
                                    <p:set>
                                      <p:cBhvr>
                                        <p:cTn id="10" dur="1" fill="hold">
                                          <p:stCondLst>
                                            <p:cond delay="499"/>
                                          </p:stCondLst>
                                        </p:cTn>
                                        <p:tgtEl>
                                          <p:spTgt spid="7475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47522">
                                            <p:txEl>
                                              <p:pRg st="2" end="2"/>
                                            </p:txEl>
                                          </p:spTgt>
                                        </p:tgtEl>
                                        <p:attrNameLst>
                                          <p:attrName>style.visibility</p:attrName>
                                        </p:attrNameLst>
                                      </p:cBhvr>
                                      <p:to>
                                        <p:strVal val="visible"/>
                                      </p:to>
                                    </p:set>
                                    <p:animEffect transition="in" filter="dissolve">
                                      <p:cBhvr>
                                        <p:cTn id="15" dur="500"/>
                                        <p:tgtEl>
                                          <p:spTgt spid="74752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47522">
                                            <p:txEl>
                                              <p:pRg st="3" end="3"/>
                                            </p:txEl>
                                          </p:spTgt>
                                        </p:tgtEl>
                                        <p:attrNameLst>
                                          <p:attrName>style.visibility</p:attrName>
                                        </p:attrNameLst>
                                      </p:cBhvr>
                                      <p:to>
                                        <p:strVal val="visible"/>
                                      </p:to>
                                    </p:set>
                                    <p:animEffect transition="in" filter="dissolve">
                                      <p:cBhvr>
                                        <p:cTn id="20" dur="500"/>
                                        <p:tgtEl>
                                          <p:spTgt spid="74752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47523"/>
                                        </p:tgtEl>
                                        <p:attrNameLst>
                                          <p:attrName>style.visibility</p:attrName>
                                        </p:attrNameLst>
                                      </p:cBhvr>
                                      <p:to>
                                        <p:strVal val="visible"/>
                                      </p:to>
                                    </p:set>
                                    <p:animEffect transition="in" filter="fade">
                                      <p:cBhvr>
                                        <p:cTn id="25" dur="1000"/>
                                        <p:tgtEl>
                                          <p:spTgt spid="747523"/>
                                        </p:tgtEl>
                                      </p:cBhvr>
                                    </p:animEffect>
                                    <p:anim calcmode="lin" valueType="num">
                                      <p:cBhvr>
                                        <p:cTn id="26" dur="1000" fill="hold"/>
                                        <p:tgtEl>
                                          <p:spTgt spid="747523"/>
                                        </p:tgtEl>
                                        <p:attrNameLst>
                                          <p:attrName>ppt_x</p:attrName>
                                        </p:attrNameLst>
                                      </p:cBhvr>
                                      <p:tavLst>
                                        <p:tav tm="0">
                                          <p:val>
                                            <p:strVal val="#ppt_x"/>
                                          </p:val>
                                        </p:tav>
                                        <p:tav tm="100000">
                                          <p:val>
                                            <p:strVal val="#ppt_x"/>
                                          </p:val>
                                        </p:tav>
                                      </p:tavLst>
                                    </p:anim>
                                    <p:anim calcmode="lin" valueType="num">
                                      <p:cBhvr>
                                        <p:cTn id="27" dur="1000" fill="hold"/>
                                        <p:tgtEl>
                                          <p:spTgt spid="747523"/>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747525"/>
                                        </p:tgtEl>
                                        <p:attrNameLst>
                                          <p:attrName>style.visibility</p:attrName>
                                        </p:attrNameLst>
                                      </p:cBhvr>
                                      <p:to>
                                        <p:strVal val="visible"/>
                                      </p:to>
                                    </p:set>
                                    <p:animEffect transition="in" filter="fade">
                                      <p:cBhvr>
                                        <p:cTn id="32" dur="1000"/>
                                        <p:tgtEl>
                                          <p:spTgt spid="747525"/>
                                        </p:tgtEl>
                                      </p:cBhvr>
                                    </p:animEffect>
                                    <p:anim calcmode="lin" valueType="num">
                                      <p:cBhvr>
                                        <p:cTn id="33" dur="1000" fill="hold"/>
                                        <p:tgtEl>
                                          <p:spTgt spid="747525"/>
                                        </p:tgtEl>
                                        <p:attrNameLst>
                                          <p:attrName>ppt_x</p:attrName>
                                        </p:attrNameLst>
                                      </p:cBhvr>
                                      <p:tavLst>
                                        <p:tav tm="0">
                                          <p:val>
                                            <p:strVal val="#ppt_x"/>
                                          </p:val>
                                        </p:tav>
                                        <p:tav tm="100000">
                                          <p:val>
                                            <p:strVal val="#ppt_x"/>
                                          </p:val>
                                        </p:tav>
                                      </p:tavLst>
                                    </p:anim>
                                    <p:anim calcmode="lin" valueType="num">
                                      <p:cBhvr>
                                        <p:cTn id="34" dur="1000" fill="hold"/>
                                        <p:tgtEl>
                                          <p:spTgt spid="7475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build="p" autoUpdateAnimBg="0" advAuto="3000"/>
      <p:bldP spid="747523" grpId="0" animBg="1"/>
      <p:bldP spid="74752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CABF1125-3F88-4763-A24B-09A35F9D7010}" type="slidenum">
              <a:rPr lang="en-AU" altLang="en-US"/>
              <a:pPr>
                <a:defRPr/>
              </a:pPr>
              <a:t>38</a:t>
            </a:fld>
            <a:r>
              <a:rPr lang="en-AU" altLang="en-US"/>
              <a:t>/43</a:t>
            </a:r>
          </a:p>
        </p:txBody>
      </p:sp>
      <p:sp>
        <p:nvSpPr>
          <p:cNvPr id="749570" name="Rectangle 2"/>
          <p:cNvSpPr>
            <a:spLocks noGrp="1" noChangeArrowheads="1"/>
          </p:cNvSpPr>
          <p:nvPr>
            <p:ph type="body" idx="1"/>
          </p:nvPr>
        </p:nvSpPr>
        <p:spPr>
          <a:xfrm>
            <a:off x="457200" y="1371600"/>
            <a:ext cx="8178800" cy="4686300"/>
          </a:xfrm>
        </p:spPr>
        <p:txBody>
          <a:bodyPr/>
          <a:lstStyle/>
          <a:p>
            <a:pPr algn="ctr" eaLnBrk="1" hangingPunct="1">
              <a:buFont typeface="Wingdings" pitchFamily="2" charset="2"/>
              <a:buNone/>
            </a:pPr>
            <a:r>
              <a:rPr lang="en-US" smtClean="0"/>
              <a:t>(9) </a:t>
            </a:r>
            <a:r>
              <a:rPr lang="en-US" b="1" smtClean="0"/>
              <a:t>Received telephone bill of $200</a:t>
            </a:r>
            <a:r>
              <a:rPr lang="en-US" smtClean="0"/>
              <a:t>. </a:t>
            </a:r>
            <a:br>
              <a:rPr lang="en-US" smtClean="0"/>
            </a:br>
            <a:endParaRPr lang="en-US" smtClean="0"/>
          </a:p>
          <a:p>
            <a:pPr eaLnBrk="1" hangingPunct="1"/>
            <a:endParaRPr lang="en-US" smtClean="0"/>
          </a:p>
        </p:txBody>
      </p:sp>
      <p:sp>
        <p:nvSpPr>
          <p:cNvPr id="16389" name="Rectangle 3"/>
          <p:cNvSpPr>
            <a:spLocks noGrp="1" noChangeArrowheads="1"/>
          </p:cNvSpPr>
          <p:nvPr>
            <p:ph type="title"/>
          </p:nvPr>
        </p:nvSpPr>
        <p:spPr/>
        <p:txBody>
          <a:bodyPr/>
          <a:lstStyle/>
          <a:p>
            <a:pPr eaLnBrk="1" hangingPunct="1"/>
            <a:r>
              <a:rPr lang="en-US" smtClean="0"/>
              <a:t>Transaction Analysis</a:t>
            </a:r>
          </a:p>
        </p:txBody>
      </p:sp>
      <p:graphicFrame>
        <p:nvGraphicFramePr>
          <p:cNvPr id="749572" name="Object 4"/>
          <p:cNvGraphicFramePr>
            <a:graphicFrameLocks/>
          </p:cNvGraphicFramePr>
          <p:nvPr/>
        </p:nvGraphicFramePr>
        <p:xfrm>
          <a:off x="323850" y="2827338"/>
          <a:ext cx="8510588" cy="3265487"/>
        </p:xfrm>
        <a:graphic>
          <a:graphicData uri="http://schemas.openxmlformats.org/presentationml/2006/ole">
            <mc:AlternateContent xmlns:mc="http://schemas.openxmlformats.org/markup-compatibility/2006">
              <mc:Choice xmlns:v="urn:schemas-microsoft-com:vml" Requires="v">
                <p:oleObj spid="_x0000_s16396" name="Worksheet" r:id="rId4" imgW="5410200" imgH="1838249" progId="Excel.Sheet.8">
                  <p:embed/>
                </p:oleObj>
              </mc:Choice>
              <mc:Fallback>
                <p:oleObj name="Worksheet" r:id="rId4" imgW="5410200" imgH="1838249"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b="5859"/>
                      <a:stretch>
                        <a:fillRect/>
                      </a:stretch>
                    </p:blipFill>
                    <p:spPr bwMode="auto">
                      <a:xfrm>
                        <a:off x="323850" y="2827338"/>
                        <a:ext cx="8510588" cy="3265487"/>
                      </a:xfrm>
                      <a:prstGeom prst="rect">
                        <a:avLst/>
                      </a:prstGeom>
                      <a:noFill/>
                      <a:ln w="50799">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0"/>
                                  </p:stCondLst>
                                  <p:childTnLst>
                                    <p:set>
                                      <p:cBhvr>
                                        <p:cTn id="6" dur="1" fill="hold">
                                          <p:stCondLst>
                                            <p:cond delay="499"/>
                                          </p:stCondLst>
                                        </p:cTn>
                                        <p:tgtEl>
                                          <p:spTgt spid="749570">
                                            <p:txEl>
                                              <p:pRg st="0" end="0"/>
                                            </p:txEl>
                                          </p:spTgt>
                                        </p:tgtEl>
                                        <p:attrNameLst>
                                          <p:attrName>style.visibility</p:attrName>
                                        </p:attrNameLst>
                                      </p:cBhvr>
                                      <p:to>
                                        <p:strVal val="visible"/>
                                      </p:to>
                                    </p:set>
                                  </p:childTnLst>
                                </p:cTn>
                              </p:par>
                            </p:childTnLst>
                          </p:cTn>
                        </p:par>
                        <p:par>
                          <p:cTn id="7" fill="hold" nodeType="afterGroup">
                            <p:stCondLst>
                              <p:cond delay="3500"/>
                            </p:stCondLst>
                            <p:childTnLst>
                              <p:par>
                                <p:cTn id="8" presetID="7" presetClass="entr" presetSubtype="4" fill="hold" nodeType="afterEffect">
                                  <p:stCondLst>
                                    <p:cond delay="3000"/>
                                  </p:stCondLst>
                                  <p:childTnLst>
                                    <p:set>
                                      <p:cBhvr>
                                        <p:cTn id="9" dur="1" fill="hold">
                                          <p:stCondLst>
                                            <p:cond delay="0"/>
                                          </p:stCondLst>
                                        </p:cTn>
                                        <p:tgtEl>
                                          <p:spTgt spid="749572"/>
                                        </p:tgtEl>
                                        <p:attrNameLst>
                                          <p:attrName>style.visibility</p:attrName>
                                        </p:attrNameLst>
                                      </p:cBhvr>
                                      <p:to>
                                        <p:strVal val="visible"/>
                                      </p:to>
                                    </p:set>
                                    <p:anim calcmode="lin" valueType="num">
                                      <p:cBhvr additive="base">
                                        <p:cTn id="10" dur="5000" fill="hold"/>
                                        <p:tgtEl>
                                          <p:spTgt spid="749572"/>
                                        </p:tgtEl>
                                        <p:attrNameLst>
                                          <p:attrName>ppt_x</p:attrName>
                                        </p:attrNameLst>
                                      </p:cBhvr>
                                      <p:tavLst>
                                        <p:tav tm="0">
                                          <p:val>
                                            <p:strVal val="#ppt_x"/>
                                          </p:val>
                                        </p:tav>
                                        <p:tav tm="100000">
                                          <p:val>
                                            <p:strVal val="#ppt_x"/>
                                          </p:val>
                                        </p:tav>
                                      </p:tavLst>
                                    </p:anim>
                                    <p:anim calcmode="lin" valueType="num">
                                      <p:cBhvr additive="base">
                                        <p:cTn id="11" dur="5000" fill="hold"/>
                                        <p:tgtEl>
                                          <p:spTgt spid="74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0" grpId="0" build="p" autoUpdateAnimBg="0" advAuto="300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116013" y="1916113"/>
            <a:ext cx="6989762" cy="1752600"/>
          </a:xfrm>
        </p:spPr>
        <p:txBody>
          <a:bodyPr/>
          <a:lstStyle/>
          <a:p>
            <a:pPr algn="ctr" eaLnBrk="1" hangingPunct="1">
              <a:lnSpc>
                <a:spcPct val="125000"/>
              </a:lnSpc>
            </a:pPr>
            <a:r>
              <a:rPr lang="en-US" sz="4600" smtClean="0"/>
              <a:t>End of Lecture 02</a:t>
            </a:r>
            <a:br>
              <a:rPr lang="en-US" sz="4600" smtClean="0"/>
            </a:br>
            <a:r>
              <a:rPr lang="en-US" sz="4600" smtClean="0"/>
              <a:t> </a:t>
            </a:r>
            <a:r>
              <a:rPr lang="en-US" sz="3600" smtClean="0">
                <a:solidFill>
                  <a:srgbClr val="FF6600"/>
                </a:solidFill>
                <a:latin typeface="Comic Sans MS" pitchFamily="66" charset="0"/>
              </a:rPr>
              <a:t>Thank you all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1"/>
          </p:nvPr>
        </p:nvSpPr>
        <p:spPr/>
        <p:txBody>
          <a:bodyPr/>
          <a:lstStyle/>
          <a:p>
            <a:pPr>
              <a:defRPr/>
            </a:pPr>
            <a:fld id="{FDBD1640-9C0A-4D49-BE54-C5D4C25A6CA2}" type="slidenum">
              <a:rPr lang="en-AU" altLang="en-US"/>
              <a:pPr>
                <a:defRPr/>
              </a:pPr>
              <a:t>4</a:t>
            </a:fld>
            <a:r>
              <a:rPr lang="en-AU" altLang="en-US"/>
              <a:t>/43</a:t>
            </a:r>
          </a:p>
        </p:txBody>
      </p:sp>
      <p:graphicFrame>
        <p:nvGraphicFramePr>
          <p:cNvPr id="1026" name="Object 2"/>
          <p:cNvGraphicFramePr>
            <a:graphicFrameLocks/>
          </p:cNvGraphicFramePr>
          <p:nvPr>
            <p:extLst>
              <p:ext uri="{D42A27DB-BD31-4B8C-83A1-F6EECF244321}">
                <p14:modId xmlns:p14="http://schemas.microsoft.com/office/powerpoint/2010/main" val="184650147"/>
              </p:ext>
            </p:extLst>
          </p:nvPr>
        </p:nvGraphicFramePr>
        <p:xfrm>
          <a:off x="184150" y="1341438"/>
          <a:ext cx="8850313" cy="4081462"/>
        </p:xfrm>
        <a:graphic>
          <a:graphicData uri="http://schemas.openxmlformats.org/presentationml/2006/ole">
            <mc:AlternateContent xmlns:mc="http://schemas.openxmlformats.org/markup-compatibility/2006">
              <mc:Choice xmlns:v="urn:schemas-microsoft-com:vml" Requires="v">
                <p:oleObj spid="_x0000_s1040" name="Worksheet" r:id="rId5" imgW="3971958" imgH="2123948" progId="Excel.Sheet.8">
                  <p:embed/>
                </p:oleObj>
              </mc:Choice>
              <mc:Fallback>
                <p:oleObj name="Worksheet" r:id="rId5" imgW="3971958" imgH="2123948" progId="Excel.Sheet.8">
                  <p:embed/>
                  <p:pic>
                    <p:nvPicPr>
                      <p:cNvPr id="0" name="Object 2"/>
                      <p:cNvPicPr>
                        <a:picLocks noChangeArrowheads="1"/>
                      </p:cNvPicPr>
                      <p:nvPr/>
                    </p:nvPicPr>
                    <p:blipFill>
                      <a:blip r:embed="rId6"/>
                      <a:srcRect/>
                      <a:stretch>
                        <a:fillRect/>
                      </a:stretch>
                    </p:blipFill>
                    <p:spPr bwMode="auto">
                      <a:xfrm>
                        <a:off x="184150" y="1341438"/>
                        <a:ext cx="8850313" cy="4081462"/>
                      </a:xfrm>
                      <a:prstGeom prst="rect">
                        <a:avLst/>
                      </a:prstGeom>
                      <a:noFill/>
                      <a:ln w="12700">
                        <a:solidFill>
                          <a:srgbClr val="005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005400"/>
                              </a:outerShdw>
                            </a:effectLst>
                          </a14:hiddenEffects>
                        </a:ext>
                      </a:extLst>
                    </p:spPr>
                  </p:pic>
                </p:oleObj>
              </mc:Fallback>
            </mc:AlternateContent>
          </a:graphicData>
        </a:graphic>
      </p:graphicFrame>
      <p:sp>
        <p:nvSpPr>
          <p:cNvPr id="1028" name="Rectangle 3"/>
          <p:cNvSpPr>
            <a:spLocks noChangeArrowheads="1"/>
          </p:cNvSpPr>
          <p:nvPr/>
        </p:nvSpPr>
        <p:spPr bwMode="auto">
          <a:xfrm>
            <a:off x="755650" y="6359525"/>
            <a:ext cx="17589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29" name="Rectangle 4"/>
          <p:cNvSpPr>
            <a:spLocks noChangeArrowheads="1"/>
          </p:cNvSpPr>
          <p:nvPr/>
        </p:nvSpPr>
        <p:spPr bwMode="auto">
          <a:xfrm>
            <a:off x="3270250" y="6359525"/>
            <a:ext cx="26733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30" name="Rectangle 5"/>
          <p:cNvSpPr>
            <a:spLocks noChangeArrowheads="1"/>
          </p:cNvSpPr>
          <p:nvPr/>
        </p:nvSpPr>
        <p:spPr bwMode="auto">
          <a:xfrm>
            <a:off x="755650" y="6359525"/>
            <a:ext cx="17589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31" name="Rectangle 6"/>
          <p:cNvSpPr>
            <a:spLocks noChangeArrowheads="1"/>
          </p:cNvSpPr>
          <p:nvPr/>
        </p:nvSpPr>
        <p:spPr bwMode="auto">
          <a:xfrm>
            <a:off x="3276600" y="6435725"/>
            <a:ext cx="26733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673799" name="Rectangle 7"/>
          <p:cNvSpPr>
            <a:spLocks noChangeArrowheads="1"/>
          </p:cNvSpPr>
          <p:nvPr/>
        </p:nvSpPr>
        <p:spPr bwMode="auto">
          <a:xfrm>
            <a:off x="125413" y="5524500"/>
            <a:ext cx="8926512" cy="857250"/>
          </a:xfrm>
          <a:prstGeom prst="rect">
            <a:avLst/>
          </a:prstGeom>
          <a:solidFill>
            <a:srgbClr val="EAEC5E"/>
          </a:solidFill>
          <a:ln w="38100" cmpd="dbl">
            <a:solidFill>
              <a:srgbClr val="00279F"/>
            </a:solidFill>
            <a:miter lim="800000"/>
            <a:headEnd/>
            <a:tailEnd/>
          </a:ln>
        </p:spPr>
        <p:txBody>
          <a:bodyPr lIns="90488" tIns="44450" rIns="90488" bIns="44450">
            <a:spAutoFit/>
          </a:bodyPr>
          <a:lstStyle/>
          <a:p>
            <a:pPr algn="ctr" eaLnBrk="0" hangingPunct="0">
              <a:spcBef>
                <a:spcPct val="50000"/>
              </a:spcBef>
            </a:pPr>
            <a:r>
              <a:rPr lang="en-US" sz="2400" b="1">
                <a:solidFill>
                  <a:srgbClr val="00279F"/>
                </a:solidFill>
              </a:rPr>
              <a:t>A </a:t>
            </a:r>
            <a:r>
              <a:rPr lang="en-US" sz="2400" b="1">
                <a:solidFill>
                  <a:srgbClr val="FD031B"/>
                </a:solidFill>
              </a:rPr>
              <a:t>balance sheet</a:t>
            </a:r>
            <a:r>
              <a:rPr lang="en-US" sz="2400" b="1">
                <a:solidFill>
                  <a:srgbClr val="00279F"/>
                </a:solidFill>
              </a:rPr>
              <a:t> presents assets, liabilities and owner's equity at a specific date. </a:t>
            </a:r>
          </a:p>
        </p:txBody>
      </p:sp>
      <p:sp>
        <p:nvSpPr>
          <p:cNvPr id="1033" name="Rectangle 8"/>
          <p:cNvSpPr>
            <a:spLocks noGrp="1" noChangeArrowheads="1"/>
          </p:cNvSpPr>
          <p:nvPr>
            <p:ph type="title"/>
          </p:nvPr>
        </p:nvSpPr>
        <p:spPr/>
        <p:txBody>
          <a:bodyPr/>
          <a:lstStyle/>
          <a:p>
            <a:pPr eaLnBrk="1" hangingPunct="1"/>
            <a:r>
              <a:rPr lang="en-US" smtClean="0"/>
              <a:t>A Starting Point: Balance Sheet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wd">
                                    <p:tmAbs val="300"/>
                                  </p:iterate>
                                  <p:childTnLst>
                                    <p:set>
                                      <p:cBhvr>
                                        <p:cTn id="6" dur="1" fill="hold">
                                          <p:stCondLst>
                                            <p:cond delay="299"/>
                                          </p:stCondLst>
                                        </p:cTn>
                                        <p:tgtEl>
                                          <p:spTgt spid="67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pPr>
              <a:defRPr/>
            </a:pPr>
            <a:fld id="{86C752DB-2855-4860-A272-70A56D72EA59}" type="slidenum">
              <a:rPr lang="en-AU" altLang="en-US"/>
              <a:pPr>
                <a:defRPr/>
              </a:pPr>
              <a:t>5</a:t>
            </a:fld>
            <a:r>
              <a:rPr lang="en-AU" altLang="en-US"/>
              <a:t>/43</a:t>
            </a:r>
          </a:p>
        </p:txBody>
      </p:sp>
      <p:graphicFrame>
        <p:nvGraphicFramePr>
          <p:cNvPr id="2050" name="Object 2"/>
          <p:cNvGraphicFramePr>
            <a:graphicFrameLocks/>
          </p:cNvGraphicFramePr>
          <p:nvPr>
            <p:extLst>
              <p:ext uri="{D42A27DB-BD31-4B8C-83A1-F6EECF244321}">
                <p14:modId xmlns:p14="http://schemas.microsoft.com/office/powerpoint/2010/main" val="2934111842"/>
              </p:ext>
            </p:extLst>
          </p:nvPr>
        </p:nvGraphicFramePr>
        <p:xfrm>
          <a:off x="152400" y="1676400"/>
          <a:ext cx="8866188" cy="4378325"/>
        </p:xfrm>
        <a:graphic>
          <a:graphicData uri="http://schemas.openxmlformats.org/presentationml/2006/ole">
            <mc:AlternateContent xmlns:mc="http://schemas.openxmlformats.org/markup-compatibility/2006">
              <mc:Choice xmlns:v="urn:schemas-microsoft-com:vml" Requires="v">
                <p:oleObj spid="_x0000_s2060" name="Worksheet" r:id="rId5" imgW="3971958" imgH="2123948" progId="Excel.Sheet.8">
                  <p:embed/>
                </p:oleObj>
              </mc:Choice>
              <mc:Fallback>
                <p:oleObj name="Worksheet" r:id="rId5" imgW="3971958" imgH="2123948" progId="Excel.Sheet.8">
                  <p:embed/>
                  <p:pic>
                    <p:nvPicPr>
                      <p:cNvPr id="0" name="Object 2"/>
                      <p:cNvPicPr>
                        <a:picLocks noChangeArrowheads="1"/>
                      </p:cNvPicPr>
                      <p:nvPr/>
                    </p:nvPicPr>
                    <p:blipFill>
                      <a:blip r:embed="rId6"/>
                      <a:srcRect/>
                      <a:stretch>
                        <a:fillRect/>
                      </a:stretch>
                    </p:blipFill>
                    <p:spPr bwMode="auto">
                      <a:xfrm>
                        <a:off x="152400" y="1676400"/>
                        <a:ext cx="8866188" cy="4378325"/>
                      </a:xfrm>
                      <a:prstGeom prst="rect">
                        <a:avLst/>
                      </a:prstGeom>
                      <a:noFill/>
                      <a:ln w="12700">
                        <a:solidFill>
                          <a:srgbClr val="005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005400"/>
                              </a:outerShdw>
                            </a:effectLst>
                          </a14:hiddenEffects>
                        </a:ext>
                      </a:extLst>
                    </p:spPr>
                  </p:pic>
                </p:oleObj>
              </mc:Fallback>
            </mc:AlternateContent>
          </a:graphicData>
        </a:graphic>
      </p:graphicFrame>
      <p:sp>
        <p:nvSpPr>
          <p:cNvPr id="675843" name="Rectangle 3"/>
          <p:cNvSpPr>
            <a:spLocks noChangeArrowheads="1"/>
          </p:cNvSpPr>
          <p:nvPr/>
        </p:nvSpPr>
        <p:spPr bwMode="auto">
          <a:xfrm>
            <a:off x="4514850" y="2738438"/>
            <a:ext cx="4429125" cy="3724275"/>
          </a:xfrm>
          <a:prstGeom prst="rect">
            <a:avLst/>
          </a:prstGeom>
          <a:solidFill>
            <a:srgbClr val="EDDBC9"/>
          </a:solidFill>
          <a:ln w="12700">
            <a:solidFill>
              <a:srgbClr val="00AE00"/>
            </a:solidFill>
            <a:miter lim="800000"/>
            <a:headEnd/>
            <a:tailEnd/>
          </a:ln>
          <a:effectLst>
            <a:outerShdw dist="35921" dir="2700000" algn="ctr" rotWithShape="0">
              <a:schemeClr val="tx1"/>
            </a:outerShdw>
          </a:effectLst>
        </p:spPr>
        <p:txBody>
          <a:bodyPr lIns="90488" tIns="44450" rIns="90488" bIns="44450">
            <a:spAutoFit/>
          </a:bodyPr>
          <a:lstStyle/>
          <a:p>
            <a:pPr algn="ctr" eaLnBrk="0" hangingPunct="0">
              <a:spcBef>
                <a:spcPct val="50000"/>
              </a:spcBef>
              <a:defRPr/>
            </a:pPr>
            <a:r>
              <a:rPr lang="en-US" sz="3400" b="1">
                <a:solidFill>
                  <a:srgbClr val="037C03"/>
                </a:solidFill>
              </a:rPr>
              <a:t>Assets</a:t>
            </a:r>
            <a:r>
              <a:rPr lang="en-US" sz="3400" b="1"/>
              <a:t> are economic resources that are owned or controlled by the business and are expected to benefit future operations.</a:t>
            </a:r>
          </a:p>
        </p:txBody>
      </p:sp>
      <p:sp>
        <p:nvSpPr>
          <p:cNvPr id="2053" name="Rectangle 4"/>
          <p:cNvSpPr>
            <a:spLocks noGrp="1" noChangeArrowheads="1"/>
          </p:cNvSpPr>
          <p:nvPr>
            <p:ph type="title"/>
          </p:nvPr>
        </p:nvSpPr>
        <p:spPr/>
        <p:txBody>
          <a:bodyPr/>
          <a:lstStyle/>
          <a:p>
            <a:pPr eaLnBrk="1" hangingPunct="1"/>
            <a:r>
              <a:rPr lang="en-US" smtClean="0"/>
              <a:t>Assets</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pPr>
              <a:defRPr/>
            </a:pPr>
            <a:fld id="{29F06167-527B-4691-92BE-CE4D1723C8DF}" type="slidenum">
              <a:rPr lang="en-AU" altLang="en-US"/>
              <a:pPr>
                <a:defRPr/>
              </a:pPr>
              <a:t>6</a:t>
            </a:fld>
            <a:r>
              <a:rPr lang="en-AU" altLang="en-US"/>
              <a:t>/43</a:t>
            </a:r>
          </a:p>
        </p:txBody>
      </p:sp>
      <p:graphicFrame>
        <p:nvGraphicFramePr>
          <p:cNvPr id="3074" name="Object 2"/>
          <p:cNvGraphicFramePr>
            <a:graphicFrameLocks/>
          </p:cNvGraphicFramePr>
          <p:nvPr/>
        </p:nvGraphicFramePr>
        <p:xfrm>
          <a:off x="163513" y="1711325"/>
          <a:ext cx="8866187" cy="4378325"/>
        </p:xfrm>
        <a:graphic>
          <a:graphicData uri="http://schemas.openxmlformats.org/presentationml/2006/ole">
            <mc:AlternateContent xmlns:mc="http://schemas.openxmlformats.org/markup-compatibility/2006">
              <mc:Choice xmlns:v="urn:schemas-microsoft-com:vml" Requires="v">
                <p:oleObj spid="_x0000_s3084" name="Worksheet" r:id="rId4" imgW="3971849" imgH="2124151" progId="Excel.Sheet.8">
                  <p:embed/>
                </p:oleObj>
              </mc:Choice>
              <mc:Fallback>
                <p:oleObj name="Worksheet" r:id="rId4" imgW="3971849" imgH="2124151" progId="Excel.Shee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513" y="1711325"/>
                        <a:ext cx="8866187" cy="4378325"/>
                      </a:xfrm>
                      <a:prstGeom prst="rect">
                        <a:avLst/>
                      </a:prstGeom>
                      <a:noFill/>
                      <a:ln w="12700">
                        <a:solidFill>
                          <a:srgbClr val="005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005400"/>
                              </a:outerShdw>
                            </a:effectLst>
                          </a14:hiddenEffects>
                        </a:ext>
                      </a:extLst>
                    </p:spPr>
                  </p:pic>
                </p:oleObj>
              </mc:Fallback>
            </mc:AlternateContent>
          </a:graphicData>
        </a:graphic>
      </p:graphicFrame>
      <p:sp>
        <p:nvSpPr>
          <p:cNvPr id="3076" name="Rectangle 3"/>
          <p:cNvSpPr>
            <a:spLocks noGrp="1" noChangeArrowheads="1"/>
          </p:cNvSpPr>
          <p:nvPr>
            <p:ph type="title"/>
          </p:nvPr>
        </p:nvSpPr>
        <p:spPr>
          <a:xfrm>
            <a:off x="395288" y="296863"/>
            <a:ext cx="7607300" cy="755650"/>
          </a:xfrm>
        </p:spPr>
        <p:txBody>
          <a:bodyPr/>
          <a:lstStyle/>
          <a:p>
            <a:pPr eaLnBrk="1" hangingPunct="1"/>
            <a:r>
              <a:rPr lang="en-US" smtClean="0"/>
              <a:t>Liabilities</a:t>
            </a:r>
          </a:p>
        </p:txBody>
      </p:sp>
      <p:sp>
        <p:nvSpPr>
          <p:cNvPr id="677892" name="Rectangle 4"/>
          <p:cNvSpPr>
            <a:spLocks noChangeArrowheads="1"/>
          </p:cNvSpPr>
          <p:nvPr/>
        </p:nvSpPr>
        <p:spPr bwMode="auto">
          <a:xfrm>
            <a:off x="142875" y="2790825"/>
            <a:ext cx="4429125" cy="3397250"/>
          </a:xfrm>
          <a:prstGeom prst="rect">
            <a:avLst/>
          </a:prstGeom>
          <a:solidFill>
            <a:srgbClr val="FFC5CF"/>
          </a:solidFill>
          <a:ln w="12700">
            <a:solidFill>
              <a:schemeClr val="tx1"/>
            </a:solidFill>
            <a:miter lim="800000"/>
            <a:headEnd/>
            <a:tailEnd/>
          </a:ln>
          <a:effectLst>
            <a:outerShdw dist="35921" dir="2700000" algn="ctr" rotWithShape="0">
              <a:schemeClr val="tx1"/>
            </a:outerShdw>
          </a:effectLst>
        </p:spPr>
        <p:txBody>
          <a:bodyPr lIns="90488" tIns="44450" rIns="90488" bIns="44450">
            <a:spAutoFit/>
          </a:bodyPr>
          <a:lstStyle/>
          <a:p>
            <a:pPr algn="ctr" eaLnBrk="0" hangingPunct="0">
              <a:spcBef>
                <a:spcPct val="50000"/>
              </a:spcBef>
              <a:defRPr/>
            </a:pPr>
            <a:r>
              <a:rPr lang="en-US" sz="3600" b="1">
                <a:solidFill>
                  <a:srgbClr val="037C03"/>
                </a:solidFill>
              </a:rPr>
              <a:t>Liabilities</a:t>
            </a:r>
            <a:r>
              <a:rPr lang="en-US" sz="3600" b="1"/>
              <a:t> are debts owed to creditors that represent negative future cash flows for the business. </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pPr>
              <a:defRPr/>
            </a:pPr>
            <a:fld id="{8AF33E5C-F559-4765-9584-CB2CF2042201}" type="slidenum">
              <a:rPr lang="en-AU" altLang="en-US"/>
              <a:pPr>
                <a:defRPr/>
              </a:pPr>
              <a:t>7</a:t>
            </a:fld>
            <a:r>
              <a:rPr lang="en-AU" altLang="en-US"/>
              <a:t>/43</a:t>
            </a:r>
          </a:p>
        </p:txBody>
      </p:sp>
      <p:graphicFrame>
        <p:nvGraphicFramePr>
          <p:cNvPr id="4098" name="Object 2"/>
          <p:cNvGraphicFramePr>
            <a:graphicFrameLocks/>
          </p:cNvGraphicFramePr>
          <p:nvPr>
            <p:extLst>
              <p:ext uri="{D42A27DB-BD31-4B8C-83A1-F6EECF244321}">
                <p14:modId xmlns:p14="http://schemas.microsoft.com/office/powerpoint/2010/main" val="3084415650"/>
              </p:ext>
            </p:extLst>
          </p:nvPr>
        </p:nvGraphicFramePr>
        <p:xfrm>
          <a:off x="177800" y="1676400"/>
          <a:ext cx="8839200" cy="4660900"/>
        </p:xfrm>
        <a:graphic>
          <a:graphicData uri="http://schemas.openxmlformats.org/presentationml/2006/ole">
            <mc:AlternateContent xmlns:mc="http://schemas.openxmlformats.org/markup-compatibility/2006">
              <mc:Choice xmlns:v="urn:schemas-microsoft-com:vml" Requires="v">
                <p:oleObj spid="_x0000_s4108" name="Worksheet" r:id="rId5" imgW="3971958" imgH="2123948" progId="Excel.Sheet.8">
                  <p:embed/>
                </p:oleObj>
              </mc:Choice>
              <mc:Fallback>
                <p:oleObj name="Worksheet" r:id="rId5" imgW="3971958" imgH="2123948" progId="Excel.Sheet.8">
                  <p:embed/>
                  <p:pic>
                    <p:nvPicPr>
                      <p:cNvPr id="0" name="Object 2"/>
                      <p:cNvPicPr>
                        <a:picLocks noChangeArrowheads="1"/>
                      </p:cNvPicPr>
                      <p:nvPr/>
                    </p:nvPicPr>
                    <p:blipFill>
                      <a:blip r:embed="rId6"/>
                      <a:srcRect/>
                      <a:stretch>
                        <a:fillRect/>
                      </a:stretch>
                    </p:blipFill>
                    <p:spPr bwMode="auto">
                      <a:xfrm>
                        <a:off x="177800" y="1676400"/>
                        <a:ext cx="8839200" cy="4660900"/>
                      </a:xfrm>
                      <a:prstGeom prst="rect">
                        <a:avLst/>
                      </a:prstGeom>
                      <a:noFill/>
                      <a:ln w="12700">
                        <a:solidFill>
                          <a:srgbClr val="005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005400"/>
                              </a:outerShdw>
                            </a:effectLst>
                          </a14:hiddenEffects>
                        </a:ext>
                      </a:extLst>
                    </p:spPr>
                  </p:pic>
                </p:oleObj>
              </mc:Fallback>
            </mc:AlternateContent>
          </a:graphicData>
        </a:graphic>
      </p:graphicFrame>
      <p:sp>
        <p:nvSpPr>
          <p:cNvPr id="4100" name="Rectangle 3"/>
          <p:cNvSpPr>
            <a:spLocks noGrp="1" noChangeArrowheads="1"/>
          </p:cNvSpPr>
          <p:nvPr>
            <p:ph type="title"/>
          </p:nvPr>
        </p:nvSpPr>
        <p:spPr/>
        <p:txBody>
          <a:bodyPr/>
          <a:lstStyle/>
          <a:p>
            <a:pPr eaLnBrk="1" hangingPunct="1"/>
            <a:r>
              <a:rPr lang="en-US" smtClean="0"/>
              <a:t>Owners’ Equity</a:t>
            </a:r>
          </a:p>
        </p:txBody>
      </p:sp>
      <p:sp>
        <p:nvSpPr>
          <p:cNvPr id="679940" name="Rectangle 4"/>
          <p:cNvSpPr>
            <a:spLocks noChangeArrowheads="1"/>
          </p:cNvSpPr>
          <p:nvPr/>
        </p:nvSpPr>
        <p:spPr bwMode="auto">
          <a:xfrm>
            <a:off x="219075" y="2743200"/>
            <a:ext cx="4429125" cy="2847975"/>
          </a:xfrm>
          <a:prstGeom prst="rect">
            <a:avLst/>
          </a:prstGeom>
          <a:solidFill>
            <a:srgbClr val="D7E094"/>
          </a:solidFill>
          <a:ln w="12700">
            <a:solidFill>
              <a:schemeClr val="tx1"/>
            </a:solidFill>
            <a:miter lim="800000"/>
            <a:headEnd/>
            <a:tailEnd/>
          </a:ln>
          <a:effectLst>
            <a:outerShdw dist="35921" dir="2700000" algn="ctr" rotWithShape="0">
              <a:schemeClr val="tx1"/>
            </a:outerShdw>
          </a:effectLst>
        </p:spPr>
        <p:txBody>
          <a:bodyPr lIns="90488" tIns="44450" rIns="90488" bIns="44450">
            <a:spAutoFit/>
          </a:bodyPr>
          <a:lstStyle/>
          <a:p>
            <a:pPr algn="ctr" eaLnBrk="0" hangingPunct="0">
              <a:spcBef>
                <a:spcPct val="50000"/>
              </a:spcBef>
              <a:defRPr/>
            </a:pPr>
            <a:r>
              <a:rPr lang="en-US" sz="3600" b="1" dirty="0">
                <a:solidFill>
                  <a:srgbClr val="037C03"/>
                </a:solidFill>
              </a:rPr>
              <a:t>Owners’ equity </a:t>
            </a:r>
            <a:r>
              <a:rPr lang="en-US" sz="3600" b="1" dirty="0"/>
              <a:t>represents the owners’ claims on the assets of the business.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824E0EF7-B9B3-4397-8261-2A668E3E5D1A}" type="slidenum">
              <a:rPr lang="en-AU" altLang="en-US"/>
              <a:pPr>
                <a:defRPr/>
              </a:pPr>
              <a:t>8</a:t>
            </a:fld>
            <a:r>
              <a:rPr lang="en-AU" altLang="en-US"/>
              <a:t>/43</a:t>
            </a:r>
          </a:p>
        </p:txBody>
      </p:sp>
      <p:sp>
        <p:nvSpPr>
          <p:cNvPr id="5124" name="Rectangle 2"/>
          <p:cNvSpPr>
            <a:spLocks noGrp="1" noChangeArrowheads="1"/>
          </p:cNvSpPr>
          <p:nvPr>
            <p:ph type="title"/>
          </p:nvPr>
        </p:nvSpPr>
        <p:spPr/>
        <p:txBody>
          <a:bodyPr/>
          <a:lstStyle/>
          <a:p>
            <a:pPr eaLnBrk="1" hangingPunct="1"/>
            <a:r>
              <a:rPr lang="en-US" smtClean="0"/>
              <a:t>Income Statement</a:t>
            </a:r>
          </a:p>
        </p:txBody>
      </p:sp>
      <p:sp>
        <p:nvSpPr>
          <p:cNvPr id="5125" name="Rectangle 3"/>
          <p:cNvSpPr>
            <a:spLocks noChangeArrowheads="1"/>
          </p:cNvSpPr>
          <p:nvPr/>
        </p:nvSpPr>
        <p:spPr bwMode="auto">
          <a:xfrm>
            <a:off x="3581400" y="2690813"/>
            <a:ext cx="533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126" name="Rectangle 4"/>
          <p:cNvSpPr>
            <a:spLocks noChangeArrowheads="1"/>
          </p:cNvSpPr>
          <p:nvPr/>
        </p:nvSpPr>
        <p:spPr bwMode="auto">
          <a:xfrm>
            <a:off x="3657600" y="4162425"/>
            <a:ext cx="5334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681989" name="Rectangle 5"/>
          <p:cNvSpPr>
            <a:spLocks noChangeArrowheads="1"/>
          </p:cNvSpPr>
          <p:nvPr/>
        </p:nvSpPr>
        <p:spPr bwMode="auto">
          <a:xfrm>
            <a:off x="104775" y="2286000"/>
            <a:ext cx="2638425" cy="1905000"/>
          </a:xfrm>
          <a:prstGeom prst="rect">
            <a:avLst/>
          </a:prstGeom>
          <a:solidFill>
            <a:srgbClr val="D9E19B"/>
          </a:solidFill>
          <a:ln w="12700">
            <a:solidFill>
              <a:srgbClr val="9A2F6F"/>
            </a:solidFill>
            <a:miter lim="800000"/>
            <a:headEnd/>
            <a:tailEnd/>
          </a:ln>
          <a:effectLst>
            <a:outerShdw dist="107763" dir="2700000" algn="ctr" rotWithShape="0">
              <a:schemeClr val="bg2"/>
            </a:outerShdw>
          </a:effectLst>
        </p:spPr>
        <p:txBody>
          <a:bodyPr lIns="90488" tIns="44450" rIns="90488" bIns="44450" anchor="ctr"/>
          <a:lstStyle/>
          <a:p>
            <a:pPr algn="ctr" eaLnBrk="0" hangingPunct="0">
              <a:defRPr/>
            </a:pPr>
            <a:r>
              <a:rPr lang="en-US" b="1">
                <a:solidFill>
                  <a:srgbClr val="0000FF"/>
                </a:solidFill>
              </a:rPr>
              <a:t>Revenues</a:t>
            </a:r>
            <a:r>
              <a:rPr lang="en-US" b="1">
                <a:solidFill>
                  <a:srgbClr val="4D4D4D"/>
                </a:solidFill>
              </a:rPr>
              <a:t> </a:t>
            </a:r>
            <a:r>
              <a:rPr lang="en-US" b="1">
                <a:solidFill>
                  <a:srgbClr val="336699"/>
                </a:solidFill>
              </a:rPr>
              <a:t>are inflows of assets resulting from the sale of products or the rendering of services to customers.</a:t>
            </a:r>
          </a:p>
        </p:txBody>
      </p:sp>
      <p:sp>
        <p:nvSpPr>
          <p:cNvPr id="681990" name="Rectangle 6"/>
          <p:cNvSpPr>
            <a:spLocks noChangeArrowheads="1"/>
          </p:cNvSpPr>
          <p:nvPr/>
        </p:nvSpPr>
        <p:spPr bwMode="auto">
          <a:xfrm>
            <a:off x="104775" y="4419600"/>
            <a:ext cx="2638425" cy="1828800"/>
          </a:xfrm>
          <a:prstGeom prst="rect">
            <a:avLst/>
          </a:prstGeom>
          <a:solidFill>
            <a:srgbClr val="FFE59D"/>
          </a:solidFill>
          <a:ln w="12700">
            <a:solidFill>
              <a:srgbClr val="414141"/>
            </a:solidFill>
            <a:miter lim="800000"/>
            <a:headEnd/>
            <a:tailEnd/>
          </a:ln>
          <a:effectLst>
            <a:outerShdw dist="107763" dir="2700000" algn="ctr" rotWithShape="0">
              <a:schemeClr val="bg2"/>
            </a:outerShdw>
          </a:effectLst>
        </p:spPr>
        <p:txBody>
          <a:bodyPr lIns="90488" tIns="44450" rIns="90488" bIns="44450" anchor="ctr"/>
          <a:lstStyle/>
          <a:p>
            <a:pPr algn="ctr" eaLnBrk="0" hangingPunct="0">
              <a:defRPr/>
            </a:pPr>
            <a:r>
              <a:rPr lang="en-US" b="1">
                <a:solidFill>
                  <a:srgbClr val="CC0000"/>
                </a:solidFill>
              </a:rPr>
              <a:t>Expenses</a:t>
            </a:r>
            <a:r>
              <a:rPr lang="en-US" b="1">
                <a:solidFill>
                  <a:schemeClr val="accent2"/>
                </a:solidFill>
              </a:rPr>
              <a:t> are the costs of assets and services used up in the process of earning revenue.</a:t>
            </a:r>
          </a:p>
        </p:txBody>
      </p:sp>
      <p:sp>
        <p:nvSpPr>
          <p:cNvPr id="681991" name="Rectangle 7"/>
          <p:cNvSpPr>
            <a:spLocks noChangeArrowheads="1"/>
          </p:cNvSpPr>
          <p:nvPr/>
        </p:nvSpPr>
        <p:spPr bwMode="auto">
          <a:xfrm>
            <a:off x="457200" y="1371600"/>
            <a:ext cx="8305800" cy="762000"/>
          </a:xfrm>
          <a:prstGeom prst="rect">
            <a:avLst/>
          </a:prstGeom>
          <a:solidFill>
            <a:srgbClr val="CCFFCC"/>
          </a:solidFill>
          <a:ln w="12700">
            <a:solidFill>
              <a:srgbClr val="9A2F6F"/>
            </a:solidFill>
            <a:miter lim="800000"/>
            <a:headEnd/>
            <a:tailEnd/>
          </a:ln>
          <a:effectLst>
            <a:outerShdw dist="107763" dir="2700000" algn="ctr" rotWithShape="0">
              <a:schemeClr val="bg2"/>
            </a:outerShdw>
          </a:effectLst>
        </p:spPr>
        <p:txBody>
          <a:bodyPr lIns="90488" tIns="44450" rIns="90488" bIns="44450" anchor="ctr"/>
          <a:lstStyle/>
          <a:p>
            <a:pPr algn="ctr" eaLnBrk="0" hangingPunct="0">
              <a:spcBef>
                <a:spcPct val="50000"/>
              </a:spcBef>
              <a:defRPr/>
            </a:pPr>
            <a:r>
              <a:rPr lang="en-US" sz="2400" b="1">
                <a:solidFill>
                  <a:srgbClr val="00279F"/>
                </a:solidFill>
              </a:rPr>
              <a:t>An </a:t>
            </a:r>
            <a:r>
              <a:rPr lang="en-US" sz="2400" b="1">
                <a:solidFill>
                  <a:srgbClr val="FD031B"/>
                </a:solidFill>
              </a:rPr>
              <a:t>income statement</a:t>
            </a:r>
            <a:r>
              <a:rPr lang="en-US" sz="2400" b="1">
                <a:solidFill>
                  <a:srgbClr val="00279F"/>
                </a:solidFill>
              </a:rPr>
              <a:t> presents revenues and expenses and resulting net income or loss for a period of time. </a:t>
            </a:r>
          </a:p>
        </p:txBody>
      </p:sp>
      <p:graphicFrame>
        <p:nvGraphicFramePr>
          <p:cNvPr id="681992" name="Object 8"/>
          <p:cNvGraphicFramePr>
            <a:graphicFrameLocks noGrp="1"/>
          </p:cNvGraphicFramePr>
          <p:nvPr>
            <p:ph idx="1"/>
            <p:extLst>
              <p:ext uri="{D42A27DB-BD31-4B8C-83A1-F6EECF244321}">
                <p14:modId xmlns:p14="http://schemas.microsoft.com/office/powerpoint/2010/main" val="1528064663"/>
              </p:ext>
            </p:extLst>
          </p:nvPr>
        </p:nvGraphicFramePr>
        <p:xfrm>
          <a:off x="3059113" y="2565400"/>
          <a:ext cx="5622925" cy="2376488"/>
        </p:xfrm>
        <a:graphic>
          <a:graphicData uri="http://schemas.openxmlformats.org/presentationml/2006/ole">
            <mc:AlternateContent xmlns:mc="http://schemas.openxmlformats.org/markup-compatibility/2006">
              <mc:Choice xmlns:v="urn:schemas-microsoft-com:vml" Requires="v">
                <p:oleObj spid="_x0000_s5137" name="Worksheet" r:id="rId5" imgW="2286100" imgH="1066800" progId="Excel.Sheet.8">
                  <p:embed/>
                </p:oleObj>
              </mc:Choice>
              <mc:Fallback>
                <p:oleObj name="Worksheet" r:id="rId5" imgW="2286100" imgH="1066800" progId="Excel.Sheet.8">
                  <p:embed/>
                  <p:pic>
                    <p:nvPicPr>
                      <p:cNvPr id="0" name="Object 8"/>
                      <p:cNvPicPr>
                        <a:picLocks noChangeArrowheads="1"/>
                      </p:cNvPicPr>
                      <p:nvPr/>
                    </p:nvPicPr>
                    <p:blipFill>
                      <a:blip r:embed="rId6"/>
                      <a:srcRect/>
                      <a:stretch>
                        <a:fillRect/>
                      </a:stretch>
                    </p:blipFill>
                    <p:spPr bwMode="auto">
                      <a:xfrm>
                        <a:off x="3059113" y="2565400"/>
                        <a:ext cx="5622925" cy="2376488"/>
                      </a:xfrm>
                      <a:prstGeom prst="rect">
                        <a:avLst/>
                      </a:prstGeom>
                      <a:noFill/>
                      <a:ln w="12700">
                        <a:solidFill>
                          <a:srgbClr val="037C03"/>
                        </a:solidFill>
                        <a:miter lim="800000"/>
                        <a:headEnd/>
                        <a:tailEnd/>
                      </a:ln>
                      <a:effectLst>
                        <a:outerShdw dist="107763" dir="2700000" algn="ctr" rotWithShape="0">
                          <a:srgbClr val="037C03"/>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81993" name="Rectangle 9"/>
          <p:cNvSpPr>
            <a:spLocks noChangeArrowheads="1"/>
          </p:cNvSpPr>
          <p:nvPr/>
        </p:nvSpPr>
        <p:spPr bwMode="auto">
          <a:xfrm>
            <a:off x="5651500" y="5086350"/>
            <a:ext cx="3352800" cy="1295400"/>
          </a:xfrm>
          <a:prstGeom prst="rect">
            <a:avLst/>
          </a:prstGeom>
          <a:solidFill>
            <a:srgbClr val="FFFFFF"/>
          </a:solidFill>
          <a:ln w="50799">
            <a:solidFill>
              <a:srgbClr val="B760F9"/>
            </a:solidFill>
            <a:miter lim="800000"/>
            <a:headEnd/>
            <a:tailEnd/>
          </a:ln>
          <a:effectLst>
            <a:outerShdw dist="53882" dir="2700000" algn="ctr" rotWithShape="0">
              <a:schemeClr val="folHlink"/>
            </a:outerShdw>
          </a:effectLst>
        </p:spPr>
        <p:txBody>
          <a:bodyPr wrap="none" lIns="90488" tIns="44450" rIns="90488" bIns="44450" anchor="ctr"/>
          <a:lstStyle/>
          <a:p>
            <a:pPr algn="ctr" eaLnBrk="0" hangingPunct="0">
              <a:buFontTx/>
              <a:buChar char="•"/>
              <a:defRPr/>
            </a:pPr>
            <a:r>
              <a:rPr lang="en-US" sz="2000" b="1">
                <a:solidFill>
                  <a:srgbClr val="B760F9"/>
                </a:solidFill>
                <a:latin typeface="Times New Roman" pitchFamily="18" charset="0"/>
              </a:rPr>
              <a:t>Revenues &gt; Expenses</a:t>
            </a:r>
            <a:endParaRPr lang="en-US" sz="2000" b="1">
              <a:solidFill>
                <a:srgbClr val="9A2F6F"/>
              </a:solidFill>
              <a:latin typeface="Times New Roman" pitchFamily="18" charset="0"/>
            </a:endParaRPr>
          </a:p>
          <a:p>
            <a:pPr algn="ctr" eaLnBrk="0" hangingPunct="0">
              <a:defRPr/>
            </a:pPr>
            <a:r>
              <a:rPr lang="en-US" sz="2000" b="1" i="1">
                <a:solidFill>
                  <a:srgbClr val="008000"/>
                </a:solidFill>
                <a:latin typeface="Times New Roman" pitchFamily="18" charset="0"/>
              </a:rPr>
              <a:t>Net Income</a:t>
            </a:r>
          </a:p>
          <a:p>
            <a:pPr algn="ctr" eaLnBrk="0" hangingPunct="0">
              <a:defRPr/>
            </a:pPr>
            <a:endParaRPr lang="en-US" sz="1400" b="1">
              <a:solidFill>
                <a:srgbClr val="9A2F6F"/>
              </a:solidFill>
              <a:latin typeface="Times New Roman" pitchFamily="18" charset="0"/>
            </a:endParaRPr>
          </a:p>
          <a:p>
            <a:pPr algn="ctr" eaLnBrk="0" hangingPunct="0">
              <a:lnSpc>
                <a:spcPct val="50000"/>
              </a:lnSpc>
              <a:buFontTx/>
              <a:buChar char="•"/>
              <a:defRPr/>
            </a:pPr>
            <a:r>
              <a:rPr lang="en-US" sz="2000" b="1">
                <a:solidFill>
                  <a:srgbClr val="B760F9"/>
                </a:solidFill>
                <a:latin typeface="Times New Roman" pitchFamily="18" charset="0"/>
              </a:rPr>
              <a:t>Revenues &lt; Expenses</a:t>
            </a:r>
            <a:endParaRPr lang="en-US" sz="2000" b="1">
              <a:solidFill>
                <a:srgbClr val="9A2F6F"/>
              </a:solidFill>
              <a:latin typeface="Times New Roman" pitchFamily="18" charset="0"/>
            </a:endParaRPr>
          </a:p>
          <a:p>
            <a:pPr algn="ctr" eaLnBrk="0" hangingPunct="0">
              <a:defRPr/>
            </a:pPr>
            <a:r>
              <a:rPr lang="en-US" sz="2000" b="1" i="1">
                <a:solidFill>
                  <a:srgbClr val="FF0000"/>
                </a:solidFill>
                <a:latin typeface="Times New Roman" pitchFamily="18" charset="0"/>
              </a:rPr>
              <a:t>Net Loss</a:t>
            </a:r>
            <a:endParaRPr lang="en-US" sz="2000" b="1" i="1">
              <a:solidFill>
                <a:schemeClr val="hlink"/>
              </a:solidFill>
              <a:latin typeface="Times New Roman"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0"/>
                                  </p:stCondLst>
                                  <p:childTnLst>
                                    <p:set>
                                      <p:cBhvr>
                                        <p:cTn id="6" dur="1" fill="hold">
                                          <p:stCondLst>
                                            <p:cond delay="0"/>
                                          </p:stCondLst>
                                        </p:cTn>
                                        <p:tgtEl>
                                          <p:spTgt spid="681992"/>
                                        </p:tgtEl>
                                        <p:attrNameLst>
                                          <p:attrName>style.visibility</p:attrName>
                                        </p:attrNameLst>
                                      </p:cBhvr>
                                      <p:to>
                                        <p:strVal val="visible"/>
                                      </p:to>
                                    </p:set>
                                    <p:anim calcmode="lin" valueType="num">
                                      <p:cBhvr additive="base">
                                        <p:cTn id="7" dur="1000" fill="hold"/>
                                        <p:tgtEl>
                                          <p:spTgt spid="681992"/>
                                        </p:tgtEl>
                                        <p:attrNameLst>
                                          <p:attrName>ppt_x</p:attrName>
                                        </p:attrNameLst>
                                      </p:cBhvr>
                                      <p:tavLst>
                                        <p:tav tm="0">
                                          <p:val>
                                            <p:strVal val="1+#ppt_w/2"/>
                                          </p:val>
                                        </p:tav>
                                        <p:tav tm="100000">
                                          <p:val>
                                            <p:strVal val="#ppt_x"/>
                                          </p:val>
                                        </p:tav>
                                      </p:tavLst>
                                    </p:anim>
                                    <p:anim calcmode="lin" valueType="num">
                                      <p:cBhvr additive="base">
                                        <p:cTn id="8" dur="1000" fill="hold"/>
                                        <p:tgtEl>
                                          <p:spTgt spid="6819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 presetClass="entr" presetSubtype="0" fill="hold" grpId="0" nodeType="afterEffect">
                                  <p:stCondLst>
                                    <p:cond delay="0"/>
                                  </p:stCondLst>
                                  <p:iterate type="wd">
                                    <p:tmAbs val="300"/>
                                  </p:iterate>
                                  <p:childTnLst>
                                    <p:set>
                                      <p:cBhvr>
                                        <p:cTn id="11" dur="1" fill="hold">
                                          <p:stCondLst>
                                            <p:cond delay="299"/>
                                          </p:stCondLst>
                                        </p:cTn>
                                        <p:tgtEl>
                                          <p:spTgt spid="681993"/>
                                        </p:tgtEl>
                                        <p:attrNameLst>
                                          <p:attrName>style.visibility</p:attrName>
                                        </p:attrNameLst>
                                      </p:cBhvr>
                                      <p:to>
                                        <p:strVal val="visible"/>
                                      </p:to>
                                    </p:set>
                                  </p:childTnLst>
                                </p:cTn>
                              </p:par>
                            </p:childTnLst>
                          </p:cTn>
                        </p:par>
                        <p:par>
                          <p:cTn id="12" fill="hold" nodeType="afterGroup">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681989"/>
                                        </p:tgtEl>
                                        <p:attrNameLst>
                                          <p:attrName>style.visibility</p:attrName>
                                        </p:attrNameLst>
                                      </p:cBhvr>
                                      <p:to>
                                        <p:strVal val="visible"/>
                                      </p:to>
                                    </p:set>
                                    <p:anim calcmode="lin" valueType="num">
                                      <p:cBhvr additive="base">
                                        <p:cTn id="15" dur="500" fill="hold"/>
                                        <p:tgtEl>
                                          <p:spTgt spid="681989"/>
                                        </p:tgtEl>
                                        <p:attrNameLst>
                                          <p:attrName>ppt_x</p:attrName>
                                        </p:attrNameLst>
                                      </p:cBhvr>
                                      <p:tavLst>
                                        <p:tav tm="0">
                                          <p:val>
                                            <p:strVal val="0-#ppt_w/2"/>
                                          </p:val>
                                        </p:tav>
                                        <p:tav tm="100000">
                                          <p:val>
                                            <p:strVal val="#ppt_x"/>
                                          </p:val>
                                        </p:tav>
                                      </p:tavLst>
                                    </p:anim>
                                    <p:anim calcmode="lin" valueType="num">
                                      <p:cBhvr additive="base">
                                        <p:cTn id="16" dur="500" fill="hold"/>
                                        <p:tgtEl>
                                          <p:spTgt spid="681989"/>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4500"/>
                            </p:stCondLst>
                            <p:childTnLst>
                              <p:par>
                                <p:cTn id="18" presetID="2" presetClass="entr" presetSubtype="8" fill="hold" grpId="0" nodeType="afterEffect">
                                  <p:stCondLst>
                                    <p:cond delay="0"/>
                                  </p:stCondLst>
                                  <p:childTnLst>
                                    <p:set>
                                      <p:cBhvr>
                                        <p:cTn id="19" dur="1" fill="hold">
                                          <p:stCondLst>
                                            <p:cond delay="0"/>
                                          </p:stCondLst>
                                        </p:cTn>
                                        <p:tgtEl>
                                          <p:spTgt spid="681990"/>
                                        </p:tgtEl>
                                        <p:attrNameLst>
                                          <p:attrName>style.visibility</p:attrName>
                                        </p:attrNameLst>
                                      </p:cBhvr>
                                      <p:to>
                                        <p:strVal val="visible"/>
                                      </p:to>
                                    </p:set>
                                    <p:anim calcmode="lin" valueType="num">
                                      <p:cBhvr additive="base">
                                        <p:cTn id="20" dur="500" fill="hold"/>
                                        <p:tgtEl>
                                          <p:spTgt spid="681990"/>
                                        </p:tgtEl>
                                        <p:attrNameLst>
                                          <p:attrName>ppt_x</p:attrName>
                                        </p:attrNameLst>
                                      </p:cBhvr>
                                      <p:tavLst>
                                        <p:tav tm="0">
                                          <p:val>
                                            <p:strVal val="0-#ppt_w/2"/>
                                          </p:val>
                                        </p:tav>
                                        <p:tav tm="100000">
                                          <p:val>
                                            <p:strVal val="#ppt_x"/>
                                          </p:val>
                                        </p:tav>
                                      </p:tavLst>
                                    </p:anim>
                                    <p:anim calcmode="lin" valueType="num">
                                      <p:cBhvr additive="base">
                                        <p:cTn id="21" dur="500" fill="hold"/>
                                        <p:tgtEl>
                                          <p:spTgt spid="6819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9" grpId="0" animBg="1" autoUpdateAnimBg="0"/>
      <p:bldP spid="681990" grpId="0" animBg="1" autoUpdateAnimBg="0"/>
      <p:bldP spid="68199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pPr>
              <a:defRPr/>
            </a:pPr>
            <a:fld id="{3D6ADFED-08E1-4A33-A2AE-2F35AC946093}" type="slidenum">
              <a:rPr lang="en-AU" altLang="en-US"/>
              <a:pPr>
                <a:defRPr/>
              </a:pPr>
              <a:t>9</a:t>
            </a:fld>
            <a:r>
              <a:rPr lang="en-AU" altLang="en-US"/>
              <a:t>/43</a:t>
            </a:r>
          </a:p>
        </p:txBody>
      </p:sp>
      <p:graphicFrame>
        <p:nvGraphicFramePr>
          <p:cNvPr id="684034" name="Object 2"/>
          <p:cNvGraphicFramePr>
            <a:graphicFrameLocks/>
          </p:cNvGraphicFramePr>
          <p:nvPr>
            <p:extLst>
              <p:ext uri="{D42A27DB-BD31-4B8C-83A1-F6EECF244321}">
                <p14:modId xmlns:p14="http://schemas.microsoft.com/office/powerpoint/2010/main" val="3854713903"/>
              </p:ext>
            </p:extLst>
          </p:nvPr>
        </p:nvGraphicFramePr>
        <p:xfrm>
          <a:off x="1254125" y="1539032"/>
          <a:ext cx="6532563" cy="3186112"/>
        </p:xfrm>
        <a:graphic>
          <a:graphicData uri="http://schemas.openxmlformats.org/presentationml/2006/ole">
            <mc:AlternateContent xmlns:mc="http://schemas.openxmlformats.org/markup-compatibility/2006">
              <mc:Choice xmlns:v="urn:schemas-microsoft-com:vml" Requires="v">
                <p:oleObj spid="_x0000_s17414" name="Worksheet" r:id="rId5" imgW="2591049" imgH="1257300" progId="Excel.Sheet.8">
                  <p:embed/>
                </p:oleObj>
              </mc:Choice>
              <mc:Fallback>
                <p:oleObj name="Worksheet" r:id="rId5" imgW="2591049" imgH="1257300" progId="Excel.Sheet.8">
                  <p:embed/>
                  <p:pic>
                    <p:nvPicPr>
                      <p:cNvPr id="0" name=""/>
                      <p:cNvPicPr>
                        <a:picLocks noChangeArrowheads="1"/>
                      </p:cNvPicPr>
                      <p:nvPr/>
                    </p:nvPicPr>
                    <p:blipFill>
                      <a:blip r:embed="rId6"/>
                      <a:srcRect/>
                      <a:stretch>
                        <a:fillRect/>
                      </a:stretch>
                    </p:blipFill>
                    <p:spPr bwMode="auto">
                      <a:xfrm>
                        <a:off x="1254125" y="1539032"/>
                        <a:ext cx="6532563" cy="3186112"/>
                      </a:xfrm>
                      <a:prstGeom prst="rect">
                        <a:avLst/>
                      </a:prstGeom>
                      <a:noFill/>
                      <a:ln w="12700">
                        <a:solidFill>
                          <a:srgbClr val="037C0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037C03"/>
                              </a:outerShdw>
                            </a:effectLst>
                          </a14:hiddenEffects>
                        </a:ext>
                      </a:extLst>
                    </p:spPr>
                  </p:pic>
                </p:oleObj>
              </mc:Fallback>
            </mc:AlternateContent>
          </a:graphicData>
        </a:graphic>
      </p:graphicFrame>
      <p:sp>
        <p:nvSpPr>
          <p:cNvPr id="684035" name="Rectangle 3"/>
          <p:cNvSpPr>
            <a:spLocks noChangeArrowheads="1"/>
          </p:cNvSpPr>
          <p:nvPr/>
        </p:nvSpPr>
        <p:spPr bwMode="auto">
          <a:xfrm>
            <a:off x="141288" y="5084763"/>
            <a:ext cx="8926512" cy="981075"/>
          </a:xfrm>
          <a:prstGeom prst="rect">
            <a:avLst/>
          </a:prstGeom>
          <a:solidFill>
            <a:srgbClr val="EAEC5E"/>
          </a:solidFill>
          <a:ln w="38100" cmpd="dbl">
            <a:solidFill>
              <a:srgbClr val="00279F"/>
            </a:solidFill>
            <a:miter lim="800000"/>
            <a:headEnd/>
            <a:tailEnd/>
          </a:ln>
        </p:spPr>
        <p:txBody>
          <a:bodyPr lIns="90488" tIns="44450" rIns="90488" bIns="44450">
            <a:spAutoFit/>
          </a:bodyPr>
          <a:lstStyle/>
          <a:p>
            <a:pPr algn="ctr" eaLnBrk="0" hangingPunct="0">
              <a:spcBef>
                <a:spcPct val="50000"/>
              </a:spcBef>
            </a:pPr>
            <a:r>
              <a:rPr lang="en-US" sz="2800" b="1">
                <a:solidFill>
                  <a:srgbClr val="00279F"/>
                </a:solidFill>
              </a:rPr>
              <a:t>A </a:t>
            </a:r>
            <a:r>
              <a:rPr lang="en-US" sz="2800" b="1">
                <a:solidFill>
                  <a:srgbClr val="FC0128"/>
                </a:solidFill>
              </a:rPr>
              <a:t>statement of changes in owners’ equity </a:t>
            </a:r>
            <a:r>
              <a:rPr lang="en-US" sz="2800" b="1">
                <a:solidFill>
                  <a:srgbClr val="00279F"/>
                </a:solidFill>
              </a:rPr>
              <a:t>shows all changes in owner's equity for a period of time. </a:t>
            </a:r>
          </a:p>
        </p:txBody>
      </p:sp>
      <p:sp>
        <p:nvSpPr>
          <p:cNvPr id="6149" name="Rectangle 4"/>
          <p:cNvSpPr>
            <a:spLocks noGrp="1" noChangeArrowheads="1"/>
          </p:cNvSpPr>
          <p:nvPr>
            <p:ph type="title"/>
          </p:nvPr>
        </p:nvSpPr>
        <p:spPr/>
        <p:txBody>
          <a:bodyPr/>
          <a:lstStyle/>
          <a:p>
            <a:pPr eaLnBrk="1" hangingPunct="1"/>
            <a:r>
              <a:rPr lang="en-US" sz="3600" smtClean="0"/>
              <a:t>Statement of Changes in Owners’ Equity</a:t>
            </a:r>
          </a:p>
        </p:txBody>
      </p:sp>
    </p:spTree>
    <p:extLst>
      <p:ext uri="{BB962C8B-B14F-4D97-AF65-F5344CB8AC3E}">
        <p14:creationId xmlns:p14="http://schemas.microsoft.com/office/powerpoint/2010/main" val="384031347"/>
      </p:ext>
    </p:extLst>
  </p:cSld>
  <p:clrMapOvr>
    <a:masterClrMapping/>
  </p:clrMapOvr>
  <p:transition spd="slow" advClick="0">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0"/>
                                  </p:stCondLst>
                                  <p:childTnLst>
                                    <p:set>
                                      <p:cBhvr>
                                        <p:cTn id="6" dur="1" fill="hold">
                                          <p:stCondLst>
                                            <p:cond delay="0"/>
                                          </p:stCondLst>
                                        </p:cTn>
                                        <p:tgtEl>
                                          <p:spTgt spid="684034"/>
                                        </p:tgtEl>
                                        <p:attrNameLst>
                                          <p:attrName>style.visibility</p:attrName>
                                        </p:attrNameLst>
                                      </p:cBhvr>
                                      <p:to>
                                        <p:strVal val="visible"/>
                                      </p:to>
                                    </p:set>
                                    <p:anim calcmode="lin" valueType="num">
                                      <p:cBhvr additive="base">
                                        <p:cTn id="7" dur="1000" fill="hold"/>
                                        <p:tgtEl>
                                          <p:spTgt spid="684034"/>
                                        </p:tgtEl>
                                        <p:attrNameLst>
                                          <p:attrName>ppt_x</p:attrName>
                                        </p:attrNameLst>
                                      </p:cBhvr>
                                      <p:tavLst>
                                        <p:tav tm="0">
                                          <p:val>
                                            <p:strVal val="1+#ppt_w/2"/>
                                          </p:val>
                                        </p:tav>
                                        <p:tav tm="100000">
                                          <p:val>
                                            <p:strVal val="#ppt_x"/>
                                          </p:val>
                                        </p:tav>
                                      </p:tavLst>
                                    </p:anim>
                                    <p:anim calcmode="lin" valueType="num">
                                      <p:cBhvr additive="base">
                                        <p:cTn id="8" dur="1000" fill="hold"/>
                                        <p:tgtEl>
                                          <p:spTgt spid="68403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 presetClass="entr" presetSubtype="0" fill="hold" grpId="0" nodeType="afterEffect">
                                  <p:stCondLst>
                                    <p:cond delay="0"/>
                                  </p:stCondLst>
                                  <p:iterate type="wd">
                                    <p:tmAbs val="200"/>
                                  </p:iterate>
                                  <p:childTnLst>
                                    <p:set>
                                      <p:cBhvr>
                                        <p:cTn id="11" dur="1" fill="hold">
                                          <p:stCondLst>
                                            <p:cond delay="299"/>
                                          </p:stCondLst>
                                        </p:cTn>
                                        <p:tgtEl>
                                          <p:spTgt spid="684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5" grpId="0" animBg="1" autoUpdateAnimBg="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1247</TotalTime>
  <Words>1160</Words>
  <Application>Microsoft Office PowerPoint</Application>
  <PresentationFormat>On-screen Show (4:3)</PresentationFormat>
  <Paragraphs>323</Paragraphs>
  <Slides>39</Slides>
  <Notes>39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2" baseType="lpstr">
      <vt:lpstr>Edge</vt:lpstr>
      <vt:lpstr>Worksheet</vt:lpstr>
      <vt:lpstr>Clip</vt:lpstr>
      <vt:lpstr>Financial &amp; Managerial Accounting  Lecture 02: Financial Statements &amp;     Accounting Transactions</vt:lpstr>
      <vt:lpstr>Learning Objective</vt:lpstr>
      <vt:lpstr>Previewing Financial Statements</vt:lpstr>
      <vt:lpstr>A Starting Point: Balance Sheet</vt:lpstr>
      <vt:lpstr>Assets</vt:lpstr>
      <vt:lpstr>Liabilities</vt:lpstr>
      <vt:lpstr>Owners’ Equity</vt:lpstr>
      <vt:lpstr>Income Statement</vt:lpstr>
      <vt:lpstr>Statement of Changes in Owners’ Equity</vt:lpstr>
      <vt:lpstr>Owners’ Equity</vt:lpstr>
      <vt:lpstr>Learning Objective</vt:lpstr>
      <vt:lpstr>GAAP- Business Entity Principle </vt:lpstr>
      <vt:lpstr>Basic Accounting Equation</vt:lpstr>
      <vt:lpstr>Basic Accounting Equation</vt:lpstr>
      <vt:lpstr>Expansion of Basic Equation</vt:lpstr>
      <vt:lpstr>Expansion of Basic Equation</vt:lpstr>
      <vt:lpstr>Expanded Accounting Equation</vt:lpstr>
      <vt:lpstr>Owners’ Equity</vt:lpstr>
      <vt:lpstr>PowerPoint Presentation</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Transaction Analysis</vt:lpstr>
      <vt:lpstr>End of Lecture 02  Thank you all …</vt:lpstr>
    </vt:vector>
  </TitlesOfParts>
  <Company>RJS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LAW</dc:title>
  <dc:creator>Rosemary</dc:creator>
  <cp:lastModifiedBy>MJ</cp:lastModifiedBy>
  <cp:revision>98</cp:revision>
  <dcterms:created xsi:type="dcterms:W3CDTF">2004-08-14T00:22:19Z</dcterms:created>
  <dcterms:modified xsi:type="dcterms:W3CDTF">2020-02-09T05:39:02Z</dcterms:modified>
</cp:coreProperties>
</file>