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597" r:id="rId2"/>
    <p:sldId id="603" r:id="rId3"/>
    <p:sldId id="598" r:id="rId4"/>
    <p:sldId id="601" r:id="rId5"/>
    <p:sldId id="478" r:id="rId6"/>
    <p:sldId id="602" r:id="rId7"/>
    <p:sldId id="524" r:id="rId8"/>
    <p:sldId id="479" r:id="rId9"/>
    <p:sldId id="525" r:id="rId10"/>
    <p:sldId id="544" r:id="rId11"/>
    <p:sldId id="572" r:id="rId12"/>
    <p:sldId id="604" r:id="rId13"/>
  </p:sldIdLst>
  <p:sldSz cx="9144000" cy="6858000" type="screen4x3"/>
  <p:notesSz cx="7004050" cy="929005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FF"/>
    <a:srgbClr val="000099"/>
    <a:srgbClr val="800000"/>
    <a:srgbClr val="CC0000"/>
    <a:srgbClr val="A50021"/>
    <a:srgbClr val="003399"/>
    <a:srgbClr val="FFFF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308" autoAdjust="0"/>
    <p:restoredTop sz="94281" autoAdjust="0"/>
  </p:normalViewPr>
  <p:slideViewPr>
    <p:cSldViewPr>
      <p:cViewPr>
        <p:scale>
          <a:sx n="70" d="100"/>
          <a:sy n="70" d="100"/>
        </p:scale>
        <p:origin x="-1152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1776" y="-246"/>
      </p:cViewPr>
      <p:guideLst>
        <p:guide orient="horz" pos="2925"/>
        <p:guide pos="220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0.xml"/><Relationship Id="rId2" Type="http://schemas.openxmlformats.org/officeDocument/2006/relationships/slide" Target="slides/slide4.xml"/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1994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88938" y="4413250"/>
            <a:ext cx="6303962" cy="417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71" tIns="45130" rIns="91871" bIns="451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065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9038" y="703263"/>
            <a:ext cx="4627562" cy="3470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0027355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endParaRPr lang="en-US" sz="1000" b="1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endParaRPr lang="en-US" sz="1000" b="1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4873625"/>
            <a:ext cx="4627563" cy="3470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08212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7128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54013"/>
            <a:ext cx="2095500" cy="55895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54013"/>
            <a:ext cx="6134100" cy="55895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10337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15807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48229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40729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16258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82580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7036704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4606411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2982126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149350" y="354013"/>
            <a:ext cx="7607300" cy="560387"/>
          </a:xfrm>
          <a:prstGeom prst="rect">
            <a:avLst/>
          </a:prstGeom>
          <a:solidFill>
            <a:srgbClr val="003399"/>
          </a:solidFill>
          <a:ln w="63500">
            <a:solidFill>
              <a:srgbClr val="54385C"/>
            </a:solidFill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80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82562" tIns="46038" rIns="182562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8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6713" y="1295400"/>
            <a:ext cx="8382000" cy="838200"/>
          </a:xfrm>
          <a:effectLst>
            <a:outerShdw dist="107763" dir="2700000" algn="ctr" rotWithShape="0">
              <a:schemeClr val="bg1"/>
            </a:outerShdw>
          </a:effectLst>
        </p:spPr>
        <p:txBody>
          <a:bodyPr/>
          <a:lstStyle/>
          <a:p>
            <a:pPr marL="0" indent="0" algn="ctr">
              <a:buFont typeface="Wingdings" pitchFamily="2" charset="2"/>
              <a:buNone/>
              <a:defRPr/>
            </a:pPr>
            <a:r>
              <a:rPr lang="en-US" sz="5400" b="0" dirty="0" smtClean="0">
                <a:solidFill>
                  <a:srgbClr val="800000"/>
                </a:solidFill>
              </a:rPr>
              <a:t> Job Order Costing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195513" y="4724400"/>
            <a:ext cx="6553200" cy="175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562" tIns="46038" rIns="182562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marL="0" indent="0" algn="ctr" eaLnBrk="1" hangingPunct="1">
              <a:buNone/>
            </a:pPr>
            <a:r>
              <a:rPr lang="en-US" sz="2400" dirty="0" err="1" smtClean="0">
                <a:solidFill>
                  <a:srgbClr val="00007E"/>
                </a:solidFill>
                <a:latin typeface="Garamond" pitchFamily="18" charset="0"/>
              </a:rPr>
              <a:t>Masud</a:t>
            </a:r>
            <a:r>
              <a:rPr lang="en-US" sz="2400" dirty="0" smtClean="0">
                <a:solidFill>
                  <a:srgbClr val="00007E"/>
                </a:solidFill>
                <a:latin typeface="Garamond" pitchFamily="18" charset="0"/>
              </a:rPr>
              <a:t> </a:t>
            </a:r>
            <a:r>
              <a:rPr lang="en-US" sz="2400" dirty="0" err="1" smtClean="0">
                <a:solidFill>
                  <a:srgbClr val="00007E"/>
                </a:solidFill>
                <a:latin typeface="Garamond" pitchFamily="18" charset="0"/>
              </a:rPr>
              <a:t>Jahan</a:t>
            </a:r>
            <a:endParaRPr lang="en-US" sz="2400" dirty="0" smtClean="0">
              <a:solidFill>
                <a:srgbClr val="00007E"/>
              </a:solidFill>
              <a:latin typeface="Garamond" pitchFamily="18" charset="0"/>
            </a:endParaRPr>
          </a:p>
          <a:p>
            <a:pPr marL="0" indent="0" algn="ctr" eaLnBrk="1" hangingPunct="1">
              <a:spcBef>
                <a:spcPct val="25000"/>
              </a:spcBef>
              <a:buNone/>
            </a:pPr>
            <a:r>
              <a:rPr lang="en-US" sz="2400" dirty="0" smtClean="0">
                <a:solidFill>
                  <a:srgbClr val="00007E"/>
                </a:solidFill>
                <a:latin typeface="Garamond" pitchFamily="18" charset="0"/>
              </a:rPr>
              <a:t>Department of Science and Humanities </a:t>
            </a:r>
            <a:br>
              <a:rPr lang="en-US" sz="2400" dirty="0" smtClean="0">
                <a:solidFill>
                  <a:srgbClr val="00007E"/>
                </a:solidFill>
                <a:latin typeface="Garamond" pitchFamily="18" charset="0"/>
              </a:rPr>
            </a:br>
            <a:r>
              <a:rPr lang="en-US" sz="2400" dirty="0" smtClean="0">
                <a:solidFill>
                  <a:srgbClr val="00007E"/>
                </a:solidFill>
                <a:latin typeface="Garamond" pitchFamily="18" charset="0"/>
              </a:rPr>
              <a:t>Military Institute of Science and Technology</a:t>
            </a:r>
            <a:br>
              <a:rPr lang="en-US" sz="2400" dirty="0" smtClean="0">
                <a:solidFill>
                  <a:srgbClr val="00007E"/>
                </a:solidFill>
                <a:latin typeface="Garamond" pitchFamily="18" charset="0"/>
              </a:rPr>
            </a:br>
            <a:endParaRPr lang="en-US" sz="2400" dirty="0" smtClean="0">
              <a:solidFill>
                <a:srgbClr val="00007E"/>
              </a:solidFill>
              <a:latin typeface="Garamond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2209800"/>
            <a:ext cx="8077200" cy="990600"/>
          </a:xfrm>
          <a:solidFill>
            <a:schemeClr val="bg1"/>
          </a:solidFill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400" b="0" smtClean="0">
                <a:effectLst/>
                <a:latin typeface="Comic Sans MS" pitchFamily="66" charset="0"/>
              </a:rPr>
              <a:t>Cost accounting involves the measuring, recording, and reporting of: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914400" y="3200400"/>
            <a:ext cx="7696200" cy="228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562" tIns="46038" rIns="182562" bIns="46038"/>
          <a:lstStyle/>
          <a:p>
            <a:pPr marL="517525" indent="-517525" algn="l"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>
                <a:latin typeface="Comic Sans MS" pitchFamily="66" charset="0"/>
              </a:rPr>
              <a:t>a.	Product costs.</a:t>
            </a:r>
          </a:p>
          <a:p>
            <a:pPr marL="517525" indent="-517525" algn="l"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>
                <a:latin typeface="Comic Sans MS" pitchFamily="66" charset="0"/>
              </a:rPr>
              <a:t>b. 	Future costs. </a:t>
            </a:r>
          </a:p>
          <a:p>
            <a:pPr marL="517525" indent="-517525" algn="l"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>
                <a:latin typeface="Comic Sans MS" pitchFamily="66" charset="0"/>
              </a:rPr>
              <a:t>c. 	Manufacturing processes.</a:t>
            </a:r>
          </a:p>
          <a:p>
            <a:pPr marL="517525" indent="-517525" algn="l"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>
                <a:latin typeface="Comic Sans MS" pitchFamily="66" charset="0"/>
              </a:rPr>
              <a:t>d. 	Managerial accounting decisions. </a:t>
            </a:r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990600" y="3276600"/>
            <a:ext cx="381000" cy="381000"/>
          </a:xfrm>
          <a:prstGeom prst="ellipse">
            <a:avLst/>
          </a:prstGeom>
          <a:noFill/>
          <a:ln w="57150" cap="sq">
            <a:solidFill>
              <a:srgbClr val="8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A50021"/>
              </a:solidFill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533400" y="15240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562" tIns="46038" rIns="182562" bIns="46038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sz="3200" b="1">
                <a:solidFill>
                  <a:srgbClr val="800000"/>
                </a:solidFill>
                <a:latin typeface="Comic Sans MS" pitchFamily="66" charset="0"/>
              </a:rPr>
              <a:t>Review Question</a:t>
            </a:r>
          </a:p>
        </p:txBody>
      </p:sp>
      <p:sp>
        <p:nvSpPr>
          <p:cNvPr id="529414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60388"/>
          </a:xfrm>
          <a:ln w="12700" cap="flat" algn="ctr"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57150" algn="l">
              <a:defRPr/>
            </a:pPr>
            <a:r>
              <a:rPr lang="en-US" smtClean="0"/>
              <a:t>Cost Accounting Systems</a:t>
            </a:r>
          </a:p>
        </p:txBody>
      </p:sp>
      <p:sp>
        <p:nvSpPr>
          <p:cNvPr id="529417" name="Rectangle 9"/>
          <p:cNvSpPr>
            <a:spLocks noChangeArrowheads="1"/>
          </p:cNvSpPr>
          <p:nvPr/>
        </p:nvSpPr>
        <p:spPr bwMode="auto">
          <a:xfrm>
            <a:off x="914400" y="3200400"/>
            <a:ext cx="7696200" cy="228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562" tIns="46038" rIns="182562" bIns="46038"/>
          <a:lstStyle/>
          <a:p>
            <a:pPr marL="517525" indent="-517525" algn="l"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mic Sans MS" pitchFamily="66" charset="0"/>
              </a:rPr>
              <a:t>a.	Product costs.</a:t>
            </a:r>
          </a:p>
          <a:p>
            <a:pPr marL="517525" indent="-517525" algn="l"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mic Sans MS" pitchFamily="66" charset="0"/>
              </a:rPr>
              <a:t>b. 	Future costs. </a:t>
            </a:r>
          </a:p>
          <a:p>
            <a:pPr marL="517525" indent="-517525" algn="l"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mic Sans MS" pitchFamily="66" charset="0"/>
              </a:rPr>
              <a:t>c. 	Manufacturing processes.</a:t>
            </a:r>
          </a:p>
          <a:p>
            <a:pPr marL="517525" indent="-517525" algn="l"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mic Sans MS" pitchFamily="66" charset="0"/>
              </a:rPr>
              <a:t>d. 	Managerial accounting decisions. </a:t>
            </a:r>
          </a:p>
        </p:txBody>
      </p:sp>
      <p:sp>
        <p:nvSpPr>
          <p:cNvPr id="529419" name="Text Box 11"/>
          <p:cNvSpPr txBox="1">
            <a:spLocks noChangeArrowheads="1"/>
          </p:cNvSpPr>
          <p:nvPr/>
        </p:nvSpPr>
        <p:spPr bwMode="auto">
          <a:xfrm>
            <a:off x="2119313" y="6324600"/>
            <a:ext cx="6948487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6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SO 1  Explain the characteristics and purposes of cost accounting.</a:t>
            </a:r>
            <a:r>
              <a:rPr lang="en-US"/>
              <a:t>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529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301" name="Text Box 5"/>
          <p:cNvSpPr txBox="1">
            <a:spLocks noChangeArrowheads="1"/>
          </p:cNvSpPr>
          <p:nvPr/>
        </p:nvSpPr>
        <p:spPr bwMode="auto">
          <a:xfrm>
            <a:off x="5478463" y="6248400"/>
            <a:ext cx="1841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 sz="1600" b="1" i="1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26627" name="Rectangle 13"/>
          <p:cNvSpPr>
            <a:spLocks noChangeArrowheads="1"/>
          </p:cNvSpPr>
          <p:nvPr/>
        </p:nvSpPr>
        <p:spPr bwMode="auto">
          <a:xfrm>
            <a:off x="7002463" y="1600200"/>
            <a:ext cx="12271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  <a:latin typeface="Arial" charset="0"/>
              </a:rPr>
              <a:t>Illustration 2-5</a:t>
            </a:r>
          </a:p>
        </p:txBody>
      </p:sp>
      <p:sp>
        <p:nvSpPr>
          <p:cNvPr id="26628" name="Text Box 14"/>
          <p:cNvSpPr txBox="1">
            <a:spLocks noChangeArrowheads="1"/>
          </p:cNvSpPr>
          <p:nvPr/>
        </p:nvSpPr>
        <p:spPr bwMode="auto">
          <a:xfrm>
            <a:off x="2678113" y="6400800"/>
            <a:ext cx="63896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sz="1600" b="1" i="1">
                <a:latin typeface="Comic Sans MS" pitchFamily="66" charset="0"/>
              </a:rPr>
              <a:t>SO 3  Explain the nature and importance of a job cost sheet.</a:t>
            </a:r>
          </a:p>
        </p:txBody>
      </p:sp>
      <p:sp>
        <p:nvSpPr>
          <p:cNvPr id="567311" name="Rectangle 15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60388"/>
          </a:xfrm>
          <a:ln w="12700" cap="flat" algn="ctr"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57150" algn="l">
              <a:defRPr/>
            </a:pPr>
            <a:r>
              <a:rPr lang="en-US" smtClean="0"/>
              <a:t>Job Order Cost Flow</a:t>
            </a:r>
          </a:p>
        </p:txBody>
      </p:sp>
      <p:sp>
        <p:nvSpPr>
          <p:cNvPr id="26630" name="Text Box 16"/>
          <p:cNvSpPr txBox="1">
            <a:spLocks noChangeArrowheads="1"/>
          </p:cNvSpPr>
          <p:nvPr/>
        </p:nvSpPr>
        <p:spPr bwMode="auto">
          <a:xfrm>
            <a:off x="990600" y="13716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b="1">
                <a:latin typeface="Comic Sans MS" pitchFamily="66" charset="0"/>
              </a:rPr>
              <a:t>Job Cost Sheet</a:t>
            </a:r>
          </a:p>
        </p:txBody>
      </p:sp>
      <p:pic>
        <p:nvPicPr>
          <p:cNvPr id="26631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7086600" cy="4305300"/>
          </a:xfrm>
          <a:prstGeom prst="rect">
            <a:avLst/>
          </a:prstGeom>
          <a:noFill/>
          <a:ln w="28575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6013" y="1916113"/>
            <a:ext cx="6989762" cy="1752600"/>
          </a:xfrm>
        </p:spPr>
        <p:txBody>
          <a:bodyPr/>
          <a:lstStyle/>
          <a:p>
            <a:pPr algn="ctr" eaLnBrk="1" hangingPunct="1">
              <a:lnSpc>
                <a:spcPct val="125000"/>
              </a:lnSpc>
            </a:pPr>
            <a:r>
              <a:rPr lang="en-US" smtClean="0"/>
              <a:t>End of Lecture 06</a:t>
            </a:r>
            <a:br>
              <a:rPr lang="en-US" smtClean="0"/>
            </a:br>
            <a:r>
              <a:rPr lang="en-US" sz="3200" smtClean="0">
                <a:solidFill>
                  <a:srgbClr val="FF6600"/>
                </a:solidFill>
                <a:latin typeface="Comic Sans MS" pitchFamily="66" charset="0"/>
              </a:rPr>
              <a:t>THANK YOU ALL…</a:t>
            </a:r>
          </a:p>
        </p:txBody>
      </p:sp>
    </p:spTree>
    <p:extLst>
      <p:ext uri="{BB962C8B-B14F-4D97-AF65-F5344CB8AC3E}">
        <p14:creationId xmlns:p14="http://schemas.microsoft.com/office/powerpoint/2010/main" val="6836654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2552700"/>
          </a:xfrm>
          <a:solidFill>
            <a:schemeClr val="accent3"/>
          </a:solidFill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468BA8"/>
                </a:solidFill>
              </a:rPr>
              <a:t>Managerial Accounting </a:t>
            </a:r>
            <a:r>
              <a:rPr lang="en-AU" dirty="0" smtClean="0">
                <a:solidFill>
                  <a:srgbClr val="468BA8"/>
                </a:solidFill>
              </a:rPr>
              <a:t/>
            </a:r>
            <a:br>
              <a:rPr lang="en-AU" dirty="0" smtClean="0">
                <a:solidFill>
                  <a:srgbClr val="468BA8"/>
                </a:solidFill>
              </a:rPr>
            </a:br>
            <a:r>
              <a:rPr lang="en-US" sz="3200" b="0" dirty="0" smtClean="0">
                <a:solidFill>
                  <a:srgbClr val="CC3300"/>
                </a:solidFill>
              </a:rPr>
              <a:t>Lecture 06: </a:t>
            </a:r>
            <a:r>
              <a:rPr lang="en-US" sz="3200" b="0" dirty="0">
                <a:solidFill>
                  <a:srgbClr val="CC3300"/>
                </a:solidFill>
              </a:rPr>
              <a:t>Job Order Costing</a:t>
            </a:r>
            <a:endParaRPr lang="en-AU" sz="3200" b="0" dirty="0" smtClean="0">
              <a:solidFill>
                <a:srgbClr val="CC33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95513" y="4724400"/>
            <a:ext cx="6553200" cy="1752600"/>
          </a:xfrm>
        </p:spPr>
        <p:txBody>
          <a:bodyPr/>
          <a:lstStyle/>
          <a:p>
            <a:pPr algn="ctr" eaLnBrk="1" hangingPunct="1"/>
            <a:r>
              <a:rPr lang="en-US" sz="2400" b="1" dirty="0" err="1" smtClean="0">
                <a:solidFill>
                  <a:srgbClr val="00007E"/>
                </a:solidFill>
                <a:latin typeface="Garamond" pitchFamily="18" charset="0"/>
              </a:rPr>
              <a:t>Masud</a:t>
            </a:r>
            <a:r>
              <a:rPr lang="en-US" sz="2400" b="1" dirty="0" smtClean="0">
                <a:solidFill>
                  <a:srgbClr val="00007E"/>
                </a:solidFill>
                <a:latin typeface="Garamond" pitchFamily="18" charset="0"/>
              </a:rPr>
              <a:t> </a:t>
            </a:r>
            <a:r>
              <a:rPr lang="en-US" sz="2400" b="1" dirty="0" err="1" smtClean="0">
                <a:solidFill>
                  <a:srgbClr val="00007E"/>
                </a:solidFill>
                <a:latin typeface="Garamond" pitchFamily="18" charset="0"/>
              </a:rPr>
              <a:t>Jahan</a:t>
            </a:r>
            <a:endParaRPr lang="en-US" sz="2400" b="1" dirty="0" smtClean="0">
              <a:solidFill>
                <a:srgbClr val="00007E"/>
              </a:solidFill>
              <a:latin typeface="Garamond" pitchFamily="18" charset="0"/>
            </a:endParaRPr>
          </a:p>
          <a:p>
            <a:pPr algn="ctr" eaLnBrk="1" hangingPunct="1">
              <a:spcBef>
                <a:spcPct val="25000"/>
              </a:spcBef>
            </a:pPr>
            <a:r>
              <a:rPr lang="en-US" sz="2400" b="1" dirty="0" smtClean="0">
                <a:solidFill>
                  <a:srgbClr val="00007E"/>
                </a:solidFill>
                <a:latin typeface="Garamond" pitchFamily="18" charset="0"/>
              </a:rPr>
              <a:t>Department of Science and Humanities </a:t>
            </a:r>
            <a:br>
              <a:rPr lang="en-US" sz="2400" b="1" dirty="0" smtClean="0">
                <a:solidFill>
                  <a:srgbClr val="00007E"/>
                </a:solidFill>
                <a:latin typeface="Garamond" pitchFamily="18" charset="0"/>
              </a:rPr>
            </a:br>
            <a:r>
              <a:rPr lang="en-US" sz="2400" b="1" dirty="0" smtClean="0">
                <a:solidFill>
                  <a:srgbClr val="00007E"/>
                </a:solidFill>
                <a:latin typeface="Garamond" pitchFamily="18" charset="0"/>
              </a:rPr>
              <a:t>Military Institute of Science and Technology</a:t>
            </a:r>
          </a:p>
        </p:txBody>
      </p:sp>
      <p:sp>
        <p:nvSpPr>
          <p:cNvPr id="21509" name="AutoShape 5"/>
          <p:cNvSpPr>
            <a:spLocks noChangeArrowheads="1"/>
          </p:cNvSpPr>
          <p:nvPr/>
        </p:nvSpPr>
        <p:spPr bwMode="auto">
          <a:xfrm flipH="1">
            <a:off x="8027988" y="44450"/>
            <a:ext cx="1008062" cy="10795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8E3A6"/>
              </a:gs>
              <a:gs pos="100000">
                <a:srgbClr val="ECAE00"/>
              </a:gs>
            </a:gsLst>
            <a:lin ang="5400000" scaled="1"/>
          </a:gradFill>
          <a:ln w="12700">
            <a:solidFill>
              <a:srgbClr val="800000"/>
            </a:solidFill>
            <a:round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b="0" dirty="0">
                <a:solidFill>
                  <a:srgbClr val="663300"/>
                </a:solidFill>
              </a:rPr>
              <a:t>Chapter</a:t>
            </a:r>
            <a:r>
              <a:rPr lang="en-US" sz="2400" b="0" dirty="0">
                <a:solidFill>
                  <a:srgbClr val="663300"/>
                </a:solidFill>
              </a:rPr>
              <a:t/>
            </a:r>
            <a:br>
              <a:rPr lang="en-US" sz="2400" b="0" dirty="0">
                <a:solidFill>
                  <a:srgbClr val="663300"/>
                </a:solidFill>
              </a:rPr>
            </a:br>
            <a:r>
              <a:rPr lang="en-US" sz="3600" dirty="0" smtClean="0">
                <a:solidFill>
                  <a:srgbClr val="663300"/>
                </a:solidFill>
              </a:rPr>
              <a:t>20</a:t>
            </a:r>
            <a:endParaRPr lang="en-US" sz="3600" dirty="0">
              <a:solidFill>
                <a:srgbClr val="66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16822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31825" y="381000"/>
            <a:ext cx="33607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200" b="1">
                <a:solidFill>
                  <a:srgbClr val="800000"/>
                </a:solidFill>
                <a:latin typeface="Arial" charset="0"/>
              </a:rPr>
              <a:t>study objectives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216900" cy="233987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0" tIns="45720" rIns="91440" bIns="45720">
            <a:spAutoFit/>
          </a:bodyPr>
          <a:lstStyle/>
          <a:p>
            <a:pPr marL="514350" indent="-514350">
              <a:lnSpc>
                <a:spcPct val="115000"/>
              </a:lnSpc>
              <a:spcBef>
                <a:spcPct val="30000"/>
              </a:spcBef>
              <a:buClr>
                <a:srgbClr val="800000"/>
              </a:buClr>
              <a:buSzTx/>
              <a:buFontTx/>
              <a:buAutoNum type="arabicPeriod"/>
            </a:pPr>
            <a:r>
              <a:rPr lang="en-US" sz="2300" b="0" dirty="0" smtClean="0">
                <a:solidFill>
                  <a:schemeClr val="tx1"/>
                </a:solidFill>
                <a:effectLst/>
                <a:latin typeface="Comic Sans MS" pitchFamily="66" charset="0"/>
              </a:rPr>
              <a:t>Explain the characteristics and purposes of cost accounting.</a:t>
            </a:r>
          </a:p>
          <a:p>
            <a:pPr marL="514350" indent="-514350">
              <a:lnSpc>
                <a:spcPct val="115000"/>
              </a:lnSpc>
              <a:spcBef>
                <a:spcPct val="30000"/>
              </a:spcBef>
              <a:buClr>
                <a:srgbClr val="800000"/>
              </a:buClr>
              <a:buSzTx/>
              <a:buFontTx/>
              <a:buAutoNum type="arabicPeriod"/>
            </a:pPr>
            <a:r>
              <a:rPr lang="en-US" sz="2300" b="0" dirty="0" smtClean="0">
                <a:solidFill>
                  <a:schemeClr val="tx1"/>
                </a:solidFill>
                <a:effectLst/>
                <a:latin typeface="Comic Sans MS" pitchFamily="66" charset="0"/>
              </a:rPr>
              <a:t>Describe the flow of costs in a job order costing system.</a:t>
            </a:r>
          </a:p>
          <a:p>
            <a:pPr marL="514350" indent="-514350">
              <a:lnSpc>
                <a:spcPct val="115000"/>
              </a:lnSpc>
              <a:spcBef>
                <a:spcPct val="30000"/>
              </a:spcBef>
              <a:buClr>
                <a:srgbClr val="800000"/>
              </a:buClr>
              <a:buSzTx/>
              <a:buFontTx/>
              <a:buAutoNum type="arabicPeriod"/>
            </a:pPr>
            <a:r>
              <a:rPr lang="en-US" sz="2300" b="0" dirty="0" smtClean="0">
                <a:solidFill>
                  <a:schemeClr val="tx1"/>
                </a:solidFill>
                <a:effectLst/>
                <a:latin typeface="Comic Sans MS" pitchFamily="66" charset="0"/>
              </a:rPr>
              <a:t>Explain the nature and importance of a job cost sheet.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AutoShape 9"/>
          <p:cNvCxnSpPr>
            <a:cxnSpLocks noChangeShapeType="1"/>
          </p:cNvCxnSpPr>
          <p:nvPr/>
        </p:nvCxnSpPr>
        <p:spPr bwMode="auto">
          <a:xfrm rot="5400000">
            <a:off x="2841625" y="974725"/>
            <a:ext cx="574675" cy="2886075"/>
          </a:xfrm>
          <a:prstGeom prst="bentConnector3">
            <a:avLst>
              <a:gd name="adj1" fmla="val 50000"/>
            </a:avLst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AutoShape 10"/>
          <p:cNvCxnSpPr>
            <a:cxnSpLocks noChangeShapeType="1"/>
          </p:cNvCxnSpPr>
          <p:nvPr/>
        </p:nvCxnSpPr>
        <p:spPr bwMode="auto">
          <a:xfrm flipH="1">
            <a:off x="4564063" y="2130425"/>
            <a:ext cx="7937" cy="579438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4" name="AutoShape 11"/>
          <p:cNvCxnSpPr>
            <a:cxnSpLocks noChangeShapeType="1"/>
          </p:cNvCxnSpPr>
          <p:nvPr/>
        </p:nvCxnSpPr>
        <p:spPr bwMode="auto">
          <a:xfrm rot="16200000" flipH="1">
            <a:off x="5734844" y="967581"/>
            <a:ext cx="579438" cy="2905125"/>
          </a:xfrm>
          <a:prstGeom prst="bentConnector3">
            <a:avLst>
              <a:gd name="adj1" fmla="val 49861"/>
            </a:avLst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6553200" y="1600200"/>
            <a:ext cx="2209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12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09863"/>
            <a:ext cx="276225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512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938" y="2709863"/>
            <a:ext cx="2760662" cy="223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512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05100"/>
            <a:ext cx="276225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5129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76400"/>
            <a:ext cx="27432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5130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81534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1" name="Text Box 15"/>
          <p:cNvSpPr txBox="1">
            <a:spLocks noChangeArrowheads="1"/>
          </p:cNvSpPr>
          <p:nvPr/>
        </p:nvSpPr>
        <p:spPr bwMode="auto">
          <a:xfrm>
            <a:off x="685800" y="609600"/>
            <a:ext cx="3886200" cy="4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US" sz="2900" b="1" dirty="0">
                <a:solidFill>
                  <a:srgbClr val="FFCC00"/>
                </a:solidFill>
                <a:latin typeface="Arial" charset="0"/>
              </a:rPr>
              <a:t>P</a:t>
            </a:r>
            <a:r>
              <a:rPr lang="en-US" sz="2900" b="1" dirty="0" smtClean="0">
                <a:solidFill>
                  <a:srgbClr val="FFCC00"/>
                </a:solidFill>
                <a:latin typeface="Arial" charset="0"/>
              </a:rPr>
              <a:t>review </a:t>
            </a:r>
            <a:endParaRPr lang="en-US" sz="2900" b="1" dirty="0">
              <a:solidFill>
                <a:srgbClr val="FFCC00"/>
              </a:solid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ChangeArrowheads="1"/>
          </p:cNvSpPr>
          <p:nvPr/>
        </p:nvSpPr>
        <p:spPr bwMode="auto">
          <a:xfrm>
            <a:off x="685800" y="1295400"/>
            <a:ext cx="8001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tIns="137160"/>
          <a:lstStyle/>
          <a:p>
            <a:pPr algn="l">
              <a:lnSpc>
                <a:spcPct val="115000"/>
              </a:lnSpc>
              <a:buSzPct val="80000"/>
            </a:pPr>
            <a:r>
              <a:rPr lang="en-US">
                <a:latin typeface="Comic Sans MS" pitchFamily="66" charset="0"/>
              </a:rPr>
              <a:t>Cost Accounting involves:</a:t>
            </a:r>
          </a:p>
          <a:p>
            <a:pPr algn="l">
              <a:lnSpc>
                <a:spcPct val="115000"/>
              </a:lnSpc>
              <a:spcBef>
                <a:spcPct val="40000"/>
              </a:spcBef>
              <a:buSzPct val="80000"/>
              <a:buFont typeface="Comic Sans MS" pitchFamily="66" charset="0"/>
              <a:buNone/>
            </a:pPr>
            <a:r>
              <a:rPr lang="en-US" sz="2000"/>
              <a:t>	</a:t>
            </a:r>
            <a:r>
              <a:rPr lang="en-US" b="1">
                <a:solidFill>
                  <a:srgbClr val="800000"/>
                </a:solidFill>
                <a:latin typeface="Comic Sans MS" pitchFamily="66" charset="0"/>
              </a:rPr>
              <a:t>Measuring</a:t>
            </a:r>
            <a:r>
              <a:rPr lang="en-US">
                <a:latin typeface="Comic Sans MS" pitchFamily="66" charset="0"/>
              </a:rPr>
              <a:t>,</a:t>
            </a:r>
          </a:p>
          <a:p>
            <a:pPr algn="l">
              <a:lnSpc>
                <a:spcPct val="115000"/>
              </a:lnSpc>
              <a:spcBef>
                <a:spcPct val="40000"/>
              </a:spcBef>
              <a:buSzPct val="80000"/>
              <a:buFont typeface="Comic Sans MS" pitchFamily="66" charset="0"/>
              <a:buNone/>
            </a:pPr>
            <a:r>
              <a:rPr lang="en-US">
                <a:latin typeface="Comic Sans MS" pitchFamily="66" charset="0"/>
              </a:rPr>
              <a:t>		</a:t>
            </a:r>
            <a:r>
              <a:rPr lang="en-US" b="1">
                <a:solidFill>
                  <a:srgbClr val="800000"/>
                </a:solidFill>
                <a:latin typeface="Comic Sans MS" pitchFamily="66" charset="0"/>
              </a:rPr>
              <a:t>Recording</a:t>
            </a:r>
            <a:r>
              <a:rPr lang="en-US">
                <a:latin typeface="Comic Sans MS" pitchFamily="66" charset="0"/>
              </a:rPr>
              <a:t>, and</a:t>
            </a:r>
          </a:p>
          <a:p>
            <a:pPr algn="l">
              <a:lnSpc>
                <a:spcPct val="115000"/>
              </a:lnSpc>
              <a:spcBef>
                <a:spcPct val="40000"/>
              </a:spcBef>
              <a:buSzPct val="80000"/>
              <a:buFont typeface="Comic Sans MS" pitchFamily="66" charset="0"/>
              <a:buNone/>
            </a:pPr>
            <a:r>
              <a:rPr lang="en-US">
                <a:latin typeface="Comic Sans MS" pitchFamily="66" charset="0"/>
              </a:rPr>
              <a:t>			 </a:t>
            </a:r>
            <a:r>
              <a:rPr lang="en-US" b="1">
                <a:solidFill>
                  <a:srgbClr val="800000"/>
                </a:solidFill>
                <a:latin typeface="Comic Sans MS" pitchFamily="66" charset="0"/>
              </a:rPr>
              <a:t>Reporting of product costs</a:t>
            </a:r>
          </a:p>
          <a:p>
            <a:pPr algn="l">
              <a:lnSpc>
                <a:spcPct val="115000"/>
              </a:lnSpc>
              <a:buSzPct val="80000"/>
              <a:buFont typeface="Comic Sans MS" pitchFamily="66" charset="0"/>
              <a:buNone/>
            </a:pPr>
            <a:endParaRPr lang="en-US" sz="900" b="1">
              <a:latin typeface="Comic Sans MS" pitchFamily="66" charset="0"/>
            </a:endParaRPr>
          </a:p>
          <a:p>
            <a:pPr marL="685800" lvl="1" indent="-457200" algn="l">
              <a:lnSpc>
                <a:spcPct val="115000"/>
              </a:lnSpc>
              <a:spcBef>
                <a:spcPct val="20000"/>
              </a:spcBef>
              <a:buSzPct val="80000"/>
              <a:buFont typeface="Comic Sans MS" pitchFamily="66" charset="0"/>
              <a:buBlip>
                <a:blip r:embed="rId3"/>
              </a:buBlip>
            </a:pPr>
            <a:r>
              <a:rPr lang="en-US" sz="2200">
                <a:latin typeface="Comic Sans MS" pitchFamily="66" charset="0"/>
              </a:rPr>
              <a:t>Accounts are fully integrated into the general ledger.</a:t>
            </a:r>
          </a:p>
          <a:p>
            <a:pPr marL="685800" lvl="1" indent="-457200" algn="l">
              <a:lnSpc>
                <a:spcPct val="115000"/>
              </a:lnSpc>
              <a:spcBef>
                <a:spcPct val="35000"/>
              </a:spcBef>
              <a:buSzPct val="80000"/>
              <a:buFont typeface="Comic Sans MS" pitchFamily="66" charset="0"/>
              <a:buBlip>
                <a:blip r:embed="rId3"/>
              </a:buBlip>
            </a:pPr>
            <a:r>
              <a:rPr lang="en-US" sz="2200">
                <a:latin typeface="Comic Sans MS" pitchFamily="66" charset="0"/>
              </a:rPr>
              <a:t>Perpetual inventory system provides immediate, up-to-date information.</a:t>
            </a:r>
          </a:p>
          <a:p>
            <a:pPr marL="685800" lvl="1" indent="-457200" algn="l">
              <a:lnSpc>
                <a:spcPct val="115000"/>
              </a:lnSpc>
              <a:spcBef>
                <a:spcPct val="35000"/>
              </a:spcBef>
              <a:buSzPct val="80000"/>
              <a:buFont typeface="Comic Sans MS" pitchFamily="66" charset="0"/>
              <a:buBlip>
                <a:blip r:embed="rId3"/>
              </a:buBlip>
            </a:pPr>
            <a:r>
              <a:rPr lang="en-US" sz="2200">
                <a:latin typeface="Comic Sans MS" pitchFamily="66" charset="0"/>
              </a:rPr>
              <a:t>Two basic types: (1) a </a:t>
            </a:r>
            <a:r>
              <a:rPr lang="en-US" sz="2200" b="1">
                <a:solidFill>
                  <a:srgbClr val="800000"/>
                </a:solidFill>
                <a:latin typeface="Comic Sans MS" pitchFamily="66" charset="0"/>
              </a:rPr>
              <a:t>job order cost system</a:t>
            </a:r>
            <a:r>
              <a:rPr lang="en-US" sz="2200">
                <a:latin typeface="Comic Sans MS" pitchFamily="66" charset="0"/>
              </a:rPr>
              <a:t> and (2) a </a:t>
            </a:r>
            <a:r>
              <a:rPr lang="en-US" sz="2200" b="1">
                <a:solidFill>
                  <a:srgbClr val="800000"/>
                </a:solidFill>
                <a:latin typeface="Comic Sans MS" pitchFamily="66" charset="0"/>
              </a:rPr>
              <a:t>process cost system</a:t>
            </a:r>
            <a:r>
              <a:rPr lang="en-US" sz="2200">
                <a:latin typeface="Comic Sans MS" pitchFamily="66" charset="0"/>
              </a:rPr>
              <a:t>.</a:t>
            </a:r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2057400" y="16002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l"/>
            <a:endParaRPr lang="en-US" b="1">
              <a:latin typeface="Comic Sans MS" pitchFamily="66" charset="0"/>
            </a:endParaRPr>
          </a:p>
        </p:txBody>
      </p:sp>
      <p:sp>
        <p:nvSpPr>
          <p:cNvPr id="428042" name="Text Box 10"/>
          <p:cNvSpPr txBox="1">
            <a:spLocks noChangeArrowheads="1"/>
          </p:cNvSpPr>
          <p:nvPr/>
        </p:nvSpPr>
        <p:spPr bwMode="auto">
          <a:xfrm>
            <a:off x="2119313" y="6324600"/>
            <a:ext cx="6948487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6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SO 1  Explain the characteristics and purposes of cost accounting.</a:t>
            </a:r>
            <a:r>
              <a:rPr lang="en-US"/>
              <a:t> </a:t>
            </a:r>
          </a:p>
        </p:txBody>
      </p:sp>
      <p:sp>
        <p:nvSpPr>
          <p:cNvPr id="428044" name="Rectangle 1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60388"/>
          </a:xfrm>
          <a:ln w="12700" cap="flat" algn="ctr"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57150" algn="l">
              <a:defRPr/>
            </a:pPr>
            <a:r>
              <a:rPr lang="en-US" smtClean="0"/>
              <a:t>Cost Accounting Systems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2057400" y="16002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l"/>
            <a:endParaRPr lang="en-US" b="1">
              <a:latin typeface="Comic Sans MS" pitchFamily="66" charset="0"/>
            </a:endParaRPr>
          </a:p>
        </p:txBody>
      </p:sp>
      <p:sp>
        <p:nvSpPr>
          <p:cNvPr id="607236" name="Text Box 4"/>
          <p:cNvSpPr txBox="1">
            <a:spLocks noChangeArrowheads="1"/>
          </p:cNvSpPr>
          <p:nvPr/>
        </p:nvSpPr>
        <p:spPr bwMode="auto">
          <a:xfrm>
            <a:off x="2119313" y="6324600"/>
            <a:ext cx="6948487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6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SO 1  Explain the characteristics and purposes of cost accounting.</a:t>
            </a:r>
            <a:r>
              <a:rPr lang="en-US"/>
              <a:t> </a:t>
            </a:r>
          </a:p>
        </p:txBody>
      </p:sp>
      <p:sp>
        <p:nvSpPr>
          <p:cNvPr id="607237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60388"/>
          </a:xfrm>
          <a:ln w="12700" cap="flat" algn="ctr"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57150" algn="l">
              <a:defRPr/>
            </a:pPr>
            <a:r>
              <a:rPr lang="en-US" smtClean="0"/>
              <a:t>Cost Accounting Systems</a:t>
            </a:r>
          </a:p>
        </p:txBody>
      </p:sp>
      <p:sp>
        <p:nvSpPr>
          <p:cNvPr id="7173" name="Rectangle 6"/>
          <p:cNvSpPr>
            <a:spLocks noChangeArrowheads="1"/>
          </p:cNvSpPr>
          <p:nvPr/>
        </p:nvSpPr>
        <p:spPr bwMode="auto">
          <a:xfrm>
            <a:off x="609600" y="1447800"/>
            <a:ext cx="784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800" b="1">
                <a:solidFill>
                  <a:srgbClr val="005400"/>
                </a:solidFill>
                <a:latin typeface="Comic Sans MS" pitchFamily="66" charset="0"/>
              </a:rPr>
              <a:t>Job Order Cost System</a:t>
            </a:r>
          </a:p>
        </p:txBody>
      </p:sp>
      <p:sp>
        <p:nvSpPr>
          <p:cNvPr id="7174" name="Rectangle 7"/>
          <p:cNvSpPr>
            <a:spLocks noChangeArrowheads="1"/>
          </p:cNvSpPr>
          <p:nvPr/>
        </p:nvSpPr>
        <p:spPr bwMode="auto">
          <a:xfrm>
            <a:off x="914400" y="1981200"/>
            <a:ext cx="7543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tIns="137160"/>
          <a:lstStyle/>
          <a:p>
            <a:pPr marL="346075" indent="-346075" algn="l">
              <a:lnSpc>
                <a:spcPct val="125000"/>
              </a:lnSpc>
              <a:spcBef>
                <a:spcPct val="50000"/>
              </a:spcBef>
              <a:buSzPct val="80000"/>
              <a:buFont typeface="Comic Sans MS" pitchFamily="66" charset="0"/>
              <a:buBlip>
                <a:blip r:embed="rId3"/>
              </a:buBlip>
            </a:pPr>
            <a:r>
              <a:rPr lang="en-US" sz="2200">
                <a:latin typeface="Comic Sans MS" pitchFamily="66" charset="0"/>
              </a:rPr>
              <a:t>Costs are assigned to each job or batch.</a:t>
            </a:r>
          </a:p>
          <a:p>
            <a:pPr marL="346075" indent="-346075" algn="l">
              <a:lnSpc>
                <a:spcPct val="125000"/>
              </a:lnSpc>
              <a:spcBef>
                <a:spcPct val="50000"/>
              </a:spcBef>
              <a:buSzPct val="80000"/>
              <a:buFont typeface="Comic Sans MS" pitchFamily="66" charset="0"/>
              <a:buBlip>
                <a:blip r:embed="rId3"/>
              </a:buBlip>
            </a:pPr>
            <a:r>
              <a:rPr lang="en-US" sz="2200">
                <a:latin typeface="Comic Sans MS" pitchFamily="66" charset="0"/>
              </a:rPr>
              <a:t>A job may be for a specific order or inventory.</a:t>
            </a:r>
          </a:p>
          <a:p>
            <a:pPr marL="346075" indent="-346075" algn="l">
              <a:lnSpc>
                <a:spcPct val="125000"/>
              </a:lnSpc>
              <a:spcBef>
                <a:spcPct val="50000"/>
              </a:spcBef>
              <a:buSzPct val="80000"/>
              <a:buFont typeface="Comic Sans MS" pitchFamily="66" charset="0"/>
              <a:buBlip>
                <a:blip r:embed="rId3"/>
              </a:buBlip>
            </a:pPr>
            <a:r>
              <a:rPr lang="en-US" sz="2200" b="1">
                <a:latin typeface="Comic Sans MS" pitchFamily="66" charset="0"/>
              </a:rPr>
              <a:t>A key feature</a:t>
            </a:r>
            <a:r>
              <a:rPr lang="en-US" sz="2200">
                <a:latin typeface="Comic Sans MS" pitchFamily="66" charset="0"/>
              </a:rPr>
              <a:t>:  Each job or batch has its own distinguishing characteristics. </a:t>
            </a:r>
          </a:p>
          <a:p>
            <a:pPr marL="346075" indent="-346075" algn="l">
              <a:lnSpc>
                <a:spcPct val="125000"/>
              </a:lnSpc>
              <a:spcBef>
                <a:spcPct val="50000"/>
              </a:spcBef>
              <a:buSzPct val="80000"/>
              <a:buFont typeface="Comic Sans MS" pitchFamily="66" charset="0"/>
              <a:buBlip>
                <a:blip r:embed="rId3"/>
              </a:buBlip>
            </a:pPr>
            <a:r>
              <a:rPr lang="en-US" sz="2200" b="1">
                <a:latin typeface="Comic Sans MS" pitchFamily="66" charset="0"/>
              </a:rPr>
              <a:t>The objective</a:t>
            </a:r>
            <a:r>
              <a:rPr lang="en-US" sz="2200">
                <a:latin typeface="Comic Sans MS" pitchFamily="66" charset="0"/>
              </a:rPr>
              <a:t>:  To compute the cost per job.</a:t>
            </a:r>
          </a:p>
          <a:p>
            <a:pPr marL="346075" indent="-346075" algn="l">
              <a:lnSpc>
                <a:spcPct val="125000"/>
              </a:lnSpc>
              <a:spcBef>
                <a:spcPct val="50000"/>
              </a:spcBef>
              <a:buSzPct val="80000"/>
              <a:buFont typeface="Comic Sans MS" pitchFamily="66" charset="0"/>
              <a:buBlip>
                <a:blip r:embed="rId3"/>
              </a:buBlip>
            </a:pPr>
            <a:r>
              <a:rPr lang="en-US" sz="2200">
                <a:latin typeface="Comic Sans MS" pitchFamily="66" charset="0"/>
              </a:rPr>
              <a:t>Measures costs for each job completed – not for set time periods.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7" name="Rectangle 3"/>
          <p:cNvSpPr>
            <a:spLocks noChangeArrowheads="1"/>
          </p:cNvSpPr>
          <p:nvPr/>
        </p:nvSpPr>
        <p:spPr bwMode="auto">
          <a:xfrm>
            <a:off x="1066800" y="2362200"/>
            <a:ext cx="7239000" cy="25146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tIns="137160"/>
          <a:lstStyle/>
          <a:p>
            <a:pPr marL="346075" indent="-346075" algn="l">
              <a:lnSpc>
                <a:spcPct val="105000"/>
              </a:lnSpc>
              <a:defRPr/>
            </a:pPr>
            <a:endParaRPr lang="en-US" sz="2000" b="1" i="1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8195" name="Line 5"/>
          <p:cNvSpPr>
            <a:spLocks noChangeShapeType="1"/>
          </p:cNvSpPr>
          <p:nvPr/>
        </p:nvSpPr>
        <p:spPr bwMode="auto">
          <a:xfrm>
            <a:off x="685800" y="1600200"/>
            <a:ext cx="7772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6" name="Line 13"/>
          <p:cNvSpPr>
            <a:spLocks noChangeShapeType="1"/>
          </p:cNvSpPr>
          <p:nvPr/>
        </p:nvSpPr>
        <p:spPr bwMode="auto">
          <a:xfrm>
            <a:off x="685800" y="4876800"/>
            <a:ext cx="7772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197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85344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8198" name="Rectangle 19"/>
          <p:cNvSpPr>
            <a:spLocks noChangeArrowheads="1"/>
          </p:cNvSpPr>
          <p:nvPr/>
        </p:nvSpPr>
        <p:spPr bwMode="auto">
          <a:xfrm>
            <a:off x="7721600" y="1782763"/>
            <a:ext cx="1227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  <a:latin typeface="Arial" charset="0"/>
              </a:rPr>
              <a:t>Illustration 2-1</a:t>
            </a:r>
          </a:p>
        </p:txBody>
      </p:sp>
      <p:sp>
        <p:nvSpPr>
          <p:cNvPr id="502805" name="Rectangle 21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60388"/>
          </a:xfrm>
          <a:ln w="12700" cap="flat" algn="ctr"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57150" algn="l">
              <a:defRPr/>
            </a:pPr>
            <a:r>
              <a:rPr lang="en-US" smtClean="0"/>
              <a:t>Cost Accounting Systems</a:t>
            </a:r>
          </a:p>
        </p:txBody>
      </p:sp>
      <p:sp>
        <p:nvSpPr>
          <p:cNvPr id="502806" name="Text Box 22"/>
          <p:cNvSpPr txBox="1">
            <a:spLocks noChangeArrowheads="1"/>
          </p:cNvSpPr>
          <p:nvPr/>
        </p:nvSpPr>
        <p:spPr bwMode="auto">
          <a:xfrm>
            <a:off x="2119313" y="6324600"/>
            <a:ext cx="6948487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6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SO 1  Explain the characteristics and purposes of cost accounting.</a:t>
            </a:r>
            <a:r>
              <a:rPr lang="en-US"/>
              <a:t>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838200" y="1981200"/>
            <a:ext cx="7696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tIns="137160"/>
          <a:lstStyle/>
          <a:p>
            <a:pPr marL="346075" indent="-346075" algn="l">
              <a:lnSpc>
                <a:spcPct val="125000"/>
              </a:lnSpc>
              <a:spcBef>
                <a:spcPct val="50000"/>
              </a:spcBef>
              <a:buSzPct val="80000"/>
              <a:buFont typeface="Comic Sans MS" pitchFamily="66" charset="0"/>
              <a:buBlip>
                <a:blip r:embed="rId3"/>
              </a:buBlip>
            </a:pPr>
            <a:r>
              <a:rPr lang="en-US" sz="2200">
                <a:latin typeface="Comic Sans MS" pitchFamily="66" charset="0"/>
              </a:rPr>
              <a:t>Used when a </a:t>
            </a:r>
            <a:r>
              <a:rPr lang="en-US" sz="2200" b="1">
                <a:solidFill>
                  <a:srgbClr val="800000"/>
                </a:solidFill>
                <a:latin typeface="Comic Sans MS" pitchFamily="66" charset="0"/>
              </a:rPr>
              <a:t>large volume of similar products</a:t>
            </a:r>
            <a:r>
              <a:rPr lang="en-US" sz="2200">
                <a:latin typeface="Comic Sans MS" pitchFamily="66" charset="0"/>
              </a:rPr>
              <a:t> are manufactured - (Cereal, Automobiles, Compact Discs, Paint).</a:t>
            </a:r>
          </a:p>
          <a:p>
            <a:pPr marL="346075" indent="-346075" algn="l">
              <a:lnSpc>
                <a:spcPct val="125000"/>
              </a:lnSpc>
              <a:spcBef>
                <a:spcPct val="50000"/>
              </a:spcBef>
              <a:buSzPct val="80000"/>
              <a:buFont typeface="Comic Sans MS" pitchFamily="66" charset="0"/>
              <a:buBlip>
                <a:blip r:embed="rId3"/>
              </a:buBlip>
            </a:pPr>
            <a:r>
              <a:rPr lang="en-US" sz="2200">
                <a:latin typeface="Comic Sans MS" pitchFamily="66" charset="0"/>
              </a:rPr>
              <a:t>Costs are accumulated for a </a:t>
            </a:r>
            <a:r>
              <a:rPr lang="en-US" sz="2200" b="1">
                <a:solidFill>
                  <a:srgbClr val="800000"/>
                </a:solidFill>
                <a:latin typeface="Comic Sans MS" pitchFamily="66" charset="0"/>
              </a:rPr>
              <a:t>specific time period</a:t>
            </a:r>
            <a:r>
              <a:rPr lang="en-US" sz="2200">
                <a:latin typeface="Comic Sans MS" pitchFamily="66" charset="0"/>
              </a:rPr>
              <a:t> – (week or month).</a:t>
            </a:r>
          </a:p>
          <a:p>
            <a:pPr marL="346075" indent="-346075" algn="l">
              <a:lnSpc>
                <a:spcPct val="125000"/>
              </a:lnSpc>
              <a:spcBef>
                <a:spcPct val="50000"/>
              </a:spcBef>
              <a:buSzPct val="80000"/>
              <a:buFont typeface="Comic Sans MS" pitchFamily="66" charset="0"/>
              <a:buBlip>
                <a:blip r:embed="rId3"/>
              </a:buBlip>
            </a:pPr>
            <a:r>
              <a:rPr lang="en-US" sz="2200">
                <a:latin typeface="Comic Sans MS" pitchFamily="66" charset="0"/>
              </a:rPr>
              <a:t>Costs are assigned to departments or processes for a </a:t>
            </a:r>
            <a:r>
              <a:rPr lang="en-US" sz="2200" b="1">
                <a:solidFill>
                  <a:srgbClr val="800000"/>
                </a:solidFill>
                <a:latin typeface="Comic Sans MS" pitchFamily="66" charset="0"/>
              </a:rPr>
              <a:t>set period of time</a:t>
            </a:r>
            <a:r>
              <a:rPr lang="en-US" sz="2200">
                <a:latin typeface="Comic Sans MS" pitchFamily="66" charset="0"/>
              </a:rPr>
              <a:t>.</a:t>
            </a:r>
          </a:p>
        </p:txBody>
      </p:sp>
      <p:sp>
        <p:nvSpPr>
          <p:cNvPr id="429065" name="Text Box 9"/>
          <p:cNvSpPr txBox="1">
            <a:spLocks noChangeArrowheads="1"/>
          </p:cNvSpPr>
          <p:nvPr/>
        </p:nvSpPr>
        <p:spPr bwMode="auto">
          <a:xfrm>
            <a:off x="2119313" y="6324600"/>
            <a:ext cx="6948487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6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SO 1  Explain the characteristics and purposes of cost accounting.</a:t>
            </a:r>
            <a:r>
              <a:rPr lang="en-US"/>
              <a:t> </a:t>
            </a:r>
          </a:p>
        </p:txBody>
      </p:sp>
      <p:sp>
        <p:nvSpPr>
          <p:cNvPr id="429066" name="Rectangle 10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60388"/>
          </a:xfrm>
          <a:ln w="12700" cap="flat" algn="ctr"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57150" algn="l">
              <a:defRPr/>
            </a:pPr>
            <a:r>
              <a:rPr lang="en-US" smtClean="0"/>
              <a:t>Cost Accounting Systems</a:t>
            </a:r>
          </a:p>
        </p:txBody>
      </p:sp>
      <p:sp>
        <p:nvSpPr>
          <p:cNvPr id="9221" name="Rectangle 11"/>
          <p:cNvSpPr>
            <a:spLocks noChangeArrowheads="1"/>
          </p:cNvSpPr>
          <p:nvPr/>
        </p:nvSpPr>
        <p:spPr bwMode="auto">
          <a:xfrm>
            <a:off x="609600" y="1447800"/>
            <a:ext cx="784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800" b="1">
                <a:solidFill>
                  <a:srgbClr val="005400"/>
                </a:solidFill>
                <a:latin typeface="Comic Sans MS" pitchFamily="66" charset="0"/>
              </a:rPr>
              <a:t>Process Cost System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5"/>
          <p:cNvSpPr>
            <a:spLocks noChangeShapeType="1"/>
          </p:cNvSpPr>
          <p:nvPr/>
        </p:nvSpPr>
        <p:spPr bwMode="auto">
          <a:xfrm>
            <a:off x="685800" y="1676400"/>
            <a:ext cx="7848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3" name="Line 14"/>
          <p:cNvSpPr>
            <a:spLocks noChangeShapeType="1"/>
          </p:cNvSpPr>
          <p:nvPr/>
        </p:nvSpPr>
        <p:spPr bwMode="auto">
          <a:xfrm>
            <a:off x="685800" y="5105400"/>
            <a:ext cx="7848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44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54250"/>
            <a:ext cx="8534400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0245" name="Rectangle 17"/>
          <p:cNvSpPr>
            <a:spLocks noChangeArrowheads="1"/>
          </p:cNvSpPr>
          <p:nvPr/>
        </p:nvSpPr>
        <p:spPr bwMode="auto">
          <a:xfrm>
            <a:off x="7661275" y="1935163"/>
            <a:ext cx="1227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  <a:latin typeface="Arial" charset="0"/>
              </a:rPr>
              <a:t>Illustration 2-2</a:t>
            </a:r>
          </a:p>
        </p:txBody>
      </p:sp>
      <p:sp>
        <p:nvSpPr>
          <p:cNvPr id="504851" name="Text Box 19"/>
          <p:cNvSpPr txBox="1">
            <a:spLocks noChangeArrowheads="1"/>
          </p:cNvSpPr>
          <p:nvPr/>
        </p:nvSpPr>
        <p:spPr bwMode="auto">
          <a:xfrm>
            <a:off x="2119313" y="6324600"/>
            <a:ext cx="6948487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6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SO 1  Explain the characteristics and purposes of cost accounting.</a:t>
            </a:r>
            <a:r>
              <a:rPr lang="en-US"/>
              <a:t> </a:t>
            </a:r>
          </a:p>
        </p:txBody>
      </p:sp>
      <p:sp>
        <p:nvSpPr>
          <p:cNvPr id="504852" name="Rectangle 20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60388"/>
          </a:xfrm>
          <a:ln w="12700" cap="flat" algn="ctr"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57150" algn="l">
              <a:defRPr/>
            </a:pPr>
            <a:r>
              <a:rPr lang="en-US" smtClean="0"/>
              <a:t>Cost Accounting Systems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vnglnc">
  <a:themeElements>
    <a:clrScheme name="">
      <a:dk1>
        <a:srgbClr val="000000"/>
      </a:dk1>
      <a:lt1>
        <a:srgbClr val="FFFFFF"/>
      </a:lt1>
      <a:dk2>
        <a:srgbClr val="0000FF"/>
      </a:dk2>
      <a:lt2>
        <a:srgbClr val="000000"/>
      </a:lt2>
      <a:accent1>
        <a:srgbClr val="00FFFF"/>
      </a:accent1>
      <a:accent2>
        <a:srgbClr val="FF0000"/>
      </a:accent2>
      <a:accent3>
        <a:srgbClr val="FFFFFF"/>
      </a:accent3>
      <a:accent4>
        <a:srgbClr val="000000"/>
      </a:accent4>
      <a:accent5>
        <a:srgbClr val="AAFFFF"/>
      </a:accent5>
      <a:accent6>
        <a:srgbClr val="E70000"/>
      </a:accent6>
      <a:hlink>
        <a:srgbClr val="000099"/>
      </a:hlink>
      <a:folHlink>
        <a:srgbClr val="000000"/>
      </a:folHlink>
    </a:clrScheme>
    <a:fontScheme name="movnglnc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vngln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vngln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Office\Templates\1033\Company Handbook.pot</Template>
  <TotalTime>10177</TotalTime>
  <Pages>43</Pages>
  <Words>305</Words>
  <Application>Microsoft Office PowerPoint</Application>
  <PresentationFormat>On-screen Show (4:3)</PresentationFormat>
  <Paragraphs>59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movnglnc</vt:lpstr>
      <vt:lpstr>PowerPoint Presentation</vt:lpstr>
      <vt:lpstr>Managerial Accounting  Lecture 06: Job Order Costing</vt:lpstr>
      <vt:lpstr>PowerPoint Presentation</vt:lpstr>
      <vt:lpstr>PowerPoint Presentation</vt:lpstr>
      <vt:lpstr>Cost Accounting Systems</vt:lpstr>
      <vt:lpstr>Cost Accounting Systems</vt:lpstr>
      <vt:lpstr>Cost Accounting Systems</vt:lpstr>
      <vt:lpstr>Cost Accounting Systems</vt:lpstr>
      <vt:lpstr>Cost Accounting Systems</vt:lpstr>
      <vt:lpstr>Cost Accounting Systems</vt:lpstr>
      <vt:lpstr>Job Order Cost Flow</vt:lpstr>
      <vt:lpstr>End of Lecture 06 THANK YOU ALL…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Accounting Principles 8th Edition</dc:title>
  <dc:subject>Chapter 20</dc:subject>
  <dc:creator>Dan &amp; Suzanne Ward</dc:creator>
  <cp:lastModifiedBy>Masud Jahan</cp:lastModifiedBy>
  <cp:revision>1174</cp:revision>
  <cp:lastPrinted>1999-09-16T17:08:20Z</cp:lastPrinted>
  <dcterms:created xsi:type="dcterms:W3CDTF">1997-03-28T18:03:02Z</dcterms:created>
  <dcterms:modified xsi:type="dcterms:W3CDTF">2020-03-28T13:23:49Z</dcterms:modified>
</cp:coreProperties>
</file>