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9" r:id="rId6"/>
    <p:sldId id="259" r:id="rId7"/>
    <p:sldId id="260" r:id="rId8"/>
    <p:sldId id="261" r:id="rId9"/>
    <p:sldId id="262" r:id="rId10"/>
    <p:sldId id="270" r:id="rId11"/>
    <p:sldId id="271" r:id="rId12"/>
    <p:sldId id="263" r:id="rId13"/>
    <p:sldId id="266" r:id="rId14"/>
    <p:sldId id="264" r:id="rId15"/>
    <p:sldId id="265" r:id="rId16"/>
    <p:sldId id="267" r:id="rId17"/>
    <p:sldId id="26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16497876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04571537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04491267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8745183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p14="http://schemas.microsoft.com/office/powerpoint/2010/main" val="286762227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Tree>
    <p:extLst>
      <p:ext uri="{BB962C8B-B14F-4D97-AF65-F5344CB8AC3E}">
        <p14:creationId xmlns:p14="http://schemas.microsoft.com/office/powerpoint/2010/main" val="1602240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Date Placeholder 1"/>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74363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extLst>
      <p:ext uri="{BB962C8B-B14F-4D97-AF65-F5344CB8AC3E}">
        <p14:creationId xmlns:p14="http://schemas.microsoft.com/office/powerpoint/2010/main" val="81256725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8/24/2020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extLst>
      <p:ext uri="{BB962C8B-B14F-4D97-AF65-F5344CB8AC3E}">
        <p14:creationId xmlns:p14="http://schemas.microsoft.com/office/powerpoint/2010/main" val="3825422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Tree>
    <p:extLst>
      <p:ext uri="{BB962C8B-B14F-4D97-AF65-F5344CB8AC3E}">
        <p14:creationId xmlns:p14="http://schemas.microsoft.com/office/powerpoint/2010/main" val="166491029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366615923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8/24/2020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extLst>
      <p:ext uri="{BB962C8B-B14F-4D97-AF65-F5344CB8AC3E}">
        <p14:creationId xmlns:p14="http://schemas.microsoft.com/office/powerpoint/2010/main" val="2133107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mitran-lab.amath.unc.edu/courses/MATH768/biblio/introduction-to-prob-models-11th-edition.PDF"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2819400"/>
            <a:ext cx="4572000" cy="1752600"/>
          </a:xfrm>
        </p:spPr>
        <p:txBody>
          <a:bodyPr/>
          <a:lstStyle/>
          <a:p>
            <a:r>
              <a:rPr lang="en-US" dirty="0" smtClean="0"/>
              <a:t>Course Code:407</a:t>
            </a:r>
          </a:p>
          <a:p>
            <a:r>
              <a:rPr lang="en-US" dirty="0" smtClean="0"/>
              <a:t>Course Credit: 3.00</a:t>
            </a:r>
          </a:p>
        </p:txBody>
      </p:sp>
      <p:sp>
        <p:nvSpPr>
          <p:cNvPr id="2" name="Title 1"/>
          <p:cNvSpPr>
            <a:spLocks noGrp="1"/>
          </p:cNvSpPr>
          <p:nvPr>
            <p:ph type="ctrTitle"/>
          </p:nvPr>
        </p:nvSpPr>
        <p:spPr/>
        <p:txBody>
          <a:bodyPr/>
          <a:lstStyle/>
          <a:p>
            <a:r>
              <a:rPr lang="en-US" dirty="0" smtClean="0"/>
              <a:t>Applied Statistic &amp; Queuing Theory </a:t>
            </a:r>
            <a:endParaRPr lang="en-US" dirty="0"/>
          </a:p>
        </p:txBody>
      </p:sp>
      <p:sp>
        <p:nvSpPr>
          <p:cNvPr id="5" name="TextBox 4"/>
          <p:cNvSpPr txBox="1"/>
          <p:nvPr/>
        </p:nvSpPr>
        <p:spPr>
          <a:xfrm>
            <a:off x="2286000" y="4648200"/>
            <a:ext cx="4495800" cy="369332"/>
          </a:xfrm>
          <a:prstGeom prst="rect">
            <a:avLst/>
          </a:prstGeom>
          <a:noFill/>
        </p:spPr>
        <p:txBody>
          <a:bodyPr wrap="square" rtlCol="0">
            <a:spAutoFit/>
          </a:bodyPr>
          <a:lstStyle/>
          <a:p>
            <a:pPr algn="ctr"/>
            <a:r>
              <a:rPr lang="en-US" dirty="0" err="1" smtClean="0">
                <a:solidFill>
                  <a:prstClr val="black"/>
                </a:solidFill>
              </a:rPr>
              <a:t>Lec</a:t>
            </a:r>
            <a:r>
              <a:rPr lang="en-US" dirty="0" smtClean="0">
                <a:solidFill>
                  <a:prstClr val="black"/>
                </a:solidFill>
              </a:rPr>
              <a:t>  </a:t>
            </a:r>
            <a:r>
              <a:rPr lang="en-US" dirty="0" err="1" smtClean="0">
                <a:solidFill>
                  <a:prstClr val="black"/>
                </a:solidFill>
              </a:rPr>
              <a:t>Sahrima</a:t>
            </a:r>
            <a:r>
              <a:rPr lang="en-US" dirty="0" smtClean="0">
                <a:solidFill>
                  <a:prstClr val="black"/>
                </a:solidFill>
              </a:rPr>
              <a:t> </a:t>
            </a:r>
            <a:r>
              <a:rPr lang="en-US" dirty="0" err="1" smtClean="0">
                <a:solidFill>
                  <a:prstClr val="black"/>
                </a:solidFill>
              </a:rPr>
              <a:t>Jannat</a:t>
            </a:r>
            <a:r>
              <a:rPr lang="en-US" dirty="0" smtClean="0">
                <a:solidFill>
                  <a:prstClr val="black"/>
                </a:solidFill>
              </a:rPr>
              <a:t> </a:t>
            </a:r>
            <a:r>
              <a:rPr lang="en-US" dirty="0" err="1" smtClean="0">
                <a:solidFill>
                  <a:prstClr val="black"/>
                </a:solidFill>
              </a:rPr>
              <a:t>Oishwee</a:t>
            </a:r>
            <a:endParaRPr lang="en-US" dirty="0" smtClean="0">
              <a:solidFill>
                <a:prstClr val="black"/>
              </a:solidFill>
            </a:endParaRPr>
          </a:p>
        </p:txBody>
      </p:sp>
    </p:spTree>
    <p:extLst>
      <p:ext uri="{BB962C8B-B14F-4D97-AF65-F5344CB8AC3E}">
        <p14:creationId xmlns:p14="http://schemas.microsoft.com/office/powerpoint/2010/main" val="4229685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dirty="0"/>
              <a:t>The cumulative distribution function (</a:t>
            </a:r>
            <a:r>
              <a:rPr lang="en-US" sz="2000" dirty="0" err="1"/>
              <a:t>cdf</a:t>
            </a:r>
            <a:r>
              <a:rPr lang="en-US" sz="2000" dirty="0"/>
              <a:t>) (or more simply the distribution function) F(·) of the random variable X is defined for any real number b, </a:t>
            </a:r>
            <a:endParaRPr lang="en-US" sz="2000" dirty="0" smtClean="0"/>
          </a:p>
          <a:p>
            <a:pPr marL="0" indent="0" algn="just">
              <a:buNone/>
            </a:pPr>
            <a:r>
              <a:rPr lang="en-US" sz="2000" dirty="0"/>
              <a:t> </a:t>
            </a:r>
            <a:r>
              <a:rPr lang="en-US" sz="2000" dirty="0" smtClean="0"/>
              <a:t>    −∞ </a:t>
            </a:r>
            <a:r>
              <a:rPr lang="en-US" sz="2000" dirty="0"/>
              <a:t>&lt; b &lt; ∞, by F(b) = P{X ≤ b} </a:t>
            </a:r>
            <a:endParaRPr lang="en-US" sz="2000" dirty="0" smtClean="0"/>
          </a:p>
          <a:p>
            <a:pPr marL="0" indent="0" algn="just">
              <a:buNone/>
            </a:pPr>
            <a:endParaRPr lang="en-US" sz="2000" dirty="0"/>
          </a:p>
          <a:p>
            <a:pPr marL="0" indent="0" algn="just">
              <a:buNone/>
            </a:pPr>
            <a:r>
              <a:rPr lang="en-US" sz="2000" dirty="0" smtClean="0"/>
              <a:t>In </a:t>
            </a:r>
            <a:r>
              <a:rPr lang="en-US" sz="2000" dirty="0"/>
              <a:t>words, F(b) denotes the probability that the random variable X takes on a value that is less than or equal to b. Some properties of the </a:t>
            </a:r>
            <a:r>
              <a:rPr lang="en-US" sz="2000" dirty="0" err="1"/>
              <a:t>cdf</a:t>
            </a:r>
            <a:r>
              <a:rPr lang="en-US" sz="2000" dirty="0"/>
              <a:t> F </a:t>
            </a:r>
            <a:r>
              <a:rPr lang="en-US" sz="2000" dirty="0" smtClean="0"/>
              <a:t>are</a:t>
            </a:r>
          </a:p>
          <a:p>
            <a:pPr marL="0" indent="0" algn="just">
              <a:buNone/>
            </a:pPr>
            <a:endParaRPr lang="en-US" sz="2000" dirty="0"/>
          </a:p>
          <a:p>
            <a:pPr marL="0" indent="0" algn="just">
              <a:buNone/>
            </a:pPr>
            <a:r>
              <a:rPr lang="en-US" sz="2000" dirty="0" smtClean="0"/>
              <a:t> </a:t>
            </a:r>
            <a:r>
              <a:rPr lang="en-US" sz="2000" dirty="0"/>
              <a:t>(i) F(b) is a </a:t>
            </a:r>
            <a:r>
              <a:rPr lang="en-US" sz="2000" dirty="0" smtClean="0"/>
              <a:t>no decreasing </a:t>
            </a:r>
            <a:r>
              <a:rPr lang="en-US" sz="2000" dirty="0"/>
              <a:t>function of </a:t>
            </a:r>
            <a:r>
              <a:rPr lang="en-US" sz="2000" dirty="0" smtClean="0"/>
              <a:t>b</a:t>
            </a:r>
            <a:endParaRPr lang="en-US" sz="2000" dirty="0"/>
          </a:p>
          <a:p>
            <a:pPr marL="0" indent="0" algn="just">
              <a:buNone/>
            </a:pPr>
            <a:r>
              <a:rPr lang="en-US" sz="2000" dirty="0" smtClean="0"/>
              <a:t> (ii</a:t>
            </a:r>
            <a:r>
              <a:rPr lang="en-US" sz="2000" dirty="0"/>
              <a:t>) limb→∞ F(b) = F(∞) = </a:t>
            </a:r>
            <a:r>
              <a:rPr lang="en-US" sz="2000" dirty="0" smtClean="0"/>
              <a:t>1</a:t>
            </a:r>
          </a:p>
          <a:p>
            <a:pPr marL="0" indent="0" algn="just">
              <a:buNone/>
            </a:pPr>
            <a:r>
              <a:rPr lang="en-US" sz="2000" dirty="0" smtClean="0"/>
              <a:t> </a:t>
            </a:r>
            <a:r>
              <a:rPr lang="en-US" sz="2000" dirty="0"/>
              <a:t>(iii) limb→−∞ F(b) = F(−∞) = 0.</a:t>
            </a:r>
          </a:p>
        </p:txBody>
      </p:sp>
    </p:spTree>
    <p:extLst>
      <p:ext uri="{BB962C8B-B14F-4D97-AF65-F5344CB8AC3E}">
        <p14:creationId xmlns:p14="http://schemas.microsoft.com/office/powerpoint/2010/main" val="148503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Random Variable</a:t>
            </a:r>
            <a:endParaRPr lang="en-US" dirty="0"/>
          </a:p>
        </p:txBody>
      </p:sp>
      <p:sp>
        <p:nvSpPr>
          <p:cNvPr id="3" name="Content Placeholder 2"/>
          <p:cNvSpPr>
            <a:spLocks noGrp="1"/>
          </p:cNvSpPr>
          <p:nvPr>
            <p:ph sz="quarter" idx="1"/>
          </p:nvPr>
        </p:nvSpPr>
        <p:spPr/>
        <p:txBody>
          <a:bodyPr/>
          <a:lstStyle/>
          <a:p>
            <a:pPr algn="just" fontAlgn="base"/>
            <a:r>
              <a:rPr lang="en-US" sz="2000" dirty="0"/>
              <a:t>A discrete random variable has a countable number of possible </a:t>
            </a:r>
            <a:r>
              <a:rPr lang="en-US" sz="2000" dirty="0" smtClean="0"/>
              <a:t>values.</a:t>
            </a:r>
          </a:p>
          <a:p>
            <a:pPr marL="0" indent="0" algn="just" fontAlgn="base">
              <a:buNone/>
            </a:pPr>
            <a:endParaRPr lang="en-US" sz="2000" dirty="0"/>
          </a:p>
          <a:p>
            <a:pPr marL="0" indent="0" algn="just" fontAlgn="base">
              <a:buNone/>
            </a:pPr>
            <a:r>
              <a:rPr lang="en-US" sz="2000" dirty="0" smtClean="0"/>
              <a:t> The </a:t>
            </a:r>
            <a:r>
              <a:rPr lang="en-US" sz="2000" dirty="0"/>
              <a:t>probability of each value of a discrete random variable is between 0 and 1, and the sum of all the probabilities is equal to 1</a:t>
            </a:r>
            <a:r>
              <a:rPr lang="en-US" sz="2000" dirty="0" smtClean="0"/>
              <a:t>.</a:t>
            </a:r>
          </a:p>
          <a:p>
            <a:pPr algn="just" fontAlgn="base"/>
            <a:endParaRPr lang="en-US" sz="2000" dirty="0"/>
          </a:p>
          <a:p>
            <a:pPr marL="0" indent="0" algn="just" fontAlgn="base">
              <a:buNone/>
            </a:pPr>
            <a:r>
              <a:rPr lang="en-US" sz="2000" dirty="0" smtClean="0"/>
              <a:t>It is obtained </a:t>
            </a:r>
            <a:r>
              <a:rPr lang="en-US" sz="2000" dirty="0"/>
              <a:t>by counting values for which there are no in-between values, such as the integers 0, 1, 2, </a:t>
            </a:r>
            <a:r>
              <a:rPr lang="en-US" sz="2000" dirty="0" smtClean="0"/>
              <a:t>….</a:t>
            </a:r>
          </a:p>
          <a:p>
            <a:pPr marL="0" indent="0" algn="just" fontAlgn="base">
              <a:buNone/>
            </a:pPr>
            <a:endParaRPr lang="en-US" sz="2000" dirty="0" smtClean="0"/>
          </a:p>
          <a:p>
            <a:pPr marL="0" indent="0" algn="just" fontAlgn="base">
              <a:buNone/>
            </a:pPr>
            <a:r>
              <a:rPr lang="en-US" sz="2000" dirty="0"/>
              <a:t>Examples of discrete random variables include the values obtained from rolling a die and the grades received on a test out of 100.</a:t>
            </a:r>
            <a:endParaRPr lang="en-US" sz="2000" dirty="0" smtClean="0"/>
          </a:p>
          <a:p>
            <a:pPr marL="0" indent="0" algn="just" fontAlgn="base">
              <a:buNone/>
            </a:pPr>
            <a:endParaRPr lang="en-US" sz="2000" dirty="0"/>
          </a:p>
          <a:p>
            <a:endParaRPr lang="en-US" dirty="0"/>
          </a:p>
        </p:txBody>
      </p:sp>
    </p:spTree>
    <p:extLst>
      <p:ext uri="{BB962C8B-B14F-4D97-AF65-F5344CB8AC3E}">
        <p14:creationId xmlns:p14="http://schemas.microsoft.com/office/powerpoint/2010/main" val="29344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Random Variable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000" dirty="0"/>
              <a:t>For a discrete random variable X, we define the probability mass function </a:t>
            </a:r>
            <a:r>
              <a:rPr lang="en-US" sz="2000" dirty="0" smtClean="0"/>
              <a:t>  p(a</a:t>
            </a:r>
            <a:r>
              <a:rPr lang="en-US" sz="2000" dirty="0"/>
              <a:t>) of X </a:t>
            </a:r>
            <a:r>
              <a:rPr lang="en-US" sz="2000" dirty="0" smtClean="0"/>
              <a:t>by</a:t>
            </a:r>
          </a:p>
          <a:p>
            <a:pPr marL="0" indent="0" algn="just">
              <a:buNone/>
            </a:pPr>
            <a:r>
              <a:rPr lang="en-US" sz="2000" dirty="0"/>
              <a:t> </a:t>
            </a:r>
            <a:r>
              <a:rPr lang="en-US" sz="2000" dirty="0" smtClean="0"/>
              <a:t>                                 </a:t>
            </a:r>
            <a:r>
              <a:rPr lang="en-US" sz="2000" dirty="0"/>
              <a:t>p(a) = P{X = a</a:t>
            </a:r>
            <a:r>
              <a:rPr lang="en-US" sz="2000" dirty="0" smtClean="0"/>
              <a:t>}</a:t>
            </a:r>
          </a:p>
          <a:p>
            <a:pPr marL="0" indent="0" algn="just">
              <a:buNone/>
            </a:pPr>
            <a:endParaRPr lang="en-US" sz="2000" dirty="0"/>
          </a:p>
          <a:p>
            <a:pPr marL="0" indent="0" algn="just">
              <a:buNone/>
            </a:pPr>
            <a:r>
              <a:rPr lang="en-US" sz="2000" dirty="0" smtClean="0"/>
              <a:t> </a:t>
            </a:r>
            <a:r>
              <a:rPr lang="en-US" sz="2000" dirty="0"/>
              <a:t>The probability mass function p(a) is positive for at most a countable number of values of a. That is, if X must assume one of the values x1, x2</a:t>
            </a:r>
            <a:r>
              <a:rPr lang="en-US" sz="2000" dirty="0" smtClean="0"/>
              <a:t>,...,</a:t>
            </a:r>
          </a:p>
          <a:p>
            <a:pPr marL="0" indent="0" algn="just">
              <a:buNone/>
            </a:pPr>
            <a:r>
              <a:rPr lang="en-US" sz="2000" dirty="0" smtClean="0"/>
              <a:t>                                then </a:t>
            </a:r>
            <a:r>
              <a:rPr lang="en-US" sz="2000" dirty="0"/>
              <a:t>p(xi) &gt; 0, i = 1, </a:t>
            </a:r>
            <a:r>
              <a:rPr lang="en-US" sz="2000" dirty="0" smtClean="0"/>
              <a:t>2,...</a:t>
            </a:r>
          </a:p>
          <a:p>
            <a:pPr marL="0" indent="0" algn="just">
              <a:buNone/>
            </a:pPr>
            <a:r>
              <a:rPr lang="en-US" sz="2000" dirty="0" smtClean="0"/>
              <a:t>                                         p(x</a:t>
            </a:r>
            <a:r>
              <a:rPr lang="en-US" sz="2000" dirty="0"/>
              <a:t>) = 0, all other values of x</a:t>
            </a:r>
          </a:p>
        </p:txBody>
      </p:sp>
    </p:spTree>
    <p:extLst>
      <p:ext uri="{BB962C8B-B14F-4D97-AF65-F5344CB8AC3E}">
        <p14:creationId xmlns:p14="http://schemas.microsoft.com/office/powerpoint/2010/main" val="198353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38400" y="1600200"/>
            <a:ext cx="4466431" cy="1847971"/>
          </a:xfrm>
        </p:spPr>
      </p:pic>
      <p:sp>
        <p:nvSpPr>
          <p:cNvPr id="5" name="Rectangle 4"/>
          <p:cNvSpPr/>
          <p:nvPr/>
        </p:nvSpPr>
        <p:spPr>
          <a:xfrm>
            <a:off x="228600" y="3733800"/>
            <a:ext cx="8534400" cy="1200329"/>
          </a:xfrm>
          <a:prstGeom prst="rect">
            <a:avLst/>
          </a:prstGeom>
        </p:spPr>
        <p:txBody>
          <a:bodyPr wrap="square">
            <a:spAutoFit/>
          </a:bodyPr>
          <a:lstStyle/>
          <a:p>
            <a:pPr algn="just"/>
            <a:r>
              <a:rPr lang="en-US" dirty="0"/>
              <a:t>Discrete Probability </a:t>
            </a:r>
            <a:r>
              <a:rPr lang="en-US" dirty="0" smtClean="0"/>
              <a:t>Distribution: </a:t>
            </a:r>
            <a:r>
              <a:rPr lang="en-US" dirty="0"/>
              <a:t>This shows the probability mass function of a discrete probability distribution. The probabilities of the singletons {1}, {3}, and {7} are respectively 0.2, 0.5, 0.3. A set not containing any of these points has probability zero.</a:t>
            </a:r>
          </a:p>
        </p:txBody>
      </p:sp>
    </p:spTree>
    <p:extLst>
      <p:ext uri="{BB962C8B-B14F-4D97-AF65-F5344CB8AC3E}">
        <p14:creationId xmlns:p14="http://schemas.microsoft.com/office/powerpoint/2010/main" val="88242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Random Variable</a:t>
            </a:r>
          </a:p>
        </p:txBody>
      </p:sp>
      <p:sp>
        <p:nvSpPr>
          <p:cNvPr id="3" name="Content Placeholder 2"/>
          <p:cNvSpPr>
            <a:spLocks noGrp="1"/>
          </p:cNvSpPr>
          <p:nvPr>
            <p:ph sz="quarter" idx="1"/>
          </p:nvPr>
        </p:nvSpPr>
        <p:spPr/>
        <p:txBody>
          <a:bodyPr>
            <a:normAutofit/>
          </a:bodyPr>
          <a:lstStyle/>
          <a:p>
            <a:r>
              <a:rPr lang="en-US" sz="2000" dirty="0"/>
              <a:t>Since X must take </a:t>
            </a:r>
            <a:r>
              <a:rPr lang="en-US" sz="2000" dirty="0" smtClean="0"/>
              <a:t>on </a:t>
            </a:r>
            <a:r>
              <a:rPr lang="en-US" sz="2000" dirty="0"/>
              <a:t>one of the values xi , we </a:t>
            </a:r>
            <a:r>
              <a:rPr lang="en-US" sz="2000" dirty="0" smtClean="0"/>
              <a:t>have</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05024"/>
            <a:ext cx="8458200" cy="4295775"/>
          </a:xfrm>
          <a:prstGeom prst="rect">
            <a:avLst/>
          </a:prstGeom>
        </p:spPr>
      </p:pic>
    </p:spTree>
    <p:extLst>
      <p:ext uri="{BB962C8B-B14F-4D97-AF65-F5344CB8AC3E}">
        <p14:creationId xmlns:p14="http://schemas.microsoft.com/office/powerpoint/2010/main" val="124958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Random Variable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43000" y="1600200"/>
            <a:ext cx="7014230" cy="3276600"/>
          </a:xfrm>
        </p:spPr>
      </p:pic>
    </p:spTree>
    <p:extLst>
      <p:ext uri="{BB962C8B-B14F-4D97-AF65-F5344CB8AC3E}">
        <p14:creationId xmlns:p14="http://schemas.microsoft.com/office/powerpoint/2010/main" val="39412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Bernoulli Random Variable</a:t>
            </a:r>
          </a:p>
        </p:txBody>
      </p:sp>
      <p:sp>
        <p:nvSpPr>
          <p:cNvPr id="3" name="Content Placeholder 2"/>
          <p:cNvSpPr>
            <a:spLocks noGrp="1"/>
          </p:cNvSpPr>
          <p:nvPr>
            <p:ph sz="quarter" idx="1"/>
          </p:nvPr>
        </p:nvSpPr>
        <p:spPr/>
        <p:txBody>
          <a:bodyPr>
            <a:normAutofit/>
          </a:bodyPr>
          <a:lstStyle/>
          <a:p>
            <a:pPr algn="just"/>
            <a:r>
              <a:rPr lang="en-US" sz="2000" dirty="0"/>
              <a:t>Suppose that a trial, or an experiment, whose outcome can be classified as either a “success” or as a “failure” is performed. If we let X equal 1 if the outcome is a success and 0 if it is a failure, then the probability mass function of X is given </a:t>
            </a:r>
            <a:r>
              <a:rPr lang="en-US" sz="2000" dirty="0" smtClean="0"/>
              <a:t>by</a:t>
            </a:r>
          </a:p>
          <a:p>
            <a:pPr marL="0" indent="0" algn="just">
              <a:buNone/>
            </a:pPr>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marL="0" indent="0" algn="just">
              <a:buNone/>
            </a:pPr>
            <a:r>
              <a:rPr lang="en-US" sz="2000" dirty="0"/>
              <a:t>where p, 0 ≤ p ≤ 1, is the probability that the trial is a “success.”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124200"/>
            <a:ext cx="5029200" cy="1183341"/>
          </a:xfrm>
          <a:prstGeom prst="rect">
            <a:avLst/>
          </a:prstGeom>
        </p:spPr>
      </p:pic>
    </p:spTree>
    <p:extLst>
      <p:ext uri="{BB962C8B-B14F-4D97-AF65-F5344CB8AC3E}">
        <p14:creationId xmlns:p14="http://schemas.microsoft.com/office/powerpoint/2010/main" val="344020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Binomial Random Variable</a:t>
            </a:r>
          </a:p>
        </p:txBody>
      </p:sp>
      <p:sp>
        <p:nvSpPr>
          <p:cNvPr id="3" name="Content Placeholder 2"/>
          <p:cNvSpPr>
            <a:spLocks noGrp="1"/>
          </p:cNvSpPr>
          <p:nvPr>
            <p:ph sz="quarter" idx="1"/>
          </p:nvPr>
        </p:nvSpPr>
        <p:spPr/>
        <p:txBody>
          <a:bodyPr>
            <a:normAutofit/>
          </a:bodyPr>
          <a:lstStyle/>
          <a:p>
            <a:pPr marL="0" indent="0" algn="just">
              <a:buNone/>
            </a:pPr>
            <a:r>
              <a:rPr lang="en-US" sz="2000" dirty="0"/>
              <a:t>Suppose that n independent trials, each of which results in a “success” with probability p and in a “failure” with probability 1 − p, are to be performed. If X represents the number of successes that occur in the n trials, then X is said to be a binomial random variable with parameters (n, p). The probability mass function of a binomial random variable having parameters (n, p) is given </a:t>
            </a:r>
            <a:r>
              <a:rPr lang="en-US" sz="2000" dirty="0" smtClean="0"/>
              <a:t>by</a:t>
            </a:r>
          </a:p>
          <a:p>
            <a:pPr marL="0" indent="0" algn="just">
              <a:buNone/>
            </a:pPr>
            <a:endParaRPr lang="en-US" sz="2000" dirty="0"/>
          </a:p>
          <a:p>
            <a:pPr marL="0" indent="0" algn="just">
              <a:buNone/>
            </a:pPr>
            <a:endParaRPr lang="en-US" sz="20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371600" y="3657600"/>
            <a:ext cx="6248400" cy="2133599"/>
          </a:xfrm>
          <a:prstGeom prst="rect">
            <a:avLst/>
          </a:prstGeom>
        </p:spPr>
      </p:pic>
    </p:spTree>
    <p:extLst>
      <p:ext uri="{BB962C8B-B14F-4D97-AF65-F5344CB8AC3E}">
        <p14:creationId xmlns:p14="http://schemas.microsoft.com/office/powerpoint/2010/main" val="1773453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Random </a:t>
            </a:r>
            <a:r>
              <a:rPr lang="en-US" dirty="0" smtClean="0"/>
              <a:t>Variable Cont.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600200"/>
            <a:ext cx="7290777" cy="1295400"/>
          </a:xfrm>
        </p:spPr>
      </p:pic>
    </p:spTree>
    <p:extLst>
      <p:ext uri="{BB962C8B-B14F-4D97-AF65-F5344CB8AC3E}">
        <p14:creationId xmlns:p14="http://schemas.microsoft.com/office/powerpoint/2010/main" val="257003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000" dirty="0"/>
              <a:t>Example 2.6 Four fair coins are flipped. If the outcomes are assumed independent, what is the probability that two heads and two tails are obtained</a:t>
            </a:r>
            <a:r>
              <a:rPr lang="en-US" sz="2000" dirty="0" smtClean="0"/>
              <a:t>?</a:t>
            </a:r>
          </a:p>
          <a:p>
            <a:pPr marL="0" indent="0" algn="just">
              <a:buNone/>
            </a:pPr>
            <a:r>
              <a:rPr lang="en-US" sz="2000" dirty="0" smtClean="0"/>
              <a:t>Solution: </a:t>
            </a:r>
            <a:endParaRPr lang="en-US" sz="2000" dirty="0"/>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124200"/>
            <a:ext cx="5243080" cy="1000125"/>
          </a:xfrm>
          <a:prstGeom prst="rect">
            <a:avLst/>
          </a:prstGeom>
        </p:spPr>
      </p:pic>
    </p:spTree>
    <p:extLst>
      <p:ext uri="{BB962C8B-B14F-4D97-AF65-F5344CB8AC3E}">
        <p14:creationId xmlns:p14="http://schemas.microsoft.com/office/powerpoint/2010/main" val="61506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sz="quarter" idx="1"/>
          </p:nvPr>
        </p:nvSpPr>
        <p:spPr/>
        <p:txBody>
          <a:bodyPr/>
          <a:lstStyle/>
          <a:p>
            <a:r>
              <a:rPr lang="en-US" dirty="0" smtClean="0"/>
              <a:t>Introduction to Probability Models (11</a:t>
            </a:r>
            <a:r>
              <a:rPr lang="en-US" baseline="30000" dirty="0" smtClean="0"/>
              <a:t>th</a:t>
            </a:r>
            <a:r>
              <a:rPr lang="en-US" dirty="0" smtClean="0"/>
              <a:t> Edition) By Sheldon M. Ross</a:t>
            </a:r>
          </a:p>
          <a:p>
            <a:r>
              <a:rPr lang="en-US" dirty="0" smtClean="0"/>
              <a:t>Link: </a:t>
            </a:r>
            <a:r>
              <a:rPr lang="en-US" sz="1400" dirty="0">
                <a:hlinkClick r:id="rId2"/>
              </a:rPr>
              <a:t>http://mitran-lab.amath.unc.edu/courses/MATH768/biblio/introduction-to-prob-models-11th-edition.PDF</a:t>
            </a:r>
            <a:endParaRPr lang="en-US" sz="1400" dirty="0"/>
          </a:p>
        </p:txBody>
      </p:sp>
    </p:spTree>
    <p:extLst>
      <p:ext uri="{BB962C8B-B14F-4D97-AF65-F5344CB8AC3E}">
        <p14:creationId xmlns:p14="http://schemas.microsoft.com/office/powerpoint/2010/main" val="166516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000" dirty="0"/>
              <a:t>Example 2.7 It is known that any item produced by a certain machine will be defective with probability 0.1, independently of any other item. What is the probability that in a sample of three items, at most one will be defective</a:t>
            </a:r>
            <a:r>
              <a:rPr lang="en-US" sz="2000" dirty="0" smtClean="0"/>
              <a:t>?</a:t>
            </a:r>
          </a:p>
          <a:p>
            <a:pPr marL="0" indent="0" algn="just">
              <a:buNone/>
            </a:pPr>
            <a:endParaRPr lang="en-US" sz="2000" dirty="0"/>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24200"/>
            <a:ext cx="7252336" cy="685800"/>
          </a:xfrm>
          <a:prstGeom prst="rect">
            <a:avLst/>
          </a:prstGeom>
        </p:spPr>
      </p:pic>
    </p:spTree>
    <p:extLst>
      <p:ext uri="{BB962C8B-B14F-4D97-AF65-F5344CB8AC3E}">
        <p14:creationId xmlns:p14="http://schemas.microsoft.com/office/powerpoint/2010/main" val="881814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000" dirty="0"/>
              <a:t>Example 2.8 Suppose that an airplane engine will fail, when in flight, with probability 1 − p independently from engine to engine; suppose that the airplane will make a successful flight if at least 50 percent of its engines remain operative. For what values of p is a four-engine plane preferable to a two-engine plane</a:t>
            </a:r>
            <a:r>
              <a:rPr lang="en-US" sz="2000" dirty="0" smtClean="0"/>
              <a:t>?</a:t>
            </a:r>
          </a:p>
          <a:p>
            <a:pPr marL="0" indent="0" algn="just">
              <a:buNone/>
            </a:pPr>
            <a:r>
              <a:rPr lang="en-US" sz="2000" dirty="0" smtClean="0"/>
              <a:t>Solution: </a:t>
            </a:r>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505200"/>
            <a:ext cx="6858600" cy="2776538"/>
          </a:xfrm>
          <a:prstGeom prst="rect">
            <a:avLst/>
          </a:prstGeom>
        </p:spPr>
      </p:pic>
    </p:spTree>
    <p:extLst>
      <p:ext uri="{BB962C8B-B14F-4D97-AF65-F5344CB8AC3E}">
        <p14:creationId xmlns:p14="http://schemas.microsoft.com/office/powerpoint/2010/main" val="156980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a:t>Hence the four-engine plane is safer if </a:t>
            </a:r>
            <a:endParaRPr lang="en-US" sz="2000" dirty="0" smtClean="0"/>
          </a:p>
          <a:p>
            <a:pPr marL="0" indent="0">
              <a:buNone/>
            </a:pPr>
            <a:r>
              <a:rPr lang="en-US" sz="2000" dirty="0" smtClean="0"/>
              <a:t>6p2*(1 </a:t>
            </a:r>
            <a:r>
              <a:rPr lang="en-US" sz="2000" dirty="0"/>
              <a:t>− p) 2 + </a:t>
            </a:r>
            <a:r>
              <a:rPr lang="en-US" sz="2000" dirty="0" smtClean="0"/>
              <a:t>4p3*(</a:t>
            </a:r>
            <a:r>
              <a:rPr lang="en-US" sz="2000" dirty="0"/>
              <a:t>1 − p) + p4 ≥ </a:t>
            </a:r>
            <a:r>
              <a:rPr lang="en-US" sz="2000" dirty="0" smtClean="0"/>
              <a:t>2p*(</a:t>
            </a:r>
            <a:r>
              <a:rPr lang="en-US" sz="2000" dirty="0"/>
              <a:t>1 − p) + </a:t>
            </a:r>
            <a:r>
              <a:rPr lang="en-US" sz="2000" dirty="0" smtClean="0"/>
              <a:t>p2</a:t>
            </a:r>
          </a:p>
          <a:p>
            <a:pPr marL="0" indent="0">
              <a:buNone/>
            </a:pPr>
            <a:r>
              <a:rPr lang="en-US" sz="2000" dirty="0"/>
              <a:t>or equivalently if </a:t>
            </a:r>
            <a:endParaRPr lang="en-US" sz="2000" dirty="0" smtClean="0"/>
          </a:p>
          <a:p>
            <a:pPr marL="0" indent="0">
              <a:buNone/>
            </a:pPr>
            <a:r>
              <a:rPr lang="en-US" sz="2000" dirty="0" smtClean="0"/>
              <a:t>6p(1 </a:t>
            </a:r>
            <a:r>
              <a:rPr lang="en-US" sz="2000" dirty="0"/>
              <a:t>− p) 2 + 4p2(1 − p) + p3 ≥ 2 − p </a:t>
            </a:r>
            <a:endParaRPr lang="en-US" sz="2000" dirty="0" smtClean="0"/>
          </a:p>
          <a:p>
            <a:pPr marL="0" indent="0">
              <a:buNone/>
            </a:pPr>
            <a:r>
              <a:rPr lang="en-US" sz="2000" dirty="0" smtClean="0"/>
              <a:t>which </a:t>
            </a:r>
            <a:r>
              <a:rPr lang="en-US" sz="2000" dirty="0"/>
              <a:t>simplifies to </a:t>
            </a:r>
            <a:endParaRPr lang="en-US" sz="2000" dirty="0" smtClean="0"/>
          </a:p>
          <a:p>
            <a:pPr marL="0" indent="0">
              <a:buNone/>
            </a:pPr>
            <a:r>
              <a:rPr lang="en-US" sz="2000" dirty="0" smtClean="0"/>
              <a:t>3p3 </a:t>
            </a:r>
            <a:r>
              <a:rPr lang="en-US" sz="2000" dirty="0"/>
              <a:t>− 8p2 + 7p − 2 ≥ 0 or (p − 1) 2(3p − 2) ≥ </a:t>
            </a:r>
            <a:r>
              <a:rPr lang="en-US" sz="2000" dirty="0" smtClean="0"/>
              <a:t>0</a:t>
            </a:r>
          </a:p>
          <a:p>
            <a:pPr marL="0" indent="0">
              <a:buNone/>
            </a:pPr>
            <a:r>
              <a:rPr lang="en-US" sz="2000" dirty="0" smtClean="0"/>
              <a:t>which </a:t>
            </a:r>
            <a:r>
              <a:rPr lang="en-US" sz="2000" dirty="0"/>
              <a:t>is equivalent to </a:t>
            </a:r>
            <a:endParaRPr lang="en-US" sz="2000" dirty="0" smtClean="0"/>
          </a:p>
          <a:p>
            <a:pPr marL="0" indent="0">
              <a:buNone/>
            </a:pPr>
            <a:r>
              <a:rPr lang="en-US" sz="2000" dirty="0" smtClean="0"/>
              <a:t>3p </a:t>
            </a:r>
            <a:r>
              <a:rPr lang="en-US" sz="2000" dirty="0"/>
              <a:t>− 2 ≥ 0 or p ≥ 2 </a:t>
            </a:r>
            <a:r>
              <a:rPr lang="en-US" sz="2000" dirty="0" smtClean="0"/>
              <a:t>3</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40678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000" dirty="0"/>
              <a:t>Suppose that a particular trait of a person (such as eye color or left handedness) is classified on the basis of one pair of genes and suppose that d represents a dominant gene and r a recessive gene. Thus a person with </a:t>
            </a:r>
            <a:r>
              <a:rPr lang="en-US" sz="2000" dirty="0" err="1"/>
              <a:t>dd</a:t>
            </a:r>
            <a:r>
              <a:rPr lang="en-US" sz="2000" dirty="0"/>
              <a:t> genes is pure dominance, one with </a:t>
            </a:r>
            <a:r>
              <a:rPr lang="en-US" sz="2000" dirty="0" err="1"/>
              <a:t>rr</a:t>
            </a:r>
            <a:r>
              <a:rPr lang="en-US" sz="2000" dirty="0"/>
              <a:t> is pure recessive, and one with r d is hybrid. The pure dominance and the hybrid are alike in appearance. Children receive one gene from each parent. If, with respect to a particular trait, two hybrid parents have a total of four children, what is the probability that exactly three of the four children have the outward appearance of the dominant gene</a:t>
            </a:r>
            <a:r>
              <a:rPr lang="en-US" sz="2000" dirty="0" smtClean="0"/>
              <a:t>?</a:t>
            </a:r>
          </a:p>
          <a:p>
            <a:pPr marL="0" indent="0" algn="just">
              <a:buNone/>
            </a:pPr>
            <a:endParaRPr lang="en-US" sz="2000" dirty="0"/>
          </a:p>
          <a:p>
            <a:pPr marL="0" indent="0" algn="just">
              <a:buNone/>
            </a:pPr>
            <a:r>
              <a:rPr lang="en-US" sz="2000" dirty="0" smtClean="0"/>
              <a:t>Solution: </a:t>
            </a:r>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972666"/>
            <a:ext cx="4011969" cy="970933"/>
          </a:xfrm>
          <a:prstGeom prst="rect">
            <a:avLst/>
          </a:prstGeom>
        </p:spPr>
      </p:pic>
    </p:spTree>
    <p:extLst>
      <p:ext uri="{BB962C8B-B14F-4D97-AF65-F5344CB8AC3E}">
        <p14:creationId xmlns:p14="http://schemas.microsoft.com/office/powerpoint/2010/main" val="1456118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Geometric Random Variable</a:t>
            </a:r>
          </a:p>
        </p:txBody>
      </p:sp>
      <p:sp>
        <p:nvSpPr>
          <p:cNvPr id="3" name="Content Placeholder 2"/>
          <p:cNvSpPr>
            <a:spLocks noGrp="1"/>
          </p:cNvSpPr>
          <p:nvPr>
            <p:ph sz="quarter" idx="1"/>
          </p:nvPr>
        </p:nvSpPr>
        <p:spPr/>
        <p:txBody>
          <a:bodyPr>
            <a:normAutofit/>
          </a:bodyPr>
          <a:lstStyle/>
          <a:p>
            <a:pPr marL="0" indent="0" algn="just">
              <a:buNone/>
            </a:pPr>
            <a:r>
              <a:rPr lang="en-US" sz="2000" dirty="0"/>
              <a:t>Suppose that independent trials, each having probability p of being a success, are performed until a success occurs. If we let X be the number of trials required until the first success, then X is said to be a geometric random variable with parameter p. Its probability mass function is given </a:t>
            </a:r>
            <a:r>
              <a:rPr lang="en-US" sz="2000" dirty="0" smtClean="0"/>
              <a:t>by</a:t>
            </a:r>
          </a:p>
          <a:p>
            <a:pPr marL="0" indent="0" algn="just">
              <a:buNone/>
            </a:pPr>
            <a:endParaRPr lang="en-US" sz="2000" dirty="0"/>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272935"/>
            <a:ext cx="5826018" cy="613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040" y="3886200"/>
            <a:ext cx="5810778" cy="1380060"/>
          </a:xfrm>
          <a:prstGeom prst="rect">
            <a:avLst/>
          </a:prstGeom>
        </p:spPr>
      </p:pic>
    </p:spTree>
    <p:extLst>
      <p:ext uri="{BB962C8B-B14F-4D97-AF65-F5344CB8AC3E}">
        <p14:creationId xmlns:p14="http://schemas.microsoft.com/office/powerpoint/2010/main" val="216180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Poisson Random Variable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676400"/>
            <a:ext cx="8400607" cy="1447800"/>
          </a:xfrm>
        </p:spPr>
      </p:pic>
      <p:sp>
        <p:nvSpPr>
          <p:cNvPr id="5" name="Rectangle 4"/>
          <p:cNvSpPr/>
          <p:nvPr/>
        </p:nvSpPr>
        <p:spPr>
          <a:xfrm>
            <a:off x="304800" y="3962400"/>
            <a:ext cx="8382000" cy="1200329"/>
          </a:xfrm>
          <a:prstGeom prst="rect">
            <a:avLst/>
          </a:prstGeom>
        </p:spPr>
        <p:txBody>
          <a:bodyPr wrap="square">
            <a:spAutoFit/>
          </a:bodyPr>
          <a:lstStyle/>
          <a:p>
            <a:pPr algn="just"/>
            <a:r>
              <a:rPr lang="en-US" dirty="0"/>
              <a:t>An important property of the Poisson random variable is that it may be used to approximate a binomial random variable when the binomial parameter n is large and p is small. To see this, suppose that X is a binomial random variable with parameters (n, p), and let λ = </a:t>
            </a:r>
            <a:r>
              <a:rPr lang="en-US" dirty="0" err="1"/>
              <a:t>np</a:t>
            </a:r>
            <a:r>
              <a:rPr lang="en-US" dirty="0"/>
              <a:t>. Then</a:t>
            </a:r>
          </a:p>
        </p:txBody>
      </p:sp>
    </p:spTree>
    <p:extLst>
      <p:ext uri="{BB962C8B-B14F-4D97-AF65-F5344CB8AC3E}">
        <p14:creationId xmlns:p14="http://schemas.microsoft.com/office/powerpoint/2010/main" val="8706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Poisson Random Variable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40433"/>
            <a:ext cx="8153400" cy="4609202"/>
          </a:xfrm>
        </p:spPr>
      </p:pic>
    </p:spTree>
    <p:extLst>
      <p:ext uri="{BB962C8B-B14F-4D97-AF65-F5344CB8AC3E}">
        <p14:creationId xmlns:p14="http://schemas.microsoft.com/office/powerpoint/2010/main" val="172966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marL="0" indent="0" algn="just">
              <a:buNone/>
            </a:pPr>
            <a:r>
              <a:rPr lang="en-US" sz="2000" dirty="0"/>
              <a:t>Example 2.10 Suppose that the number of typographical errors on a single page of this book has a Poisson distribution with parameter λ = 1. Calculate the probability that there is at least one error on this page</a:t>
            </a:r>
            <a:r>
              <a:rPr lang="en-US" sz="2000" dirty="0" smtClean="0"/>
              <a:t>.</a:t>
            </a:r>
          </a:p>
          <a:p>
            <a:pPr marL="0" indent="0" algn="just">
              <a:buNone/>
            </a:pPr>
            <a:endParaRPr lang="en-US" sz="2000" dirty="0"/>
          </a:p>
          <a:p>
            <a:pPr marL="0" indent="0" algn="just">
              <a:buNone/>
            </a:pPr>
            <a:r>
              <a:rPr lang="en-US" sz="2000" dirty="0" smtClean="0"/>
              <a:t>Solution: </a:t>
            </a:r>
          </a:p>
          <a:p>
            <a:pPr marL="0" indent="0" algn="just">
              <a:buNone/>
            </a:pPr>
            <a:endParaRPr lang="en-US" sz="2000" dirty="0" smtClean="0"/>
          </a:p>
          <a:p>
            <a:pPr marL="0" indent="0" algn="just">
              <a:buNone/>
            </a:pPr>
            <a:endParaRPr lang="en-US" dirty="0"/>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302828"/>
            <a:ext cx="7760311" cy="657225"/>
          </a:xfrm>
          <a:prstGeom prst="rect">
            <a:avLst/>
          </a:prstGeom>
        </p:spPr>
      </p:pic>
    </p:spTree>
    <p:extLst>
      <p:ext uri="{BB962C8B-B14F-4D97-AF65-F5344CB8AC3E}">
        <p14:creationId xmlns:p14="http://schemas.microsoft.com/office/powerpoint/2010/main" val="3092486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000" dirty="0"/>
              <a:t>Example 2.11 If the number of accidents occurring on a highway each day is a Poisson random variable with parameter λ = 3, what is the probability that no accidents occur today</a:t>
            </a:r>
            <a:r>
              <a:rPr lang="en-US" sz="2000" dirty="0" smtClean="0"/>
              <a:t>?</a:t>
            </a:r>
          </a:p>
          <a:p>
            <a:pPr marL="0" indent="0" algn="just">
              <a:buNone/>
            </a:pPr>
            <a:endParaRPr lang="en-US" sz="2000" dirty="0"/>
          </a:p>
          <a:p>
            <a:pPr marL="0" indent="0" algn="just">
              <a:buNone/>
            </a:pPr>
            <a:r>
              <a:rPr lang="en-US" sz="2000" dirty="0" smtClean="0"/>
              <a:t>Solution:</a:t>
            </a:r>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936" y="3301729"/>
            <a:ext cx="5867400" cy="866775"/>
          </a:xfrm>
          <a:prstGeom prst="rect">
            <a:avLst/>
          </a:prstGeom>
        </p:spPr>
      </p:pic>
    </p:spTree>
    <p:extLst>
      <p:ext uri="{BB962C8B-B14F-4D97-AF65-F5344CB8AC3E}">
        <p14:creationId xmlns:p14="http://schemas.microsoft.com/office/powerpoint/2010/main" val="3575554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000" dirty="0"/>
              <a:t>Example 2.12 Consider an experiment that consists of counting the number of α-particles given off in a one-second interval by one gram of radioactive material. If we know from past experience that, on the average, 3.2 such α-particles are given off, what is a good approximation to the probability that no more than two α-particles will appear</a:t>
            </a:r>
            <a:r>
              <a:rPr lang="en-US" sz="2000" dirty="0" smtClean="0"/>
              <a:t>?</a:t>
            </a:r>
          </a:p>
          <a:p>
            <a:pPr marL="0" indent="0" algn="just">
              <a:buNone/>
            </a:pPr>
            <a:endParaRPr lang="en-US" sz="2000" dirty="0"/>
          </a:p>
          <a:p>
            <a:pPr marL="0" indent="0" algn="just">
              <a:buNone/>
            </a:pPr>
            <a:r>
              <a:rPr lang="en-US" sz="2000" dirty="0" smtClean="0"/>
              <a:t>Solution: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59" y="3894370"/>
            <a:ext cx="7805741" cy="1115106"/>
          </a:xfrm>
          <a:prstGeom prst="rect">
            <a:avLst/>
          </a:prstGeom>
        </p:spPr>
      </p:pic>
    </p:spTree>
    <p:extLst>
      <p:ext uri="{BB962C8B-B14F-4D97-AF65-F5344CB8AC3E}">
        <p14:creationId xmlns:p14="http://schemas.microsoft.com/office/powerpoint/2010/main" val="391680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 02: </a:t>
            </a:r>
            <a:r>
              <a:rPr lang="en-US" dirty="0"/>
              <a:t>Random Variables</a:t>
            </a:r>
          </a:p>
        </p:txBody>
      </p:sp>
      <p:sp>
        <p:nvSpPr>
          <p:cNvPr id="3" name="Content Placeholder 2"/>
          <p:cNvSpPr>
            <a:spLocks noGrp="1"/>
          </p:cNvSpPr>
          <p:nvPr>
            <p:ph sz="quarter" idx="1"/>
          </p:nvPr>
        </p:nvSpPr>
        <p:spPr/>
        <p:txBody>
          <a:bodyPr>
            <a:normAutofit/>
          </a:bodyPr>
          <a:lstStyle/>
          <a:p>
            <a:pPr algn="just"/>
            <a:r>
              <a:rPr lang="en-US" sz="2000" b="1" dirty="0" smtClean="0"/>
              <a:t>Random Variable :  </a:t>
            </a:r>
            <a:r>
              <a:rPr lang="en-US" sz="2000" dirty="0" smtClean="0"/>
              <a:t>The </a:t>
            </a:r>
            <a:r>
              <a:rPr lang="en-US" sz="2000" dirty="0"/>
              <a:t>real-valued functions defined on the sample space, are known as random variables</a:t>
            </a:r>
            <a:r>
              <a:rPr lang="en-US" sz="2000" dirty="0" smtClean="0"/>
              <a:t>.</a:t>
            </a:r>
          </a:p>
          <a:p>
            <a:pPr algn="just"/>
            <a:endParaRPr lang="en-US" sz="2000" dirty="0"/>
          </a:p>
          <a:p>
            <a:pPr algn="just"/>
            <a:r>
              <a:rPr lang="en-US" sz="2000" dirty="0" smtClean="0"/>
              <a:t>Example 2.1:  </a:t>
            </a:r>
            <a:r>
              <a:rPr lang="en-US" sz="2000" dirty="0"/>
              <a:t>Letting X denote the random variable that is defined as the sum of two fair dice</a:t>
            </a:r>
            <a:r>
              <a:rPr lang="en-US" sz="2000" dirty="0" smtClean="0"/>
              <a:t>;</a:t>
            </a:r>
          </a:p>
          <a:p>
            <a:pPr algn="just"/>
            <a:endParaRPr lang="en-US" sz="2000" dirty="0"/>
          </a:p>
          <a:p>
            <a:pPr algn="just"/>
            <a:r>
              <a:rPr lang="en-US" sz="2000" dirty="0" smtClean="0"/>
              <a:t>X=2 ; (1,1); p(x=2)=1/36</a:t>
            </a:r>
          </a:p>
          <a:p>
            <a:pPr algn="just"/>
            <a:r>
              <a:rPr lang="en-US" sz="2000" dirty="0" smtClean="0"/>
              <a:t>X=5; (1,4),(2,3),(3,2),(4,1)=4/36</a:t>
            </a:r>
            <a:endParaRPr lang="en-US" sz="2000" dirty="0"/>
          </a:p>
          <a:p>
            <a:pPr algn="just"/>
            <a:r>
              <a:rPr lang="en-US" sz="2000" dirty="0" smtClean="0"/>
              <a:t>X= 9;(3,6),(4,5),(5,4),(6,3)=4/36</a:t>
            </a:r>
          </a:p>
        </p:txBody>
      </p:sp>
    </p:spTree>
    <p:extLst>
      <p:ext uri="{BB962C8B-B14F-4D97-AF65-F5344CB8AC3E}">
        <p14:creationId xmlns:p14="http://schemas.microsoft.com/office/powerpoint/2010/main" val="1787919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Random Variables</a:t>
            </a:r>
          </a:p>
        </p:txBody>
      </p:sp>
      <p:sp>
        <p:nvSpPr>
          <p:cNvPr id="3" name="Content Placeholder 2"/>
          <p:cNvSpPr>
            <a:spLocks noGrp="1"/>
          </p:cNvSpPr>
          <p:nvPr>
            <p:ph sz="quarter" idx="1"/>
          </p:nvPr>
        </p:nvSpPr>
        <p:spPr/>
        <p:txBody>
          <a:bodyPr>
            <a:normAutofit/>
          </a:bodyPr>
          <a:lstStyle/>
          <a:p>
            <a:pPr marL="0" indent="0" algn="just">
              <a:buNone/>
            </a:pPr>
            <a:r>
              <a:rPr lang="en-US" sz="2000" dirty="0"/>
              <a:t>In this section, we shall concern ourselves with random variables whose set of possible values is uncountable. Let X be such a random variable. We say that X is a continuous random variable if there exists a nonnegative function f (x), </a:t>
            </a:r>
            <a:r>
              <a:rPr lang="en-US" sz="2000" dirty="0" smtClean="0"/>
              <a:t>define</a:t>
            </a:r>
          </a:p>
          <a:p>
            <a:pPr marL="0" indent="0" algn="just">
              <a:buNone/>
            </a:pPr>
            <a:endParaRPr lang="en-US" sz="2000" dirty="0"/>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599"/>
            <a:ext cx="8382000" cy="3352801"/>
          </a:xfrm>
          <a:prstGeom prst="rect">
            <a:avLst/>
          </a:prstGeom>
        </p:spPr>
      </p:pic>
    </p:spTree>
    <p:extLst>
      <p:ext uri="{BB962C8B-B14F-4D97-AF65-F5344CB8AC3E}">
        <p14:creationId xmlns:p14="http://schemas.microsoft.com/office/powerpoint/2010/main" val="1179750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Random Variables</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430313"/>
            <a:ext cx="8534400" cy="4842747"/>
          </a:xfrm>
        </p:spPr>
      </p:pic>
    </p:spTree>
    <p:extLst>
      <p:ext uri="{BB962C8B-B14F-4D97-AF65-F5344CB8AC3E}">
        <p14:creationId xmlns:p14="http://schemas.microsoft.com/office/powerpoint/2010/main" val="216665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Uniform Random Variable</a:t>
            </a:r>
          </a:p>
        </p:txBody>
      </p:sp>
      <p:sp>
        <p:nvSpPr>
          <p:cNvPr id="3" name="Content Placeholder 2"/>
          <p:cNvSpPr>
            <a:spLocks noGrp="1"/>
          </p:cNvSpPr>
          <p:nvPr>
            <p:ph sz="quarter" idx="1"/>
          </p:nvPr>
        </p:nvSpPr>
        <p:spPr/>
        <p:txBody>
          <a:bodyPr>
            <a:normAutofit/>
          </a:bodyPr>
          <a:lstStyle/>
          <a:p>
            <a:pPr marL="0" indent="0" algn="just">
              <a:buNone/>
            </a:pPr>
            <a:r>
              <a:rPr lang="en-US" sz="2000" dirty="0"/>
              <a:t>A random variable is said to be uniformly distributed over the interval (0, 1) if its probability density function is given </a:t>
            </a:r>
            <a:r>
              <a:rPr lang="en-US" sz="2000" dirty="0" smtClean="0"/>
              <a:t>by</a:t>
            </a:r>
          </a:p>
          <a:p>
            <a:pPr marL="0" indent="0" algn="just">
              <a:buNone/>
            </a:pPr>
            <a:endParaRPr lang="en-US" sz="2000" dirty="0"/>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14600"/>
            <a:ext cx="7089371" cy="1514475"/>
          </a:xfrm>
          <a:prstGeom prst="rect">
            <a:avLst/>
          </a:prstGeom>
        </p:spPr>
      </p:pic>
    </p:spTree>
    <p:extLst>
      <p:ext uri="{BB962C8B-B14F-4D97-AF65-F5344CB8AC3E}">
        <p14:creationId xmlns:p14="http://schemas.microsoft.com/office/powerpoint/2010/main" val="4165592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Uniform Random Variable</a:t>
            </a:r>
          </a:p>
        </p:txBody>
      </p:sp>
      <p:sp>
        <p:nvSpPr>
          <p:cNvPr id="3" name="Content Placeholder 2"/>
          <p:cNvSpPr>
            <a:spLocks noGrp="1"/>
          </p:cNvSpPr>
          <p:nvPr>
            <p:ph sz="quarter" idx="1"/>
          </p:nvPr>
        </p:nvSpPr>
        <p:spPr/>
        <p:txBody>
          <a:bodyPr>
            <a:normAutofit/>
          </a:bodyPr>
          <a:lstStyle/>
          <a:p>
            <a:pPr marL="0" indent="0">
              <a:buNone/>
            </a:pPr>
            <a:r>
              <a:rPr lang="en-US" sz="2000" dirty="0"/>
              <a:t>To check this, note that, for any 0 &lt; a &lt; b &lt; 1</a:t>
            </a:r>
            <a:r>
              <a:rPr lang="en-US" sz="2000" dirty="0" smtClean="0"/>
              <a:t>,</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14536"/>
            <a:ext cx="5867400" cy="1152525"/>
          </a:xfrm>
          <a:prstGeom prst="rect">
            <a:avLst/>
          </a:prstGeom>
        </p:spPr>
      </p:pic>
      <p:sp>
        <p:nvSpPr>
          <p:cNvPr id="5" name="Rectangle 4"/>
          <p:cNvSpPr/>
          <p:nvPr/>
        </p:nvSpPr>
        <p:spPr>
          <a:xfrm>
            <a:off x="297766" y="3429000"/>
            <a:ext cx="8610600" cy="1200329"/>
          </a:xfrm>
          <a:prstGeom prst="rect">
            <a:avLst/>
          </a:prstGeom>
        </p:spPr>
        <p:txBody>
          <a:bodyPr wrap="square">
            <a:spAutoFit/>
          </a:bodyPr>
          <a:lstStyle/>
          <a:p>
            <a:pPr algn="just"/>
            <a:r>
              <a:rPr lang="en-US" dirty="0"/>
              <a:t>In other words, the probability that X is in any particular subinterval of (0, 1) </a:t>
            </a:r>
            <a:r>
              <a:rPr lang="en-US" dirty="0" smtClean="0"/>
              <a:t>equals the </a:t>
            </a:r>
            <a:r>
              <a:rPr lang="en-US" dirty="0"/>
              <a:t>length of that subinterval.</a:t>
            </a:r>
          </a:p>
          <a:p>
            <a:pPr algn="just"/>
            <a:r>
              <a:rPr lang="en-US" dirty="0"/>
              <a:t>In general, we say that X is a uniform random variable on the interval (α, β) if its</a:t>
            </a:r>
          </a:p>
          <a:p>
            <a:pPr algn="just"/>
            <a:r>
              <a:rPr lang="en-US" dirty="0"/>
              <a:t>probability density function is given by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629330"/>
            <a:ext cx="5943600" cy="119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416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algn="just"/>
            <a:r>
              <a:rPr lang="en-US" sz="2000" dirty="0"/>
              <a:t>Example 2.14 If X is uniformly distributed over (0, 10), calculate the probability that (a) X &lt; 3, (b) X &gt; 7, (c) 1 &lt; X &lt; 6. </a:t>
            </a:r>
            <a:endParaRPr lang="en-US" sz="2000" dirty="0" smtClean="0"/>
          </a:p>
          <a:p>
            <a:pPr algn="just"/>
            <a:endParaRPr lang="en-US" sz="2000" dirty="0"/>
          </a:p>
          <a:p>
            <a:pPr marL="0" indent="0" algn="just">
              <a:buNone/>
            </a:pPr>
            <a:r>
              <a:rPr lang="en-US" sz="2000" dirty="0" smtClean="0"/>
              <a:t>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590800"/>
            <a:ext cx="5467350" cy="1952625"/>
          </a:xfrm>
          <a:prstGeom prst="rect">
            <a:avLst/>
          </a:prstGeom>
        </p:spPr>
      </p:pic>
    </p:spTree>
    <p:extLst>
      <p:ext uri="{BB962C8B-B14F-4D97-AF65-F5344CB8AC3E}">
        <p14:creationId xmlns:p14="http://schemas.microsoft.com/office/powerpoint/2010/main" val="120845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4980864" cy="228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86200"/>
            <a:ext cx="4981575"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65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 </a:t>
            </a:r>
            <a:endParaRPr lang="en-US" dirty="0"/>
          </a:p>
        </p:txBody>
      </p:sp>
      <p:sp>
        <p:nvSpPr>
          <p:cNvPr id="3" name="Content Placeholder 2"/>
          <p:cNvSpPr>
            <a:spLocks noGrp="1"/>
          </p:cNvSpPr>
          <p:nvPr>
            <p:ph sz="quarter" idx="1"/>
          </p:nvPr>
        </p:nvSpPr>
        <p:spPr/>
        <p:txBody>
          <a:bodyPr/>
          <a:lstStyle/>
          <a:p>
            <a:pPr marL="0" indent="0">
              <a:buNone/>
            </a:pPr>
            <a:r>
              <a:rPr lang="en-US" sz="2000" dirty="0"/>
              <a:t>Since X must take on one of the values two through twelve, we must </a:t>
            </a:r>
            <a:r>
              <a:rPr lang="en-US" sz="2000" dirty="0" smtClean="0"/>
              <a:t>have</a:t>
            </a:r>
          </a:p>
          <a:p>
            <a:pPr marL="0" indent="0">
              <a:buNone/>
            </a:pPr>
            <a:endParaRPr lang="en-US" sz="2000" dirty="0"/>
          </a:p>
          <a:p>
            <a:pPr marL="0" indent="0">
              <a:buNone/>
            </a:pPr>
            <a:endParaRPr lang="en-US" sz="2000" dirty="0" smtClean="0"/>
          </a:p>
          <a:p>
            <a:pPr marL="0" indent="0">
              <a:buNone/>
            </a:pPr>
            <a:endParaRPr lang="en-US" dirty="0" smtClean="0"/>
          </a:p>
          <a:p>
            <a:pPr marL="0" indent="0" algn="just">
              <a:buNone/>
            </a:pPr>
            <a:r>
              <a:rPr lang="en-US" sz="2000" dirty="0"/>
              <a:t>Example 2.2 For a second example, suppose that our experiment consists of tossing two fair coins. Letting Y denote the number of heads appearing, then Y is a random variable taking on one of the values 0, 1, 2 with respective </a:t>
            </a:r>
            <a:r>
              <a:rPr lang="en-US" sz="2000" dirty="0" smtClean="0"/>
              <a:t>probabilities</a:t>
            </a:r>
          </a:p>
          <a:p>
            <a:pPr marL="0" indent="0" algn="just">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076450"/>
            <a:ext cx="3590608" cy="819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572000"/>
            <a:ext cx="5953328" cy="1295400"/>
          </a:xfrm>
          <a:prstGeom prst="rect">
            <a:avLst/>
          </a:prstGeom>
        </p:spPr>
      </p:pic>
    </p:spTree>
    <p:extLst>
      <p:ext uri="{BB962C8B-B14F-4D97-AF65-F5344CB8AC3E}">
        <p14:creationId xmlns:p14="http://schemas.microsoft.com/office/powerpoint/2010/main" val="153424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sz="quarter" idx="1"/>
          </p:nvPr>
        </p:nvSpPr>
        <p:spPr/>
        <p:txBody>
          <a:bodyPr>
            <a:normAutofit/>
          </a:bodyPr>
          <a:lstStyle/>
          <a:p>
            <a:pPr algn="just"/>
            <a:r>
              <a:rPr lang="en-US" sz="2000" dirty="0"/>
              <a:t>Example 2.3 Suppose that we toss a coin having a probability p of coming up heads, until the first head appears. Letting N denote the number of flips required, then assuming that the outcome of successive flips are independent, N is a random variable taking on one of the values 1, 2, 3,..., with respective </a:t>
            </a:r>
            <a:r>
              <a:rPr lang="en-US" sz="2000" dirty="0" smtClean="0"/>
              <a:t>probabilities</a:t>
            </a:r>
          </a:p>
          <a:p>
            <a:pPr algn="just"/>
            <a:endParaRPr lang="en-US" sz="2000" dirty="0"/>
          </a:p>
          <a:p>
            <a:pPr marL="0" indent="0" algn="just">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088091"/>
            <a:ext cx="6781799" cy="3276601"/>
          </a:xfrm>
          <a:prstGeom prst="rect">
            <a:avLst/>
          </a:prstGeom>
        </p:spPr>
      </p:pic>
    </p:spTree>
    <p:extLst>
      <p:ext uri="{BB962C8B-B14F-4D97-AF65-F5344CB8AC3E}">
        <p14:creationId xmlns:p14="http://schemas.microsoft.com/office/powerpoint/2010/main" val="1663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 </a:t>
            </a:r>
            <a:endParaRPr lang="en-US" dirty="0"/>
          </a:p>
        </p:txBody>
      </p:sp>
      <p:sp>
        <p:nvSpPr>
          <p:cNvPr id="3" name="Content Placeholder 2"/>
          <p:cNvSpPr>
            <a:spLocks noGrp="1"/>
          </p:cNvSpPr>
          <p:nvPr>
            <p:ph sz="quarter" idx="1"/>
          </p:nvPr>
        </p:nvSpPr>
        <p:spPr/>
        <p:txBody>
          <a:bodyPr>
            <a:normAutofit/>
          </a:bodyPr>
          <a:lstStyle/>
          <a:p>
            <a:pPr algn="just"/>
            <a:r>
              <a:rPr lang="en-US" sz="2000" dirty="0"/>
              <a:t>Example </a:t>
            </a:r>
            <a:r>
              <a:rPr lang="en-US" sz="2000" dirty="0" smtClean="0"/>
              <a:t>2.4:  </a:t>
            </a:r>
            <a:r>
              <a:rPr lang="en-US" sz="2000" dirty="0"/>
              <a:t>Suppose that our experiment consists of seeing how long a battery can operate before wearing down. Suppose also that we are not primarily interested in the actual lifetime of the battery but are concerned only about whether or not the battery lasts at least two years. In this case, we may define the random variable I </a:t>
            </a:r>
            <a:r>
              <a:rPr lang="en-US" sz="2000" dirty="0" smtClean="0"/>
              <a:t>by</a:t>
            </a:r>
          </a:p>
          <a:p>
            <a:pPr algn="just"/>
            <a:endParaRPr lang="en-US" sz="2000" dirty="0"/>
          </a:p>
          <a:p>
            <a:pPr marL="0" indent="0" algn="just">
              <a:buNone/>
            </a:pPr>
            <a:r>
              <a:rPr lang="en-US" sz="2000" dirty="0" smtClean="0"/>
              <a:t>      I </a:t>
            </a:r>
            <a:r>
              <a:rPr lang="en-US" sz="2000" dirty="0"/>
              <a:t>= </a:t>
            </a:r>
            <a:r>
              <a:rPr lang="en-US" sz="2000" dirty="0" smtClean="0"/>
              <a:t>  1</a:t>
            </a:r>
            <a:r>
              <a:rPr lang="en-US" sz="2000" dirty="0"/>
              <a:t>, if the lifetime of battery is two or more years </a:t>
            </a:r>
            <a:endParaRPr lang="en-US" sz="2000" dirty="0" smtClean="0"/>
          </a:p>
          <a:p>
            <a:pPr marL="0" indent="0" algn="just">
              <a:buNone/>
            </a:pPr>
            <a:r>
              <a:rPr lang="en-US" sz="2000" dirty="0" smtClean="0"/>
              <a:t>              </a:t>
            </a:r>
            <a:r>
              <a:rPr lang="en-US" sz="2000" dirty="0"/>
              <a:t>0</a:t>
            </a:r>
            <a:r>
              <a:rPr lang="en-US" sz="2000" dirty="0" smtClean="0"/>
              <a:t>, </a:t>
            </a:r>
            <a:r>
              <a:rPr lang="en-US" sz="2000" dirty="0"/>
              <a:t>otherwise </a:t>
            </a:r>
            <a:endParaRPr lang="en-US" sz="2000" dirty="0" smtClean="0"/>
          </a:p>
          <a:p>
            <a:pPr marL="0" indent="0" algn="just">
              <a:buNone/>
            </a:pPr>
            <a:endParaRPr lang="en-US" sz="2000" dirty="0"/>
          </a:p>
          <a:p>
            <a:pPr marL="0" indent="0" algn="just">
              <a:buNone/>
            </a:pPr>
            <a:r>
              <a:rPr lang="en-US" sz="2000" dirty="0"/>
              <a:t>If E denotes the event that the battery lasts two or more years, then the random variable I is known as the </a:t>
            </a:r>
            <a:r>
              <a:rPr lang="en-US" sz="2000" b="1" dirty="0"/>
              <a:t>indicator random variable </a:t>
            </a:r>
            <a:r>
              <a:rPr lang="en-US" sz="2000" dirty="0"/>
              <a:t>for event E. (Note that I equals 1 or 0 depending on whether or not E occurs.)</a:t>
            </a:r>
          </a:p>
        </p:txBody>
      </p:sp>
    </p:spTree>
    <p:extLst>
      <p:ext uri="{BB962C8B-B14F-4D97-AF65-F5344CB8AC3E}">
        <p14:creationId xmlns:p14="http://schemas.microsoft.com/office/powerpoint/2010/main" val="316536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 </a:t>
            </a:r>
            <a:endParaRPr lang="en-US" dirty="0"/>
          </a:p>
        </p:txBody>
      </p:sp>
      <p:sp>
        <p:nvSpPr>
          <p:cNvPr id="3" name="Content Placeholder 2"/>
          <p:cNvSpPr>
            <a:spLocks noGrp="1"/>
          </p:cNvSpPr>
          <p:nvPr>
            <p:ph sz="quarter" idx="1"/>
          </p:nvPr>
        </p:nvSpPr>
        <p:spPr/>
        <p:txBody>
          <a:bodyPr/>
          <a:lstStyle/>
          <a:p>
            <a:r>
              <a:rPr lang="en-US" dirty="0" smtClean="0"/>
              <a:t>Example 2.5</a:t>
            </a:r>
            <a:r>
              <a:rPr lang="en-US" smtClean="0"/>
              <a:t>:  See book</a:t>
            </a:r>
            <a:endParaRPr lang="en-US" dirty="0"/>
          </a:p>
        </p:txBody>
      </p:sp>
    </p:spTree>
    <p:extLst>
      <p:ext uri="{BB962C8B-B14F-4D97-AF65-F5344CB8AC3E}">
        <p14:creationId xmlns:p14="http://schemas.microsoft.com/office/powerpoint/2010/main" val="220060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dirty="0"/>
              <a:t>In all of the preceding examples, the random variables of interest took on either a finite or a countable number of possible </a:t>
            </a:r>
            <a:r>
              <a:rPr lang="en-US" sz="2000" dirty="0" smtClean="0"/>
              <a:t>values. Such </a:t>
            </a:r>
            <a:r>
              <a:rPr lang="en-US" sz="2000" dirty="0"/>
              <a:t>random variables are called </a:t>
            </a:r>
            <a:r>
              <a:rPr lang="en-US" sz="2000" dirty="0" smtClean="0"/>
              <a:t>discrete random variables. </a:t>
            </a:r>
          </a:p>
          <a:p>
            <a:pPr algn="just"/>
            <a:endParaRPr lang="en-US" sz="2000" dirty="0"/>
          </a:p>
          <a:p>
            <a:pPr algn="just"/>
            <a:r>
              <a:rPr lang="en-US" sz="2000" dirty="0" smtClean="0"/>
              <a:t>There also </a:t>
            </a:r>
            <a:r>
              <a:rPr lang="en-US" sz="2000" dirty="0"/>
              <a:t>exist random variables that take on a continuum of possible values. These are known as continuous random variables. One example is the random variable denoting the lifetime of a car, when the car’s lifetime is assumed to take on any value in some interval (a, b)</a:t>
            </a:r>
          </a:p>
        </p:txBody>
      </p:sp>
    </p:spTree>
    <p:extLst>
      <p:ext uri="{BB962C8B-B14F-4D97-AF65-F5344CB8AC3E}">
        <p14:creationId xmlns:p14="http://schemas.microsoft.com/office/powerpoint/2010/main" val="1869972379"/>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1849</Words>
  <Application>Microsoft Office PowerPoint</Application>
  <PresentationFormat>On-screen Show (4:3)</PresentationFormat>
  <Paragraphs>129</Paragraphs>
  <Slides>34</Slides>
  <Notes>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Civic</vt:lpstr>
      <vt:lpstr>Applied Statistic &amp; Queuing Theory </vt:lpstr>
      <vt:lpstr>BOOKS</vt:lpstr>
      <vt:lpstr>Chap 02: Random Variables</vt:lpstr>
      <vt:lpstr>Example</vt:lpstr>
      <vt:lpstr>Example Cont. </vt:lpstr>
      <vt:lpstr>Example Cont.</vt:lpstr>
      <vt:lpstr>Example Cont. </vt:lpstr>
      <vt:lpstr>Example Cont. </vt:lpstr>
      <vt:lpstr>PowerPoint Presentation</vt:lpstr>
      <vt:lpstr>PowerPoint Presentation</vt:lpstr>
      <vt:lpstr>Discrete Random Variable</vt:lpstr>
      <vt:lpstr>Discrete Random Variable</vt:lpstr>
      <vt:lpstr>Example </vt:lpstr>
      <vt:lpstr>Discrete Random Variable</vt:lpstr>
      <vt:lpstr>Discrete Random Variable </vt:lpstr>
      <vt:lpstr>The Bernoulli Random Variable</vt:lpstr>
      <vt:lpstr>The Binomial Random Variable</vt:lpstr>
      <vt:lpstr>Binomial Random Variable Cont.</vt:lpstr>
      <vt:lpstr>Example</vt:lpstr>
      <vt:lpstr>Example</vt:lpstr>
      <vt:lpstr>Example</vt:lpstr>
      <vt:lpstr>Example</vt:lpstr>
      <vt:lpstr>Example</vt:lpstr>
      <vt:lpstr>The Geometric Random Variable</vt:lpstr>
      <vt:lpstr>The Poisson Random Variable</vt:lpstr>
      <vt:lpstr>The Poisson Random Variable</vt:lpstr>
      <vt:lpstr>Example</vt:lpstr>
      <vt:lpstr>Example</vt:lpstr>
      <vt:lpstr>Example</vt:lpstr>
      <vt:lpstr>Continuous Random Variables</vt:lpstr>
      <vt:lpstr>Continuous Random Variables</vt:lpstr>
      <vt:lpstr>The Uniform Random Variable</vt:lpstr>
      <vt:lpstr>The Uniform Random Variable</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 &amp; Queuing Theory </dc:title>
  <dc:creator>Oishwee_PC</dc:creator>
  <cp:lastModifiedBy>Oishwee_PC</cp:lastModifiedBy>
  <cp:revision>20</cp:revision>
  <dcterms:created xsi:type="dcterms:W3CDTF">2006-08-16T00:00:00Z</dcterms:created>
  <dcterms:modified xsi:type="dcterms:W3CDTF">2020-08-24T05:57:37Z</dcterms:modified>
</cp:coreProperties>
</file>