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9" r:id="rId28"/>
    <p:sldId id="282" r:id="rId29"/>
    <p:sldId id="283" r:id="rId30"/>
    <p:sldId id="291" r:id="rId31"/>
    <p:sldId id="290" r:id="rId32"/>
    <p:sldId id="285" r:id="rId33"/>
    <p:sldId id="286" r:id="rId34"/>
    <p:sldId id="287"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400B71-5343-409D-8D3C-E5D46F2AD397}">
          <p14:sldIdLst>
            <p14:sldId id="256"/>
            <p14:sldId id="257"/>
            <p14:sldId id="258"/>
            <p14:sldId id="259"/>
            <p14:sldId id="260"/>
            <p14:sldId id="261"/>
            <p14:sldId id="264"/>
            <p14:sldId id="262"/>
            <p14:sldId id="263"/>
            <p14:sldId id="265"/>
            <p14:sldId id="266"/>
            <p14:sldId id="267"/>
            <p14:sldId id="268"/>
            <p14:sldId id="269"/>
            <p14:sldId id="270"/>
            <p14:sldId id="271"/>
            <p14:sldId id="272"/>
            <p14:sldId id="273"/>
            <p14:sldId id="274"/>
            <p14:sldId id="275"/>
            <p14:sldId id="276"/>
            <p14:sldId id="277"/>
            <p14:sldId id="278"/>
            <p14:sldId id="279"/>
            <p14:sldId id="280"/>
            <p14:sldId id="281"/>
            <p14:sldId id="289"/>
            <p14:sldId id="282"/>
            <p14:sldId id="283"/>
            <p14:sldId id="291"/>
            <p14:sldId id="290"/>
            <p14:sldId id="285"/>
            <p14:sldId id="286"/>
            <p14:sldId id="287"/>
            <p14:sldId id="288"/>
          </p14:sldIdLst>
        </p14:section>
        <p14:section name="Untitled Section" id="{DAB59BD3-BCC5-49A3-A76B-2D15BDC9FF0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6D66D7-DCFA-4A9B-8882-16065175CB3E}" type="datetimeFigureOut">
              <a:rPr lang="en-US" smtClean="0"/>
              <a:t>8/10/2020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3004B1-90E2-4399-AF8F-0BFA74A93676}" type="slidenum">
              <a:rPr lang="en-US" smtClean="0"/>
              <a:t>‹#›</a:t>
            </a:fld>
            <a:endParaRPr lang="en-US"/>
          </a:p>
        </p:txBody>
      </p:sp>
    </p:spTree>
    <p:extLst>
      <p:ext uri="{BB962C8B-B14F-4D97-AF65-F5344CB8AC3E}">
        <p14:creationId xmlns:p14="http://schemas.microsoft.com/office/powerpoint/2010/main" val="206412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004B1-90E2-4399-AF8F-0BFA74A93676}" type="slidenum">
              <a:rPr lang="en-US" smtClean="0"/>
              <a:t>30</a:t>
            </a:fld>
            <a:endParaRPr lang="en-US"/>
          </a:p>
        </p:txBody>
      </p:sp>
    </p:spTree>
    <p:extLst>
      <p:ext uri="{BB962C8B-B14F-4D97-AF65-F5344CB8AC3E}">
        <p14:creationId xmlns:p14="http://schemas.microsoft.com/office/powerpoint/2010/main" val="3821844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8/10/2020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8/10/2020</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8/10/2020</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8/10/2020</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8/10/2020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8/10/2020</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itran-lab.amath.unc.edu/courses/MATH768/biblio/introduction-to-prob-models-11th-edition.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2819400"/>
            <a:ext cx="4572000" cy="1752600"/>
          </a:xfrm>
        </p:spPr>
        <p:txBody>
          <a:bodyPr/>
          <a:lstStyle/>
          <a:p>
            <a:r>
              <a:rPr lang="en-US" dirty="0" smtClean="0"/>
              <a:t>Course Code:407</a:t>
            </a:r>
          </a:p>
          <a:p>
            <a:r>
              <a:rPr lang="en-US" dirty="0" smtClean="0"/>
              <a:t>Course Credit: 3.00</a:t>
            </a:r>
          </a:p>
        </p:txBody>
      </p:sp>
      <p:sp>
        <p:nvSpPr>
          <p:cNvPr id="2" name="Title 1"/>
          <p:cNvSpPr>
            <a:spLocks noGrp="1"/>
          </p:cNvSpPr>
          <p:nvPr>
            <p:ph type="ctrTitle"/>
          </p:nvPr>
        </p:nvSpPr>
        <p:spPr/>
        <p:txBody>
          <a:bodyPr/>
          <a:lstStyle/>
          <a:p>
            <a:r>
              <a:rPr lang="en-US" dirty="0" smtClean="0"/>
              <a:t>Applied Statistic &amp; Queuing Theory </a:t>
            </a:r>
            <a:endParaRPr lang="en-US" dirty="0"/>
          </a:p>
        </p:txBody>
      </p:sp>
      <p:sp>
        <p:nvSpPr>
          <p:cNvPr id="5" name="TextBox 4"/>
          <p:cNvSpPr txBox="1"/>
          <p:nvPr/>
        </p:nvSpPr>
        <p:spPr>
          <a:xfrm>
            <a:off x="2286000" y="4648200"/>
            <a:ext cx="4495800" cy="646331"/>
          </a:xfrm>
          <a:prstGeom prst="rect">
            <a:avLst/>
          </a:prstGeom>
          <a:noFill/>
        </p:spPr>
        <p:txBody>
          <a:bodyPr wrap="square" rtlCol="0">
            <a:spAutoFit/>
          </a:bodyPr>
          <a:lstStyle/>
          <a:p>
            <a:pPr algn="ctr"/>
            <a:r>
              <a:rPr lang="en-US" dirty="0" err="1" smtClean="0"/>
              <a:t>Lec</a:t>
            </a:r>
            <a:r>
              <a:rPr lang="en-US" dirty="0" smtClean="0"/>
              <a:t>  </a:t>
            </a:r>
            <a:r>
              <a:rPr lang="en-US" dirty="0" err="1" smtClean="0"/>
              <a:t>Sahrima</a:t>
            </a:r>
            <a:r>
              <a:rPr lang="en-US" dirty="0" smtClean="0"/>
              <a:t> </a:t>
            </a:r>
            <a:r>
              <a:rPr lang="en-US" dirty="0" err="1" smtClean="0"/>
              <a:t>Jannat</a:t>
            </a:r>
            <a:r>
              <a:rPr lang="en-US" dirty="0" smtClean="0"/>
              <a:t> </a:t>
            </a:r>
            <a:r>
              <a:rPr lang="en-US" dirty="0" err="1" smtClean="0"/>
              <a:t>Oishwee</a:t>
            </a:r>
            <a:endParaRPr lang="en-US" dirty="0" smtClean="0"/>
          </a:p>
          <a:p>
            <a:pPr algn="ctr"/>
            <a:r>
              <a:rPr lang="en-US" dirty="0" err="1" smtClean="0"/>
              <a:t>Lec</a:t>
            </a:r>
            <a:r>
              <a:rPr lang="en-US" dirty="0" smtClean="0"/>
              <a:t>  </a:t>
            </a:r>
            <a:r>
              <a:rPr lang="en-US" dirty="0" err="1" smtClean="0"/>
              <a:t>Raiyan</a:t>
            </a:r>
            <a:r>
              <a:rPr lang="en-US" dirty="0" smtClean="0"/>
              <a:t> </a:t>
            </a:r>
            <a:r>
              <a:rPr lang="en-US" dirty="0" err="1" smtClean="0"/>
              <a:t>Rahman</a:t>
            </a:r>
            <a:r>
              <a:rPr lang="en-US" dirty="0" smtClean="0"/>
              <a:t> </a:t>
            </a:r>
            <a:endParaRPr lang="en-US" dirty="0"/>
          </a:p>
        </p:txBody>
      </p:sp>
    </p:spTree>
    <p:extLst>
      <p:ext uri="{BB962C8B-B14F-4D97-AF65-F5344CB8AC3E}">
        <p14:creationId xmlns:p14="http://schemas.microsoft.com/office/powerpoint/2010/main" val="589407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smtClean="0"/>
              <a:t>For </a:t>
            </a:r>
            <a:r>
              <a:rPr lang="en-US" sz="2000" dirty="0"/>
              <a:t>any two events E and F of a sample space S we define the new event E ∪ F to consist of all outcomes that are either in E or in F or in both E and F</a:t>
            </a:r>
            <a:r>
              <a:rPr lang="en-US" sz="2000" dirty="0" smtClean="0"/>
              <a:t>.</a:t>
            </a:r>
          </a:p>
          <a:p>
            <a:pPr marL="0" indent="0">
              <a:buNone/>
            </a:pPr>
            <a:r>
              <a:rPr lang="en-US" sz="2000" dirty="0" smtClean="0"/>
              <a:t> </a:t>
            </a:r>
            <a:r>
              <a:rPr lang="en-US" sz="2000" dirty="0"/>
              <a:t>That is, the event E ∪ F will occur if either E or F occurs. </a:t>
            </a:r>
            <a:endParaRPr lang="en-US" sz="2000" dirty="0" smtClean="0"/>
          </a:p>
          <a:p>
            <a:pPr marL="0" indent="0">
              <a:buNone/>
            </a:pPr>
            <a:endParaRPr lang="en-US" sz="2000" dirty="0"/>
          </a:p>
          <a:p>
            <a:pPr marL="0" indent="0">
              <a:buNone/>
            </a:pPr>
            <a:r>
              <a:rPr lang="en-US" sz="2000" dirty="0" smtClean="0"/>
              <a:t>Example:</a:t>
            </a:r>
          </a:p>
          <a:p>
            <a:pPr>
              <a:buFont typeface="Wingdings" pitchFamily="2" charset="2"/>
              <a:buChar char="Ø"/>
            </a:pPr>
            <a:r>
              <a:rPr lang="en-US" sz="2000" dirty="0" smtClean="0"/>
              <a:t> In </a:t>
            </a:r>
            <a:r>
              <a:rPr lang="en-US" sz="2000" dirty="0"/>
              <a:t>(1) if E = {H} and F = {T }, then E ∪ F = {H, T } That is, E ∪ F would be the whole sample space S. </a:t>
            </a:r>
            <a:endParaRPr lang="en-US" sz="2000" dirty="0" smtClean="0"/>
          </a:p>
          <a:p>
            <a:pPr>
              <a:buFont typeface="Wingdings" pitchFamily="2" charset="2"/>
              <a:buChar char="Ø"/>
            </a:pPr>
            <a:endParaRPr lang="en-US" sz="2000" dirty="0" smtClean="0"/>
          </a:p>
          <a:p>
            <a:pPr>
              <a:buFont typeface="Wingdings" pitchFamily="2" charset="2"/>
              <a:buChar char="Ø"/>
            </a:pPr>
            <a:r>
              <a:rPr lang="en-US" sz="2000" dirty="0" smtClean="0"/>
              <a:t>In </a:t>
            </a:r>
            <a:r>
              <a:rPr lang="en-US" sz="2000" dirty="0"/>
              <a:t>(2) if E = {1, 3, 5} and F = {1, 2, 3}, then E ∪ F = {1, 2, 3, 5} </a:t>
            </a:r>
            <a:r>
              <a:rPr lang="en-US" sz="2000" dirty="0" smtClean="0"/>
              <a:t>and </a:t>
            </a:r>
            <a:r>
              <a:rPr lang="en-US" sz="2000" dirty="0"/>
              <a:t>thus E ∪ F would occur if the outcome of the die is 1 or 2 or 3 or 5. </a:t>
            </a:r>
            <a:endParaRPr lang="en-US" sz="2000" dirty="0" smtClean="0"/>
          </a:p>
          <a:p>
            <a:pPr marL="0" indent="0">
              <a:buNone/>
            </a:pPr>
            <a:r>
              <a:rPr lang="en-US" sz="2000" dirty="0" smtClean="0"/>
              <a:t>The </a:t>
            </a:r>
            <a:r>
              <a:rPr lang="en-US" sz="2000" dirty="0"/>
              <a:t>event E ∪ F is often referred to as the </a:t>
            </a:r>
            <a:r>
              <a:rPr lang="en-US" sz="2000" b="1" dirty="0"/>
              <a:t>union</a:t>
            </a:r>
            <a:r>
              <a:rPr lang="en-US" sz="2000" dirty="0"/>
              <a:t> of the event E and the event F.</a:t>
            </a:r>
          </a:p>
        </p:txBody>
      </p:sp>
    </p:spTree>
    <p:extLst>
      <p:ext uri="{BB962C8B-B14F-4D97-AF65-F5344CB8AC3E}">
        <p14:creationId xmlns:p14="http://schemas.microsoft.com/office/powerpoint/2010/main" val="1438998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3" name="Content Placeholder 2"/>
          <p:cNvSpPr>
            <a:spLocks noGrp="1"/>
          </p:cNvSpPr>
          <p:nvPr>
            <p:ph sz="quarter" idx="1"/>
          </p:nvPr>
        </p:nvSpPr>
        <p:spPr/>
        <p:txBody>
          <a:bodyPr>
            <a:normAutofit/>
          </a:bodyPr>
          <a:lstStyle/>
          <a:p>
            <a:pPr algn="just"/>
            <a:r>
              <a:rPr lang="en-US" sz="2000" dirty="0"/>
              <a:t>For any two events E and F, we may also define the new event EF, sometimes written E ∩ F, and referred to as the intersection of E and F, as follows. </a:t>
            </a:r>
            <a:endParaRPr lang="en-US" sz="2000" dirty="0" smtClean="0"/>
          </a:p>
          <a:p>
            <a:pPr marL="0" indent="0" algn="just">
              <a:buNone/>
            </a:pPr>
            <a:endParaRPr lang="en-US" sz="2000" dirty="0" smtClean="0"/>
          </a:p>
          <a:p>
            <a:pPr marL="0" indent="0" algn="just">
              <a:buNone/>
            </a:pPr>
            <a:r>
              <a:rPr lang="en-US" sz="2000" dirty="0" smtClean="0"/>
              <a:t>EF </a:t>
            </a:r>
            <a:r>
              <a:rPr lang="en-US" sz="2000" dirty="0"/>
              <a:t>consists of all outcomes which are both in E and in F. That is, the event EF will occur only if both E and F occur. </a:t>
            </a:r>
            <a:endParaRPr lang="en-US" sz="2000" dirty="0" smtClean="0"/>
          </a:p>
          <a:p>
            <a:pPr marL="0" indent="0" algn="just">
              <a:buNone/>
            </a:pPr>
            <a:r>
              <a:rPr lang="en-US" sz="2000" dirty="0" smtClean="0"/>
              <a:t>For </a:t>
            </a:r>
            <a:r>
              <a:rPr lang="en-US" sz="2000" dirty="0"/>
              <a:t>example, in (2) if E = {1, 3, 5} and F = {1, 2, 3}, then EF = {1, 3</a:t>
            </a:r>
            <a:r>
              <a:rPr lang="en-US" sz="2000" dirty="0" smtClean="0"/>
              <a:t>}</a:t>
            </a:r>
          </a:p>
          <a:p>
            <a:pPr marL="0" indent="0" algn="just">
              <a:buNone/>
            </a:pPr>
            <a:endParaRPr lang="en-US" sz="2000" dirty="0"/>
          </a:p>
          <a:p>
            <a:pPr marL="0" indent="0" algn="just">
              <a:buNone/>
            </a:pPr>
            <a:r>
              <a:rPr lang="en-US" sz="2000" dirty="0" smtClean="0"/>
              <a:t>Thus </a:t>
            </a:r>
            <a:r>
              <a:rPr lang="en-US" sz="2000" dirty="0"/>
              <a:t>EF would occur if the outcome of the die is either 1 or 3</a:t>
            </a:r>
          </a:p>
        </p:txBody>
      </p:sp>
    </p:spTree>
    <p:extLst>
      <p:ext uri="{BB962C8B-B14F-4D97-AF65-F5344CB8AC3E}">
        <p14:creationId xmlns:p14="http://schemas.microsoft.com/office/powerpoint/2010/main" val="197407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Mutually Exclusive </a:t>
            </a:r>
            <a:endParaRPr lang="en-US" dirty="0"/>
          </a:p>
        </p:txBody>
      </p:sp>
      <p:sp>
        <p:nvSpPr>
          <p:cNvPr id="3" name="Content Placeholder 2"/>
          <p:cNvSpPr>
            <a:spLocks noGrp="1"/>
          </p:cNvSpPr>
          <p:nvPr>
            <p:ph sz="quarter" idx="1"/>
          </p:nvPr>
        </p:nvSpPr>
        <p:spPr/>
        <p:txBody>
          <a:bodyPr>
            <a:normAutofit/>
          </a:bodyPr>
          <a:lstStyle/>
          <a:p>
            <a:r>
              <a:rPr lang="en-US" sz="2000" dirty="0" smtClean="0"/>
              <a:t> If </a:t>
            </a:r>
            <a:r>
              <a:rPr lang="en-US" sz="2000" dirty="0"/>
              <a:t>E = {H} and F = {T }, then the </a:t>
            </a:r>
            <a:r>
              <a:rPr lang="en-US" sz="2000" dirty="0" smtClean="0"/>
              <a:t>event </a:t>
            </a:r>
            <a:r>
              <a:rPr lang="en-US" sz="2000" dirty="0"/>
              <a:t>EF would not consist of any outcomes and hence could not occur. </a:t>
            </a:r>
            <a:endParaRPr lang="en-US" sz="2000" dirty="0" smtClean="0"/>
          </a:p>
          <a:p>
            <a:pPr marL="0" indent="0">
              <a:buNone/>
            </a:pPr>
            <a:r>
              <a:rPr lang="en-US" sz="2000" dirty="0" smtClean="0"/>
              <a:t>To </a:t>
            </a:r>
            <a:r>
              <a:rPr lang="en-US" sz="2000" dirty="0"/>
              <a:t>give such an event a name, we shall refer to it as the null event and denote it by Ø. (That is, Ø refers to the event consisting of no outcomes.) </a:t>
            </a:r>
            <a:endParaRPr lang="en-US" sz="2000" dirty="0" smtClean="0"/>
          </a:p>
          <a:p>
            <a:pPr marL="0" indent="0">
              <a:buNone/>
            </a:pPr>
            <a:endParaRPr lang="en-US" sz="2000" dirty="0"/>
          </a:p>
          <a:p>
            <a:pPr marL="0" indent="0">
              <a:buNone/>
            </a:pPr>
            <a:r>
              <a:rPr lang="en-US" sz="2000" dirty="0" smtClean="0"/>
              <a:t>If </a:t>
            </a:r>
            <a:r>
              <a:rPr lang="en-US" sz="2000" dirty="0"/>
              <a:t>EF = Ø, then E and F are said to be mutually exclusive.</a:t>
            </a:r>
          </a:p>
        </p:txBody>
      </p:sp>
    </p:spTree>
    <p:extLst>
      <p:ext uri="{BB962C8B-B14F-4D97-AF65-F5344CB8AC3E}">
        <p14:creationId xmlns:p14="http://schemas.microsoft.com/office/powerpoint/2010/main" val="63565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sz="2000" dirty="0"/>
              <a:t>F</a:t>
            </a:r>
            <a:r>
              <a:rPr lang="en-US" sz="2000" dirty="0" smtClean="0"/>
              <a:t>or </a:t>
            </a:r>
            <a:r>
              <a:rPr lang="en-US" sz="2000" dirty="0"/>
              <a:t>any event E we define the new event </a:t>
            </a:r>
            <a:r>
              <a:rPr lang="en-US" sz="2000" dirty="0" err="1" smtClean="0"/>
              <a:t>Ec</a:t>
            </a:r>
            <a:r>
              <a:rPr lang="en-US" sz="2000" dirty="0" smtClean="0"/>
              <a:t>, referred </a:t>
            </a:r>
            <a:r>
              <a:rPr lang="en-US" sz="2000" dirty="0"/>
              <a:t>to as the complement of E, to consist of all outcomes in the sample space S that are not in E</a:t>
            </a:r>
            <a:r>
              <a:rPr lang="en-US" sz="2000" dirty="0" smtClean="0"/>
              <a:t>.</a:t>
            </a:r>
          </a:p>
          <a:p>
            <a:pPr marL="0" indent="0" algn="just">
              <a:buNone/>
            </a:pPr>
            <a:endParaRPr lang="en-US" sz="2000" dirty="0" smtClean="0"/>
          </a:p>
          <a:p>
            <a:pPr marL="0" indent="0" algn="just">
              <a:buNone/>
            </a:pPr>
            <a:r>
              <a:rPr lang="en-US" sz="2000" dirty="0" err="1" smtClean="0"/>
              <a:t>Ec</a:t>
            </a:r>
            <a:r>
              <a:rPr lang="en-US" sz="2000" dirty="0" smtClean="0"/>
              <a:t>= S-E</a:t>
            </a:r>
            <a:endParaRPr lang="en-US" sz="2000" dirty="0" smtClean="0"/>
          </a:p>
          <a:p>
            <a:pPr marL="0" indent="0" algn="just">
              <a:buNone/>
            </a:pPr>
            <a:r>
              <a:rPr lang="en-US" sz="2000" dirty="0" smtClean="0"/>
              <a:t>S= {(1,6),(2,5),(3,4),(4,3),(5,2),(6,1)}</a:t>
            </a:r>
          </a:p>
          <a:p>
            <a:pPr marL="0" indent="0" algn="just">
              <a:buNone/>
            </a:pPr>
            <a:r>
              <a:rPr lang="en-US" sz="2000" dirty="0" smtClean="0"/>
              <a:t>E1</a:t>
            </a:r>
            <a:r>
              <a:rPr lang="en-US" sz="2000" dirty="0" smtClean="0"/>
              <a:t>= {(2,5),(3,4),(4,3),(5,2)}</a:t>
            </a:r>
          </a:p>
          <a:p>
            <a:pPr marL="0" indent="0" algn="just">
              <a:buNone/>
            </a:pPr>
            <a:r>
              <a:rPr lang="en-US" sz="2000" dirty="0" smtClean="0"/>
              <a:t>E1c= {(1,6),(6,1</a:t>
            </a:r>
            <a:r>
              <a:rPr lang="en-US" sz="2000" dirty="0" smtClean="0"/>
              <a:t>)}</a:t>
            </a:r>
          </a:p>
          <a:p>
            <a:pPr marL="0" indent="0" algn="just">
              <a:buNone/>
            </a:pPr>
            <a:r>
              <a:rPr lang="en-US" sz="2000" dirty="0" smtClean="0"/>
              <a:t>S=E</a:t>
            </a:r>
            <a:endParaRPr lang="en-US" sz="2000" dirty="0" smtClean="0"/>
          </a:p>
          <a:p>
            <a:pPr marL="0" indent="0" algn="just">
              <a:buNone/>
            </a:pPr>
            <a:r>
              <a:rPr lang="en-US" sz="2000" dirty="0" err="1" smtClean="0"/>
              <a:t>Ec</a:t>
            </a:r>
            <a:r>
              <a:rPr lang="en-US" sz="2000" dirty="0" smtClean="0"/>
              <a:t>= Ø</a:t>
            </a:r>
          </a:p>
          <a:p>
            <a:pPr marL="0" indent="0" algn="just">
              <a:buNone/>
            </a:pPr>
            <a:r>
              <a:rPr lang="en-US" sz="2000" dirty="0" err="1" smtClean="0"/>
              <a:t>Sc</a:t>
            </a:r>
            <a:r>
              <a:rPr lang="en-US" sz="2000" dirty="0" smtClean="0"/>
              <a:t>= Ø</a:t>
            </a:r>
          </a:p>
          <a:p>
            <a:pPr marL="0" indent="0" algn="just">
              <a:buNone/>
            </a:pPr>
            <a:endParaRPr lang="en-US" sz="2000" dirty="0"/>
          </a:p>
          <a:p>
            <a:pPr marL="0" indent="0" algn="just">
              <a:buNone/>
            </a:pPr>
            <a:r>
              <a:rPr lang="en-US" sz="2000" dirty="0" smtClean="0"/>
              <a:t> </a:t>
            </a:r>
            <a:r>
              <a:rPr lang="en-US" sz="2000" dirty="0"/>
              <a:t>E = {(1, 6), (2, 5), (3, 4), (4, 3), (5, 2), (6, 1)}, then </a:t>
            </a:r>
            <a:r>
              <a:rPr lang="en-US" sz="2000" dirty="0" err="1"/>
              <a:t>Ec</a:t>
            </a:r>
            <a:r>
              <a:rPr lang="en-US" sz="2000" dirty="0"/>
              <a:t> will occur if the sum of the dice does not equal seven. </a:t>
            </a:r>
            <a:r>
              <a:rPr lang="en-US" sz="2000" b="1" dirty="0"/>
              <a:t>Also note that since the experiment must result in some outcome, </a:t>
            </a:r>
            <a:r>
              <a:rPr lang="en-US" sz="2000" b="1" dirty="0" smtClean="0"/>
              <a:t>it follows that </a:t>
            </a:r>
            <a:r>
              <a:rPr lang="en-US" sz="2000" b="1" dirty="0" err="1" smtClean="0"/>
              <a:t>Sc</a:t>
            </a:r>
            <a:r>
              <a:rPr lang="en-US" sz="2000" b="1" dirty="0" smtClean="0"/>
              <a:t> = Ø.</a:t>
            </a:r>
            <a:endParaRPr lang="en-US" sz="2000" b="1" dirty="0"/>
          </a:p>
        </p:txBody>
      </p:sp>
    </p:spTree>
    <p:extLst>
      <p:ext uri="{BB962C8B-B14F-4D97-AF65-F5344CB8AC3E}">
        <p14:creationId xmlns:p14="http://schemas.microsoft.com/office/powerpoint/2010/main" val="2488895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Probabilities Defined on Events</a:t>
            </a:r>
          </a:p>
        </p:txBody>
      </p:sp>
      <p:sp>
        <p:nvSpPr>
          <p:cNvPr id="3" name="Content Placeholder 2"/>
          <p:cNvSpPr>
            <a:spLocks noGrp="1"/>
          </p:cNvSpPr>
          <p:nvPr>
            <p:ph sz="quarter" idx="1"/>
          </p:nvPr>
        </p:nvSpPr>
        <p:spPr/>
        <p:txBody>
          <a:bodyPr>
            <a:normAutofit/>
          </a:bodyPr>
          <a:lstStyle/>
          <a:p>
            <a:pPr marL="0" indent="0">
              <a:buNone/>
            </a:pPr>
            <a:r>
              <a:rPr lang="en-US" sz="2000" dirty="0"/>
              <a:t>Consider an experiment whose sample space is S. For each event E of the sample space S, we assume that a number P(E) is defined and satisfies the following three conditions</a:t>
            </a:r>
            <a:r>
              <a:rPr lang="en-US" sz="2000" dirty="0" smtClean="0"/>
              <a:t>:</a:t>
            </a:r>
          </a:p>
          <a:p>
            <a:pPr marL="0" indent="0">
              <a:buNone/>
            </a:pPr>
            <a:r>
              <a:rPr lang="en-US" sz="2000" dirty="0" smtClean="0"/>
              <a:t> </a:t>
            </a:r>
            <a:r>
              <a:rPr lang="en-US" sz="2000" dirty="0"/>
              <a:t>(i) </a:t>
            </a:r>
            <a:r>
              <a:rPr lang="en-US" sz="2000" dirty="0" smtClean="0"/>
              <a:t>0&lt;= </a:t>
            </a:r>
            <a:r>
              <a:rPr lang="en-US" sz="2000" dirty="0"/>
              <a:t>P(E) </a:t>
            </a:r>
            <a:r>
              <a:rPr lang="en-US" sz="2000" dirty="0" smtClean="0"/>
              <a:t>&lt;=1.</a:t>
            </a:r>
          </a:p>
          <a:p>
            <a:pPr marL="0" indent="0">
              <a:buNone/>
            </a:pPr>
            <a:r>
              <a:rPr lang="en-US" sz="2000" dirty="0" smtClean="0"/>
              <a:t> </a:t>
            </a:r>
            <a:r>
              <a:rPr lang="en-US" sz="2000" dirty="0"/>
              <a:t>(ii) P(S) = 1. </a:t>
            </a:r>
            <a:endParaRPr lang="en-US" sz="2000" dirty="0" smtClean="0"/>
          </a:p>
          <a:p>
            <a:pPr marL="0" indent="0">
              <a:buNone/>
            </a:pPr>
            <a:r>
              <a:rPr lang="en-US" sz="2000" dirty="0" smtClean="0"/>
              <a:t>(</a:t>
            </a:r>
            <a:r>
              <a:rPr lang="en-US" sz="2000" dirty="0"/>
              <a:t>iii) For any sequence of events E1, E2,... that are mutually exclusive, that is, events for which En </a:t>
            </a:r>
            <a:r>
              <a:rPr lang="en-US" sz="2000" dirty="0" err="1"/>
              <a:t>Em</a:t>
            </a:r>
            <a:r>
              <a:rPr lang="en-US" sz="2000" dirty="0"/>
              <a:t> = Ø </a:t>
            </a:r>
            <a:r>
              <a:rPr lang="en-US" sz="2000" dirty="0" smtClean="0"/>
              <a:t>then</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82" y="4114799"/>
            <a:ext cx="2667000" cy="872537"/>
          </a:xfrm>
          <a:prstGeom prst="rect">
            <a:avLst/>
          </a:prstGeom>
        </p:spPr>
      </p:pic>
      <p:sp>
        <p:nvSpPr>
          <p:cNvPr id="7" name="TextBox 6"/>
          <p:cNvSpPr txBox="1"/>
          <p:nvPr/>
        </p:nvSpPr>
        <p:spPr>
          <a:xfrm>
            <a:off x="990600" y="4987336"/>
            <a:ext cx="6248400" cy="1477328"/>
          </a:xfrm>
          <a:prstGeom prst="rect">
            <a:avLst/>
          </a:prstGeom>
          <a:noFill/>
        </p:spPr>
        <p:txBody>
          <a:bodyPr wrap="square" rtlCol="0">
            <a:spAutoFit/>
          </a:bodyPr>
          <a:lstStyle/>
          <a:p>
            <a:r>
              <a:rPr lang="en-US" dirty="0"/>
              <a:t>We refer to P(E) as the probability of the event E</a:t>
            </a:r>
            <a:r>
              <a:rPr lang="en-US" dirty="0" smtClean="0"/>
              <a:t>.</a:t>
            </a:r>
          </a:p>
          <a:p>
            <a:r>
              <a:rPr lang="en-US" dirty="0" smtClean="0"/>
              <a:t>Right, P(e1)+p(e2)+p(e3)</a:t>
            </a:r>
          </a:p>
          <a:p>
            <a:r>
              <a:rPr lang="en-US" dirty="0" smtClean="0"/>
              <a:t>Left, P(e1 U e2 U e3)</a:t>
            </a:r>
          </a:p>
          <a:p>
            <a:endParaRPr lang="en-US" dirty="0" smtClean="0"/>
          </a:p>
          <a:p>
            <a:r>
              <a:rPr lang="en-US" dirty="0" smtClean="0"/>
              <a:t>P(EUC)=P(E)+p(C)-P(EC);    P(EUC)=P(E)+P(C)</a:t>
            </a:r>
            <a:endParaRPr lang="en-US" dirty="0"/>
          </a:p>
        </p:txBody>
      </p:sp>
    </p:spTree>
    <p:extLst>
      <p:ext uri="{BB962C8B-B14F-4D97-AF65-F5344CB8AC3E}">
        <p14:creationId xmlns:p14="http://schemas.microsoft.com/office/powerpoint/2010/main" val="284922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400" dirty="0"/>
              <a:t>Example </a:t>
            </a:r>
            <a:r>
              <a:rPr lang="en-US" sz="2400" dirty="0" smtClean="0"/>
              <a:t>1.1</a:t>
            </a:r>
          </a:p>
          <a:p>
            <a:pPr marL="0" indent="0" algn="just">
              <a:buNone/>
            </a:pPr>
            <a:r>
              <a:rPr lang="en-US" sz="2400" dirty="0" smtClean="0"/>
              <a:t>In </a:t>
            </a:r>
            <a:r>
              <a:rPr lang="en-US" sz="2400" dirty="0"/>
              <a:t>the coin tossing example, if we assume that a head is equally likely to appear as a tail, then we would </a:t>
            </a:r>
            <a:r>
              <a:rPr lang="en-US" sz="2400" dirty="0" smtClean="0"/>
              <a:t>have</a:t>
            </a:r>
          </a:p>
          <a:p>
            <a:pPr marL="0" indent="0" algn="just">
              <a:buNone/>
            </a:pPr>
            <a:r>
              <a:rPr lang="en-US" sz="2400" dirty="0" smtClean="0"/>
              <a:t>                  P</a:t>
            </a:r>
            <a:r>
              <a:rPr lang="en-US" sz="2400" dirty="0"/>
              <a:t>({H}) = P({T }) = </a:t>
            </a:r>
            <a:r>
              <a:rPr lang="en-US" sz="2400" dirty="0" smtClean="0"/>
              <a:t>½</a:t>
            </a:r>
          </a:p>
          <a:p>
            <a:pPr marL="0" indent="0" algn="just">
              <a:buNone/>
            </a:pPr>
            <a:endParaRPr lang="en-US" sz="2400" dirty="0" smtClean="0"/>
          </a:p>
          <a:p>
            <a:pPr marL="0" indent="0" algn="just">
              <a:buNone/>
            </a:pPr>
            <a:r>
              <a:rPr lang="en-US" sz="2400" dirty="0" smtClean="0"/>
              <a:t>On </a:t>
            </a:r>
            <a:r>
              <a:rPr lang="en-US" sz="2400" dirty="0"/>
              <a:t>the other hand, if we had a biased coin and felt that a head was twice as likely to appear as a tail, then we would </a:t>
            </a:r>
            <a:r>
              <a:rPr lang="en-US" sz="2400" dirty="0" smtClean="0"/>
              <a:t>have</a:t>
            </a:r>
          </a:p>
          <a:p>
            <a:pPr marL="0" indent="0" algn="just">
              <a:buNone/>
            </a:pPr>
            <a:r>
              <a:rPr lang="en-US" sz="2400" dirty="0"/>
              <a:t> </a:t>
            </a:r>
            <a:r>
              <a:rPr lang="en-US" sz="2400" dirty="0" smtClean="0"/>
              <a:t>                 P</a:t>
            </a:r>
            <a:r>
              <a:rPr lang="en-US" sz="2400" dirty="0"/>
              <a:t>({H}) = </a:t>
            </a:r>
            <a:r>
              <a:rPr lang="en-US" sz="2400" dirty="0" smtClean="0"/>
              <a:t>2/3 </a:t>
            </a:r>
            <a:r>
              <a:rPr lang="en-US" sz="2400" dirty="0"/>
              <a:t>, </a:t>
            </a:r>
            <a:r>
              <a:rPr lang="en-US" sz="2400" dirty="0" smtClean="0"/>
              <a:t>P({</a:t>
            </a:r>
            <a:r>
              <a:rPr lang="en-US" sz="2400" dirty="0"/>
              <a:t>T }) = </a:t>
            </a:r>
            <a:r>
              <a:rPr lang="en-US" sz="2400" dirty="0" smtClean="0"/>
              <a:t>1/3</a:t>
            </a:r>
          </a:p>
          <a:p>
            <a:pPr marL="0" indent="0" algn="just">
              <a:buNone/>
            </a:pPr>
            <a:r>
              <a:rPr lang="en-US" sz="2400" dirty="0" smtClean="0"/>
              <a:t>P(H)+P(T)=2/3+1/3=1</a:t>
            </a:r>
            <a:endParaRPr lang="en-US" sz="2400" dirty="0"/>
          </a:p>
        </p:txBody>
      </p:sp>
    </p:spTree>
    <p:extLst>
      <p:ext uri="{BB962C8B-B14F-4D97-AF65-F5344CB8AC3E}">
        <p14:creationId xmlns:p14="http://schemas.microsoft.com/office/powerpoint/2010/main" val="241834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a:t>
            </a:r>
            <a:endParaRPr lang="en-US" dirty="0"/>
          </a:p>
        </p:txBody>
      </p:sp>
      <p:sp>
        <p:nvSpPr>
          <p:cNvPr id="3" name="Content Placeholder 2"/>
          <p:cNvSpPr>
            <a:spLocks noGrp="1"/>
          </p:cNvSpPr>
          <p:nvPr>
            <p:ph sz="quarter" idx="1"/>
          </p:nvPr>
        </p:nvSpPr>
        <p:spPr/>
        <p:txBody>
          <a:bodyPr>
            <a:normAutofit/>
          </a:bodyPr>
          <a:lstStyle/>
          <a:p>
            <a:r>
              <a:rPr lang="en-US" sz="2000" dirty="0"/>
              <a:t>E and </a:t>
            </a:r>
            <a:r>
              <a:rPr lang="en-US" sz="2000" dirty="0" err="1"/>
              <a:t>Ec</a:t>
            </a:r>
            <a:r>
              <a:rPr lang="en-US" sz="2000" dirty="0"/>
              <a:t> are always mutually exclusive and </a:t>
            </a:r>
            <a:r>
              <a:rPr lang="en-US" sz="2000" dirty="0" smtClean="0"/>
              <a:t>since</a:t>
            </a:r>
          </a:p>
          <a:p>
            <a:pPr marL="0" indent="0">
              <a:buNone/>
            </a:pPr>
            <a:r>
              <a:rPr lang="en-US" sz="2000" dirty="0"/>
              <a:t> </a:t>
            </a:r>
            <a:r>
              <a:rPr lang="en-US" sz="2000" dirty="0" smtClean="0"/>
              <a:t>                </a:t>
            </a:r>
            <a:r>
              <a:rPr lang="en-US" sz="2000" dirty="0"/>
              <a:t>E ∪ </a:t>
            </a:r>
            <a:r>
              <a:rPr lang="en-US" sz="2000" dirty="0" err="1"/>
              <a:t>Ec</a:t>
            </a:r>
            <a:r>
              <a:rPr lang="en-US" sz="2000" dirty="0"/>
              <a:t> = S </a:t>
            </a:r>
            <a:endParaRPr lang="en-US" sz="2000" dirty="0" smtClean="0"/>
          </a:p>
          <a:p>
            <a:pPr marL="0" indent="0">
              <a:buNone/>
            </a:pPr>
            <a:r>
              <a:rPr lang="en-US" sz="2000" dirty="0"/>
              <a:t> </a:t>
            </a:r>
            <a:r>
              <a:rPr lang="en-US" sz="2000" dirty="0" smtClean="0"/>
              <a:t>                1 </a:t>
            </a:r>
            <a:r>
              <a:rPr lang="en-US" sz="2000" dirty="0"/>
              <a:t>= P(S) </a:t>
            </a:r>
            <a:endParaRPr lang="en-US" sz="2000" dirty="0" smtClean="0"/>
          </a:p>
          <a:p>
            <a:pPr marL="0" indent="0">
              <a:buNone/>
            </a:pPr>
            <a:r>
              <a:rPr lang="en-US" sz="2000" dirty="0"/>
              <a:t> </a:t>
            </a:r>
            <a:r>
              <a:rPr lang="en-US" sz="2000" dirty="0" smtClean="0"/>
              <a:t>                   = </a:t>
            </a:r>
            <a:r>
              <a:rPr lang="en-US" sz="2000" dirty="0"/>
              <a:t>P(E ∪ </a:t>
            </a:r>
            <a:r>
              <a:rPr lang="en-US" sz="2000" dirty="0" err="1"/>
              <a:t>Ec</a:t>
            </a:r>
            <a:r>
              <a:rPr lang="en-US" sz="2000" dirty="0"/>
              <a:t> </a:t>
            </a:r>
            <a:r>
              <a:rPr lang="en-US" sz="2000" dirty="0" smtClean="0"/>
              <a:t>)</a:t>
            </a:r>
          </a:p>
          <a:p>
            <a:pPr marL="0" indent="0">
              <a:buNone/>
            </a:pPr>
            <a:r>
              <a:rPr lang="en-US" sz="2000" dirty="0"/>
              <a:t> </a:t>
            </a:r>
            <a:r>
              <a:rPr lang="en-US" sz="2000" dirty="0" smtClean="0"/>
              <a:t>                   </a:t>
            </a:r>
            <a:r>
              <a:rPr lang="en-US" sz="2000" dirty="0"/>
              <a:t>= P(E) + P(</a:t>
            </a:r>
            <a:r>
              <a:rPr lang="en-US" sz="2000" dirty="0" err="1"/>
              <a:t>Ec</a:t>
            </a:r>
            <a:r>
              <a:rPr lang="en-US" sz="2000" dirty="0"/>
              <a:t> </a:t>
            </a:r>
            <a:r>
              <a:rPr lang="en-US" sz="2000" dirty="0" smtClean="0"/>
              <a:t>)</a:t>
            </a:r>
          </a:p>
          <a:p>
            <a:pPr marL="0" indent="0">
              <a:buNone/>
            </a:pPr>
            <a:r>
              <a:rPr lang="en-US" sz="2000" dirty="0"/>
              <a:t> </a:t>
            </a:r>
            <a:r>
              <a:rPr lang="en-US" sz="2000" dirty="0" smtClean="0"/>
              <a:t>                     or </a:t>
            </a:r>
            <a:r>
              <a:rPr lang="en-US" sz="2000" dirty="0"/>
              <a:t>P(</a:t>
            </a:r>
            <a:r>
              <a:rPr lang="en-US" sz="2000" dirty="0" err="1"/>
              <a:t>Ec</a:t>
            </a:r>
            <a:r>
              <a:rPr lang="en-US" sz="2000" dirty="0"/>
              <a:t> ) = 1 − P(E</a:t>
            </a:r>
            <a:r>
              <a:rPr lang="en-US" sz="2000" dirty="0" smtClean="0"/>
              <a:t>)…………………………..(1.1)</a:t>
            </a:r>
          </a:p>
          <a:p>
            <a:pPr marL="0" indent="0">
              <a:buNone/>
            </a:pPr>
            <a:endParaRPr lang="en-US" sz="2000" dirty="0" smtClean="0"/>
          </a:p>
          <a:p>
            <a:pPr marL="0" indent="0">
              <a:buNone/>
            </a:pPr>
            <a:r>
              <a:rPr lang="en-US" sz="2000" dirty="0"/>
              <a:t>In words, Equation (1.1) states that the probability that an event does not occur is one minus the probability that it does occur.</a:t>
            </a:r>
          </a:p>
        </p:txBody>
      </p:sp>
    </p:spTree>
    <p:extLst>
      <p:ext uri="{BB962C8B-B14F-4D97-AF65-F5344CB8AC3E}">
        <p14:creationId xmlns:p14="http://schemas.microsoft.com/office/powerpoint/2010/main" val="9881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Inclusion-exclusion identity Theorem </a:t>
            </a:r>
            <a:endParaRPr lang="en-US" dirty="0"/>
          </a:p>
        </p:txBody>
      </p:sp>
      <p:sp>
        <p:nvSpPr>
          <p:cNvPr id="3" name="Content Placeholder 2"/>
          <p:cNvSpPr>
            <a:spLocks noGrp="1"/>
          </p:cNvSpPr>
          <p:nvPr>
            <p:ph sz="quarter" idx="1"/>
          </p:nvPr>
        </p:nvSpPr>
        <p:spPr/>
        <p:txBody>
          <a:bodyPr/>
          <a:lstStyle/>
          <a:p>
            <a:r>
              <a:rPr lang="en-US" sz="2000" dirty="0" smtClean="0"/>
              <a:t>Now we will consider two different events where E and F are that events :</a:t>
            </a:r>
          </a:p>
          <a:p>
            <a:pPr marL="0" indent="0">
              <a:buNone/>
            </a:pPr>
            <a:endParaRPr lang="en-US" sz="2000" dirty="0"/>
          </a:p>
          <a:p>
            <a:pPr marL="0" indent="0">
              <a:buNone/>
            </a:pPr>
            <a:r>
              <a:rPr lang="en-US" sz="2000" dirty="0" smtClean="0"/>
              <a:t>                            </a:t>
            </a:r>
            <a:r>
              <a:rPr lang="pt-BR" sz="2000" dirty="0" smtClean="0"/>
              <a:t>P(E</a:t>
            </a:r>
            <a:r>
              <a:rPr lang="pt-BR" sz="2000" dirty="0"/>
              <a:t>) + P(F) = P(E ∪ F) + P(EF</a:t>
            </a:r>
            <a:r>
              <a:rPr lang="pt-BR" sz="2000" dirty="0" smtClean="0"/>
              <a:t>)</a:t>
            </a:r>
          </a:p>
          <a:p>
            <a:pPr marL="0" indent="0" algn="ctr">
              <a:buNone/>
            </a:pPr>
            <a:r>
              <a:rPr lang="en-US" sz="2000" dirty="0" smtClean="0"/>
              <a:t>Or P(E </a:t>
            </a:r>
            <a:r>
              <a:rPr lang="en-US" sz="2000" dirty="0"/>
              <a:t>∪ F) = P(E) + P(F) − P(EF) </a:t>
            </a:r>
            <a:r>
              <a:rPr lang="en-US" sz="2000" dirty="0" smtClean="0"/>
              <a:t>…………….(</a:t>
            </a:r>
            <a:r>
              <a:rPr lang="en-US" sz="2000" dirty="0"/>
              <a:t>1.2</a:t>
            </a:r>
            <a:r>
              <a:rPr lang="en-US" sz="2000" dirty="0" smtClean="0"/>
              <a:t>)</a:t>
            </a:r>
          </a:p>
          <a:p>
            <a:pPr marL="0" indent="0">
              <a:buNone/>
            </a:pPr>
            <a:endParaRPr lang="en-US" sz="2000" dirty="0" smtClean="0"/>
          </a:p>
          <a:p>
            <a:pPr marL="0" indent="0">
              <a:buNone/>
            </a:pPr>
            <a:r>
              <a:rPr lang="en-US" sz="2000" dirty="0" smtClean="0"/>
              <a:t>when </a:t>
            </a:r>
            <a:r>
              <a:rPr lang="en-US" sz="2000" dirty="0"/>
              <a:t>E and F are mutually exclusive (that is, when EF = Ø), </a:t>
            </a:r>
            <a:endParaRPr lang="en-US" sz="2000" dirty="0" smtClean="0"/>
          </a:p>
          <a:p>
            <a:pPr marL="0" indent="0">
              <a:buNone/>
            </a:pPr>
            <a:r>
              <a:rPr lang="en-US" sz="2000" dirty="0" smtClean="0"/>
              <a:t>then </a:t>
            </a:r>
            <a:r>
              <a:rPr lang="en-US" sz="2000" dirty="0"/>
              <a:t>Equation (1.2) states </a:t>
            </a:r>
            <a:r>
              <a:rPr lang="en-US" sz="2000" dirty="0" smtClean="0"/>
              <a:t>that</a:t>
            </a:r>
          </a:p>
          <a:p>
            <a:pPr marL="0" indent="0">
              <a:buNone/>
            </a:pPr>
            <a:endParaRPr lang="en-US" sz="2000" dirty="0" smtClean="0"/>
          </a:p>
          <a:p>
            <a:pPr marL="0" indent="0" algn="ctr">
              <a:buNone/>
            </a:pPr>
            <a:r>
              <a:rPr lang="en-US" sz="2000" dirty="0" smtClean="0"/>
              <a:t> </a:t>
            </a:r>
            <a:r>
              <a:rPr lang="en-US" sz="2000" dirty="0"/>
              <a:t>P(E ∪ F) = P(E) + P(F) − P(Ø</a:t>
            </a:r>
            <a:r>
              <a:rPr lang="en-US" sz="2000" dirty="0" smtClean="0"/>
              <a:t>)</a:t>
            </a:r>
          </a:p>
          <a:p>
            <a:pPr marL="0" indent="0" algn="ctr">
              <a:buNone/>
            </a:pPr>
            <a:r>
              <a:rPr lang="en-US" sz="2000" dirty="0"/>
              <a:t> </a:t>
            </a:r>
            <a:r>
              <a:rPr lang="en-US" sz="2000" dirty="0" smtClean="0"/>
              <a:t>   </a:t>
            </a:r>
            <a:r>
              <a:rPr lang="en-US" sz="2000" dirty="0"/>
              <a:t>= P(E) + P(F) </a:t>
            </a:r>
          </a:p>
        </p:txBody>
      </p:sp>
    </p:spTree>
    <p:extLst>
      <p:ext uri="{BB962C8B-B14F-4D97-AF65-F5344CB8AC3E}">
        <p14:creationId xmlns:p14="http://schemas.microsoft.com/office/powerpoint/2010/main" val="209375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2000" dirty="0"/>
              <a:t>Suppose that we toss two coins, and suppose that we assume that each of the four outcomes in the sample space S = {(H, H), (H, T ), (T, H), (T, T )} is equally likely and hence has probability </a:t>
            </a:r>
            <a:r>
              <a:rPr lang="en-US" sz="2000" dirty="0" smtClean="0"/>
              <a:t>1/4 </a:t>
            </a:r>
            <a:r>
              <a:rPr lang="en-US" sz="2000" dirty="0"/>
              <a:t>. </a:t>
            </a:r>
            <a:endParaRPr lang="en-US" sz="2000" dirty="0" smtClean="0"/>
          </a:p>
          <a:p>
            <a:pPr marL="0" indent="0">
              <a:buNone/>
            </a:pPr>
            <a:endParaRPr lang="en-US" sz="2000" dirty="0"/>
          </a:p>
          <a:p>
            <a:pPr marL="0" indent="0">
              <a:buNone/>
            </a:pPr>
            <a:r>
              <a:rPr lang="en-US" sz="2000" dirty="0" smtClean="0"/>
              <a:t>Let </a:t>
            </a:r>
            <a:r>
              <a:rPr lang="en-US" sz="2000" dirty="0"/>
              <a:t>E = {(H, H), (H, T )} and F = {(H, H), (T, H)} </a:t>
            </a:r>
            <a:endParaRPr lang="en-US" sz="2000" dirty="0" smtClean="0"/>
          </a:p>
          <a:p>
            <a:pPr marL="0" indent="0">
              <a:buNone/>
            </a:pPr>
            <a:r>
              <a:rPr lang="en-US" sz="2000" dirty="0" smtClean="0"/>
              <a:t>That </a:t>
            </a:r>
            <a:r>
              <a:rPr lang="en-US" sz="2000" dirty="0"/>
              <a:t>is, E is the event that the first coin falls heads, and F is the event that the second coin falls heads. </a:t>
            </a:r>
            <a:endParaRPr lang="en-US" sz="2000" dirty="0" smtClean="0"/>
          </a:p>
          <a:p>
            <a:pPr marL="0" indent="0">
              <a:buNone/>
            </a:pPr>
            <a:r>
              <a:rPr lang="en-US" sz="2000" dirty="0" smtClean="0"/>
              <a:t>P(E)=1/4 +1/4 =1/2</a:t>
            </a:r>
          </a:p>
          <a:p>
            <a:pPr marL="0" indent="0">
              <a:buNone/>
            </a:pPr>
            <a:r>
              <a:rPr lang="en-US" sz="2000" dirty="0" smtClean="0"/>
              <a:t>P(F)=1/2</a:t>
            </a:r>
          </a:p>
          <a:p>
            <a:pPr marL="0" indent="0">
              <a:buNone/>
            </a:pPr>
            <a:r>
              <a:rPr lang="en-US" sz="2000" dirty="0" smtClean="0"/>
              <a:t>P(E </a:t>
            </a:r>
            <a:r>
              <a:rPr lang="en-US" sz="2000" dirty="0"/>
              <a:t>∪ F) = P(E) + P(F) − P(EF) </a:t>
            </a:r>
            <a:endParaRPr lang="en-US" sz="2000" dirty="0" smtClean="0"/>
          </a:p>
          <a:p>
            <a:pPr marL="0" indent="0">
              <a:buNone/>
            </a:pPr>
            <a:r>
              <a:rPr lang="en-US" sz="2000" dirty="0"/>
              <a:t> </a:t>
            </a:r>
            <a:r>
              <a:rPr lang="en-US" sz="2000" dirty="0" smtClean="0"/>
              <a:t>               = 1/2 </a:t>
            </a:r>
            <a:r>
              <a:rPr lang="en-US" sz="2000" dirty="0"/>
              <a:t>+ </a:t>
            </a:r>
            <a:r>
              <a:rPr lang="en-US" sz="2000" dirty="0" smtClean="0"/>
              <a:t>1/2 </a:t>
            </a:r>
            <a:r>
              <a:rPr lang="en-US" sz="2000" dirty="0"/>
              <a:t>− P({H, H}) </a:t>
            </a:r>
            <a:endParaRPr lang="en-US" sz="2000" dirty="0" smtClean="0"/>
          </a:p>
          <a:p>
            <a:pPr marL="0" indent="0">
              <a:buNone/>
            </a:pPr>
            <a:r>
              <a:rPr lang="en-US" sz="2000" dirty="0"/>
              <a:t> </a:t>
            </a:r>
            <a:r>
              <a:rPr lang="en-US" sz="2000" dirty="0" smtClean="0"/>
              <a:t>               = </a:t>
            </a:r>
            <a:r>
              <a:rPr lang="en-US" sz="2000" dirty="0"/>
              <a:t>1 − </a:t>
            </a:r>
            <a:r>
              <a:rPr lang="en-US" sz="2000" dirty="0" smtClean="0"/>
              <a:t>1/4 </a:t>
            </a:r>
            <a:r>
              <a:rPr lang="en-US" sz="2000" dirty="0"/>
              <a:t>= </a:t>
            </a:r>
            <a:r>
              <a:rPr lang="en-US" sz="2000" dirty="0" smtClean="0"/>
              <a:t>¾</a:t>
            </a:r>
          </a:p>
          <a:p>
            <a:pPr marL="0" indent="0">
              <a:buNone/>
            </a:pPr>
            <a:r>
              <a:rPr lang="en-US" sz="2000" dirty="0" smtClean="0"/>
              <a:t> </a:t>
            </a:r>
            <a:r>
              <a:rPr lang="en-US" sz="2000" dirty="0"/>
              <a:t>This probability could, of course, have been computed directly since P(E ∪ F) = P({H, H), (H, T ), (T, H)}) = </a:t>
            </a:r>
            <a:r>
              <a:rPr lang="en-US" sz="2000" dirty="0" smtClean="0"/>
              <a:t>3/4</a:t>
            </a:r>
            <a:endParaRPr lang="en-US" sz="2000" dirty="0"/>
          </a:p>
        </p:txBody>
      </p:sp>
    </p:spTree>
    <p:extLst>
      <p:ext uri="{BB962C8B-B14F-4D97-AF65-F5344CB8AC3E}">
        <p14:creationId xmlns:p14="http://schemas.microsoft.com/office/powerpoint/2010/main" val="240591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Cont.</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If there are 3 events, E ,F and G</a:t>
            </a:r>
          </a:p>
          <a:p>
            <a:pPr marL="0" indent="0">
              <a:buNone/>
            </a:pPr>
            <a:r>
              <a:rPr lang="en-US" sz="2000" dirty="0" smtClean="0"/>
              <a:t>So</a:t>
            </a:r>
            <a:r>
              <a:rPr lang="en-US" sz="2000" dirty="0"/>
              <a:t>, P(E ∪ F ∪ G) = P((E ∪ F) ∪ G</a:t>
            </a:r>
            <a:r>
              <a:rPr lang="en-US" sz="2000" dirty="0" smtClean="0"/>
              <a:t>)</a:t>
            </a:r>
          </a:p>
          <a:p>
            <a:pPr marL="0" indent="0">
              <a:buNone/>
            </a:pPr>
            <a:r>
              <a:rPr lang="en-US" sz="2000" dirty="0" smtClean="0"/>
              <a:t>From </a:t>
            </a:r>
            <a:r>
              <a:rPr lang="en-US" sz="2000" dirty="0"/>
              <a:t>Equation (1.2</a:t>
            </a:r>
            <a:r>
              <a:rPr lang="en-US" sz="2000" dirty="0" smtClean="0"/>
              <a:t>),</a:t>
            </a:r>
          </a:p>
          <a:p>
            <a:pPr marL="0" indent="0">
              <a:buNone/>
            </a:pPr>
            <a:endParaRPr lang="en-US" sz="2000" dirty="0" smtClean="0"/>
          </a:p>
          <a:p>
            <a:pPr marL="0" indent="0">
              <a:buNone/>
            </a:pPr>
            <a:r>
              <a:rPr lang="en-US" sz="2000" dirty="0" smtClean="0"/>
              <a:t>  </a:t>
            </a:r>
            <a:r>
              <a:rPr lang="en-US" sz="2000" dirty="0"/>
              <a:t>P(E ∪ F) + P(G) − P((E ∪ F)G</a:t>
            </a:r>
            <a:r>
              <a:rPr lang="en-US" sz="2000" dirty="0" smtClean="0"/>
              <a:t>)</a:t>
            </a:r>
          </a:p>
          <a:p>
            <a:pPr marL="0" indent="0">
              <a:buNone/>
            </a:pPr>
            <a:r>
              <a:rPr lang="en-US" sz="2000" dirty="0" smtClean="0"/>
              <a:t>  (E ∪ F)G and EG∪FG are equivalent.</a:t>
            </a:r>
          </a:p>
          <a:p>
            <a:pPr marL="0" indent="0">
              <a:buNone/>
            </a:pPr>
            <a:endParaRPr lang="en-US" sz="2000" dirty="0"/>
          </a:p>
          <a:p>
            <a:pPr marL="0" indent="0">
              <a:buNone/>
            </a:pPr>
            <a:r>
              <a:rPr lang="en-US" sz="2000" dirty="0"/>
              <a:t> </a:t>
            </a:r>
            <a:r>
              <a:rPr lang="en-US" sz="2000" dirty="0" smtClean="0"/>
              <a:t>P(E </a:t>
            </a:r>
            <a:r>
              <a:rPr lang="en-US" sz="2000" dirty="0"/>
              <a:t>∪ F ∪ G) =P(E ∪ F) + P(G) − P((E ∪ F)G</a:t>
            </a:r>
            <a:r>
              <a:rPr lang="en-US" sz="2000" dirty="0" smtClean="0"/>
              <a:t>)</a:t>
            </a:r>
          </a:p>
          <a:p>
            <a:pPr marL="0" indent="0">
              <a:buNone/>
            </a:pPr>
            <a:r>
              <a:rPr lang="en-US" sz="2000" dirty="0"/>
              <a:t> </a:t>
            </a:r>
            <a:r>
              <a:rPr lang="en-US" sz="2000" dirty="0" smtClean="0"/>
              <a:t>                        =P (E U F)+ P(G) – P (</a:t>
            </a:r>
            <a:r>
              <a:rPr lang="en-US" sz="2000" dirty="0"/>
              <a:t>EG∪FG </a:t>
            </a:r>
            <a:r>
              <a:rPr lang="en-US" sz="2000" dirty="0" smtClean="0"/>
              <a:t>)</a:t>
            </a:r>
          </a:p>
          <a:p>
            <a:pPr marL="0" indent="0">
              <a:buNone/>
            </a:pPr>
            <a:r>
              <a:rPr lang="en-US" sz="2000" dirty="0" smtClean="0"/>
              <a:t>                         = P(E</a:t>
            </a:r>
            <a:r>
              <a:rPr lang="en-US" sz="2000" dirty="0"/>
              <a:t>) + P(F) − P(EF) + P(G) − P(EG ∪ FG</a:t>
            </a:r>
            <a:r>
              <a:rPr lang="en-US" sz="2000" dirty="0" smtClean="0"/>
              <a:t>)</a:t>
            </a:r>
          </a:p>
          <a:p>
            <a:pPr marL="0" indent="0">
              <a:buNone/>
            </a:pPr>
            <a:r>
              <a:rPr lang="en-US" sz="2000" dirty="0"/>
              <a:t> </a:t>
            </a:r>
            <a:r>
              <a:rPr lang="en-US" sz="2000" dirty="0" smtClean="0"/>
              <a:t>                         = P(E)+P(F)+P(G)-P(EF)- [P(EG)+P(FG)-P(EGPG)]</a:t>
            </a:r>
          </a:p>
          <a:p>
            <a:pPr marL="0" indent="0">
              <a:buNone/>
            </a:pPr>
            <a:r>
              <a:rPr lang="en-US" sz="2000" dirty="0"/>
              <a:t> </a:t>
            </a:r>
            <a:r>
              <a:rPr lang="en-US" sz="2000" dirty="0" smtClean="0"/>
              <a:t>                         </a:t>
            </a:r>
            <a:r>
              <a:rPr lang="en-US" sz="2000" dirty="0"/>
              <a:t>= P(E) + P(F) + P(G) − P(EF</a:t>
            </a:r>
            <a:r>
              <a:rPr lang="en-US" sz="2000" dirty="0" smtClean="0"/>
              <a:t>) </a:t>
            </a:r>
            <a:r>
              <a:rPr lang="en-US" sz="2000" dirty="0"/>
              <a:t>− P(EG) − P(FG) + P(EGFG) </a:t>
            </a:r>
            <a:endParaRPr lang="en-US" sz="2000" dirty="0" smtClean="0"/>
          </a:p>
          <a:p>
            <a:pPr marL="0" indent="0">
              <a:buNone/>
            </a:pPr>
            <a:r>
              <a:rPr lang="en-US" sz="2000" dirty="0"/>
              <a:t> </a:t>
            </a:r>
            <a:r>
              <a:rPr lang="en-US" sz="2000" dirty="0" smtClean="0"/>
              <a:t>                         = </a:t>
            </a:r>
            <a:r>
              <a:rPr lang="en-US" sz="2000" dirty="0"/>
              <a:t>P(E) + P(F) + P(G) − P(EF) − P(EG) − P(FG) + P(EFG</a:t>
            </a:r>
            <a:r>
              <a:rPr lang="en-US" sz="2000" dirty="0" smtClean="0"/>
              <a:t>)….(1.3) </a:t>
            </a:r>
            <a:endParaRPr lang="en-US" sz="2000" dirty="0"/>
          </a:p>
          <a:p>
            <a:pPr marL="0" indent="0">
              <a:buNone/>
            </a:pPr>
            <a:endParaRPr lang="en-US" sz="2000" dirty="0" smtClean="0"/>
          </a:p>
        </p:txBody>
      </p:sp>
    </p:spTree>
    <p:extLst>
      <p:ext uri="{BB962C8B-B14F-4D97-AF65-F5344CB8AC3E}">
        <p14:creationId xmlns:p14="http://schemas.microsoft.com/office/powerpoint/2010/main" val="304710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sz="quarter" idx="1"/>
          </p:nvPr>
        </p:nvSpPr>
        <p:spPr/>
        <p:txBody>
          <a:bodyPr/>
          <a:lstStyle/>
          <a:p>
            <a:r>
              <a:rPr lang="en-US" dirty="0" smtClean="0"/>
              <a:t>Introduction to Probability Models (11</a:t>
            </a:r>
            <a:r>
              <a:rPr lang="en-US" baseline="30000" dirty="0" smtClean="0"/>
              <a:t>th</a:t>
            </a:r>
            <a:r>
              <a:rPr lang="en-US" dirty="0" smtClean="0"/>
              <a:t> Edition) By Sheldon M. Ross</a:t>
            </a:r>
          </a:p>
          <a:p>
            <a:r>
              <a:rPr lang="en-US" dirty="0" smtClean="0"/>
              <a:t>Link: </a:t>
            </a:r>
            <a:r>
              <a:rPr lang="en-US" sz="1400" dirty="0">
                <a:hlinkClick r:id="rId2"/>
              </a:rPr>
              <a:t>http://mitran-lab.amath.unc.edu/courses/MATH768/biblio/introduction-to-prob-models-11th-edition.PDF</a:t>
            </a:r>
            <a:endParaRPr lang="en-US" sz="1400" dirty="0"/>
          </a:p>
        </p:txBody>
      </p:sp>
    </p:spTree>
    <p:extLst>
      <p:ext uri="{BB962C8B-B14F-4D97-AF65-F5344CB8AC3E}">
        <p14:creationId xmlns:p14="http://schemas.microsoft.com/office/powerpoint/2010/main" val="821638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a:t>
            </a:r>
            <a:r>
              <a:rPr lang="en-US" dirty="0"/>
              <a:t>Cont.</a:t>
            </a:r>
          </a:p>
        </p:txBody>
      </p:sp>
      <p:sp>
        <p:nvSpPr>
          <p:cNvPr id="3" name="Content Placeholder 2"/>
          <p:cNvSpPr>
            <a:spLocks noGrp="1"/>
          </p:cNvSpPr>
          <p:nvPr>
            <p:ph sz="quarter" idx="1"/>
          </p:nvPr>
        </p:nvSpPr>
        <p:spPr/>
        <p:txBody>
          <a:bodyPr>
            <a:normAutofit/>
          </a:bodyPr>
          <a:lstStyle/>
          <a:p>
            <a:pPr marL="0" indent="0">
              <a:buNone/>
            </a:pPr>
            <a:r>
              <a:rPr lang="en-US" sz="2000" dirty="0"/>
              <a:t>In fact, it can be shown by induction that, for any n events E1, E2, E3,..., En</a:t>
            </a:r>
            <a:r>
              <a:rPr lang="en-US" sz="2000" dirty="0" smtClean="0"/>
              <a:t>,</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16" y="2438400"/>
            <a:ext cx="7803816" cy="2362200"/>
          </a:xfrm>
          <a:prstGeom prst="rect">
            <a:avLst/>
          </a:prstGeom>
        </p:spPr>
      </p:pic>
    </p:spTree>
    <p:extLst>
      <p:ext uri="{BB962C8B-B14F-4D97-AF65-F5344CB8AC3E}">
        <p14:creationId xmlns:p14="http://schemas.microsoft.com/office/powerpoint/2010/main" val="4124867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  Cont.</a:t>
            </a:r>
          </a:p>
        </p:txBody>
      </p:sp>
      <p:sp>
        <p:nvSpPr>
          <p:cNvPr id="3" name="Content Placeholder 2"/>
          <p:cNvSpPr>
            <a:spLocks noGrp="1"/>
          </p:cNvSpPr>
          <p:nvPr>
            <p:ph sz="quarter" idx="1"/>
          </p:nvPr>
        </p:nvSpPr>
        <p:spPr/>
        <p:txBody>
          <a:bodyPr>
            <a:normAutofit/>
          </a:bodyPr>
          <a:lstStyle/>
          <a:p>
            <a:pPr marL="0" indent="0" algn="just">
              <a:buNone/>
            </a:pPr>
            <a:r>
              <a:rPr lang="en-US" sz="2000" dirty="0" smtClean="0"/>
              <a:t>This theorem, </a:t>
            </a:r>
            <a:r>
              <a:rPr lang="en-US" sz="2000" dirty="0"/>
              <a:t>states that the probability of the union of n events equals the sum of the probabilities of these events taken one at a time minus the sum of the probabilities of these events taken two at a time plus the sum of the probabilities of these events taken three at a time, and so on</a:t>
            </a:r>
          </a:p>
        </p:txBody>
      </p:sp>
    </p:spTree>
    <p:extLst>
      <p:ext uri="{BB962C8B-B14F-4D97-AF65-F5344CB8AC3E}">
        <p14:creationId xmlns:p14="http://schemas.microsoft.com/office/powerpoint/2010/main" val="318226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Probabilities</a:t>
            </a:r>
          </a:p>
        </p:txBody>
      </p:sp>
      <p:sp>
        <p:nvSpPr>
          <p:cNvPr id="3" name="Content Placeholder 2"/>
          <p:cNvSpPr>
            <a:spLocks noGrp="1"/>
          </p:cNvSpPr>
          <p:nvPr>
            <p:ph sz="quarter" idx="1"/>
          </p:nvPr>
        </p:nvSpPr>
        <p:spPr/>
        <p:txBody>
          <a:bodyPr>
            <a:normAutofit/>
          </a:bodyPr>
          <a:lstStyle/>
          <a:p>
            <a:pPr marL="0" indent="0">
              <a:buNone/>
            </a:pPr>
            <a:r>
              <a:rPr lang="en-US" sz="2000" dirty="0" smtClean="0"/>
              <a:t>There are two events  E and F :</a:t>
            </a:r>
          </a:p>
          <a:p>
            <a:pPr marL="0" indent="0">
              <a:buNone/>
            </a:pPr>
            <a:endParaRPr lang="en-US" sz="2000" dirty="0" smtClean="0"/>
          </a:p>
          <a:p>
            <a:pPr marL="0" indent="0">
              <a:buNone/>
            </a:pPr>
            <a:r>
              <a:rPr lang="en-US" sz="2000" dirty="0" smtClean="0"/>
              <a:t>P(E|F</a:t>
            </a:r>
            <a:r>
              <a:rPr lang="en-US" sz="2000" dirty="0"/>
              <a:t>) = P(EF) </a:t>
            </a:r>
            <a:r>
              <a:rPr lang="en-US" sz="2000" dirty="0" smtClean="0"/>
              <a:t>/P(F</a:t>
            </a:r>
            <a:r>
              <a:rPr lang="en-US" sz="2000" dirty="0" smtClean="0"/>
              <a:t>)</a:t>
            </a:r>
          </a:p>
          <a:p>
            <a:pPr marL="0" indent="0">
              <a:buNone/>
            </a:pPr>
            <a:endParaRPr lang="en-US" sz="2000" dirty="0" smtClean="0"/>
          </a:p>
          <a:p>
            <a:pPr marL="0" indent="0">
              <a:buNone/>
            </a:pPr>
            <a:r>
              <a:rPr lang="en-US" sz="2000" dirty="0"/>
              <a:t>W</a:t>
            </a:r>
            <a:r>
              <a:rPr lang="en-US" sz="2000" dirty="0" smtClean="0"/>
              <a:t>hen </a:t>
            </a:r>
            <a:r>
              <a:rPr lang="en-US" sz="2000" dirty="0"/>
              <a:t>P(F) &gt; 0 and hence P(E|F) is only defined when P(F) &gt; 0</a:t>
            </a:r>
          </a:p>
        </p:txBody>
      </p:sp>
    </p:spTree>
    <p:extLst>
      <p:ext uri="{BB962C8B-B14F-4D97-AF65-F5344CB8AC3E}">
        <p14:creationId xmlns:p14="http://schemas.microsoft.com/office/powerpoint/2010/main" val="2060277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algn="just"/>
            <a:r>
              <a:rPr lang="en-US" sz="2000" dirty="0"/>
              <a:t>Example </a:t>
            </a:r>
            <a:r>
              <a:rPr lang="en-US" sz="2000" dirty="0" smtClean="0"/>
              <a:t>1.4:Suppose </a:t>
            </a:r>
            <a:r>
              <a:rPr lang="en-US" sz="2000" dirty="0"/>
              <a:t>cards numbered one through ten are placed in a hat, mixed up, and then one of the cards is drawn. If we are told that the number on the drawn card is at least five, then what is the conditional probability that it is ten</a:t>
            </a:r>
            <a:r>
              <a:rPr lang="en-US" sz="2000" dirty="0" smtClean="0"/>
              <a:t>?</a:t>
            </a:r>
          </a:p>
          <a:p>
            <a:pPr marL="0" indent="0" algn="just">
              <a:buNone/>
            </a:pPr>
            <a:endParaRPr lang="en-US" sz="2000" dirty="0" smtClean="0"/>
          </a:p>
          <a:p>
            <a:pPr marL="0" indent="0" algn="just">
              <a:buNone/>
            </a:pPr>
            <a:r>
              <a:rPr lang="en-US" sz="2000" dirty="0" smtClean="0"/>
              <a:t>Solution</a:t>
            </a:r>
            <a:r>
              <a:rPr lang="en-US" sz="2000" dirty="0"/>
              <a:t>: </a:t>
            </a:r>
            <a:r>
              <a:rPr lang="en-US" sz="2000" dirty="0" smtClean="0"/>
              <a:t>P(E|F</a:t>
            </a:r>
            <a:r>
              <a:rPr lang="en-US" sz="2000" dirty="0"/>
              <a:t>) = P(EF) </a:t>
            </a:r>
            <a:r>
              <a:rPr lang="en-US" sz="2000" dirty="0" smtClean="0"/>
              <a:t>/ P(F</a:t>
            </a:r>
            <a:r>
              <a:rPr lang="en-US" sz="2000" dirty="0"/>
              <a:t>) </a:t>
            </a:r>
          </a:p>
          <a:p>
            <a:pPr marL="0" indent="0" algn="just">
              <a:buNone/>
            </a:pPr>
            <a:r>
              <a:rPr lang="en-US" sz="2000" dirty="0" smtClean="0"/>
              <a:t>P(F)= </a:t>
            </a:r>
            <a:r>
              <a:rPr lang="en-US" sz="2000" dirty="0" smtClean="0"/>
              <a:t>card is at least 5 = 6/10</a:t>
            </a:r>
          </a:p>
          <a:p>
            <a:pPr marL="0" indent="0" algn="just">
              <a:buNone/>
            </a:pPr>
            <a:r>
              <a:rPr lang="en-US" sz="2000" dirty="0" smtClean="0"/>
              <a:t>E=10</a:t>
            </a:r>
          </a:p>
          <a:p>
            <a:pPr marL="0" indent="0" algn="just">
              <a:buNone/>
            </a:pPr>
            <a:r>
              <a:rPr lang="en-US" sz="2000" dirty="0" smtClean="0"/>
              <a:t>P(E)=1/10</a:t>
            </a:r>
          </a:p>
          <a:p>
            <a:pPr marL="0" indent="0" algn="just">
              <a:buNone/>
            </a:pPr>
            <a:r>
              <a:rPr lang="en-US" sz="2000" dirty="0" smtClean="0"/>
              <a:t>F=5,6,7,8,9,10</a:t>
            </a:r>
          </a:p>
          <a:p>
            <a:pPr marL="0" indent="0" algn="just">
              <a:buNone/>
            </a:pPr>
            <a:r>
              <a:rPr lang="en-US" sz="2000" dirty="0" smtClean="0"/>
              <a:t>EF=1</a:t>
            </a:r>
          </a:p>
          <a:p>
            <a:pPr marL="0" indent="0" algn="just">
              <a:buNone/>
            </a:pPr>
            <a:r>
              <a:rPr lang="en-US" sz="2000" dirty="0" smtClean="0"/>
              <a:t>P(EF)=1/10</a:t>
            </a:r>
          </a:p>
          <a:p>
            <a:pPr marL="0" indent="0" algn="just">
              <a:buNone/>
            </a:pPr>
            <a:r>
              <a:rPr lang="en-US" sz="2000" dirty="0" smtClean="0"/>
              <a:t> Hence, P(E|F) = (1 /10)/ (6 /10) = 1/6</a:t>
            </a:r>
            <a:endParaRPr lang="en-US" sz="2000" dirty="0"/>
          </a:p>
        </p:txBody>
      </p:sp>
    </p:spTree>
    <p:extLst>
      <p:ext uri="{BB962C8B-B14F-4D97-AF65-F5344CB8AC3E}">
        <p14:creationId xmlns:p14="http://schemas.microsoft.com/office/powerpoint/2010/main" val="191590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000" dirty="0"/>
              <a:t>Example </a:t>
            </a:r>
            <a:r>
              <a:rPr lang="en-US" sz="2000" dirty="0" smtClean="0"/>
              <a:t>1.5: </a:t>
            </a:r>
            <a:r>
              <a:rPr lang="en-US" sz="2000" dirty="0"/>
              <a:t>A family has two children. What is the conditional probability that both are boys given that at least one of them is a boy? </a:t>
            </a:r>
            <a:endParaRPr lang="en-US" sz="2000" dirty="0" smtClean="0"/>
          </a:p>
          <a:p>
            <a:endParaRPr lang="en-US" sz="2000" dirty="0"/>
          </a:p>
          <a:p>
            <a:pPr marL="0" indent="0">
              <a:buNone/>
            </a:pPr>
            <a:r>
              <a:rPr lang="en-US" sz="2000" dirty="0" smtClean="0"/>
              <a:t>Solution: </a:t>
            </a:r>
          </a:p>
          <a:p>
            <a:pPr marL="0" indent="0">
              <a:buNone/>
            </a:pPr>
            <a:r>
              <a:rPr lang="en-US" sz="2000" dirty="0" smtClean="0"/>
              <a:t>Assume </a:t>
            </a:r>
            <a:r>
              <a:rPr lang="en-US" sz="2000" dirty="0"/>
              <a:t>that the sample space S is given by S = {(b, b), (b, g), (g, b), (g, g)}, and all outcomes are equally </a:t>
            </a:r>
            <a:r>
              <a:rPr lang="en-US" sz="2000" dirty="0" smtClean="0"/>
              <a:t>likely</a:t>
            </a:r>
          </a:p>
          <a:p>
            <a:pPr marL="0" indent="0">
              <a:buNone/>
            </a:pPr>
            <a:r>
              <a:rPr lang="en-US" sz="2000" dirty="0" smtClean="0"/>
              <a:t>A</a:t>
            </a:r>
            <a:r>
              <a:rPr lang="en-US" sz="2000" dirty="0" smtClean="0"/>
              <a:t>= </a:t>
            </a:r>
            <a:r>
              <a:rPr lang="en-US" sz="2000" dirty="0"/>
              <a:t>{(b, b), (b, g), (g, </a:t>
            </a:r>
            <a:r>
              <a:rPr lang="en-US" sz="2000" dirty="0" smtClean="0"/>
              <a:t>b</a:t>
            </a:r>
            <a:r>
              <a:rPr lang="en-US" sz="2000" dirty="0" smtClean="0"/>
              <a:t>)}</a:t>
            </a:r>
          </a:p>
          <a:p>
            <a:pPr marL="0" indent="0">
              <a:buNone/>
            </a:pPr>
            <a:r>
              <a:rPr lang="en-US" sz="2000" dirty="0"/>
              <a:t>A= at least one of the children will be boy </a:t>
            </a:r>
            <a:endParaRPr lang="en-US" sz="2000" dirty="0" smtClean="0"/>
          </a:p>
          <a:p>
            <a:pPr marL="0" indent="0">
              <a:buNone/>
            </a:pPr>
            <a:r>
              <a:rPr lang="en-US" sz="2000" dirty="0" smtClean="0"/>
              <a:t> </a:t>
            </a:r>
            <a:r>
              <a:rPr lang="en-US" sz="2000" dirty="0"/>
              <a:t>p(A)=3/4</a:t>
            </a:r>
          </a:p>
          <a:p>
            <a:pPr marL="0" indent="0">
              <a:buNone/>
            </a:pPr>
            <a:r>
              <a:rPr lang="en-US" sz="2000" dirty="0" smtClean="0"/>
              <a:t>B</a:t>
            </a:r>
            <a:r>
              <a:rPr lang="en-US" sz="2000" dirty="0" smtClean="0"/>
              <a:t>= {(</a:t>
            </a:r>
            <a:r>
              <a:rPr lang="en-US" sz="2000" dirty="0" err="1" smtClean="0"/>
              <a:t>b,b</a:t>
            </a:r>
            <a:r>
              <a:rPr lang="en-US" sz="2000" dirty="0" smtClean="0"/>
              <a:t>)}</a:t>
            </a:r>
          </a:p>
          <a:p>
            <a:pPr marL="0" indent="0">
              <a:buNone/>
            </a:pPr>
            <a:r>
              <a:rPr lang="en-US" sz="2000" dirty="0" smtClean="0"/>
              <a:t>AB={(</a:t>
            </a:r>
            <a:r>
              <a:rPr lang="en-US" sz="2000" dirty="0" err="1" smtClean="0"/>
              <a:t>b,b</a:t>
            </a:r>
            <a:r>
              <a:rPr lang="en-US" sz="2000" dirty="0" smtClean="0"/>
              <a:t>)}</a:t>
            </a:r>
          </a:p>
          <a:p>
            <a:pPr marL="0" indent="0">
              <a:buNone/>
            </a:pPr>
            <a:r>
              <a:rPr lang="en-US" sz="2000" dirty="0" smtClean="0"/>
              <a:t>P(BA)= 1/4</a:t>
            </a:r>
            <a:endParaRPr lang="en-US" sz="2000" dirty="0"/>
          </a:p>
          <a:p>
            <a:pPr marL="0" indent="0">
              <a:buNone/>
            </a:pPr>
            <a:r>
              <a:rPr lang="en-US" sz="2000" dirty="0" smtClean="0"/>
              <a:t>P(B|A</a:t>
            </a:r>
            <a:r>
              <a:rPr lang="en-US" sz="2000" dirty="0"/>
              <a:t>) = P(B A) </a:t>
            </a:r>
            <a:r>
              <a:rPr lang="en-US" sz="2000" dirty="0" smtClean="0"/>
              <a:t>/ P(A</a:t>
            </a:r>
            <a:r>
              <a:rPr lang="en-US" sz="2000" dirty="0"/>
              <a:t>) </a:t>
            </a:r>
            <a:r>
              <a:rPr lang="en-US" sz="2000" dirty="0" smtClean="0"/>
              <a:t>=P</a:t>
            </a:r>
            <a:r>
              <a:rPr lang="en-US" sz="2000" dirty="0"/>
              <a:t>({(b, b)}) </a:t>
            </a:r>
            <a:r>
              <a:rPr lang="en-US" sz="2000" dirty="0" smtClean="0"/>
              <a:t>/ P</a:t>
            </a:r>
            <a:r>
              <a:rPr lang="en-US" sz="2000" dirty="0"/>
              <a:t>({(b, b), (b, g), (g, b</a:t>
            </a:r>
            <a:r>
              <a:rPr lang="en-US" sz="2000" dirty="0" smtClean="0"/>
              <a:t>)})</a:t>
            </a:r>
          </a:p>
          <a:p>
            <a:pPr marL="0" indent="0">
              <a:buNone/>
            </a:pPr>
            <a:r>
              <a:rPr lang="en-US" sz="2000" dirty="0"/>
              <a:t> </a:t>
            </a:r>
            <a:r>
              <a:rPr lang="en-US" sz="2000" dirty="0" smtClean="0"/>
              <a:t>                                       </a:t>
            </a:r>
            <a:r>
              <a:rPr lang="en-US" sz="2000" dirty="0"/>
              <a:t>= </a:t>
            </a:r>
            <a:r>
              <a:rPr lang="en-US" sz="2000" dirty="0" smtClean="0"/>
              <a:t>(¼) </a:t>
            </a:r>
            <a:r>
              <a:rPr lang="en-US" sz="2000" b="1" dirty="0" smtClean="0"/>
              <a:t>/</a:t>
            </a:r>
            <a:r>
              <a:rPr lang="en-US" sz="2000" dirty="0" smtClean="0"/>
              <a:t> (3/4) </a:t>
            </a:r>
          </a:p>
          <a:p>
            <a:pPr marL="0" indent="0">
              <a:buNone/>
            </a:pPr>
            <a:r>
              <a:rPr lang="en-US" sz="2000" dirty="0"/>
              <a:t> </a:t>
            </a:r>
            <a:r>
              <a:rPr lang="en-US" sz="2000" dirty="0" smtClean="0"/>
              <a:t>                                       = 1/3</a:t>
            </a:r>
            <a:endParaRPr lang="en-US" sz="2000" dirty="0"/>
          </a:p>
        </p:txBody>
      </p:sp>
    </p:spTree>
    <p:extLst>
      <p:ext uri="{BB962C8B-B14F-4D97-AF65-F5344CB8AC3E}">
        <p14:creationId xmlns:p14="http://schemas.microsoft.com/office/powerpoint/2010/main" val="36596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228600" y="1447800"/>
            <a:ext cx="8503920" cy="4572000"/>
          </a:xfrm>
        </p:spPr>
        <p:txBody>
          <a:bodyPr>
            <a:normAutofit fontScale="92500" lnSpcReduction="20000"/>
          </a:bodyPr>
          <a:lstStyle/>
          <a:p>
            <a:pPr marL="0" indent="0">
              <a:buNone/>
            </a:pPr>
            <a:r>
              <a:rPr lang="en-US" sz="2000" dirty="0"/>
              <a:t>Example 1.6 Bev can either take a course in computers or in chemistry. If Bev takes the computer course, then she will receive an A grade with probability </a:t>
            </a:r>
            <a:r>
              <a:rPr lang="en-US" sz="2000" dirty="0" smtClean="0"/>
              <a:t>1/ </a:t>
            </a:r>
            <a:r>
              <a:rPr lang="en-US" sz="2000" dirty="0"/>
              <a:t>2 ; if she takes the chemistry course then she will receive an A grade with probability </a:t>
            </a:r>
            <a:r>
              <a:rPr lang="en-US" sz="2000" dirty="0" smtClean="0"/>
              <a:t>1/ </a:t>
            </a:r>
            <a:r>
              <a:rPr lang="en-US" sz="2000" dirty="0"/>
              <a:t>3 . Bev decides to base her decision on the flip of a fair coin. What is the probability that Bev will get an A in chemistry</a:t>
            </a:r>
            <a:r>
              <a:rPr lang="en-US" sz="2000" dirty="0" smtClean="0"/>
              <a:t>?</a:t>
            </a:r>
          </a:p>
          <a:p>
            <a:pPr marL="0" indent="0">
              <a:buNone/>
            </a:pPr>
            <a:endParaRPr lang="en-US" sz="2000" dirty="0" smtClean="0"/>
          </a:p>
          <a:p>
            <a:pPr marL="0" indent="0">
              <a:buNone/>
            </a:pPr>
            <a:r>
              <a:rPr lang="en-US" sz="2000" dirty="0" smtClean="0"/>
              <a:t>Solution:</a:t>
            </a:r>
          </a:p>
          <a:p>
            <a:pPr marL="0" indent="0">
              <a:buNone/>
            </a:pPr>
            <a:r>
              <a:rPr lang="en-US" sz="2000" dirty="0" smtClean="0"/>
              <a:t>P(</a:t>
            </a:r>
            <a:r>
              <a:rPr lang="en-US" sz="2000" dirty="0" err="1" smtClean="0"/>
              <a:t>A|Co</a:t>
            </a:r>
            <a:r>
              <a:rPr lang="en-US" sz="2000" dirty="0" smtClean="0"/>
              <a:t>)=1/2</a:t>
            </a:r>
          </a:p>
          <a:p>
            <a:pPr marL="0" indent="0">
              <a:buNone/>
            </a:pPr>
            <a:r>
              <a:rPr lang="en-US" sz="2000" dirty="0" smtClean="0"/>
              <a:t>P(A|C)=  1/3</a:t>
            </a:r>
          </a:p>
          <a:p>
            <a:pPr marL="0" indent="0">
              <a:buNone/>
            </a:pPr>
            <a:r>
              <a:rPr lang="en-US" sz="2000" dirty="0" smtClean="0"/>
              <a:t>P(H)=P(Co)=1/2</a:t>
            </a:r>
          </a:p>
          <a:p>
            <a:pPr marL="0" indent="0">
              <a:buNone/>
            </a:pPr>
            <a:r>
              <a:rPr lang="en-US" sz="2000" dirty="0" smtClean="0"/>
              <a:t>P(T)=P(C)=1/2</a:t>
            </a:r>
          </a:p>
          <a:p>
            <a:pPr marL="0" indent="0">
              <a:buNone/>
            </a:pPr>
            <a:endParaRPr lang="en-US" sz="2000" dirty="0" smtClean="0"/>
          </a:p>
          <a:p>
            <a:pPr marL="0" indent="0">
              <a:buNone/>
            </a:pPr>
            <a:r>
              <a:rPr lang="en-US" sz="2000" dirty="0" smtClean="0"/>
              <a:t>P(A|C)=P(AC)/P(C)</a:t>
            </a:r>
            <a:endParaRPr lang="en-US" sz="2000" dirty="0"/>
          </a:p>
          <a:p>
            <a:pPr marL="0" indent="0">
              <a:buNone/>
            </a:pPr>
            <a:r>
              <a:rPr lang="en-US" sz="2000" dirty="0" smtClean="0"/>
              <a:t>   </a:t>
            </a:r>
          </a:p>
          <a:p>
            <a:pPr marL="0" indent="0">
              <a:buNone/>
            </a:pPr>
            <a:r>
              <a:rPr lang="en-US" sz="2000" dirty="0" smtClean="0"/>
              <a:t>P(AC</a:t>
            </a:r>
            <a:r>
              <a:rPr lang="en-US" sz="2000" dirty="0"/>
              <a:t>) = P(C)P(A|C) = </a:t>
            </a:r>
            <a:r>
              <a:rPr lang="en-US" sz="2000" dirty="0" smtClean="0"/>
              <a:t>(1 /2)  (1/ 3) </a:t>
            </a:r>
            <a:r>
              <a:rPr lang="en-US" sz="2000" dirty="0"/>
              <a:t>= </a:t>
            </a:r>
            <a:r>
              <a:rPr lang="en-US" sz="2000" dirty="0" smtClean="0"/>
              <a:t>1/6</a:t>
            </a:r>
            <a:endParaRPr lang="en-US" sz="2000" dirty="0"/>
          </a:p>
        </p:txBody>
      </p:sp>
    </p:spTree>
    <p:extLst>
      <p:ext uri="{BB962C8B-B14F-4D97-AF65-F5344CB8AC3E}">
        <p14:creationId xmlns:p14="http://schemas.microsoft.com/office/powerpoint/2010/main" val="3561392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algn="just"/>
            <a:r>
              <a:rPr lang="en-US" sz="2000" dirty="0"/>
              <a:t>Example 1.7 Suppose an urn contains seven black balls and five white balls. We draw two balls from the urn without replacement. Assuming that each ball in the urn is equally likely to be drawn, what is the probability that both drawn balls are black</a:t>
            </a:r>
            <a:r>
              <a:rPr lang="en-US" sz="2000" dirty="0" smtClean="0"/>
              <a:t>?</a:t>
            </a:r>
          </a:p>
          <a:p>
            <a:pPr algn="just"/>
            <a:endParaRPr lang="en-US" sz="2000" dirty="0"/>
          </a:p>
          <a:p>
            <a:pPr marL="0" indent="0" algn="just">
              <a:buNone/>
            </a:pPr>
            <a:r>
              <a:rPr lang="en-US" sz="2000" dirty="0"/>
              <a:t>Solution: </a:t>
            </a:r>
            <a:endParaRPr lang="en-US" sz="2000" dirty="0" smtClean="0"/>
          </a:p>
          <a:p>
            <a:pPr marL="0" indent="0" algn="just">
              <a:buNone/>
            </a:pPr>
            <a:r>
              <a:rPr lang="en-US" sz="2000" dirty="0" smtClean="0"/>
              <a:t>F= 1</a:t>
            </a:r>
            <a:r>
              <a:rPr lang="en-US" sz="2000" baseline="30000" dirty="0" smtClean="0"/>
              <a:t>st</a:t>
            </a:r>
            <a:r>
              <a:rPr lang="en-US" sz="2000" dirty="0" smtClean="0"/>
              <a:t> ball is black</a:t>
            </a:r>
          </a:p>
          <a:p>
            <a:pPr marL="0" indent="0" algn="just">
              <a:buNone/>
            </a:pPr>
            <a:r>
              <a:rPr lang="en-US" sz="2000" dirty="0" smtClean="0"/>
              <a:t>E=2</a:t>
            </a:r>
            <a:r>
              <a:rPr lang="en-US" sz="2000" baseline="30000" dirty="0" smtClean="0"/>
              <a:t>nd</a:t>
            </a:r>
            <a:r>
              <a:rPr lang="en-US" sz="2000" dirty="0" smtClean="0"/>
              <a:t> ball in black</a:t>
            </a:r>
          </a:p>
          <a:p>
            <a:pPr marL="0" indent="0" algn="just">
              <a:buNone/>
            </a:pPr>
            <a:r>
              <a:rPr lang="en-US" sz="2000" dirty="0" smtClean="0"/>
              <a:t>Total number of black balls= 7</a:t>
            </a:r>
          </a:p>
          <a:p>
            <a:pPr marL="0" indent="0" algn="just">
              <a:buNone/>
            </a:pPr>
            <a:r>
              <a:rPr lang="en-US" sz="2000" dirty="0" smtClean="0"/>
              <a:t>Total number of balls =12</a:t>
            </a:r>
          </a:p>
          <a:p>
            <a:pPr marL="0" indent="0" algn="just">
              <a:buNone/>
            </a:pPr>
            <a:r>
              <a:rPr lang="en-US" sz="2000" dirty="0" smtClean="0"/>
              <a:t>P(F)=7/12</a:t>
            </a:r>
          </a:p>
          <a:p>
            <a:pPr marL="0" indent="0" algn="just">
              <a:buNone/>
            </a:pPr>
            <a:r>
              <a:rPr lang="en-US" sz="2000" dirty="0" smtClean="0"/>
              <a:t>P(E|F)=6/11</a:t>
            </a:r>
            <a:endParaRPr lang="en-US" sz="2000" dirty="0"/>
          </a:p>
          <a:p>
            <a:pPr marL="0" indent="0" algn="just">
              <a:buNone/>
            </a:pPr>
            <a:r>
              <a:rPr lang="en-US" sz="2000" dirty="0" smtClean="0"/>
              <a:t> </a:t>
            </a:r>
            <a:r>
              <a:rPr lang="en-US" sz="2000" dirty="0"/>
              <a:t>As P(F) is clearly 7/12 </a:t>
            </a:r>
            <a:r>
              <a:rPr lang="en-US" sz="2000" dirty="0" smtClean="0"/>
              <a:t>,P(E|F</a:t>
            </a:r>
            <a:r>
              <a:rPr lang="en-US" sz="2000" dirty="0"/>
              <a:t>) = </a:t>
            </a:r>
            <a:r>
              <a:rPr lang="en-US" sz="2000" dirty="0" smtClean="0"/>
              <a:t>6/11 </a:t>
            </a:r>
          </a:p>
          <a:p>
            <a:pPr marL="0" indent="0" algn="just">
              <a:buNone/>
            </a:pPr>
            <a:r>
              <a:rPr lang="en-US" sz="2000" dirty="0" smtClean="0"/>
              <a:t> </a:t>
            </a:r>
            <a:r>
              <a:rPr lang="en-US" sz="2000" dirty="0"/>
              <a:t>our desired probability is P(EF) = </a:t>
            </a:r>
            <a:r>
              <a:rPr lang="en-US" sz="2000" dirty="0" smtClean="0"/>
              <a:t>P(F) P(E|F</a:t>
            </a:r>
            <a:r>
              <a:rPr lang="en-US" sz="2000" dirty="0"/>
              <a:t>) = </a:t>
            </a:r>
            <a:r>
              <a:rPr lang="en-US" sz="2000" dirty="0" smtClean="0"/>
              <a:t>(7/12) (6/11) </a:t>
            </a:r>
            <a:r>
              <a:rPr lang="en-US" sz="2000" dirty="0"/>
              <a:t>= </a:t>
            </a:r>
            <a:r>
              <a:rPr lang="en-US" sz="2000" dirty="0" smtClean="0"/>
              <a:t>42/132</a:t>
            </a:r>
            <a:endParaRPr lang="en-US" sz="2000" dirty="0"/>
          </a:p>
        </p:txBody>
      </p:sp>
    </p:spTree>
    <p:extLst>
      <p:ext uri="{BB962C8B-B14F-4D97-AF65-F5344CB8AC3E}">
        <p14:creationId xmlns:p14="http://schemas.microsoft.com/office/powerpoint/2010/main" val="781277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301752" y="1527048"/>
            <a:ext cx="8613648" cy="4949952"/>
          </a:xfrm>
        </p:spPr>
        <p:txBody>
          <a:bodyPr>
            <a:normAutofit/>
          </a:bodyPr>
          <a:lstStyle/>
          <a:p>
            <a:pPr marL="0" indent="0" algn="just">
              <a:buNone/>
            </a:pPr>
            <a:r>
              <a:rPr lang="en-US" sz="2400" dirty="0"/>
              <a:t>Suppose that each of three men at a party throws his hat into the center of the room. The hats are first mixed up and then each man randomly selects a hat. What is the probability that none of the three men selects his own hat</a:t>
            </a:r>
            <a:r>
              <a:rPr lang="en-US" sz="2400" dirty="0" smtClean="0"/>
              <a:t>?</a:t>
            </a:r>
          </a:p>
          <a:p>
            <a:pPr marL="0" indent="0" algn="just">
              <a:buNone/>
            </a:pPr>
            <a:r>
              <a:rPr lang="en-US" sz="2400" dirty="0" smtClean="0"/>
              <a:t>Solution: </a:t>
            </a:r>
          </a:p>
          <a:p>
            <a:pPr marL="0" indent="0" algn="just">
              <a:buNone/>
            </a:pPr>
            <a:r>
              <a:rPr lang="en-US" sz="1400" dirty="0" smtClean="0"/>
              <a:t>E1 E2 E3</a:t>
            </a:r>
          </a:p>
          <a:p>
            <a:pPr marL="0" indent="0" algn="just">
              <a:buNone/>
            </a:pPr>
            <a:r>
              <a:rPr lang="en-US" sz="1400" dirty="0" smtClean="0"/>
              <a:t>P(E1)=1/3</a:t>
            </a:r>
          </a:p>
          <a:p>
            <a:pPr marL="0" indent="0" algn="just">
              <a:buNone/>
            </a:pPr>
            <a:r>
              <a:rPr lang="en-US" sz="1400" dirty="0" smtClean="0"/>
              <a:t>P(E1E2)=P(E1)P(E2|E1)=(1/3) * (½)= 1/6</a:t>
            </a:r>
          </a:p>
          <a:p>
            <a:pPr marL="0" indent="0" algn="just">
              <a:buNone/>
            </a:pPr>
            <a:r>
              <a:rPr lang="en-US" sz="1400" dirty="0" smtClean="0"/>
              <a:t>Let, E1E2= E</a:t>
            </a:r>
          </a:p>
          <a:p>
            <a:pPr marL="0" indent="0" algn="just">
              <a:buNone/>
            </a:pPr>
            <a:r>
              <a:rPr lang="en-US" sz="1400" dirty="0" smtClean="0"/>
              <a:t>P(E1E2E3)=P(EE3)=P(E)P(E3|E)=(1/6) *1 =1/6 </a:t>
            </a:r>
          </a:p>
          <a:p>
            <a:pPr marL="0" indent="0" algn="just">
              <a:buNone/>
            </a:pPr>
            <a:endParaRPr lang="en-US" sz="1400" dirty="0" smtClean="0"/>
          </a:p>
          <a:p>
            <a:pPr marL="0" indent="0" algn="just">
              <a:buNone/>
            </a:pPr>
            <a:r>
              <a:rPr lang="en-US" sz="1400" dirty="0" smtClean="0"/>
              <a:t>P(E1 U E2 U E3) = P(E1)+P(E2)+P(E3)-P(E1E2)-P(E2E3)-P(E1E3)+P(E1E2E3)=  1/3 + 1/3+ 1/3-(1/6+ 1/6+1/6)+1/6=1-(1/2)+1/6=2/3</a:t>
            </a:r>
          </a:p>
          <a:p>
            <a:pPr marL="0" indent="0" algn="just">
              <a:buNone/>
            </a:pPr>
            <a:endParaRPr lang="en-US" sz="1400" dirty="0"/>
          </a:p>
          <a:p>
            <a:pPr marL="0" indent="0" algn="just">
              <a:buNone/>
            </a:pPr>
            <a:r>
              <a:rPr lang="en-US" sz="1400" dirty="0" smtClean="0"/>
              <a:t>P(E)+P(</a:t>
            </a:r>
            <a:r>
              <a:rPr lang="en-US" sz="1400" dirty="0" err="1" smtClean="0"/>
              <a:t>Ec</a:t>
            </a:r>
            <a:r>
              <a:rPr lang="en-US" sz="1400" dirty="0" smtClean="0"/>
              <a:t>) = 1</a:t>
            </a:r>
          </a:p>
          <a:p>
            <a:pPr marL="0" indent="0" algn="just">
              <a:buNone/>
            </a:pPr>
            <a:r>
              <a:rPr lang="en-US" sz="1400" dirty="0" smtClean="0"/>
              <a:t>P(</a:t>
            </a:r>
            <a:r>
              <a:rPr lang="en-US" sz="1400" dirty="0" err="1" smtClean="0"/>
              <a:t>Ec</a:t>
            </a:r>
            <a:r>
              <a:rPr lang="en-US" sz="1400" dirty="0" smtClean="0"/>
              <a:t>)=1-P(E1UE2UE3)=1-2/3=1/3</a:t>
            </a:r>
          </a:p>
        </p:txBody>
      </p:sp>
    </p:spTree>
    <p:extLst>
      <p:ext uri="{BB962C8B-B14F-4D97-AF65-F5344CB8AC3E}">
        <p14:creationId xmlns:p14="http://schemas.microsoft.com/office/powerpoint/2010/main" val="3822558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Events</a:t>
            </a:r>
          </a:p>
        </p:txBody>
      </p:sp>
      <p:sp>
        <p:nvSpPr>
          <p:cNvPr id="3" name="Content Placeholder 2"/>
          <p:cNvSpPr>
            <a:spLocks noGrp="1"/>
          </p:cNvSpPr>
          <p:nvPr>
            <p:ph sz="quarter" idx="1"/>
          </p:nvPr>
        </p:nvSpPr>
        <p:spPr/>
        <p:txBody>
          <a:bodyPr>
            <a:normAutofit/>
          </a:bodyPr>
          <a:lstStyle/>
          <a:p>
            <a:pPr algn="just"/>
            <a:r>
              <a:rPr lang="en-US" sz="2000" dirty="0"/>
              <a:t>Two events E and F are said to be independent </a:t>
            </a:r>
            <a:endParaRPr lang="en-US" sz="2000" dirty="0" smtClean="0"/>
          </a:p>
          <a:p>
            <a:pPr marL="0" indent="0" algn="just">
              <a:buNone/>
            </a:pPr>
            <a:r>
              <a:rPr lang="en-US" sz="2000" dirty="0"/>
              <a:t> </a:t>
            </a:r>
            <a:r>
              <a:rPr lang="en-US" sz="2000" dirty="0" smtClean="0"/>
              <a:t>                         if </a:t>
            </a:r>
            <a:r>
              <a:rPr lang="en-US" sz="2000" dirty="0"/>
              <a:t>P(EF) = P(E)P(F</a:t>
            </a:r>
            <a:r>
              <a:rPr lang="en-US" sz="2000" dirty="0" smtClean="0"/>
              <a:t>)</a:t>
            </a:r>
          </a:p>
          <a:p>
            <a:pPr marL="0" indent="0" algn="just">
              <a:buNone/>
            </a:pPr>
            <a:endParaRPr lang="en-US" sz="2000" dirty="0" smtClean="0"/>
          </a:p>
          <a:p>
            <a:pPr marL="0" indent="0" algn="just">
              <a:buNone/>
            </a:pPr>
            <a:r>
              <a:rPr lang="en-US" sz="2000" dirty="0" smtClean="0"/>
              <a:t> </a:t>
            </a:r>
            <a:r>
              <a:rPr lang="en-US" sz="2000" dirty="0"/>
              <a:t>By Equation (1.5) this implies that E and F are independent </a:t>
            </a:r>
          </a:p>
          <a:p>
            <a:pPr marL="0" indent="0" algn="just">
              <a:buNone/>
            </a:pPr>
            <a:r>
              <a:rPr lang="en-US" sz="2000" dirty="0" smtClean="0"/>
              <a:t>                           if </a:t>
            </a:r>
            <a:r>
              <a:rPr lang="en-US" sz="2000" dirty="0"/>
              <a:t>P(E|F) = P(E) (which also implies that P(F|E) = P(F)). </a:t>
            </a:r>
            <a:endParaRPr lang="en-US" sz="2000" dirty="0" smtClean="0"/>
          </a:p>
          <a:p>
            <a:pPr marL="0" indent="0" algn="just">
              <a:buNone/>
            </a:pPr>
            <a:endParaRPr lang="en-US" sz="2000" dirty="0"/>
          </a:p>
          <a:p>
            <a:pPr marL="0" indent="0" algn="just">
              <a:buNone/>
            </a:pPr>
            <a:r>
              <a:rPr lang="en-US" sz="2000" dirty="0"/>
              <a:t>If, for all i1,i2,...,in</a:t>
            </a:r>
            <a:r>
              <a:rPr lang="en-US" sz="2000" dirty="0" smtClean="0"/>
              <a:t>,</a:t>
            </a:r>
          </a:p>
          <a:p>
            <a:pPr marL="0" indent="0" algn="just">
              <a:buNone/>
            </a:pPr>
            <a:endParaRPr lang="en-US" sz="2000" dirty="0"/>
          </a:p>
          <a:p>
            <a:pPr marL="0" indent="0" algn="just">
              <a:buNone/>
            </a:pPr>
            <a:endParaRPr lang="en-US" sz="2000" dirty="0" smtClean="0"/>
          </a:p>
          <a:p>
            <a:pPr marL="0" indent="0" algn="just">
              <a:buNone/>
            </a:pPr>
            <a:endParaRPr lang="en-US" sz="2000" dirty="0" smtClean="0"/>
          </a:p>
          <a:p>
            <a:pPr marL="0" indent="0" algn="just">
              <a:buNone/>
            </a:pPr>
            <a:r>
              <a:rPr lang="en-US" sz="2000" dirty="0" smtClean="0"/>
              <a:t>we </a:t>
            </a:r>
            <a:r>
              <a:rPr lang="en-US" sz="2000" dirty="0"/>
              <a:t>say that the sequence of experiments consists of independent trials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072" y="4191000"/>
            <a:ext cx="3041855" cy="838200"/>
          </a:xfrm>
          <a:prstGeom prst="rect">
            <a:avLst/>
          </a:prstGeom>
        </p:spPr>
      </p:pic>
    </p:spTree>
    <p:extLst>
      <p:ext uri="{BB962C8B-B14F-4D97-AF65-F5344CB8AC3E}">
        <p14:creationId xmlns:p14="http://schemas.microsoft.com/office/powerpoint/2010/main" val="3195035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Formula</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2000" dirty="0"/>
              <a:t>Let E and F be events. We may express E </a:t>
            </a:r>
            <a:r>
              <a:rPr lang="en-US" sz="2000" dirty="0" smtClean="0"/>
              <a:t>as</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r>
              <a:rPr lang="en-US" sz="2000" dirty="0" smtClean="0"/>
              <a:t>E= E(F U Fc)= EF U </a:t>
            </a:r>
            <a:r>
              <a:rPr lang="en-US" sz="2000" dirty="0" err="1" smtClean="0"/>
              <a:t>EFc</a:t>
            </a:r>
            <a:endParaRPr lang="en-US" sz="2000" dirty="0" smtClean="0"/>
          </a:p>
          <a:p>
            <a:pPr marL="0" indent="0">
              <a:buNone/>
            </a:pPr>
            <a:r>
              <a:rPr lang="en-US" sz="2000" dirty="0" smtClean="0"/>
              <a:t>Since </a:t>
            </a:r>
            <a:r>
              <a:rPr lang="en-US" sz="2000" dirty="0"/>
              <a:t>EF and </a:t>
            </a:r>
            <a:r>
              <a:rPr lang="en-US" sz="2000" dirty="0" err="1"/>
              <a:t>EFc</a:t>
            </a:r>
            <a:r>
              <a:rPr lang="en-US" sz="2000" dirty="0"/>
              <a:t> are mutually exclusive</a:t>
            </a:r>
            <a:r>
              <a:rPr lang="en-US" sz="2000" dirty="0" smtClean="0"/>
              <a:t>,</a:t>
            </a:r>
          </a:p>
          <a:p>
            <a:pPr marL="0" indent="0">
              <a:buNone/>
            </a:pPr>
            <a:r>
              <a:rPr lang="en-US" sz="2000" dirty="0" smtClean="0"/>
              <a:t> </a:t>
            </a:r>
            <a:r>
              <a:rPr lang="en-US" sz="2000" dirty="0"/>
              <a:t>we have that P(E) = P(EF) + P(</a:t>
            </a:r>
            <a:r>
              <a:rPr lang="en-US" sz="2000" dirty="0" err="1"/>
              <a:t>EFc</a:t>
            </a:r>
            <a:r>
              <a:rPr lang="en-US" sz="2000" dirty="0"/>
              <a:t> ) </a:t>
            </a:r>
            <a:endParaRPr lang="en-US" sz="2000" dirty="0" smtClean="0"/>
          </a:p>
          <a:p>
            <a:pPr marL="0" indent="0">
              <a:buNone/>
            </a:pPr>
            <a:r>
              <a:rPr lang="en-US" sz="2000" dirty="0" smtClean="0"/>
              <a:t>Conditional probability :  P(E|F)= P(EF)/P(F)</a:t>
            </a:r>
          </a:p>
          <a:p>
            <a:pPr marL="0" indent="0">
              <a:buNone/>
            </a:pPr>
            <a:r>
              <a:rPr lang="en-US" sz="2000" dirty="0"/>
              <a:t> </a:t>
            </a:r>
            <a:r>
              <a:rPr lang="en-US" sz="2000" dirty="0" smtClean="0"/>
              <a:t>                                            or, P(EF)=P(E|F) P(F)</a:t>
            </a:r>
          </a:p>
          <a:p>
            <a:pPr marL="0" indent="0">
              <a:buNone/>
            </a:pPr>
            <a:r>
              <a:rPr lang="en-US" sz="2000" dirty="0" smtClean="0"/>
              <a:t>Similarly, P(</a:t>
            </a:r>
            <a:r>
              <a:rPr lang="en-US" sz="2000" dirty="0" err="1" smtClean="0"/>
              <a:t>EFc</a:t>
            </a:r>
            <a:r>
              <a:rPr lang="en-US" sz="2000" dirty="0" smtClean="0"/>
              <a:t>)=P(</a:t>
            </a:r>
            <a:r>
              <a:rPr lang="en-US" sz="2000" dirty="0" err="1" smtClean="0"/>
              <a:t>E|Fc</a:t>
            </a:r>
            <a:r>
              <a:rPr lang="en-US" sz="2000" dirty="0" smtClean="0"/>
              <a:t>) P(Fc)</a:t>
            </a:r>
          </a:p>
          <a:p>
            <a:pPr marL="0" indent="0">
              <a:buNone/>
            </a:pPr>
            <a:r>
              <a:rPr lang="en-US" sz="2000" dirty="0" smtClean="0"/>
              <a:t>So, P(E)= P(E|F)P(F) + P(</a:t>
            </a:r>
            <a:r>
              <a:rPr lang="en-US" sz="2000" dirty="0" err="1" smtClean="0"/>
              <a:t>E|Fc</a:t>
            </a:r>
            <a:r>
              <a:rPr lang="en-US" sz="2000" dirty="0" smtClean="0"/>
              <a:t>) P(Fc)</a:t>
            </a:r>
          </a:p>
          <a:p>
            <a:pPr marL="0" indent="0">
              <a:buNone/>
            </a:pPr>
            <a:r>
              <a:rPr lang="en-US" sz="2000" dirty="0"/>
              <a:t> </a:t>
            </a:r>
            <a:r>
              <a:rPr lang="en-US" sz="2000" dirty="0" smtClean="0"/>
              <a:t>              = P(E|F) P(F) + P(</a:t>
            </a:r>
            <a:r>
              <a:rPr lang="en-US" sz="2000" dirty="0" err="1" smtClean="0"/>
              <a:t>E|Fc</a:t>
            </a:r>
            <a:r>
              <a:rPr lang="en-US" sz="2000" dirty="0" smtClean="0"/>
              <a:t>) (1-P(F))</a:t>
            </a:r>
          </a:p>
          <a:p>
            <a:pPr marL="0" indent="0">
              <a:buNone/>
            </a:pPr>
            <a:r>
              <a:rPr lang="en-US" sz="2000" dirty="0"/>
              <a:t> </a:t>
            </a:r>
            <a:r>
              <a:rPr lang="en-US" sz="2000" dirty="0" smtClean="0"/>
              <a:t>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924" y="1981200"/>
            <a:ext cx="2512541" cy="762000"/>
          </a:xfrm>
          <a:prstGeom prst="rect">
            <a:avLst/>
          </a:prstGeom>
        </p:spPr>
      </p:pic>
    </p:spTree>
    <p:extLst>
      <p:ext uri="{BB962C8B-B14F-4D97-AF65-F5344CB8AC3E}">
        <p14:creationId xmlns:p14="http://schemas.microsoft.com/office/powerpoint/2010/main" val="236037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 01: Introduction to Probability Theory</a:t>
            </a:r>
            <a:endParaRPr lang="en-US" dirty="0"/>
          </a:p>
        </p:txBody>
      </p:sp>
      <p:sp>
        <p:nvSpPr>
          <p:cNvPr id="3" name="Content Placeholder 2"/>
          <p:cNvSpPr>
            <a:spLocks noGrp="1"/>
          </p:cNvSpPr>
          <p:nvPr>
            <p:ph sz="quarter" idx="1"/>
          </p:nvPr>
        </p:nvSpPr>
        <p:spPr/>
        <p:txBody>
          <a:bodyPr>
            <a:normAutofit/>
          </a:bodyPr>
          <a:lstStyle/>
          <a:p>
            <a:pPr algn="just"/>
            <a:r>
              <a:rPr lang="en-US" dirty="0"/>
              <a:t>Sample Space: </a:t>
            </a:r>
            <a:r>
              <a:rPr lang="en-US" sz="2000" dirty="0"/>
              <a:t>T</a:t>
            </a:r>
            <a:r>
              <a:rPr lang="en-US" sz="2000" dirty="0" smtClean="0"/>
              <a:t>he </a:t>
            </a:r>
            <a:r>
              <a:rPr lang="en-US" sz="2000" dirty="0"/>
              <a:t>set of all possible outcomes is </a:t>
            </a:r>
            <a:r>
              <a:rPr lang="en-US" sz="2000" dirty="0" smtClean="0"/>
              <a:t>known of an experiment. </a:t>
            </a:r>
            <a:r>
              <a:rPr lang="en-US" sz="2000" dirty="0"/>
              <a:t>This set of all possible outcomes of an experiment is known as the sample space of the experiment and is denoted by S. </a:t>
            </a:r>
            <a:endParaRPr lang="en-US" sz="2000" dirty="0" smtClean="0"/>
          </a:p>
          <a:p>
            <a:pPr algn="just"/>
            <a:endParaRPr lang="en-US" sz="2000" dirty="0"/>
          </a:p>
          <a:p>
            <a:pPr algn="just"/>
            <a:r>
              <a:rPr lang="en-US" sz="2000" dirty="0" smtClean="0"/>
              <a:t>Example: </a:t>
            </a:r>
          </a:p>
          <a:p>
            <a:pPr algn="just">
              <a:buFont typeface="Wingdings" pitchFamily="2" charset="2"/>
              <a:buChar char="Ø"/>
            </a:pPr>
            <a:r>
              <a:rPr lang="en-US" sz="2000" dirty="0" smtClean="0"/>
              <a:t>If </a:t>
            </a:r>
            <a:r>
              <a:rPr lang="en-US" sz="2000" dirty="0"/>
              <a:t>the experiment consists of the flipping of a coin</a:t>
            </a:r>
            <a:r>
              <a:rPr lang="en-US" sz="2000" dirty="0" smtClean="0"/>
              <a:t>,</a:t>
            </a:r>
          </a:p>
          <a:p>
            <a:pPr marL="0" indent="0" algn="just">
              <a:buNone/>
            </a:pPr>
            <a:r>
              <a:rPr lang="en-US" sz="2000" dirty="0" smtClean="0"/>
              <a:t>      </a:t>
            </a:r>
            <a:r>
              <a:rPr lang="en-US" sz="2000" dirty="0"/>
              <a:t>then S = {H, T } </a:t>
            </a:r>
            <a:endParaRPr lang="en-US" sz="2000" dirty="0" smtClean="0"/>
          </a:p>
          <a:p>
            <a:pPr marL="0" indent="0" algn="just">
              <a:buNone/>
            </a:pPr>
            <a:r>
              <a:rPr lang="en-US" sz="2000" dirty="0" smtClean="0"/>
              <a:t>where </a:t>
            </a:r>
            <a:r>
              <a:rPr lang="en-US" sz="2000" dirty="0"/>
              <a:t>H means that the outcome of the toss is a head and T that it is a </a:t>
            </a:r>
            <a:r>
              <a:rPr lang="en-US" sz="2000" dirty="0" smtClean="0"/>
              <a:t>tail</a:t>
            </a:r>
          </a:p>
          <a:p>
            <a:pPr algn="just">
              <a:buFont typeface="Wingdings" pitchFamily="2" charset="2"/>
              <a:buChar char="Ø"/>
            </a:pPr>
            <a:endParaRPr lang="en-US" sz="2000" dirty="0"/>
          </a:p>
          <a:p>
            <a:pPr algn="just">
              <a:buFont typeface="Wingdings" pitchFamily="2" charset="2"/>
              <a:buChar char="Ø"/>
            </a:pPr>
            <a:r>
              <a:rPr lang="en-US" sz="2000" dirty="0" smtClean="0"/>
              <a:t> </a:t>
            </a:r>
            <a:r>
              <a:rPr lang="en-US" sz="2000" dirty="0"/>
              <a:t>If the experiment consists of rolling a die</a:t>
            </a:r>
            <a:r>
              <a:rPr lang="en-US" sz="2000" dirty="0" smtClean="0"/>
              <a:t>,</a:t>
            </a:r>
          </a:p>
          <a:p>
            <a:pPr marL="0" indent="0" algn="just">
              <a:buNone/>
            </a:pPr>
            <a:r>
              <a:rPr lang="en-US" sz="2000" dirty="0" smtClean="0"/>
              <a:t>     </a:t>
            </a:r>
            <a:r>
              <a:rPr lang="en-US" sz="2000" dirty="0"/>
              <a:t>then the sample space is S = {1, 2, 3, 4, 5, 6} </a:t>
            </a:r>
            <a:endParaRPr lang="en-US" sz="2000" dirty="0" smtClean="0"/>
          </a:p>
          <a:p>
            <a:pPr marL="0" indent="0" algn="just">
              <a:buNone/>
            </a:pPr>
            <a:r>
              <a:rPr lang="en-US" sz="2000" dirty="0" smtClean="0"/>
              <a:t>where </a:t>
            </a:r>
            <a:r>
              <a:rPr lang="en-US" sz="2000" dirty="0"/>
              <a:t>the outcome i means that i appeared on the die, i = 1, 2, 3, 4, 5, 6.</a:t>
            </a:r>
          </a:p>
        </p:txBody>
      </p:sp>
    </p:spTree>
    <p:extLst>
      <p:ext uri="{BB962C8B-B14F-4D97-AF65-F5344CB8AC3E}">
        <p14:creationId xmlns:p14="http://schemas.microsoft.com/office/powerpoint/2010/main" val="3966698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301752" y="1527048"/>
            <a:ext cx="8461248" cy="4949952"/>
          </a:xfrm>
        </p:spPr>
        <p:txBody>
          <a:bodyPr>
            <a:normAutofit/>
          </a:bodyPr>
          <a:lstStyle/>
          <a:p>
            <a:pPr marL="0" indent="0" algn="just">
              <a:buNone/>
            </a:pPr>
            <a:r>
              <a:rPr lang="en-US" sz="2000" dirty="0"/>
              <a:t>Example 1.12 Consider two urns. The first contains two white and seven black balls, and the second contains five white and six black balls. We flip a fair coin and then draw a ball from the first urn or the second urn depending on whether the outcome was heads or tails. What is the conditional probability that the outcome of the toss was heads given that a white ball was selected</a:t>
            </a:r>
            <a:r>
              <a:rPr lang="en-US" sz="2000" dirty="0" smtClean="0"/>
              <a:t>?</a:t>
            </a:r>
          </a:p>
          <a:p>
            <a:pPr marL="0" indent="0" algn="just">
              <a:buNone/>
            </a:pPr>
            <a:endParaRPr lang="en-US" sz="2000" dirty="0"/>
          </a:p>
          <a:p>
            <a:pPr marL="0" indent="0" algn="just">
              <a:buNone/>
            </a:pPr>
            <a:r>
              <a:rPr lang="en-US" sz="2000" dirty="0"/>
              <a:t>Solution: </a:t>
            </a:r>
            <a:r>
              <a:rPr lang="en-US" sz="2000" dirty="0" smtClean="0"/>
              <a:t>1</a:t>
            </a:r>
            <a:r>
              <a:rPr lang="en-US" sz="2000" baseline="30000" dirty="0" smtClean="0"/>
              <a:t>st</a:t>
            </a:r>
            <a:r>
              <a:rPr lang="en-US" sz="2000" dirty="0" smtClean="0"/>
              <a:t> urn W=2, B=7</a:t>
            </a:r>
          </a:p>
          <a:p>
            <a:pPr marL="0" indent="0" algn="just">
              <a:buNone/>
            </a:pPr>
            <a:r>
              <a:rPr lang="en-US" sz="2000" dirty="0"/>
              <a:t> </a:t>
            </a:r>
            <a:r>
              <a:rPr lang="en-US" sz="2000" dirty="0" smtClean="0"/>
              <a:t>                 P(W|H)= 2/9</a:t>
            </a:r>
          </a:p>
          <a:p>
            <a:pPr marL="0" indent="0" algn="just">
              <a:buNone/>
            </a:pPr>
            <a:r>
              <a:rPr lang="en-US" sz="2000" dirty="0"/>
              <a:t> </a:t>
            </a:r>
            <a:r>
              <a:rPr lang="en-US" sz="2000" dirty="0" smtClean="0"/>
              <a:t>                 2</a:t>
            </a:r>
            <a:r>
              <a:rPr lang="en-US" sz="2000" baseline="30000" dirty="0" smtClean="0"/>
              <a:t>nd</a:t>
            </a:r>
            <a:r>
              <a:rPr lang="en-US" sz="2000" dirty="0" smtClean="0"/>
              <a:t> urn W =5, B=6</a:t>
            </a:r>
          </a:p>
          <a:p>
            <a:pPr marL="0" indent="0" algn="just">
              <a:buNone/>
            </a:pPr>
            <a:r>
              <a:rPr lang="en-US" sz="2000" dirty="0"/>
              <a:t> </a:t>
            </a:r>
            <a:r>
              <a:rPr lang="en-US" sz="2000" dirty="0" smtClean="0"/>
              <a:t>                 P(W|T) = 5/11 so, P(</a:t>
            </a:r>
            <a:r>
              <a:rPr lang="en-US" sz="2000" dirty="0" err="1" smtClean="0"/>
              <a:t>W|Hc</a:t>
            </a:r>
            <a:r>
              <a:rPr lang="en-US" sz="2000" dirty="0" smtClean="0"/>
              <a:t>)=5/11</a:t>
            </a:r>
          </a:p>
          <a:p>
            <a:pPr marL="0" indent="0" algn="just">
              <a:buNone/>
            </a:pPr>
            <a:r>
              <a:rPr lang="en-US" sz="2000" dirty="0" smtClean="0"/>
              <a:t>P(H|W) = P(HW)/P(W)</a:t>
            </a:r>
          </a:p>
          <a:p>
            <a:pPr marL="0" indent="0" algn="just">
              <a:buNone/>
            </a:pPr>
            <a:r>
              <a:rPr lang="en-US" sz="2000" dirty="0"/>
              <a:t> </a:t>
            </a:r>
            <a:r>
              <a:rPr lang="en-US" sz="2000" dirty="0" smtClean="0"/>
              <a:t>              = </a:t>
            </a:r>
            <a:r>
              <a:rPr lang="en-US" sz="2000" dirty="0"/>
              <a:t>P(W|H)P(H</a:t>
            </a:r>
            <a:r>
              <a:rPr lang="en-US" sz="2000" dirty="0" smtClean="0"/>
              <a:t>)/(P(W|H)P(H)+ P(</a:t>
            </a:r>
            <a:r>
              <a:rPr lang="en-US" sz="2000" dirty="0" err="1" smtClean="0"/>
              <a:t>W|Hc</a:t>
            </a:r>
            <a:r>
              <a:rPr lang="en-US" sz="2000" dirty="0" smtClean="0"/>
              <a:t>)P(</a:t>
            </a:r>
            <a:r>
              <a:rPr lang="en-US" sz="2000" dirty="0" err="1" smtClean="0"/>
              <a:t>Hc</a:t>
            </a:r>
            <a:r>
              <a:rPr lang="en-US" sz="2000" dirty="0" smtClean="0"/>
              <a:t>))</a:t>
            </a:r>
          </a:p>
          <a:p>
            <a:pPr marL="0" indent="0" algn="just">
              <a:buNone/>
            </a:pPr>
            <a:r>
              <a:rPr lang="en-US" sz="2000" dirty="0"/>
              <a:t> </a:t>
            </a:r>
            <a:r>
              <a:rPr lang="en-US" sz="2000" dirty="0" smtClean="0"/>
              <a:t>              = (2/9 </a:t>
            </a:r>
            <a:r>
              <a:rPr lang="en-US" sz="2000" dirty="0"/>
              <a:t>* </a:t>
            </a:r>
            <a:r>
              <a:rPr lang="en-US" sz="2000" dirty="0" smtClean="0"/>
              <a:t>½)/( </a:t>
            </a:r>
            <a:r>
              <a:rPr lang="en-US" sz="2000" dirty="0"/>
              <a:t>(2/9 * </a:t>
            </a:r>
            <a:r>
              <a:rPr lang="en-US" sz="2000" dirty="0" smtClean="0"/>
              <a:t>½)+ (5/11* ½)) = 22/67</a:t>
            </a:r>
          </a:p>
          <a:p>
            <a:pPr marL="0" indent="0" algn="just">
              <a:buNone/>
            </a:pPr>
            <a:endParaRPr lang="en-US" sz="2000" dirty="0"/>
          </a:p>
        </p:txBody>
      </p:sp>
    </p:spTree>
    <p:extLst>
      <p:ext uri="{BB962C8B-B14F-4D97-AF65-F5344CB8AC3E}">
        <p14:creationId xmlns:p14="http://schemas.microsoft.com/office/powerpoint/2010/main" val="3937609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algn="just"/>
            <a:r>
              <a:rPr lang="en-US" sz="2000" dirty="0"/>
              <a:t>In answering a question on a multiple-choice test a student either knows the answer or guesses. Let p be the probability that she knows the answer and 1− p the probability that she guesses. Assume that a student who guesses at the answer will be correct with probability 1/m, where m is the number of multiple-choice alternatives. What is the conditional probability that a student knew the answer to a question given that she answered it correctly</a:t>
            </a:r>
            <a:r>
              <a:rPr lang="en-US" sz="2000" dirty="0" smtClean="0"/>
              <a:t>?</a:t>
            </a:r>
          </a:p>
          <a:p>
            <a:pPr algn="just"/>
            <a:endParaRPr lang="en-US" sz="2000" dirty="0"/>
          </a:p>
          <a:p>
            <a:pPr algn="just"/>
            <a:r>
              <a:rPr lang="en-US" sz="2000" dirty="0" smtClean="0"/>
              <a:t>P(K|C)=P(KC)/P(C)=(P(C|K)P(K))/(P(C|K)P(K)+P(</a:t>
            </a:r>
            <a:r>
              <a:rPr lang="en-US" sz="2000" dirty="0" err="1" smtClean="0"/>
              <a:t>C|Kc</a:t>
            </a:r>
            <a:r>
              <a:rPr lang="en-US" sz="2000" dirty="0" smtClean="0"/>
              <a:t>)P(</a:t>
            </a:r>
            <a:r>
              <a:rPr lang="en-US" sz="2000" dirty="0" err="1" smtClean="0"/>
              <a:t>Kc</a:t>
            </a:r>
            <a:r>
              <a:rPr lang="en-US" sz="2000" dirty="0" smtClean="0"/>
              <a:t>))</a:t>
            </a:r>
          </a:p>
          <a:p>
            <a:pPr marL="0" indent="0" algn="just">
              <a:buNone/>
            </a:pPr>
            <a:r>
              <a:rPr lang="en-US" sz="2000" dirty="0" smtClean="0"/>
              <a:t>Given, P(K)=p , P(</a:t>
            </a:r>
            <a:r>
              <a:rPr lang="en-US" sz="2000" dirty="0" err="1" smtClean="0"/>
              <a:t>Kc</a:t>
            </a:r>
            <a:r>
              <a:rPr lang="en-US" sz="2000" dirty="0" smtClean="0"/>
              <a:t>)=1-p, P(</a:t>
            </a:r>
            <a:r>
              <a:rPr lang="en-US" sz="2000" dirty="0" err="1" smtClean="0"/>
              <a:t>C|Kc</a:t>
            </a:r>
            <a:r>
              <a:rPr lang="en-US" sz="2000" dirty="0" smtClean="0"/>
              <a:t>)=1/m</a:t>
            </a:r>
          </a:p>
          <a:p>
            <a:pPr marL="0" indent="0" algn="just">
              <a:buNone/>
            </a:pPr>
            <a:r>
              <a:rPr lang="en-US" sz="2000" dirty="0"/>
              <a:t> </a:t>
            </a:r>
            <a:r>
              <a:rPr lang="en-US" sz="2000" dirty="0" smtClean="0"/>
              <a:t>P(K|C)=P(C|K)*p / (P(C|K) p +1/m(1-p))= 1 * p / (1*P </a:t>
            </a:r>
            <a:r>
              <a:rPr lang="en-US" sz="2000" dirty="0"/>
              <a:t>+</a:t>
            </a:r>
            <a:r>
              <a:rPr lang="en-US" sz="2000" dirty="0" smtClean="0"/>
              <a:t>1/m(1-p))</a:t>
            </a:r>
          </a:p>
          <a:p>
            <a:pPr marL="0" indent="0" algn="just">
              <a:buNone/>
            </a:pPr>
            <a:r>
              <a:rPr lang="en-US" sz="2000" dirty="0"/>
              <a:t> </a:t>
            </a:r>
            <a:r>
              <a:rPr lang="en-US" sz="2000" dirty="0" smtClean="0"/>
              <a:t>                                                                             =</a:t>
            </a:r>
            <a:r>
              <a:rPr lang="en-US" sz="2000" dirty="0" err="1" smtClean="0"/>
              <a:t>mp</a:t>
            </a:r>
            <a:r>
              <a:rPr lang="en-US" sz="2000" dirty="0" smtClean="0"/>
              <a:t>/1+(m-1)p</a:t>
            </a:r>
            <a:endParaRPr lang="en-US" sz="2000" dirty="0"/>
          </a:p>
        </p:txBody>
      </p:sp>
    </p:spTree>
    <p:extLst>
      <p:ext uri="{BB962C8B-B14F-4D97-AF65-F5344CB8AC3E}">
        <p14:creationId xmlns:p14="http://schemas.microsoft.com/office/powerpoint/2010/main" val="441185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a:t>Example 1.14 A laboratory blood test is 95 percent effective in detecting a certain disease when it is, in fact, present. However, the test also yields a “false positive” result for 1 percent of the healthy persons tested. (That is, if a healthy person is tested, then, with probability 0.01, the test result will imply he has the disease.) If 0.5 percent of the population actually has the disease, what is the probability a person has the disease given that his test result is positive</a:t>
            </a:r>
            <a:r>
              <a:rPr lang="en-US" sz="2000" dirty="0" smtClean="0"/>
              <a:t>?</a:t>
            </a:r>
          </a:p>
          <a:p>
            <a:pPr marL="0" indent="0">
              <a:buNone/>
            </a:pPr>
            <a:endParaRPr lang="en-US" sz="2000" dirty="0"/>
          </a:p>
          <a:p>
            <a:pPr marL="0" indent="0">
              <a:buNone/>
            </a:pPr>
            <a:r>
              <a:rPr lang="en-US" sz="2000" dirty="0"/>
              <a:t>Solution: </a:t>
            </a:r>
            <a:r>
              <a:rPr lang="en-US" sz="2000" dirty="0" smtClean="0"/>
              <a:t> E= tested positive, D= Disease have </a:t>
            </a:r>
          </a:p>
          <a:p>
            <a:pPr marL="0" indent="0">
              <a:buNone/>
            </a:pPr>
            <a:r>
              <a:rPr lang="en-US" sz="2000" dirty="0" smtClean="0"/>
              <a:t>P(D|E)= P(DE)/P(E)=P(E|D)P(D)/(</a:t>
            </a:r>
            <a:r>
              <a:rPr lang="en-US" sz="2000" dirty="0"/>
              <a:t>P(E|D)P(D</a:t>
            </a:r>
            <a:r>
              <a:rPr lang="en-US" sz="2000" dirty="0" smtClean="0"/>
              <a:t>)+P(</a:t>
            </a:r>
            <a:r>
              <a:rPr lang="en-US" sz="2000" dirty="0" err="1" smtClean="0"/>
              <a:t>E|Dc</a:t>
            </a:r>
            <a:r>
              <a:rPr lang="en-US" sz="2000" dirty="0" smtClean="0"/>
              <a:t>)P(Dc))</a:t>
            </a:r>
          </a:p>
          <a:p>
            <a:pPr marL="0" indent="0">
              <a:buNone/>
            </a:pPr>
            <a:r>
              <a:rPr lang="en-US" sz="2000" dirty="0"/>
              <a:t> </a:t>
            </a:r>
            <a:r>
              <a:rPr lang="en-US" sz="2000" dirty="0" smtClean="0"/>
              <a:t>                                       </a:t>
            </a:r>
            <a:r>
              <a:rPr lang="en-US" sz="2000" dirty="0"/>
              <a:t>= (0.95) (0.005</a:t>
            </a:r>
            <a:r>
              <a:rPr lang="en-US" sz="2000" dirty="0" smtClean="0"/>
              <a:t>)/(</a:t>
            </a:r>
            <a:r>
              <a:rPr lang="en-US" sz="2000" dirty="0"/>
              <a:t>(0.95) (</a:t>
            </a:r>
            <a:r>
              <a:rPr lang="en-US" sz="2000" dirty="0" smtClean="0"/>
              <a:t>0.005) + (.01)(.995))</a:t>
            </a:r>
          </a:p>
          <a:p>
            <a:pPr marL="0" indent="0">
              <a:buNone/>
            </a:pPr>
            <a:r>
              <a:rPr lang="en-US" sz="2000" dirty="0"/>
              <a:t> </a:t>
            </a:r>
            <a:r>
              <a:rPr lang="en-US" sz="2000" dirty="0" smtClean="0"/>
              <a:t>                                       =95/294=0.323</a:t>
            </a:r>
            <a:endParaRPr lang="en-US" sz="2000" dirty="0"/>
          </a:p>
        </p:txBody>
      </p:sp>
    </p:spTree>
    <p:extLst>
      <p:ext uri="{BB962C8B-B14F-4D97-AF65-F5344CB8AC3E}">
        <p14:creationId xmlns:p14="http://schemas.microsoft.com/office/powerpoint/2010/main" val="1615143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 Equation </a:t>
            </a:r>
            <a:endParaRPr lang="en-US" dirty="0"/>
          </a:p>
        </p:txBody>
      </p:sp>
      <p:sp>
        <p:nvSpPr>
          <p:cNvPr id="3" name="Content Placeholder 2"/>
          <p:cNvSpPr>
            <a:spLocks noGrp="1"/>
          </p:cNvSpPr>
          <p:nvPr>
            <p:ph sz="quarter" idx="1"/>
          </p:nvPr>
        </p:nvSpPr>
        <p:spPr/>
        <p:txBody>
          <a:bodyPr/>
          <a:lstStyle/>
          <a:p>
            <a:pPr marL="0" indent="0">
              <a:buNone/>
            </a:pPr>
            <a:r>
              <a:rPr lang="en-US" sz="2000" dirty="0" smtClean="0"/>
              <a:t>Suppose </a:t>
            </a:r>
            <a:r>
              <a:rPr lang="en-US" sz="2000" dirty="0"/>
              <a:t>that F1, F2,..., </a:t>
            </a:r>
            <a:r>
              <a:rPr lang="en-US" sz="2000" dirty="0" err="1"/>
              <a:t>Fn</a:t>
            </a:r>
            <a:r>
              <a:rPr lang="en-US" sz="2000" dirty="0"/>
              <a:t> are mutually exclusive events such </a:t>
            </a:r>
            <a:r>
              <a:rPr lang="en-US" sz="2000" dirty="0" smtClean="0"/>
              <a:t>that</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In </a:t>
            </a:r>
            <a:r>
              <a:rPr lang="en-US" sz="2000" dirty="0"/>
              <a:t>other words, exactly one of the events F1, F2,..., </a:t>
            </a:r>
            <a:r>
              <a:rPr lang="en-US" sz="2000" dirty="0" err="1"/>
              <a:t>Fn</a:t>
            </a:r>
            <a:r>
              <a:rPr lang="en-US" sz="2000" dirty="0"/>
              <a:t> will occur. By </a:t>
            </a:r>
            <a:r>
              <a:rPr lang="en-US" sz="2000" dirty="0" smtClean="0"/>
              <a:t>writing:</a:t>
            </a:r>
          </a:p>
          <a:p>
            <a:pPr marL="0" indent="0">
              <a:buNone/>
            </a:pPr>
            <a:endParaRPr lang="en-US" sz="2000" dirty="0" smtClean="0"/>
          </a:p>
          <a:p>
            <a:pPr marL="0" indent="0">
              <a:buNone/>
            </a:pPr>
            <a:endParaRPr lang="en-US" sz="2000" dirty="0"/>
          </a:p>
          <a:p>
            <a:pPr marL="0" indent="0">
              <a:buNone/>
            </a:pPr>
            <a:r>
              <a:rPr lang="en-US" sz="2000" dirty="0"/>
              <a:t>and using the fact that the events </a:t>
            </a:r>
            <a:r>
              <a:rPr lang="en-US" sz="2000" dirty="0" err="1"/>
              <a:t>EFi,i</a:t>
            </a:r>
            <a:r>
              <a:rPr lang="en-US" sz="2000" dirty="0"/>
              <a:t> = 1,..., n, are mutually exclusive, we obtain </a:t>
            </a:r>
            <a:r>
              <a:rPr lang="en-US" sz="2000" dirty="0" smtClean="0"/>
              <a:t>that: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138816"/>
            <a:ext cx="1854777" cy="5369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015" y="3429000"/>
            <a:ext cx="1872962" cy="9286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199" y="5105400"/>
            <a:ext cx="2368627" cy="1143000"/>
          </a:xfrm>
          <a:prstGeom prst="rect">
            <a:avLst/>
          </a:prstGeom>
        </p:spPr>
      </p:pic>
    </p:spTree>
    <p:extLst>
      <p:ext uri="{BB962C8B-B14F-4D97-AF65-F5344CB8AC3E}">
        <p14:creationId xmlns:p14="http://schemas.microsoft.com/office/powerpoint/2010/main" val="695032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Equation </a:t>
            </a:r>
            <a:r>
              <a:rPr lang="en-US" dirty="0" err="1" smtClean="0"/>
              <a:t>Cnt</a:t>
            </a:r>
            <a:r>
              <a:rPr lang="en-US" dirty="0" smtClean="0"/>
              <a:t>.</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smtClean="0"/>
              <a:t>Now ,</a:t>
            </a:r>
          </a:p>
          <a:p>
            <a:pPr marL="0" indent="0">
              <a:buNone/>
            </a:pPr>
            <a:endParaRPr lang="en-US" sz="2000" dirty="0" smtClean="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950" y="2438400"/>
            <a:ext cx="4845050" cy="1447800"/>
          </a:xfrm>
          <a:prstGeom prst="rect">
            <a:avLst/>
          </a:prstGeom>
        </p:spPr>
      </p:pic>
    </p:spTree>
    <p:extLst>
      <p:ext uri="{BB962C8B-B14F-4D97-AF65-F5344CB8AC3E}">
        <p14:creationId xmlns:p14="http://schemas.microsoft.com/office/powerpoint/2010/main" val="1609990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lgn="just">
                  <a:buNone/>
                </a:pPr>
                <a:r>
                  <a:rPr lang="en-US" sz="2000" dirty="0" smtClean="0"/>
                  <a:t>Example 1.15 You know that a certain letter is equally likely to be in any one of three different folders. Let αi be the probability that you will find your letter upon making a quick examination of folder i if the letter is, in fact, in folder </a:t>
                </a:r>
                <a:r>
                  <a:rPr lang="en-US" sz="2000" dirty="0" err="1"/>
                  <a:t>i,i</a:t>
                </a:r>
                <a:r>
                  <a:rPr lang="en-US" sz="2000" dirty="0"/>
                  <a:t> = 1, 2, 3. (We may have αi &lt; 1.) Suppose you look in folder 1 and do not find the letter. What is the probability that the letter is in folder 1</a:t>
                </a:r>
                <a:r>
                  <a:rPr lang="en-US" sz="2000" dirty="0" smtClean="0"/>
                  <a:t>?</a:t>
                </a:r>
              </a:p>
              <a:p>
                <a:pPr marL="0" indent="0" algn="just">
                  <a:buNone/>
                </a:pPr>
                <a:endParaRPr lang="en-US" sz="2000" dirty="0"/>
              </a:p>
              <a:p>
                <a:pPr marL="0" indent="0" algn="just">
                  <a:buNone/>
                </a:pPr>
                <a:r>
                  <a:rPr lang="en-US" sz="2000" dirty="0" smtClean="0"/>
                  <a:t>Solution: </a:t>
                </a:r>
              </a:p>
              <a:p>
                <a:pPr marL="0" indent="0" algn="just">
                  <a:buNone/>
                </a:pPr>
                <a:r>
                  <a:rPr lang="en-US" sz="2000" dirty="0" smtClean="0"/>
                  <a:t>                          P(F1|E</a:t>
                </a:r>
                <a:r>
                  <a:rPr lang="en-US" sz="2000" dirty="0"/>
                  <a:t>) = P(E|F1)P(F1) </a:t>
                </a:r>
                <a:r>
                  <a:rPr lang="en-US" sz="2000" dirty="0" smtClean="0"/>
                  <a:t>/ </a:t>
                </a:r>
                <a14:m>
                  <m:oMath xmlns:m="http://schemas.openxmlformats.org/officeDocument/2006/math">
                    <m:nary>
                      <m:naryPr>
                        <m:chr m:val="∑"/>
                        <m:ctrlPr>
                          <a:rPr lang="en-US" sz="2000" i="1" smtClean="0">
                            <a:latin typeface="Cambria Math"/>
                          </a:rPr>
                        </m:ctrlPr>
                      </m:naryPr>
                      <m:sub>
                        <m:r>
                          <m:rPr>
                            <m:brk m:alnAt="23"/>
                          </m:rPr>
                          <a:rPr lang="en-US" sz="2000" b="0" i="1" smtClean="0">
                            <a:latin typeface="Cambria Math"/>
                          </a:rPr>
                          <m:t>𝑖</m:t>
                        </m:r>
                        <m:r>
                          <a:rPr lang="en-US" sz="2000" b="0" i="1" smtClean="0">
                            <a:latin typeface="Cambria Math"/>
                          </a:rPr>
                          <m:t>=1</m:t>
                        </m:r>
                      </m:sub>
                      <m:sup>
                        <m:r>
                          <a:rPr lang="en-US" sz="2000" b="0" i="1" smtClean="0">
                            <a:latin typeface="Cambria Math"/>
                          </a:rPr>
                          <m:t>3</m:t>
                        </m:r>
                      </m:sup>
                      <m:e>
                        <m:r>
                          <m:rPr>
                            <m:nor/>
                          </m:rPr>
                          <a:rPr lang="en-US" sz="2000" dirty="0"/>
                          <m:t>P</m:t>
                        </m:r>
                        <m:r>
                          <m:rPr>
                            <m:nor/>
                          </m:rPr>
                          <a:rPr lang="en-US" sz="2000" dirty="0"/>
                          <m:t>(</m:t>
                        </m:r>
                        <m:r>
                          <m:rPr>
                            <m:nor/>
                          </m:rPr>
                          <a:rPr lang="en-US" sz="2000" dirty="0"/>
                          <m:t>E</m:t>
                        </m:r>
                        <m:r>
                          <m:rPr>
                            <m:nor/>
                          </m:rPr>
                          <a:rPr lang="en-US" sz="2000" dirty="0"/>
                          <m:t>|</m:t>
                        </m:r>
                        <m:r>
                          <m:rPr>
                            <m:nor/>
                          </m:rPr>
                          <a:rPr lang="en-US" sz="2000" dirty="0"/>
                          <m:t>Fi</m:t>
                        </m:r>
                        <m:r>
                          <m:rPr>
                            <m:nor/>
                          </m:rPr>
                          <a:rPr lang="en-US" sz="2000" dirty="0"/>
                          <m:t>)</m:t>
                        </m:r>
                        <m:r>
                          <m:rPr>
                            <m:nor/>
                          </m:rPr>
                          <a:rPr lang="en-US" sz="2000" dirty="0"/>
                          <m:t>P</m:t>
                        </m:r>
                        <m:r>
                          <m:rPr>
                            <m:nor/>
                          </m:rPr>
                          <a:rPr lang="en-US" sz="2000" dirty="0"/>
                          <m:t>(</m:t>
                        </m:r>
                        <m:r>
                          <m:rPr>
                            <m:nor/>
                          </m:rPr>
                          <a:rPr lang="en-US" sz="2000" dirty="0"/>
                          <m:t>Fi</m:t>
                        </m:r>
                        <m:r>
                          <m:rPr>
                            <m:nor/>
                          </m:rPr>
                          <a:rPr lang="en-US" sz="2000" dirty="0"/>
                          <m:t>)</m:t>
                        </m:r>
                      </m:e>
                    </m:nary>
                  </m:oMath>
                </a14:m>
                <a:r>
                  <a:rPr lang="en-US" sz="2000" dirty="0" smtClean="0"/>
                  <a:t> </a:t>
                </a:r>
              </a:p>
              <a:p>
                <a:pPr marL="0" indent="0" algn="just">
                  <a:buNone/>
                </a:pPr>
                <a:r>
                  <a:rPr lang="en-US" sz="2000" dirty="0"/>
                  <a:t> </a:t>
                </a:r>
                <a:r>
                  <a:rPr lang="en-US" sz="2000" dirty="0" smtClean="0"/>
                  <a:t>                                        = [(</a:t>
                </a:r>
                <a:r>
                  <a:rPr lang="en-US" sz="2000" dirty="0"/>
                  <a:t>1 − </a:t>
                </a:r>
                <a:r>
                  <a:rPr lang="el-GR" sz="2000" dirty="0"/>
                  <a:t>α1</a:t>
                </a:r>
                <a:r>
                  <a:rPr lang="el-GR" sz="2000" dirty="0" smtClean="0"/>
                  <a:t>)</a:t>
                </a:r>
                <a:r>
                  <a:rPr lang="en-US" sz="2000" dirty="0" smtClean="0"/>
                  <a:t>*(</a:t>
                </a:r>
                <a:r>
                  <a:rPr lang="el-GR" sz="2000" dirty="0" smtClean="0"/>
                  <a:t> </a:t>
                </a:r>
                <a:r>
                  <a:rPr lang="el-GR" sz="2000" dirty="0"/>
                  <a:t>1 </a:t>
                </a:r>
                <a:r>
                  <a:rPr lang="en-US" sz="2000" dirty="0" smtClean="0"/>
                  <a:t>/</a:t>
                </a:r>
                <a:r>
                  <a:rPr lang="el-GR" sz="2000" dirty="0" smtClean="0"/>
                  <a:t>3</a:t>
                </a:r>
                <a:r>
                  <a:rPr lang="en-US" sz="2000" dirty="0" smtClean="0"/>
                  <a:t>)]/</a:t>
                </a:r>
                <a:r>
                  <a:rPr lang="el-GR" sz="2000" dirty="0" smtClean="0"/>
                  <a:t> </a:t>
                </a:r>
                <a:r>
                  <a:rPr lang="en-US" sz="2000" dirty="0" smtClean="0"/>
                  <a:t>[</a:t>
                </a:r>
                <a:r>
                  <a:rPr lang="el-GR" sz="2000" dirty="0" smtClean="0"/>
                  <a:t>(</a:t>
                </a:r>
                <a:r>
                  <a:rPr lang="el-GR" sz="2000" dirty="0"/>
                  <a:t>1 − α1) </a:t>
                </a:r>
                <a:r>
                  <a:rPr lang="en-US" sz="2000" dirty="0" smtClean="0"/>
                  <a:t>*(</a:t>
                </a:r>
                <a:r>
                  <a:rPr lang="el-GR" sz="2000" dirty="0" smtClean="0"/>
                  <a:t>1 </a:t>
                </a:r>
                <a:r>
                  <a:rPr lang="en-US" sz="2000" dirty="0" smtClean="0"/>
                  <a:t>/</a:t>
                </a:r>
                <a:r>
                  <a:rPr lang="el-GR" sz="2000" dirty="0" smtClean="0"/>
                  <a:t>3</a:t>
                </a:r>
                <a:r>
                  <a:rPr lang="en-US" sz="2000" dirty="0" smtClean="0"/>
                  <a:t>)</a:t>
                </a:r>
                <a:r>
                  <a:rPr lang="el-GR" sz="2000" dirty="0" smtClean="0"/>
                  <a:t> </a:t>
                </a:r>
                <a:r>
                  <a:rPr lang="el-GR" sz="2000" dirty="0"/>
                  <a:t>+ </a:t>
                </a:r>
                <a:r>
                  <a:rPr lang="el-GR" sz="2000" dirty="0" smtClean="0"/>
                  <a:t>1</a:t>
                </a:r>
                <a:r>
                  <a:rPr lang="en-US" sz="2000" dirty="0" smtClean="0"/>
                  <a:t>/</a:t>
                </a:r>
                <a:r>
                  <a:rPr lang="el-GR" sz="2000" dirty="0" smtClean="0"/>
                  <a:t> </a:t>
                </a:r>
                <a:r>
                  <a:rPr lang="el-GR" sz="2000" dirty="0"/>
                  <a:t>3 + </a:t>
                </a:r>
                <a:r>
                  <a:rPr lang="el-GR" sz="2000" dirty="0" smtClean="0"/>
                  <a:t>1</a:t>
                </a:r>
                <a:r>
                  <a:rPr lang="en-US" sz="2000" dirty="0" smtClean="0"/>
                  <a:t>/</a:t>
                </a:r>
                <a:r>
                  <a:rPr lang="el-GR" sz="2000" dirty="0" smtClean="0"/>
                  <a:t> 3</a:t>
                </a:r>
                <a:r>
                  <a:rPr lang="en-US" sz="2000" dirty="0" smtClean="0"/>
                  <a:t>]</a:t>
                </a:r>
              </a:p>
              <a:p>
                <a:pPr marL="0" indent="0" algn="just">
                  <a:buNone/>
                </a:pPr>
                <a:r>
                  <a:rPr lang="en-US" sz="2000" dirty="0"/>
                  <a:t> </a:t>
                </a:r>
                <a:r>
                  <a:rPr lang="en-US" sz="2000" dirty="0" smtClean="0"/>
                  <a:t>                                        </a:t>
                </a:r>
                <a:r>
                  <a:rPr lang="el-GR" sz="2000" dirty="0" smtClean="0"/>
                  <a:t> </a:t>
                </a:r>
                <a:r>
                  <a:rPr lang="el-GR" sz="2000" dirty="0"/>
                  <a:t>= 1 − α1 </a:t>
                </a:r>
                <a:r>
                  <a:rPr lang="en-US" sz="2000" dirty="0" smtClean="0"/>
                  <a:t>/</a:t>
                </a:r>
                <a:r>
                  <a:rPr lang="el-GR" sz="2000" dirty="0" smtClean="0"/>
                  <a:t>3 </a:t>
                </a:r>
                <a:r>
                  <a:rPr lang="el-GR" sz="2000" dirty="0"/>
                  <a:t>− α1</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89" t="-800" r="-1434"/>
                </a:stretch>
              </a:blipFill>
            </p:spPr>
            <p:txBody>
              <a:bodyPr/>
              <a:lstStyle/>
              <a:p>
                <a:r>
                  <a:rPr lang="en-US">
                    <a:noFill/>
                  </a:rPr>
                  <a:t> </a:t>
                </a:r>
              </a:p>
            </p:txBody>
          </p:sp>
        </mc:Fallback>
      </mc:AlternateContent>
    </p:spTree>
    <p:extLst>
      <p:ext uri="{BB962C8B-B14F-4D97-AF65-F5344CB8AC3E}">
        <p14:creationId xmlns:p14="http://schemas.microsoft.com/office/powerpoint/2010/main" val="7922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sz="2000" dirty="0" smtClean="0"/>
              <a:t>If </a:t>
            </a:r>
            <a:r>
              <a:rPr lang="en-US" sz="2000" dirty="0"/>
              <a:t>the experiments consists of flipping two coins, then the sample space consists of the following four points: </a:t>
            </a:r>
            <a:endParaRPr lang="en-US" sz="2000" dirty="0" smtClean="0"/>
          </a:p>
          <a:p>
            <a:pPr marL="457200" indent="-457200">
              <a:buAutoNum type="arabicPeriod" startAt="3"/>
            </a:pPr>
            <a:endParaRPr lang="en-US" sz="2000" dirty="0" smtClean="0"/>
          </a:p>
          <a:p>
            <a:pPr marL="0" indent="0">
              <a:buNone/>
            </a:pPr>
            <a:r>
              <a:rPr lang="en-US" sz="2000" dirty="0" smtClean="0"/>
              <a:t>              S </a:t>
            </a:r>
            <a:r>
              <a:rPr lang="en-US" sz="2000" dirty="0"/>
              <a:t>= {(H, H), (H, T ), (T, H), (T, T )} </a:t>
            </a:r>
            <a:endParaRPr lang="en-US" sz="2000" dirty="0" smtClean="0"/>
          </a:p>
          <a:p>
            <a:pPr marL="0" indent="0">
              <a:buNone/>
            </a:pPr>
            <a:endParaRPr lang="en-US" sz="2000" dirty="0" smtClean="0"/>
          </a:p>
          <a:p>
            <a:pPr marL="0" indent="0" algn="just">
              <a:buNone/>
            </a:pPr>
            <a:r>
              <a:rPr lang="en-US" sz="2000" dirty="0" smtClean="0"/>
              <a:t>The </a:t>
            </a:r>
            <a:r>
              <a:rPr lang="en-US" sz="2000" dirty="0"/>
              <a:t>outcome will be (H, H) if both coins come up heads; it will be (H, T ) if the first coin comes up heads and the second comes up tails; it will be (T, H) if the first comes up tails and the second heads; and it will be (T, T ) if both coins come up tails. </a:t>
            </a:r>
            <a:endParaRPr lang="en-US" sz="2000" dirty="0" smtClean="0"/>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332493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000" dirty="0"/>
              <a:t>If the experiment consists of rolling two dice, then the sample space consists of the following 36 </a:t>
            </a:r>
            <a:r>
              <a:rPr lang="en-US" sz="2000" dirty="0" smtClean="0"/>
              <a:t>points:</a:t>
            </a:r>
          </a:p>
          <a:p>
            <a:pPr marL="0" indent="0">
              <a:buNone/>
            </a:pPr>
            <a:r>
              <a:rPr lang="en-US" sz="2000" dirty="0" smtClean="0"/>
              <a:t>S ={(</a:t>
            </a:r>
            <a:r>
              <a:rPr lang="en-US" sz="2000" dirty="0"/>
              <a:t>1, 1), (1, 2), (1, 3), (1, 4), (1, 5), (1, 6) (2, 1), (2, 2), (2, 3), (2, 4), (2, 5), (2, 6) (3, 1), (3, 2), (3, 3), (3, 4), (3, 5), (3, 6) (4, 1), (4, 2), (4, 3), (4, 4), (4, 5), (4, 6) (5, 1), (5, 2), (5, 3), (5, 4), (5, 5), (5, 6) (6, 1), (6, 2), (6, 3), (6, 4), (6, 5), (6, </a:t>
            </a:r>
            <a:r>
              <a:rPr lang="en-US" sz="2000" dirty="0" smtClean="0"/>
              <a:t>6)} </a:t>
            </a:r>
          </a:p>
          <a:p>
            <a:pPr marL="0" indent="0">
              <a:buNone/>
            </a:pPr>
            <a:endParaRPr lang="en-US" sz="2000" dirty="0" smtClean="0"/>
          </a:p>
          <a:p>
            <a:pPr marL="0" indent="0">
              <a:buNone/>
            </a:pPr>
            <a:r>
              <a:rPr lang="en-US" sz="2000" dirty="0" smtClean="0"/>
              <a:t>where </a:t>
            </a:r>
            <a:r>
              <a:rPr lang="en-US" sz="2000" dirty="0"/>
              <a:t>the </a:t>
            </a:r>
            <a:r>
              <a:rPr lang="en-US" sz="2000" dirty="0" smtClean="0"/>
              <a:t>outcome </a:t>
            </a:r>
            <a:r>
              <a:rPr lang="en-US" sz="2000" dirty="0"/>
              <a:t>(i, j) is said to occur if i appears on the first die and j on the second die.</a:t>
            </a:r>
          </a:p>
        </p:txBody>
      </p:sp>
    </p:spTree>
    <p:extLst>
      <p:ext uri="{BB962C8B-B14F-4D97-AF65-F5344CB8AC3E}">
        <p14:creationId xmlns:p14="http://schemas.microsoft.com/office/powerpoint/2010/main" val="8715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sz="2000" dirty="0"/>
              <a:t>If the experiment consists of measuring the lifetime of a car, then the sample space consists of all nonnegative real numbers. </a:t>
            </a:r>
            <a:endParaRPr lang="en-US" sz="2000" dirty="0" smtClean="0"/>
          </a:p>
          <a:p>
            <a:pPr marL="0" indent="0">
              <a:buNone/>
            </a:pPr>
            <a:r>
              <a:rPr lang="en-US" sz="2000" dirty="0"/>
              <a:t> </a:t>
            </a:r>
            <a:r>
              <a:rPr lang="en-US" sz="2000" dirty="0" smtClean="0"/>
              <a:t>        </a:t>
            </a:r>
          </a:p>
          <a:p>
            <a:pPr marL="0" indent="0">
              <a:buNone/>
            </a:pPr>
            <a:r>
              <a:rPr lang="en-US" sz="2000" dirty="0"/>
              <a:t> </a:t>
            </a:r>
            <a:r>
              <a:rPr lang="en-US" sz="2000" dirty="0" smtClean="0"/>
              <a:t>            That </a:t>
            </a:r>
            <a:r>
              <a:rPr lang="en-US" sz="2000" dirty="0"/>
              <a:t>is</a:t>
            </a:r>
            <a:r>
              <a:rPr lang="en-US" sz="2000" dirty="0" smtClean="0"/>
              <a:t>, </a:t>
            </a:r>
            <a:r>
              <a:rPr lang="en-US" sz="2000" dirty="0"/>
              <a:t>S = [0,∞</a:t>
            </a:r>
            <a:r>
              <a:rPr lang="en-US" sz="2000" dirty="0" smtClean="0"/>
              <a:t>)</a:t>
            </a:r>
          </a:p>
          <a:p>
            <a:pPr marL="0" indent="0">
              <a:buNone/>
            </a:pPr>
            <a:endParaRPr lang="en-US" sz="2000" dirty="0"/>
          </a:p>
        </p:txBody>
      </p:sp>
    </p:spTree>
    <p:extLst>
      <p:ext uri="{BB962C8B-B14F-4D97-AF65-F5344CB8AC3E}">
        <p14:creationId xmlns:p14="http://schemas.microsoft.com/office/powerpoint/2010/main" val="387613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 </a:t>
            </a:r>
            <a:r>
              <a:rPr lang="en-US" sz="2000" dirty="0"/>
              <a:t>The set (a, b) is defined to consist of all points x such that a &lt; x &lt; b. </a:t>
            </a:r>
            <a:endParaRPr lang="en-US" sz="2000" dirty="0" smtClean="0"/>
          </a:p>
          <a:p>
            <a:pPr marL="0" indent="0">
              <a:buNone/>
            </a:pPr>
            <a:endParaRPr lang="en-US" sz="2000" dirty="0" smtClean="0"/>
          </a:p>
          <a:p>
            <a:pPr>
              <a:buFont typeface="Wingdings" pitchFamily="2" charset="2"/>
              <a:buChar char="Ø"/>
            </a:pPr>
            <a:r>
              <a:rPr lang="en-US" sz="2000" dirty="0" smtClean="0"/>
              <a:t>The </a:t>
            </a:r>
            <a:r>
              <a:rPr lang="en-US" sz="2000" dirty="0"/>
              <a:t>set [a, b] is defined to consist of all points x such that </a:t>
            </a:r>
            <a:r>
              <a:rPr lang="en-US" sz="2000" dirty="0" smtClean="0"/>
              <a:t>a &lt;= x&lt;= </a:t>
            </a:r>
            <a:r>
              <a:rPr lang="en-US" sz="2000" dirty="0"/>
              <a:t>b. </a:t>
            </a:r>
            <a:endParaRPr lang="en-US" sz="2000" dirty="0" smtClean="0"/>
          </a:p>
          <a:p>
            <a:pPr marL="0" indent="0">
              <a:buNone/>
            </a:pPr>
            <a:endParaRPr lang="en-US" sz="2000" dirty="0" smtClean="0"/>
          </a:p>
          <a:p>
            <a:pPr>
              <a:buFont typeface="Wingdings" pitchFamily="2" charset="2"/>
              <a:buChar char="Ø"/>
            </a:pPr>
            <a:r>
              <a:rPr lang="en-US" sz="2000" dirty="0" smtClean="0"/>
              <a:t>The </a:t>
            </a:r>
            <a:r>
              <a:rPr lang="en-US" sz="2000" dirty="0"/>
              <a:t>sets (a, b] and [a, b) are defined, respectively, to consist of all points x such that a &lt; x </a:t>
            </a:r>
            <a:r>
              <a:rPr lang="en-US" sz="2000" dirty="0" smtClean="0"/>
              <a:t>&lt;=b </a:t>
            </a:r>
            <a:r>
              <a:rPr lang="en-US" sz="2000" dirty="0"/>
              <a:t>and all points x such that a </a:t>
            </a:r>
            <a:r>
              <a:rPr lang="en-US" sz="2000" dirty="0" smtClean="0"/>
              <a:t>&lt;=x </a:t>
            </a:r>
            <a:r>
              <a:rPr lang="en-US" sz="2000" dirty="0"/>
              <a:t>&lt; b.</a:t>
            </a:r>
          </a:p>
        </p:txBody>
      </p:sp>
    </p:spTree>
    <p:extLst>
      <p:ext uri="{BB962C8B-B14F-4D97-AF65-F5344CB8AC3E}">
        <p14:creationId xmlns:p14="http://schemas.microsoft.com/office/powerpoint/2010/main" val="411828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a:t>Any subset E of the sample space S is known as an event</a:t>
            </a:r>
            <a:r>
              <a:rPr lang="en-US" sz="2000" dirty="0" smtClean="0"/>
              <a:t>.</a:t>
            </a:r>
          </a:p>
          <a:p>
            <a:pPr marL="0" indent="0">
              <a:buNone/>
            </a:pPr>
            <a:endParaRPr lang="en-US" sz="2000" dirty="0"/>
          </a:p>
          <a:p>
            <a:pPr marL="0" indent="0">
              <a:buNone/>
            </a:pPr>
            <a:r>
              <a:rPr lang="en-US" sz="2000" dirty="0" smtClean="0"/>
              <a:t>Example: </a:t>
            </a:r>
          </a:p>
          <a:p>
            <a:pPr marL="0" indent="0">
              <a:buNone/>
            </a:pPr>
            <a:endParaRPr lang="en-US" sz="2000" dirty="0"/>
          </a:p>
          <a:p>
            <a:pPr algn="just">
              <a:buFont typeface="Wingdings" pitchFamily="2" charset="2"/>
              <a:buChar char="Ø"/>
            </a:pPr>
            <a:r>
              <a:rPr lang="en-US" sz="2000" dirty="0"/>
              <a:t>In example (1), if E = {H}, then E is the event that a head appears on the flip of the coin</a:t>
            </a:r>
            <a:r>
              <a:rPr lang="en-US" sz="2000" dirty="0" smtClean="0"/>
              <a:t>.</a:t>
            </a:r>
          </a:p>
          <a:p>
            <a:pPr marL="0" indent="0" algn="just">
              <a:buNone/>
            </a:pPr>
            <a:r>
              <a:rPr lang="en-US" sz="2000" dirty="0" smtClean="0"/>
              <a:t>    Similarly</a:t>
            </a:r>
            <a:r>
              <a:rPr lang="en-US" sz="2000" dirty="0"/>
              <a:t>, if E = {T }, then E would be the event that a tail appears</a:t>
            </a:r>
            <a:r>
              <a:rPr lang="en-US" sz="2000" dirty="0" smtClean="0"/>
              <a:t>.</a:t>
            </a:r>
          </a:p>
          <a:p>
            <a:pPr marL="0" indent="0" algn="just">
              <a:buNone/>
            </a:pPr>
            <a:endParaRPr lang="en-US" sz="2000" dirty="0" smtClean="0"/>
          </a:p>
          <a:p>
            <a:pPr algn="just">
              <a:buFont typeface="Wingdings" pitchFamily="2" charset="2"/>
              <a:buChar char="Ø"/>
            </a:pPr>
            <a:r>
              <a:rPr lang="en-US" sz="2000" dirty="0"/>
              <a:t>In Example (2), if E = {1}, then E is the event that one appears on the roll of the die. </a:t>
            </a:r>
            <a:endParaRPr lang="en-US" sz="2000" dirty="0" smtClean="0"/>
          </a:p>
          <a:p>
            <a:pPr marL="0" indent="0" algn="just">
              <a:buNone/>
            </a:pPr>
            <a:r>
              <a:rPr lang="en-US" sz="2000" dirty="0"/>
              <a:t> </a:t>
            </a:r>
            <a:r>
              <a:rPr lang="en-US" sz="2000" dirty="0" smtClean="0"/>
              <a:t>    If </a:t>
            </a:r>
            <a:r>
              <a:rPr lang="en-US" sz="2000" dirty="0"/>
              <a:t>E = {2, 4, 6}, then E would be the event that an even number appears on the roll</a:t>
            </a:r>
            <a:r>
              <a:rPr lang="en-US" sz="2000" dirty="0" smtClean="0"/>
              <a:t>.</a:t>
            </a:r>
          </a:p>
        </p:txBody>
      </p:sp>
    </p:spTree>
    <p:extLst>
      <p:ext uri="{BB962C8B-B14F-4D97-AF65-F5344CB8AC3E}">
        <p14:creationId xmlns:p14="http://schemas.microsoft.com/office/powerpoint/2010/main" val="113172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000" dirty="0"/>
              <a:t>In Example (3), if E = {(H, H), (H, T )}, then E is the event that a head appears on the first coin</a:t>
            </a:r>
            <a:r>
              <a:rPr lang="en-US" sz="2000" dirty="0" smtClean="0"/>
              <a:t>.</a:t>
            </a:r>
          </a:p>
          <a:p>
            <a:pPr marL="0" indent="0">
              <a:buNone/>
            </a:pPr>
            <a:endParaRPr lang="en-US" sz="2000" dirty="0" smtClean="0"/>
          </a:p>
          <a:p>
            <a:pPr>
              <a:buFont typeface="Wingdings" pitchFamily="2" charset="2"/>
              <a:buChar char="Ø"/>
            </a:pPr>
            <a:r>
              <a:rPr lang="en-US" sz="2000" dirty="0"/>
              <a:t>In Example (4), if E = {(1, 6), (2, 5), (3, 4), (4, 3), (5, 2), (6, 1)}, then E is the event that the sum of the dice equals seven</a:t>
            </a:r>
            <a:r>
              <a:rPr lang="en-US" sz="2000" dirty="0" smtClean="0"/>
              <a:t>.</a:t>
            </a:r>
          </a:p>
          <a:p>
            <a:pPr marL="0" indent="0">
              <a:buNone/>
            </a:pPr>
            <a:endParaRPr lang="en-US" sz="2000" dirty="0" smtClean="0"/>
          </a:p>
          <a:p>
            <a:pPr>
              <a:buFont typeface="Wingdings" pitchFamily="2" charset="2"/>
              <a:buChar char="Ø"/>
            </a:pPr>
            <a:r>
              <a:rPr lang="en-US" sz="2000" dirty="0"/>
              <a:t>In Example (5), if E = (2, 6), then E is the event that the car lasts between two and six years.</a:t>
            </a:r>
          </a:p>
        </p:txBody>
      </p:sp>
    </p:spTree>
    <p:extLst>
      <p:ext uri="{BB962C8B-B14F-4D97-AF65-F5344CB8AC3E}">
        <p14:creationId xmlns:p14="http://schemas.microsoft.com/office/powerpoint/2010/main" val="18317352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741</TotalTime>
  <Words>3709</Words>
  <Application>Microsoft Office PowerPoint</Application>
  <PresentationFormat>On-screen Show (4:3)</PresentationFormat>
  <Paragraphs>293</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Civic</vt:lpstr>
      <vt:lpstr>Applied Statistic &amp; Queuing Theory </vt:lpstr>
      <vt:lpstr>BOOKS</vt:lpstr>
      <vt:lpstr>Chap 01: Introduction to Probability Theory</vt:lpstr>
      <vt:lpstr>Examples</vt:lpstr>
      <vt:lpstr>Example</vt:lpstr>
      <vt:lpstr>Examples</vt:lpstr>
      <vt:lpstr>Notation</vt:lpstr>
      <vt:lpstr>Event</vt:lpstr>
      <vt:lpstr>Examples</vt:lpstr>
      <vt:lpstr>Union</vt:lpstr>
      <vt:lpstr>Intersection</vt:lpstr>
      <vt:lpstr>Mutually Exclusive </vt:lpstr>
      <vt:lpstr>Complement</vt:lpstr>
      <vt:lpstr>Probabilities Defined on Events</vt:lpstr>
      <vt:lpstr>Examples</vt:lpstr>
      <vt:lpstr>Theorem </vt:lpstr>
      <vt:lpstr>Inclusion-exclusion identity Theorem </vt:lpstr>
      <vt:lpstr>Example </vt:lpstr>
      <vt:lpstr>Theorem  Cont.</vt:lpstr>
      <vt:lpstr>Theorem  Cont.</vt:lpstr>
      <vt:lpstr>Theorem  Cont.</vt:lpstr>
      <vt:lpstr>Conditional Probabilities</vt:lpstr>
      <vt:lpstr>Example</vt:lpstr>
      <vt:lpstr>Example</vt:lpstr>
      <vt:lpstr>Example</vt:lpstr>
      <vt:lpstr>Example</vt:lpstr>
      <vt:lpstr>Example</vt:lpstr>
      <vt:lpstr>Independent Events</vt:lpstr>
      <vt:lpstr>Bayes’ Formula</vt:lpstr>
      <vt:lpstr>Example</vt:lpstr>
      <vt:lpstr>Example</vt:lpstr>
      <vt:lpstr>Example</vt:lpstr>
      <vt:lpstr>Generalizing Equation </vt:lpstr>
      <vt:lpstr>Generalizing Equation Cnt.</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Oishwee_PC</dc:creator>
  <cp:lastModifiedBy>Oishwee_PC</cp:lastModifiedBy>
  <cp:revision>50</cp:revision>
  <dcterms:created xsi:type="dcterms:W3CDTF">2006-08-16T00:00:00Z</dcterms:created>
  <dcterms:modified xsi:type="dcterms:W3CDTF">2020-08-10T05:34:22Z</dcterms:modified>
</cp:coreProperties>
</file>