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E16E-0C5F-4714-9004-D5F0F6C5BB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BF66-2B5A-4E4D-AE53-97CEA1EDD0B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E16E-0C5F-4714-9004-D5F0F6C5BB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BF66-2B5A-4E4D-AE53-97CEA1ED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E16E-0C5F-4714-9004-D5F0F6C5BB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BF66-2B5A-4E4D-AE53-97CEA1ED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8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E16E-0C5F-4714-9004-D5F0F6C5BB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BF66-2B5A-4E4D-AE53-97CEA1ED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2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E16E-0C5F-4714-9004-D5F0F6C5BB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BF66-2B5A-4E4D-AE53-97CEA1EDD0B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16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E16E-0C5F-4714-9004-D5F0F6C5BB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BF66-2B5A-4E4D-AE53-97CEA1ED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1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E16E-0C5F-4714-9004-D5F0F6C5BB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BF66-2B5A-4E4D-AE53-97CEA1ED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E16E-0C5F-4714-9004-D5F0F6C5BB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BF66-2B5A-4E4D-AE53-97CEA1ED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E16E-0C5F-4714-9004-D5F0F6C5BB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BF66-2B5A-4E4D-AE53-97CEA1ED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4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57AE16E-0C5F-4714-9004-D5F0F6C5BB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5BF66-2B5A-4E4D-AE53-97CEA1ED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7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E16E-0C5F-4714-9004-D5F0F6C5BB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BF66-2B5A-4E4D-AE53-97CEA1ED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7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7AE16E-0C5F-4714-9004-D5F0F6C5BB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05BF66-2B5A-4E4D-AE53-97CEA1EDD0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8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F1C3-6CFF-4C20-BFCD-B1D07E18F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ookman Old Style" panose="02050604050505020204" pitchFamily="18" charset="0"/>
              </a:rPr>
              <a:t>SCAN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2A8DA-6A05-4387-BD9D-C64E05BA9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Bookman Old Style" panose="02050604050505020204" pitchFamily="18" charset="0"/>
              </a:rPr>
              <a:t>Book: Computer graphics(</a:t>
            </a:r>
            <a:r>
              <a:rPr lang="en-US" sz="1800" dirty="0" err="1">
                <a:latin typeface="Bookman Old Style" panose="02050604050505020204" pitchFamily="18" charset="0"/>
              </a:rPr>
              <a:t>Schaum’s</a:t>
            </a:r>
            <a:r>
              <a:rPr lang="en-US" sz="1800" dirty="0">
                <a:latin typeface="Bookman Old Style" panose="02050604050505020204" pitchFamily="18" charset="0"/>
              </a:rPr>
              <a:t> outline-2</a:t>
            </a:r>
            <a:r>
              <a:rPr lang="en-US" sz="1800" baseline="30000" dirty="0">
                <a:latin typeface="Bookman Old Style" panose="02050604050505020204" pitchFamily="18" charset="0"/>
              </a:rPr>
              <a:t>nd</a:t>
            </a:r>
            <a:r>
              <a:rPr lang="en-US" sz="1800" dirty="0">
                <a:latin typeface="Bookman Old Style" panose="02050604050505020204" pitchFamily="18" charset="0"/>
              </a:rPr>
              <a:t> edition), </a:t>
            </a:r>
            <a:r>
              <a:rPr lang="en-US" sz="1800" dirty="0" err="1">
                <a:latin typeface="Bookman Old Style" panose="02050604050505020204" pitchFamily="18" charset="0"/>
              </a:rPr>
              <a:t>Zhigang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latin typeface="Bookman Old Style" panose="02050604050505020204" pitchFamily="18" charset="0"/>
              </a:rPr>
              <a:t>xiangm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latin typeface="Bookman Old Style" panose="02050604050505020204" pitchFamily="18" charset="0"/>
              </a:rPr>
              <a:t>roy</a:t>
            </a:r>
            <a:r>
              <a:rPr lang="en-US" sz="1800" dirty="0">
                <a:latin typeface="Bookman Old Style" panose="02050604050505020204" pitchFamily="18" charset="0"/>
              </a:rPr>
              <a:t> A </a:t>
            </a:r>
            <a:r>
              <a:rPr lang="en-US" sz="1800" dirty="0" err="1">
                <a:latin typeface="Bookman Old Style" panose="02050604050505020204" pitchFamily="18" charset="0"/>
              </a:rPr>
              <a:t>plastock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459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Limitation of DDA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5AB5-570B-4659-8FEC-D015AAB2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latin typeface="Bookman Old Style" panose="02050604050505020204" pitchFamily="18" charset="0"/>
              </a:rPr>
              <a:t>This algorithm is faster than direct use of line equation since it calculates points on the line without any floating point multiplication.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It deals with the rounding off operation and floating point arithmetic so it has high time complexity.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2222"/>
                </a:solidFill>
                <a:effectLst/>
                <a:latin typeface="Bookman Old Style" panose="02050604050505020204" pitchFamily="18" charset="0"/>
              </a:rPr>
              <a:t> As it is orientation dependent, so it has poor endpoint accuracy.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Bookman Old Style" panose="02050604050505020204" pitchFamily="18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Bookman Old Style" panose="02050604050505020204" pitchFamily="18" charset="0"/>
              </a:rPr>
              <a:t>Due to the limited precision in the floating point representation it produces cumulative error.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Bresenham’s Line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5AB5-570B-4659-8FEC-D015AAB2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Bresenham’s Line Algorithm is a highly efficient incremental method for scan converting lines.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It produces mathematically accurate results using only integer addition, subtraction and multiplication by 2, which can be accomplished by a simple arithmetic shift operation. </a:t>
            </a:r>
          </a:p>
        </p:txBody>
      </p:sp>
    </p:spTree>
    <p:extLst>
      <p:ext uri="{BB962C8B-B14F-4D97-AF65-F5344CB8AC3E}">
        <p14:creationId xmlns:p14="http://schemas.microsoft.com/office/powerpoint/2010/main" val="134542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Bresenham’s Line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5AB5-570B-4659-8FEC-D015AAB2D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59" y="1845733"/>
            <a:ext cx="3942471" cy="4291297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Bookman Old Style" panose="02050604050505020204" pitchFamily="18" charset="0"/>
              </a:rPr>
              <a:t> For scan-converting the line shown in the figure here 0&lt;m&lt;1.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Bookman Old Style" panose="02050604050505020204" pitchFamily="18" charset="0"/>
              </a:rPr>
              <a:t> Start with the first pixel of the line.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Bookman Old Style" panose="02050604050505020204" pitchFamily="18" charset="0"/>
              </a:rPr>
              <a:t> Then select subsequent pixels to the right, one pixel at a time in the horizontal direction towards the end pixel.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Bookman Old Style" panose="02050604050505020204" pitchFamily="18" charset="0"/>
              </a:rPr>
              <a:t> Once a pixel is chosen at any step, the pixel is either the one to its right or the one to its right and up.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Bookman Old Style" panose="02050604050505020204" pitchFamily="18" charset="0"/>
              </a:rPr>
              <a:t>Choose the pixel who has minimum  distance from its true path between the first and last pixel of the line.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95B081-C462-44DE-AD66-BFD0C007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00" y="1845733"/>
            <a:ext cx="3957660" cy="3693747"/>
          </a:xfrm>
        </p:spPr>
      </p:pic>
    </p:spTree>
    <p:extLst>
      <p:ext uri="{BB962C8B-B14F-4D97-AF65-F5344CB8AC3E}">
        <p14:creationId xmlns:p14="http://schemas.microsoft.com/office/powerpoint/2010/main" val="401142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Bresenham’s Line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5AB5-570B-4659-8FEC-D015AAB2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We know that m= (dy/dx) and initial decision variable, p= 2dy-dx.</a:t>
            </a:r>
          </a:p>
          <a:p>
            <a:pPr marL="0" indent="0" algn="just">
              <a:buNone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** Pls follow class lecture for details explanation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87761C-1DD1-43B1-86FE-3DDF225DB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01735"/>
              </p:ext>
            </p:extLst>
          </p:nvPr>
        </p:nvGraphicFramePr>
        <p:xfrm>
          <a:off x="967154" y="2930314"/>
          <a:ext cx="739960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60">
                  <a:extLst>
                    <a:ext uri="{9D8B030D-6E8A-4147-A177-3AD203B41FA5}">
                      <a16:colId xmlns:a16="http://schemas.microsoft.com/office/drawing/2014/main" val="3660039505"/>
                    </a:ext>
                  </a:extLst>
                </a:gridCol>
                <a:gridCol w="1173976">
                  <a:extLst>
                    <a:ext uri="{9D8B030D-6E8A-4147-A177-3AD203B41FA5}">
                      <a16:colId xmlns:a16="http://schemas.microsoft.com/office/drawing/2014/main" val="4239600071"/>
                    </a:ext>
                  </a:extLst>
                </a:gridCol>
                <a:gridCol w="1601364">
                  <a:extLst>
                    <a:ext uri="{9D8B030D-6E8A-4147-A177-3AD203B41FA5}">
                      <a16:colId xmlns:a16="http://schemas.microsoft.com/office/drawing/2014/main" val="2450679836"/>
                    </a:ext>
                  </a:extLst>
                </a:gridCol>
                <a:gridCol w="1723292">
                  <a:extLst>
                    <a:ext uri="{9D8B030D-6E8A-4147-A177-3AD203B41FA5}">
                      <a16:colId xmlns:a16="http://schemas.microsoft.com/office/drawing/2014/main" val="3037025091"/>
                    </a:ext>
                  </a:extLst>
                </a:gridCol>
                <a:gridCol w="2018714">
                  <a:extLst>
                    <a:ext uri="{9D8B030D-6E8A-4147-A177-3AD203B41FA5}">
                      <a16:colId xmlns:a16="http://schemas.microsoft.com/office/drawing/2014/main" val="42640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baseline="-25000" dirty="0">
                          <a:latin typeface="Bookman Old Style" panose="02050604050505020204" pitchFamily="18" charset="0"/>
                        </a:rPr>
                        <a:t>k+1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baseline="-25000" dirty="0">
                          <a:latin typeface="Bookman Old Style" panose="02050604050505020204" pitchFamily="18" charset="0"/>
                        </a:rPr>
                        <a:t>k+1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Updated value of 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656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m&lt;1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p&lt;0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baseline="-25000" dirty="0">
                          <a:latin typeface="Bookman Old Style" panose="02050604050505020204" pitchFamily="18" charset="0"/>
                        </a:rPr>
                        <a:t>k+1</a:t>
                      </a:r>
                      <a:r>
                        <a:rPr lang="en-US" dirty="0">
                          <a:latin typeface="Bookman Old Style" panose="02050604050505020204" pitchFamily="18" charset="0"/>
                        </a:rPr>
                        <a:t>=</a:t>
                      </a:r>
                      <a:r>
                        <a:rPr lang="en-US" dirty="0" err="1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baseline="-25000" dirty="0" err="1">
                          <a:latin typeface="Bookman Old Style" panose="02050604050505020204" pitchFamily="18" charset="0"/>
                        </a:rPr>
                        <a:t>k</a:t>
                      </a:r>
                      <a:r>
                        <a:rPr lang="en-US" dirty="0">
                          <a:latin typeface="Bookman Old Style" panose="02050604050505020204" pitchFamily="18" charset="0"/>
                        </a:rPr>
                        <a:t> 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baseline="-25000" dirty="0">
                          <a:latin typeface="Bookman Old Style" panose="02050604050505020204" pitchFamily="18" charset="0"/>
                        </a:rPr>
                        <a:t>k+1</a:t>
                      </a:r>
                      <a:r>
                        <a:rPr lang="en-US" dirty="0">
                          <a:latin typeface="Bookman Old Style" panose="02050604050505020204" pitchFamily="18" charset="0"/>
                        </a:rPr>
                        <a:t>=</a:t>
                      </a:r>
                      <a:r>
                        <a:rPr lang="en-US" dirty="0" err="1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baseline="-25000" dirty="0" err="1">
                          <a:latin typeface="Bookman Old Style" panose="02050604050505020204" pitchFamily="18" charset="0"/>
                        </a:rPr>
                        <a:t>k</a:t>
                      </a:r>
                      <a:endParaRPr lang="en-US" baseline="-250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p = p+2dy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3138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p≥0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k+1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baseline="-25000" dirty="0">
                          <a:latin typeface="Bookman Old Style" panose="02050604050505020204" pitchFamily="18" charset="0"/>
                        </a:rPr>
                        <a:t>k+1</a:t>
                      </a:r>
                      <a:r>
                        <a:rPr lang="en-US" dirty="0">
                          <a:latin typeface="Bookman Old Style" panose="02050604050505020204" pitchFamily="18" charset="0"/>
                        </a:rPr>
                        <a:t>=</a:t>
                      </a:r>
                      <a:r>
                        <a:rPr lang="en-US" dirty="0" err="1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baseline="-25000" dirty="0" err="1">
                          <a:latin typeface="Bookman Old Style" panose="02050604050505020204" pitchFamily="18" charset="0"/>
                        </a:rPr>
                        <a:t>k</a:t>
                      </a:r>
                      <a:r>
                        <a:rPr lang="en-US" dirty="0">
                          <a:latin typeface="Bookman Old Style" panose="02050604050505020204" pitchFamily="18" charset="0"/>
                        </a:rPr>
                        <a:t> 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p = p+2dy-2dx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262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m&gt;1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p&lt;0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k+1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k+1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p = p +2dx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5017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p≥0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k+1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k+1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p = p+2dx-2dy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58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33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Bresenham’s Line Algorithm for |m|&lt;1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5AB5-570B-4659-8FEC-D015AAB2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64903" cy="437922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Given two end points: (x</a:t>
            </a:r>
            <a:r>
              <a:rPr lang="en-US" sz="2400" baseline="-25000" dirty="0">
                <a:latin typeface="Bookman Old Style" panose="02050604050505020204" pitchFamily="18" charset="0"/>
              </a:rPr>
              <a:t>1</a:t>
            </a:r>
            <a:r>
              <a:rPr lang="en-US" sz="2400" dirty="0">
                <a:latin typeface="Bookman Old Style" panose="02050604050505020204" pitchFamily="18" charset="0"/>
              </a:rPr>
              <a:t>,y</a:t>
            </a:r>
            <a:r>
              <a:rPr lang="en-US" sz="2400" baseline="-25000" dirty="0">
                <a:latin typeface="Bookman Old Style" panose="02050604050505020204" pitchFamily="18" charset="0"/>
              </a:rPr>
              <a:t>1</a:t>
            </a:r>
            <a:r>
              <a:rPr lang="en-US" sz="2400" dirty="0">
                <a:latin typeface="Bookman Old Style" panose="02050604050505020204" pitchFamily="18" charset="0"/>
              </a:rPr>
              <a:t>) and (x</a:t>
            </a:r>
            <a:r>
              <a:rPr lang="en-US" sz="2400" baseline="-25000" dirty="0">
                <a:latin typeface="Bookman Old Style" panose="020506040505050202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</a:rPr>
              <a:t>,y</a:t>
            </a:r>
            <a:r>
              <a:rPr lang="en-US" sz="2400" baseline="-25000" dirty="0">
                <a:latin typeface="Bookman Old Style" panose="020506040505050202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Start with first point (x</a:t>
            </a:r>
            <a:r>
              <a:rPr lang="en-US" sz="2400" baseline="-25000" dirty="0">
                <a:latin typeface="Bookman Old Style" panose="02050604050505020204" pitchFamily="18" charset="0"/>
              </a:rPr>
              <a:t>1</a:t>
            </a:r>
            <a:r>
              <a:rPr lang="en-US" sz="2400" dirty="0">
                <a:latin typeface="Bookman Old Style" panose="02050604050505020204" pitchFamily="18" charset="0"/>
              </a:rPr>
              <a:t>,y</a:t>
            </a:r>
            <a:r>
              <a:rPr lang="en-US" sz="2400" baseline="-25000" dirty="0">
                <a:latin typeface="Bookman Old Style" panose="02050604050505020204" pitchFamily="18" charset="0"/>
              </a:rPr>
              <a:t>1</a:t>
            </a:r>
            <a:r>
              <a:rPr lang="en-US" sz="2400" dirty="0">
                <a:latin typeface="Bookman Old Style" panose="02050604050505020204" pitchFamily="18" charset="0"/>
              </a:rPr>
              <a:t>) and plot the first pixel.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Compute dx, dy, m and initial value of decision parameter  that is  p= 2dy-dx.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At each </a:t>
            </a:r>
            <a:r>
              <a:rPr lang="en-US" sz="2400" dirty="0" err="1">
                <a:latin typeface="Bookman Old Style" panose="02050604050505020204" pitchFamily="18" charset="0"/>
              </a:rPr>
              <a:t>x</a:t>
            </a:r>
            <a:r>
              <a:rPr lang="en-US" sz="2400" baseline="-25000" dirty="0" err="1">
                <a:latin typeface="Bookman Old Style" panose="02050604050505020204" pitchFamily="18" charset="0"/>
              </a:rPr>
              <a:t>k</a:t>
            </a:r>
            <a:r>
              <a:rPr lang="en-US" sz="2400" dirty="0">
                <a:latin typeface="Bookman Old Style" panose="02050604050505020204" pitchFamily="18" charset="0"/>
              </a:rPr>
              <a:t>, along the line, starting at k=1, perform the following:</a:t>
            </a:r>
          </a:p>
          <a:p>
            <a:pPr marL="749808" lvl="1" indent="-4572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If p</a:t>
            </a:r>
            <a:r>
              <a:rPr lang="en-US" sz="2000" baseline="-25000" dirty="0">
                <a:latin typeface="Bookman Old Style" panose="02050604050505020204" pitchFamily="18" charset="0"/>
              </a:rPr>
              <a:t>k</a:t>
            </a:r>
            <a:r>
              <a:rPr lang="en-US" sz="2000" dirty="0">
                <a:latin typeface="Bookman Old Style" panose="02050604050505020204" pitchFamily="18" charset="0"/>
              </a:rPr>
              <a:t> &lt;0 , the next point to plot is (xk+1,yk) and p</a:t>
            </a:r>
            <a:r>
              <a:rPr lang="en-US" sz="2000" baseline="-25000" dirty="0">
                <a:latin typeface="Bookman Old Style" panose="02050604050505020204" pitchFamily="18" charset="0"/>
              </a:rPr>
              <a:t>k+1</a:t>
            </a:r>
            <a:r>
              <a:rPr lang="en-US" sz="2000" dirty="0">
                <a:latin typeface="Bookman Old Style" panose="02050604050505020204" pitchFamily="18" charset="0"/>
              </a:rPr>
              <a:t>= p</a:t>
            </a:r>
            <a:r>
              <a:rPr lang="en-US" sz="2000" baseline="-25000" dirty="0">
                <a:latin typeface="Bookman Old Style" panose="02050604050505020204" pitchFamily="18" charset="0"/>
              </a:rPr>
              <a:t>k</a:t>
            </a:r>
            <a:r>
              <a:rPr lang="en-US" sz="2000" dirty="0">
                <a:latin typeface="Bookman Old Style" panose="02050604050505020204" pitchFamily="18" charset="0"/>
              </a:rPr>
              <a:t> +2dy.</a:t>
            </a:r>
          </a:p>
          <a:p>
            <a:pPr marL="749808" lvl="1" indent="-45720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Bookman Old Style" panose="02050604050505020204" pitchFamily="18" charset="0"/>
              </a:rPr>
              <a:t>Otherwise, the next point to plot is (x</a:t>
            </a:r>
            <a:r>
              <a:rPr lang="en-US" sz="2200" baseline="-25000" dirty="0">
                <a:latin typeface="Bookman Old Style" panose="02050604050505020204" pitchFamily="18" charset="0"/>
              </a:rPr>
              <a:t>k+1</a:t>
            </a:r>
            <a:r>
              <a:rPr lang="en-US" sz="2200" dirty="0">
                <a:latin typeface="Bookman Old Style" panose="02050604050505020204" pitchFamily="18" charset="0"/>
              </a:rPr>
              <a:t>, y</a:t>
            </a:r>
            <a:r>
              <a:rPr lang="en-US" sz="2200" baseline="-25000" dirty="0">
                <a:latin typeface="Bookman Old Style" panose="02050604050505020204" pitchFamily="18" charset="0"/>
              </a:rPr>
              <a:t>k+1</a:t>
            </a:r>
            <a:r>
              <a:rPr lang="en-US" sz="2200" dirty="0">
                <a:latin typeface="Bookman Old Style" panose="02050604050505020204" pitchFamily="18" charset="0"/>
              </a:rPr>
              <a:t>) and p</a:t>
            </a:r>
            <a:r>
              <a:rPr lang="en-US" sz="2200" baseline="-25000" dirty="0">
                <a:latin typeface="Bookman Old Style" panose="02050604050505020204" pitchFamily="18" charset="0"/>
              </a:rPr>
              <a:t>k+1</a:t>
            </a:r>
            <a:r>
              <a:rPr lang="en-US" sz="2200" dirty="0">
                <a:latin typeface="Bookman Old Style" panose="02050604050505020204" pitchFamily="18" charset="0"/>
              </a:rPr>
              <a:t>= p</a:t>
            </a:r>
            <a:r>
              <a:rPr lang="en-US" sz="2200" baseline="-25000" dirty="0">
                <a:latin typeface="Bookman Old Style" panose="02050604050505020204" pitchFamily="18" charset="0"/>
              </a:rPr>
              <a:t>k</a:t>
            </a:r>
            <a:r>
              <a:rPr lang="en-US" sz="2200" dirty="0">
                <a:latin typeface="Bookman Old Style" panose="02050604050505020204" pitchFamily="18" charset="0"/>
              </a:rPr>
              <a:t> +2dy-2dx.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Repeat this process until the value of x reaches to x</a:t>
            </a:r>
            <a:r>
              <a:rPr lang="en-US" sz="2400" baseline="-25000" dirty="0">
                <a:latin typeface="Bookman Old Style" panose="020506040505050202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88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Problem Solving using Bresenham’s Algo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5AB5-570B-4659-8FEC-D015AAB2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64903" cy="43792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Indicate which raster location would be chosen by Bresenham’s algorithm when a scan converting line from pixel coordinate (1,1) to pixel coordinate (8,5). </a:t>
            </a:r>
          </a:p>
          <a:p>
            <a:pPr marL="0" indent="0" algn="just">
              <a:buNone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[For solution, follow the class lecture]</a:t>
            </a:r>
          </a:p>
        </p:txBody>
      </p:sp>
    </p:spTree>
    <p:extLst>
      <p:ext uri="{BB962C8B-B14F-4D97-AF65-F5344CB8AC3E}">
        <p14:creationId xmlns:p14="http://schemas.microsoft.com/office/powerpoint/2010/main" val="208176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Scan Converting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5AB5-570B-4659-8FEC-D015AAB2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64903" cy="437922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A circle is a symmetrical figure.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 Any circle generating algorithm can take advantage of the circle’s symmetry to plot eight points for each value that the algorithm calculates.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 Eight way symmetry is used by reflecting each calculated point around each 45 degree axis.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 For example, if point 1 in figure was calculated with a circle algorithm, seven more points could be found by reflection. </a:t>
            </a:r>
            <a:endParaRPr lang="en-US" sz="24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47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Scan Converting a Circle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E22A9-EC79-40D5-BC89-CE76D9908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972" y="2314273"/>
            <a:ext cx="6789775" cy="2862638"/>
          </a:xfrm>
        </p:spPr>
      </p:pic>
    </p:spTree>
    <p:extLst>
      <p:ext uri="{BB962C8B-B14F-4D97-AF65-F5344CB8AC3E}">
        <p14:creationId xmlns:p14="http://schemas.microsoft.com/office/powerpoint/2010/main" val="3145301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Algorithm for Scan Converting a Circle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A030-92A4-4DAA-9DFA-22C7CBD1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Generate circle using polynomial method [Self Study]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Generate circle using Trigonometric method [Self Study]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Bresenham’s Circle Algorithm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Mid Point Circle Algorithm</a:t>
            </a:r>
          </a:p>
        </p:txBody>
      </p:sp>
    </p:spTree>
    <p:extLst>
      <p:ext uri="{BB962C8B-B14F-4D97-AF65-F5344CB8AC3E}">
        <p14:creationId xmlns:p14="http://schemas.microsoft.com/office/powerpoint/2010/main" val="369905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Bresenham’s Circle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A030-92A4-4DAA-9DFA-22C7CBD1D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168204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Highly efficient as it produces mathematically accurate results using only integer addition, subtraction and multiplication by 2, which can be accomplished by a simple arithmetic shift operation.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If the eight-way symmetry of a circle is used to generate a circle, points will be only have to be generated through a 45 degree angle.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If points are generated from 90 degree to 45 degree, moves will be made only in the +x and –y direction.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D22741-464B-4999-9534-C1D3DB5C99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2337" y="1954765"/>
            <a:ext cx="3702050" cy="3338204"/>
          </a:xfrm>
        </p:spPr>
      </p:pic>
    </p:spTree>
    <p:extLst>
      <p:ext uri="{BB962C8B-B14F-4D97-AF65-F5344CB8AC3E}">
        <p14:creationId xmlns:p14="http://schemas.microsoft.com/office/powerpoint/2010/main" val="77376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3C47-6756-4B36-82A5-FDA2B450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Scan Conversion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FDB4-C003-4A03-86F8-EEB04613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Process of representing graphics objects as a set of pixels.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Graphics objects are continuous; the pixels used a re discrete.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Convert each primitive from its geometric definition into a set of pixel is known as scan conversion or rasterization. </a:t>
            </a:r>
          </a:p>
        </p:txBody>
      </p:sp>
    </p:spTree>
    <p:extLst>
      <p:ext uri="{BB962C8B-B14F-4D97-AF65-F5344CB8AC3E}">
        <p14:creationId xmlns:p14="http://schemas.microsoft.com/office/powerpoint/2010/main" val="4222182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Bresenham’s Circle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A030-92A4-4DAA-9DFA-22C7CBD1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Initial decision variable, p=3-2r.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23B553B-8072-4A3D-91D9-950361276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76246"/>
              </p:ext>
            </p:extLst>
          </p:nvPr>
        </p:nvGraphicFramePr>
        <p:xfrm>
          <a:off x="822958" y="2744894"/>
          <a:ext cx="7969349" cy="2126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34">
                  <a:extLst>
                    <a:ext uri="{9D8B030D-6E8A-4147-A177-3AD203B41FA5}">
                      <a16:colId xmlns:a16="http://schemas.microsoft.com/office/drawing/2014/main" val="1828341385"/>
                    </a:ext>
                  </a:extLst>
                </a:gridCol>
                <a:gridCol w="2066985">
                  <a:extLst>
                    <a:ext uri="{9D8B030D-6E8A-4147-A177-3AD203B41FA5}">
                      <a16:colId xmlns:a16="http://schemas.microsoft.com/office/drawing/2014/main" val="804220066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2742754181"/>
                    </a:ext>
                  </a:extLst>
                </a:gridCol>
                <a:gridCol w="2883876">
                  <a:extLst>
                    <a:ext uri="{9D8B030D-6E8A-4147-A177-3AD203B41FA5}">
                      <a16:colId xmlns:a16="http://schemas.microsoft.com/office/drawing/2014/main" val="3596276350"/>
                    </a:ext>
                  </a:extLst>
                </a:gridCol>
              </a:tblGrid>
              <a:tr h="7086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sz="2000" baseline="-25000" dirty="0">
                          <a:latin typeface="Bookman Old Style" panose="02050604050505020204" pitchFamily="18" charset="0"/>
                        </a:rPr>
                        <a:t>k+1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sz="2000" baseline="-25000" dirty="0">
                          <a:latin typeface="Bookman Old Style" panose="02050604050505020204" pitchFamily="18" charset="0"/>
                        </a:rPr>
                        <a:t>k+1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Updated value of 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615095"/>
                  </a:ext>
                </a:extLst>
              </a:tr>
              <a:tr h="7086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p≥0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sz="2000" baseline="-25000" dirty="0">
                          <a:latin typeface="Bookman Old Style" panose="02050604050505020204" pitchFamily="18" charset="0"/>
                        </a:rPr>
                        <a:t>k+1 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= </a:t>
                      </a:r>
                      <a:r>
                        <a:rPr lang="en-US" sz="2000" dirty="0" err="1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sz="2000" baseline="-25000" dirty="0" err="1">
                          <a:latin typeface="Bookman Old Style" panose="02050604050505020204" pitchFamily="18" charset="0"/>
                        </a:rPr>
                        <a:t>k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 + 1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sz="2000" baseline="-25000" dirty="0">
                          <a:latin typeface="Bookman Old Style" panose="02050604050505020204" pitchFamily="18" charset="0"/>
                        </a:rPr>
                        <a:t>k+1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 = </a:t>
                      </a:r>
                      <a:r>
                        <a:rPr lang="en-US" sz="2000" dirty="0" err="1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sz="2000" baseline="-25000" dirty="0" err="1">
                          <a:latin typeface="Bookman Old Style" panose="02050604050505020204" pitchFamily="18" charset="0"/>
                        </a:rPr>
                        <a:t>k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p=p+4(</a:t>
                      </a:r>
                      <a:r>
                        <a:rPr lang="en-US" sz="2000" dirty="0" err="1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sz="2000" baseline="-25000" dirty="0" err="1">
                          <a:latin typeface="Bookman Old Style" panose="02050604050505020204" pitchFamily="18" charset="0"/>
                        </a:rPr>
                        <a:t>k</a:t>
                      </a:r>
                      <a:r>
                        <a:rPr lang="en-US" sz="2000" baseline="-25000" dirty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- </a:t>
                      </a:r>
                      <a:r>
                        <a:rPr lang="en-US" sz="2000" dirty="0" err="1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sz="2000" baseline="-25000" dirty="0" err="1">
                          <a:latin typeface="Bookman Old Style" panose="02050604050505020204" pitchFamily="18" charset="0"/>
                        </a:rPr>
                        <a:t>k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)+10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04788"/>
                  </a:ext>
                </a:extLst>
              </a:tr>
              <a:tr h="7086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p&lt;0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sz="2000" baseline="-25000" dirty="0">
                          <a:latin typeface="Bookman Old Style" panose="02050604050505020204" pitchFamily="18" charset="0"/>
                        </a:rPr>
                        <a:t>k+1 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= </a:t>
                      </a:r>
                      <a:r>
                        <a:rPr lang="en-US" sz="2000" dirty="0" err="1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sz="2000" baseline="-25000" dirty="0" err="1">
                          <a:latin typeface="Bookman Old Style" panose="02050604050505020204" pitchFamily="18" charset="0"/>
                        </a:rPr>
                        <a:t>k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 + 1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sz="2000" baseline="-25000" dirty="0">
                          <a:latin typeface="Bookman Old Style" panose="02050604050505020204" pitchFamily="18" charset="0"/>
                        </a:rPr>
                        <a:t>k+1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 = </a:t>
                      </a:r>
                      <a:r>
                        <a:rPr lang="en-US" sz="2000" dirty="0" err="1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sz="2000" baseline="-25000" dirty="0" err="1">
                          <a:latin typeface="Bookman Old Style" panose="02050604050505020204" pitchFamily="18" charset="0"/>
                        </a:rPr>
                        <a:t>k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p=p+4x</a:t>
                      </a:r>
                      <a:r>
                        <a:rPr lang="en-US" sz="2000" baseline="-25000" dirty="0">
                          <a:latin typeface="Bookman Old Style" panose="02050604050505020204" pitchFamily="18" charset="0"/>
                        </a:rPr>
                        <a:t>k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+6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218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1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Bresenham’s Circle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A030-92A4-4DAA-9DFA-22C7CBD1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Plot initial point (</a:t>
            </a:r>
            <a:r>
              <a:rPr lang="en-US" dirty="0" err="1">
                <a:latin typeface="Bookman Old Style" panose="02050604050505020204" pitchFamily="18" charset="0"/>
              </a:rPr>
              <a:t>x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y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) such that </a:t>
            </a:r>
            <a:r>
              <a:rPr lang="en-US" dirty="0" err="1">
                <a:latin typeface="Bookman Old Style" panose="02050604050505020204" pitchFamily="18" charset="0"/>
              </a:rPr>
              <a:t>x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=0 and </a:t>
            </a:r>
            <a:r>
              <a:rPr lang="en-US" dirty="0" err="1">
                <a:latin typeface="Bookman Old Style" panose="02050604050505020204" pitchFamily="18" charset="0"/>
              </a:rPr>
              <a:t>y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=r.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Compute the initial decision variable, p</a:t>
            </a:r>
            <a:r>
              <a:rPr lang="en-US" baseline="-25000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=3-2r.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If p</a:t>
            </a:r>
            <a:r>
              <a:rPr lang="en-US" baseline="-25000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&lt;0 then </a:t>
            </a:r>
          </a:p>
          <a:p>
            <a:pPr marL="201168" lvl="1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	x</a:t>
            </a:r>
            <a:r>
              <a:rPr lang="en-US" baseline="-25000" dirty="0">
                <a:latin typeface="Bookman Old Style" panose="02050604050505020204" pitchFamily="18" charset="0"/>
              </a:rPr>
              <a:t>k+1</a:t>
            </a:r>
            <a:r>
              <a:rPr lang="en-US" dirty="0">
                <a:latin typeface="Bookman Old Style" panose="02050604050505020204" pitchFamily="18" charset="0"/>
              </a:rPr>
              <a:t>=</a:t>
            </a:r>
            <a:r>
              <a:rPr lang="en-US" dirty="0" err="1">
                <a:latin typeface="Bookman Old Style" panose="02050604050505020204" pitchFamily="18" charset="0"/>
              </a:rPr>
              <a:t>x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 +1</a:t>
            </a:r>
          </a:p>
          <a:p>
            <a:pPr marL="201168" lvl="1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	y</a:t>
            </a:r>
            <a:r>
              <a:rPr lang="en-US" baseline="-25000" dirty="0">
                <a:latin typeface="Bookman Old Style" panose="02050604050505020204" pitchFamily="18" charset="0"/>
              </a:rPr>
              <a:t>k+1</a:t>
            </a:r>
            <a:r>
              <a:rPr lang="en-US" dirty="0">
                <a:latin typeface="Bookman Old Style" panose="02050604050505020204" pitchFamily="18" charset="0"/>
              </a:rPr>
              <a:t>=</a:t>
            </a:r>
            <a:r>
              <a:rPr lang="en-US" dirty="0" err="1">
                <a:latin typeface="Bookman Old Style" panose="02050604050505020204" pitchFamily="18" charset="0"/>
              </a:rPr>
              <a:t>y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endParaRPr lang="en-US" baseline="-25000" dirty="0">
              <a:latin typeface="Bookman Old Style" panose="02050604050505020204" pitchFamily="18" charset="0"/>
            </a:endParaRPr>
          </a:p>
          <a:p>
            <a:pPr marL="201168" lvl="1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	p</a:t>
            </a:r>
            <a:r>
              <a:rPr lang="en-US" baseline="-25000" dirty="0">
                <a:latin typeface="Bookman Old Style" panose="02050604050505020204" pitchFamily="18" charset="0"/>
              </a:rPr>
              <a:t>k+1</a:t>
            </a:r>
            <a:r>
              <a:rPr lang="en-US" dirty="0">
                <a:latin typeface="Bookman Old Style" panose="02050604050505020204" pitchFamily="18" charset="0"/>
              </a:rPr>
              <a:t>=p</a:t>
            </a:r>
            <a:r>
              <a:rPr lang="en-US" baseline="-25000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+4x</a:t>
            </a:r>
            <a:r>
              <a:rPr lang="en-US" baseline="-25000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+6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If p</a:t>
            </a:r>
            <a:r>
              <a:rPr lang="en-US" baseline="-25000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≥0 then </a:t>
            </a:r>
          </a:p>
          <a:p>
            <a:pPr marL="201168" lvl="1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	x</a:t>
            </a:r>
            <a:r>
              <a:rPr lang="en-US" baseline="-25000" dirty="0">
                <a:latin typeface="Bookman Old Style" panose="02050604050505020204" pitchFamily="18" charset="0"/>
              </a:rPr>
              <a:t>k+1</a:t>
            </a:r>
            <a:r>
              <a:rPr lang="en-US" dirty="0">
                <a:latin typeface="Bookman Old Style" panose="02050604050505020204" pitchFamily="18" charset="0"/>
              </a:rPr>
              <a:t>=</a:t>
            </a:r>
            <a:r>
              <a:rPr lang="en-US" dirty="0" err="1">
                <a:latin typeface="Bookman Old Style" panose="02050604050505020204" pitchFamily="18" charset="0"/>
              </a:rPr>
              <a:t>x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 + 1</a:t>
            </a:r>
          </a:p>
          <a:p>
            <a:pPr marL="201168" lvl="1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	y</a:t>
            </a:r>
            <a:r>
              <a:rPr lang="en-US" baseline="-25000" dirty="0">
                <a:latin typeface="Bookman Old Style" panose="02050604050505020204" pitchFamily="18" charset="0"/>
              </a:rPr>
              <a:t>k+1</a:t>
            </a:r>
            <a:r>
              <a:rPr lang="en-US" dirty="0">
                <a:latin typeface="Bookman Old Style" panose="02050604050505020204" pitchFamily="18" charset="0"/>
              </a:rPr>
              <a:t>=</a:t>
            </a:r>
            <a:r>
              <a:rPr lang="en-US" dirty="0" err="1">
                <a:latin typeface="Bookman Old Style" panose="02050604050505020204" pitchFamily="18" charset="0"/>
              </a:rPr>
              <a:t>y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 - 1</a:t>
            </a:r>
          </a:p>
          <a:p>
            <a:pPr marL="201168" lvl="1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	p</a:t>
            </a:r>
            <a:r>
              <a:rPr lang="en-US" baseline="-25000" dirty="0">
                <a:latin typeface="Bookman Old Style" panose="02050604050505020204" pitchFamily="18" charset="0"/>
              </a:rPr>
              <a:t>k+1</a:t>
            </a:r>
            <a:r>
              <a:rPr lang="en-US" dirty="0">
                <a:latin typeface="Bookman Old Style" panose="02050604050505020204" pitchFamily="18" charset="0"/>
              </a:rPr>
              <a:t>=p</a:t>
            </a:r>
            <a:r>
              <a:rPr lang="en-US" baseline="-25000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+4(</a:t>
            </a:r>
            <a:r>
              <a:rPr lang="en-US" dirty="0" err="1">
                <a:latin typeface="Bookman Old Style" panose="02050604050505020204" pitchFamily="18" charset="0"/>
              </a:rPr>
              <a:t>x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 err="1">
                <a:latin typeface="Bookman Old Style" panose="02050604050505020204" pitchFamily="18" charset="0"/>
              </a:rPr>
              <a:t>-y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)+10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Repeat step 3 and 4 until </a:t>
            </a:r>
            <a:r>
              <a:rPr lang="en-US" dirty="0" err="1">
                <a:latin typeface="Bookman Old Style" panose="02050604050505020204" pitchFamily="18" charset="0"/>
              </a:rPr>
              <a:t>x≥y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Plot the points of other seven octant of the circle using eight way symmetry . 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53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Mid Point Circle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A030-92A4-4DAA-9DFA-22C7CBD1D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Midpoint circle algorithm is another incremental circle algorithm that is very similar to Bresenham’s approach.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It is based on the following functionality for testing the spatial relationship between an arbitrary point (x, y) and a circle of radius r centered at the origin. </a:t>
            </a:r>
          </a:p>
          <a:p>
            <a:pPr marL="0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   	f(x, y)= x</a:t>
            </a:r>
            <a:r>
              <a:rPr lang="en-US" baseline="30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+y</a:t>
            </a:r>
            <a:r>
              <a:rPr lang="en-US" baseline="30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-r</a:t>
            </a:r>
            <a:r>
              <a:rPr lang="en-US" baseline="30000" dirty="0">
                <a:latin typeface="Bookman Old Style" panose="02050604050505020204" pitchFamily="18" charset="0"/>
              </a:rPr>
              <a:t>2</a:t>
            </a:r>
          </a:p>
          <a:p>
            <a:pPr marL="0" indent="0" algn="just">
              <a:buNone/>
            </a:pPr>
            <a:r>
              <a:rPr lang="en-US" sz="2800" baseline="30000" dirty="0">
                <a:latin typeface="Bookman Old Style" panose="02050604050505020204" pitchFamily="18" charset="0"/>
              </a:rPr>
              <a:t>f(x, y)=0 means (x, y) on the circle</a:t>
            </a:r>
          </a:p>
          <a:p>
            <a:pPr marL="0" indent="0" algn="just">
              <a:buNone/>
            </a:pPr>
            <a:r>
              <a:rPr lang="en-US" sz="2800" baseline="30000" dirty="0">
                <a:latin typeface="Bookman Old Style" panose="02050604050505020204" pitchFamily="18" charset="0"/>
              </a:rPr>
              <a:t>f(</a:t>
            </a:r>
            <a:r>
              <a:rPr lang="en-US" sz="2800" baseline="30000" dirty="0" err="1">
                <a:latin typeface="Bookman Old Style" panose="02050604050505020204" pitchFamily="18" charset="0"/>
              </a:rPr>
              <a:t>x,y</a:t>
            </a:r>
            <a:r>
              <a:rPr lang="en-US" sz="2800" baseline="30000" dirty="0">
                <a:latin typeface="Bookman Old Style" panose="02050604050505020204" pitchFamily="18" charset="0"/>
              </a:rPr>
              <a:t>)&lt;0 means (</a:t>
            </a:r>
            <a:r>
              <a:rPr lang="en-US" sz="2800" baseline="30000" dirty="0" err="1">
                <a:latin typeface="Bookman Old Style" panose="02050604050505020204" pitchFamily="18" charset="0"/>
              </a:rPr>
              <a:t>x,y</a:t>
            </a:r>
            <a:r>
              <a:rPr lang="en-US" sz="2800" baseline="30000" dirty="0">
                <a:latin typeface="Bookman Old Style" panose="02050604050505020204" pitchFamily="18" charset="0"/>
              </a:rPr>
              <a:t>) inside the circle</a:t>
            </a:r>
          </a:p>
          <a:p>
            <a:pPr marL="0" indent="0" algn="just">
              <a:buNone/>
            </a:pPr>
            <a:r>
              <a:rPr lang="en-US" sz="2800" baseline="30000" dirty="0">
                <a:latin typeface="Bookman Old Style" panose="02050604050505020204" pitchFamily="18" charset="0"/>
              </a:rPr>
              <a:t>f(</a:t>
            </a:r>
            <a:r>
              <a:rPr lang="en-US" sz="2800" baseline="30000" dirty="0" err="1">
                <a:latin typeface="Bookman Old Style" panose="02050604050505020204" pitchFamily="18" charset="0"/>
              </a:rPr>
              <a:t>x,y</a:t>
            </a:r>
            <a:r>
              <a:rPr lang="en-US" sz="2800" baseline="30000" dirty="0">
                <a:latin typeface="Bookman Old Style" panose="02050604050505020204" pitchFamily="18" charset="0"/>
              </a:rPr>
              <a:t>)&gt;0 means (</a:t>
            </a:r>
            <a:r>
              <a:rPr lang="en-US" sz="2800" baseline="30000" dirty="0" err="1">
                <a:latin typeface="Bookman Old Style" panose="02050604050505020204" pitchFamily="18" charset="0"/>
              </a:rPr>
              <a:t>x,y</a:t>
            </a:r>
            <a:r>
              <a:rPr lang="en-US" sz="2800" baseline="30000" dirty="0">
                <a:latin typeface="Bookman Old Style" panose="02050604050505020204" pitchFamily="18" charset="0"/>
              </a:rPr>
              <a:t>) outside the circle</a:t>
            </a:r>
          </a:p>
          <a:p>
            <a:pPr marL="0" indent="0" algn="just">
              <a:buNone/>
            </a:pPr>
            <a:endParaRPr lang="en-US" sz="2800" b="1" baseline="30000" dirty="0">
              <a:latin typeface="Bookman Old Style" panose="020506040505050202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892347-5A16-4140-B4BA-A89A3C15A0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9042" y="2216795"/>
            <a:ext cx="3507718" cy="30024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4E7D12-C95E-4D9E-9A5C-7C5B03AFF490}"/>
              </a:ext>
            </a:extLst>
          </p:cNvPr>
          <p:cNvSpPr txBox="1"/>
          <p:nvPr/>
        </p:nvSpPr>
        <p:spPr>
          <a:xfrm>
            <a:off x="6255028" y="28624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1839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Mid Point Circle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A030-92A4-4DAA-9DFA-22C7CBD1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Initial decision variable, p= 1-r or p=(5/4)-r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AAF2449-0FE2-4107-8AC8-3509D9819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10591"/>
              </p:ext>
            </p:extLst>
          </p:nvPr>
        </p:nvGraphicFramePr>
        <p:xfrm>
          <a:off x="615462" y="2744894"/>
          <a:ext cx="7751298" cy="237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492">
                  <a:extLst>
                    <a:ext uri="{9D8B030D-6E8A-4147-A177-3AD203B41FA5}">
                      <a16:colId xmlns:a16="http://schemas.microsoft.com/office/drawing/2014/main" val="1828341385"/>
                    </a:ext>
                  </a:extLst>
                </a:gridCol>
                <a:gridCol w="1729638">
                  <a:extLst>
                    <a:ext uri="{9D8B030D-6E8A-4147-A177-3AD203B41FA5}">
                      <a16:colId xmlns:a16="http://schemas.microsoft.com/office/drawing/2014/main" val="804220066"/>
                    </a:ext>
                  </a:extLst>
                </a:gridCol>
                <a:gridCol w="1883648">
                  <a:extLst>
                    <a:ext uri="{9D8B030D-6E8A-4147-A177-3AD203B41FA5}">
                      <a16:colId xmlns:a16="http://schemas.microsoft.com/office/drawing/2014/main" val="2742754181"/>
                    </a:ext>
                  </a:extLst>
                </a:gridCol>
                <a:gridCol w="3100520">
                  <a:extLst>
                    <a:ext uri="{9D8B030D-6E8A-4147-A177-3AD203B41FA5}">
                      <a16:colId xmlns:a16="http://schemas.microsoft.com/office/drawing/2014/main" val="3596276350"/>
                    </a:ext>
                  </a:extLst>
                </a:gridCol>
              </a:tblGrid>
              <a:tr h="7919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sz="2000" baseline="-25000" dirty="0">
                          <a:latin typeface="Bookman Old Style" panose="02050604050505020204" pitchFamily="18" charset="0"/>
                        </a:rPr>
                        <a:t>k+1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sz="2000" baseline="-25000" dirty="0">
                          <a:latin typeface="Bookman Old Style" panose="02050604050505020204" pitchFamily="18" charset="0"/>
                        </a:rPr>
                        <a:t>k+1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Updated value of 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615095"/>
                  </a:ext>
                </a:extLst>
              </a:tr>
              <a:tr h="7919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p≥0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sz="2000" baseline="-25000" dirty="0">
                          <a:latin typeface="Bookman Old Style" panose="02050604050505020204" pitchFamily="18" charset="0"/>
                        </a:rPr>
                        <a:t>k+1 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= </a:t>
                      </a:r>
                      <a:r>
                        <a:rPr lang="en-US" sz="2000" dirty="0" err="1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sz="2000" baseline="-25000" dirty="0" err="1">
                          <a:latin typeface="Bookman Old Style" panose="02050604050505020204" pitchFamily="18" charset="0"/>
                        </a:rPr>
                        <a:t>k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 + 1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sz="2000" baseline="-25000" dirty="0">
                          <a:latin typeface="Bookman Old Style" panose="02050604050505020204" pitchFamily="18" charset="0"/>
                        </a:rPr>
                        <a:t>k+1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 = </a:t>
                      </a:r>
                      <a:r>
                        <a:rPr lang="en-US" sz="2000" dirty="0" err="1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sz="2000" baseline="-25000" dirty="0" err="1">
                          <a:latin typeface="Bookman Old Style" panose="02050604050505020204" pitchFamily="18" charset="0"/>
                        </a:rPr>
                        <a:t>k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p=p+2(</a:t>
                      </a:r>
                      <a:r>
                        <a:rPr lang="en-US" sz="2000" dirty="0" err="1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sz="2000" baseline="-25000" dirty="0" err="1">
                          <a:latin typeface="Bookman Old Style" panose="02050604050505020204" pitchFamily="18" charset="0"/>
                        </a:rPr>
                        <a:t>k</a:t>
                      </a:r>
                      <a:r>
                        <a:rPr lang="en-US" sz="2000" baseline="-25000" dirty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- </a:t>
                      </a:r>
                      <a:r>
                        <a:rPr lang="en-US" sz="2000" dirty="0" err="1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sz="2000" baseline="-25000" dirty="0" err="1">
                          <a:latin typeface="Bookman Old Style" panose="02050604050505020204" pitchFamily="18" charset="0"/>
                        </a:rPr>
                        <a:t>k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)+5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04788"/>
                  </a:ext>
                </a:extLst>
              </a:tr>
              <a:tr h="7919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p&lt;0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sz="2000" baseline="-25000" dirty="0">
                          <a:latin typeface="Bookman Old Style" panose="02050604050505020204" pitchFamily="18" charset="0"/>
                        </a:rPr>
                        <a:t>k+1 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= </a:t>
                      </a:r>
                      <a:r>
                        <a:rPr lang="en-US" sz="2000" dirty="0" err="1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sz="2000" baseline="-25000" dirty="0" err="1">
                          <a:latin typeface="Bookman Old Style" panose="02050604050505020204" pitchFamily="18" charset="0"/>
                        </a:rPr>
                        <a:t>k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 + 1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sz="2000" baseline="-25000" dirty="0">
                          <a:latin typeface="Bookman Old Style" panose="02050604050505020204" pitchFamily="18" charset="0"/>
                        </a:rPr>
                        <a:t>k+1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 = </a:t>
                      </a:r>
                      <a:r>
                        <a:rPr lang="en-US" sz="2000" dirty="0" err="1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sz="2000" baseline="-25000" dirty="0" err="1">
                          <a:latin typeface="Bookman Old Style" panose="02050604050505020204" pitchFamily="18" charset="0"/>
                        </a:rPr>
                        <a:t>k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p=p+2x</a:t>
                      </a:r>
                      <a:r>
                        <a:rPr lang="en-US" sz="2000" baseline="-25000" dirty="0">
                          <a:latin typeface="Bookman Old Style" panose="02050604050505020204" pitchFamily="18" charset="0"/>
                        </a:rPr>
                        <a:t>k</a:t>
                      </a:r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218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646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Mid Point Circle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A030-92A4-4DAA-9DFA-22C7CBD1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Plot initial point (</a:t>
            </a:r>
            <a:r>
              <a:rPr lang="en-US" dirty="0" err="1">
                <a:latin typeface="Bookman Old Style" panose="02050604050505020204" pitchFamily="18" charset="0"/>
              </a:rPr>
              <a:t>x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 err="1">
                <a:latin typeface="Bookman Old Style" panose="02050604050505020204" pitchFamily="18" charset="0"/>
              </a:rPr>
              <a:t>,y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) such that </a:t>
            </a:r>
            <a:r>
              <a:rPr lang="en-US" dirty="0" err="1">
                <a:latin typeface="Bookman Old Style" panose="02050604050505020204" pitchFamily="18" charset="0"/>
              </a:rPr>
              <a:t>x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=0 and </a:t>
            </a:r>
            <a:r>
              <a:rPr lang="en-US" dirty="0" err="1">
                <a:latin typeface="Bookman Old Style" panose="02050604050505020204" pitchFamily="18" charset="0"/>
              </a:rPr>
              <a:t>y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=r.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Compute the initial decision variable, p</a:t>
            </a:r>
            <a:r>
              <a:rPr lang="en-US" baseline="-25000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=(5/4)-r or p=1-r.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If p</a:t>
            </a:r>
            <a:r>
              <a:rPr lang="en-US" baseline="-25000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&lt;0 then </a:t>
            </a:r>
          </a:p>
          <a:p>
            <a:pPr marL="201168" lvl="1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	x</a:t>
            </a:r>
            <a:r>
              <a:rPr lang="en-US" baseline="-25000" dirty="0">
                <a:latin typeface="Bookman Old Style" panose="02050604050505020204" pitchFamily="18" charset="0"/>
              </a:rPr>
              <a:t>k+1</a:t>
            </a:r>
            <a:r>
              <a:rPr lang="en-US" dirty="0">
                <a:latin typeface="Bookman Old Style" panose="02050604050505020204" pitchFamily="18" charset="0"/>
              </a:rPr>
              <a:t>=</a:t>
            </a:r>
            <a:r>
              <a:rPr lang="en-US" dirty="0" err="1">
                <a:latin typeface="Bookman Old Style" panose="02050604050505020204" pitchFamily="18" charset="0"/>
              </a:rPr>
              <a:t>x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 +1</a:t>
            </a:r>
          </a:p>
          <a:p>
            <a:pPr marL="201168" lvl="1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	y</a:t>
            </a:r>
            <a:r>
              <a:rPr lang="en-US" baseline="-25000" dirty="0">
                <a:latin typeface="Bookman Old Style" panose="02050604050505020204" pitchFamily="18" charset="0"/>
              </a:rPr>
              <a:t>k+1</a:t>
            </a:r>
            <a:r>
              <a:rPr lang="en-US" dirty="0">
                <a:latin typeface="Bookman Old Style" panose="02050604050505020204" pitchFamily="18" charset="0"/>
              </a:rPr>
              <a:t>=</a:t>
            </a:r>
            <a:r>
              <a:rPr lang="en-US" dirty="0" err="1">
                <a:latin typeface="Bookman Old Style" panose="02050604050505020204" pitchFamily="18" charset="0"/>
              </a:rPr>
              <a:t>y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endParaRPr lang="en-US" baseline="-25000" dirty="0">
              <a:latin typeface="Bookman Old Style" panose="02050604050505020204" pitchFamily="18" charset="0"/>
            </a:endParaRPr>
          </a:p>
          <a:p>
            <a:pPr marL="201168" lvl="1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	p</a:t>
            </a:r>
            <a:r>
              <a:rPr lang="en-US" baseline="-25000" dirty="0">
                <a:latin typeface="Bookman Old Style" panose="02050604050505020204" pitchFamily="18" charset="0"/>
              </a:rPr>
              <a:t>k+1</a:t>
            </a:r>
            <a:r>
              <a:rPr lang="en-US" dirty="0">
                <a:latin typeface="Bookman Old Style" panose="02050604050505020204" pitchFamily="18" charset="0"/>
              </a:rPr>
              <a:t>=p</a:t>
            </a:r>
            <a:r>
              <a:rPr lang="en-US" baseline="-25000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+2x</a:t>
            </a:r>
            <a:r>
              <a:rPr lang="en-US" baseline="-25000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+3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If p</a:t>
            </a:r>
            <a:r>
              <a:rPr lang="en-US" baseline="-25000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≥0 then </a:t>
            </a:r>
          </a:p>
          <a:p>
            <a:pPr marL="201168" lvl="1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	x</a:t>
            </a:r>
            <a:r>
              <a:rPr lang="en-US" baseline="-25000" dirty="0">
                <a:latin typeface="Bookman Old Style" panose="02050604050505020204" pitchFamily="18" charset="0"/>
              </a:rPr>
              <a:t>k+1</a:t>
            </a:r>
            <a:r>
              <a:rPr lang="en-US" dirty="0">
                <a:latin typeface="Bookman Old Style" panose="02050604050505020204" pitchFamily="18" charset="0"/>
              </a:rPr>
              <a:t>=</a:t>
            </a:r>
            <a:r>
              <a:rPr lang="en-US" dirty="0" err="1">
                <a:latin typeface="Bookman Old Style" panose="02050604050505020204" pitchFamily="18" charset="0"/>
              </a:rPr>
              <a:t>x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 + 1</a:t>
            </a:r>
          </a:p>
          <a:p>
            <a:pPr marL="201168" lvl="1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	y</a:t>
            </a:r>
            <a:r>
              <a:rPr lang="en-US" baseline="-25000" dirty="0">
                <a:latin typeface="Bookman Old Style" panose="02050604050505020204" pitchFamily="18" charset="0"/>
              </a:rPr>
              <a:t>k+1</a:t>
            </a:r>
            <a:r>
              <a:rPr lang="en-US" dirty="0">
                <a:latin typeface="Bookman Old Style" panose="02050604050505020204" pitchFamily="18" charset="0"/>
              </a:rPr>
              <a:t>=</a:t>
            </a:r>
            <a:r>
              <a:rPr lang="en-US" dirty="0" err="1">
                <a:latin typeface="Bookman Old Style" panose="02050604050505020204" pitchFamily="18" charset="0"/>
              </a:rPr>
              <a:t>y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 - 1</a:t>
            </a:r>
          </a:p>
          <a:p>
            <a:pPr marL="201168" lvl="1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	p</a:t>
            </a:r>
            <a:r>
              <a:rPr lang="en-US" baseline="-25000" dirty="0">
                <a:latin typeface="Bookman Old Style" panose="02050604050505020204" pitchFamily="18" charset="0"/>
              </a:rPr>
              <a:t>k+1</a:t>
            </a:r>
            <a:r>
              <a:rPr lang="en-US" dirty="0">
                <a:latin typeface="Bookman Old Style" panose="02050604050505020204" pitchFamily="18" charset="0"/>
              </a:rPr>
              <a:t>=p</a:t>
            </a:r>
            <a:r>
              <a:rPr lang="en-US" baseline="-25000" dirty="0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+2(</a:t>
            </a:r>
            <a:r>
              <a:rPr lang="en-US" dirty="0" err="1">
                <a:latin typeface="Bookman Old Style" panose="02050604050505020204" pitchFamily="18" charset="0"/>
              </a:rPr>
              <a:t>x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 err="1">
                <a:latin typeface="Bookman Old Style" panose="02050604050505020204" pitchFamily="18" charset="0"/>
              </a:rPr>
              <a:t>-y</a:t>
            </a:r>
            <a:r>
              <a:rPr lang="en-US" baseline="-25000" dirty="0" err="1">
                <a:latin typeface="Bookman Old Style" panose="02050604050505020204" pitchFamily="18" charset="0"/>
              </a:rPr>
              <a:t>k</a:t>
            </a:r>
            <a:r>
              <a:rPr lang="en-US" dirty="0">
                <a:latin typeface="Bookman Old Style" panose="02050604050505020204" pitchFamily="18" charset="0"/>
              </a:rPr>
              <a:t>)+5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Repeat step 3 and 4 until </a:t>
            </a:r>
            <a:r>
              <a:rPr lang="en-US" dirty="0" err="1">
                <a:latin typeface="Bookman Old Style" panose="02050604050505020204" pitchFamily="18" charset="0"/>
              </a:rPr>
              <a:t>x≥y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Plot the points of other seven octant of the circle using eight way symmetry . 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9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A030-92A4-4DAA-9DFA-22C7CBD1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Plot the first octant of a circle centered at origin, having radius 10 unit using Midpoint Circle algorithm or Bresenham’s Circle Algorithm.</a:t>
            </a: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[Pls follow the class lecture for solution] </a:t>
            </a:r>
          </a:p>
        </p:txBody>
      </p:sp>
    </p:spTree>
    <p:extLst>
      <p:ext uri="{BB962C8B-B14F-4D97-AF65-F5344CB8AC3E}">
        <p14:creationId xmlns:p14="http://schemas.microsoft.com/office/powerpoint/2010/main" val="3518813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Region Filling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A030-92A4-4DAA-9DFA-22C7CBD1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Region filling is the process of “coloring in” a definite image area or region.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Regions may be defines at the pixel level.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At the pixel level, region is described in 2 ways: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Boundary-defined region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Interior-defined region</a:t>
            </a:r>
          </a:p>
        </p:txBody>
      </p:sp>
    </p:spTree>
    <p:extLst>
      <p:ext uri="{BB962C8B-B14F-4D97-AF65-F5344CB8AC3E}">
        <p14:creationId xmlns:p14="http://schemas.microsoft.com/office/powerpoint/2010/main" val="126779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Region Filling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A030-92A4-4DAA-9DFA-22C7CBD1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Boundary-Defined Region: Region is described in term of the bounding pixel that outlines it.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Interior-Defined Region: Region is described as the totality of pixels that comprise it.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AD71C-141D-48E4-B3E2-54ECBCF8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11" y="3581118"/>
            <a:ext cx="2932578" cy="167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3A720-189B-4CDE-BEED-8DC1B796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12" y="3581119"/>
            <a:ext cx="2598194" cy="16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92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4 connected vs 8 connected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5FF3A4-2960-4662-BE69-AB8298D38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59050" y="2445233"/>
            <a:ext cx="21621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F59F46-D39B-441B-BFEA-F2AA29F6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437" y="2445232"/>
            <a:ext cx="2171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89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Boundary Fill Algorithm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28FD897-D3ED-41F2-AE3B-5AE5DBDFC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3850" y="2340628"/>
            <a:ext cx="2630231" cy="2176743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318809-1DF1-4AFE-B4AE-D4B110AA07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This is a recursive algorithm that begins with a starting pixel, called a seed, inside a region.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If the color is not equal to the fill color and boundary color, then it filled with fill color and the function is called for all the neighbors of the seed.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If a point is found to be of fill color or of boundary color, the function does not call its neighbors and returns.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This process continues until all points up to the boundary color for the region have been tested.</a:t>
            </a:r>
          </a:p>
        </p:txBody>
      </p:sp>
    </p:spTree>
    <p:extLst>
      <p:ext uri="{BB962C8B-B14F-4D97-AF65-F5344CB8AC3E}">
        <p14:creationId xmlns:p14="http://schemas.microsoft.com/office/powerpoint/2010/main" val="26189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3C47-6756-4B36-82A5-FDA2B450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Scan Converting a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FDB4-C003-4A03-86F8-EEB04613F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845733"/>
            <a:ext cx="3921318" cy="429002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A mathematical point (x , y) where a and y are real numbers withing an image area needs to be scan converted to a pixel at location (x</a:t>
            </a:r>
            <a:r>
              <a:rPr lang="el-GR" dirty="0">
                <a:latin typeface="Bookman Old Style" panose="02050604050505020204" pitchFamily="18" charset="0"/>
              </a:rPr>
              <a:t>΄</a:t>
            </a:r>
            <a:r>
              <a:rPr lang="en-US" dirty="0">
                <a:latin typeface="Bookman Old Style" panose="02050604050505020204" pitchFamily="18" charset="0"/>
              </a:rPr>
              <a:t>, y</a:t>
            </a:r>
            <a:r>
              <a:rPr lang="el-GR" dirty="0">
                <a:latin typeface="Bookman Old Style" panose="02050604050505020204" pitchFamily="18" charset="0"/>
              </a:rPr>
              <a:t>΄</a:t>
            </a:r>
            <a:r>
              <a:rPr lang="en-US" dirty="0">
                <a:latin typeface="Bookman Old Style" panose="020506040505050202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x</a:t>
            </a:r>
            <a:r>
              <a:rPr lang="el-GR" dirty="0">
                <a:latin typeface="Bookman Old Style" panose="02050604050505020204" pitchFamily="18" charset="0"/>
              </a:rPr>
              <a:t>΄</a:t>
            </a:r>
            <a:r>
              <a:rPr lang="en-US" dirty="0">
                <a:latin typeface="Bookman Old Style" panose="02050604050505020204" pitchFamily="18" charset="0"/>
              </a:rPr>
              <a:t>= Floor (x) and y</a:t>
            </a:r>
            <a:r>
              <a:rPr lang="el-GR" dirty="0">
                <a:latin typeface="Bookman Old Style" panose="02050604050505020204" pitchFamily="18" charset="0"/>
              </a:rPr>
              <a:t>΄</a:t>
            </a:r>
            <a:r>
              <a:rPr lang="en-US" dirty="0">
                <a:latin typeface="Bookman Old Style" panose="02050604050505020204" pitchFamily="18" charset="0"/>
              </a:rPr>
              <a:t>= Floor (y)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The origin of the continuous coordinate system for (x , y) is placed on the lower left corner of the pixel grid in the image space.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Point </a:t>
            </a:r>
            <a:r>
              <a:rPr lang="en-US" sz="2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100" baseline="-25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(1.7,0.8) is represented by pixel (1,0)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7034AD7-5C63-45AC-B92E-0780E96F26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85573" y="2252451"/>
            <a:ext cx="3667125" cy="3209925"/>
          </a:xfrm>
        </p:spPr>
      </p:pic>
    </p:spTree>
    <p:extLst>
      <p:ext uri="{BB962C8B-B14F-4D97-AF65-F5344CB8AC3E}">
        <p14:creationId xmlns:p14="http://schemas.microsoft.com/office/powerpoint/2010/main" val="840655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Flood Fill Algorithm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318809-1DF1-4AFE-B4AE-D4B110AA07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This is a recursive algorithm that begins with a starting pixel, called a seed, inside a region.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If the color is equal to current color, it fills the pixel with new color and the function call its neighbors.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If it is not then the algorithm simply returns to its caller.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295D9-B2C7-43F5-B48B-4CD90F9B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790" y="2028825"/>
            <a:ext cx="2078691" cy="1625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6C20A7-53C3-44C1-9574-397E3067D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564" y="3931850"/>
            <a:ext cx="2619095" cy="14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Scan Line Algorithm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318809-1DF1-4AFE-B4AE-D4B110AA07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Find out the </a:t>
            </a:r>
            <a:r>
              <a:rPr lang="en-US" dirty="0" err="1">
                <a:latin typeface="Bookman Old Style" panose="02050604050505020204" pitchFamily="18" charset="0"/>
              </a:rPr>
              <a:t>y</a:t>
            </a:r>
            <a:r>
              <a:rPr lang="en-US" baseline="-25000" dirty="0" err="1">
                <a:latin typeface="Bookman Old Style" panose="02050604050505020204" pitchFamily="18" charset="0"/>
              </a:rPr>
              <a:t>min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  <a:r>
              <a:rPr lang="en-US" dirty="0" err="1">
                <a:latin typeface="Bookman Old Style" panose="02050604050505020204" pitchFamily="18" charset="0"/>
              </a:rPr>
              <a:t>y</a:t>
            </a:r>
            <a:r>
              <a:rPr lang="en-US" baseline="-25000" dirty="0" err="1">
                <a:latin typeface="Bookman Old Style" panose="02050604050505020204" pitchFamily="18" charset="0"/>
              </a:rPr>
              <a:t>max</a:t>
            </a:r>
            <a:r>
              <a:rPr lang="en-US" dirty="0">
                <a:latin typeface="Bookman Old Style" panose="02050604050505020204" pitchFamily="18" charset="0"/>
              </a:rPr>
              <a:t> from the given polygon.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Scanline intersects with each edge of the polygon from </a:t>
            </a:r>
            <a:r>
              <a:rPr lang="en-US" dirty="0" err="1">
                <a:latin typeface="Bookman Old Style" panose="02050604050505020204" pitchFamily="18" charset="0"/>
              </a:rPr>
              <a:t>y</a:t>
            </a:r>
            <a:r>
              <a:rPr lang="en-US" baseline="-25000" dirty="0" err="1">
                <a:latin typeface="Bookman Old Style" panose="02050604050505020204" pitchFamily="18" charset="0"/>
              </a:rPr>
              <a:t>min</a:t>
            </a:r>
            <a:r>
              <a:rPr lang="en-US" dirty="0">
                <a:latin typeface="Bookman Old Style" panose="02050604050505020204" pitchFamily="18" charset="0"/>
              </a:rPr>
              <a:t> to </a:t>
            </a:r>
            <a:r>
              <a:rPr lang="en-US" dirty="0" err="1">
                <a:latin typeface="Bookman Old Style" panose="02050604050505020204" pitchFamily="18" charset="0"/>
              </a:rPr>
              <a:t>y</a:t>
            </a:r>
            <a:r>
              <a:rPr lang="en-US" baseline="-25000" dirty="0" err="1">
                <a:latin typeface="Bookman Old Style" panose="02050604050505020204" pitchFamily="18" charset="0"/>
              </a:rPr>
              <a:t>max</a:t>
            </a:r>
            <a:r>
              <a:rPr lang="en-US" dirty="0">
                <a:latin typeface="Bookman Old Style" panose="02050604050505020204" pitchFamily="18" charset="0"/>
              </a:rPr>
              <a:t>. Name each intersection point of the polygon.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Sort the intersection point in the increasing order of X coordinate.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Fill all those pair of coordinates that are inside polygons and ignore alternate pairs.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436EF-289A-404C-9510-BC57A29E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062" y="2076450"/>
            <a:ext cx="3829878" cy="30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79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Scan Line Algorithm: Special Cases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93B680-86F0-4DE0-BB77-BCF8A4E63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2920" y="2359719"/>
            <a:ext cx="5778159" cy="26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92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Aliasing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1E85-3520-409C-8682-38027AEB16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Stair Case: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When scan converting a primitive such as line or circle.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Unequal Brightness: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A slanted line appears dimmer than a horizontal or vertical line, although all are presented at the same intensity level.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Picket Fence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It occurs when an object is not aligned with or does not fit into the pixel grid properly.  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200158-E14D-4E6F-B543-BB9FAC34DF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6889" y="3882864"/>
            <a:ext cx="1632977" cy="145925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DD8035-62D6-41DB-9ED6-256D0028EC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9" t="9385" r="5102" b="12353"/>
          <a:stretch/>
        </p:blipFill>
        <p:spPr>
          <a:xfrm>
            <a:off x="5553986" y="1845734"/>
            <a:ext cx="2651760" cy="1645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BEDE14-C2D4-4CBE-8D8C-D961E240F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866" y="3688567"/>
            <a:ext cx="1952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32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Anti Aliasing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1E85-3520-409C-8682-38027AEB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 It is the technique that can greatly reduces aliasing effects and improve the appearances of images without increasing the resolution.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There are two types of anti aliasing techniques: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Pre-filtering: Filtering before sampling (Area Sampling)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Post-filtering: Sampling before filtering (Super Sampling)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** Self Study: Area Sampling and Super Sampling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61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8EF0-DC9E-4A60-9DC4-634A3F4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Mathematical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1E85-3520-409C-8682-38027AEB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** Solve the exercise problems of Chapter 3 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46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149DA5-93F2-418B-88B8-EA296B9CB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099" y="1224330"/>
            <a:ext cx="4913802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5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3C47-6756-4B36-82A5-FDA2B450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Scan Converting a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FDB4-C003-4A03-86F8-EEB04613F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4140421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Align the integer values in the coordinate system for (x , y) with the pixel coordinates.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x</a:t>
            </a:r>
            <a:r>
              <a:rPr lang="el-GR" dirty="0">
                <a:latin typeface="Bookman Old Style" panose="02050604050505020204" pitchFamily="18" charset="0"/>
              </a:rPr>
              <a:t>΄</a:t>
            </a:r>
            <a:r>
              <a:rPr lang="en-US" dirty="0">
                <a:latin typeface="Bookman Old Style" panose="02050604050505020204" pitchFamily="18" charset="0"/>
              </a:rPr>
              <a:t>=Floor (x+0.5) and y</a:t>
            </a:r>
            <a:r>
              <a:rPr lang="el-GR" dirty="0">
                <a:latin typeface="Bookman Old Style" panose="02050604050505020204" pitchFamily="18" charset="0"/>
              </a:rPr>
              <a:t>΄</a:t>
            </a:r>
            <a:r>
              <a:rPr lang="en-US" dirty="0">
                <a:latin typeface="Bookman Old Style" panose="02050604050505020204" pitchFamily="18" charset="0"/>
              </a:rPr>
              <a:t>= Floor (y+0.5)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The origin of the continuous coordinate system for (x , y) is placed at the center of the pixel grid (0,0) in the image space.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Point 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(1.7,0.8) in represented by pixel (2,1).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6BCB6B-32B7-4F7C-9BD9-E6DBB770B7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9397" y="2280966"/>
            <a:ext cx="3702050" cy="3152896"/>
          </a:xfrm>
        </p:spPr>
      </p:pic>
    </p:spTree>
    <p:extLst>
      <p:ext uri="{BB962C8B-B14F-4D97-AF65-F5344CB8AC3E}">
        <p14:creationId xmlns:p14="http://schemas.microsoft.com/office/powerpoint/2010/main" val="189608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323B24-B125-4FF3-8D4B-F66D53AD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Scan Converting a Line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35D44-98C8-4A7E-82B1-4F0D97F1D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960055" cy="402336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A line in a computer graphics typically refers to a line segment which is a portion of a straight line that extends indefinitely in the opposite direction.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It is defined by its two end points and the line equation y=mx + b where m is the slope and b is the y intercept of the line.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The line equation describes the coordinated of all points that lie between the two end points.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BA053C-59B0-45B5-8B46-79E6F66CF9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81546" y="2198078"/>
            <a:ext cx="3521407" cy="329833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16F3B3-D720-4D08-8768-AC2C000A1A38}"/>
              </a:ext>
            </a:extLst>
          </p:cNvPr>
          <p:cNvCxnSpPr>
            <a:cxnSpLocks/>
          </p:cNvCxnSpPr>
          <p:nvPr/>
        </p:nvCxnSpPr>
        <p:spPr>
          <a:xfrm>
            <a:off x="5764696" y="3935896"/>
            <a:ext cx="1656521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EE2F5A-A999-4870-9232-D2BD957F2C98}"/>
              </a:ext>
            </a:extLst>
          </p:cNvPr>
          <p:cNvCxnSpPr/>
          <p:nvPr/>
        </p:nvCxnSpPr>
        <p:spPr>
          <a:xfrm flipV="1">
            <a:off x="7407965" y="2981740"/>
            <a:ext cx="0" cy="92765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B83FF1A-19F9-4664-928F-CE8887BE9B4F}"/>
              </a:ext>
            </a:extLst>
          </p:cNvPr>
          <p:cNvSpPr/>
          <p:nvPr/>
        </p:nvSpPr>
        <p:spPr>
          <a:xfrm>
            <a:off x="6692348" y="4081670"/>
            <a:ext cx="152400" cy="20892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68340-5F2D-4CB7-B8F6-A63FC0CD5F85}"/>
              </a:ext>
            </a:extLst>
          </p:cNvPr>
          <p:cNvSpPr txBox="1"/>
          <p:nvPr/>
        </p:nvSpPr>
        <p:spPr>
          <a:xfrm>
            <a:off x="6844748" y="4027282"/>
            <a:ext cx="31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0CDA677-866A-48B1-90A7-FCE6B769A14B}"/>
              </a:ext>
            </a:extLst>
          </p:cNvPr>
          <p:cNvSpPr/>
          <p:nvPr/>
        </p:nvSpPr>
        <p:spPr>
          <a:xfrm>
            <a:off x="7520610" y="3359423"/>
            <a:ext cx="152400" cy="20892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9F52A-8C42-4756-8045-1DFCCBA61317}"/>
              </a:ext>
            </a:extLst>
          </p:cNvPr>
          <p:cNvSpPr txBox="1"/>
          <p:nvPr/>
        </p:nvSpPr>
        <p:spPr>
          <a:xfrm>
            <a:off x="7673010" y="3305035"/>
            <a:ext cx="31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84945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1BB931-326D-4F76-97F9-A027A578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Scan Converting a 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A4293-7504-4226-8BB4-8C70E91C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Direct use of the line equation (Self Study)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DDA Algorithm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Bresenham’s Line Algorithm 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63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1BB931-326D-4F76-97F9-A027A578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DDA Algorithm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A4293-7504-4226-8BB4-8C70E91C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754295"/>
            <a:ext cx="7543801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The Digital Differential Analyzer (DDA) is an incremental scan conversion method.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Such an approach is characterized by performing calculation at each step using results from preceding steps. </a:t>
            </a: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BC19FF3-186F-4250-B55D-E896F210B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72919"/>
              </p:ext>
            </p:extLst>
          </p:nvPr>
        </p:nvGraphicFramePr>
        <p:xfrm>
          <a:off x="1377462" y="3577492"/>
          <a:ext cx="638907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692">
                  <a:extLst>
                    <a:ext uri="{9D8B030D-6E8A-4147-A177-3AD203B41FA5}">
                      <a16:colId xmlns:a16="http://schemas.microsoft.com/office/drawing/2014/main" val="4084223152"/>
                    </a:ext>
                  </a:extLst>
                </a:gridCol>
                <a:gridCol w="2129692">
                  <a:extLst>
                    <a:ext uri="{9D8B030D-6E8A-4147-A177-3AD203B41FA5}">
                      <a16:colId xmlns:a16="http://schemas.microsoft.com/office/drawing/2014/main" val="4120146668"/>
                    </a:ext>
                  </a:extLst>
                </a:gridCol>
                <a:gridCol w="2129692">
                  <a:extLst>
                    <a:ext uri="{9D8B030D-6E8A-4147-A177-3AD203B41FA5}">
                      <a16:colId xmlns:a16="http://schemas.microsoft.com/office/drawing/2014/main" val="3784062354"/>
                    </a:ext>
                  </a:extLst>
                </a:gridCol>
              </a:tblGrid>
              <a:tr h="4772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1" kern="1200" baseline="-25000" dirty="0">
                          <a:solidFill>
                            <a:schemeClr val="lt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k+1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sz="1800" baseline="-25000" dirty="0">
                          <a:latin typeface="Bookman Old Style" panose="02050604050505020204" pitchFamily="18" charset="0"/>
                        </a:rPr>
                        <a:t>k+1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100170"/>
                  </a:ext>
                </a:extLst>
              </a:tr>
              <a:tr h="4772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m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sz="1800" baseline="-25000" dirty="0">
                          <a:latin typeface="Bookman Old Style" panose="02050604050505020204" pitchFamily="18" charset="0"/>
                        </a:rPr>
                        <a:t>k+1</a:t>
                      </a: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= x</a:t>
                      </a:r>
                      <a:r>
                        <a:rPr lang="en-US" sz="1800" baseline="-25000" dirty="0">
                          <a:latin typeface="Bookman Old Style" panose="02050604050505020204" pitchFamily="18" charset="0"/>
                        </a:rPr>
                        <a:t>k  </a:t>
                      </a: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+1</a:t>
                      </a:r>
                      <a:endParaRPr lang="en-US" sz="1800" baseline="-25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sz="1800" baseline="-25000" dirty="0">
                          <a:latin typeface="Bookman Old Style" panose="02050604050505020204" pitchFamily="18" charset="0"/>
                        </a:rPr>
                        <a:t>k+1</a:t>
                      </a: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= y</a:t>
                      </a:r>
                      <a:r>
                        <a:rPr lang="en-US" sz="1800" baseline="-25000" dirty="0">
                          <a:latin typeface="Bookman Old Style" panose="02050604050505020204" pitchFamily="18" charset="0"/>
                        </a:rPr>
                        <a:t>k  </a:t>
                      </a: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+m</a:t>
                      </a:r>
                      <a:endParaRPr lang="en-US" sz="1800" baseline="-250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88677"/>
                  </a:ext>
                </a:extLst>
              </a:tr>
              <a:tr h="4772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m &gt;1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sz="1800" baseline="-25000" dirty="0">
                          <a:latin typeface="Bookman Old Style" panose="02050604050505020204" pitchFamily="18" charset="0"/>
                        </a:rPr>
                        <a:t>k+1</a:t>
                      </a: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= x</a:t>
                      </a:r>
                      <a:r>
                        <a:rPr lang="en-US" sz="1800" baseline="-25000" dirty="0">
                          <a:latin typeface="Bookman Old Style" panose="02050604050505020204" pitchFamily="18" charset="0"/>
                        </a:rPr>
                        <a:t>k  </a:t>
                      </a: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+(1/m)</a:t>
                      </a:r>
                      <a:endParaRPr lang="en-US" sz="1800" baseline="-250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sz="1800" baseline="-25000" dirty="0">
                          <a:latin typeface="Bookman Old Style" panose="02050604050505020204" pitchFamily="18" charset="0"/>
                        </a:rPr>
                        <a:t>k+1</a:t>
                      </a: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= y</a:t>
                      </a:r>
                      <a:r>
                        <a:rPr lang="en-US" sz="1800" baseline="-25000" dirty="0">
                          <a:latin typeface="Bookman Old Style" panose="02050604050505020204" pitchFamily="18" charset="0"/>
                        </a:rPr>
                        <a:t>k  </a:t>
                      </a: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+1</a:t>
                      </a:r>
                      <a:endParaRPr lang="en-US" sz="1800" baseline="-250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522904"/>
                  </a:ext>
                </a:extLst>
              </a:tr>
              <a:tr h="4772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m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x</a:t>
                      </a:r>
                      <a:r>
                        <a:rPr lang="en-US" sz="1800" baseline="-25000" dirty="0">
                          <a:latin typeface="Bookman Old Style" panose="02050604050505020204" pitchFamily="18" charset="0"/>
                        </a:rPr>
                        <a:t>k+1</a:t>
                      </a: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= x</a:t>
                      </a:r>
                      <a:r>
                        <a:rPr lang="en-US" sz="1800" baseline="-25000" dirty="0">
                          <a:latin typeface="Bookman Old Style" panose="02050604050505020204" pitchFamily="18" charset="0"/>
                        </a:rPr>
                        <a:t>k  </a:t>
                      </a: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+1</a:t>
                      </a:r>
                      <a:endParaRPr lang="en-US" sz="1800" baseline="-250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y</a:t>
                      </a:r>
                      <a:r>
                        <a:rPr lang="en-US" sz="1800" baseline="-25000" dirty="0">
                          <a:latin typeface="Bookman Old Style" panose="02050604050505020204" pitchFamily="18" charset="0"/>
                        </a:rPr>
                        <a:t>k+1</a:t>
                      </a: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= y</a:t>
                      </a:r>
                      <a:r>
                        <a:rPr lang="en-US" sz="1800" baseline="-25000" dirty="0">
                          <a:latin typeface="Bookman Old Style" panose="02050604050505020204" pitchFamily="18" charset="0"/>
                        </a:rPr>
                        <a:t>k  </a:t>
                      </a: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+1</a:t>
                      </a:r>
                      <a:endParaRPr lang="en-US" sz="1800" baseline="-250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3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84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1BB931-326D-4F76-97F9-A027A578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DDA Algorithm (Cont..)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A4293-7504-4226-8BB4-8C70E91C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Two end points are given: (x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,y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) and (x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,y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Compute dx and dy and compute m. 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compare between dx and dy. 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If |dx| is greater than |dy|, step size will be |dx|; otherwise step size will be |dy|.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Compute </a:t>
            </a:r>
            <a:r>
              <a:rPr lang="en-US" dirty="0" err="1">
                <a:latin typeface="Bookman Old Style" panose="02050604050505020204" pitchFamily="18" charset="0"/>
              </a:rPr>
              <a:t>x</a:t>
            </a:r>
            <a:r>
              <a:rPr lang="en-US" baseline="-25000" dirty="0" err="1">
                <a:latin typeface="Bookman Old Style" panose="02050604050505020204" pitchFamily="18" charset="0"/>
              </a:rPr>
              <a:t>inc</a:t>
            </a:r>
            <a:r>
              <a:rPr lang="en-US" baseline="-25000" dirty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=dx/step and </a:t>
            </a:r>
            <a:r>
              <a:rPr lang="en-US" dirty="0" err="1">
                <a:latin typeface="Bookman Old Style" panose="02050604050505020204" pitchFamily="18" charset="0"/>
              </a:rPr>
              <a:t>y</a:t>
            </a:r>
            <a:r>
              <a:rPr lang="en-US" baseline="-25000" dirty="0" err="1">
                <a:latin typeface="Bookman Old Style" panose="02050604050505020204" pitchFamily="18" charset="0"/>
              </a:rPr>
              <a:t>inc</a:t>
            </a:r>
            <a:r>
              <a:rPr lang="en-US" baseline="-25000" dirty="0">
                <a:latin typeface="Bookman Old Style" panose="02050604050505020204" pitchFamily="18" charset="0"/>
              </a:rPr>
              <a:t>   </a:t>
            </a:r>
            <a:r>
              <a:rPr lang="en-US" dirty="0">
                <a:latin typeface="Bookman Old Style" panose="02050604050505020204" pitchFamily="18" charset="0"/>
              </a:rPr>
              <a:t>=dy/step.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Plot the pixel (x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,y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) and then increment 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 and y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  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=x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+x</a:t>
            </a:r>
            <a:r>
              <a:rPr lang="en-US" baseline="-25000" dirty="0">
                <a:latin typeface="Bookman Old Style" panose="02050604050505020204" pitchFamily="18" charset="0"/>
              </a:rPr>
              <a:t>inc</a:t>
            </a:r>
            <a:r>
              <a:rPr lang="en-US" dirty="0">
                <a:latin typeface="Bookman Old Style" panose="02050604050505020204" pitchFamily="18" charset="0"/>
              </a:rPr>
              <a:t> and y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=y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+y</a:t>
            </a:r>
            <a:r>
              <a:rPr lang="en-US" baseline="-25000" dirty="0">
                <a:latin typeface="Bookman Old Style" panose="02050604050505020204" pitchFamily="18" charset="0"/>
              </a:rPr>
              <a:t>inc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Continue this process until the iteration reaches to step size. </a:t>
            </a: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47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1BB931-326D-4F76-97F9-A027A578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Problem Solving Using DDA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A4293-7504-4226-8BB4-8C70E91C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The end points of a line are (5,4) and (12,7). Computer each value of x and y and plot the results.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The end points of a line are (5,7) and (10,5). Computer each value of x and y and plot the results.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The end points of a line are (12,9) and (17,14). Computer each value of x and y and plot the results.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The end points of a line are (17,14) and (12,9). Computer each value of x and y and plot the results.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[For solution pls check the class lecture]</a:t>
            </a: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0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397</TotalTime>
  <Words>2450</Words>
  <Application>Microsoft Office PowerPoint</Application>
  <PresentationFormat>On-screen Show (4:3)</PresentationFormat>
  <Paragraphs>247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Bookman Old Style</vt:lpstr>
      <vt:lpstr>Calibri</vt:lpstr>
      <vt:lpstr>Calibri Light</vt:lpstr>
      <vt:lpstr>Wingdings</vt:lpstr>
      <vt:lpstr>Retrospect</vt:lpstr>
      <vt:lpstr>SCAN CONVERSION</vt:lpstr>
      <vt:lpstr>Scan Conversion </vt:lpstr>
      <vt:lpstr>Scan Converting a Point </vt:lpstr>
      <vt:lpstr>Scan Converting a Point </vt:lpstr>
      <vt:lpstr>Scan Converting a Line </vt:lpstr>
      <vt:lpstr>Algorithm for Scan Converting a Line</vt:lpstr>
      <vt:lpstr>DDA Algorithm </vt:lpstr>
      <vt:lpstr>DDA Algorithm (Cont..)</vt:lpstr>
      <vt:lpstr>Problem Solving Using DDA Algorithm</vt:lpstr>
      <vt:lpstr>Limitation of DDA</vt:lpstr>
      <vt:lpstr>Bresenham’s Line Algorithm</vt:lpstr>
      <vt:lpstr>Bresenham’s Line Algorithm</vt:lpstr>
      <vt:lpstr>Bresenham’s Line Algorithm</vt:lpstr>
      <vt:lpstr>Bresenham’s Line Algorithm for |m|&lt;1</vt:lpstr>
      <vt:lpstr>Problem Solving using Bresenham’s Algo</vt:lpstr>
      <vt:lpstr>Scan Converting a Circle</vt:lpstr>
      <vt:lpstr>Scan Converting a Circle</vt:lpstr>
      <vt:lpstr>Algorithm for Scan Converting a Circle</vt:lpstr>
      <vt:lpstr>Bresenham’s Circle Algorithm</vt:lpstr>
      <vt:lpstr>Bresenham’s Circle Algorithm</vt:lpstr>
      <vt:lpstr>Bresenham’s Circle Algorithm</vt:lpstr>
      <vt:lpstr>Mid Point Circle Algorithm</vt:lpstr>
      <vt:lpstr>Mid Point Circle Algorithm</vt:lpstr>
      <vt:lpstr>Mid Point Circle Algorithm</vt:lpstr>
      <vt:lpstr>Problem</vt:lpstr>
      <vt:lpstr>Region Filling</vt:lpstr>
      <vt:lpstr>Region Filling</vt:lpstr>
      <vt:lpstr>4 connected vs 8 connected</vt:lpstr>
      <vt:lpstr>Boundary Fill Algorithm</vt:lpstr>
      <vt:lpstr>Flood Fill Algorithm</vt:lpstr>
      <vt:lpstr>Scan Line Algorithm</vt:lpstr>
      <vt:lpstr>Scan Line Algorithm: Special Cases </vt:lpstr>
      <vt:lpstr>Aliasing Effect</vt:lpstr>
      <vt:lpstr>Anti Aliasing </vt:lpstr>
      <vt:lpstr>Mathematical Problem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 CONVERSION</dc:title>
  <dc:creator>User</dc:creator>
  <cp:lastModifiedBy>User</cp:lastModifiedBy>
  <cp:revision>12</cp:revision>
  <dcterms:created xsi:type="dcterms:W3CDTF">2020-08-22T04:19:00Z</dcterms:created>
  <dcterms:modified xsi:type="dcterms:W3CDTF">2020-08-24T09:40:33Z</dcterms:modified>
</cp:coreProperties>
</file>