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 id="2147483687" r:id="rId3"/>
  </p:sldMasterIdLst>
  <p:notesMasterIdLst>
    <p:notesMasterId r:id="rId91"/>
  </p:notesMasterIdLst>
  <p:sldIdLst>
    <p:sldId id="795" r:id="rId4"/>
    <p:sldId id="796" r:id="rId5"/>
    <p:sldId id="879" r:id="rId6"/>
    <p:sldId id="792" r:id="rId7"/>
    <p:sldId id="810" r:id="rId8"/>
    <p:sldId id="907" r:id="rId9"/>
    <p:sldId id="880" r:id="rId10"/>
    <p:sldId id="928" r:id="rId11"/>
    <p:sldId id="801" r:id="rId12"/>
    <p:sldId id="884" r:id="rId13"/>
    <p:sldId id="845" r:id="rId14"/>
    <p:sldId id="847" r:id="rId15"/>
    <p:sldId id="881" r:id="rId16"/>
    <p:sldId id="883" r:id="rId17"/>
    <p:sldId id="813" r:id="rId18"/>
    <p:sldId id="815" r:id="rId19"/>
    <p:sldId id="890" r:id="rId20"/>
    <p:sldId id="889" r:id="rId21"/>
    <p:sldId id="888" r:id="rId22"/>
    <p:sldId id="802" r:id="rId23"/>
    <p:sldId id="886" r:id="rId24"/>
    <p:sldId id="819" r:id="rId25"/>
    <p:sldId id="848" r:id="rId26"/>
    <p:sldId id="822" r:id="rId27"/>
    <p:sldId id="849" r:id="rId28"/>
    <p:sldId id="892" r:id="rId29"/>
    <p:sldId id="891" r:id="rId30"/>
    <p:sldId id="893" r:id="rId31"/>
    <p:sldId id="908" r:id="rId32"/>
    <p:sldId id="803" r:id="rId33"/>
    <p:sldId id="825" r:id="rId34"/>
    <p:sldId id="826" r:id="rId35"/>
    <p:sldId id="827" r:id="rId36"/>
    <p:sldId id="894" r:id="rId37"/>
    <p:sldId id="895" r:id="rId38"/>
    <p:sldId id="896" r:id="rId39"/>
    <p:sldId id="804" r:id="rId40"/>
    <p:sldId id="831" r:id="rId41"/>
    <p:sldId id="832" r:id="rId42"/>
    <p:sldId id="897" r:id="rId43"/>
    <p:sldId id="898" r:id="rId44"/>
    <p:sldId id="899" r:id="rId45"/>
    <p:sldId id="805" r:id="rId46"/>
    <p:sldId id="852" r:id="rId47"/>
    <p:sldId id="853" r:id="rId48"/>
    <p:sldId id="900" r:id="rId49"/>
    <p:sldId id="901" r:id="rId50"/>
    <p:sldId id="909" r:id="rId51"/>
    <p:sldId id="910" r:id="rId52"/>
    <p:sldId id="902" r:id="rId53"/>
    <p:sldId id="912" r:id="rId54"/>
    <p:sldId id="903" r:id="rId55"/>
    <p:sldId id="904" r:id="rId56"/>
    <p:sldId id="905" r:id="rId57"/>
    <p:sldId id="906" r:id="rId58"/>
    <p:sldId id="855" r:id="rId59"/>
    <p:sldId id="793" r:id="rId60"/>
    <p:sldId id="806" r:id="rId61"/>
    <p:sldId id="857" r:id="rId62"/>
    <p:sldId id="860" r:id="rId63"/>
    <p:sldId id="862" r:id="rId64"/>
    <p:sldId id="871" r:id="rId65"/>
    <p:sldId id="872" r:id="rId66"/>
    <p:sldId id="807" r:id="rId67"/>
    <p:sldId id="864" r:id="rId68"/>
    <p:sldId id="877" r:id="rId69"/>
    <p:sldId id="878" r:id="rId70"/>
    <p:sldId id="876" r:id="rId71"/>
    <p:sldId id="869" r:id="rId72"/>
    <p:sldId id="794" r:id="rId73"/>
    <p:sldId id="808" r:id="rId74"/>
    <p:sldId id="809" r:id="rId75"/>
    <p:sldId id="913" r:id="rId76"/>
    <p:sldId id="914" r:id="rId77"/>
    <p:sldId id="915" r:id="rId78"/>
    <p:sldId id="916" r:id="rId79"/>
    <p:sldId id="917" r:id="rId80"/>
    <p:sldId id="918" r:id="rId81"/>
    <p:sldId id="919" r:id="rId82"/>
    <p:sldId id="920" r:id="rId83"/>
    <p:sldId id="921" r:id="rId84"/>
    <p:sldId id="922" r:id="rId85"/>
    <p:sldId id="923" r:id="rId86"/>
    <p:sldId id="924" r:id="rId87"/>
    <p:sldId id="925" r:id="rId88"/>
    <p:sldId id="926" r:id="rId89"/>
    <p:sldId id="927" r:id="rId9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663300"/>
    <a:srgbClr val="0000CC"/>
    <a:srgbClr val="FF0000"/>
    <a:srgbClr val="660066"/>
    <a:srgbClr val="00CC00"/>
    <a:srgbClr val="6666FF"/>
    <a:srgbClr val="33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9" autoAdjust="0"/>
    <p:restoredTop sz="94688" autoAdjust="0"/>
  </p:normalViewPr>
  <p:slideViewPr>
    <p:cSldViewPr>
      <p:cViewPr varScale="1">
        <p:scale>
          <a:sx n="75" d="100"/>
          <a:sy n="75" d="100"/>
        </p:scale>
        <p:origin x="5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05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905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05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5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05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2593BB4E-D6F5-47A3-B97C-780792C6A63B}" type="slidenum">
              <a:rPr lang="en-US"/>
              <a:pPr/>
              <a:t>‹#›</a:t>
            </a:fld>
            <a:endParaRPr lang="en-US"/>
          </a:p>
        </p:txBody>
      </p:sp>
    </p:spTree>
    <p:extLst>
      <p:ext uri="{BB962C8B-B14F-4D97-AF65-F5344CB8AC3E}">
        <p14:creationId xmlns:p14="http://schemas.microsoft.com/office/powerpoint/2010/main" val="40620778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C8587-72D9-4234-9BD6-E7A8EBA9AE44}" type="slidenum">
              <a:rPr lang="en-US"/>
              <a:pPr/>
              <a:t>1</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261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03D9B-D188-41C9-A898-6388B3F1FD72}" type="slidenum">
              <a:rPr lang="en-US"/>
              <a:pPr/>
              <a:t>16</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685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p>
            <a:fld id="{53F33012-33B4-47CE-B356-B6580AE257A6}" type="slidenum">
              <a:rPr lang="en-AU" smtClean="0">
                <a:latin typeface="Times New Roman" pitchFamily="18" charset="0"/>
                <a:ea typeface="ＭＳ Ｐゴシック" pitchFamily="34" charset="-128"/>
              </a:rPr>
              <a:pPr/>
              <a:t>18</a:t>
            </a:fld>
            <a:endParaRPr lang="en-AU" smtClean="0">
              <a:latin typeface="Times New Roman" pitchFamily="18" charset="0"/>
              <a:ea typeface="ＭＳ Ｐゴシック" pitchFamily="34" charset="-128"/>
            </a:endParaRPr>
          </a:p>
        </p:txBody>
      </p:sp>
      <p:sp>
        <p:nvSpPr>
          <p:cNvPr id="52227"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5FB04FB-2FD7-4FEF-9BBA-51D790D90C22}"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AU" sz="1200">
              <a:solidFill>
                <a:srgbClr val="FFFFFF"/>
              </a:solidFill>
            </a:endParaRPr>
          </a:p>
        </p:txBody>
      </p:sp>
      <p:sp>
        <p:nvSpPr>
          <p:cNvPr id="5222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2229"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mtClean="0">
                <a:latin typeface="Arial" charset="0"/>
                <a:ea typeface="ＭＳ Ｐゴシック" pitchFamily="34" charset="-128"/>
              </a:rPr>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extLst>
      <p:ext uri="{BB962C8B-B14F-4D97-AF65-F5344CB8AC3E}">
        <p14:creationId xmlns:p14="http://schemas.microsoft.com/office/powerpoint/2010/main" val="2801244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1B2EDB25-4EF8-4A52-BB48-879B02BA7C26}" type="slidenum">
              <a:rPr lang="en-AU" smtClean="0">
                <a:latin typeface="Times New Roman" pitchFamily="18" charset="0"/>
                <a:ea typeface="ＭＳ Ｐゴシック" pitchFamily="34" charset="-128"/>
              </a:rPr>
              <a:pPr/>
              <a:t>19</a:t>
            </a:fld>
            <a:endParaRPr lang="en-AU" smtClean="0">
              <a:latin typeface="Times New Roman" pitchFamily="18" charset="0"/>
              <a:ea typeface="ＭＳ Ｐゴシック" pitchFamily="34" charset="-128"/>
            </a:endParaRPr>
          </a:p>
        </p:txBody>
      </p:sp>
      <p:sp>
        <p:nvSpPr>
          <p:cNvPr id="50179"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A671F0-0386-4F3E-AC8D-9B314D34D019}"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AU" sz="1200">
              <a:solidFill>
                <a:srgbClr val="FFFFFF"/>
              </a:solidFill>
            </a:endParaRPr>
          </a:p>
        </p:txBody>
      </p:sp>
      <p:sp>
        <p:nvSpPr>
          <p:cNvPr id="5018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0181"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mtClean="0">
                <a:latin typeface="Arial" charset="0"/>
                <a:ea typeface="ＭＳ Ｐゴシック" pitchFamily="34" charset="-128"/>
              </a:rPr>
              <a:t>To overcome the problems of repetitions and order independence in ECB, want some way of making the ciphertext </a:t>
            </a:r>
            <a:r>
              <a:rPr lang="en-AU" smtClean="0">
                <a:solidFill>
                  <a:srgbClr val="00B0F0"/>
                </a:solidFill>
                <a:latin typeface="Arial" charset="0"/>
                <a:ea typeface="ＭＳ Ｐゴシック" pitchFamily="34" charset="-128"/>
              </a:rPr>
              <a:t>dependent on </a:t>
            </a:r>
            <a:r>
              <a:rPr lang="en-AU" b="1" smtClean="0">
                <a:solidFill>
                  <a:srgbClr val="00B0F0"/>
                </a:solidFill>
                <a:latin typeface="Arial" charset="0"/>
                <a:ea typeface="ＭＳ Ｐゴシック" pitchFamily="34" charset="-128"/>
              </a:rPr>
              <a:t>all</a:t>
            </a:r>
            <a:r>
              <a:rPr lang="en-AU" smtClean="0">
                <a:solidFill>
                  <a:srgbClr val="00B0F0"/>
                </a:solidFill>
                <a:latin typeface="Arial" charset="0"/>
                <a:ea typeface="ＭＳ Ｐゴシック" pitchFamily="34" charset="-128"/>
              </a:rPr>
              <a:t> blocks before it</a:t>
            </a:r>
            <a:r>
              <a:rPr lang="en-AU" smtClean="0">
                <a:latin typeface="Arial" charset="0"/>
                <a:ea typeface="ＭＳ Ｐゴシック" pitchFamily="34" charset="-128"/>
              </a:rPr>
              <a:t>. The CBC provides this, by combining the previous ciphertext block with the current message block before encrypting. </a:t>
            </a:r>
            <a:r>
              <a:rPr lang="en-US" smtClean="0">
                <a:latin typeface="Arial" charset="0"/>
                <a:ea typeface="ＭＳ Ｐゴシック" pitchFamily="34" charset="-128"/>
              </a:rPr>
              <a:t>In effect, we have chained together the processing of the sequence of plaintext blocks. The input to the encryption function for each plaintext block bears no fixed relationship to the plaintext block. Therefore, repeating patterns of b bits are not exposed</a:t>
            </a:r>
            <a:r>
              <a:rPr lang="en-US" i="1" smtClean="0">
                <a:latin typeface="Arial" charset="0"/>
                <a:ea typeface="ＭＳ Ｐゴシック" pitchFamily="34" charset="-128"/>
              </a:rPr>
              <a:t>. </a:t>
            </a:r>
            <a:r>
              <a:rPr lang="en-US" smtClean="0">
                <a:latin typeface="Arial" charset="0"/>
                <a:ea typeface="ＭＳ Ｐゴシック" pitchFamily="34" charset="-128"/>
              </a:rPr>
              <a:t>For decryption, each cipher block is passed through the decryption algorithm. The result is XORed with the preceding ciphertext block to produce the plaintext block.</a:t>
            </a:r>
            <a:r>
              <a:rPr lang="en-US" i="1" smtClean="0">
                <a:latin typeface="Arial" charset="0"/>
                <a:ea typeface="ＭＳ Ｐゴシック" pitchFamily="34" charset="-128"/>
              </a:rPr>
              <a:t> </a:t>
            </a:r>
            <a:r>
              <a:rPr lang="en-US" smtClean="0">
                <a:latin typeface="Arial" charset="0"/>
                <a:ea typeface="ＭＳ Ｐゴシック" pitchFamily="34" charset="-128"/>
              </a:rPr>
              <a:t>To produce the first block of ciphertext, an initialization vector (IV) is XORed with the first block of plaintext. On decryption, the IV is XORed with the output of the decryption algorithm to recover the first block of plaintext. The IV is a data block that is that same size as the cipher block, and is either </a:t>
            </a:r>
            <a:r>
              <a:rPr lang="en-AU" smtClean="0">
                <a:latin typeface="Arial" charset="0"/>
                <a:ea typeface="ＭＳ Ｐゴシック" pitchFamily="34" charset="-128"/>
              </a:rPr>
              <a:t>well known (often all 0's), or otherwise is sent, ECB encrypted, just before starting CBC use. CBC mode is applicable whenever large amounts of data need to be sent securely, provided that all data is available in advance (eg email, FTP, web etc).</a:t>
            </a:r>
          </a:p>
        </p:txBody>
      </p:sp>
    </p:spTree>
    <p:extLst>
      <p:ext uri="{BB962C8B-B14F-4D97-AF65-F5344CB8AC3E}">
        <p14:creationId xmlns:p14="http://schemas.microsoft.com/office/powerpoint/2010/main" val="216842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3771D-82E4-41D9-8988-954A50642766}" type="slidenum">
              <a:rPr lang="en-US"/>
              <a:pPr/>
              <a:t>20</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694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A49BB-00B8-4085-B0D9-F33CC56D0C8B}" type="slidenum">
              <a:rPr lang="en-US"/>
              <a:pPr/>
              <a:t>22</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760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81466-4C4B-4D98-9265-AFBE4DC592A0}" type="slidenum">
              <a:rPr lang="en-US"/>
              <a:pPr/>
              <a:t>23</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79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EADCF-AEEC-4C9D-A2A6-1801826CC40D}" type="slidenum">
              <a:rPr lang="en-US"/>
              <a:pPr/>
              <a:t>24</a:t>
            </a:fld>
            <a:endParaRPr lang="en-US"/>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394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27059-AB3E-44C9-9022-C86AE54C3E28}" type="slidenum">
              <a:rPr lang="en-US"/>
              <a:pPr/>
              <a:t>25</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8256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787E2-70F3-4436-8B17-8C966CB06D33}" type="slidenum">
              <a:rPr lang="en-US"/>
              <a:pPr/>
              <a:t>30</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90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AA222-DA03-4B84-A81C-8C31E0FBC57B}" type="slidenum">
              <a:rPr lang="en-US"/>
              <a:pPr/>
              <a:t>31</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503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31142-D0A6-47E2-A1F9-F2FE7C9D5260}" type="slidenum">
              <a:rPr lang="en-US"/>
              <a:pPr/>
              <a:t>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518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74770-E9EA-4DEA-B678-40022CBAC262}" type="slidenum">
              <a:rPr lang="en-US"/>
              <a:pPr/>
              <a:t>32</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4416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8EF05-7461-4E1D-89D2-BABF4ACCCB2D}" type="slidenum">
              <a:rPr lang="en-US"/>
              <a:pPr/>
              <a:t>33</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378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FA511-11F9-4F52-BAFF-08799C327006}" type="slidenum">
              <a:rPr lang="en-US"/>
              <a:pPr/>
              <a:t>37</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2984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F701-E9E2-459F-BA4A-EE4DE7B13FCC}" type="slidenum">
              <a:rPr lang="en-US"/>
              <a:pPr/>
              <a:t>38</a:t>
            </a:fld>
            <a:endParaRPr 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5531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81198-73B1-4243-8E45-8C64CF5B8C93}" type="slidenum">
              <a:rPr lang="en-US"/>
              <a:pPr/>
              <a:t>39</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295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5EF048-D7C8-4ADA-96D4-49B7917839AF}" type="slidenum">
              <a:rPr lang="en-US"/>
              <a:pPr/>
              <a:t>43</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30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A73BF-D9CD-4657-9C55-156DC44147D5}" type="slidenum">
              <a:rPr lang="en-US"/>
              <a:pPr/>
              <a:t>44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3970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CEBC8-CD0C-4991-AF31-087B1AB7FE58}" type="slidenum">
              <a:rPr lang="en-US"/>
              <a:pPr/>
              <a:t>45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973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fld id="{4A2028B2-EC9A-4B74-A908-1C31A3148448}" type="slidenum">
              <a:rPr lang="en-AU" smtClean="0">
                <a:latin typeface="Times New Roman" pitchFamily="18" charset="0"/>
                <a:ea typeface="ＭＳ Ｐゴシック" pitchFamily="34" charset="-128"/>
              </a:rPr>
              <a:pPr/>
              <a:t>47</a:t>
            </a:fld>
            <a:endParaRPr lang="en-AU" smtClean="0">
              <a:latin typeface="Times New Roman" pitchFamily="18" charset="0"/>
              <a:ea typeface="ＭＳ Ｐゴシック" pitchFamily="34" charset="-128"/>
            </a:endParaRPr>
          </a:p>
        </p:txBody>
      </p:sp>
      <p:sp>
        <p:nvSpPr>
          <p:cNvPr id="66563"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E00694B-A1F3-4248-8BEB-36E05C2405FE}"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47</a:t>
            </a:fld>
            <a:endParaRPr lang="en-AU" sz="1200">
              <a:solidFill>
                <a:srgbClr val="FFFFFF"/>
              </a:solidFill>
            </a:endParaRPr>
          </a:p>
        </p:txBody>
      </p:sp>
      <p:sp>
        <p:nvSpPr>
          <p:cNvPr id="6656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6565"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NIST is currently in the process of approving an additional block cipher mode of operation, XTS-AES. This mode is also an IEEE standard, IEEE Std 1619-2007, which describes a method of encryption for data stored in sector-based devices. The XTS-AES mode is based on the concept of a tweakable block cipher. The requirements for encrypting stored data, also referred to as "data at rest" differ somewhat from those for transmitted data (see text for list). Encryption of a single block involves two instances of the AES algorithm with two keys, and a number of parameters (see text). In essence, the parameter </a:t>
            </a:r>
            <a:r>
              <a:rPr lang="en-US" i="1" smtClean="0">
                <a:latin typeface="Arial" charset="0"/>
                <a:ea typeface="ＭＳ Ｐゴシック" pitchFamily="34" charset="-128"/>
              </a:rPr>
              <a:t>j </a:t>
            </a:r>
            <a:r>
              <a:rPr lang="en-US" smtClean="0">
                <a:latin typeface="Arial" charset="0"/>
                <a:ea typeface="ＭＳ Ｐゴシック" pitchFamily="34" charset="-128"/>
              </a:rPr>
              <a:t> is the block number within the sector, and i is the 128-bit tweak for the sector. Each data unit (sector) is assigned a tweak value that is a nonnegative integer. The tweak values are assigned consecutively, starting from an arbitrary nonnegative integer.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The plaintext of a sector or data unit is organized in to blocks of 128 bits, hence the input to the XTS-AES algorithm consists of m 128-bit blocks and possibly a final partial block. For encryption and decryption, each block is treated independently and encrypted. The only exception occurs when the last block has less than 128 bits. In that case, the last two blocks are encrypted/decrypted using a </a:t>
            </a:r>
            <a:r>
              <a:rPr lang="en-US" b="1" smtClean="0">
                <a:latin typeface="Arial" charset="0"/>
                <a:ea typeface="ＭＳ Ｐゴシック" pitchFamily="34" charset="-128"/>
              </a:rPr>
              <a:t>ciphertext- stealing </a:t>
            </a:r>
            <a:r>
              <a:rPr lang="en-US" smtClean="0">
                <a:latin typeface="Arial" charset="0"/>
                <a:ea typeface="ＭＳ Ｐゴシック" pitchFamily="34" charset="-128"/>
              </a:rPr>
              <a:t>technique instead of padding.</a:t>
            </a:r>
          </a:p>
        </p:txBody>
      </p:sp>
    </p:spTree>
    <p:extLst>
      <p:ext uri="{BB962C8B-B14F-4D97-AF65-F5344CB8AC3E}">
        <p14:creationId xmlns:p14="http://schemas.microsoft.com/office/powerpoint/2010/main" val="2606490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fld id="{CF0AA399-E219-4A92-BBF6-9C29015829EC}" type="slidenum">
              <a:rPr lang="en-AU" smtClean="0">
                <a:latin typeface="Times New Roman" pitchFamily="18" charset="0"/>
                <a:ea typeface="ＭＳ Ｐゴシック" pitchFamily="34" charset="-128"/>
              </a:rPr>
              <a:pPr/>
              <a:t>50</a:t>
            </a:fld>
            <a:endParaRPr lang="en-AU" smtClean="0">
              <a:latin typeface="Times New Roman" pitchFamily="18" charset="0"/>
              <a:ea typeface="ＭＳ Ｐゴシック" pitchFamily="34" charset="-128"/>
            </a:endParaRPr>
          </a:p>
        </p:txBody>
      </p:sp>
      <p:sp>
        <p:nvSpPr>
          <p:cNvPr id="67587"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897C8D-0D7F-4BAD-BA87-E78DFEC7DFAA}"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AU" sz="1200">
              <a:solidFill>
                <a:srgbClr val="FFFFFF"/>
              </a:solidFill>
            </a:endParaRPr>
          </a:p>
        </p:txBody>
      </p:sp>
      <p:sp>
        <p:nvSpPr>
          <p:cNvPr id="6758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7589"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NIST is currently in the process of approving an additional block cipher mode of operation, XTS-AES. This mode is also an IEEE standard, IEEE Std 1619-2007, which describes a method of encryption for data stored in sector-based devices. The XTS-AES mode is based on the concept of a tweakable block cipher. The requirements for encrypting stored data, also referred to as "data at rest" differ somewhat from those for transmitted data (see text for list). Encryption of a single block involves two instances of the AES algorithm with two keys, and a number of parameters (see text). In essence, the parameter </a:t>
            </a:r>
            <a:r>
              <a:rPr lang="en-US" i="1" smtClean="0">
                <a:latin typeface="Arial" charset="0"/>
                <a:ea typeface="ＭＳ Ｐゴシック" pitchFamily="34" charset="-128"/>
              </a:rPr>
              <a:t>j </a:t>
            </a:r>
            <a:r>
              <a:rPr lang="en-US" smtClean="0">
                <a:latin typeface="Arial" charset="0"/>
                <a:ea typeface="ＭＳ Ｐゴシック" pitchFamily="34" charset="-128"/>
              </a:rPr>
              <a:t> is the block number within the sector, and i is the 128-bit tweak for the sector. Each data unit (sector) is assigned a tweak value that is a nonnegative integer. The tweak values are assigned consecutively, starting from an arbitrary nonnegative integer.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The plaintext of a sector or data unit is organized in to blocks of 128 bits, hence the input to the XTS-AES algorithm consists of m 128-bit blocks and possibly a final partial block. For encryption and decryption, each block is treated independently and encrypted. The only exception occurs when the last block has less than 128 bits. In that case, the last two blocks are encrypted/decrypted using a </a:t>
            </a:r>
            <a:r>
              <a:rPr lang="en-US" b="1" smtClean="0">
                <a:latin typeface="Arial" charset="0"/>
                <a:ea typeface="ＭＳ Ｐゴシック" pitchFamily="34" charset="-128"/>
              </a:rPr>
              <a:t>ciphertext- stealing </a:t>
            </a:r>
            <a:r>
              <a:rPr lang="en-US" smtClean="0">
                <a:latin typeface="Arial" charset="0"/>
                <a:ea typeface="ＭＳ Ｐゴシック" pitchFamily="34" charset="-128"/>
              </a:rPr>
              <a:t>technique instead of padding.</a:t>
            </a:r>
          </a:p>
        </p:txBody>
      </p:sp>
    </p:spTree>
    <p:extLst>
      <p:ext uri="{BB962C8B-B14F-4D97-AF65-F5344CB8AC3E}">
        <p14:creationId xmlns:p14="http://schemas.microsoft.com/office/powerpoint/2010/main" val="343246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3BB4E-D6F5-47A3-B97C-780792C6A63B}" type="slidenum">
              <a:rPr lang="en-US" smtClean="0"/>
              <a:pPr/>
              <a:t>3</a:t>
            </a:fld>
            <a:endParaRPr lang="en-US"/>
          </a:p>
        </p:txBody>
      </p:sp>
    </p:spTree>
    <p:extLst>
      <p:ext uri="{BB962C8B-B14F-4D97-AF65-F5344CB8AC3E}">
        <p14:creationId xmlns:p14="http://schemas.microsoft.com/office/powerpoint/2010/main" val="94694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p>
            <a:fld id="{954ED80D-0694-4BC4-866C-8418E33B2254}" type="slidenum">
              <a:rPr lang="en-AU" smtClean="0">
                <a:latin typeface="Times New Roman" pitchFamily="18" charset="0"/>
                <a:ea typeface="ＭＳ Ｐゴシック" pitchFamily="34" charset="-128"/>
              </a:rPr>
              <a:pPr/>
              <a:t>53</a:t>
            </a:fld>
            <a:endParaRPr lang="en-AU" smtClean="0">
              <a:latin typeface="Times New Roman" pitchFamily="18" charset="0"/>
              <a:ea typeface="ＭＳ Ｐゴシック" pitchFamily="34" charset="-128"/>
            </a:endParaRPr>
          </a:p>
        </p:txBody>
      </p:sp>
      <p:sp>
        <p:nvSpPr>
          <p:cNvPr id="6861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116AA1B-8935-4137-856B-E88C861D357C}"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AU" sz="1200">
              <a:solidFill>
                <a:srgbClr val="FFFFFF"/>
              </a:solidFill>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3"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Stallings Figure 6.9 illustrates the operation of the XTS-AES mode on a single block.</a:t>
            </a:r>
          </a:p>
        </p:txBody>
      </p:sp>
    </p:spTree>
    <p:extLst>
      <p:ext uri="{BB962C8B-B14F-4D97-AF65-F5344CB8AC3E}">
        <p14:creationId xmlns:p14="http://schemas.microsoft.com/office/powerpoint/2010/main" val="122391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fld id="{27A42A62-C3E0-4DA1-9ACE-6E262B08A2D9}" type="slidenum">
              <a:rPr lang="en-AU" smtClean="0">
                <a:latin typeface="Times New Roman" pitchFamily="18" charset="0"/>
                <a:ea typeface="ＭＳ Ｐゴシック" pitchFamily="34" charset="-128"/>
              </a:rPr>
              <a:pPr/>
              <a:t>54</a:t>
            </a:fld>
            <a:endParaRPr lang="en-AU" smtClean="0">
              <a:latin typeface="Times New Roman" pitchFamily="18" charset="0"/>
              <a:ea typeface="ＭＳ Ｐゴシック" pitchFamily="34" charset="-128"/>
            </a:endParaRPr>
          </a:p>
        </p:txBody>
      </p:sp>
      <p:sp>
        <p:nvSpPr>
          <p:cNvPr id="69635"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DC3C849-B091-4894-AB8B-6BC2104A03CC}"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54</a:t>
            </a:fld>
            <a:endParaRPr lang="en-AU" sz="1200">
              <a:solidFill>
                <a:srgbClr val="FFFFFF"/>
              </a:solidFill>
            </a:endParaRPr>
          </a:p>
        </p:txBody>
      </p:sp>
      <p:sp>
        <p:nvSpPr>
          <p:cNvPr id="6963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9637"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Stallings Figure 6.10 illustrates the </a:t>
            </a:r>
            <a:r>
              <a:rPr lang="en-US" b="1" smtClean="0">
                <a:latin typeface="Arial" charset="0"/>
                <a:ea typeface="ＭＳ Ｐゴシック" pitchFamily="34" charset="-128"/>
              </a:rPr>
              <a:t>ciphertext- stealing </a:t>
            </a:r>
            <a:r>
              <a:rPr lang="en-US" smtClean="0">
                <a:latin typeface="Arial" charset="0"/>
                <a:ea typeface="ＭＳ Ｐゴシック" pitchFamily="34" charset="-128"/>
              </a:rPr>
              <a:t>technique used in XTS-AES. This ensures that the encrypted data remains the same size as the original plaintext, which it must to fit on a block-oriented storage device. See text for more details.</a:t>
            </a:r>
          </a:p>
        </p:txBody>
      </p:sp>
    </p:spTree>
    <p:extLst>
      <p:ext uri="{BB962C8B-B14F-4D97-AF65-F5344CB8AC3E}">
        <p14:creationId xmlns:p14="http://schemas.microsoft.com/office/powerpoint/2010/main" val="3385676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fld id="{21A8B91A-B730-4CAE-A473-52C24ACC0888}" type="slidenum">
              <a:rPr lang="en-AU" smtClean="0">
                <a:latin typeface="Times New Roman" pitchFamily="18" charset="0"/>
                <a:ea typeface="ＭＳ Ｐゴシック" pitchFamily="34" charset="-128"/>
              </a:rPr>
              <a:pPr/>
              <a:t>55</a:t>
            </a:fld>
            <a:endParaRPr lang="en-AU" smtClean="0">
              <a:latin typeface="Times New Roman" pitchFamily="18" charset="0"/>
              <a:ea typeface="ＭＳ Ｐゴシック" pitchFamily="34" charset="-128"/>
            </a:endParaRPr>
          </a:p>
        </p:txBody>
      </p:sp>
      <p:sp>
        <p:nvSpPr>
          <p:cNvPr id="70659"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EB5761-D4F5-488C-87AB-27BB01A71062}"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55</a:t>
            </a:fld>
            <a:endParaRPr lang="en-AU" sz="1200">
              <a:solidFill>
                <a:srgbClr val="FFFFFF"/>
              </a:solidFill>
            </a:endParaRPr>
          </a:p>
        </p:txBody>
      </p:sp>
      <p:sp>
        <p:nvSpPr>
          <p:cNvPr id="7066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0661" name="Text Box 3"/>
          <p:cNvSpPr>
            <a:spLocks noGrp="1" noChangeArrowheads="1"/>
          </p:cNvSpPr>
          <p:nvPr>
            <p:ph type="body" idx="1"/>
          </p:nvPr>
        </p:nvSpPr>
        <p:spPr>
          <a:xfrm>
            <a:off x="685800" y="4343400"/>
            <a:ext cx="5486400" cy="4114800"/>
          </a:xfrm>
          <a:noFill/>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Arial" charset="0"/>
                <a:ea typeface="ＭＳ Ｐゴシック" pitchFamily="34" charset="-128"/>
              </a:rPr>
              <a:t>XTS-AES mode, like CTR mode, is suitable for parallel operation: because there is no chaining, multiple blocks can be encrypted or decrypted simultaneously. Unlike CTR mode, XTS-AES mode includes a nonce (the parameter</a:t>
            </a:r>
            <a:r>
              <a:rPr lang="en-US" i="1" smtClean="0">
                <a:latin typeface="Arial" charset="0"/>
                <a:ea typeface="ＭＳ Ｐゴシック" pitchFamily="34" charset="-128"/>
              </a:rPr>
              <a:t> i) </a:t>
            </a:r>
            <a:r>
              <a:rPr lang="en-US" smtClean="0">
                <a:latin typeface="Arial" charset="0"/>
                <a:ea typeface="ＭＳ Ｐゴシック" pitchFamily="34" charset="-128"/>
              </a:rPr>
              <a:t>as well as a counter (parameter </a:t>
            </a:r>
            <a:r>
              <a:rPr lang="en-US" i="1" smtClean="0">
                <a:latin typeface="Arial" charset="0"/>
                <a:ea typeface="ＭＳ Ｐゴシック" pitchFamily="34" charset="-128"/>
              </a:rPr>
              <a:t>j). </a:t>
            </a:r>
          </a:p>
        </p:txBody>
      </p:sp>
    </p:spTree>
    <p:extLst>
      <p:ext uri="{BB962C8B-B14F-4D97-AF65-F5344CB8AC3E}">
        <p14:creationId xmlns:p14="http://schemas.microsoft.com/office/powerpoint/2010/main" val="3892704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2391D-E6DF-4592-886B-7E12697A7340}" type="slidenum">
              <a:rPr lang="en-US"/>
              <a:pPr/>
              <a:t>56</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6910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075AE-853E-4FA2-A05F-F37EF5A18721}" type="slidenum">
              <a:rPr lang="en-US"/>
              <a:pPr/>
              <a:t>57</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0109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BBCF2-7617-4AB8-AAA3-592EADB6A870}" type="slidenum">
              <a:rPr lang="en-US"/>
              <a:pPr/>
              <a:t>58</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3106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70374-2461-4EE7-ACCE-0B0433505556}" type="slidenum">
              <a:rPr lang="en-US"/>
              <a:pPr/>
              <a:t>59</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0071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23D7-AD59-4B38-A291-094438CCF90C}" type="slidenum">
              <a:rPr lang="en-US"/>
              <a:pPr/>
              <a:t>60</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4053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10106-6C26-4E26-9E11-F7C06345772E}" type="slidenum">
              <a:rPr lang="en-US"/>
              <a:pPr/>
              <a:t>61</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2137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2C41F-C318-4317-9B31-1247834EA873}" type="slidenum">
              <a:rPr lang="en-US"/>
              <a:pPr/>
              <a:t>62</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691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E7ABB-B92D-4EF7-8EED-37B10E4D676E}" type="slidenum">
              <a:rPr lang="en-US"/>
              <a:pPr/>
              <a:t>4</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8953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AE915-6DF7-4C93-98A4-2A64D70F42C2}" type="slidenum">
              <a:rPr lang="en-US"/>
              <a:pPr/>
              <a:t>63</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6006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231B8-310F-4469-B2B0-F76564E8B715}" type="slidenum">
              <a:rPr lang="en-US"/>
              <a:pPr/>
              <a:t>64</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3334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F5D58-5E25-4D00-81E9-44E65824476A}" type="slidenum">
              <a:rPr lang="en-US"/>
              <a:pPr/>
              <a:t>65</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3153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87873-4A43-493E-AE0E-F04ACCDD8B02}" type="slidenum">
              <a:rPr lang="en-US"/>
              <a:pPr/>
              <a:t>66</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7613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5974-A233-4E03-A994-DCA3141C5F70}" type="slidenum">
              <a:rPr lang="en-US"/>
              <a:pPr/>
              <a:t>67</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8275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9820F-80FB-4EC3-837B-7E03BAFA6969}" type="slidenum">
              <a:rPr lang="en-US"/>
              <a:pPr/>
              <a:t>68</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9168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315C0-47A3-4666-9E7F-2CA4A321C87A}" type="slidenum">
              <a:rPr lang="en-US"/>
              <a:pPr/>
              <a:t>69</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4479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4FA5F-524C-4493-8892-88E7827D7F29}" type="slidenum">
              <a:rPr lang="en-US"/>
              <a:pPr/>
              <a:t>70</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863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4FFEC-8FB1-43D1-86E7-C8BCB01FF71C}" type="slidenum">
              <a:rPr lang="en-US"/>
              <a:pPr/>
              <a:t>71</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9127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68755-9C38-4529-A09B-1F66C6740A6D}" type="slidenum">
              <a:rPr lang="en-US"/>
              <a:pPr/>
              <a:t>72</a:t>
            </a:fld>
            <a:endParaRPr lang="en-US"/>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898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B6BDE-8F73-4A6B-B9AE-60E85E30DE1E}" type="slidenum">
              <a:rPr lang="en-US"/>
              <a:pPr/>
              <a:t>5</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00552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152604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25274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251562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44333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4360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7398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3769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994950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472864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0083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301CA-8B64-4680-92B8-D2DF89BC2B2D}" type="slidenum">
              <a:rPr lang="en-US"/>
              <a:pPr/>
              <a:t>9</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0117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59832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152595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108484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786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2D4B0-D390-4002-A7FD-0BA4A6D69197}" type="slidenum">
              <a:rPr lang="en-US"/>
              <a:pPr/>
              <a:t>11</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708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F3029-49F6-4E63-AF0C-2992B2D1F14F}" type="slidenum">
              <a:rPr lang="en-US"/>
              <a:pPr/>
              <a:t>12</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358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14D0-8A1C-4B32-9322-9C1455D8528E}" type="slidenum">
              <a:rPr lang="en-US"/>
              <a:pPr/>
              <a:t>15</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527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12/13/2020</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r>
              <a:rPr lang="en-US" smtClean="0"/>
              <a:t>8.</a:t>
            </a:r>
            <a:fld id="{325EC8CA-5CDF-41BA-B979-8D6E599178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r>
              <a:rPr lang="en-US" smtClean="0"/>
              <a:t>8.</a:t>
            </a:r>
            <a:fld id="{B5FE672C-AF65-4BDC-ABC4-58372EA953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A271A1-F6D6-438B-A432-4747EE7ECD40}" type="datetimeFigureOut">
              <a:rPr lang="en-US" smtClean="0"/>
              <a:pPr/>
              <a:t>12/13/2020</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r>
              <a:rPr lang="en-US" smtClean="0"/>
              <a:t>8.</a:t>
            </a:r>
            <a:fld id="{5AA963B4-8BBF-473B-921B-DEAE7580FA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C2C79E-F3A4-4BDD-9A1C-D8D2205EC13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2C79E-F3A4-4BDD-9A1C-D8D2205EC13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2C79E-F3A4-4BDD-9A1C-D8D2205EC13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C2C79E-F3A4-4BDD-9A1C-D8D2205EC13E}"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C2C79E-F3A4-4BDD-9A1C-D8D2205EC13E}"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C2C79E-F3A4-4BDD-9A1C-D8D2205EC13E}"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2C79E-F3A4-4BDD-9A1C-D8D2205EC13E}"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5D66A0F-4B75-48C9-A5C3-3CFD255CD95A}"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2C79E-F3A4-4BDD-9A1C-D8D2205EC13E}"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12/13/2020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r>
              <a:rPr lang="en-US" smtClean="0"/>
              <a:t>8.</a:t>
            </a:r>
            <a:fld id="{32CB75A9-A896-4789-9FC2-D83DD5D6A12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2C79E-F3A4-4BDD-9A1C-D8D2205EC13E}"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2C79E-F3A4-4BDD-9A1C-D8D2205EC13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2C79E-F3A4-4BDD-9A1C-D8D2205EC13E}"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7E5D4A0-B6CA-4B50-B716-CB0BED40F686}"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C0C0C0"/>
                  </a:outerShdw>
                </a:effectLst>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2400" baseline="30000">
                <a:solidFill>
                  <a:srgbClr val="000000"/>
                </a:solidFill>
                <a:effectLst>
                  <a:outerShdw blurRad="38100" dist="38100" dir="2700000" algn="tl">
                    <a:srgbClr val="FFFFFF"/>
                  </a:outerShdw>
                </a:effectLst>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pPr eaLnBrk="1" hangingPunct="1">
              <a:spcBef>
                <a:spcPct val="50000"/>
              </a:spcBef>
              <a:defRPr/>
            </a:pPr>
            <a:r>
              <a:rPr lang="en-US" altLang="en-US" sz="1400" b="0" baseline="0" smtClean="0">
                <a:solidFill>
                  <a:srgbClr val="000000"/>
                </a:solidFill>
                <a:latin typeface="McGrawHill-Italic" pitchFamily="2" charset="0"/>
              </a:rPr>
              <a:t>McGraw-Hill</a:t>
            </a:r>
            <a:endParaRPr lang="en-US" altLang="en-US" b="0" baseline="0" smtClean="0">
              <a:solidFill>
                <a:srgbClr val="000000"/>
              </a:solidFill>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pPr algn="r" eaLnBrk="1" hangingPunct="1">
              <a:spcBef>
                <a:spcPct val="50000"/>
              </a:spcBef>
              <a:buFontTx/>
              <a:buChar char="©"/>
              <a:defRPr/>
            </a:pPr>
            <a:r>
              <a:rPr lang="en-US" altLang="en-US" sz="1400" b="0" baseline="0" smtClean="0">
                <a:solidFill>
                  <a:srgbClr val="000000"/>
                </a:solidFill>
                <a:latin typeface="McGrawHill-Italic" pitchFamily="2" charset="0"/>
              </a:rPr>
              <a:t>The McGraw-Hill Companies, Inc., 2000</a:t>
            </a:r>
            <a:endParaRPr lang="en-US" altLang="en-US" b="0" baseline="0" smtClean="0">
              <a:solidFill>
                <a:srgbClr val="000000"/>
              </a:solidFill>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baseline="0" smtClean="0">
                <a:solidFill>
                  <a:schemeClr val="bg2"/>
                </a:solidFill>
                <a:latin typeface="Tahoma" pitchFamily="34" charset="0"/>
              </a:defRPr>
            </a:lvl1pPr>
          </a:lstStyle>
          <a:p>
            <a:pPr>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baseline="0" smtClean="0">
                <a:solidFill>
                  <a:schemeClr val="bg2"/>
                </a:solidFill>
                <a:latin typeface="Tahoma" pitchFamily="34" charset="0"/>
              </a:defRPr>
            </a:lvl1pPr>
          </a:lstStyle>
          <a:p>
            <a:pPr>
              <a:defRPr/>
            </a:pPr>
            <a:endParaRPr lang="en-US">
              <a:solidFill>
                <a:srgbClr val="1C1C1C"/>
              </a:solidFill>
            </a:endParaRP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Tahoma" pitchFamily="34" charset="0"/>
              </a:defRPr>
            </a:lvl1pPr>
          </a:lstStyle>
          <a:p>
            <a:pPr>
              <a:defRPr/>
            </a:pPr>
            <a:fld id="{81D7B291-43E1-472F-AE0C-F06EC917DFB5}"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830247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C4797F08-FF97-458B-A6AF-743F85968E15}"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4219727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656FE212-D6A3-4284-9AF1-DC899A8ABF80}"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337535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3FF2466D-CE55-42DC-A1DF-181C85B90A90}"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4257364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0F51F172-5F7C-4810-B3FC-975A98B5EC29}"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763573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FC955465-1ECC-4239-B571-6FCA7FF0DA2C}"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84718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F4E38D79-9CFA-4F3E-8EA7-20BA50EF2D15}"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89892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12/13/2020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r>
              <a:rPr lang="en-US" smtClean="0"/>
              <a:t>8.</a:t>
            </a:r>
            <a:fld id="{325EC8CA-5CDF-41BA-B979-8D6E59917877}" type="slidenum">
              <a:rPr lang="en-US" smtClean="0"/>
              <a:pPr/>
              <a:t>‹#›</a:t>
            </a:fld>
            <a:endParaRPr lang="en-US"/>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E695CFBE-4EEA-4BB8-8628-0D75B5A67B27}"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819271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00C7AA72-576D-48D3-AA81-34E651466B19}"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366134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950F9F46-1DA0-4BFE-9A6C-83D4A67A5C37}"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825698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5.</a:t>
            </a:r>
            <a:fld id="{22E53A65-4A91-4A49-A0F4-C4C631F45F25}"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71447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12/13/2020</a:t>
            </a:fld>
            <a:endParaRPr lang="en-US"/>
          </a:p>
        </p:txBody>
      </p:sp>
      <p:sp>
        <p:nvSpPr>
          <p:cNvPr id="10" name="Slide Number Placeholder 9"/>
          <p:cNvSpPr>
            <a:spLocks noGrp="1"/>
          </p:cNvSpPr>
          <p:nvPr>
            <p:ph type="sldNum" sz="quarter" idx="16"/>
          </p:nvPr>
        </p:nvSpPr>
        <p:spPr/>
        <p:txBody>
          <a:bodyPr rtlCol="0"/>
          <a:lstStyle/>
          <a:p>
            <a:r>
              <a:rPr lang="en-US" smtClean="0"/>
              <a:t>8.</a:t>
            </a:r>
            <a:fld id="{78745394-8AA9-47FC-BEA1-81E3A7E3ADB1}" type="slidenum">
              <a:rPr lang="en-US" smtClean="0"/>
              <a:pPr/>
              <a:t>‹#›</a:t>
            </a:fld>
            <a:endParaRPr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12/13/2020</a:t>
            </a:fld>
            <a:endParaRPr lang="en-US"/>
          </a:p>
        </p:txBody>
      </p:sp>
      <p:sp>
        <p:nvSpPr>
          <p:cNvPr id="12" name="Slide Number Placeholder 11"/>
          <p:cNvSpPr>
            <a:spLocks noGrp="1"/>
          </p:cNvSpPr>
          <p:nvPr>
            <p:ph type="sldNum" sz="quarter" idx="16"/>
          </p:nvPr>
        </p:nvSpPr>
        <p:spPr/>
        <p:txBody>
          <a:bodyPr rtlCol="0"/>
          <a:lstStyle/>
          <a:p>
            <a:r>
              <a:rPr lang="en-US" smtClean="0"/>
              <a:t>8.</a:t>
            </a:r>
            <a:fld id="{E3254B2F-1306-4672-BFE4-4CCAD09E64B7}" type="slidenum">
              <a:rPr lang="en-US" smtClean="0"/>
              <a:pPr/>
              <a:t>‹#›</a:t>
            </a:fld>
            <a:endParaRPr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12/13/2020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r>
              <a:rPr lang="en-US" smtClean="0"/>
              <a:t>8.</a:t>
            </a:r>
            <a:fld id="{6E8942DC-B68B-4BF6-87D7-71E729654E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12/13/2020</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r>
              <a:rPr lang="en-US" smtClean="0"/>
              <a:t>8.</a:t>
            </a:r>
            <a:fld id="{57797232-F381-4616-8064-F894F44693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r>
              <a:rPr lang="en-US" smtClean="0"/>
              <a:t>8.</a:t>
            </a:r>
            <a:fld id="{73ACD263-7FC4-4853-ADEF-8EEE32600E0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12/13/2020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r>
              <a:rPr lang="en-US" smtClean="0"/>
              <a:t>8.</a:t>
            </a:r>
            <a:fld id="{FD884E89-5217-4E9D-BD9B-558047928D2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12/13/2020</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en-US" smtClean="0"/>
              <a:t>8.</a:t>
            </a:r>
            <a:fld id="{325EC8CA-5CDF-41BA-B979-8D6E599178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271A1-F6D6-438B-A432-4747EE7ECD40}" type="datetimeFigureOut">
              <a:rPr lang="en-US" smtClean="0"/>
              <a:pPr/>
              <a:t>12/13/2020</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smtClean="0"/>
              <a:t>8.</a:t>
            </a:r>
            <a:fld id="{325EC8CA-5CDF-41BA-B979-8D6E599178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smtClean="0">
                <a:solidFill>
                  <a:schemeClr val="bg2"/>
                </a:solidFill>
                <a:latin typeface="Arial" charset="0"/>
              </a:defRPr>
            </a:lvl1pPr>
          </a:lstStyle>
          <a:p>
            <a:pPr>
              <a:defRPr/>
            </a:pPr>
            <a:r>
              <a:rPr lang="en-US">
                <a:solidFill>
                  <a:srgbClr val="1C1C1C"/>
                </a:solidFill>
              </a:rPr>
              <a:t>5.</a:t>
            </a:r>
            <a:fld id="{8F88B234-D6E4-441D-B8CD-649D2817FB83}"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7920322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3.wmf"/><Relationship Id="rId4" Type="http://schemas.openxmlformats.org/officeDocument/2006/relationships/image" Target="../media/image52.wmf"/></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9.wmf"/></Relationships>
</file>

<file path=ppt/slides/_rels/slide67.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29.xml"/><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9.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60.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29.xml"/><Relationship Id="rId4" Type="http://schemas.openxmlformats.org/officeDocument/2006/relationships/image" Target="../media/image6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nvSpPr>
        <p:spPr bwMode="auto">
          <a:xfrm>
            <a:off x="1143000" y="1981200"/>
            <a:ext cx="6858000" cy="2246769"/>
          </a:xfrm>
          <a:prstGeom prst="rect">
            <a:avLst/>
          </a:prstGeom>
          <a:noFill/>
          <a:ln w="9525">
            <a:noFill/>
            <a:miter lim="800000"/>
            <a:headEnd/>
            <a:tailEnd/>
          </a:ln>
          <a:effectLst/>
        </p:spPr>
        <p:txBody>
          <a:bodyPr wrap="square">
            <a:spAutoFit/>
          </a:bodyPr>
          <a:lstStyle/>
          <a:p>
            <a:pPr algn="ctr"/>
            <a:endParaRPr lang="en-US" altLang="en-US" sz="4400" dirty="0">
              <a:solidFill>
                <a:schemeClr val="tx2"/>
              </a:solidFill>
            </a:endParaRPr>
          </a:p>
          <a:p>
            <a:pPr algn="ctr"/>
            <a:r>
              <a:rPr lang="en-US" altLang="en-US" dirty="0" err="1">
                <a:latin typeface="Bookman Old Style" pitchFamily="18" charset="0"/>
              </a:rPr>
              <a:t>Encipherment</a:t>
            </a:r>
            <a:r>
              <a:rPr lang="en-US" altLang="en-US" dirty="0">
                <a:latin typeface="Bookman Old Style" pitchFamily="18" charset="0"/>
              </a:rPr>
              <a:t> Using</a:t>
            </a:r>
          </a:p>
          <a:p>
            <a:pPr algn="ctr"/>
            <a:r>
              <a:rPr lang="en-US" dirty="0">
                <a:latin typeface="Bookman Old Style" pitchFamily="18" charset="0"/>
              </a:rPr>
              <a:t>Modern Symmetric-Key Ciphers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600200" y="838200"/>
            <a:ext cx="5562600" cy="5534025"/>
          </a:xfrm>
          <a:prstGeom prst="rect">
            <a:avLst/>
          </a:prstGeom>
          <a:noFill/>
          <a:ln w="9525">
            <a:noFill/>
            <a:round/>
            <a:headEnd/>
            <a:tailEnd/>
          </a:ln>
        </p:spPr>
      </p:pic>
      <p:sp>
        <p:nvSpPr>
          <p:cNvPr id="4" name="Text Box 10"/>
          <p:cNvSpPr txBox="1">
            <a:spLocks noChangeArrowheads="1"/>
          </p:cNvSpPr>
          <p:nvPr/>
        </p:nvSpPr>
        <p:spPr bwMode="auto">
          <a:xfrm>
            <a:off x="1295400" y="152400"/>
            <a:ext cx="6390467"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dirty="0">
                <a:solidFill>
                  <a:srgbClr val="996633"/>
                </a:solidFill>
                <a:latin typeface="Times New Roman" pitchFamily="18" charset="0"/>
              </a:rPr>
              <a:t>Electronic Codebook (ECB) Mode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7" name="Text Box 9"/>
          <p:cNvSpPr txBox="1">
            <a:spLocks noChangeArrowheads="1"/>
          </p:cNvSpPr>
          <p:nvPr/>
        </p:nvSpPr>
        <p:spPr bwMode="auto">
          <a:xfrm>
            <a:off x="609600" y="304800"/>
            <a:ext cx="2475358"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FF0000"/>
                </a:solidFill>
                <a:latin typeface="Times New Roman" pitchFamily="18" charset="0"/>
              </a:rPr>
              <a:t>Continued</a:t>
            </a:r>
          </a:p>
        </p:txBody>
      </p:sp>
      <p:sp>
        <p:nvSpPr>
          <p:cNvPr id="1072138" name="Rectangle 10"/>
          <p:cNvSpPr>
            <a:spLocks noChangeArrowheads="1"/>
          </p:cNvSpPr>
          <p:nvPr/>
        </p:nvSpPr>
        <p:spPr bwMode="auto">
          <a:xfrm>
            <a:off x="152400" y="1676400"/>
            <a:ext cx="8839200" cy="1187450"/>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It can be proved that each plaintext block at Alice’s site is exactly recovered at Bob’s site. Because encryption and decryption are inverses of each other,</a:t>
            </a:r>
          </a:p>
        </p:txBody>
      </p:sp>
      <p:sp>
        <p:nvSpPr>
          <p:cNvPr id="1072139" name="Text Box 11"/>
          <p:cNvSpPr txBox="1">
            <a:spLocks noChangeArrowheads="1"/>
          </p:cNvSpPr>
          <p:nvPr/>
        </p:nvSpPr>
        <p:spPr bwMode="auto">
          <a:xfrm>
            <a:off x="228600" y="11430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pic>
        <p:nvPicPr>
          <p:cNvPr id="1072142" name="Picture 14"/>
          <p:cNvPicPr>
            <a:picLocks noChangeAspect="1" noChangeArrowheads="1"/>
          </p:cNvPicPr>
          <p:nvPr/>
        </p:nvPicPr>
        <p:blipFill>
          <a:blip r:embed="rId3"/>
          <a:srcRect/>
          <a:stretch>
            <a:fillRect/>
          </a:stretch>
        </p:blipFill>
        <p:spPr bwMode="auto">
          <a:xfrm>
            <a:off x="541338" y="3294063"/>
            <a:ext cx="7916862" cy="439737"/>
          </a:xfrm>
          <a:prstGeom prst="rect">
            <a:avLst/>
          </a:prstGeom>
          <a:noFill/>
          <a:ln w="9525">
            <a:noFill/>
            <a:miter lim="800000"/>
            <a:headEnd/>
            <a:tailEnd/>
          </a:ln>
          <a:effectLst/>
        </p:spPr>
      </p:pic>
      <p:sp>
        <p:nvSpPr>
          <p:cNvPr id="1072143" name="Rectangle 15"/>
          <p:cNvSpPr>
            <a:spLocks noChangeArrowheads="1"/>
          </p:cNvSpPr>
          <p:nvPr/>
        </p:nvSpPr>
        <p:spPr bwMode="auto">
          <a:xfrm>
            <a:off x="152400" y="4410026"/>
            <a:ext cx="8839200" cy="2308324"/>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This mode is called electronic codebook because one can </a:t>
            </a:r>
            <a:r>
              <a:rPr lang="en-US" sz="2400" dirty="0" err="1">
                <a:solidFill>
                  <a:srgbClr val="FF0000"/>
                </a:solidFill>
                <a:latin typeface="Times New Roman" pitchFamily="18" charset="0"/>
              </a:rPr>
              <a:t>precompile</a:t>
            </a:r>
            <a:r>
              <a:rPr lang="en-US" sz="2400" dirty="0">
                <a:latin typeface="Times New Roman" pitchFamily="18" charset="0"/>
              </a:rPr>
              <a:t> 2</a:t>
            </a:r>
            <a:r>
              <a:rPr lang="en-US" sz="2400" i="1" baseline="30000" dirty="0">
                <a:latin typeface="Times New Roman" pitchFamily="18" charset="0"/>
              </a:rPr>
              <a:t>K</a:t>
            </a:r>
            <a:r>
              <a:rPr lang="en-US" sz="2400" dirty="0">
                <a:latin typeface="Times New Roman" pitchFamily="18" charset="0"/>
              </a:rPr>
              <a:t> codebooks (one for each key) in which each </a:t>
            </a:r>
            <a:r>
              <a:rPr lang="en-US" sz="2400" dirty="0">
                <a:solidFill>
                  <a:srgbClr val="FF0000"/>
                </a:solidFill>
                <a:latin typeface="Times New Roman" pitchFamily="18" charset="0"/>
              </a:rPr>
              <a:t>codebook has 2</a:t>
            </a:r>
            <a:r>
              <a:rPr lang="en-US" sz="2400" i="1" baseline="30000" dirty="0">
                <a:solidFill>
                  <a:srgbClr val="FF0000"/>
                </a:solidFill>
                <a:latin typeface="Times New Roman" pitchFamily="18" charset="0"/>
              </a:rPr>
              <a:t>n</a:t>
            </a:r>
            <a:r>
              <a:rPr lang="en-US" sz="2400" dirty="0">
                <a:solidFill>
                  <a:srgbClr val="FF0000"/>
                </a:solidFill>
                <a:latin typeface="Times New Roman" pitchFamily="18" charset="0"/>
              </a:rPr>
              <a:t> entries </a:t>
            </a:r>
            <a:r>
              <a:rPr lang="en-US" sz="2400" dirty="0">
                <a:latin typeface="Times New Roman" pitchFamily="18" charset="0"/>
              </a:rPr>
              <a:t>in two columns. Each entry can list the plaintext and the corresponding </a:t>
            </a:r>
            <a:r>
              <a:rPr lang="en-US" sz="2400" dirty="0" err="1">
                <a:latin typeface="Times New Roman" pitchFamily="18" charset="0"/>
              </a:rPr>
              <a:t>ciphertext</a:t>
            </a:r>
            <a:r>
              <a:rPr lang="en-US" sz="2400" dirty="0">
                <a:latin typeface="Times New Roman" pitchFamily="18" charset="0"/>
              </a:rPr>
              <a:t> blocks. However, if </a:t>
            </a:r>
            <a:r>
              <a:rPr lang="en-US" sz="2400" i="1" dirty="0">
                <a:latin typeface="Times New Roman" pitchFamily="18" charset="0"/>
              </a:rPr>
              <a:t>K</a:t>
            </a:r>
            <a:r>
              <a:rPr lang="en-US" sz="2400" dirty="0">
                <a:latin typeface="Times New Roman" pitchFamily="18" charset="0"/>
              </a:rPr>
              <a:t> and </a:t>
            </a:r>
            <a:r>
              <a:rPr lang="en-US" sz="2400" i="1" dirty="0">
                <a:latin typeface="Times New Roman" pitchFamily="18" charset="0"/>
              </a:rPr>
              <a:t>n</a:t>
            </a:r>
            <a:r>
              <a:rPr lang="en-US" sz="2400" dirty="0">
                <a:latin typeface="Times New Roman" pitchFamily="18" charset="0"/>
              </a:rPr>
              <a:t> are large, the codebook would be far too large to </a:t>
            </a:r>
            <a:r>
              <a:rPr lang="en-US" sz="2400" dirty="0" err="1">
                <a:latin typeface="Times New Roman" pitchFamily="18" charset="0"/>
              </a:rPr>
              <a:t>precompile</a:t>
            </a:r>
            <a:r>
              <a:rPr lang="en-US" sz="2400" dirty="0">
                <a:latin typeface="Times New Roman" pitchFamily="18" charset="0"/>
              </a:rPr>
              <a:t> and maintain.</a:t>
            </a:r>
          </a:p>
        </p:txBody>
      </p:sp>
      <p:sp>
        <p:nvSpPr>
          <p:cNvPr id="1072144" name="Text Box 16"/>
          <p:cNvSpPr txBox="1">
            <a:spLocks noChangeArrowheads="1"/>
          </p:cNvSpPr>
          <p:nvPr/>
        </p:nvSpPr>
        <p:spPr bwMode="auto">
          <a:xfrm>
            <a:off x="228600" y="39624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33" name="Text Box 9"/>
          <p:cNvSpPr txBox="1">
            <a:spLocks noChangeArrowheads="1"/>
          </p:cNvSpPr>
          <p:nvPr/>
        </p:nvSpPr>
        <p:spPr bwMode="auto">
          <a:xfrm>
            <a:off x="762000" y="228600"/>
            <a:ext cx="2542684"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dirty="0">
                <a:solidFill>
                  <a:srgbClr val="FF0000"/>
                </a:solidFill>
                <a:effectLst>
                  <a:outerShdw blurRad="38100" dist="38100" dir="2700000" algn="tl">
                    <a:srgbClr val="000000">
                      <a:alpha val="43137"/>
                    </a:srgbClr>
                  </a:outerShdw>
                </a:effectLst>
                <a:latin typeface="Times New Roman" pitchFamily="18" charset="0"/>
              </a:rPr>
              <a:t>Continued</a:t>
            </a:r>
          </a:p>
        </p:txBody>
      </p:sp>
      <p:sp>
        <p:nvSpPr>
          <p:cNvPr id="1076234" name="Rectangle 10"/>
          <p:cNvSpPr>
            <a:spLocks noChangeArrowheads="1"/>
          </p:cNvSpPr>
          <p:nvPr/>
        </p:nvSpPr>
        <p:spPr bwMode="auto">
          <a:xfrm>
            <a:off x="152400" y="1403340"/>
            <a:ext cx="8839200" cy="3416320"/>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Assume that Eve works in a company a few hours per month (her monthly payment is very low). She knows that the company uses </a:t>
            </a:r>
            <a:r>
              <a:rPr lang="en-US" sz="2400" dirty="0">
                <a:solidFill>
                  <a:srgbClr val="FF0000"/>
                </a:solidFill>
                <a:latin typeface="Times New Roman" pitchFamily="18" charset="0"/>
              </a:rPr>
              <a:t>several blocks of information for each employee </a:t>
            </a:r>
            <a:r>
              <a:rPr lang="en-US" sz="2400" dirty="0">
                <a:latin typeface="Times New Roman" pitchFamily="18" charset="0"/>
              </a:rPr>
              <a:t>in which the </a:t>
            </a:r>
            <a:r>
              <a:rPr lang="en-US" sz="2400" dirty="0">
                <a:solidFill>
                  <a:srgbClr val="FF0000"/>
                </a:solidFill>
                <a:latin typeface="Times New Roman" pitchFamily="18" charset="0"/>
              </a:rPr>
              <a:t>seventh block is the amount of money </a:t>
            </a:r>
            <a:r>
              <a:rPr lang="en-US" sz="2400" dirty="0">
                <a:latin typeface="Times New Roman" pitchFamily="18" charset="0"/>
              </a:rPr>
              <a:t>to be deposited in the employee’s account. Eve can intercept the </a:t>
            </a:r>
            <a:r>
              <a:rPr lang="en-US" sz="2400" dirty="0" err="1">
                <a:latin typeface="Times New Roman" pitchFamily="18" charset="0"/>
              </a:rPr>
              <a:t>ciphertext</a:t>
            </a:r>
            <a:r>
              <a:rPr lang="en-US" sz="2400" dirty="0">
                <a:latin typeface="Times New Roman" pitchFamily="18" charset="0"/>
              </a:rPr>
              <a:t> sent to the bank at the end of the month, replace the block with the information </a:t>
            </a:r>
            <a:r>
              <a:rPr lang="en-US" sz="2400" dirty="0">
                <a:solidFill>
                  <a:srgbClr val="FF0000"/>
                </a:solidFill>
                <a:latin typeface="Times New Roman" pitchFamily="18" charset="0"/>
              </a:rPr>
              <a:t>about her payment with a copy of the block </a:t>
            </a:r>
            <a:r>
              <a:rPr lang="en-US" sz="2400" dirty="0">
                <a:latin typeface="Times New Roman" pitchFamily="18" charset="0"/>
              </a:rPr>
              <a:t>with the information about the payment of a full-time colleague. Each month Eve can receive more money than she deserves.</a:t>
            </a:r>
          </a:p>
        </p:txBody>
      </p:sp>
      <p:sp>
        <p:nvSpPr>
          <p:cNvPr id="1076235" name="Text Box 11"/>
          <p:cNvSpPr txBox="1">
            <a:spLocks noChangeArrowheads="1"/>
          </p:cNvSpPr>
          <p:nvPr/>
        </p:nvSpPr>
        <p:spPr bwMode="auto">
          <a:xfrm>
            <a:off x="381000" y="8382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228600" y="192088"/>
            <a:ext cx="8686800" cy="1311275"/>
          </a:xfrm>
          <a:prstGeom prst="rect">
            <a:avLst/>
          </a:prstGeom>
          <a:noFill/>
          <a:ln w="9525">
            <a:noFill/>
            <a:round/>
            <a:headEnd/>
            <a:tailEnd/>
          </a:ln>
          <a:effectLst/>
        </p:spPr>
        <p:txBody>
          <a:bodyPr anchor="ctr" anchorCtr="1"/>
          <a:lstStyle/>
          <a:p>
            <a:pPr algn="ctr">
              <a:buClr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a:solidFill>
                  <a:srgbClr val="FF0000"/>
                </a:solidFill>
                <a:effectLst>
                  <a:outerShdw blurRad="38100" dist="38100" dir="2700000" algn="tl">
                    <a:srgbClr val="000000">
                      <a:alpha val="43137"/>
                    </a:srgbClr>
                  </a:outerShdw>
                </a:effectLst>
                <a:ea typeface="ＭＳ Ｐゴシック" pitchFamily="32" charset="-128"/>
              </a:rPr>
              <a:t>Evaluating block cipher modes of</a:t>
            </a:r>
          </a:p>
          <a:p>
            <a:pPr algn="ctr">
              <a:buClr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a:solidFill>
                  <a:srgbClr val="FF0000"/>
                </a:solidFill>
                <a:effectLst>
                  <a:outerShdw blurRad="38100" dist="38100" dir="2700000" algn="tl">
                    <a:srgbClr val="000000">
                      <a:alpha val="43137"/>
                    </a:srgbClr>
                  </a:outerShdw>
                </a:effectLst>
                <a:ea typeface="ＭＳ Ｐゴシック" pitchFamily="32" charset="-128"/>
              </a:rPr>
              <a:t>operation</a:t>
            </a:r>
            <a:endParaRPr lang="en-AU" sz="3200" dirty="0">
              <a:solidFill>
                <a:srgbClr val="FF0000"/>
              </a:solidFill>
              <a:effectLst>
                <a:outerShdw blurRad="38100" dist="38100" dir="2700000" algn="tl">
                  <a:srgbClr val="000000">
                    <a:alpha val="43137"/>
                  </a:srgbClr>
                </a:outerShdw>
              </a:effectLst>
              <a:ea typeface="ＭＳ Ｐゴシック" pitchFamily="32" charset="-128"/>
            </a:endParaRPr>
          </a:p>
        </p:txBody>
      </p:sp>
      <p:sp>
        <p:nvSpPr>
          <p:cNvPr id="6" name="Text Box 2"/>
          <p:cNvSpPr txBox="1">
            <a:spLocks noChangeArrowheads="1"/>
          </p:cNvSpPr>
          <p:nvPr/>
        </p:nvSpPr>
        <p:spPr bwMode="auto">
          <a:xfrm>
            <a:off x="457200" y="1676400"/>
            <a:ext cx="7543800" cy="4454525"/>
          </a:xfrm>
          <a:prstGeom prst="rect">
            <a:avLst/>
          </a:prstGeom>
          <a:noFill/>
          <a:ln w="9525">
            <a:noFill/>
            <a:round/>
            <a:headEnd/>
            <a:tailEnd/>
          </a:ln>
        </p:spPr>
        <p:txBody>
          <a:bodyPr/>
          <a:lstStyle/>
          <a:p>
            <a:pPr marL="339725" marR="0" lvl="0" indent="-339725" defTabSz="914400" eaLnBrk="1" fontAlgn="auto" latinLnBrk="0" hangingPunct="1">
              <a:lnSpc>
                <a:spcPts val="3200"/>
              </a:lnSpc>
              <a:spcBef>
                <a:spcPts val="800"/>
              </a:spcBef>
              <a:spcAft>
                <a:spcPts val="0"/>
              </a:spcAft>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kumimoji="0" lang="en-US" sz="2400" b="0" i="0" u="none" strike="noStrike" kern="0" cap="none" spc="0" normalizeH="0" baseline="0" noProof="0" dirty="0" smtClean="0">
                <a:ln>
                  <a:noFill/>
                </a:ln>
                <a:solidFill>
                  <a:sysClr val="windowText" lastClr="000000"/>
                </a:solidFill>
                <a:effectLst/>
                <a:uLnTx/>
                <a:uFillTx/>
              </a:rPr>
              <a:t>Overhead</a:t>
            </a:r>
            <a:endParaRPr kumimoji="0" lang="en-AU" sz="2400" b="0" i="0" u="none" strike="noStrike" kern="0" cap="none" spc="0" normalizeH="0" baseline="0" noProof="0" dirty="0" smtClean="0">
              <a:ln>
                <a:noFill/>
              </a:ln>
              <a:solidFill>
                <a:sysClr val="windowText" lastClr="000000"/>
              </a:solidFill>
              <a:effectLst/>
              <a:uLnTx/>
              <a:uFillTx/>
            </a:endParaRPr>
          </a:p>
          <a:p>
            <a:pPr marL="339725" marR="0" lvl="0" indent="-339725" defTabSz="914400" eaLnBrk="1" fontAlgn="auto" latinLnBrk="0" hangingPunct="1">
              <a:lnSpc>
                <a:spcPts val="3200"/>
              </a:lnSpc>
              <a:spcBef>
                <a:spcPts val="800"/>
              </a:spcBef>
              <a:spcAft>
                <a:spcPts val="0"/>
              </a:spcAft>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kumimoji="0" lang="en-US" sz="2400" b="0" i="0" u="none" strike="noStrike" kern="0" cap="none" spc="0" normalizeH="0" baseline="0" noProof="0" dirty="0" smtClean="0">
                <a:ln>
                  <a:noFill/>
                </a:ln>
                <a:solidFill>
                  <a:sysClr val="windowText" lastClr="000000"/>
                </a:solidFill>
                <a:effectLst/>
                <a:uLnTx/>
                <a:uFillTx/>
              </a:rPr>
              <a:t>Error recovery:</a:t>
            </a:r>
          </a:p>
          <a:p>
            <a:pPr marL="339725" marR="0" lvl="0" indent="-339725" defTabSz="914400" eaLnBrk="1" fontAlgn="auto" latinLnBrk="0" hangingPunct="1">
              <a:lnSpc>
                <a:spcPts val="3200"/>
              </a:lnSpc>
              <a:spcBef>
                <a:spcPts val="800"/>
              </a:spcBef>
              <a:spcAft>
                <a:spcPts val="0"/>
              </a:spcAft>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kumimoji="0" lang="en-US" sz="2400" b="0" i="0" u="none" strike="noStrike" kern="0" cap="none" spc="0" normalizeH="0" baseline="0" noProof="0" dirty="0" smtClean="0">
                <a:ln>
                  <a:noFill/>
                </a:ln>
                <a:solidFill>
                  <a:sysClr val="windowText" lastClr="000000"/>
                </a:solidFill>
                <a:effectLst/>
                <a:uLnTx/>
                <a:uFillTx/>
              </a:rPr>
              <a:t>Error propagation:</a:t>
            </a:r>
            <a:endParaRPr kumimoji="0" lang="en-AU" sz="2400" b="0" i="0" u="none" strike="noStrike" kern="0" cap="none" spc="0" normalizeH="0" baseline="0" noProof="0" dirty="0" smtClean="0">
              <a:ln>
                <a:noFill/>
              </a:ln>
              <a:solidFill>
                <a:sysClr val="windowText" lastClr="000000"/>
              </a:solidFill>
              <a:effectLst/>
              <a:uLnTx/>
              <a:uFillTx/>
            </a:endParaRPr>
          </a:p>
          <a:p>
            <a:pPr marL="339725" marR="0" lvl="0" indent="-339725" defTabSz="914400" eaLnBrk="1" fontAlgn="auto" latinLnBrk="0" hangingPunct="1">
              <a:lnSpc>
                <a:spcPts val="3200"/>
              </a:lnSpc>
              <a:spcBef>
                <a:spcPts val="800"/>
              </a:spcBef>
              <a:spcAft>
                <a:spcPts val="0"/>
              </a:spcAft>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kumimoji="0" lang="en-US" sz="2400" b="0" i="0" u="none" strike="noStrike" kern="0" cap="none" spc="0" normalizeH="0" baseline="0" noProof="0" dirty="0" smtClean="0">
                <a:ln>
                  <a:noFill/>
                </a:ln>
                <a:solidFill>
                  <a:sysClr val="windowText" lastClr="000000"/>
                </a:solidFill>
                <a:effectLst/>
                <a:uLnTx/>
                <a:uFillTx/>
              </a:rPr>
              <a:t>Diffusion:</a:t>
            </a:r>
            <a:endParaRPr kumimoji="0" lang="en-AU" sz="2400" b="0" i="0" u="none" strike="noStrike" kern="0" cap="none" spc="0" normalizeH="0" baseline="0" noProof="0" dirty="0" smtClean="0">
              <a:ln>
                <a:noFill/>
              </a:ln>
              <a:solidFill>
                <a:sysClr val="windowText" lastClr="000000"/>
              </a:solidFill>
              <a:effectLst/>
              <a:uLnTx/>
              <a:uFillTx/>
            </a:endParaRPr>
          </a:p>
          <a:p>
            <a:pPr marL="339725" marR="0" lvl="0" indent="-339725" defTabSz="914400" eaLnBrk="1" fontAlgn="auto" latinLnBrk="0" hangingPunct="1">
              <a:lnSpc>
                <a:spcPts val="3200"/>
              </a:lnSpc>
              <a:spcBef>
                <a:spcPts val="800"/>
              </a:spcBef>
              <a:spcAft>
                <a:spcPts val="0"/>
              </a:spcAft>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kumimoji="0" lang="en-US" sz="2400" b="0" i="0" u="none" strike="noStrike" kern="0" cap="none" spc="0" normalizeH="0" baseline="0" noProof="0" dirty="0" smtClean="0">
                <a:ln>
                  <a:noFill/>
                </a:ln>
                <a:solidFill>
                  <a:sysClr val="windowText" lastClr="000000"/>
                </a:solidFill>
                <a:effectLst/>
                <a:uLnTx/>
                <a:uFillTx/>
              </a:rPr>
              <a:t>Security:</a:t>
            </a:r>
            <a:endParaRPr kumimoji="0" lang="en-AU" sz="2400" b="0" i="0" u="none" strike="noStrike" kern="0" cap="none" spc="0" normalizeH="0" baseline="0" noProof="0" dirty="0" smtClean="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228600" y="192088"/>
            <a:ext cx="86868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3200" dirty="0">
                <a:solidFill>
                  <a:srgbClr val="FF0000"/>
                </a:solidFill>
                <a:effectLst>
                  <a:outerShdw blurRad="38100" dist="38100" dir="2700000" algn="tl">
                    <a:srgbClr val="000000"/>
                  </a:outerShdw>
                </a:effectLst>
                <a:ea typeface="ＭＳ Ｐゴシック" pitchFamily="32" charset="-128"/>
              </a:rPr>
              <a:t>Advantages and Limitations of ECB</a:t>
            </a:r>
          </a:p>
        </p:txBody>
      </p:sp>
      <p:sp>
        <p:nvSpPr>
          <p:cNvPr id="4" name="Text Box 2"/>
          <p:cNvSpPr txBox="1">
            <a:spLocks noChangeArrowheads="1"/>
          </p:cNvSpPr>
          <p:nvPr/>
        </p:nvSpPr>
        <p:spPr bwMode="auto">
          <a:xfrm>
            <a:off x="457200" y="1676400"/>
            <a:ext cx="8686800" cy="4454525"/>
          </a:xfrm>
          <a:prstGeom prst="rect">
            <a:avLst/>
          </a:prstGeom>
          <a:noFill/>
          <a:ln w="9525">
            <a:noFill/>
            <a:round/>
            <a:headEnd/>
            <a:tailEnd/>
          </a:ln>
        </p:spPr>
        <p:txBody>
          <a:bodyPr/>
          <a:lstStyle/>
          <a:p>
            <a:pPr marL="339725" indent="-339725">
              <a:lnSpc>
                <a:spcPts val="3200"/>
              </a:lnSpc>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message repetitions may show in </a:t>
            </a:r>
            <a:r>
              <a:rPr lang="en-AU" sz="2400" dirty="0" err="1"/>
              <a:t>ciphertext</a:t>
            </a:r>
            <a:r>
              <a:rPr lang="en-AU" sz="2400" dirty="0"/>
              <a:t> </a:t>
            </a:r>
          </a:p>
          <a:p>
            <a:pPr marL="739775" lvl="1" indent="-282575">
              <a:lnSpc>
                <a:spcPts val="3200"/>
              </a:lnSpc>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if aligned with message block </a:t>
            </a:r>
          </a:p>
          <a:p>
            <a:pPr marL="739775" lvl="1" indent="-282575">
              <a:lnSpc>
                <a:spcPts val="3200"/>
              </a:lnSpc>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particularly with data such graphics </a:t>
            </a:r>
          </a:p>
          <a:p>
            <a:pPr marL="739775" lvl="1" indent="-282575">
              <a:lnSpc>
                <a:spcPts val="3200"/>
              </a:lnSpc>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or with messages that change very little, which become a code-book analysis problem </a:t>
            </a:r>
          </a:p>
          <a:p>
            <a:pPr marL="339725" indent="-339725">
              <a:lnSpc>
                <a:spcPts val="3200"/>
              </a:lnSpc>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weakness is due to the encrypted message blocks being independent </a:t>
            </a:r>
          </a:p>
          <a:p>
            <a:pPr marL="339725" indent="-339725">
              <a:lnSpc>
                <a:spcPts val="3200"/>
              </a:lnSpc>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vulnerable to </a:t>
            </a:r>
            <a:r>
              <a:rPr lang="en-AU" sz="2400" dirty="0">
                <a:solidFill>
                  <a:srgbClr val="FF0000"/>
                </a:solidFill>
              </a:rPr>
              <a:t>cut-and-paste</a:t>
            </a:r>
            <a:r>
              <a:rPr lang="en-AU" sz="2400" dirty="0"/>
              <a:t> attacks</a:t>
            </a:r>
          </a:p>
          <a:p>
            <a:pPr marL="339725" indent="-339725">
              <a:lnSpc>
                <a:spcPts val="3200"/>
              </a:lnSpc>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main use is sending a few blocks of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601" name="Rectangle 9"/>
          <p:cNvSpPr>
            <a:spLocks noChangeArrowheads="1"/>
          </p:cNvSpPr>
          <p:nvPr/>
        </p:nvSpPr>
        <p:spPr bwMode="auto">
          <a:xfrm>
            <a:off x="228600" y="990600"/>
            <a:ext cx="8686800" cy="1800225"/>
          </a:xfrm>
          <a:prstGeom prst="rect">
            <a:avLst/>
          </a:prstGeom>
          <a:solidFill>
            <a:schemeClr val="bg1"/>
          </a:solidFill>
          <a:ln w="9525">
            <a:noFill/>
            <a:miter lim="800000"/>
            <a:headEnd/>
            <a:tailEnd/>
          </a:ln>
          <a:effectLst/>
        </p:spPr>
        <p:txBody>
          <a:bodyPr>
            <a:spAutoFit/>
          </a:bodyPr>
          <a:lstStyle/>
          <a:p>
            <a:pPr algn="just"/>
            <a:r>
              <a:rPr lang="en-US" sz="2800" i="1" dirty="0">
                <a:solidFill>
                  <a:schemeClr val="folHlink"/>
                </a:solidFill>
                <a:latin typeface="Times New Roman" pitchFamily="18" charset="0"/>
              </a:rPr>
              <a:t>Error Propagation</a:t>
            </a:r>
          </a:p>
          <a:p>
            <a:pPr algn="just"/>
            <a:r>
              <a:rPr lang="en-US" sz="2800" i="1" dirty="0">
                <a:latin typeface="Times New Roman" pitchFamily="18" charset="0"/>
              </a:rPr>
              <a:t>A single bit error in transmission can create errors in several in the corresponding block. However, the error does not have any effect on the other blocks. </a:t>
            </a:r>
          </a:p>
        </p:txBody>
      </p:sp>
      <p:sp>
        <p:nvSpPr>
          <p:cNvPr id="1006602" name="Text Box 10"/>
          <p:cNvSpPr txBox="1">
            <a:spLocks noChangeArrowheads="1"/>
          </p:cNvSpPr>
          <p:nvPr/>
        </p:nvSpPr>
        <p:spPr bwMode="auto">
          <a:xfrm>
            <a:off x="381000" y="152400"/>
            <a:ext cx="2132315"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dirty="0">
                <a:solidFill>
                  <a:srgbClr val="FF0000"/>
                </a:solidFill>
                <a:effectLst>
                  <a:outerShdw blurRad="38100" dist="38100" dir="2700000" algn="tl">
                    <a:srgbClr val="000000">
                      <a:alpha val="43137"/>
                    </a:srgbClr>
                  </a:outerShdw>
                </a:effectLst>
                <a:latin typeface="Times New Roman" pitchFamily="18" charset="0"/>
              </a:rPr>
              <a:t>Continued</a:t>
            </a:r>
          </a:p>
        </p:txBody>
      </p:sp>
      <p:pic>
        <p:nvPicPr>
          <p:cNvPr id="1006605" name="Picture 13"/>
          <p:cNvPicPr>
            <a:picLocks noChangeAspect="1" noChangeArrowheads="1"/>
          </p:cNvPicPr>
          <p:nvPr/>
        </p:nvPicPr>
        <p:blipFill>
          <a:blip r:embed="rId3"/>
          <a:srcRect/>
          <a:stretch>
            <a:fillRect/>
          </a:stretch>
        </p:blipFill>
        <p:spPr bwMode="auto">
          <a:xfrm>
            <a:off x="304800" y="4038600"/>
            <a:ext cx="8353425" cy="2438400"/>
          </a:xfrm>
          <a:prstGeom prst="rect">
            <a:avLst/>
          </a:prstGeom>
          <a:noFill/>
          <a:ln w="9525">
            <a:noFill/>
            <a:miter lim="800000"/>
            <a:headEnd/>
            <a:tailEnd/>
          </a:ln>
          <a:effectLst/>
        </p:spPr>
      </p:pic>
      <p:grpSp>
        <p:nvGrpSpPr>
          <p:cNvPr id="16" name="Group 15"/>
          <p:cNvGrpSpPr/>
          <p:nvPr/>
        </p:nvGrpSpPr>
        <p:grpSpPr>
          <a:xfrm>
            <a:off x="2286000" y="3505200"/>
            <a:ext cx="3492718" cy="330091"/>
            <a:chOff x="2241332" y="3442136"/>
            <a:chExt cx="3492718" cy="330091"/>
          </a:xfrm>
        </p:grpSpPr>
        <p:pic>
          <p:nvPicPr>
            <p:cNvPr id="1006606" name="Picture 14"/>
            <p:cNvPicPr>
              <a:picLocks noChangeAspect="1" noChangeArrowheads="1"/>
            </p:cNvPicPr>
            <p:nvPr/>
          </p:nvPicPr>
          <p:blipFill>
            <a:blip r:embed="rId4"/>
            <a:srcRect/>
            <a:stretch>
              <a:fillRect/>
            </a:stretch>
          </p:blipFill>
          <p:spPr bwMode="auto">
            <a:xfrm>
              <a:off x="3429000" y="3457902"/>
              <a:ext cx="2305050" cy="314325"/>
            </a:xfrm>
            <a:prstGeom prst="rect">
              <a:avLst/>
            </a:prstGeom>
            <a:noFill/>
            <a:ln w="9525">
              <a:noFill/>
              <a:miter lim="800000"/>
              <a:headEnd/>
              <a:tailEnd/>
            </a:ln>
            <a:effectLst/>
          </p:spPr>
        </p:pic>
        <p:pic>
          <p:nvPicPr>
            <p:cNvPr id="1006607" name="Picture 15"/>
            <p:cNvPicPr>
              <a:picLocks noChangeAspect="1" noChangeArrowheads="1"/>
            </p:cNvPicPr>
            <p:nvPr/>
          </p:nvPicPr>
          <p:blipFill>
            <a:blip r:embed="rId5"/>
            <a:srcRect/>
            <a:stretch>
              <a:fillRect/>
            </a:stretch>
          </p:blipFill>
          <p:spPr bwMode="auto">
            <a:xfrm>
              <a:off x="2241332" y="3442136"/>
              <a:ext cx="1133475" cy="3048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7" name="Rectangle 9"/>
          <p:cNvSpPr>
            <a:spLocks noChangeArrowheads="1"/>
          </p:cNvSpPr>
          <p:nvPr/>
        </p:nvSpPr>
        <p:spPr bwMode="auto">
          <a:xfrm>
            <a:off x="228600" y="1143000"/>
            <a:ext cx="8686800" cy="3081338"/>
          </a:xfrm>
          <a:prstGeom prst="rect">
            <a:avLst/>
          </a:prstGeom>
          <a:solidFill>
            <a:schemeClr val="bg1"/>
          </a:solidFill>
          <a:ln w="9525">
            <a:noFill/>
            <a:miter lim="800000"/>
            <a:headEnd/>
            <a:tailEnd/>
          </a:ln>
          <a:effectLst/>
        </p:spPr>
        <p:txBody>
          <a:bodyPr>
            <a:spAutoFit/>
          </a:bodyPr>
          <a:lstStyle/>
          <a:p>
            <a:pPr algn="just"/>
            <a:r>
              <a:rPr lang="en-US" sz="2800" i="1" dirty="0" err="1">
                <a:solidFill>
                  <a:srgbClr val="FF0000"/>
                </a:solidFill>
                <a:latin typeface="Times New Roman" pitchFamily="18" charset="0"/>
              </a:rPr>
              <a:t>Ciphertext</a:t>
            </a:r>
            <a:r>
              <a:rPr lang="en-US" sz="2800" i="1" dirty="0">
                <a:solidFill>
                  <a:srgbClr val="FF0000"/>
                </a:solidFill>
                <a:latin typeface="Times New Roman" pitchFamily="18" charset="0"/>
              </a:rPr>
              <a:t> Stealing</a:t>
            </a:r>
          </a:p>
          <a:p>
            <a:pPr algn="just"/>
            <a:r>
              <a:rPr lang="en-US" sz="2800" i="1" dirty="0">
                <a:latin typeface="Times New Roman" pitchFamily="18" charset="0"/>
              </a:rPr>
              <a:t>A technique called </a:t>
            </a:r>
            <a:r>
              <a:rPr lang="en-US" sz="2800" i="1" dirty="0" err="1">
                <a:latin typeface="Times New Roman" pitchFamily="18" charset="0"/>
              </a:rPr>
              <a:t>ciphertext</a:t>
            </a:r>
            <a:r>
              <a:rPr lang="en-US" sz="2800" i="1" dirty="0">
                <a:latin typeface="Times New Roman" pitchFamily="18" charset="0"/>
              </a:rPr>
              <a:t> stealing (CTS) can make it possible to use ECB mode without padding. In this technique the last two plaintext blocks, P</a:t>
            </a:r>
            <a:r>
              <a:rPr lang="en-US" sz="2800" i="1" baseline="-25000" dirty="0">
                <a:latin typeface="Times New Roman" pitchFamily="18" charset="0"/>
              </a:rPr>
              <a:t>N−1</a:t>
            </a:r>
            <a:r>
              <a:rPr lang="en-US" sz="2800" i="1" dirty="0">
                <a:latin typeface="Times New Roman" pitchFamily="18" charset="0"/>
              </a:rPr>
              <a:t> and P</a:t>
            </a:r>
            <a:r>
              <a:rPr lang="en-US" sz="2800" i="1" baseline="-25000" dirty="0">
                <a:latin typeface="Times New Roman" pitchFamily="18" charset="0"/>
              </a:rPr>
              <a:t>N </a:t>
            </a:r>
            <a:r>
              <a:rPr lang="en-US" sz="2800" i="1" dirty="0">
                <a:latin typeface="Times New Roman" pitchFamily="18" charset="0"/>
              </a:rPr>
              <a:t>, are encrypted differently and out of order, as shown below, assuming that P</a:t>
            </a:r>
            <a:r>
              <a:rPr lang="en-US" sz="2800" i="1" baseline="-25000" dirty="0">
                <a:latin typeface="Times New Roman" pitchFamily="18" charset="0"/>
              </a:rPr>
              <a:t>N−1</a:t>
            </a:r>
            <a:r>
              <a:rPr lang="en-US" sz="2800" i="1" dirty="0">
                <a:latin typeface="Times New Roman" pitchFamily="18" charset="0"/>
              </a:rPr>
              <a:t> has n bits and P</a:t>
            </a:r>
            <a:r>
              <a:rPr lang="en-US" sz="2800" i="1" baseline="-25000" dirty="0">
                <a:latin typeface="Times New Roman" pitchFamily="18" charset="0"/>
              </a:rPr>
              <a:t>N</a:t>
            </a:r>
            <a:r>
              <a:rPr lang="en-US" sz="2800" i="1" dirty="0">
                <a:latin typeface="Times New Roman" pitchFamily="18" charset="0"/>
              </a:rPr>
              <a:t> has m bits, where m ≤ n .</a:t>
            </a:r>
          </a:p>
        </p:txBody>
      </p:sp>
      <p:sp>
        <p:nvSpPr>
          <p:cNvPr id="1010698" name="Text Box 10"/>
          <p:cNvSpPr txBox="1">
            <a:spLocks noChangeArrowheads="1"/>
          </p:cNvSpPr>
          <p:nvPr/>
        </p:nvSpPr>
        <p:spPr bwMode="auto">
          <a:xfrm>
            <a:off x="381000" y="30480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010699" name="Picture 11"/>
          <p:cNvPicPr>
            <a:picLocks noChangeAspect="1" noChangeArrowheads="1"/>
          </p:cNvPicPr>
          <p:nvPr/>
        </p:nvPicPr>
        <p:blipFill>
          <a:blip r:embed="rId3"/>
          <a:srcRect/>
          <a:stretch>
            <a:fillRect/>
          </a:stretch>
        </p:blipFill>
        <p:spPr bwMode="auto">
          <a:xfrm>
            <a:off x="958850" y="4602163"/>
            <a:ext cx="7226300" cy="134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err="1">
                <a:solidFill>
                  <a:srgbClr val="00B0F0"/>
                </a:solidFill>
                <a:effectLst>
                  <a:outerShdw blurRad="38100" dist="38100" dir="2700000" algn="tl">
                    <a:srgbClr val="000000"/>
                  </a:outerShdw>
                </a:effectLst>
                <a:ea typeface="ＭＳ Ｐゴシック" pitchFamily="32" charset="-128"/>
              </a:rPr>
              <a:t>Ciphertext</a:t>
            </a:r>
            <a:r>
              <a:rPr lang="en-US" sz="4400" dirty="0">
                <a:solidFill>
                  <a:srgbClr val="00B0F0"/>
                </a:solidFill>
                <a:effectLst>
                  <a:outerShdw blurRad="38100" dist="38100" dir="2700000" algn="tl">
                    <a:srgbClr val="000000"/>
                  </a:outerShdw>
                </a:effectLst>
                <a:ea typeface="ＭＳ Ｐゴシック" pitchFamily="32" charset="-128"/>
              </a:rPr>
              <a:t> Stealing</a:t>
            </a:r>
          </a:p>
        </p:txBody>
      </p:sp>
      <p:sp>
        <p:nvSpPr>
          <p:cNvPr id="4" name="Text Box 2"/>
          <p:cNvSpPr txBox="1">
            <a:spLocks noChangeArrowheads="1"/>
          </p:cNvSpPr>
          <p:nvPr/>
        </p:nvSpPr>
        <p:spPr bwMode="auto">
          <a:xfrm>
            <a:off x="304800" y="1447800"/>
            <a:ext cx="8229600" cy="129540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dirty="0">
                <a:ea typeface="ＭＳ Ｐゴシック" pitchFamily="32" charset="-128"/>
              </a:rPr>
              <a:t>Use to make </a:t>
            </a:r>
            <a:r>
              <a:rPr lang="en-US" sz="2000" dirty="0" err="1">
                <a:ea typeface="ＭＳ Ｐゴシック" pitchFamily="32" charset="-128"/>
              </a:rPr>
              <a:t>ciphertext</a:t>
            </a:r>
            <a:r>
              <a:rPr lang="en-US" sz="2000" dirty="0">
                <a:ea typeface="ＭＳ Ｐゴシック" pitchFamily="32" charset="-128"/>
              </a:rPr>
              <a:t> length same as plaintext length</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dirty="0">
                <a:ea typeface="ＭＳ Ｐゴシック" pitchFamily="32" charset="-128"/>
              </a:rPr>
              <a:t>Requires more than one block of </a:t>
            </a:r>
            <a:r>
              <a:rPr lang="en-US" sz="2000" dirty="0" err="1">
                <a:ea typeface="ＭＳ Ｐゴシック" pitchFamily="32" charset="-128"/>
              </a:rPr>
              <a:t>ptxt</a:t>
            </a:r>
            <a:endParaRPr lang="en-US" sz="2000" dirty="0">
              <a:ea typeface="ＭＳ Ｐゴシック" pitchFamily="32" charset="-128"/>
            </a:endParaRPr>
          </a:p>
          <a:p>
            <a:pPr marL="339725" indent="-339725">
              <a:spcBef>
                <a:spcPts val="8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dirty="0">
              <a:effectLst>
                <a:outerShdw blurRad="38100" dist="38100" dir="2700000" algn="tl">
                  <a:srgbClr val="000000"/>
                </a:outerShdw>
              </a:effectLst>
              <a:ea typeface="ＭＳ Ｐゴシック" pitchFamily="32" charset="-128"/>
            </a:endParaRPr>
          </a:p>
        </p:txBody>
      </p:sp>
      <p:sp>
        <p:nvSpPr>
          <p:cNvPr id="5" name="Rectangle 3"/>
          <p:cNvSpPr>
            <a:spLocks noChangeArrowheads="1"/>
          </p:cNvSpPr>
          <p:nvPr/>
        </p:nvSpPr>
        <p:spPr bwMode="auto">
          <a:xfrm>
            <a:off x="579438" y="3048000"/>
            <a:ext cx="1366837"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Pn-1</a:t>
            </a:r>
          </a:p>
        </p:txBody>
      </p:sp>
      <p:sp>
        <p:nvSpPr>
          <p:cNvPr id="6" name="Rectangle 4"/>
          <p:cNvSpPr>
            <a:spLocks noChangeArrowheads="1"/>
          </p:cNvSpPr>
          <p:nvPr/>
        </p:nvSpPr>
        <p:spPr bwMode="auto">
          <a:xfrm>
            <a:off x="579438" y="3768725"/>
            <a:ext cx="1366837" cy="358775"/>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En-1</a:t>
            </a:r>
          </a:p>
        </p:txBody>
      </p:sp>
      <p:sp>
        <p:nvSpPr>
          <p:cNvPr id="7" name="Rectangle 5"/>
          <p:cNvSpPr>
            <a:spLocks noChangeArrowheads="1"/>
          </p:cNvSpPr>
          <p:nvPr/>
        </p:nvSpPr>
        <p:spPr bwMode="auto">
          <a:xfrm>
            <a:off x="2667000" y="3048000"/>
            <a:ext cx="1079500"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a:t>
            </a:r>
          </a:p>
        </p:txBody>
      </p:sp>
      <p:sp>
        <p:nvSpPr>
          <p:cNvPr id="8" name="Rectangle 6"/>
          <p:cNvSpPr>
            <a:spLocks noChangeArrowheads="1"/>
          </p:cNvSpPr>
          <p:nvPr/>
        </p:nvSpPr>
        <p:spPr bwMode="auto">
          <a:xfrm>
            <a:off x="579438" y="5640388"/>
            <a:ext cx="1366837"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En-1</a:t>
            </a:r>
          </a:p>
        </p:txBody>
      </p:sp>
      <p:sp>
        <p:nvSpPr>
          <p:cNvPr id="9" name="Rectangle 7"/>
          <p:cNvSpPr>
            <a:spLocks noChangeArrowheads="1"/>
          </p:cNvSpPr>
          <p:nvPr/>
        </p:nvSpPr>
        <p:spPr bwMode="auto">
          <a:xfrm>
            <a:off x="3746500" y="3048000"/>
            <a:ext cx="288925" cy="360363"/>
          </a:xfrm>
          <a:prstGeom prst="rect">
            <a:avLst/>
          </a:prstGeom>
          <a:solidFill>
            <a:srgbClr val="FFFFFF"/>
          </a:solidFill>
          <a:ln w="9360">
            <a:solidFill>
              <a:srgbClr val="FFFFFF"/>
            </a:solidFill>
            <a:miter lim="800000"/>
            <a:headEnd/>
            <a:tailEnd/>
          </a:ln>
          <a:effectLst/>
        </p:spPr>
        <p:txBody>
          <a:bodyPr wrap="none" anchor="ctr"/>
          <a:lstStyle/>
          <a:p>
            <a:pPr>
              <a:buFont typeface="Times New Roman" pitchFamily="16" charset="0"/>
              <a:buNone/>
              <a:defRPr/>
            </a:pPr>
            <a:endParaRPr lang="en-US" sz="2000">
              <a:ea typeface="ＭＳ Ｐゴシック" pitchFamily="32" charset="-128"/>
            </a:endParaRPr>
          </a:p>
        </p:txBody>
      </p:sp>
      <p:sp>
        <p:nvSpPr>
          <p:cNvPr id="10" name="Rectangle 8"/>
          <p:cNvSpPr>
            <a:spLocks noChangeArrowheads="1"/>
          </p:cNvSpPr>
          <p:nvPr/>
        </p:nvSpPr>
        <p:spPr bwMode="auto">
          <a:xfrm>
            <a:off x="2738438" y="4703763"/>
            <a:ext cx="1081087"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a:t>
            </a:r>
          </a:p>
        </p:txBody>
      </p:sp>
      <p:sp>
        <p:nvSpPr>
          <p:cNvPr id="11" name="Rectangle 9"/>
          <p:cNvSpPr>
            <a:spLocks noChangeArrowheads="1"/>
          </p:cNvSpPr>
          <p:nvPr/>
        </p:nvSpPr>
        <p:spPr bwMode="auto">
          <a:xfrm>
            <a:off x="579438" y="4416425"/>
            <a:ext cx="1079500"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Head n</a:t>
            </a:r>
          </a:p>
        </p:txBody>
      </p:sp>
      <p:sp>
        <p:nvSpPr>
          <p:cNvPr id="12" name="Rectangle 10"/>
          <p:cNvSpPr>
            <a:spLocks noChangeArrowheads="1"/>
          </p:cNvSpPr>
          <p:nvPr/>
        </p:nvSpPr>
        <p:spPr bwMode="auto">
          <a:xfrm>
            <a:off x="3819525" y="4703763"/>
            <a:ext cx="287338" cy="360362"/>
          </a:xfrm>
          <a:prstGeom prst="rect">
            <a:avLst/>
          </a:prstGeom>
          <a:solidFill>
            <a:srgbClr val="FFC000"/>
          </a:solidFill>
          <a:ln w="9360">
            <a:solidFill>
              <a:srgbClr val="FFFFFF"/>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T</a:t>
            </a:r>
          </a:p>
        </p:txBody>
      </p:sp>
      <p:sp>
        <p:nvSpPr>
          <p:cNvPr id="13" name="Rectangle 11"/>
          <p:cNvSpPr>
            <a:spLocks noChangeArrowheads="1"/>
          </p:cNvSpPr>
          <p:nvPr/>
        </p:nvSpPr>
        <p:spPr bwMode="auto">
          <a:xfrm>
            <a:off x="1658938" y="4416425"/>
            <a:ext cx="287337" cy="360363"/>
          </a:xfrm>
          <a:prstGeom prst="rect">
            <a:avLst/>
          </a:prstGeom>
          <a:solidFill>
            <a:srgbClr val="FFC000"/>
          </a:solidFill>
          <a:ln w="9360">
            <a:solidFill>
              <a:srgbClr val="FFFFFF"/>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T</a:t>
            </a:r>
          </a:p>
        </p:txBody>
      </p:sp>
      <p:cxnSp>
        <p:nvCxnSpPr>
          <p:cNvPr id="14" name="AutoShape 12"/>
          <p:cNvCxnSpPr>
            <a:cxnSpLocks noChangeShapeType="1"/>
            <a:stCxn id="5" idx="2"/>
            <a:endCxn id="6" idx="0"/>
          </p:cNvCxnSpPr>
          <p:nvPr/>
        </p:nvCxnSpPr>
        <p:spPr bwMode="auto">
          <a:xfrm>
            <a:off x="1263650" y="3408363"/>
            <a:ext cx="1588" cy="360362"/>
          </a:xfrm>
          <a:prstGeom prst="straightConnector1">
            <a:avLst/>
          </a:prstGeom>
          <a:noFill/>
          <a:ln w="25560">
            <a:solidFill>
              <a:srgbClr val="161616"/>
            </a:solidFill>
            <a:miter lim="800000"/>
            <a:headEnd/>
            <a:tailEnd type="triangle" w="med" len="med"/>
          </a:ln>
          <a:effectLst/>
        </p:spPr>
      </p:cxnSp>
      <p:cxnSp>
        <p:nvCxnSpPr>
          <p:cNvPr id="15" name="AutoShape 13"/>
          <p:cNvCxnSpPr>
            <a:cxnSpLocks noChangeShapeType="1"/>
            <a:stCxn id="10" idx="2"/>
            <a:endCxn id="8" idx="0"/>
          </p:cNvCxnSpPr>
          <p:nvPr/>
        </p:nvCxnSpPr>
        <p:spPr bwMode="auto">
          <a:xfrm rot="5400000">
            <a:off x="1982789" y="4344194"/>
            <a:ext cx="576263" cy="2016125"/>
          </a:xfrm>
          <a:prstGeom prst="straightConnector1">
            <a:avLst/>
          </a:prstGeom>
          <a:noFill/>
          <a:ln w="25560">
            <a:solidFill>
              <a:srgbClr val="161616"/>
            </a:solidFill>
            <a:miter lim="800000"/>
            <a:headEnd/>
            <a:tailEnd type="triangle" w="med" len="med"/>
          </a:ln>
          <a:effectLst/>
        </p:spPr>
      </p:cxnSp>
      <p:cxnSp>
        <p:nvCxnSpPr>
          <p:cNvPr id="16" name="AutoShape 14"/>
          <p:cNvCxnSpPr>
            <a:cxnSpLocks noChangeShapeType="1"/>
            <a:endCxn id="11" idx="0"/>
          </p:cNvCxnSpPr>
          <p:nvPr/>
        </p:nvCxnSpPr>
        <p:spPr bwMode="auto">
          <a:xfrm>
            <a:off x="1119188" y="4202113"/>
            <a:ext cx="1587" cy="214312"/>
          </a:xfrm>
          <a:prstGeom prst="straightConnector1">
            <a:avLst/>
          </a:prstGeom>
          <a:noFill/>
          <a:ln w="25560">
            <a:solidFill>
              <a:srgbClr val="FF0000"/>
            </a:solidFill>
            <a:miter lim="800000"/>
            <a:headEnd/>
            <a:tailEnd type="triangle" w="med" len="med"/>
          </a:ln>
          <a:effectLst/>
        </p:spPr>
      </p:cxnSp>
      <p:sp>
        <p:nvSpPr>
          <p:cNvPr id="18" name="Rectangle 16"/>
          <p:cNvSpPr>
            <a:spLocks noChangeArrowheads="1"/>
          </p:cNvSpPr>
          <p:nvPr/>
        </p:nvSpPr>
        <p:spPr bwMode="auto">
          <a:xfrm>
            <a:off x="2738438" y="5640388"/>
            <a:ext cx="1081087"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Head n</a:t>
            </a:r>
          </a:p>
        </p:txBody>
      </p:sp>
      <p:cxnSp>
        <p:nvCxnSpPr>
          <p:cNvPr id="19" name="AutoShape 17"/>
          <p:cNvCxnSpPr>
            <a:cxnSpLocks noChangeShapeType="1"/>
            <a:endCxn id="18" idx="0"/>
          </p:cNvCxnSpPr>
          <p:nvPr/>
        </p:nvCxnSpPr>
        <p:spPr bwMode="auto">
          <a:xfrm>
            <a:off x="1154113" y="4848225"/>
            <a:ext cx="2125662" cy="793750"/>
          </a:xfrm>
          <a:prstGeom prst="straightConnector1">
            <a:avLst/>
          </a:prstGeom>
          <a:noFill/>
          <a:ln w="25560">
            <a:solidFill>
              <a:srgbClr val="FF0000"/>
            </a:solidFill>
            <a:miter lim="800000"/>
            <a:headEnd/>
            <a:tailEnd type="triangle" w="med" len="med"/>
          </a:ln>
          <a:effectLst/>
        </p:spPr>
      </p:cxnSp>
      <p:cxnSp>
        <p:nvCxnSpPr>
          <p:cNvPr id="20" name="AutoShape 18"/>
          <p:cNvCxnSpPr>
            <a:cxnSpLocks noChangeShapeType="1"/>
            <a:endCxn id="12" idx="0"/>
          </p:cNvCxnSpPr>
          <p:nvPr/>
        </p:nvCxnSpPr>
        <p:spPr bwMode="auto">
          <a:xfrm>
            <a:off x="2019300" y="4487863"/>
            <a:ext cx="1944688" cy="215900"/>
          </a:xfrm>
          <a:prstGeom prst="straightConnector1">
            <a:avLst/>
          </a:prstGeom>
          <a:noFill/>
          <a:ln w="25560">
            <a:solidFill>
              <a:srgbClr val="FF0000"/>
            </a:solidFill>
            <a:miter lim="800000"/>
            <a:headEnd/>
            <a:tailEnd type="triangle" w="med" len="med"/>
          </a:ln>
          <a:effectLst/>
        </p:spPr>
      </p:cxnSp>
      <p:sp>
        <p:nvSpPr>
          <p:cNvPr id="21" name="Rectangle 19"/>
          <p:cNvSpPr>
            <a:spLocks noChangeArrowheads="1"/>
          </p:cNvSpPr>
          <p:nvPr/>
        </p:nvSpPr>
        <p:spPr bwMode="auto">
          <a:xfrm>
            <a:off x="4741863" y="3033713"/>
            <a:ext cx="1366837"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Pn-1</a:t>
            </a:r>
          </a:p>
        </p:txBody>
      </p:sp>
      <p:sp>
        <p:nvSpPr>
          <p:cNvPr id="22" name="Rectangle 20"/>
          <p:cNvSpPr>
            <a:spLocks noChangeArrowheads="1"/>
          </p:cNvSpPr>
          <p:nvPr/>
        </p:nvSpPr>
        <p:spPr bwMode="auto">
          <a:xfrm>
            <a:off x="4741863" y="3754438"/>
            <a:ext cx="1366837" cy="358775"/>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En-1</a:t>
            </a:r>
          </a:p>
        </p:txBody>
      </p:sp>
      <p:sp>
        <p:nvSpPr>
          <p:cNvPr id="23" name="Rectangle 21"/>
          <p:cNvSpPr>
            <a:spLocks noChangeArrowheads="1"/>
          </p:cNvSpPr>
          <p:nvPr/>
        </p:nvSpPr>
        <p:spPr bwMode="auto">
          <a:xfrm>
            <a:off x="6829425" y="3033713"/>
            <a:ext cx="1079500"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a:t>
            </a:r>
          </a:p>
        </p:txBody>
      </p:sp>
      <p:sp>
        <p:nvSpPr>
          <p:cNvPr id="24" name="Rectangle 22"/>
          <p:cNvSpPr>
            <a:spLocks noChangeArrowheads="1"/>
          </p:cNvSpPr>
          <p:nvPr/>
        </p:nvSpPr>
        <p:spPr bwMode="auto">
          <a:xfrm>
            <a:off x="4741863" y="5626100"/>
            <a:ext cx="1366837"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En-1</a:t>
            </a:r>
          </a:p>
        </p:txBody>
      </p:sp>
      <p:sp>
        <p:nvSpPr>
          <p:cNvPr id="25" name="Rectangle 23"/>
          <p:cNvSpPr>
            <a:spLocks noChangeArrowheads="1"/>
          </p:cNvSpPr>
          <p:nvPr/>
        </p:nvSpPr>
        <p:spPr bwMode="auto">
          <a:xfrm>
            <a:off x="7908925" y="3033713"/>
            <a:ext cx="288925" cy="360362"/>
          </a:xfrm>
          <a:prstGeom prst="rect">
            <a:avLst/>
          </a:prstGeom>
          <a:solidFill>
            <a:srgbClr val="FFFFFF"/>
          </a:solidFill>
          <a:ln w="9360">
            <a:solidFill>
              <a:srgbClr val="FFFFFF"/>
            </a:solidFill>
            <a:miter lim="800000"/>
            <a:headEnd/>
            <a:tailEnd/>
          </a:ln>
          <a:effectLst/>
        </p:spPr>
        <p:txBody>
          <a:bodyPr wrap="none" anchor="ctr"/>
          <a:lstStyle/>
          <a:p>
            <a:pPr>
              <a:buFont typeface="Times New Roman" pitchFamily="16" charset="0"/>
              <a:buNone/>
              <a:defRPr/>
            </a:pPr>
            <a:endParaRPr lang="en-US" sz="2000">
              <a:ea typeface="ＭＳ Ｐゴシック" pitchFamily="32" charset="-128"/>
            </a:endParaRPr>
          </a:p>
        </p:txBody>
      </p:sp>
      <p:sp>
        <p:nvSpPr>
          <p:cNvPr id="26" name="Rectangle 24"/>
          <p:cNvSpPr>
            <a:spLocks noChangeArrowheads="1"/>
          </p:cNvSpPr>
          <p:nvPr/>
        </p:nvSpPr>
        <p:spPr bwMode="auto">
          <a:xfrm>
            <a:off x="6900863" y="4689475"/>
            <a:ext cx="1081087"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Pn</a:t>
            </a:r>
          </a:p>
        </p:txBody>
      </p:sp>
      <p:sp>
        <p:nvSpPr>
          <p:cNvPr id="27" name="Rectangle 25"/>
          <p:cNvSpPr>
            <a:spLocks noChangeArrowheads="1"/>
          </p:cNvSpPr>
          <p:nvPr/>
        </p:nvSpPr>
        <p:spPr bwMode="auto">
          <a:xfrm>
            <a:off x="4741863" y="4402138"/>
            <a:ext cx="1079500" cy="360362"/>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Head n</a:t>
            </a:r>
          </a:p>
        </p:txBody>
      </p:sp>
      <p:sp>
        <p:nvSpPr>
          <p:cNvPr id="28" name="Rectangle 26"/>
          <p:cNvSpPr>
            <a:spLocks noChangeArrowheads="1"/>
          </p:cNvSpPr>
          <p:nvPr/>
        </p:nvSpPr>
        <p:spPr bwMode="auto">
          <a:xfrm>
            <a:off x="7981950" y="4689475"/>
            <a:ext cx="287338" cy="360363"/>
          </a:xfrm>
          <a:prstGeom prst="rect">
            <a:avLst/>
          </a:prstGeom>
          <a:solidFill>
            <a:srgbClr val="FFC000"/>
          </a:solidFill>
          <a:ln w="9360">
            <a:solidFill>
              <a:srgbClr val="FFFFFF"/>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T</a:t>
            </a:r>
          </a:p>
        </p:txBody>
      </p:sp>
      <p:sp>
        <p:nvSpPr>
          <p:cNvPr id="29" name="Rectangle 27"/>
          <p:cNvSpPr>
            <a:spLocks noChangeArrowheads="1"/>
          </p:cNvSpPr>
          <p:nvPr/>
        </p:nvSpPr>
        <p:spPr bwMode="auto">
          <a:xfrm>
            <a:off x="5821363" y="4402138"/>
            <a:ext cx="287337" cy="360362"/>
          </a:xfrm>
          <a:prstGeom prst="rect">
            <a:avLst/>
          </a:prstGeom>
          <a:solidFill>
            <a:srgbClr val="FFC000"/>
          </a:solidFill>
          <a:ln w="9360">
            <a:solidFill>
              <a:srgbClr val="FFFFFF"/>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T</a:t>
            </a:r>
          </a:p>
        </p:txBody>
      </p:sp>
      <p:cxnSp>
        <p:nvCxnSpPr>
          <p:cNvPr id="30" name="AutoShape 28"/>
          <p:cNvCxnSpPr>
            <a:cxnSpLocks noChangeShapeType="1"/>
            <a:stCxn id="22" idx="0"/>
            <a:endCxn id="21" idx="2"/>
          </p:cNvCxnSpPr>
          <p:nvPr/>
        </p:nvCxnSpPr>
        <p:spPr bwMode="auto">
          <a:xfrm flipV="1">
            <a:off x="5424488" y="3394075"/>
            <a:ext cx="1587" cy="360363"/>
          </a:xfrm>
          <a:prstGeom prst="straightConnector1">
            <a:avLst/>
          </a:prstGeom>
          <a:noFill/>
          <a:ln w="25560">
            <a:solidFill>
              <a:srgbClr val="161616"/>
            </a:solidFill>
            <a:miter lim="800000"/>
            <a:headEnd/>
            <a:tailEnd type="triangle" w="med" len="med"/>
          </a:ln>
          <a:effectLst/>
        </p:spPr>
      </p:cxnSp>
      <p:cxnSp>
        <p:nvCxnSpPr>
          <p:cNvPr id="31" name="AutoShape 29"/>
          <p:cNvCxnSpPr>
            <a:cxnSpLocks noChangeShapeType="1"/>
            <a:stCxn id="24" idx="3"/>
            <a:endCxn id="26" idx="2"/>
          </p:cNvCxnSpPr>
          <p:nvPr/>
        </p:nvCxnSpPr>
        <p:spPr bwMode="auto">
          <a:xfrm flipV="1">
            <a:off x="6108700" y="5049838"/>
            <a:ext cx="1333500" cy="755650"/>
          </a:xfrm>
          <a:prstGeom prst="straightConnector1">
            <a:avLst/>
          </a:prstGeom>
          <a:noFill/>
          <a:ln w="25560">
            <a:solidFill>
              <a:srgbClr val="161616"/>
            </a:solidFill>
            <a:miter lim="800000"/>
            <a:headEnd/>
            <a:tailEnd type="triangle" w="med" len="med"/>
          </a:ln>
          <a:effectLst/>
        </p:spPr>
      </p:cxnSp>
      <p:cxnSp>
        <p:nvCxnSpPr>
          <p:cNvPr id="32" name="AutoShape 30"/>
          <p:cNvCxnSpPr>
            <a:cxnSpLocks noChangeShapeType="1"/>
            <a:stCxn id="27" idx="0"/>
          </p:cNvCxnSpPr>
          <p:nvPr/>
        </p:nvCxnSpPr>
        <p:spPr bwMode="auto">
          <a:xfrm flipV="1">
            <a:off x="5281613" y="4186238"/>
            <a:ext cx="3175" cy="215900"/>
          </a:xfrm>
          <a:prstGeom prst="straightConnector1">
            <a:avLst/>
          </a:prstGeom>
          <a:noFill/>
          <a:ln w="25560">
            <a:solidFill>
              <a:srgbClr val="FF0000"/>
            </a:solidFill>
            <a:miter lim="800000"/>
            <a:headEnd/>
            <a:tailEnd type="triangle" w="med" len="med"/>
          </a:ln>
          <a:effectLst/>
        </p:spPr>
      </p:cxnSp>
      <p:sp>
        <p:nvSpPr>
          <p:cNvPr id="33" name="Rectangle 31"/>
          <p:cNvSpPr>
            <a:spLocks noChangeArrowheads="1"/>
          </p:cNvSpPr>
          <p:nvPr/>
        </p:nvSpPr>
        <p:spPr bwMode="auto">
          <a:xfrm>
            <a:off x="6900863" y="5626100"/>
            <a:ext cx="1081087" cy="360363"/>
          </a:xfrm>
          <a:prstGeom prst="rect">
            <a:avLst/>
          </a:prstGeom>
          <a:solidFill>
            <a:srgbClr val="FFC000"/>
          </a:solidFill>
          <a:ln w="9360">
            <a:solidFill>
              <a:srgbClr val="9460FD"/>
            </a:solidFill>
            <a:miter lim="800000"/>
            <a:headEnd/>
            <a:tailEnd/>
          </a:ln>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a:ea typeface="ＭＳ Ｐゴシック" pitchFamily="32" charset="-128"/>
              </a:rPr>
              <a:t>Head n</a:t>
            </a:r>
          </a:p>
        </p:txBody>
      </p:sp>
      <p:cxnSp>
        <p:nvCxnSpPr>
          <p:cNvPr id="34" name="AutoShape 32"/>
          <p:cNvCxnSpPr>
            <a:cxnSpLocks noChangeShapeType="1"/>
            <a:stCxn id="33" idx="1"/>
            <a:endCxn id="27" idx="2"/>
          </p:cNvCxnSpPr>
          <p:nvPr/>
        </p:nvCxnSpPr>
        <p:spPr bwMode="auto">
          <a:xfrm flipH="1" flipV="1">
            <a:off x="5281613" y="4762500"/>
            <a:ext cx="1619250" cy="1042988"/>
          </a:xfrm>
          <a:prstGeom prst="straightConnector1">
            <a:avLst/>
          </a:prstGeom>
          <a:noFill/>
          <a:ln w="25560">
            <a:solidFill>
              <a:srgbClr val="FF0000"/>
            </a:solidFill>
            <a:miter lim="800000"/>
            <a:headEnd/>
            <a:tailEnd type="triangle" w="med" len="med"/>
          </a:ln>
          <a:effectLst/>
        </p:spPr>
      </p:cxnSp>
      <p:cxnSp>
        <p:nvCxnSpPr>
          <p:cNvPr id="35" name="AutoShape 33"/>
          <p:cNvCxnSpPr>
            <a:cxnSpLocks noChangeShapeType="1"/>
            <a:stCxn id="28" idx="0"/>
            <a:endCxn id="29" idx="3"/>
          </p:cNvCxnSpPr>
          <p:nvPr/>
        </p:nvCxnSpPr>
        <p:spPr bwMode="auto">
          <a:xfrm flipH="1" flipV="1">
            <a:off x="6108700" y="4581525"/>
            <a:ext cx="2016125" cy="106363"/>
          </a:xfrm>
          <a:prstGeom prst="straightConnector1">
            <a:avLst/>
          </a:prstGeom>
          <a:noFill/>
          <a:ln w="25560">
            <a:solidFill>
              <a:srgbClr val="FF0000"/>
            </a:solidFill>
            <a:miter lim="800000"/>
            <a:headEnd/>
            <a:tailEnd type="triangle" w="med" len="med"/>
          </a:ln>
          <a:effectLst/>
        </p:spPr>
      </p:cxnSp>
      <p:cxnSp>
        <p:nvCxnSpPr>
          <p:cNvPr id="36" name="AutoShape 34"/>
          <p:cNvCxnSpPr>
            <a:cxnSpLocks noChangeShapeType="1"/>
            <a:stCxn id="26" idx="0"/>
            <a:endCxn id="23" idx="2"/>
          </p:cNvCxnSpPr>
          <p:nvPr/>
        </p:nvCxnSpPr>
        <p:spPr bwMode="auto">
          <a:xfrm flipH="1" flipV="1">
            <a:off x="7369175" y="3394075"/>
            <a:ext cx="71438" cy="1295400"/>
          </a:xfrm>
          <a:prstGeom prst="straightConnector1">
            <a:avLst/>
          </a:prstGeom>
          <a:noFill/>
          <a:ln w="25560">
            <a:solidFill>
              <a:srgbClr val="FF0000"/>
            </a:solidFill>
            <a:miter lim="800000"/>
            <a:headEnd/>
            <a:tailEnd type="triangle" w="med" len="med"/>
          </a:ln>
          <a:effectLst/>
        </p:spPr>
      </p:cxnSp>
      <p:cxnSp>
        <p:nvCxnSpPr>
          <p:cNvPr id="37" name="AutoShape 35"/>
          <p:cNvCxnSpPr>
            <a:cxnSpLocks noChangeShapeType="1"/>
            <a:stCxn id="7" idx="2"/>
            <a:endCxn id="10" idx="0"/>
          </p:cNvCxnSpPr>
          <p:nvPr/>
        </p:nvCxnSpPr>
        <p:spPr bwMode="auto">
          <a:xfrm>
            <a:off x="3206750" y="3408363"/>
            <a:ext cx="73025" cy="1295400"/>
          </a:xfrm>
          <a:prstGeom prst="straightConnector1">
            <a:avLst/>
          </a:prstGeom>
          <a:noFill/>
          <a:ln w="25560">
            <a:solidFill>
              <a:srgbClr val="FF0000"/>
            </a:solidFill>
            <a:miter lim="800000"/>
            <a:headEnd/>
            <a:tailEnd type="triangle" w="med" len="med"/>
          </a:ln>
          <a:effectLst/>
        </p:spPr>
      </p:cxnSp>
      <p:sp>
        <p:nvSpPr>
          <p:cNvPr id="41" name="TextBox 40"/>
          <p:cNvSpPr txBox="1"/>
          <p:nvPr/>
        </p:nvSpPr>
        <p:spPr>
          <a:xfrm>
            <a:off x="3018603" y="5029200"/>
            <a:ext cx="838200" cy="461665"/>
          </a:xfrm>
          <a:prstGeom prst="rect">
            <a:avLst/>
          </a:prstGeom>
          <a:noFill/>
          <a:effectLst/>
        </p:spPr>
        <p:txBody>
          <a:bodyPr wrap="square" rtlCol="0">
            <a:spAutoFit/>
          </a:bodyPr>
          <a:lstStyle/>
          <a:p>
            <a:r>
              <a:rPr lang="en-US" sz="2400" dirty="0" smtClean="0"/>
              <a:t>En</a:t>
            </a:r>
            <a:endParaRPr lang="en-US" sz="2400" dirty="0"/>
          </a:p>
        </p:txBody>
      </p:sp>
      <p:sp>
        <p:nvSpPr>
          <p:cNvPr id="42" name="TextBox 41"/>
          <p:cNvSpPr txBox="1"/>
          <p:nvPr/>
        </p:nvSpPr>
        <p:spPr>
          <a:xfrm>
            <a:off x="7021513" y="5064125"/>
            <a:ext cx="838200" cy="461665"/>
          </a:xfrm>
          <a:prstGeom prst="rect">
            <a:avLst/>
          </a:prstGeom>
          <a:noFill/>
          <a:effectLst/>
        </p:spPr>
        <p:txBody>
          <a:bodyPr wrap="square" rtlCol="0">
            <a:spAutoFit/>
          </a:bodyPr>
          <a:lstStyle/>
          <a:p>
            <a:r>
              <a:rPr lang="en-US" sz="2400" dirty="0" err="1" smtClean="0"/>
              <a:t>Dn</a:t>
            </a:r>
            <a:endParaRPr lang="en-US" sz="2400" dirty="0"/>
          </a:p>
        </p:txBody>
      </p:sp>
      <p:sp>
        <p:nvSpPr>
          <p:cNvPr id="43" name="TextBox 42"/>
          <p:cNvSpPr txBox="1"/>
          <p:nvPr/>
        </p:nvSpPr>
        <p:spPr>
          <a:xfrm>
            <a:off x="228600" y="3352800"/>
            <a:ext cx="838200" cy="461665"/>
          </a:xfrm>
          <a:prstGeom prst="rect">
            <a:avLst/>
          </a:prstGeom>
          <a:noFill/>
          <a:effectLst/>
        </p:spPr>
        <p:txBody>
          <a:bodyPr wrap="square" rtlCol="0">
            <a:spAutoFit/>
          </a:bodyPr>
          <a:lstStyle/>
          <a:p>
            <a:r>
              <a:rPr lang="en-US" sz="2400" dirty="0" smtClean="0"/>
              <a:t>En</a:t>
            </a:r>
            <a:endParaRPr lang="en-US" sz="2400" dirty="0"/>
          </a:p>
        </p:txBody>
      </p:sp>
      <p:sp>
        <p:nvSpPr>
          <p:cNvPr id="44" name="TextBox 43"/>
          <p:cNvSpPr txBox="1"/>
          <p:nvPr/>
        </p:nvSpPr>
        <p:spPr>
          <a:xfrm>
            <a:off x="4419600" y="3352800"/>
            <a:ext cx="838200" cy="461665"/>
          </a:xfrm>
          <a:prstGeom prst="rect">
            <a:avLst/>
          </a:prstGeom>
          <a:noFill/>
          <a:effectLst/>
        </p:spPr>
        <p:txBody>
          <a:bodyPr wrap="square" rtlCol="0">
            <a:spAutoFit/>
          </a:bodyPr>
          <a:lstStyle/>
          <a:p>
            <a:r>
              <a:rPr lang="en-US" sz="2400" dirty="0" err="1" smtClean="0"/>
              <a:t>Dn</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7813"/>
            <a:ext cx="8229600" cy="712787"/>
          </a:xfrm>
          <a:prstGeom prst="rect">
            <a:avLst/>
          </a:prstGeom>
          <a:noFill/>
          <a:ln w="9525">
            <a:noFill/>
            <a:round/>
            <a:headEnd/>
            <a:tailEnd/>
          </a:ln>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dirty="0">
                <a:solidFill>
                  <a:srgbClr val="0070C0"/>
                </a:solidFill>
                <a:effectLst>
                  <a:outerShdw blurRad="38100" dist="38100" dir="2700000" algn="tl">
                    <a:srgbClr val="000000">
                      <a:alpha val="43137"/>
                    </a:srgbClr>
                  </a:outerShdw>
                </a:effectLst>
              </a:rPr>
              <a:t>Message Padding</a:t>
            </a:r>
          </a:p>
        </p:txBody>
      </p:sp>
      <p:sp>
        <p:nvSpPr>
          <p:cNvPr id="2" name="Text Box 2"/>
          <p:cNvSpPr txBox="1">
            <a:spLocks noChangeArrowheads="1"/>
          </p:cNvSpPr>
          <p:nvPr/>
        </p:nvSpPr>
        <p:spPr bwMode="auto">
          <a:xfrm>
            <a:off x="304800" y="990600"/>
            <a:ext cx="8458200" cy="5562600"/>
          </a:xfrm>
          <a:prstGeom prst="rect">
            <a:avLst/>
          </a:prstGeom>
          <a:noFill/>
          <a:ln w="9525">
            <a:noFill/>
            <a:round/>
            <a:headEnd/>
            <a:tailEnd/>
          </a:ln>
          <a:effectLst/>
        </p:spPr>
        <p:txBody>
          <a:bodyPr/>
          <a:lstStyle/>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at end of message must handle a possible last short block </a:t>
            </a:r>
          </a:p>
          <a:p>
            <a:pPr marL="739775" lvl="1" indent="-282575">
              <a:lnSpc>
                <a:spcPts val="32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which is not as large as </a:t>
            </a:r>
            <a:r>
              <a:rPr lang="en-US" sz="2400" b="0" dirty="0" err="1">
                <a:ea typeface="ＭＳ Ｐゴシック" pitchFamily="32" charset="-128"/>
              </a:rPr>
              <a:t>blocksize</a:t>
            </a:r>
            <a:r>
              <a:rPr lang="en-US" sz="2400" b="0" dirty="0">
                <a:ea typeface="ＭＳ Ｐゴシック" pitchFamily="32" charset="-128"/>
              </a:rPr>
              <a:t> of cipher</a:t>
            </a:r>
          </a:p>
          <a:p>
            <a:pPr marL="739775" lvl="1" indent="-282575">
              <a:lnSpc>
                <a:spcPts val="32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pad either with known non-data value </a:t>
            </a:r>
          </a:p>
          <a:p>
            <a:pPr lvl="2" eaLnBrk="0" hangingPunct="0">
              <a:lnSpc>
                <a:spcPts val="3200"/>
              </a:lnSpc>
              <a:spcBef>
                <a:spcPts val="600"/>
              </a:spcBef>
              <a:buClr>
                <a:srgbClr val="00FFFF"/>
              </a:buClr>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e.g., nulls</a:t>
            </a:r>
          </a:p>
          <a:p>
            <a:pPr marL="739775" lvl="1" indent="-282575">
              <a:lnSpc>
                <a:spcPts val="32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or pad last block along with count of pad size </a:t>
            </a:r>
          </a:p>
          <a:p>
            <a:pPr lvl="2">
              <a:lnSpc>
                <a:spcPts val="3200"/>
              </a:lnSpc>
              <a:spcBef>
                <a:spcPts val="500"/>
              </a:spcBef>
              <a:buClr>
                <a:srgbClr val="00FFFF"/>
              </a:buClr>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e.g., [ b1 b2 b3 0 0 0 0 5] </a:t>
            </a:r>
          </a:p>
          <a:p>
            <a:pPr lvl="2">
              <a:lnSpc>
                <a:spcPts val="3200"/>
              </a:lnSpc>
              <a:spcBef>
                <a:spcPts val="500"/>
              </a:spcBef>
              <a:buClr>
                <a:srgbClr val="00FFFF"/>
              </a:buClr>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means have 3 data bytes, then 5 bytes </a:t>
            </a:r>
            <a:r>
              <a:rPr lang="en-AU" sz="2400" b="0" dirty="0" err="1">
                <a:ea typeface="ＭＳ Ｐゴシック" pitchFamily="32" charset="-128"/>
              </a:rPr>
              <a:t>pad+count</a:t>
            </a:r>
            <a:endParaRPr lang="en-AU" sz="2400" b="0" dirty="0">
              <a:ea typeface="ＭＳ Ｐゴシック" pitchFamily="32" charset="-128"/>
            </a:endParaRPr>
          </a:p>
          <a:p>
            <a:pPr marL="739775" lvl="1" indent="-282575">
              <a:lnSpc>
                <a:spcPts val="32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this may require an extra entire block over those in message</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there are other, more esoteric modes, which avoid the need for an extra block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8651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3200" dirty="0">
                <a:solidFill>
                  <a:srgbClr val="00B0F0"/>
                </a:solidFill>
                <a:effectLst>
                  <a:outerShdw blurRad="38100" dist="38100" dir="2700000" algn="tl">
                    <a:srgbClr val="000000"/>
                  </a:outerShdw>
                </a:effectLst>
                <a:ea typeface="ＭＳ Ｐゴシック" pitchFamily="32" charset="-128"/>
              </a:rPr>
              <a:t>Cipher Block Chaining (CBC) </a:t>
            </a:r>
          </a:p>
        </p:txBody>
      </p:sp>
      <p:sp>
        <p:nvSpPr>
          <p:cNvPr id="14338" name="Text Box 2"/>
          <p:cNvSpPr txBox="1">
            <a:spLocks noChangeArrowheads="1"/>
          </p:cNvSpPr>
          <p:nvPr/>
        </p:nvSpPr>
        <p:spPr bwMode="auto">
          <a:xfrm>
            <a:off x="457200" y="1371600"/>
            <a:ext cx="8229600" cy="4800600"/>
          </a:xfrm>
          <a:prstGeom prst="rect">
            <a:avLst/>
          </a:prstGeom>
          <a:noFill/>
          <a:ln w="9525">
            <a:noFill/>
            <a:round/>
            <a:headEnd/>
            <a:tailEnd/>
          </a:ln>
          <a:effectLst/>
        </p:spPr>
        <p:txBody>
          <a:bodyPr/>
          <a:lstStyle/>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message is broken into blocks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linked together in encryption operation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each previous cipher block is chained with current plaintext block, hence name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use Initial Vector (IV) to start process </a:t>
            </a:r>
          </a:p>
          <a:p>
            <a:pPr lvl="1" indent="-282575">
              <a:lnSpc>
                <a:spcPts val="32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C</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E</a:t>
            </a:r>
            <a:r>
              <a:rPr lang="en-AU" sz="2400" b="0" baseline="-25000" dirty="0">
                <a:latin typeface="Courier New" pitchFamily="49" charset="0"/>
                <a:ea typeface="ＭＳ Ｐゴシック" pitchFamily="32" charset="-128"/>
              </a:rPr>
              <a:t>K</a:t>
            </a:r>
            <a:r>
              <a:rPr lang="en-AU" sz="2400" b="0" dirty="0">
                <a:latin typeface="Courier New" pitchFamily="49" charset="0"/>
                <a:ea typeface="ＭＳ Ｐゴシック" pitchFamily="32" charset="-128"/>
              </a:rPr>
              <a:t>(P</a:t>
            </a:r>
            <a:r>
              <a:rPr lang="en-AU" sz="2400" b="0" baseline="-25000" dirty="0">
                <a:latin typeface="Courier New" pitchFamily="49" charset="0"/>
                <a:ea typeface="ＭＳ Ｐゴシック" pitchFamily="32" charset="-128"/>
              </a:rPr>
              <a:t>i</a:t>
            </a:r>
            <a:r>
              <a:rPr lang="en-AU" sz="2400" b="0" dirty="0">
                <a:latin typeface="Courier New" pitchFamily="49" charset="0"/>
                <a:ea typeface="ＭＳ Ｐゴシック" pitchFamily="32" charset="-128"/>
              </a:rPr>
              <a:t> XOR C</a:t>
            </a:r>
            <a:r>
              <a:rPr lang="en-AU" sz="2400" b="0" baseline="-25000" dirty="0">
                <a:latin typeface="Courier New" pitchFamily="49" charset="0"/>
                <a:ea typeface="ＭＳ Ｐゴシック" pitchFamily="32" charset="-128"/>
              </a:rPr>
              <a:t>i-1</a:t>
            </a:r>
            <a:r>
              <a:rPr lang="en-AU" sz="2400" b="0" dirty="0">
                <a:latin typeface="Courier New" pitchFamily="49" charset="0"/>
                <a:ea typeface="ＭＳ Ｐゴシック" pitchFamily="32" charset="-128"/>
              </a:rPr>
              <a:t>)</a:t>
            </a:r>
          </a:p>
          <a:p>
            <a:pPr lvl="1" indent="-282575">
              <a:lnSpc>
                <a:spcPts val="32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Courier New" pitchFamily="49" charset="0"/>
                <a:ea typeface="ＭＳ Ｐゴシック" pitchFamily="32" charset="-128"/>
              </a:rPr>
              <a:t>C</a:t>
            </a:r>
            <a:r>
              <a:rPr lang="en-AU" sz="2400" b="0" baseline="-25000" dirty="0">
                <a:latin typeface="Courier New" pitchFamily="49" charset="0"/>
                <a:ea typeface="ＭＳ Ｐゴシック" pitchFamily="32" charset="-128"/>
              </a:rPr>
              <a:t>-1</a:t>
            </a:r>
            <a:r>
              <a:rPr lang="en-AU" sz="2400" b="0" dirty="0">
                <a:latin typeface="Courier New" pitchFamily="49" charset="0"/>
                <a:ea typeface="ＭＳ Ｐゴシック" pitchFamily="32" charset="-128"/>
              </a:rPr>
              <a:t> = IV</a:t>
            </a:r>
            <a:r>
              <a:rPr lang="en-AU" sz="2400" b="0" dirty="0">
                <a:ea typeface="ＭＳ Ｐゴシック" pitchFamily="32" charset="-128"/>
              </a:rPr>
              <a:t>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IV prevents same P from making same C</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bulk data encryption, authentication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ChangeArrowheads="1"/>
          </p:cNvSpPr>
          <p:nvPr/>
        </p:nvSpPr>
        <p:spPr bwMode="auto">
          <a:xfrm>
            <a:off x="609600" y="482025"/>
            <a:ext cx="2209800" cy="584775"/>
          </a:xfrm>
          <a:prstGeom prst="rect">
            <a:avLst/>
          </a:prstGeom>
          <a:noFill/>
          <a:ln w="9525">
            <a:noFill/>
            <a:miter lim="800000"/>
            <a:headEnd/>
            <a:tailEnd/>
          </a:ln>
          <a:effectLst/>
        </p:spPr>
        <p:txBody>
          <a:bodyPr>
            <a:spAutoFit/>
          </a:bodyPr>
          <a:lstStyle/>
          <a:p>
            <a:r>
              <a:rPr lang="en-US" dirty="0">
                <a:solidFill>
                  <a:srgbClr val="996633"/>
                </a:solidFill>
                <a:latin typeface="Times New Roman" pitchFamily="18" charset="0"/>
              </a:rPr>
              <a:t>Objectives</a:t>
            </a:r>
          </a:p>
        </p:txBody>
      </p:sp>
      <p:sp>
        <p:nvSpPr>
          <p:cNvPr id="963587" name="Rectangle 3"/>
          <p:cNvSpPr>
            <a:spLocks noChangeArrowheads="1"/>
          </p:cNvSpPr>
          <p:nvPr/>
        </p:nvSpPr>
        <p:spPr bwMode="auto">
          <a:xfrm>
            <a:off x="381000" y="1066800"/>
            <a:ext cx="8534400" cy="5521512"/>
          </a:xfrm>
          <a:prstGeom prst="rect">
            <a:avLst/>
          </a:prstGeom>
          <a:solidFill>
            <a:schemeClr val="bg1"/>
          </a:solidFill>
          <a:ln w="9525">
            <a:solidFill>
              <a:schemeClr val="bg1"/>
            </a:solidFill>
            <a:miter lim="800000"/>
            <a:headEnd/>
            <a:tailEnd/>
          </a:ln>
          <a:effectLst/>
        </p:spPr>
        <p:txBody>
          <a:bodyPr>
            <a:spAutoFit/>
          </a:bodyPr>
          <a:lstStyle/>
          <a:p>
            <a:pPr algn="just">
              <a:spcAft>
                <a:spcPct val="40000"/>
              </a:spcAft>
            </a:pPr>
            <a:r>
              <a:rPr lang="en-US" sz="2800" b="0" dirty="0">
                <a:latin typeface="Times New Roman" pitchFamily="18" charset="0"/>
              </a:rPr>
              <a:t>❏ </a:t>
            </a:r>
            <a:r>
              <a:rPr lang="en-US" sz="2800" b="0" dirty="0" smtClean="0">
                <a:latin typeface="Times New Roman" pitchFamily="18" charset="0"/>
              </a:rPr>
              <a:t>To </a:t>
            </a:r>
            <a:r>
              <a:rPr lang="en-US" sz="2800" b="0" dirty="0">
                <a:latin typeface="Times New Roman" pitchFamily="18" charset="0"/>
              </a:rPr>
              <a:t>show how modern standard ciphers, such as</a:t>
            </a:r>
            <a:br>
              <a:rPr lang="en-US" sz="2800" b="0" dirty="0">
                <a:latin typeface="Times New Roman" pitchFamily="18" charset="0"/>
              </a:rPr>
            </a:br>
            <a:r>
              <a:rPr lang="en-US" sz="2800" b="0" dirty="0">
                <a:latin typeface="Times New Roman" pitchFamily="18" charset="0"/>
              </a:rPr>
              <a:t>       DES or AES, can be used to encipher long</a:t>
            </a:r>
            <a:br>
              <a:rPr lang="en-US" sz="2800" b="0" dirty="0">
                <a:latin typeface="Times New Roman" pitchFamily="18" charset="0"/>
              </a:rPr>
            </a:br>
            <a:r>
              <a:rPr lang="en-US" sz="2800" b="0" dirty="0">
                <a:latin typeface="Times New Roman" pitchFamily="18" charset="0"/>
              </a:rPr>
              <a:t>       messages.</a:t>
            </a:r>
          </a:p>
          <a:p>
            <a:pPr algn="just">
              <a:spcAft>
                <a:spcPct val="40000"/>
              </a:spcAft>
            </a:pPr>
            <a:r>
              <a:rPr lang="en-US" sz="2800" b="0" dirty="0">
                <a:latin typeface="Times New Roman" pitchFamily="18" charset="0"/>
              </a:rPr>
              <a:t>❏  To discuss five modes of operation designed to be</a:t>
            </a:r>
            <a:br>
              <a:rPr lang="en-US" sz="2800" b="0" dirty="0">
                <a:latin typeface="Times New Roman" pitchFamily="18" charset="0"/>
              </a:rPr>
            </a:br>
            <a:r>
              <a:rPr lang="en-US" sz="2800" b="0" dirty="0">
                <a:latin typeface="Times New Roman" pitchFamily="18" charset="0"/>
              </a:rPr>
              <a:t>       used with modern block ciphers.</a:t>
            </a:r>
          </a:p>
          <a:p>
            <a:pPr algn="just">
              <a:spcAft>
                <a:spcPct val="40000"/>
              </a:spcAft>
            </a:pPr>
            <a:r>
              <a:rPr lang="en-US" sz="2800" b="0" dirty="0">
                <a:latin typeface="Times New Roman" pitchFamily="18" charset="0"/>
              </a:rPr>
              <a:t>❏  To define which mode of operation creates stream</a:t>
            </a:r>
            <a:br>
              <a:rPr lang="en-US" sz="2800" b="0" dirty="0">
                <a:latin typeface="Times New Roman" pitchFamily="18" charset="0"/>
              </a:rPr>
            </a:br>
            <a:r>
              <a:rPr lang="en-US" sz="2800" b="0" dirty="0">
                <a:latin typeface="Times New Roman" pitchFamily="18" charset="0"/>
              </a:rPr>
              <a:t>      ciphers out of the underlying block ciphers.</a:t>
            </a:r>
          </a:p>
          <a:p>
            <a:pPr algn="just">
              <a:spcAft>
                <a:spcPct val="40000"/>
              </a:spcAft>
            </a:pPr>
            <a:r>
              <a:rPr lang="en-US" sz="2800" b="0" dirty="0">
                <a:latin typeface="Times New Roman" pitchFamily="18" charset="0"/>
              </a:rPr>
              <a:t>❏ To discuss the security issues and the error</a:t>
            </a:r>
            <a:br>
              <a:rPr lang="en-US" sz="2800" b="0" dirty="0">
                <a:latin typeface="Times New Roman" pitchFamily="18" charset="0"/>
              </a:rPr>
            </a:br>
            <a:r>
              <a:rPr lang="en-US" sz="2800" b="0" dirty="0">
                <a:latin typeface="Times New Roman" pitchFamily="18" charset="0"/>
              </a:rPr>
              <a:t>       propagation of different modes of operation.</a:t>
            </a:r>
          </a:p>
          <a:p>
            <a:pPr algn="just">
              <a:spcAft>
                <a:spcPct val="40000"/>
              </a:spcAft>
            </a:pPr>
            <a:r>
              <a:rPr lang="en-US" sz="2800" b="0" dirty="0">
                <a:latin typeface="Times New Roman" pitchFamily="18" charset="0"/>
              </a:rPr>
              <a:t>❏  To discuss two stream ciphers used for real-time</a:t>
            </a:r>
            <a:br>
              <a:rPr lang="en-US" sz="2800" b="0" dirty="0">
                <a:latin typeface="Times New Roman" pitchFamily="18" charset="0"/>
              </a:rPr>
            </a:br>
            <a:r>
              <a:rPr lang="en-US" sz="2800" b="0" dirty="0">
                <a:latin typeface="Times New Roman" pitchFamily="18" charset="0"/>
              </a:rPr>
              <a:t>       processing of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9" name="Rectangle 9"/>
          <p:cNvSpPr>
            <a:spLocks noChangeArrowheads="1"/>
          </p:cNvSpPr>
          <p:nvPr/>
        </p:nvSpPr>
        <p:spPr bwMode="auto">
          <a:xfrm>
            <a:off x="228600" y="990600"/>
            <a:ext cx="8686800" cy="946150"/>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In CBC mode, each plaintext block is exclusive-ored with the previous ciphertext block before being encrypted. </a:t>
            </a:r>
          </a:p>
        </p:txBody>
      </p:sp>
      <p:sp>
        <p:nvSpPr>
          <p:cNvPr id="977930" name="Text Box 10"/>
          <p:cNvSpPr txBox="1">
            <a:spLocks noChangeArrowheads="1"/>
          </p:cNvSpPr>
          <p:nvPr/>
        </p:nvSpPr>
        <p:spPr bwMode="auto">
          <a:xfrm>
            <a:off x="1219200" y="228600"/>
            <a:ext cx="6788012" cy="584775"/>
          </a:xfrm>
          <a:prstGeom prst="rect">
            <a:avLst/>
          </a:prstGeom>
          <a:noFill/>
          <a:ln w="9525">
            <a:noFill/>
            <a:miter lim="800000"/>
            <a:headEnd/>
            <a:tailEnd/>
          </a:ln>
          <a:effectLst/>
        </p:spPr>
        <p:txBody>
          <a:bodyPr wrap="none">
            <a:spAutoFit/>
          </a:bodyPr>
          <a:lstStyle/>
          <a:p>
            <a:r>
              <a:rPr lang="en-US" dirty="0" smtClean="0">
                <a:solidFill>
                  <a:srgbClr val="FF0000"/>
                </a:solidFill>
                <a:latin typeface="Times New Roman" pitchFamily="18" charset="0"/>
              </a:rPr>
              <a:t>  </a:t>
            </a:r>
            <a:r>
              <a:rPr lang="en-US" dirty="0">
                <a:solidFill>
                  <a:srgbClr val="FF0000"/>
                </a:solidFill>
                <a:latin typeface="Times New Roman" pitchFamily="18" charset="0"/>
              </a:rPr>
              <a:t>Cipher Block Chaining (CBC) Mode</a:t>
            </a:r>
          </a:p>
        </p:txBody>
      </p:sp>
      <p:sp>
        <p:nvSpPr>
          <p:cNvPr id="977937" name="Text Box 17"/>
          <p:cNvSpPr txBox="1">
            <a:spLocks noChangeArrowheads="1"/>
          </p:cNvSpPr>
          <p:nvPr/>
        </p:nvSpPr>
        <p:spPr bwMode="auto">
          <a:xfrm>
            <a:off x="1717675" y="2057400"/>
            <a:ext cx="5024965"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Cipher block chaining (CBC) mode</a:t>
            </a:r>
          </a:p>
        </p:txBody>
      </p:sp>
      <p:pic>
        <p:nvPicPr>
          <p:cNvPr id="977938" name="Picture 18"/>
          <p:cNvPicPr>
            <a:picLocks noChangeAspect="1" noChangeArrowheads="1"/>
          </p:cNvPicPr>
          <p:nvPr/>
        </p:nvPicPr>
        <p:blipFill>
          <a:blip r:embed="rId3"/>
          <a:srcRect/>
          <a:stretch>
            <a:fillRect/>
          </a:stretch>
        </p:blipFill>
        <p:spPr bwMode="auto">
          <a:xfrm>
            <a:off x="203200" y="2590800"/>
            <a:ext cx="8712200" cy="4017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482612" y="762000"/>
            <a:ext cx="6443776" cy="5783263"/>
          </a:xfrm>
          <a:prstGeom prst="rect">
            <a:avLst/>
          </a:prstGeom>
          <a:noFill/>
          <a:ln w="9525">
            <a:noFill/>
            <a:round/>
            <a:headEnd/>
            <a:tailEnd/>
          </a:ln>
        </p:spPr>
      </p:pic>
      <p:sp>
        <p:nvSpPr>
          <p:cNvPr id="4" name="Text Box 10"/>
          <p:cNvSpPr txBox="1">
            <a:spLocks noChangeArrowheads="1"/>
          </p:cNvSpPr>
          <p:nvPr/>
        </p:nvSpPr>
        <p:spPr bwMode="auto">
          <a:xfrm>
            <a:off x="1219200" y="228600"/>
            <a:ext cx="6788012" cy="584775"/>
          </a:xfrm>
          <a:prstGeom prst="rect">
            <a:avLst/>
          </a:prstGeom>
          <a:noFill/>
          <a:ln w="9525">
            <a:noFill/>
            <a:miter lim="800000"/>
            <a:headEnd/>
            <a:tailEnd/>
          </a:ln>
          <a:effectLst/>
        </p:spPr>
        <p:txBody>
          <a:bodyPr wrap="none">
            <a:spAutoFit/>
          </a:bodyPr>
          <a:lstStyle/>
          <a:p>
            <a:r>
              <a:rPr lang="en-US" dirty="0" smtClean="0">
                <a:solidFill>
                  <a:srgbClr val="FF0000"/>
                </a:solidFill>
                <a:latin typeface="Times New Roman" pitchFamily="18" charset="0"/>
              </a:rPr>
              <a:t>  </a:t>
            </a:r>
            <a:r>
              <a:rPr lang="en-US" dirty="0">
                <a:solidFill>
                  <a:srgbClr val="FF0000"/>
                </a:solidFill>
                <a:latin typeface="Times New Roman" pitchFamily="18" charset="0"/>
              </a:rPr>
              <a:t>Cipher Block Chaining (CBC) Mode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90" name="Text Box 10"/>
          <p:cNvSpPr txBox="1">
            <a:spLocks noChangeArrowheads="1"/>
          </p:cNvSpPr>
          <p:nvPr/>
        </p:nvSpPr>
        <p:spPr bwMode="auto">
          <a:xfrm>
            <a:off x="3048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018891" name="Text Box 11"/>
          <p:cNvSpPr txBox="1">
            <a:spLocks noChangeArrowheads="1"/>
          </p:cNvSpPr>
          <p:nvPr/>
        </p:nvSpPr>
        <p:spPr bwMode="auto">
          <a:xfrm>
            <a:off x="2057400" y="609600"/>
            <a:ext cx="4083169"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8" charset="0"/>
              </a:rPr>
              <a:t>  </a:t>
            </a:r>
            <a:r>
              <a:rPr lang="en-US" sz="2000" i="1" dirty="0">
                <a:latin typeface="Times New Roman" pitchFamily="18" charset="0"/>
              </a:rPr>
              <a:t>Cipher block chaining (CBC) mode</a:t>
            </a:r>
          </a:p>
        </p:txBody>
      </p:sp>
      <p:pic>
        <p:nvPicPr>
          <p:cNvPr id="1018892" name="Picture 12"/>
          <p:cNvPicPr>
            <a:picLocks noChangeAspect="1" noChangeArrowheads="1"/>
          </p:cNvPicPr>
          <p:nvPr/>
        </p:nvPicPr>
        <p:blipFill>
          <a:blip r:embed="rId3"/>
          <a:srcRect/>
          <a:stretch>
            <a:fillRect/>
          </a:stretch>
        </p:blipFill>
        <p:spPr bwMode="auto">
          <a:xfrm>
            <a:off x="203200" y="1143000"/>
            <a:ext cx="8712200" cy="4017963"/>
          </a:xfrm>
          <a:prstGeom prst="rect">
            <a:avLst/>
          </a:prstGeom>
          <a:noFill/>
          <a:ln w="9525">
            <a:noFill/>
            <a:miter lim="800000"/>
            <a:headEnd/>
            <a:tailEnd/>
          </a:ln>
          <a:effectLst/>
        </p:spPr>
      </p:pic>
      <p:pic>
        <p:nvPicPr>
          <p:cNvPr id="1018893" name="Picture 13"/>
          <p:cNvPicPr>
            <a:picLocks noChangeAspect="1" noChangeArrowheads="1"/>
          </p:cNvPicPr>
          <p:nvPr/>
        </p:nvPicPr>
        <p:blipFill>
          <a:blip r:embed="rId4"/>
          <a:srcRect/>
          <a:stretch>
            <a:fillRect/>
          </a:stretch>
        </p:blipFill>
        <p:spPr bwMode="auto">
          <a:xfrm>
            <a:off x="838200" y="5257800"/>
            <a:ext cx="7797800" cy="1042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78281" name="Text Box 9"/>
          <p:cNvSpPr txBox="1">
            <a:spLocks noChangeArrowheads="1"/>
          </p:cNvSpPr>
          <p:nvPr/>
        </p:nvSpPr>
        <p:spPr bwMode="auto">
          <a:xfrm>
            <a:off x="1143000" y="0"/>
            <a:ext cx="2475358"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latin typeface="Times New Roman" pitchFamily="18" charset="0"/>
              </a:rPr>
              <a:t>Continued</a:t>
            </a:r>
          </a:p>
        </p:txBody>
      </p:sp>
      <p:sp>
        <p:nvSpPr>
          <p:cNvPr id="1078282" name="Rectangle 10"/>
          <p:cNvSpPr>
            <a:spLocks noChangeArrowheads="1"/>
          </p:cNvSpPr>
          <p:nvPr/>
        </p:nvSpPr>
        <p:spPr bwMode="auto">
          <a:xfrm>
            <a:off x="152400" y="1098550"/>
            <a:ext cx="8839200" cy="1187450"/>
          </a:xfrm>
          <a:prstGeom prst="rect">
            <a:avLst/>
          </a:prstGeom>
          <a:noFill/>
          <a:ln w="9525">
            <a:noFill/>
            <a:miter lim="800000"/>
            <a:headEnd/>
            <a:tailEnd/>
          </a:ln>
          <a:effectLst/>
        </p:spPr>
        <p:txBody>
          <a:bodyPr anchor="ctr">
            <a:spAutoFit/>
          </a:bodyPr>
          <a:lstStyle/>
          <a:p>
            <a:pPr algn="just" eaLnBrk="1" hangingPunct="1"/>
            <a:r>
              <a:rPr lang="en-US" sz="2400">
                <a:latin typeface="Times New Roman" pitchFamily="18" charset="0"/>
              </a:rPr>
              <a:t>It can be proved that each plaintext block at Alice’s site is recovered exactly at Bob’s site. Because encryption and decryption are inverses of each other,</a:t>
            </a:r>
          </a:p>
        </p:txBody>
      </p:sp>
      <p:sp>
        <p:nvSpPr>
          <p:cNvPr id="1078283" name="Text Box 11"/>
          <p:cNvSpPr txBox="1">
            <a:spLocks noChangeArrowheads="1"/>
          </p:cNvSpPr>
          <p:nvPr/>
        </p:nvSpPr>
        <p:spPr bwMode="auto">
          <a:xfrm>
            <a:off x="1143000" y="5334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pic>
        <p:nvPicPr>
          <p:cNvPr id="1078285" name="Picture 13"/>
          <p:cNvPicPr>
            <a:picLocks noChangeAspect="1" noChangeArrowheads="1"/>
          </p:cNvPicPr>
          <p:nvPr/>
        </p:nvPicPr>
        <p:blipFill>
          <a:blip r:embed="rId3"/>
          <a:srcRect/>
          <a:stretch>
            <a:fillRect/>
          </a:stretch>
        </p:blipFill>
        <p:spPr bwMode="auto">
          <a:xfrm>
            <a:off x="425450" y="2678113"/>
            <a:ext cx="7880350" cy="598487"/>
          </a:xfrm>
          <a:prstGeom prst="rect">
            <a:avLst/>
          </a:prstGeom>
          <a:noFill/>
          <a:ln w="9525">
            <a:noFill/>
            <a:miter lim="800000"/>
            <a:headEnd/>
            <a:tailEnd/>
          </a:ln>
          <a:effectLst/>
        </p:spPr>
      </p:pic>
      <p:sp>
        <p:nvSpPr>
          <p:cNvPr id="1078286" name="Rectangle 14"/>
          <p:cNvSpPr>
            <a:spLocks noChangeArrowheads="1"/>
          </p:cNvSpPr>
          <p:nvPr/>
        </p:nvSpPr>
        <p:spPr bwMode="auto">
          <a:xfrm>
            <a:off x="228600" y="3884613"/>
            <a:ext cx="8686800" cy="1373187"/>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Initialization Vector (IV)</a:t>
            </a:r>
          </a:p>
          <a:p>
            <a:pPr algn="just"/>
            <a:r>
              <a:rPr lang="en-US" sz="2800" i="1">
                <a:latin typeface="Times New Roman" pitchFamily="18" charset="0"/>
              </a:rPr>
              <a:t>The initialization vector (IV) should be known by the sender and the receiver.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25033" name="Rectangle 9"/>
          <p:cNvSpPr>
            <a:spLocks noChangeArrowheads="1"/>
          </p:cNvSpPr>
          <p:nvPr/>
        </p:nvSpPr>
        <p:spPr bwMode="auto">
          <a:xfrm>
            <a:off x="228600" y="1143000"/>
            <a:ext cx="8686800" cy="1800225"/>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Error Propagation</a:t>
            </a:r>
          </a:p>
          <a:p>
            <a:pPr algn="just"/>
            <a:r>
              <a:rPr lang="en-US" sz="2800" i="1">
                <a:latin typeface="Times New Roman" pitchFamily="18" charset="0"/>
              </a:rPr>
              <a:t>In CBC mode, a single bit error in ciphertext block C</a:t>
            </a:r>
            <a:r>
              <a:rPr lang="en-US" sz="2800" i="1" baseline="-25000">
                <a:latin typeface="Times New Roman" pitchFamily="18" charset="0"/>
              </a:rPr>
              <a:t>j</a:t>
            </a:r>
            <a:r>
              <a:rPr lang="en-US" sz="2800" i="1">
                <a:latin typeface="Times New Roman" pitchFamily="18" charset="0"/>
              </a:rPr>
              <a:t> during transmission may create error in most bits in plaintext block P</a:t>
            </a:r>
            <a:r>
              <a:rPr lang="en-US" sz="2800" i="1" baseline="-25000">
                <a:latin typeface="Times New Roman" pitchFamily="18" charset="0"/>
              </a:rPr>
              <a:t>j</a:t>
            </a:r>
            <a:r>
              <a:rPr lang="en-US" sz="2800" i="1">
                <a:latin typeface="Times New Roman" pitchFamily="18" charset="0"/>
              </a:rPr>
              <a:t> during decryption. </a:t>
            </a:r>
          </a:p>
        </p:txBody>
      </p:sp>
      <p:sp>
        <p:nvSpPr>
          <p:cNvPr id="1025034"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025035" name="Picture 11"/>
          <p:cNvPicPr>
            <a:picLocks noChangeAspect="1" noChangeArrowheads="1"/>
          </p:cNvPicPr>
          <p:nvPr/>
        </p:nvPicPr>
        <p:blipFill>
          <a:blip r:embed="rId3"/>
          <a:srcRect/>
          <a:stretch>
            <a:fillRect/>
          </a:stretch>
        </p:blipFill>
        <p:spPr bwMode="auto">
          <a:xfrm>
            <a:off x="239713" y="3187700"/>
            <a:ext cx="8447087" cy="336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0329" name="Rectangle 9"/>
          <p:cNvSpPr>
            <a:spLocks noChangeArrowheads="1"/>
          </p:cNvSpPr>
          <p:nvPr/>
        </p:nvSpPr>
        <p:spPr bwMode="auto">
          <a:xfrm>
            <a:off x="228600" y="1143000"/>
            <a:ext cx="8686800" cy="1373188"/>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Ciphertext Stealing</a:t>
            </a:r>
          </a:p>
          <a:p>
            <a:pPr algn="just"/>
            <a:r>
              <a:rPr lang="en-US" sz="2800" i="1">
                <a:latin typeface="Times New Roman" pitchFamily="18" charset="0"/>
              </a:rPr>
              <a:t>The ciphertext stealing technique described for ECB mode can also be applied to CBC mode, as shown below. </a:t>
            </a:r>
          </a:p>
        </p:txBody>
      </p:sp>
      <p:sp>
        <p:nvSpPr>
          <p:cNvPr id="1080330"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080332" name="Picture 12"/>
          <p:cNvPicPr>
            <a:picLocks noChangeAspect="1" noChangeArrowheads="1"/>
          </p:cNvPicPr>
          <p:nvPr/>
        </p:nvPicPr>
        <p:blipFill>
          <a:blip r:embed="rId3"/>
          <a:srcRect/>
          <a:stretch>
            <a:fillRect/>
          </a:stretch>
        </p:blipFill>
        <p:spPr bwMode="auto">
          <a:xfrm>
            <a:off x="514350" y="2865438"/>
            <a:ext cx="7943850" cy="944562"/>
          </a:xfrm>
          <a:prstGeom prst="rect">
            <a:avLst/>
          </a:prstGeom>
          <a:noFill/>
          <a:ln w="9525">
            <a:noFill/>
            <a:miter lim="800000"/>
            <a:headEnd/>
            <a:tailEnd/>
          </a:ln>
          <a:effectLst/>
        </p:spPr>
      </p:pic>
      <p:sp>
        <p:nvSpPr>
          <p:cNvPr id="1080333" name="Rectangle 13"/>
          <p:cNvSpPr>
            <a:spLocks noChangeArrowheads="1"/>
          </p:cNvSpPr>
          <p:nvPr/>
        </p:nvSpPr>
        <p:spPr bwMode="auto">
          <a:xfrm>
            <a:off x="381000" y="4341813"/>
            <a:ext cx="8686800" cy="946150"/>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The head function is the same as described in ECB mode; the pad function inserts 0’s.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259080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a:solidFill>
                  <a:srgbClr val="0070C0"/>
                </a:solidFill>
                <a:effectLst>
                  <a:outerShdw blurRad="38100" dist="38100" dir="2700000" algn="tl">
                    <a:srgbClr val="000000"/>
                  </a:outerShdw>
                </a:effectLst>
                <a:ea typeface="ＭＳ Ｐゴシック" pitchFamily="32" charset="-128"/>
              </a:rPr>
              <a:t>Stream Modes of Operation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a:solidFill>
                  <a:srgbClr val="0070C0"/>
                </a:solidFill>
                <a:effectLst>
                  <a:outerShdw blurRad="38100" dist="38100" dir="2700000" algn="tl">
                    <a:srgbClr val="000000"/>
                  </a:outerShdw>
                </a:effectLst>
                <a:ea typeface="ＭＳ Ｐゴシック" pitchFamily="32" charset="-128"/>
              </a:rPr>
              <a:t>Stream Modes of Operation</a:t>
            </a:r>
          </a:p>
        </p:txBody>
      </p:sp>
      <p:sp>
        <p:nvSpPr>
          <p:cNvPr id="4" name="Text Box 2"/>
          <p:cNvSpPr txBox="1">
            <a:spLocks noChangeArrowheads="1"/>
          </p:cNvSpPr>
          <p:nvPr/>
        </p:nvSpPr>
        <p:spPr bwMode="auto">
          <a:xfrm>
            <a:off x="457200" y="1447800"/>
            <a:ext cx="8229600" cy="502920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block modes encrypt entire block</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may need to operate on smaller units</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real time data</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convert block cipher into  stream cipher</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solidFill>
                  <a:srgbClr val="FF0000"/>
                </a:solidFill>
                <a:ea typeface="ＭＳ Ｐゴシック" pitchFamily="32" charset="-128"/>
              </a:rPr>
              <a:t>cipher feedback (CFB) mode</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solidFill>
                  <a:srgbClr val="FF0000"/>
                </a:solidFill>
                <a:ea typeface="ＭＳ Ｐゴシック" pitchFamily="32" charset="-128"/>
              </a:rPr>
              <a:t>output feedback (OFB) mode</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solidFill>
                  <a:srgbClr val="FF0000"/>
                </a:solidFill>
                <a:ea typeface="ＭＳ Ｐゴシック" pitchFamily="32" charset="-128"/>
              </a:rPr>
              <a:t>counter (CTR) mode</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 block cipher as some form of </a:t>
            </a:r>
            <a:r>
              <a:rPr lang="en-AU" sz="2400" b="0" dirty="0">
                <a:ea typeface="ＭＳ Ｐゴシック" pitchFamily="32" charset="-128"/>
              </a:rPr>
              <a:t>pseudo-random number generator...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
                                            <p:txEl>
                                              <p:pRg st="7" end="7"/>
                                            </p:txEl>
                                          </p:spTgt>
                                        </p:tgtEl>
                                        <p:attrNameLst>
                                          <p:attrName>style.visibility</p:attrName>
                                        </p:attrNameLst>
                                      </p:cBhvr>
                                      <p:to>
                                        <p:strVal val="visible"/>
                                      </p:to>
                                    </p:set>
                                    <p:animEffect transition="in" filter="checkerboard(across)">
                                      <p:cBhvr additive="repl">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4400" dirty="0">
                <a:solidFill>
                  <a:srgbClr val="0070C0"/>
                </a:solidFill>
                <a:effectLst>
                  <a:outerShdw blurRad="38100" dist="38100" dir="2700000" algn="tl">
                    <a:srgbClr val="000000"/>
                  </a:outerShdw>
                </a:effectLst>
                <a:ea typeface="ＭＳ Ｐゴシック" pitchFamily="32" charset="-128"/>
              </a:rPr>
              <a:t>Cipher </a:t>
            </a:r>
            <a:r>
              <a:rPr lang="en-AU" sz="4400" dirty="0" smtClean="0">
                <a:solidFill>
                  <a:srgbClr val="0070C0"/>
                </a:solidFill>
                <a:effectLst>
                  <a:outerShdw blurRad="38100" dist="38100" dir="2700000" algn="tl">
                    <a:srgbClr val="000000"/>
                  </a:outerShdw>
                </a:effectLst>
                <a:ea typeface="ＭＳ Ｐゴシック" pitchFamily="32" charset="-128"/>
              </a:rPr>
              <a:t>Feed Back </a:t>
            </a:r>
            <a:r>
              <a:rPr lang="en-AU" sz="4400" dirty="0">
                <a:solidFill>
                  <a:srgbClr val="0070C0"/>
                </a:solidFill>
                <a:effectLst>
                  <a:outerShdw blurRad="38100" dist="38100" dir="2700000" algn="tl">
                    <a:srgbClr val="000000"/>
                  </a:outerShdw>
                </a:effectLst>
                <a:ea typeface="ＭＳ Ｐゴシック" pitchFamily="32" charset="-128"/>
              </a:rPr>
              <a:t>(CFB)</a:t>
            </a:r>
          </a:p>
        </p:txBody>
      </p:sp>
      <p:sp>
        <p:nvSpPr>
          <p:cNvPr id="4" name="Text Box 2"/>
          <p:cNvSpPr txBox="1">
            <a:spLocks noChangeArrowheads="1"/>
          </p:cNvSpPr>
          <p:nvPr/>
        </p:nvSpPr>
        <p:spPr bwMode="auto">
          <a:xfrm>
            <a:off x="228600" y="1368425"/>
            <a:ext cx="8686800" cy="472757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message is treated as a stream of bits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added to the output of the block cipher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result is feed back for next stage (hence name)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standard allows any number of bits (1,8, 64 or 128 etc) to be feed back </a:t>
            </a:r>
          </a:p>
          <a:p>
            <a:pPr marL="739775"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denoted CFB-1, CFB-8, CFB-64, CFB-128, etc.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most efficient to use all bits in block (64 or 128)</a:t>
            </a:r>
          </a:p>
          <a:p>
            <a:pPr marL="739775"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C</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P</a:t>
            </a:r>
            <a:r>
              <a:rPr lang="en-AU" sz="2400" b="0" baseline="-25000" dirty="0">
                <a:latin typeface="Courier New" pitchFamily="49" charset="0"/>
                <a:ea typeface="ＭＳ Ｐゴシック" pitchFamily="32" charset="-128"/>
              </a:rPr>
              <a:t>i</a:t>
            </a:r>
            <a:r>
              <a:rPr lang="en-AU" sz="2400" b="0" dirty="0">
                <a:latin typeface="Courier New" pitchFamily="49" charset="0"/>
                <a:ea typeface="ＭＳ Ｐゴシック" pitchFamily="32" charset="-128"/>
              </a:rPr>
              <a:t> XOR E</a:t>
            </a:r>
            <a:r>
              <a:rPr lang="en-AU" sz="2400" b="0" baseline="-25000" dirty="0">
                <a:latin typeface="Courier New" pitchFamily="49" charset="0"/>
                <a:ea typeface="ＭＳ Ｐゴシック" pitchFamily="32" charset="-128"/>
              </a:rPr>
              <a:t>K</a:t>
            </a:r>
            <a:r>
              <a:rPr lang="en-AU" sz="2400" b="0" dirty="0">
                <a:latin typeface="Courier New" pitchFamily="49" charset="0"/>
                <a:ea typeface="ＭＳ Ｐゴシック" pitchFamily="32" charset="-128"/>
              </a:rPr>
              <a:t>(C</a:t>
            </a:r>
            <a:r>
              <a:rPr lang="en-AU" sz="2400" b="0" baseline="-25000" dirty="0">
                <a:latin typeface="Courier New" pitchFamily="49" charset="0"/>
                <a:ea typeface="ＭＳ Ｐゴシック" pitchFamily="32" charset="-128"/>
              </a:rPr>
              <a:t>i-1</a:t>
            </a:r>
            <a:r>
              <a:rPr lang="en-AU" sz="2400" b="0" dirty="0">
                <a:latin typeface="Courier New" pitchFamily="49" charset="0"/>
                <a:ea typeface="ＭＳ Ｐゴシック" pitchFamily="32" charset="-128"/>
              </a:rPr>
              <a:t>)</a:t>
            </a:r>
          </a:p>
          <a:p>
            <a:pPr marL="739775"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Courier New" pitchFamily="49" charset="0"/>
                <a:ea typeface="ＭＳ Ｐゴシック" pitchFamily="32" charset="-128"/>
              </a:rPr>
              <a:t>C</a:t>
            </a:r>
            <a:r>
              <a:rPr lang="en-AU" sz="2400" b="0" baseline="-25000" dirty="0">
                <a:latin typeface="Courier New" pitchFamily="49" charset="0"/>
                <a:ea typeface="ＭＳ Ｐゴシック" pitchFamily="32" charset="-128"/>
              </a:rPr>
              <a:t>-1</a:t>
            </a:r>
            <a:r>
              <a:rPr lang="en-AU" sz="2400" b="0" dirty="0">
                <a:latin typeface="Courier New" pitchFamily="49" charset="0"/>
                <a:ea typeface="ＭＳ Ｐゴシック" pitchFamily="32" charset="-128"/>
              </a:rPr>
              <a:t> = IV</a:t>
            </a:r>
            <a:r>
              <a:rPr lang="en-AU" sz="2400" b="0" dirty="0">
                <a:ea typeface="ＭＳ Ｐゴシック" pitchFamily="32" charset="-128"/>
              </a:rPr>
              <a:t>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stream data encryption, authentication</a:t>
            </a:r>
          </a:p>
        </p:txBody>
      </p:sp>
      <p:pic>
        <p:nvPicPr>
          <p:cNvPr id="5" name="Picture 4"/>
          <p:cNvPicPr>
            <a:picLocks noChangeAspect="1" noChangeArrowheads="1"/>
          </p:cNvPicPr>
          <p:nvPr/>
        </p:nvPicPr>
        <p:blipFill>
          <a:blip r:embed="rId2"/>
          <a:srcRect/>
          <a:stretch>
            <a:fillRect/>
          </a:stretch>
        </p:blipFill>
        <p:spPr bwMode="auto">
          <a:xfrm>
            <a:off x="2133600" y="5562600"/>
            <a:ext cx="3775813" cy="6096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1981200" y="6248400"/>
            <a:ext cx="4125249"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8.</a:t>
            </a:r>
            <a:fld id="{57797232-F381-4616-8064-F894F44693BB}"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531"/>
            <a:ext cx="6172200" cy="337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3450021"/>
            <a:ext cx="5486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1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
          <p:cNvSpPr txBox="1">
            <a:spLocks noChangeArrowheads="1"/>
          </p:cNvSpPr>
          <p:nvPr/>
        </p:nvSpPr>
        <p:spPr bwMode="auto">
          <a:xfrm>
            <a:off x="495300" y="109646"/>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600" b="0" dirty="0">
                <a:solidFill>
                  <a:srgbClr val="FF0000"/>
                </a:solidFill>
                <a:ea typeface="ＭＳ Ｐゴシック" pitchFamily="32" charset="-128"/>
              </a:rPr>
              <a:t>Modes of Operation</a:t>
            </a:r>
          </a:p>
        </p:txBody>
      </p:sp>
      <p:sp>
        <p:nvSpPr>
          <p:cNvPr id="13" name="Text Box 2"/>
          <p:cNvSpPr txBox="1">
            <a:spLocks noChangeArrowheads="1"/>
          </p:cNvSpPr>
          <p:nvPr/>
        </p:nvSpPr>
        <p:spPr bwMode="auto">
          <a:xfrm>
            <a:off x="609600" y="1219200"/>
            <a:ext cx="8001000" cy="3962400"/>
          </a:xfrm>
          <a:prstGeom prst="rect">
            <a:avLst/>
          </a:prstGeom>
          <a:noFill/>
          <a:ln w="9525">
            <a:noFill/>
            <a:round/>
            <a:headEnd/>
            <a:tailEnd/>
          </a:ln>
          <a:effectLst/>
        </p:spPr>
        <p:txBody>
          <a:bodyPr/>
          <a:lstStyle/>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Times New Roman" pitchFamily="18" charset="0"/>
                <a:ea typeface="ＭＳ Ｐゴシック" pitchFamily="32" charset="-128"/>
                <a:cs typeface="Times New Roman" pitchFamily="18" charset="0"/>
              </a:rPr>
              <a:t>B</a:t>
            </a:r>
            <a:r>
              <a:rPr lang="en-AU" sz="2400" b="0" dirty="0" smtClean="0">
                <a:latin typeface="Times New Roman" pitchFamily="18" charset="0"/>
                <a:ea typeface="ＭＳ Ｐゴシック" pitchFamily="32" charset="-128"/>
                <a:cs typeface="Times New Roman" pitchFamily="18" charset="0"/>
              </a:rPr>
              <a:t>lock </a:t>
            </a:r>
            <a:r>
              <a:rPr lang="en-AU" sz="2400" b="0" dirty="0">
                <a:latin typeface="Times New Roman" pitchFamily="18" charset="0"/>
                <a:ea typeface="ＭＳ Ｐゴシック" pitchFamily="32" charset="-128"/>
                <a:cs typeface="Times New Roman" pitchFamily="18" charset="0"/>
              </a:rPr>
              <a:t>ciphers encrypt fixed size blocks</a:t>
            </a:r>
          </a:p>
          <a:p>
            <a:pPr marL="800100" lvl="1" indent="-342900">
              <a:spcBef>
                <a:spcPts val="7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Times New Roman" pitchFamily="18" charset="0"/>
                <a:ea typeface="ＭＳ Ｐゴシック" pitchFamily="32" charset="-128"/>
                <a:cs typeface="Times New Roman" pitchFamily="18" charset="0"/>
              </a:rPr>
              <a:t>e.g., DES encrypts 64-bit </a:t>
            </a:r>
            <a:r>
              <a:rPr lang="en-AU" sz="2400" b="0" dirty="0" smtClean="0">
                <a:latin typeface="Times New Roman" pitchFamily="18" charset="0"/>
                <a:ea typeface="ＭＳ Ｐゴシック" pitchFamily="32" charset="-128"/>
                <a:cs typeface="Times New Roman" pitchFamily="18" charset="0"/>
              </a:rPr>
              <a:t>blocks, AES 128-bit block</a:t>
            </a:r>
            <a:endParaRPr lang="en-AU" sz="2400" b="0" dirty="0">
              <a:latin typeface="Times New Roman" pitchFamily="18" charset="0"/>
              <a:ea typeface="ＭＳ Ｐゴシック" pitchFamily="32" charset="-128"/>
              <a:cs typeface="Times New Roman" pitchFamily="18" charset="0"/>
            </a:endParaRP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Times New Roman" pitchFamily="18" charset="0"/>
                <a:ea typeface="ＭＳ Ｐゴシック" pitchFamily="32" charset="-128"/>
                <a:cs typeface="Times New Roman" pitchFamily="18" charset="0"/>
              </a:rPr>
              <a:t>N</a:t>
            </a:r>
            <a:r>
              <a:rPr lang="en-AU" sz="2400" b="0" dirty="0" smtClean="0">
                <a:latin typeface="Times New Roman" pitchFamily="18" charset="0"/>
                <a:ea typeface="ＭＳ Ｐゴシック" pitchFamily="32" charset="-128"/>
                <a:cs typeface="Times New Roman" pitchFamily="18" charset="0"/>
              </a:rPr>
              <a:t>eed </a:t>
            </a:r>
            <a:r>
              <a:rPr lang="en-AU" sz="2400" b="0" dirty="0">
                <a:latin typeface="Times New Roman" pitchFamily="18" charset="0"/>
                <a:ea typeface="ＭＳ Ｐゴシック" pitchFamily="32" charset="-128"/>
                <a:cs typeface="Times New Roman" pitchFamily="18" charset="0"/>
              </a:rPr>
              <a:t>some way to en/decrypt arbitrary amounts of data in </a:t>
            </a:r>
            <a:r>
              <a:rPr lang="en-AU" sz="2400" b="0" dirty="0" smtClean="0">
                <a:latin typeface="Times New Roman" pitchFamily="18" charset="0"/>
                <a:ea typeface="ＭＳ Ｐゴシック" pitchFamily="32" charset="-128"/>
                <a:cs typeface="Times New Roman" pitchFamily="18" charset="0"/>
              </a:rPr>
              <a:t>practice normally much bigger  than 64 or 128  bits.</a:t>
            </a:r>
            <a:endParaRPr lang="en-AU" sz="2400" b="0" dirty="0">
              <a:latin typeface="Times New Roman" pitchFamily="18" charset="0"/>
              <a:ea typeface="ＭＳ Ｐゴシック" pitchFamily="32" charset="-128"/>
              <a:cs typeface="Times New Roman" pitchFamily="18" charset="0"/>
            </a:endParaRP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smtClean="0">
                <a:latin typeface="Times New Roman" pitchFamily="18" charset="0"/>
                <a:ea typeface="ＭＳ Ｐゴシック" pitchFamily="32" charset="-128"/>
                <a:cs typeface="Times New Roman" pitchFamily="18" charset="0"/>
              </a:rPr>
              <a:t>Modes of </a:t>
            </a:r>
            <a:r>
              <a:rPr lang="en-US" sz="2400" b="0" dirty="0">
                <a:latin typeface="Times New Roman" pitchFamily="18" charset="0"/>
                <a:ea typeface="ＭＳ Ｐゴシック" pitchFamily="32" charset="-128"/>
                <a:cs typeface="Times New Roman" pitchFamily="18" charset="0"/>
              </a:rPr>
              <a:t>operation </a:t>
            </a:r>
            <a:r>
              <a:rPr lang="en-US" sz="2400" b="0" dirty="0" smtClean="0">
                <a:latin typeface="Times New Roman" pitchFamily="18" charset="0"/>
                <a:ea typeface="ＭＳ Ｐゴシック" pitchFamily="32" charset="-128"/>
                <a:cs typeface="Times New Roman" pitchFamily="18" charset="0"/>
              </a:rPr>
              <a:t>have been devised to encipher  text of any size employing either DES or AES.</a:t>
            </a: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smtClean="0">
                <a:latin typeface="Times New Roman" pitchFamily="18" charset="0"/>
                <a:ea typeface="ＭＳ Ｐゴシック" pitchFamily="32" charset="-128"/>
                <a:cs typeface="Times New Roman" pitchFamily="18" charset="0"/>
              </a:rPr>
              <a:t>NIST </a:t>
            </a:r>
            <a:r>
              <a:rPr lang="en-US" sz="2400" b="0" dirty="0">
                <a:latin typeface="Times New Roman" pitchFamily="18" charset="0"/>
                <a:ea typeface="ＭＳ Ｐゴシック" pitchFamily="32" charset="-128"/>
                <a:cs typeface="Times New Roman" pitchFamily="18" charset="0"/>
              </a:rPr>
              <a:t>SP 800-38A</a:t>
            </a:r>
            <a:r>
              <a:rPr lang="en-AU" sz="2400" b="0" dirty="0">
                <a:latin typeface="Times New Roman" pitchFamily="18" charset="0"/>
                <a:ea typeface="ＭＳ Ｐゴシック" pitchFamily="32" charset="-128"/>
                <a:cs typeface="Times New Roman" pitchFamily="18" charset="0"/>
              </a:rPr>
              <a:t> defines 5 modes</a:t>
            </a: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latin typeface="Times New Roman" pitchFamily="18" charset="0"/>
                <a:ea typeface="ＭＳ Ｐゴシック" pitchFamily="32" charset="-128"/>
                <a:cs typeface="Times New Roman" pitchFamily="18" charset="0"/>
              </a:rPr>
              <a:t>H</a:t>
            </a:r>
            <a:r>
              <a:rPr lang="en-US" sz="2400" b="0" dirty="0" smtClean="0">
                <a:latin typeface="Times New Roman" pitchFamily="18" charset="0"/>
                <a:ea typeface="ＭＳ Ｐゴシック" pitchFamily="32" charset="-128"/>
                <a:cs typeface="Times New Roman" pitchFamily="18" charset="0"/>
              </a:rPr>
              <a:t>ave </a:t>
            </a:r>
            <a:r>
              <a:rPr lang="en-US" sz="2400" b="0" dirty="0">
                <a:latin typeface="Times New Roman" pitchFamily="18" charset="0"/>
                <a:ea typeface="ＭＳ Ｐゴシック" pitchFamily="32" charset="-128"/>
                <a:cs typeface="Times New Roman" pitchFamily="18" charset="0"/>
              </a:rPr>
              <a:t>block and stream modes</a:t>
            </a: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latin typeface="Times New Roman" pitchFamily="18" charset="0"/>
                <a:ea typeface="ＭＳ Ｐゴシック" pitchFamily="32" charset="-128"/>
                <a:cs typeface="Times New Roman" pitchFamily="18" charset="0"/>
              </a:rPr>
              <a:t>T</a:t>
            </a:r>
            <a:r>
              <a:rPr lang="en-US" sz="2400" b="0" dirty="0" smtClean="0">
                <a:latin typeface="Times New Roman" pitchFamily="18" charset="0"/>
                <a:ea typeface="ＭＳ Ｐゴシック" pitchFamily="32" charset="-128"/>
                <a:cs typeface="Times New Roman" pitchFamily="18" charset="0"/>
              </a:rPr>
              <a:t>o </a:t>
            </a:r>
            <a:r>
              <a:rPr lang="en-US" sz="2400" b="0" dirty="0">
                <a:latin typeface="Times New Roman" pitchFamily="18" charset="0"/>
                <a:ea typeface="ＭＳ Ｐゴシック" pitchFamily="32" charset="-128"/>
                <a:cs typeface="Times New Roman" pitchFamily="18" charset="0"/>
              </a:rPr>
              <a:t>cover a wide variety of applications</a:t>
            </a:r>
          </a:p>
          <a:p>
            <a:pPr marL="342900" indent="-342900">
              <a:spcBef>
                <a:spcPts val="800"/>
              </a:spcBef>
              <a:buClr>
                <a:srgbClr val="0000CC"/>
              </a:buClr>
              <a:buSzPct val="12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latin typeface="Times New Roman" pitchFamily="18" charset="0"/>
                <a:ea typeface="ＭＳ Ｐゴシック" pitchFamily="32" charset="-128"/>
                <a:cs typeface="Times New Roman" pitchFamily="18" charset="0"/>
              </a:rPr>
              <a:t>C</a:t>
            </a:r>
            <a:r>
              <a:rPr lang="en-US" sz="2400" b="0" dirty="0" smtClean="0">
                <a:latin typeface="Times New Roman" pitchFamily="18" charset="0"/>
                <a:ea typeface="ＭＳ Ｐゴシック" pitchFamily="32" charset="-128"/>
                <a:cs typeface="Times New Roman" pitchFamily="18" charset="0"/>
              </a:rPr>
              <a:t>an </a:t>
            </a:r>
            <a:r>
              <a:rPr lang="en-US" sz="2400" b="0" dirty="0">
                <a:latin typeface="Times New Roman" pitchFamily="18" charset="0"/>
                <a:ea typeface="ＭＳ Ｐゴシック" pitchFamily="32" charset="-128"/>
                <a:cs typeface="Times New Roman" pitchFamily="18" charset="0"/>
              </a:rPr>
              <a:t>be used with any block cipher</a:t>
            </a:r>
          </a:p>
        </p:txBody>
      </p:sp>
      <p:sp>
        <p:nvSpPr>
          <p:cNvPr id="14" name="Rectangle 3"/>
          <p:cNvSpPr>
            <a:spLocks noChangeArrowheads="1"/>
          </p:cNvSpPr>
          <p:nvPr/>
        </p:nvSpPr>
        <p:spPr bwMode="auto">
          <a:xfrm>
            <a:off x="342900" y="5534025"/>
            <a:ext cx="8534400" cy="1323975"/>
          </a:xfrm>
          <a:prstGeom prst="rect">
            <a:avLst/>
          </a:prstGeom>
          <a:noFill/>
          <a:ln w="9525">
            <a:noFill/>
            <a:miter lim="800000"/>
            <a:headEnd/>
            <a:tailEnd/>
          </a:ln>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CC"/>
                </a:solidFill>
                <a:effectLst/>
                <a:uLnTx/>
                <a:uFillTx/>
              </a:rPr>
              <a:t>In essence, a mode of operation is a technique for enhancing the effect of a cryptographic algorithm or adapting the algorithm for an application, such as applying a block cipher to a sequence of data blocks or a data stream.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79977" name="Rectangle 9"/>
          <p:cNvSpPr>
            <a:spLocks noChangeArrowheads="1"/>
          </p:cNvSpPr>
          <p:nvPr/>
        </p:nvSpPr>
        <p:spPr bwMode="auto">
          <a:xfrm>
            <a:off x="228600" y="684213"/>
            <a:ext cx="8686800" cy="1373187"/>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In some situations, we need to use DES or AES as secure ciphers, but the plaintext or ciphertext block sizes are to be smaller. </a:t>
            </a:r>
          </a:p>
        </p:txBody>
      </p:sp>
      <p:sp>
        <p:nvSpPr>
          <p:cNvPr id="979978" name="Text Box 10"/>
          <p:cNvSpPr txBox="1">
            <a:spLocks noChangeArrowheads="1"/>
          </p:cNvSpPr>
          <p:nvPr/>
        </p:nvSpPr>
        <p:spPr bwMode="auto">
          <a:xfrm>
            <a:off x="1600200" y="0"/>
            <a:ext cx="5763116"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Cipher Feedback (CFB) Mode</a:t>
            </a:r>
          </a:p>
        </p:txBody>
      </p:sp>
      <p:sp>
        <p:nvSpPr>
          <p:cNvPr id="979985" name="Text Box 17"/>
          <p:cNvSpPr txBox="1">
            <a:spLocks noChangeArrowheads="1"/>
          </p:cNvSpPr>
          <p:nvPr/>
        </p:nvSpPr>
        <p:spPr bwMode="auto">
          <a:xfrm>
            <a:off x="1295400" y="1981200"/>
            <a:ext cx="5856924"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Encryption in cipher feedback (CFB) mode</a:t>
            </a:r>
          </a:p>
        </p:txBody>
      </p:sp>
      <p:pic>
        <p:nvPicPr>
          <p:cNvPr id="979986" name="Picture 18"/>
          <p:cNvPicPr>
            <a:picLocks noChangeAspect="1" noChangeArrowheads="1"/>
          </p:cNvPicPr>
          <p:nvPr/>
        </p:nvPicPr>
        <p:blipFill>
          <a:blip r:embed="rId3"/>
          <a:srcRect/>
          <a:stretch>
            <a:fillRect/>
          </a:stretch>
        </p:blipFill>
        <p:spPr bwMode="auto">
          <a:xfrm>
            <a:off x="560388" y="2495550"/>
            <a:ext cx="8281987"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1177" name="Rectangle 9"/>
          <p:cNvSpPr>
            <a:spLocks noChangeArrowheads="1"/>
          </p:cNvSpPr>
          <p:nvPr/>
        </p:nvSpPr>
        <p:spPr bwMode="auto">
          <a:xfrm>
            <a:off x="228600" y="3733800"/>
            <a:ext cx="8686800" cy="946150"/>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The relation between plaintext and ciphertext blocks is shown below:</a:t>
            </a:r>
          </a:p>
        </p:txBody>
      </p:sp>
      <p:sp>
        <p:nvSpPr>
          <p:cNvPr id="1031178" name="Text Box 10"/>
          <p:cNvSpPr txBox="1">
            <a:spLocks noChangeArrowheads="1"/>
          </p:cNvSpPr>
          <p:nvPr/>
        </p:nvSpPr>
        <p:spPr bwMode="auto">
          <a:xfrm>
            <a:off x="1143000" y="0"/>
            <a:ext cx="1962397"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Continued</a:t>
            </a:r>
            <a:endParaRPr lang="en-US" i="1" dirty="0">
              <a:latin typeface="Times New Roman" pitchFamily="18" charset="0"/>
            </a:endParaRPr>
          </a:p>
        </p:txBody>
      </p:sp>
      <p:sp>
        <p:nvSpPr>
          <p:cNvPr id="1031179" name="Line 11"/>
          <p:cNvSpPr>
            <a:spLocks noChangeShapeType="1"/>
          </p:cNvSpPr>
          <p:nvPr/>
        </p:nvSpPr>
        <p:spPr bwMode="auto">
          <a:xfrm>
            <a:off x="457200" y="1828800"/>
            <a:ext cx="8153400" cy="0"/>
          </a:xfrm>
          <a:prstGeom prst="line">
            <a:avLst/>
          </a:prstGeom>
          <a:noFill/>
          <a:ln w="76200">
            <a:solidFill>
              <a:srgbClr val="009900"/>
            </a:solidFill>
            <a:round/>
            <a:headEnd/>
            <a:tailEnd/>
          </a:ln>
          <a:effectLst/>
        </p:spPr>
        <p:txBody>
          <a:bodyPr/>
          <a:lstStyle/>
          <a:p>
            <a:endParaRPr lang="en-US"/>
          </a:p>
        </p:txBody>
      </p:sp>
      <p:sp>
        <p:nvSpPr>
          <p:cNvPr id="1031180" name="Line 12"/>
          <p:cNvSpPr>
            <a:spLocks noChangeShapeType="1"/>
          </p:cNvSpPr>
          <p:nvPr/>
        </p:nvSpPr>
        <p:spPr bwMode="auto">
          <a:xfrm>
            <a:off x="458788" y="3352800"/>
            <a:ext cx="8153400" cy="0"/>
          </a:xfrm>
          <a:prstGeom prst="line">
            <a:avLst/>
          </a:prstGeom>
          <a:noFill/>
          <a:ln w="76200">
            <a:solidFill>
              <a:srgbClr val="009900"/>
            </a:solidFill>
            <a:round/>
            <a:headEnd/>
            <a:tailEnd/>
          </a:ln>
          <a:effectLst/>
        </p:spPr>
        <p:txBody>
          <a:bodyPr/>
          <a:lstStyle/>
          <a:p>
            <a:endParaRPr lang="en-US"/>
          </a:p>
        </p:txBody>
      </p:sp>
      <p:sp>
        <p:nvSpPr>
          <p:cNvPr id="1031181" name="Rectangle 13"/>
          <p:cNvSpPr>
            <a:spLocks noChangeArrowheads="1"/>
          </p:cNvSpPr>
          <p:nvPr/>
        </p:nvSpPr>
        <p:spPr bwMode="auto">
          <a:xfrm>
            <a:off x="495300" y="1920875"/>
            <a:ext cx="8077200" cy="1373188"/>
          </a:xfrm>
          <a:prstGeom prst="rect">
            <a:avLst/>
          </a:prstGeom>
          <a:solidFill>
            <a:srgbClr val="99FF33"/>
          </a:solidFill>
          <a:ln w="76200" algn="ctr">
            <a:noFill/>
            <a:miter lim="800000"/>
            <a:headEnd/>
            <a:tailEnd/>
          </a:ln>
          <a:effectLst/>
        </p:spPr>
        <p:txBody>
          <a:bodyPr>
            <a:spAutoFit/>
          </a:bodyPr>
          <a:lstStyle/>
          <a:p>
            <a:pPr algn="ctr"/>
            <a:r>
              <a:rPr lang="en-US" sz="2800">
                <a:latin typeface="Times New Roman" pitchFamily="18" charset="0"/>
              </a:rPr>
              <a:t>In CFB mode, encipherment and decipherment use the encryption function of the underlying block cipher.</a:t>
            </a:r>
          </a:p>
        </p:txBody>
      </p:sp>
      <p:pic>
        <p:nvPicPr>
          <p:cNvPr id="1031185" name="Picture 17"/>
          <p:cNvPicPr>
            <a:picLocks noChangeAspect="1" noChangeArrowheads="1"/>
          </p:cNvPicPr>
          <p:nvPr/>
        </p:nvPicPr>
        <p:blipFill>
          <a:blip r:embed="rId3"/>
          <a:srcRect/>
          <a:stretch>
            <a:fillRect/>
          </a:stretch>
        </p:blipFill>
        <p:spPr bwMode="auto">
          <a:xfrm>
            <a:off x="685800" y="5038725"/>
            <a:ext cx="7221538"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3225" name="Rectangle 9"/>
          <p:cNvSpPr>
            <a:spLocks noChangeArrowheads="1"/>
          </p:cNvSpPr>
          <p:nvPr/>
        </p:nvSpPr>
        <p:spPr bwMode="auto">
          <a:xfrm>
            <a:off x="228600" y="990600"/>
            <a:ext cx="8686800" cy="519113"/>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CFB as a Stream Cipher</a:t>
            </a:r>
            <a:endParaRPr lang="en-US" sz="2800" i="1">
              <a:latin typeface="Times New Roman" pitchFamily="18" charset="0"/>
            </a:endParaRPr>
          </a:p>
        </p:txBody>
      </p:sp>
      <p:sp>
        <p:nvSpPr>
          <p:cNvPr id="1033226"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033227" name="Text Box 11"/>
          <p:cNvSpPr txBox="1">
            <a:spLocks noChangeArrowheads="1"/>
          </p:cNvSpPr>
          <p:nvPr/>
        </p:nvSpPr>
        <p:spPr bwMode="auto">
          <a:xfrm>
            <a:off x="1524000" y="1905000"/>
            <a:ext cx="6305765" cy="461665"/>
          </a:xfrm>
          <a:prstGeom prst="rect">
            <a:avLst/>
          </a:prstGeom>
          <a:noFill/>
          <a:ln w="9525">
            <a:noFill/>
            <a:miter lim="800000"/>
            <a:headEnd/>
            <a:tailEnd/>
          </a:ln>
          <a:effectLst/>
        </p:spPr>
        <p:txBody>
          <a:bodyPr wrap="none">
            <a:spAutoFit/>
          </a:bodyPr>
          <a:lstStyle/>
          <a:p>
            <a:r>
              <a:rPr lang="en-US" sz="2400" dirty="0" smtClean="0">
                <a:solidFill>
                  <a:schemeClr val="folHlink"/>
                </a:solidFill>
                <a:latin typeface="Times New Roman" pitchFamily="18" charset="0"/>
              </a:rPr>
              <a:t>Figure  </a:t>
            </a:r>
            <a:r>
              <a:rPr lang="en-US" sz="2000" i="1" dirty="0">
                <a:latin typeface="Times New Roman" pitchFamily="18" charset="0"/>
              </a:rPr>
              <a:t>Cipher feedback (CFB) mode as a stream cipher</a:t>
            </a:r>
          </a:p>
        </p:txBody>
      </p:sp>
      <p:pic>
        <p:nvPicPr>
          <p:cNvPr id="1033228" name="Picture 12"/>
          <p:cNvPicPr>
            <a:picLocks noChangeAspect="1" noChangeArrowheads="1"/>
          </p:cNvPicPr>
          <p:nvPr/>
        </p:nvPicPr>
        <p:blipFill>
          <a:blip r:embed="rId3"/>
          <a:srcRect/>
          <a:stretch>
            <a:fillRect/>
          </a:stretch>
        </p:blipFill>
        <p:spPr bwMode="auto">
          <a:xfrm>
            <a:off x="514350" y="2819400"/>
            <a:ext cx="8401050" cy="3459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35274"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026" name="Picture 2"/>
          <p:cNvPicPr>
            <a:picLocks noChangeAspect="1" noChangeArrowheads="1"/>
          </p:cNvPicPr>
          <p:nvPr/>
        </p:nvPicPr>
        <p:blipFill>
          <a:blip r:embed="rId3"/>
          <a:srcRect/>
          <a:stretch>
            <a:fillRect/>
          </a:stretch>
        </p:blipFill>
        <p:spPr bwMode="auto">
          <a:xfrm>
            <a:off x="1198396" y="914400"/>
            <a:ext cx="7040729" cy="566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2800" dirty="0">
                <a:solidFill>
                  <a:srgbClr val="0070C0"/>
                </a:solidFill>
                <a:effectLst>
                  <a:outerShdw blurRad="38100" dist="38100" dir="2700000" algn="tl">
                    <a:srgbClr val="000000"/>
                  </a:outerShdw>
                </a:effectLst>
                <a:ea typeface="ＭＳ Ｐゴシック" pitchFamily="32" charset="-128"/>
              </a:rPr>
              <a:t>Advantages and Limitations of CFB</a:t>
            </a:r>
          </a:p>
        </p:txBody>
      </p:sp>
      <p:sp>
        <p:nvSpPr>
          <p:cNvPr id="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a:ea typeface="ＭＳ Ｐゴシック" pitchFamily="32" charset="-128"/>
              </a:rPr>
              <a:t>most common stream mode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a:ea typeface="ＭＳ Ｐゴシック" pitchFamily="32" charset="-128"/>
              </a:rPr>
              <a:t>appropriate when data arrives in bits/bytes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a:ea typeface="ＭＳ Ｐゴシック" pitchFamily="32" charset="-128"/>
              </a:rPr>
              <a:t>limitation is need to stall while do block encryption after every s-bits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a:ea typeface="ＭＳ Ｐゴシック" pitchFamily="32" charset="-128"/>
              </a:rPr>
              <a:t>note that the block cipher is used in encryption mode at both ends (XOR)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a:ea typeface="ＭＳ Ｐゴシック" pitchFamily="32" charset="-128"/>
              </a:rPr>
              <a:t>errors propagate for several blocks after the error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dirty="0">
                <a:solidFill>
                  <a:srgbClr val="0070C0"/>
                </a:solidFill>
                <a:effectLst>
                  <a:outerShdw blurRad="38100" dist="38100" dir="2700000" algn="tl">
                    <a:srgbClr val="000000"/>
                  </a:outerShdw>
                </a:effectLst>
                <a:ea typeface="ＭＳ Ｐゴシック" pitchFamily="32" charset="-128"/>
              </a:rPr>
              <a:t>Output </a:t>
            </a:r>
            <a:r>
              <a:rPr lang="en-AU" dirty="0" err="1">
                <a:solidFill>
                  <a:srgbClr val="0070C0"/>
                </a:solidFill>
                <a:effectLst>
                  <a:outerShdw blurRad="38100" dist="38100" dir="2700000" algn="tl">
                    <a:srgbClr val="000000"/>
                  </a:outerShdw>
                </a:effectLst>
                <a:ea typeface="ＭＳ Ｐゴシック" pitchFamily="32" charset="-128"/>
              </a:rPr>
              <a:t>FeedBack</a:t>
            </a:r>
            <a:r>
              <a:rPr lang="en-AU" dirty="0">
                <a:solidFill>
                  <a:srgbClr val="0070C0"/>
                </a:solidFill>
                <a:effectLst>
                  <a:outerShdw blurRad="38100" dist="38100" dir="2700000" algn="tl">
                    <a:srgbClr val="000000"/>
                  </a:outerShdw>
                </a:effectLst>
                <a:ea typeface="ＭＳ Ｐゴシック" pitchFamily="32" charset="-128"/>
              </a:rPr>
              <a:t> (OFB)</a:t>
            </a:r>
          </a:p>
        </p:txBody>
      </p:sp>
      <p:sp>
        <p:nvSpPr>
          <p:cNvPr id="10" name="Text Box 2"/>
          <p:cNvSpPr txBox="1">
            <a:spLocks noChangeArrowheads="1"/>
          </p:cNvSpPr>
          <p:nvPr/>
        </p:nvSpPr>
        <p:spPr bwMode="auto">
          <a:xfrm>
            <a:off x="685800" y="1371600"/>
            <a:ext cx="7467600" cy="4495800"/>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message is treated as a stream of bits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output of cipher is added to message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output is then feed back (hence name) </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O</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E</a:t>
            </a:r>
            <a:r>
              <a:rPr lang="en-AU" sz="2400" b="0" baseline="-25000" dirty="0">
                <a:latin typeface="Courier New" pitchFamily="49" charset="0"/>
                <a:ea typeface="ＭＳ Ｐゴシック" pitchFamily="32" charset="-128"/>
              </a:rPr>
              <a:t>K</a:t>
            </a:r>
            <a:r>
              <a:rPr lang="en-AU" sz="2400" b="0" dirty="0">
                <a:latin typeface="Courier New" pitchFamily="49" charset="0"/>
                <a:ea typeface="ＭＳ Ｐゴシック" pitchFamily="32" charset="-128"/>
              </a:rPr>
              <a:t>(O</a:t>
            </a:r>
            <a:r>
              <a:rPr lang="en-AU" sz="2400" b="0" baseline="-25000" dirty="0">
                <a:latin typeface="Courier New" pitchFamily="49" charset="0"/>
                <a:ea typeface="ＭＳ Ｐゴシック" pitchFamily="32" charset="-128"/>
              </a:rPr>
              <a:t>i-1</a:t>
            </a:r>
            <a:r>
              <a:rPr lang="en-AU" sz="2400" b="0" dirty="0">
                <a:latin typeface="Courier New" pitchFamily="49" charset="0"/>
                <a:ea typeface="ＭＳ Ｐゴシック" pitchFamily="32" charset="-128"/>
              </a:rPr>
              <a:t>)</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C</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P</a:t>
            </a:r>
            <a:r>
              <a:rPr lang="en-AU" sz="2400" b="0" baseline="-25000" dirty="0">
                <a:latin typeface="Courier New" pitchFamily="49" charset="0"/>
                <a:ea typeface="ＭＳ Ｐゴシック" pitchFamily="32" charset="-128"/>
              </a:rPr>
              <a:t>i</a:t>
            </a:r>
            <a:r>
              <a:rPr lang="en-AU" sz="2400" b="0" dirty="0">
                <a:latin typeface="Courier New" pitchFamily="49" charset="0"/>
                <a:ea typeface="ＭＳ Ｐゴシック" pitchFamily="32" charset="-128"/>
              </a:rPr>
              <a:t> XOR </a:t>
            </a:r>
            <a:r>
              <a:rPr lang="en-AU" sz="2400" b="0" dirty="0" err="1">
                <a:latin typeface="Courier New" pitchFamily="49" charset="0"/>
                <a:ea typeface="ＭＳ Ｐゴシック" pitchFamily="32" charset="-128"/>
              </a:rPr>
              <a:t>O</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latin typeface="Courier New" pitchFamily="49" charset="0"/>
                <a:ea typeface="ＭＳ Ｐゴシック" pitchFamily="32" charset="-128"/>
              </a:rPr>
              <a:t>O</a:t>
            </a:r>
            <a:r>
              <a:rPr lang="en-AU" sz="2400" b="0" baseline="-25000" dirty="0">
                <a:latin typeface="Courier New" pitchFamily="49" charset="0"/>
                <a:ea typeface="ＭＳ Ｐゴシック" pitchFamily="32" charset="-128"/>
              </a:rPr>
              <a:t>-1</a:t>
            </a:r>
            <a:r>
              <a:rPr lang="en-AU" sz="2400" b="0" dirty="0">
                <a:latin typeface="Courier New" pitchFamily="49" charset="0"/>
                <a:ea typeface="ＭＳ Ｐゴシック" pitchFamily="32" charset="-128"/>
              </a:rPr>
              <a:t> = IV</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feedback is independent of message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can be computed in advance</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stream encryption on noisy channels</a:t>
            </a:r>
          </a:p>
          <a:p>
            <a:pPr marL="339725" indent="-339725">
              <a:lnSpc>
                <a:spcPct val="90000"/>
              </a:lnSpc>
              <a:spcBef>
                <a:spcPts val="8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      Why noisy channels?</a:t>
            </a:r>
          </a:p>
        </p:txBody>
      </p:sp>
      <p:pic>
        <p:nvPicPr>
          <p:cNvPr id="11" name="Picture 4"/>
          <p:cNvPicPr>
            <a:picLocks noChangeAspect="1" noChangeArrowheads="1"/>
          </p:cNvPicPr>
          <p:nvPr/>
        </p:nvPicPr>
        <p:blipFill>
          <a:blip r:embed="rId2"/>
          <a:srcRect/>
          <a:stretch>
            <a:fillRect/>
          </a:stretch>
        </p:blipFill>
        <p:spPr bwMode="auto">
          <a:xfrm>
            <a:off x="2895600" y="5562600"/>
            <a:ext cx="2769326" cy="457200"/>
          </a:xfrm>
          <a:prstGeom prst="rect">
            <a:avLst/>
          </a:prstGeom>
          <a:noFill/>
          <a:ln w="9525">
            <a:noFill/>
            <a:miter lim="800000"/>
            <a:headEnd/>
            <a:tailEnd/>
          </a:ln>
        </p:spPr>
      </p:pic>
      <p:pic>
        <p:nvPicPr>
          <p:cNvPr id="12" name="Picture 5"/>
          <p:cNvPicPr>
            <a:picLocks noChangeAspect="1" noChangeArrowheads="1"/>
          </p:cNvPicPr>
          <p:nvPr/>
        </p:nvPicPr>
        <p:blipFill>
          <a:blip r:embed="rId3"/>
          <a:srcRect/>
          <a:stretch>
            <a:fillRect/>
          </a:stretch>
        </p:blipFill>
        <p:spPr bwMode="auto">
          <a:xfrm>
            <a:off x="2895600" y="6019800"/>
            <a:ext cx="3918268"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2743200" y="541312"/>
            <a:ext cx="6300788" cy="6023001"/>
          </a:xfrm>
          <a:prstGeom prst="rect">
            <a:avLst/>
          </a:prstGeom>
          <a:noFill/>
          <a:ln w="9525">
            <a:noFill/>
            <a:round/>
            <a:headEnd/>
            <a:tailEnd/>
          </a:ln>
        </p:spPr>
      </p:pic>
      <p:sp>
        <p:nvSpPr>
          <p:cNvPr id="4" name="Text Box 1"/>
          <p:cNvSpPr txBox="1">
            <a:spLocks noChangeArrowheads="1"/>
          </p:cNvSpPr>
          <p:nvPr/>
        </p:nvSpPr>
        <p:spPr bwMode="auto">
          <a:xfrm>
            <a:off x="457200" y="277813"/>
            <a:ext cx="2133600" cy="39893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2400" dirty="0">
                <a:solidFill>
                  <a:srgbClr val="0070C0"/>
                </a:solidFill>
                <a:effectLst>
                  <a:outerShdw blurRad="38100" dist="38100" dir="2700000" algn="tl">
                    <a:srgbClr val="000000"/>
                  </a:outerShdw>
                </a:effectLst>
                <a:ea typeface="ＭＳ Ｐゴシック" pitchFamily="32" charset="-128"/>
              </a:rPr>
              <a:t>Output </a:t>
            </a:r>
            <a:r>
              <a:rPr lang="en-AU" sz="2400" dirty="0" err="1">
                <a:solidFill>
                  <a:srgbClr val="0070C0"/>
                </a:solidFill>
                <a:effectLst>
                  <a:outerShdw blurRad="38100" dist="38100" dir="2700000" algn="tl">
                    <a:srgbClr val="000000"/>
                  </a:outerShdw>
                </a:effectLst>
                <a:ea typeface="ＭＳ Ｐゴシック" pitchFamily="32" charset="-128"/>
              </a:rPr>
              <a:t>FeedBack</a:t>
            </a:r>
            <a:r>
              <a:rPr lang="en-AU" sz="2400" dirty="0">
                <a:solidFill>
                  <a:srgbClr val="0070C0"/>
                </a:solidFill>
                <a:effectLst>
                  <a:outerShdw blurRad="38100" dist="38100" dir="2700000" algn="tl">
                    <a:srgbClr val="000000"/>
                  </a:outerShdw>
                </a:effectLst>
                <a:ea typeface="ＭＳ Ｐゴシック" pitchFamily="32" charset="-128"/>
              </a:rPr>
              <a:t> (OFB)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2025" name="Rectangle 9"/>
          <p:cNvSpPr>
            <a:spLocks noChangeArrowheads="1"/>
          </p:cNvSpPr>
          <p:nvPr/>
        </p:nvSpPr>
        <p:spPr bwMode="auto">
          <a:xfrm>
            <a:off x="228600" y="990600"/>
            <a:ext cx="8686800" cy="946150"/>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In this mode each bit in the ciphertext is independent of the previous bit or bits. This avoids error propagation.</a:t>
            </a:r>
          </a:p>
        </p:txBody>
      </p:sp>
      <p:sp>
        <p:nvSpPr>
          <p:cNvPr id="982026" name="Text Box 10"/>
          <p:cNvSpPr txBox="1">
            <a:spLocks noChangeArrowheads="1"/>
          </p:cNvSpPr>
          <p:nvPr/>
        </p:nvSpPr>
        <p:spPr bwMode="auto">
          <a:xfrm>
            <a:off x="1143000" y="0"/>
            <a:ext cx="5498621"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Output Feedback (OFB) Mode</a:t>
            </a:r>
          </a:p>
        </p:txBody>
      </p:sp>
      <p:sp>
        <p:nvSpPr>
          <p:cNvPr id="982033" name="Text Box 17"/>
          <p:cNvSpPr txBox="1">
            <a:spLocks noChangeArrowheads="1"/>
          </p:cNvSpPr>
          <p:nvPr/>
        </p:nvSpPr>
        <p:spPr bwMode="auto">
          <a:xfrm>
            <a:off x="1524000" y="2133600"/>
            <a:ext cx="5885778"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Encryption in output feedback (OFB) mode</a:t>
            </a:r>
          </a:p>
        </p:txBody>
      </p:sp>
      <p:pic>
        <p:nvPicPr>
          <p:cNvPr id="982034" name="Picture 18"/>
          <p:cNvPicPr>
            <a:picLocks noChangeAspect="1" noChangeArrowheads="1"/>
          </p:cNvPicPr>
          <p:nvPr/>
        </p:nvPicPr>
        <p:blipFill>
          <a:blip r:embed="rId3"/>
          <a:srcRect/>
          <a:stretch>
            <a:fillRect/>
          </a:stretch>
        </p:blipFill>
        <p:spPr bwMode="auto">
          <a:xfrm>
            <a:off x="838200" y="2879725"/>
            <a:ext cx="7267575" cy="389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3465" name="Rectangle 9"/>
          <p:cNvSpPr>
            <a:spLocks noChangeArrowheads="1"/>
          </p:cNvSpPr>
          <p:nvPr/>
        </p:nvSpPr>
        <p:spPr bwMode="auto">
          <a:xfrm>
            <a:off x="1295400" y="609600"/>
            <a:ext cx="4114800" cy="519113"/>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OFB as a Stream Cipher</a:t>
            </a:r>
            <a:endParaRPr lang="en-US" sz="2800" i="1">
              <a:latin typeface="Times New Roman" pitchFamily="18" charset="0"/>
            </a:endParaRPr>
          </a:p>
        </p:txBody>
      </p:sp>
      <p:sp>
        <p:nvSpPr>
          <p:cNvPr id="1043466"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043467" name="Text Box 11"/>
          <p:cNvSpPr txBox="1">
            <a:spLocks noChangeArrowheads="1"/>
          </p:cNvSpPr>
          <p:nvPr/>
        </p:nvSpPr>
        <p:spPr bwMode="auto">
          <a:xfrm>
            <a:off x="1339850" y="1371600"/>
            <a:ext cx="6411563"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Output feedback (OFB) mode as a stream cipher</a:t>
            </a:r>
          </a:p>
        </p:txBody>
      </p:sp>
      <p:pic>
        <p:nvPicPr>
          <p:cNvPr id="1043468" name="Picture 12"/>
          <p:cNvPicPr>
            <a:picLocks noChangeAspect="1" noChangeArrowheads="1"/>
          </p:cNvPicPr>
          <p:nvPr/>
        </p:nvPicPr>
        <p:blipFill>
          <a:blip r:embed="rId3"/>
          <a:srcRect/>
          <a:stretch>
            <a:fillRect/>
          </a:stretch>
        </p:blipFill>
        <p:spPr bwMode="auto">
          <a:xfrm>
            <a:off x="493713" y="2460625"/>
            <a:ext cx="8116887" cy="386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45514"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2051" name="Picture 3"/>
          <p:cNvPicPr>
            <a:picLocks noChangeAspect="1" noChangeArrowheads="1"/>
          </p:cNvPicPr>
          <p:nvPr/>
        </p:nvPicPr>
        <p:blipFill>
          <a:blip r:embed="rId3"/>
          <a:srcRect/>
          <a:stretch>
            <a:fillRect/>
          </a:stretch>
        </p:blipFill>
        <p:spPr bwMode="auto">
          <a:xfrm>
            <a:off x="1143000" y="1014153"/>
            <a:ext cx="7358063" cy="5181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5395" name="Text Box 3"/>
          <p:cNvSpPr txBox="1">
            <a:spLocks noChangeArrowheads="1"/>
          </p:cNvSpPr>
          <p:nvPr/>
        </p:nvSpPr>
        <p:spPr bwMode="auto">
          <a:xfrm>
            <a:off x="228600" y="406400"/>
            <a:ext cx="7537641"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8" charset="0"/>
              </a:rPr>
              <a:t>   </a:t>
            </a:r>
            <a:r>
              <a:rPr lang="en-US" dirty="0">
                <a:solidFill>
                  <a:srgbClr val="FF0000"/>
                </a:solidFill>
                <a:latin typeface="Times" pitchFamily="18" charset="0"/>
              </a:rPr>
              <a:t>USE OF MODERN BLOCK CIPHERS</a:t>
            </a:r>
          </a:p>
        </p:txBody>
      </p:sp>
      <p:sp>
        <p:nvSpPr>
          <p:cNvPr id="95539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955397"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Symmetric-key encipherment can be done using modern block ciphers. Modes of operation have been devised to encipher text of any size employing either DES or AES. </a:t>
            </a:r>
          </a:p>
        </p:txBody>
      </p:sp>
      <p:sp>
        <p:nvSpPr>
          <p:cNvPr id="955398" name="Rectangle 6"/>
          <p:cNvSpPr>
            <a:spLocks noChangeArrowheads="1"/>
          </p:cNvSpPr>
          <p:nvPr/>
        </p:nvSpPr>
        <p:spPr bwMode="auto">
          <a:xfrm>
            <a:off x="152400" y="4191000"/>
            <a:ext cx="7696200" cy="1938992"/>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	Electronic Codebook (ECB) </a:t>
            </a:r>
            <a:r>
              <a:rPr lang="en-US" sz="2400" dirty="0" smtClean="0">
                <a:solidFill>
                  <a:srgbClr val="0033CC"/>
                </a:solidFill>
                <a:latin typeface="Times New Roman" pitchFamily="18" charset="0"/>
              </a:rPr>
              <a:t>Mode</a:t>
            </a:r>
            <a:r>
              <a:rPr lang="fr-FR" sz="2400" dirty="0" smtClean="0">
                <a:solidFill>
                  <a:srgbClr val="0033CC"/>
                </a:solidFill>
                <a:latin typeface="Times New Roman" pitchFamily="18" charset="0"/>
              </a:rPr>
              <a:t/>
            </a:r>
            <a:br>
              <a:rPr lang="fr-FR" sz="2400" dirty="0" smtClean="0">
                <a:solidFill>
                  <a:srgbClr val="0033CC"/>
                </a:solidFill>
                <a:latin typeface="Times New Roman" pitchFamily="18" charset="0"/>
              </a:rPr>
            </a:br>
            <a:r>
              <a:rPr lang="fr-FR" sz="2400" dirty="0">
                <a:solidFill>
                  <a:srgbClr val="0033CC"/>
                </a:solidFill>
                <a:latin typeface="Times New Roman" pitchFamily="18" charset="0"/>
              </a:rPr>
              <a:t>	</a:t>
            </a:r>
            <a:r>
              <a:rPr lang="en-US" sz="2400" dirty="0">
                <a:solidFill>
                  <a:srgbClr val="0033CC"/>
                </a:solidFill>
                <a:latin typeface="Times New Roman" pitchFamily="18" charset="0"/>
              </a:rPr>
              <a:t>Cipher Block Chaining (CBC) Mode</a:t>
            </a:r>
            <a:endParaRPr lang="fr-FR" sz="2400" dirty="0">
              <a:solidFill>
                <a:srgbClr val="0033CC"/>
              </a:solidFill>
              <a:latin typeface="Times New Roman" pitchFamily="18" charset="0"/>
            </a:endParaRPr>
          </a:p>
          <a:p>
            <a:pPr>
              <a:buClr>
                <a:schemeClr val="tx1"/>
              </a:buClr>
              <a:buSzPct val="117000"/>
              <a:buFont typeface="Wingdings" pitchFamily="2" charset="2"/>
              <a:buNone/>
            </a:pPr>
            <a:r>
              <a:rPr lang="en-US" sz="2400" dirty="0">
                <a:solidFill>
                  <a:srgbClr val="0033CC"/>
                </a:solidFill>
                <a:latin typeface="Times New Roman" pitchFamily="18" charset="0"/>
              </a:rPr>
              <a:t>	Cipher Feedback (CFB) Mode</a:t>
            </a:r>
          </a:p>
          <a:p>
            <a:pPr>
              <a:buClr>
                <a:schemeClr val="tx1"/>
              </a:buClr>
              <a:buSzPct val="117000"/>
              <a:buFont typeface="Wingdings" pitchFamily="2" charset="2"/>
              <a:buNone/>
            </a:pPr>
            <a:r>
              <a:rPr lang="en-US" sz="2400" dirty="0">
                <a:solidFill>
                  <a:srgbClr val="0033CC"/>
                </a:solidFill>
                <a:latin typeface="Times New Roman" pitchFamily="18" charset="0"/>
              </a:rPr>
              <a:t>	Output Feedback (OFB) Mode</a:t>
            </a:r>
          </a:p>
          <a:p>
            <a:pPr>
              <a:buClr>
                <a:schemeClr val="tx1"/>
              </a:buClr>
              <a:buSzPct val="117000"/>
              <a:buFont typeface="Wingdings" pitchFamily="2" charset="2"/>
              <a:buNone/>
            </a:pPr>
            <a:r>
              <a:rPr lang="en-US" sz="2400" dirty="0">
                <a:solidFill>
                  <a:srgbClr val="0033CC"/>
                </a:solidFill>
                <a:latin typeface="Times New Roman" pitchFamily="18" charset="0"/>
              </a:rPr>
              <a:t>	Counter (CTR) Mode	</a:t>
            </a:r>
          </a:p>
        </p:txBody>
      </p:sp>
      <p:sp>
        <p:nvSpPr>
          <p:cNvPr id="955399" name="Text Box 7"/>
          <p:cNvSpPr txBox="1">
            <a:spLocks noChangeArrowheads="1"/>
          </p:cNvSpPr>
          <p:nvPr/>
        </p:nvSpPr>
        <p:spPr bwMode="auto">
          <a:xfrm>
            <a:off x="273268" y="3478113"/>
            <a:ext cx="1217706" cy="523220"/>
          </a:xfrm>
          <a:prstGeom prst="rect">
            <a:avLst/>
          </a:prstGeom>
          <a:noFill/>
          <a:ln w="76200" algn="ctr">
            <a:noFill/>
            <a:miter lim="800000"/>
            <a:headEnd/>
            <a:tailEnd/>
          </a:ln>
          <a:effectLst/>
        </p:spPr>
        <p:txBody>
          <a:bodyPr wrap="none">
            <a:spAutoFit/>
          </a:bodyPr>
          <a:lstStyle/>
          <a:p>
            <a:pPr algn="ctr"/>
            <a:r>
              <a:rPr lang="en-US" sz="2800" i="1" u="sng" dirty="0">
                <a:solidFill>
                  <a:schemeClr val="hlink"/>
                </a:solidFill>
                <a:effectLst>
                  <a:outerShdw blurRad="38100" dist="38100" dir="2700000" algn="tl">
                    <a:srgbClr val="C0C0C0"/>
                  </a:outerShdw>
                </a:effectLst>
                <a:latin typeface="Times New Roman" pitchFamily="18" charset="0"/>
              </a:rPr>
              <a:t>Topics </a:t>
            </a:r>
          </a:p>
        </p:txBody>
      </p:sp>
      <p:sp>
        <p:nvSpPr>
          <p:cNvPr id="2" name="Rectangle 1"/>
          <p:cNvSpPr/>
          <p:nvPr/>
        </p:nvSpPr>
        <p:spPr>
          <a:xfrm>
            <a:off x="273268" y="6129992"/>
            <a:ext cx="8718331" cy="830997"/>
          </a:xfrm>
          <a:prstGeom prst="rect">
            <a:avLst/>
          </a:prstGeom>
        </p:spPr>
        <p:txBody>
          <a:bodyPr wrap="square">
            <a:spAutoFit/>
          </a:bodyPr>
          <a:lstStyle/>
          <a:p>
            <a:r>
              <a:rPr lang="en-GB" sz="2400" dirty="0"/>
              <a:t>NIST SP 800-38A defines 5 modes that can be used with any block cipher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dirty="0">
                <a:solidFill>
                  <a:srgbClr val="0070C0"/>
                </a:solidFill>
                <a:effectLst>
                  <a:outerShdw blurRad="38100" dist="38100" dir="2700000" algn="tl">
                    <a:srgbClr val="000000"/>
                  </a:outerShdw>
                </a:effectLst>
                <a:ea typeface="ＭＳ Ｐゴシック" pitchFamily="32" charset="-128"/>
              </a:rPr>
              <a:t>Advantages and Limitations of OFB</a:t>
            </a:r>
          </a:p>
        </p:txBody>
      </p:sp>
      <p:sp>
        <p:nvSpPr>
          <p:cNvPr id="4" name="Text Box 2"/>
          <p:cNvSpPr txBox="1">
            <a:spLocks noChangeArrowheads="1"/>
          </p:cNvSpPr>
          <p:nvPr/>
        </p:nvSpPr>
        <p:spPr bwMode="auto">
          <a:xfrm>
            <a:off x="304800" y="1371600"/>
            <a:ext cx="8507413" cy="4921250"/>
          </a:xfrm>
          <a:prstGeom prst="rect">
            <a:avLst/>
          </a:prstGeom>
          <a:noFill/>
          <a:ln w="9525">
            <a:noFill/>
            <a:round/>
            <a:headEnd/>
            <a:tailEnd/>
          </a:ln>
          <a:effectLst/>
        </p:spPr>
        <p:txBody>
          <a:bodyPr/>
          <a:lstStyle/>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needs an IV which is unique for each use </a:t>
            </a:r>
          </a:p>
          <a:p>
            <a:pPr marL="739775"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if ever reuse attacker can recover outputs...</a:t>
            </a:r>
          </a:p>
          <a:p>
            <a:pPr marL="739775"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AU" sz="2400" b="0" dirty="0">
              <a:ea typeface="ＭＳ Ｐゴシック" pitchFamily="32" charset="-128"/>
            </a:endParaRPr>
          </a:p>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can pre-compute</a:t>
            </a:r>
          </a:p>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bit errors do not propagate </a:t>
            </a:r>
          </a:p>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more vulnerable to message stream modification...</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change arbitrary bits by changing </a:t>
            </a:r>
            <a:r>
              <a:rPr lang="en-AU" sz="2400" b="0" dirty="0" err="1">
                <a:ea typeface="ＭＳ Ｐゴシック" pitchFamily="32" charset="-128"/>
              </a:rPr>
              <a:t>ciphertext</a:t>
            </a:r>
            <a:endParaRPr lang="en-AU" sz="2400" b="0" dirty="0">
              <a:ea typeface="ＭＳ Ｐゴシック" pitchFamily="32" charset="-128"/>
            </a:endParaRPr>
          </a:p>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sender &amp; receiver must remain in sync</a:t>
            </a:r>
          </a:p>
          <a:p>
            <a:pPr marL="339725" indent="-339725">
              <a:lnSpc>
                <a:spcPct val="90000"/>
              </a:lnSpc>
              <a:spcBef>
                <a:spcPts val="7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only use with full block feedback</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subsequent research has shown that only full block feedback (</a:t>
            </a:r>
            <a:r>
              <a:rPr lang="en-AU" sz="2400" b="0" dirty="0" err="1">
                <a:ea typeface="ＭＳ Ｐゴシック" pitchFamily="32" charset="-128"/>
              </a:rPr>
              <a:t>ie</a:t>
            </a:r>
            <a:r>
              <a:rPr lang="en-AU" sz="2400" b="0" dirty="0">
                <a:ea typeface="ＭＳ Ｐゴシック" pitchFamily="32" charset="-128"/>
              </a:rPr>
              <a:t> CFB-64 or CFB-128) should ever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4">
                                            <p:txEl>
                                              <p:pRg st="6" end="6"/>
                                            </p:txEl>
                                          </p:spTgt>
                                        </p:tgtEl>
                                        <p:attrNameLst>
                                          <p:attrName>style.visibility</p:attrName>
                                        </p:attrNameLst>
                                      </p:cBhvr>
                                      <p:to>
                                        <p:strVal val="visible"/>
                                      </p:to>
                                    </p:set>
                                    <p:animEffect transition="in" filter="checkerboard(across)">
                                      <p:cBhvr additive="repl">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additive="repl">
                                        <p:cTn id="2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additive="repl">
                                        <p:cTn id="31" dur="1" fill="hold">
                                          <p:stCondLst>
                                            <p:cond delay="0"/>
                                          </p:stCondLst>
                                        </p:cTn>
                                        <p:tgtEl>
                                          <p:spTgt spid="4">
                                            <p:txEl>
                                              <p:pRg st="8" end="8"/>
                                            </p:txEl>
                                          </p:spTgt>
                                        </p:tgtEl>
                                        <p:attrNameLst>
                                          <p:attrName>style.visibility</p:attrName>
                                        </p:attrNameLst>
                                      </p:cBhvr>
                                      <p:to>
                                        <p:strVal val="visible"/>
                                      </p:to>
                                    </p:set>
                                  </p:childTnLst>
                                </p:cTn>
                              </p:par>
                              <p:par>
                                <p:cTn id="32" presetID="1" presetClass="entr" fill="hold" nodeType="withEffect">
                                  <p:stCondLst>
                                    <p:cond delay="0"/>
                                  </p:stCondLst>
                                  <p:childTnLst>
                                    <p:set>
                                      <p:cBhvr additive="repl">
                                        <p:cTn id="3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a:solidFill>
                  <a:srgbClr val="0070C0"/>
                </a:solidFill>
                <a:effectLst>
                  <a:outerShdw blurRad="38100" dist="38100" dir="2700000" algn="tl">
                    <a:srgbClr val="000000"/>
                  </a:outerShdw>
                </a:effectLst>
                <a:ea typeface="ＭＳ Ｐゴシック" pitchFamily="32" charset="-128"/>
              </a:rPr>
              <a:t>Counter (CTR</a:t>
            </a:r>
            <a:r>
              <a:rPr lang="en-US" sz="4400" dirty="0" smtClean="0">
                <a:solidFill>
                  <a:srgbClr val="0070C0"/>
                </a:solidFill>
                <a:effectLst>
                  <a:outerShdw blurRad="38100" dist="38100" dir="2700000" algn="tl">
                    <a:srgbClr val="000000"/>
                  </a:outerShdw>
                </a:effectLst>
                <a:ea typeface="ＭＳ Ｐゴシック" pitchFamily="32" charset="-128"/>
              </a:rPr>
              <a:t>) mode</a:t>
            </a:r>
            <a:endParaRPr lang="en-US" sz="4400" dirty="0">
              <a:solidFill>
                <a:srgbClr val="0070C0"/>
              </a:solidFill>
              <a:effectLst>
                <a:outerShdw blurRad="38100" dist="38100" dir="2700000" algn="tl">
                  <a:srgbClr val="000000"/>
                </a:outerShdw>
              </a:effectLst>
              <a:ea typeface="ＭＳ Ｐゴシック" pitchFamily="32" charset="-128"/>
            </a:endParaRPr>
          </a:p>
        </p:txBody>
      </p:sp>
      <p:sp>
        <p:nvSpPr>
          <p:cNvPr id="4" name="Text Box 2"/>
          <p:cNvSpPr txBox="1">
            <a:spLocks noChangeArrowheads="1"/>
          </p:cNvSpPr>
          <p:nvPr/>
        </p:nvSpPr>
        <p:spPr bwMode="auto">
          <a:xfrm>
            <a:off x="457200" y="1676400"/>
            <a:ext cx="8229600" cy="498475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a “new” mode, though proposed many years before</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similar to OFB but encrypts counter value rather than any feedback value</a:t>
            </a:r>
          </a:p>
          <a:p>
            <a:pPr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O</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E</a:t>
            </a:r>
            <a:r>
              <a:rPr lang="en-AU" sz="2400" b="0" baseline="-25000" dirty="0">
                <a:latin typeface="Courier New" pitchFamily="49" charset="0"/>
                <a:ea typeface="ＭＳ Ｐゴシック" pitchFamily="32" charset="-128"/>
              </a:rPr>
              <a:t>K</a:t>
            </a:r>
            <a:r>
              <a:rPr lang="en-AU" sz="2400" b="0" dirty="0">
                <a:latin typeface="Courier New" pitchFamily="49" charset="0"/>
                <a:ea typeface="ＭＳ Ｐゴシック" pitchFamily="32" charset="-128"/>
              </a:rPr>
              <a:t>(</a:t>
            </a:r>
            <a:r>
              <a:rPr lang="en-AU" sz="2400" b="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a:t>
            </a:r>
          </a:p>
          <a:p>
            <a:pPr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C</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 P</a:t>
            </a:r>
            <a:r>
              <a:rPr lang="en-AU" sz="2400" b="0" baseline="-25000" dirty="0">
                <a:latin typeface="Courier New" pitchFamily="49" charset="0"/>
                <a:ea typeface="ＭＳ Ｐゴシック" pitchFamily="32" charset="-128"/>
              </a:rPr>
              <a:t>i</a:t>
            </a:r>
            <a:r>
              <a:rPr lang="en-AU" sz="2400" b="0" dirty="0">
                <a:latin typeface="Courier New" pitchFamily="49" charset="0"/>
                <a:ea typeface="ＭＳ Ｐゴシック" pitchFamily="32" charset="-128"/>
              </a:rPr>
              <a:t> XOR </a:t>
            </a:r>
            <a:r>
              <a:rPr lang="en-AU" sz="2400" b="0" dirty="0" err="1">
                <a:latin typeface="Courier New" pitchFamily="49" charset="0"/>
                <a:ea typeface="ＭＳ Ｐゴシック" pitchFamily="32" charset="-128"/>
              </a:rPr>
              <a:t>O</a:t>
            </a:r>
            <a:r>
              <a:rPr lang="en-AU" sz="2400" b="0" baseline="-2500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must have a different key &amp; counter value for every plaintext block (never reused)</a:t>
            </a:r>
          </a:p>
          <a:p>
            <a:pPr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again, OTP issue</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high-speed network encryptions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2590800" y="228600"/>
            <a:ext cx="6315075" cy="6445250"/>
          </a:xfrm>
          <a:prstGeom prst="rect">
            <a:avLst/>
          </a:prstGeom>
          <a:noFill/>
          <a:ln w="9525">
            <a:noFill/>
            <a:round/>
            <a:headEnd/>
            <a:tailEnd/>
          </a:ln>
        </p:spPr>
      </p:pic>
      <p:sp>
        <p:nvSpPr>
          <p:cNvPr id="4" name="Text Box 1"/>
          <p:cNvSpPr txBox="1">
            <a:spLocks noChangeArrowheads="1"/>
          </p:cNvSpPr>
          <p:nvPr/>
        </p:nvSpPr>
        <p:spPr bwMode="auto">
          <a:xfrm>
            <a:off x="457200" y="277813"/>
            <a:ext cx="1981200" cy="26177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70C0"/>
                </a:solidFill>
                <a:effectLst>
                  <a:outerShdw blurRad="38100" dist="38100" dir="2700000" algn="tl">
                    <a:srgbClr val="000000"/>
                  </a:outerShdw>
                </a:effectLst>
                <a:ea typeface="ＭＳ Ｐゴシック" pitchFamily="32" charset="-128"/>
              </a:rPr>
              <a:t>Counter (CTR</a:t>
            </a:r>
            <a:r>
              <a:rPr lang="en-US" dirty="0" smtClean="0">
                <a:solidFill>
                  <a:srgbClr val="0070C0"/>
                </a:solidFill>
                <a:effectLst>
                  <a:outerShdw blurRad="38100" dist="38100" dir="2700000" algn="tl">
                    <a:srgbClr val="000000"/>
                  </a:outerShdw>
                </a:effectLst>
                <a:ea typeface="ＭＳ Ｐゴシック" pitchFamily="32" charset="-128"/>
              </a:rPr>
              <a:t>) mode</a:t>
            </a:r>
            <a:endParaRPr lang="en-US" dirty="0">
              <a:solidFill>
                <a:srgbClr val="0070C0"/>
              </a:solidFill>
              <a:effectLst>
                <a:outerShdw blurRad="38100" dist="38100" dir="2700000" algn="tl">
                  <a:srgbClr val="000000"/>
                </a:outerShdw>
              </a:effectLst>
              <a:ea typeface="ＭＳ Ｐゴシック" pitchFamily="32"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4073" name="Rectangle 9"/>
          <p:cNvSpPr>
            <a:spLocks noChangeArrowheads="1"/>
          </p:cNvSpPr>
          <p:nvPr/>
        </p:nvSpPr>
        <p:spPr bwMode="auto">
          <a:xfrm>
            <a:off x="228600" y="990600"/>
            <a:ext cx="8686800" cy="1373188"/>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In the counter (CTR) mode, there is no feedback. The pseudorandomness in the key stream is achieved using a counter. </a:t>
            </a:r>
          </a:p>
        </p:txBody>
      </p:sp>
      <p:sp>
        <p:nvSpPr>
          <p:cNvPr id="984074" name="Text Box 10"/>
          <p:cNvSpPr txBox="1">
            <a:spLocks noChangeArrowheads="1"/>
          </p:cNvSpPr>
          <p:nvPr/>
        </p:nvSpPr>
        <p:spPr bwMode="auto">
          <a:xfrm>
            <a:off x="1143000" y="0"/>
            <a:ext cx="4015843"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663300"/>
                </a:solidFill>
                <a:latin typeface="Times New Roman" pitchFamily="18" charset="0"/>
              </a:rPr>
              <a:t>Counter (CTR) Mode</a:t>
            </a:r>
          </a:p>
        </p:txBody>
      </p:sp>
      <p:sp>
        <p:nvSpPr>
          <p:cNvPr id="984081" name="Text Box 17"/>
          <p:cNvSpPr txBox="1">
            <a:spLocks noChangeArrowheads="1"/>
          </p:cNvSpPr>
          <p:nvPr/>
        </p:nvSpPr>
        <p:spPr bwMode="auto">
          <a:xfrm>
            <a:off x="1981200" y="2209800"/>
            <a:ext cx="4981685"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Encryption in counter (CTR) mode</a:t>
            </a:r>
          </a:p>
        </p:txBody>
      </p:sp>
      <p:pic>
        <p:nvPicPr>
          <p:cNvPr id="984082" name="Picture 18"/>
          <p:cNvPicPr>
            <a:picLocks noChangeAspect="1" noChangeArrowheads="1"/>
          </p:cNvPicPr>
          <p:nvPr/>
        </p:nvPicPr>
        <p:blipFill>
          <a:blip r:embed="rId3"/>
          <a:srcRect/>
          <a:stretch>
            <a:fillRect/>
          </a:stretch>
        </p:blipFill>
        <p:spPr bwMode="auto">
          <a:xfrm>
            <a:off x="490538" y="2820988"/>
            <a:ext cx="8272462" cy="3808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6474"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086475" name="Text Box 11"/>
          <p:cNvSpPr txBox="1">
            <a:spLocks noChangeArrowheads="1"/>
          </p:cNvSpPr>
          <p:nvPr/>
        </p:nvSpPr>
        <p:spPr bwMode="auto">
          <a:xfrm>
            <a:off x="1371600" y="1295400"/>
            <a:ext cx="5507470"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Counter (CTR) mode as a stream cipher</a:t>
            </a:r>
          </a:p>
        </p:txBody>
      </p:sp>
      <p:pic>
        <p:nvPicPr>
          <p:cNvPr id="1086476" name="Picture 12"/>
          <p:cNvPicPr>
            <a:picLocks noChangeAspect="1" noChangeArrowheads="1"/>
          </p:cNvPicPr>
          <p:nvPr/>
        </p:nvPicPr>
        <p:blipFill>
          <a:blip r:embed="rId3"/>
          <a:srcRect/>
          <a:stretch>
            <a:fillRect/>
          </a:stretch>
        </p:blipFill>
        <p:spPr bwMode="auto">
          <a:xfrm>
            <a:off x="831850" y="2854325"/>
            <a:ext cx="7321550" cy="308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88522"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3074" name="Picture 2"/>
          <p:cNvPicPr>
            <a:picLocks noChangeAspect="1" noChangeArrowheads="1"/>
          </p:cNvPicPr>
          <p:nvPr/>
        </p:nvPicPr>
        <p:blipFill>
          <a:blip r:embed="rId3"/>
          <a:srcRect/>
          <a:stretch>
            <a:fillRect/>
          </a:stretch>
        </p:blipFill>
        <p:spPr bwMode="auto">
          <a:xfrm>
            <a:off x="333375" y="1557338"/>
            <a:ext cx="8477250"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dirty="0">
                <a:solidFill>
                  <a:srgbClr val="0070C0"/>
                </a:solidFill>
                <a:effectLst>
                  <a:outerShdw blurRad="38100" dist="38100" dir="2700000" algn="tl">
                    <a:srgbClr val="000000"/>
                  </a:outerShdw>
                </a:effectLst>
                <a:ea typeface="ＭＳ Ｐゴシック" pitchFamily="32" charset="-128"/>
              </a:rPr>
              <a:t>Advantages and Limitations of CTR</a:t>
            </a:r>
          </a:p>
        </p:txBody>
      </p:sp>
      <p:sp>
        <p:nvSpPr>
          <p:cNvPr id="4" name="Text Box 2"/>
          <p:cNvSpPr txBox="1">
            <a:spLocks noChangeArrowheads="1"/>
          </p:cNvSpPr>
          <p:nvPr/>
        </p:nvSpPr>
        <p:spPr bwMode="auto">
          <a:xfrm>
            <a:off x="457200" y="1676400"/>
            <a:ext cx="8229600" cy="449580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efficiency</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can do parallel encryptions in h/w or s/w</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can preprocess in advance of need</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good for </a:t>
            </a:r>
            <a:r>
              <a:rPr lang="en-US" sz="2400" b="0" dirty="0" err="1">
                <a:ea typeface="ＭＳ Ｐゴシック" pitchFamily="32" charset="-128"/>
              </a:rPr>
              <a:t>bursty</a:t>
            </a:r>
            <a:r>
              <a:rPr lang="en-US" sz="2400" b="0" dirty="0">
                <a:ea typeface="ＭＳ Ｐゴシック" pitchFamily="32" charset="-128"/>
              </a:rPr>
              <a:t> high speed links</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random access to encrypted data blocks</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provable security (good as other modes)</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never have cycle less than 2</a:t>
            </a:r>
            <a:r>
              <a:rPr lang="en-US" sz="2400" b="0" baseline="30000" dirty="0">
                <a:ea typeface="ＭＳ Ｐゴシック" pitchFamily="32" charset="-128"/>
              </a:rPr>
              <a:t>b</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but must ensure never reuse key/counter values, otherwise could break (</a:t>
            </a:r>
            <a:r>
              <a:rPr lang="en-US" sz="2400" b="0" dirty="0" err="1">
                <a:ea typeface="ＭＳ Ｐゴシック" pitchFamily="32" charset="-128"/>
              </a:rPr>
              <a:t>cf</a:t>
            </a:r>
            <a:r>
              <a:rPr lang="en-US" sz="2400" b="0" dirty="0">
                <a:ea typeface="ＭＳ Ｐゴシック" pitchFamily="32" charset="-128"/>
              </a:rPr>
              <a:t> OFB)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277813"/>
            <a:ext cx="8229600" cy="10175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a:solidFill>
                  <a:srgbClr val="0070C0"/>
                </a:solidFill>
                <a:effectLst>
                  <a:outerShdw blurRad="38100" dist="38100" dir="2700000" algn="tl">
                    <a:srgbClr val="000000"/>
                  </a:outerShdw>
                </a:effectLst>
                <a:ea typeface="ＭＳ Ｐゴシック" pitchFamily="32" charset="-128"/>
              </a:rPr>
              <a:t>XTS-AES Mode</a:t>
            </a:r>
          </a:p>
        </p:txBody>
      </p:sp>
      <p:sp>
        <p:nvSpPr>
          <p:cNvPr id="30722" name="Text Box 2"/>
          <p:cNvSpPr txBox="1">
            <a:spLocks noChangeArrowheads="1"/>
          </p:cNvSpPr>
          <p:nvPr/>
        </p:nvSpPr>
        <p:spPr bwMode="auto">
          <a:xfrm>
            <a:off x="457200" y="1447800"/>
            <a:ext cx="8229600" cy="457200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need mode for block oriented storage </a:t>
            </a:r>
          </a:p>
          <a:p>
            <a:pPr marL="741363" lvl="1" indent="-284163">
              <a:spcBef>
                <a:spcPts val="800"/>
              </a:spcBef>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No extra room in sector – data only</a:t>
            </a:r>
          </a:p>
          <a:p>
            <a:pPr marL="741363" lvl="1" indent="-284163">
              <a:spcBef>
                <a:spcPts val="800"/>
              </a:spcBef>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Disk addressed by sector number</a:t>
            </a:r>
          </a:p>
          <a:p>
            <a:pPr marL="741363" lvl="1" indent="-284163">
              <a:spcBef>
                <a:spcPts val="800"/>
              </a:spcBef>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Encryption can only take key externally</a:t>
            </a:r>
          </a:p>
          <a:p>
            <a:pPr marL="741363" lvl="1" indent="-284163">
              <a:spcBef>
                <a:spcPts val="800"/>
              </a:spcBef>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Encryption can also use sector#, block#</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Access to any sector should be independent of other sectors</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Must prevent attack that copies sector to unused sector, then requests decryption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8.</a:t>
            </a:r>
            <a:fld id="{57797232-F381-4616-8064-F894F44693BB}" type="slidenum">
              <a:rPr lang="en-US" smtClean="0"/>
              <a:pPr/>
              <a:t>48</a:t>
            </a:fld>
            <a:endParaRPr lang="en-US"/>
          </a:p>
        </p:txBody>
      </p:sp>
      <p:sp>
        <p:nvSpPr>
          <p:cNvPr id="4" name="Rectangle 3"/>
          <p:cNvSpPr/>
          <p:nvPr/>
        </p:nvSpPr>
        <p:spPr>
          <a:xfrm>
            <a:off x="762000" y="2133600"/>
            <a:ext cx="8001000" cy="3046988"/>
          </a:xfrm>
          <a:prstGeom prst="rect">
            <a:avLst/>
          </a:prstGeom>
        </p:spPr>
        <p:txBody>
          <a:bodyPr wrap="square">
            <a:spAutoFit/>
          </a:bodyPr>
          <a:lstStyle/>
          <a:p>
            <a:pPr algn="just"/>
            <a:r>
              <a:rPr lang="en-US" sz="2400" b="0" dirty="0"/>
              <a:t>The XTS-AES mode is based on the concept of a </a:t>
            </a:r>
            <a:r>
              <a:rPr lang="en-US" sz="2400" dirty="0" err="1">
                <a:solidFill>
                  <a:srgbClr val="FF0000"/>
                </a:solidFill>
              </a:rPr>
              <a:t>tweakable</a:t>
            </a:r>
            <a:r>
              <a:rPr lang="en-US" sz="2400" dirty="0">
                <a:solidFill>
                  <a:srgbClr val="FF0000"/>
                </a:solidFill>
              </a:rPr>
              <a:t> block </a:t>
            </a:r>
            <a:r>
              <a:rPr lang="en-US" sz="2400" dirty="0" smtClean="0">
                <a:solidFill>
                  <a:srgbClr val="FF0000"/>
                </a:solidFill>
              </a:rPr>
              <a:t>cipher</a:t>
            </a:r>
            <a:r>
              <a:rPr lang="en-US" sz="2400" dirty="0" smtClean="0"/>
              <a:t>. The </a:t>
            </a:r>
            <a:r>
              <a:rPr lang="en-US" sz="2400" b="0" dirty="0" smtClean="0"/>
              <a:t>general </a:t>
            </a:r>
            <a:r>
              <a:rPr lang="en-US" sz="2400" b="0" dirty="0"/>
              <a:t>structure of a </a:t>
            </a:r>
            <a:r>
              <a:rPr lang="en-US" sz="2400" b="0" dirty="0" err="1" smtClean="0"/>
              <a:t>tweakable</a:t>
            </a:r>
            <a:r>
              <a:rPr lang="en-US" sz="2400" b="0" dirty="0" smtClean="0"/>
              <a:t> block </a:t>
            </a:r>
            <a:r>
              <a:rPr lang="en-US" sz="2400" b="0" dirty="0"/>
              <a:t>cipher. A </a:t>
            </a:r>
            <a:r>
              <a:rPr lang="en-US" sz="2400" b="0" dirty="0" err="1"/>
              <a:t>tweakable</a:t>
            </a:r>
            <a:r>
              <a:rPr lang="en-US" sz="2400" b="0" dirty="0"/>
              <a:t> block cipher is one that has three inputs: a plaintext </a:t>
            </a:r>
            <a:r>
              <a:rPr lang="en-US" sz="2400" b="0" dirty="0" smtClean="0"/>
              <a:t>P, a </a:t>
            </a:r>
            <a:r>
              <a:rPr lang="en-US" sz="2400" b="0" dirty="0"/>
              <a:t>symmetric key K, and a tweak T; and produces a </a:t>
            </a:r>
            <a:r>
              <a:rPr lang="en-US" sz="2400" b="0" dirty="0" err="1"/>
              <a:t>ciphertext</a:t>
            </a:r>
            <a:r>
              <a:rPr lang="en-US" sz="2400" b="0" dirty="0"/>
              <a:t> output C. We </a:t>
            </a:r>
            <a:r>
              <a:rPr lang="en-US" sz="2400" b="0" dirty="0" smtClean="0"/>
              <a:t>can  write </a:t>
            </a:r>
            <a:r>
              <a:rPr lang="en-US" sz="2400" b="0" dirty="0"/>
              <a:t>this as </a:t>
            </a:r>
            <a:r>
              <a:rPr lang="en-US" sz="2400" b="0" dirty="0">
                <a:solidFill>
                  <a:srgbClr val="FF0000"/>
                </a:solidFill>
              </a:rPr>
              <a:t>C = E(K, T, P)</a:t>
            </a:r>
            <a:r>
              <a:rPr lang="en-US" sz="2400" b="0" dirty="0"/>
              <a:t>. The tweak need not be kept secret. Whereas the </a:t>
            </a:r>
            <a:r>
              <a:rPr lang="en-US" sz="2400" b="0" dirty="0" smtClean="0"/>
              <a:t>purpose of </a:t>
            </a:r>
            <a:r>
              <a:rPr lang="en-US" sz="2400" b="0" dirty="0"/>
              <a:t>the key is to provide security, the purpose of the tweak is to provide variability.</a:t>
            </a:r>
          </a:p>
        </p:txBody>
      </p:sp>
      <p:sp>
        <p:nvSpPr>
          <p:cNvPr id="5" name="Rectangle 4"/>
          <p:cNvSpPr/>
          <p:nvPr/>
        </p:nvSpPr>
        <p:spPr>
          <a:xfrm>
            <a:off x="914400" y="381000"/>
            <a:ext cx="7696200" cy="1077218"/>
          </a:xfrm>
          <a:prstGeom prst="rect">
            <a:avLst/>
          </a:prstGeom>
        </p:spPr>
        <p:txBody>
          <a:bodyPr wrap="square">
            <a:spAutoFit/>
          </a:bodyPr>
          <a:lstStyle/>
          <a:p>
            <a:r>
              <a:rPr lang="en-US" dirty="0" smtClean="0"/>
              <a:t>General structure </a:t>
            </a:r>
            <a:r>
              <a:rPr lang="en-US" dirty="0"/>
              <a:t>of a </a:t>
            </a:r>
            <a:r>
              <a:rPr lang="en-US" dirty="0" err="1"/>
              <a:t>tweakable</a:t>
            </a:r>
            <a:endParaRPr lang="en-US" dirty="0"/>
          </a:p>
          <a:p>
            <a:r>
              <a:rPr lang="en-US" dirty="0"/>
              <a:t>block cipher</a:t>
            </a:r>
          </a:p>
        </p:txBody>
      </p:sp>
    </p:spTree>
    <p:extLst>
      <p:ext uri="{BB962C8B-B14F-4D97-AF65-F5344CB8AC3E}">
        <p14:creationId xmlns:p14="http://schemas.microsoft.com/office/powerpoint/2010/main" val="179469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8.</a:t>
            </a:r>
            <a:fld id="{57797232-F381-4616-8064-F894F44693BB}" type="slidenum">
              <a:rPr lang="en-US" smtClean="0"/>
              <a:pPr/>
              <a:t>49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8077200" cy="460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448300"/>
            <a:ext cx="3194452" cy="41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599" y="5248846"/>
            <a:ext cx="310938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1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0451" name="Text Box 3"/>
          <p:cNvSpPr txBox="1">
            <a:spLocks noChangeArrowheads="1"/>
          </p:cNvSpPr>
          <p:nvPr/>
        </p:nvSpPr>
        <p:spPr bwMode="auto">
          <a:xfrm>
            <a:off x="533400" y="381000"/>
            <a:ext cx="2528256"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8" charset="0"/>
              </a:rPr>
              <a:t>   </a:t>
            </a:r>
            <a:r>
              <a:rPr lang="en-US" dirty="0">
                <a:effectLst>
                  <a:outerShdw blurRad="38100" dist="38100" dir="2700000" algn="tl">
                    <a:srgbClr val="C0C0C0"/>
                  </a:outerShdw>
                </a:effectLst>
                <a:latin typeface="Times" pitchFamily="18" charset="0"/>
              </a:rPr>
              <a:t>Continued</a:t>
            </a:r>
          </a:p>
        </p:txBody>
      </p:sp>
      <p:sp>
        <p:nvSpPr>
          <p:cNvPr id="10004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pic>
        <p:nvPicPr>
          <p:cNvPr id="1000456" name="Picture 8"/>
          <p:cNvPicPr>
            <a:picLocks noChangeAspect="1" noChangeArrowheads="1"/>
          </p:cNvPicPr>
          <p:nvPr/>
        </p:nvPicPr>
        <p:blipFill>
          <a:blip r:embed="rId3"/>
          <a:srcRect/>
          <a:stretch>
            <a:fillRect/>
          </a:stretch>
        </p:blipFill>
        <p:spPr bwMode="auto">
          <a:xfrm>
            <a:off x="307975" y="2841625"/>
            <a:ext cx="8226425" cy="1806575"/>
          </a:xfrm>
          <a:prstGeom prst="rect">
            <a:avLst/>
          </a:prstGeom>
          <a:noFill/>
          <a:ln w="9525">
            <a:noFill/>
            <a:miter lim="800000"/>
            <a:headEnd/>
            <a:tailEnd/>
          </a:ln>
          <a:effectLst/>
        </p:spPr>
      </p:pic>
      <p:sp>
        <p:nvSpPr>
          <p:cNvPr id="1000457" name="Text Box 9"/>
          <p:cNvSpPr txBox="1">
            <a:spLocks noChangeArrowheads="1"/>
          </p:cNvSpPr>
          <p:nvPr/>
        </p:nvSpPr>
        <p:spPr bwMode="auto">
          <a:xfrm>
            <a:off x="2662238" y="2057400"/>
            <a:ext cx="3328988"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Modes of operation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7813"/>
            <a:ext cx="8229600" cy="132238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a:solidFill>
                  <a:srgbClr val="0070C0"/>
                </a:solidFill>
                <a:effectLst>
                  <a:outerShdw blurRad="38100" dist="38100" dir="2700000" algn="tl">
                    <a:srgbClr val="000000"/>
                  </a:outerShdw>
                </a:effectLst>
                <a:ea typeface="ＭＳ Ｐゴシック" pitchFamily="32" charset="-128"/>
              </a:rPr>
              <a:t>XTS-AES Mode</a:t>
            </a:r>
          </a:p>
        </p:txBody>
      </p:sp>
      <p:sp>
        <p:nvSpPr>
          <p:cNvPr id="31746" name="Text Box 2"/>
          <p:cNvSpPr txBox="1">
            <a:spLocks noChangeArrowheads="1"/>
          </p:cNvSpPr>
          <p:nvPr/>
        </p:nvSpPr>
        <p:spPr bwMode="auto">
          <a:xfrm>
            <a:off x="457200" y="1447800"/>
            <a:ext cx="8229600" cy="4953000"/>
          </a:xfrm>
          <a:prstGeom prst="rect">
            <a:avLst/>
          </a:prstGeom>
          <a:noFill/>
          <a:ln w="9525">
            <a:noFill/>
            <a:round/>
            <a:headEnd/>
            <a:tailEnd/>
          </a:ln>
          <a:effectLst/>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new mode, for block oriented storage use</a:t>
            </a:r>
          </a:p>
          <a:p>
            <a:pPr marL="739775" lvl="1" indent="-282575">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in IEEE Std 1619-2007</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concept of </a:t>
            </a:r>
            <a:r>
              <a:rPr lang="en-US" sz="2400" b="0" dirty="0" err="1">
                <a:ea typeface="ＭＳ Ｐゴシック" pitchFamily="32" charset="-128"/>
              </a:rPr>
              <a:t>tweakable</a:t>
            </a:r>
            <a:r>
              <a:rPr lang="en-US" sz="2400" b="0" dirty="0">
                <a:ea typeface="ＭＳ Ｐゴシック" pitchFamily="32" charset="-128"/>
              </a:rPr>
              <a:t> block cipher</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different requirements to transmitted data</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AES twice for each block</a:t>
            </a:r>
          </a:p>
          <a:p>
            <a:pPr marL="739775"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T</a:t>
            </a:r>
            <a:r>
              <a:rPr lang="en-AU" sz="2400" b="0" baseline="-25000" dirty="0" err="1">
                <a:latin typeface="Courier New" pitchFamily="49" charset="0"/>
                <a:ea typeface="ＭＳ Ｐゴシック" pitchFamily="32" charset="-128"/>
              </a:rPr>
              <a:t>j</a:t>
            </a:r>
            <a:r>
              <a:rPr lang="en-AU" sz="2400" b="0" dirty="0">
                <a:latin typeface="Courier New" pitchFamily="49" charset="0"/>
                <a:ea typeface="ＭＳ Ｐゴシック" pitchFamily="32" charset="-128"/>
              </a:rPr>
              <a:t> = E</a:t>
            </a:r>
            <a:r>
              <a:rPr lang="en-AU" sz="2400" b="0" baseline="-25000" dirty="0">
                <a:latin typeface="Courier New" pitchFamily="49" charset="0"/>
                <a:ea typeface="ＭＳ Ｐゴシック" pitchFamily="32" charset="-128"/>
              </a:rPr>
              <a:t>K2</a:t>
            </a:r>
            <a:r>
              <a:rPr lang="en-AU" sz="2400" b="0" dirty="0">
                <a:latin typeface="Courier New" pitchFamily="49" charset="0"/>
                <a:ea typeface="ＭＳ Ｐゴシック" pitchFamily="32" charset="-128"/>
              </a:rPr>
              <a:t>(</a:t>
            </a:r>
            <a:r>
              <a:rPr lang="en-AU" sz="2400" b="0" dirty="0" err="1">
                <a:latin typeface="Courier New" pitchFamily="49" charset="0"/>
                <a:ea typeface="ＭＳ Ｐゴシック" pitchFamily="32" charset="-128"/>
              </a:rPr>
              <a:t>i</a:t>
            </a:r>
            <a:r>
              <a:rPr lang="en-AU" sz="2400" b="0" dirty="0">
                <a:latin typeface="Courier New" pitchFamily="49" charset="0"/>
                <a:ea typeface="ＭＳ Ｐゴシック" pitchFamily="32" charset="-128"/>
              </a:rPr>
              <a:t>) XOR </a:t>
            </a:r>
            <a:r>
              <a:rPr lang="en-AU" sz="2400" b="0" dirty="0" err="1">
                <a:latin typeface="Courier New" pitchFamily="49" charset="0"/>
                <a:ea typeface="ＭＳ Ｐゴシック" pitchFamily="32" charset="-128"/>
              </a:rPr>
              <a:t>α</a:t>
            </a:r>
            <a:r>
              <a:rPr lang="en-AU" sz="2400" b="0" baseline="30000" dirty="0" err="1">
                <a:latin typeface="Courier New" pitchFamily="49" charset="0"/>
                <a:ea typeface="ＭＳ Ｐゴシック" pitchFamily="32" charset="-128"/>
              </a:rPr>
              <a:t>j</a:t>
            </a:r>
            <a:r>
              <a:rPr lang="en-AU" sz="2400" b="0" dirty="0">
                <a:latin typeface="Courier New" pitchFamily="49" charset="0"/>
                <a:ea typeface="ＭＳ Ｐゴシック" pitchFamily="32" charset="-128"/>
              </a:rPr>
              <a:t> </a:t>
            </a:r>
          </a:p>
          <a:p>
            <a:pPr marL="739775"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err="1">
                <a:latin typeface="Courier New" pitchFamily="49" charset="0"/>
                <a:ea typeface="ＭＳ Ｐゴシック" pitchFamily="32" charset="-128"/>
              </a:rPr>
              <a:t>C</a:t>
            </a:r>
            <a:r>
              <a:rPr lang="en-AU" sz="2400" b="0" baseline="-25000" dirty="0" err="1">
                <a:latin typeface="Courier New" pitchFamily="49" charset="0"/>
                <a:ea typeface="ＭＳ Ｐゴシック" pitchFamily="32" charset="-128"/>
              </a:rPr>
              <a:t>j</a:t>
            </a:r>
            <a:r>
              <a:rPr lang="en-AU" sz="2400" b="0" dirty="0">
                <a:latin typeface="Courier New" pitchFamily="49" charset="0"/>
                <a:ea typeface="ＭＳ Ｐゴシック" pitchFamily="32" charset="-128"/>
              </a:rPr>
              <a:t> = E</a:t>
            </a:r>
            <a:r>
              <a:rPr lang="en-AU" sz="2400" b="0" baseline="-25000" dirty="0">
                <a:latin typeface="Courier New" pitchFamily="49" charset="0"/>
                <a:ea typeface="ＭＳ Ｐゴシック" pitchFamily="32" charset="-128"/>
              </a:rPr>
              <a:t>K1</a:t>
            </a:r>
            <a:r>
              <a:rPr lang="en-AU" sz="2400" b="0" dirty="0">
                <a:latin typeface="Courier New" pitchFamily="49" charset="0"/>
                <a:ea typeface="ＭＳ Ｐゴシック" pitchFamily="32" charset="-128"/>
              </a:rPr>
              <a:t>(</a:t>
            </a:r>
            <a:r>
              <a:rPr lang="en-AU" sz="2400" b="0" dirty="0" err="1">
                <a:latin typeface="Courier New" pitchFamily="49" charset="0"/>
                <a:ea typeface="ＭＳ Ｐゴシック" pitchFamily="32" charset="-128"/>
              </a:rPr>
              <a:t>P</a:t>
            </a:r>
            <a:r>
              <a:rPr lang="en-AU" sz="2400" b="0" baseline="-25000" dirty="0" err="1">
                <a:latin typeface="Courier New" pitchFamily="49" charset="0"/>
                <a:ea typeface="ＭＳ Ｐゴシック" pitchFamily="32" charset="-128"/>
              </a:rPr>
              <a:t>j</a:t>
            </a:r>
            <a:r>
              <a:rPr lang="en-AU" sz="2400" b="0" dirty="0">
                <a:latin typeface="Courier New" pitchFamily="49" charset="0"/>
                <a:ea typeface="ＭＳ Ｐゴシック" pitchFamily="32" charset="-128"/>
              </a:rPr>
              <a:t> XOR </a:t>
            </a:r>
            <a:r>
              <a:rPr lang="en-AU" sz="2400" b="0" dirty="0" err="1">
                <a:latin typeface="Courier New" pitchFamily="49" charset="0"/>
                <a:ea typeface="ＭＳ Ｐゴシック" pitchFamily="32" charset="-128"/>
              </a:rPr>
              <a:t>T</a:t>
            </a:r>
            <a:r>
              <a:rPr lang="en-AU" sz="2400" b="0" baseline="-25000" dirty="0" err="1">
                <a:latin typeface="Courier New" pitchFamily="49" charset="0"/>
                <a:ea typeface="ＭＳ Ｐゴシック" pitchFamily="32" charset="-128"/>
              </a:rPr>
              <a:t>j</a:t>
            </a:r>
            <a:r>
              <a:rPr lang="en-AU" sz="2400" b="0" dirty="0">
                <a:latin typeface="Courier New" pitchFamily="49" charset="0"/>
                <a:ea typeface="ＭＳ Ｐゴシック" pitchFamily="32" charset="-128"/>
              </a:rPr>
              <a:t>) XOR </a:t>
            </a:r>
            <a:r>
              <a:rPr lang="en-AU" sz="2400" b="0" dirty="0" err="1">
                <a:latin typeface="Courier New" pitchFamily="49" charset="0"/>
                <a:ea typeface="ＭＳ Ｐゴシック" pitchFamily="32" charset="-128"/>
              </a:rPr>
              <a:t>T</a:t>
            </a:r>
            <a:r>
              <a:rPr lang="en-AU" sz="2400" b="0" baseline="-25000" dirty="0" err="1">
                <a:latin typeface="Courier New" pitchFamily="49" charset="0"/>
                <a:ea typeface="ＭＳ Ｐゴシック" pitchFamily="32" charset="-128"/>
              </a:rPr>
              <a:t>j</a:t>
            </a:r>
            <a:endParaRPr lang="en-AU" sz="2400" b="0" baseline="-25000" dirty="0">
              <a:latin typeface="Courier New" pitchFamily="49" charset="0"/>
              <a:ea typeface="ＭＳ Ｐゴシック" pitchFamily="32" charset="-128"/>
            </a:endParaRPr>
          </a:p>
          <a:p>
            <a:pPr marL="739775"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where </a:t>
            </a:r>
            <a:r>
              <a:rPr lang="en-US" sz="2400" b="0" dirty="0" err="1">
                <a:ea typeface="ＭＳ Ｐゴシック" pitchFamily="32" charset="-128"/>
              </a:rPr>
              <a:t>i</a:t>
            </a:r>
            <a:r>
              <a:rPr lang="en-AU" sz="2400" b="0" dirty="0">
                <a:ea typeface="ＭＳ Ｐゴシック" pitchFamily="32" charset="-128"/>
              </a:rPr>
              <a:t> is tweak &amp; j is sector no</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each sector may have multiple blocks</a:t>
            </a:r>
          </a:p>
          <a:p>
            <a:pPr marL="339725" indent="-339725">
              <a:spcBef>
                <a:spcPts val="8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3200" b="0" dirty="0">
                <a:latin typeface="Courier New" pitchFamily="49" charset="0"/>
                <a:ea typeface="ＭＳ Ｐゴシック" pitchFamily="32" charset="-128"/>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8.</a:t>
            </a:r>
            <a:fld id="{57797232-F381-4616-8064-F894F44693BB}" type="slidenum">
              <a:rPr lang="en-US" smtClean="0"/>
              <a:pPr/>
              <a:t>51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818067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304800"/>
            <a:ext cx="8229600" cy="954107"/>
          </a:xfrm>
          <a:prstGeom prst="rect">
            <a:avLst/>
          </a:prstGeom>
        </p:spPr>
        <p:txBody>
          <a:bodyPr wrap="square">
            <a:spAutoFit/>
          </a:bodyPr>
          <a:lstStyle/>
          <a:p>
            <a:r>
              <a:rPr lang="en-US" sz="2800" b="0" dirty="0">
                <a:solidFill>
                  <a:srgbClr val="FF0000"/>
                </a:solidFill>
              </a:rPr>
              <a:t>The following </a:t>
            </a:r>
            <a:r>
              <a:rPr lang="en-US" sz="2800" b="0" dirty="0" smtClean="0">
                <a:solidFill>
                  <a:srgbClr val="FF0000"/>
                </a:solidFill>
              </a:rPr>
              <a:t>parameters are </a:t>
            </a:r>
            <a:r>
              <a:rPr lang="en-US" sz="2800" b="0" dirty="0">
                <a:solidFill>
                  <a:srgbClr val="FF0000"/>
                </a:solidFill>
              </a:rPr>
              <a:t>associated with the algorithm.</a:t>
            </a:r>
          </a:p>
        </p:txBody>
      </p:sp>
      <p:sp>
        <p:nvSpPr>
          <p:cNvPr id="5" name="Rectangle 4"/>
          <p:cNvSpPr/>
          <p:nvPr/>
        </p:nvSpPr>
        <p:spPr>
          <a:xfrm>
            <a:off x="609600" y="1258907"/>
            <a:ext cx="8077200" cy="1015663"/>
          </a:xfrm>
          <a:prstGeom prst="rect">
            <a:avLst/>
          </a:prstGeom>
        </p:spPr>
        <p:txBody>
          <a:bodyPr wrap="square">
            <a:spAutoFit/>
          </a:bodyPr>
          <a:lstStyle/>
          <a:p>
            <a:pPr algn="just"/>
            <a:r>
              <a:rPr lang="en-US" sz="2000" b="0" dirty="0"/>
              <a:t>The plaintext of a sector or data unit is organized into blocks of 128 </a:t>
            </a:r>
            <a:r>
              <a:rPr lang="en-US" sz="2000" b="0" dirty="0" smtClean="0"/>
              <a:t>bits. Blocks are labeled </a:t>
            </a:r>
            <a:r>
              <a:rPr lang="en-US" sz="2000" b="0" dirty="0"/>
              <a:t>P0, P1, </a:t>
            </a:r>
            <a:r>
              <a:rPr lang="en-US" sz="2000" b="0" dirty="0" smtClean="0"/>
              <a:t>…, </a:t>
            </a:r>
            <a:r>
              <a:rPr lang="en-US" sz="2000" b="0" dirty="0"/>
              <a:t>Pm. The last block my be null or may contain from 1 to 127 bits.</a:t>
            </a:r>
          </a:p>
        </p:txBody>
      </p:sp>
    </p:spTree>
    <p:extLst>
      <p:ext uri="{BB962C8B-B14F-4D97-AF65-F5344CB8AC3E}">
        <p14:creationId xmlns:p14="http://schemas.microsoft.com/office/powerpoint/2010/main" val="151165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609600" y="1770993"/>
            <a:ext cx="7586266"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0" y="0"/>
            <a:ext cx="4267200" cy="1600200"/>
          </a:xfrm>
          <a:prstGeom prst="rect">
            <a:avLst/>
          </a:prstGeom>
          <a:noFill/>
          <a:ln w="9525">
            <a:noFill/>
            <a:round/>
            <a:headEnd/>
            <a:tailEnd/>
          </a:ln>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FF0000"/>
                </a:solidFill>
              </a:rPr>
              <a:t>XTS-AES Mode</a:t>
            </a:r>
            <a:br>
              <a:rPr lang="en-US" sz="3200">
                <a:solidFill>
                  <a:srgbClr val="FF0000"/>
                </a:solidFill>
              </a:rPr>
            </a:br>
            <a:r>
              <a:rPr lang="en-US" sz="3200">
                <a:solidFill>
                  <a:srgbClr val="FF0000"/>
                </a:solidFill>
              </a:rPr>
              <a:t>per block</a:t>
            </a:r>
          </a:p>
        </p:txBody>
      </p:sp>
      <p:pic>
        <p:nvPicPr>
          <p:cNvPr id="34819" name="Picture 2"/>
          <p:cNvPicPr>
            <a:picLocks noChangeAspect="1" noChangeArrowheads="1"/>
          </p:cNvPicPr>
          <p:nvPr/>
        </p:nvPicPr>
        <p:blipFill>
          <a:blip r:embed="rId3"/>
          <a:srcRect/>
          <a:stretch>
            <a:fillRect/>
          </a:stretch>
        </p:blipFill>
        <p:spPr bwMode="auto">
          <a:xfrm>
            <a:off x="4191000" y="107950"/>
            <a:ext cx="4437063" cy="6661150"/>
          </a:xfrm>
          <a:prstGeom prst="rect">
            <a:avLst/>
          </a:prstGeom>
          <a:noFill/>
          <a:ln w="9525">
            <a:noFill/>
            <a:round/>
            <a:headEnd/>
            <a:tailEnd/>
          </a:ln>
        </p:spPr>
      </p:pic>
      <p:sp>
        <p:nvSpPr>
          <p:cNvPr id="34820" name="Text Box 3"/>
          <p:cNvSpPr txBox="1">
            <a:spLocks noChangeArrowheads="1"/>
          </p:cNvSpPr>
          <p:nvPr/>
        </p:nvSpPr>
        <p:spPr bwMode="auto">
          <a:xfrm>
            <a:off x="228600" y="1676400"/>
            <a:ext cx="4343400" cy="3733800"/>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Key whitening applied by XOR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With “tweak” that depends 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 sector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 block</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 second key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Makes attacks more difficult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Makes operations depend 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t>   data location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800600"/>
            <a:ext cx="47148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0" y="304800"/>
            <a:ext cx="2819400" cy="2133600"/>
          </a:xfrm>
          <a:prstGeom prst="rect">
            <a:avLst/>
          </a:prstGeom>
          <a:noFill/>
          <a:ln w="9525">
            <a:noFill/>
            <a:round/>
            <a:headEnd/>
            <a:tailEnd/>
          </a:ln>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dirty="0">
                <a:solidFill>
                  <a:srgbClr val="FF0000"/>
                </a:solidFill>
              </a:rPr>
              <a:t>XTS-AES</a:t>
            </a:r>
            <a:br>
              <a:rPr lang="en-US" sz="2800" b="0" dirty="0">
                <a:solidFill>
                  <a:srgbClr val="FF0000"/>
                </a:solidFill>
              </a:rPr>
            </a:br>
            <a:r>
              <a:rPr lang="en-US" sz="2800" b="0" dirty="0">
                <a:solidFill>
                  <a:srgbClr val="FF0000"/>
                </a:solidFill>
              </a:rPr>
              <a:t>Mode</a:t>
            </a:r>
            <a:br>
              <a:rPr lang="en-US" sz="2800" b="0" dirty="0">
                <a:solidFill>
                  <a:srgbClr val="FF0000"/>
                </a:solidFill>
              </a:rPr>
            </a:br>
            <a:r>
              <a:rPr lang="en-US" sz="2800" b="0" dirty="0" smtClean="0">
                <a:solidFill>
                  <a:srgbClr val="FF0000"/>
                </a:solidFill>
              </a:rPr>
              <a:t>Overview: Cipher text stealing</a:t>
            </a:r>
            <a:endParaRPr lang="en-US" sz="2800" b="0" dirty="0">
              <a:solidFill>
                <a:srgbClr val="FF0000"/>
              </a:solidFill>
            </a:endParaRPr>
          </a:p>
        </p:txBody>
      </p:sp>
      <p:pic>
        <p:nvPicPr>
          <p:cNvPr id="35843" name="Picture 2"/>
          <p:cNvPicPr>
            <a:picLocks noChangeAspect="1" noChangeArrowheads="1"/>
          </p:cNvPicPr>
          <p:nvPr/>
        </p:nvPicPr>
        <p:blipFill>
          <a:blip r:embed="rId3"/>
          <a:srcRect/>
          <a:stretch>
            <a:fillRect/>
          </a:stretch>
        </p:blipFill>
        <p:spPr bwMode="auto">
          <a:xfrm>
            <a:off x="2590800" y="0"/>
            <a:ext cx="6281738" cy="65738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192088"/>
            <a:ext cx="8229600" cy="1311275"/>
          </a:xfrm>
          <a:prstGeom prst="rect">
            <a:avLst/>
          </a:prstGeom>
          <a:noFill/>
          <a:ln w="9525">
            <a:noFill/>
            <a:round/>
            <a:headEnd/>
            <a:tailEnd/>
          </a:ln>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a:solidFill>
                  <a:srgbClr val="FF0000"/>
                </a:solidFill>
              </a:rPr>
              <a:t>Advantages and Limitations of </a:t>
            </a:r>
            <a:r>
              <a:rPr lang="en-US" sz="3600">
                <a:solidFill>
                  <a:srgbClr val="FF0000"/>
                </a:solidFill>
              </a:rPr>
              <a:t>XTS-AES</a:t>
            </a:r>
          </a:p>
        </p:txBody>
      </p:sp>
      <p:sp>
        <p:nvSpPr>
          <p:cNvPr id="36867" name="Text Box 2"/>
          <p:cNvSpPr txBox="1">
            <a:spLocks noChangeArrowheads="1"/>
          </p:cNvSpPr>
          <p:nvPr/>
        </p:nvSpPr>
        <p:spPr bwMode="auto">
          <a:xfrm>
            <a:off x="457200" y="1676400"/>
            <a:ext cx="8229600" cy="4454525"/>
          </a:xfrm>
          <a:prstGeom prst="rect">
            <a:avLst/>
          </a:prstGeom>
          <a:noFill/>
          <a:ln w="9525">
            <a:noFill/>
            <a:round/>
            <a:headEnd/>
            <a:tailEnd/>
          </a:ln>
        </p:spPr>
        <p:txBody>
          <a:bodyPr/>
          <a:lstStyle/>
          <a:p>
            <a:pPr marL="339725" indent="-339725">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0" dirty="0"/>
              <a:t>efficiency</a:t>
            </a:r>
          </a:p>
          <a:p>
            <a:pPr marL="739775" lvl="1" indent="-282575">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0" dirty="0"/>
              <a:t>can do parallel encryptions in h/w or s/w</a:t>
            </a:r>
          </a:p>
          <a:p>
            <a:pPr marL="739775" lvl="1" indent="-282575">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0" dirty="0"/>
              <a:t>random access to encrypted data blocks</a:t>
            </a:r>
          </a:p>
          <a:p>
            <a:pPr marL="339725" indent="-339725">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0" dirty="0"/>
              <a:t>has both nonce &amp; counter</a:t>
            </a:r>
          </a:p>
          <a:p>
            <a:pPr marL="339725" indent="-339725">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0" dirty="0"/>
              <a:t>addresses security concerns related to stored data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2617" name="Rectangle 9"/>
          <p:cNvSpPr>
            <a:spLocks noChangeArrowheads="1"/>
          </p:cNvSpPr>
          <p:nvPr/>
        </p:nvSpPr>
        <p:spPr bwMode="auto">
          <a:xfrm>
            <a:off x="304800" y="946150"/>
            <a:ext cx="8686800" cy="457200"/>
          </a:xfrm>
          <a:prstGeom prst="rect">
            <a:avLst/>
          </a:prstGeom>
          <a:solidFill>
            <a:schemeClr val="bg1"/>
          </a:solidFill>
          <a:ln w="9525">
            <a:noFill/>
            <a:miter lim="800000"/>
            <a:headEnd/>
            <a:tailEnd/>
          </a:ln>
          <a:effectLst/>
        </p:spPr>
        <p:txBody>
          <a:bodyPr>
            <a:spAutoFit/>
          </a:bodyPr>
          <a:lstStyle/>
          <a:p>
            <a:pPr algn="just"/>
            <a:r>
              <a:rPr lang="en-US" sz="2400" i="1">
                <a:solidFill>
                  <a:schemeClr val="folHlink"/>
                </a:solidFill>
                <a:latin typeface="Times New Roman" pitchFamily="18" charset="0"/>
              </a:rPr>
              <a:t>Comparison of Different Modes</a:t>
            </a:r>
            <a:endParaRPr lang="en-US" sz="2400" i="1">
              <a:latin typeface="Times New Roman" pitchFamily="18" charset="0"/>
            </a:endParaRPr>
          </a:p>
        </p:txBody>
      </p:sp>
      <p:sp>
        <p:nvSpPr>
          <p:cNvPr id="1092618"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4098" name="Picture 2"/>
          <p:cNvPicPr>
            <a:picLocks noChangeAspect="1" noChangeArrowheads="1"/>
          </p:cNvPicPr>
          <p:nvPr/>
        </p:nvPicPr>
        <p:blipFill>
          <a:blip r:embed="rId3"/>
          <a:srcRect/>
          <a:stretch>
            <a:fillRect/>
          </a:stretch>
        </p:blipFill>
        <p:spPr bwMode="auto">
          <a:xfrm>
            <a:off x="381000" y="1676400"/>
            <a:ext cx="84582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Text Box 3"/>
          <p:cNvSpPr txBox="1">
            <a:spLocks noChangeArrowheads="1"/>
          </p:cNvSpPr>
          <p:nvPr/>
        </p:nvSpPr>
        <p:spPr bwMode="auto">
          <a:xfrm>
            <a:off x="228600" y="406400"/>
            <a:ext cx="5787162"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8" charset="0"/>
              </a:rPr>
              <a:t>  </a:t>
            </a:r>
            <a:r>
              <a:rPr lang="en-US" dirty="0">
                <a:effectLst>
                  <a:outerShdw blurRad="38100" dist="38100" dir="2700000" algn="tl">
                    <a:srgbClr val="C0C0C0"/>
                  </a:outerShdw>
                </a:effectLst>
                <a:latin typeface="Times" pitchFamily="18" charset="0"/>
              </a:rPr>
              <a:t>USE OF STREAM CIPHERS</a:t>
            </a:r>
          </a:p>
        </p:txBody>
      </p:sp>
      <p:sp>
        <p:nvSpPr>
          <p:cNvPr id="95744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957445" name="Rectangle 5"/>
          <p:cNvSpPr>
            <a:spLocks noChangeArrowheads="1"/>
          </p:cNvSpPr>
          <p:nvPr/>
        </p:nvSpPr>
        <p:spPr bwMode="auto">
          <a:xfrm>
            <a:off x="304800" y="1007161"/>
            <a:ext cx="8229600" cy="3108543"/>
          </a:xfrm>
          <a:prstGeom prst="rect">
            <a:avLst/>
          </a:prstGeom>
          <a:noFill/>
          <a:ln w="9525">
            <a:noFill/>
            <a:miter lim="800000"/>
            <a:headEnd/>
            <a:tailEnd/>
          </a:ln>
          <a:effectLst/>
        </p:spPr>
        <p:txBody>
          <a:bodyPr anchor="ctr">
            <a:spAutoFit/>
          </a:bodyPr>
          <a:lstStyle/>
          <a:p>
            <a:pPr algn="just" eaLnBrk="1" hangingPunct="1"/>
            <a:r>
              <a:rPr lang="en-US" sz="2800" i="1" dirty="0">
                <a:effectLst>
                  <a:outerShdw blurRad="38100" dist="38100" dir="2700000" algn="tl">
                    <a:srgbClr val="C0C0C0"/>
                  </a:outerShdw>
                </a:effectLst>
                <a:latin typeface="Times New Roman" pitchFamily="18" charset="0"/>
              </a:rPr>
              <a:t>Although the five modes of operations enable the use of </a:t>
            </a:r>
            <a:r>
              <a:rPr lang="en-US" sz="2800" i="1" dirty="0">
                <a:solidFill>
                  <a:srgbClr val="FF0000"/>
                </a:solidFill>
                <a:effectLst>
                  <a:outerShdw blurRad="38100" dist="38100" dir="2700000" algn="tl">
                    <a:srgbClr val="C0C0C0"/>
                  </a:outerShdw>
                </a:effectLst>
                <a:latin typeface="Times New Roman" pitchFamily="18" charset="0"/>
              </a:rPr>
              <a:t>block ciphers </a:t>
            </a:r>
            <a:r>
              <a:rPr lang="en-US" sz="2800" i="1" dirty="0">
                <a:effectLst>
                  <a:outerShdw blurRad="38100" dist="38100" dir="2700000" algn="tl">
                    <a:srgbClr val="C0C0C0"/>
                  </a:outerShdw>
                </a:effectLst>
                <a:latin typeface="Times New Roman" pitchFamily="18" charset="0"/>
              </a:rPr>
              <a:t>for </a:t>
            </a:r>
            <a:r>
              <a:rPr lang="en-US" sz="2800" i="1" dirty="0" err="1">
                <a:effectLst>
                  <a:outerShdw blurRad="38100" dist="38100" dir="2700000" algn="tl">
                    <a:srgbClr val="C0C0C0"/>
                  </a:outerShdw>
                </a:effectLst>
                <a:latin typeface="Times New Roman" pitchFamily="18" charset="0"/>
              </a:rPr>
              <a:t>encipherment</a:t>
            </a:r>
            <a:r>
              <a:rPr lang="en-US" sz="2800" i="1" dirty="0">
                <a:effectLst>
                  <a:outerShdw blurRad="38100" dist="38100" dir="2700000" algn="tl">
                    <a:srgbClr val="C0C0C0"/>
                  </a:outerShdw>
                </a:effectLst>
                <a:latin typeface="Times New Roman" pitchFamily="18" charset="0"/>
              </a:rPr>
              <a:t> of messages or files in large </a:t>
            </a:r>
            <a:r>
              <a:rPr lang="en-US" sz="2800" i="1" dirty="0" smtClean="0">
                <a:effectLst>
                  <a:outerShdw blurRad="38100" dist="38100" dir="2700000" algn="tl">
                    <a:srgbClr val="C0C0C0"/>
                  </a:outerShdw>
                </a:effectLst>
                <a:latin typeface="Times New Roman" pitchFamily="18" charset="0"/>
              </a:rPr>
              <a:t>units(ECB, CBC, and CTR) </a:t>
            </a:r>
            <a:r>
              <a:rPr lang="en-US" sz="2800" i="1" dirty="0">
                <a:effectLst>
                  <a:outerShdw blurRad="38100" dist="38100" dir="2700000" algn="tl">
                    <a:srgbClr val="C0C0C0"/>
                  </a:outerShdw>
                </a:effectLst>
                <a:latin typeface="Times New Roman" pitchFamily="18" charset="0"/>
              </a:rPr>
              <a:t>and small </a:t>
            </a:r>
            <a:r>
              <a:rPr lang="en-US" sz="2800" i="1" dirty="0" smtClean="0">
                <a:effectLst>
                  <a:outerShdw blurRad="38100" dist="38100" dir="2700000" algn="tl">
                    <a:srgbClr val="C0C0C0"/>
                  </a:outerShdw>
                </a:effectLst>
                <a:latin typeface="Times New Roman" pitchFamily="18" charset="0"/>
              </a:rPr>
              <a:t>units(CFB and OFB), </a:t>
            </a:r>
            <a:r>
              <a:rPr lang="en-US" sz="2800" i="1" dirty="0">
                <a:effectLst>
                  <a:outerShdw blurRad="38100" dist="38100" dir="2700000" algn="tl">
                    <a:srgbClr val="C0C0C0"/>
                  </a:outerShdw>
                </a:effectLst>
                <a:latin typeface="Times New Roman" pitchFamily="18" charset="0"/>
              </a:rPr>
              <a:t>sometimes </a:t>
            </a:r>
            <a:r>
              <a:rPr lang="en-US" sz="2800" i="1" dirty="0">
                <a:solidFill>
                  <a:srgbClr val="FF0000"/>
                </a:solidFill>
                <a:effectLst>
                  <a:outerShdw blurRad="38100" dist="38100" dir="2700000" algn="tl">
                    <a:srgbClr val="C0C0C0"/>
                  </a:outerShdw>
                </a:effectLst>
                <a:latin typeface="Times New Roman" pitchFamily="18" charset="0"/>
              </a:rPr>
              <a:t>pure stream </a:t>
            </a:r>
            <a:r>
              <a:rPr lang="en-US" sz="2800" i="1" dirty="0">
                <a:effectLst>
                  <a:outerShdw blurRad="38100" dist="38100" dir="2700000" algn="tl">
                    <a:srgbClr val="C0C0C0"/>
                  </a:outerShdw>
                </a:effectLst>
                <a:latin typeface="Times New Roman" pitchFamily="18" charset="0"/>
              </a:rPr>
              <a:t>are needed for enciphering small units of data such as characters or bits. </a:t>
            </a:r>
            <a:r>
              <a:rPr lang="en-US" sz="2800" i="1" dirty="0" smtClean="0">
                <a:solidFill>
                  <a:srgbClr val="FF0000"/>
                </a:solidFill>
                <a:effectLst>
                  <a:outerShdw blurRad="38100" dist="38100" dir="2700000" algn="tl">
                    <a:srgbClr val="C0C0C0"/>
                  </a:outerShdw>
                </a:effectLst>
                <a:latin typeface="Times New Roman" pitchFamily="18" charset="0"/>
              </a:rPr>
              <a:t>Stream ciphers are efficient for real-time processing.</a:t>
            </a:r>
            <a:endParaRPr lang="en-US" sz="2800" i="1" dirty="0">
              <a:solidFill>
                <a:srgbClr val="FF0000"/>
              </a:solidFill>
              <a:effectLst>
                <a:outerShdw blurRad="38100" dist="38100" dir="2700000" algn="tl">
                  <a:srgbClr val="C0C0C0"/>
                </a:outerShdw>
              </a:effectLst>
              <a:latin typeface="Times New Roman" pitchFamily="18" charset="0"/>
            </a:endParaRPr>
          </a:p>
        </p:txBody>
      </p:sp>
      <p:sp>
        <p:nvSpPr>
          <p:cNvPr id="957446" name="Rectangle 6"/>
          <p:cNvSpPr>
            <a:spLocks noChangeArrowheads="1"/>
          </p:cNvSpPr>
          <p:nvPr/>
        </p:nvSpPr>
        <p:spPr bwMode="auto">
          <a:xfrm>
            <a:off x="152400" y="5349875"/>
            <a:ext cx="7696200" cy="830997"/>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	RC4</a:t>
            </a:r>
            <a:r>
              <a:rPr lang="fr-FR" sz="2400" dirty="0">
                <a:solidFill>
                  <a:srgbClr val="0033CC"/>
                </a:solidFill>
                <a:latin typeface="Times New Roman" pitchFamily="18" charset="0"/>
              </a:rPr>
              <a:t/>
            </a:r>
            <a:br>
              <a:rPr lang="fr-FR" sz="2400" dirty="0">
                <a:solidFill>
                  <a:srgbClr val="0033CC"/>
                </a:solidFill>
                <a:latin typeface="Times New Roman" pitchFamily="18" charset="0"/>
              </a:rPr>
            </a:br>
            <a:r>
              <a:rPr lang="fr-FR" sz="2400" dirty="0">
                <a:solidFill>
                  <a:srgbClr val="0033CC"/>
                </a:solidFill>
                <a:latin typeface="Times New Roman" pitchFamily="18" charset="0"/>
              </a:rPr>
              <a:t>	</a:t>
            </a:r>
            <a:r>
              <a:rPr lang="en-US" sz="2400" dirty="0">
                <a:solidFill>
                  <a:srgbClr val="0033CC"/>
                </a:solidFill>
                <a:latin typeface="Times New Roman" pitchFamily="18" charset="0"/>
              </a:rPr>
              <a:t>A5/1</a:t>
            </a:r>
          </a:p>
        </p:txBody>
      </p:sp>
      <p:sp>
        <p:nvSpPr>
          <p:cNvPr id="957447" name="Text Box 7"/>
          <p:cNvSpPr txBox="1">
            <a:spLocks noChangeArrowheads="1"/>
          </p:cNvSpPr>
          <p:nvPr/>
        </p:nvSpPr>
        <p:spPr bwMode="auto">
          <a:xfrm>
            <a:off x="165100" y="4873625"/>
            <a:ext cx="4862513" cy="519113"/>
          </a:xfrm>
          <a:prstGeom prst="rect">
            <a:avLst/>
          </a:prstGeom>
          <a:noFill/>
          <a:ln w="76200" algn="ctr">
            <a:noFill/>
            <a:miter lim="800000"/>
            <a:headEnd/>
            <a:tailEnd/>
          </a:ln>
          <a:effectLst/>
        </p:spPr>
        <p:txBody>
          <a:bodyPr wrap="none">
            <a:spAutoFit/>
          </a:bodyPr>
          <a:lstStyle/>
          <a:p>
            <a:pPr algn="ctr"/>
            <a:r>
              <a:rPr lang="en-US" sz="2800" i="1" u="sng" dirty="0">
                <a:solidFill>
                  <a:srgbClr val="996633"/>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6122" name="Text Box 10"/>
          <p:cNvSpPr txBox="1">
            <a:spLocks noChangeArrowheads="1"/>
          </p:cNvSpPr>
          <p:nvPr/>
        </p:nvSpPr>
        <p:spPr bwMode="auto">
          <a:xfrm>
            <a:off x="1143000" y="0"/>
            <a:ext cx="1040670"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RC4</a:t>
            </a:r>
          </a:p>
        </p:txBody>
      </p:sp>
      <p:sp>
        <p:nvSpPr>
          <p:cNvPr id="986129" name="Rectangle 17"/>
          <p:cNvSpPr>
            <a:spLocks noChangeArrowheads="1"/>
          </p:cNvSpPr>
          <p:nvPr/>
        </p:nvSpPr>
        <p:spPr bwMode="auto">
          <a:xfrm>
            <a:off x="228600" y="1143000"/>
            <a:ext cx="8686800" cy="2246769"/>
          </a:xfrm>
          <a:prstGeom prst="rect">
            <a:avLst/>
          </a:prstGeom>
          <a:solidFill>
            <a:schemeClr val="bg1"/>
          </a:solidFill>
          <a:ln w="9525">
            <a:noFill/>
            <a:miter lim="800000"/>
            <a:headEnd/>
            <a:tailEnd/>
          </a:ln>
          <a:effectLst/>
        </p:spPr>
        <p:txBody>
          <a:bodyPr>
            <a:spAutoFit/>
          </a:bodyPr>
          <a:lstStyle/>
          <a:p>
            <a:pPr algn="just"/>
            <a:r>
              <a:rPr lang="en-US" sz="2800" i="1" dirty="0">
                <a:latin typeface="Times New Roman" pitchFamily="18" charset="0"/>
              </a:rPr>
              <a:t>RC4 </a:t>
            </a:r>
            <a:r>
              <a:rPr lang="en-US" sz="2800" i="1" dirty="0" smtClean="0">
                <a:latin typeface="Times New Roman" pitchFamily="18" charset="0"/>
              </a:rPr>
              <a:t>(designed by Ronald </a:t>
            </a:r>
            <a:r>
              <a:rPr lang="en-US" sz="2800" i="1" dirty="0" err="1" smtClean="0">
                <a:latin typeface="Times New Roman" pitchFamily="18" charset="0"/>
              </a:rPr>
              <a:t>Rivest</a:t>
            </a:r>
            <a:r>
              <a:rPr lang="en-US" sz="2800" i="1" dirty="0" smtClean="0">
                <a:latin typeface="Times New Roman" pitchFamily="18" charset="0"/>
              </a:rPr>
              <a:t>, 1984) is </a:t>
            </a:r>
            <a:r>
              <a:rPr lang="en-US" sz="2800" i="1" dirty="0">
                <a:latin typeface="Times New Roman" pitchFamily="18" charset="0"/>
              </a:rPr>
              <a:t>a </a:t>
            </a:r>
            <a:r>
              <a:rPr lang="en-US" sz="2800" i="1" dirty="0">
                <a:solidFill>
                  <a:srgbClr val="FF0000"/>
                </a:solidFill>
                <a:latin typeface="Times New Roman" pitchFamily="18" charset="0"/>
              </a:rPr>
              <a:t>byte-oriented stream cipher</a:t>
            </a:r>
            <a:r>
              <a:rPr lang="en-US" sz="2800" i="1" dirty="0">
                <a:latin typeface="Times New Roman" pitchFamily="18" charset="0"/>
              </a:rPr>
              <a:t> in which a byte (8 bits) of a plaintext is exclusive-</a:t>
            </a:r>
            <a:r>
              <a:rPr lang="en-US" sz="2800" i="1" dirty="0" err="1">
                <a:latin typeface="Times New Roman" pitchFamily="18" charset="0"/>
              </a:rPr>
              <a:t>ored</a:t>
            </a:r>
            <a:r>
              <a:rPr lang="en-US" sz="2800" i="1" dirty="0">
                <a:latin typeface="Times New Roman" pitchFamily="18" charset="0"/>
              </a:rPr>
              <a:t> with a byte of key to produce a byte of a </a:t>
            </a:r>
            <a:r>
              <a:rPr lang="en-US" sz="2800" i="1" dirty="0" err="1">
                <a:latin typeface="Times New Roman" pitchFamily="18" charset="0"/>
              </a:rPr>
              <a:t>ciphertext</a:t>
            </a:r>
            <a:r>
              <a:rPr lang="en-US" sz="2800" i="1" dirty="0" smtClean="0">
                <a:latin typeface="Times New Roman" pitchFamily="18" charset="0"/>
              </a:rPr>
              <a:t>. Used in SSL/TLS  and in IEEE 802.11 wireless LAN.</a:t>
            </a:r>
            <a:endParaRPr lang="en-US" sz="2800" i="1" dirty="0">
              <a:latin typeface="Times New Roman" pitchFamily="18" charset="0"/>
            </a:endParaRPr>
          </a:p>
        </p:txBody>
      </p:sp>
      <p:sp>
        <p:nvSpPr>
          <p:cNvPr id="986130" name="Rectangle 18"/>
          <p:cNvSpPr>
            <a:spLocks noChangeArrowheads="1"/>
          </p:cNvSpPr>
          <p:nvPr/>
        </p:nvSpPr>
        <p:spPr bwMode="auto">
          <a:xfrm>
            <a:off x="403901" y="3402907"/>
            <a:ext cx="8686800" cy="2246769"/>
          </a:xfrm>
          <a:prstGeom prst="rect">
            <a:avLst/>
          </a:prstGeom>
          <a:solidFill>
            <a:schemeClr val="bg1"/>
          </a:solidFill>
          <a:ln w="9525">
            <a:noFill/>
            <a:miter lim="800000"/>
            <a:headEnd/>
            <a:tailEnd/>
          </a:ln>
          <a:effectLst/>
        </p:spPr>
        <p:txBody>
          <a:bodyPr>
            <a:spAutoFit/>
          </a:bodyPr>
          <a:lstStyle/>
          <a:p>
            <a:pPr algn="just"/>
            <a:r>
              <a:rPr lang="en-US" sz="2800" i="1" dirty="0">
                <a:solidFill>
                  <a:schemeClr val="folHlink"/>
                </a:solidFill>
                <a:latin typeface="Times New Roman" pitchFamily="18" charset="0"/>
              </a:rPr>
              <a:t>State</a:t>
            </a:r>
          </a:p>
          <a:p>
            <a:pPr algn="just"/>
            <a:r>
              <a:rPr lang="en-US" sz="2800" i="1" dirty="0">
                <a:latin typeface="Times New Roman" pitchFamily="18" charset="0"/>
              </a:rPr>
              <a:t>RC4 is based on the concept of a </a:t>
            </a:r>
            <a:r>
              <a:rPr lang="en-US" sz="2800" i="1" dirty="0">
                <a:solidFill>
                  <a:srgbClr val="FF0000"/>
                </a:solidFill>
                <a:latin typeface="Times New Roman" pitchFamily="18" charset="0"/>
              </a:rPr>
              <a:t>state.</a:t>
            </a:r>
            <a:r>
              <a:rPr lang="en-US" sz="2800" i="1" dirty="0">
                <a:latin typeface="Times New Roman" pitchFamily="18" charset="0"/>
              </a:rPr>
              <a:t> </a:t>
            </a:r>
            <a:r>
              <a:rPr lang="en-US" sz="2800" i="1" dirty="0" smtClean="0">
                <a:latin typeface="Times New Roman" pitchFamily="18" charset="0"/>
              </a:rPr>
              <a:t>At each </a:t>
            </a:r>
            <a:r>
              <a:rPr lang="en-US" sz="2800" i="1" dirty="0" err="1" smtClean="0">
                <a:latin typeface="Times New Roman" pitchFamily="18" charset="0"/>
              </a:rPr>
              <a:t>momment</a:t>
            </a:r>
            <a:r>
              <a:rPr lang="en-US" sz="2800" i="1" dirty="0" smtClean="0">
                <a:latin typeface="Times New Roman" pitchFamily="18" charset="0"/>
              </a:rPr>
              <a:t> a sate of 256 bytes is active, from which one of the bytes is randomly selected to serve as the key for encryption. The content of  each element is also a byte.</a:t>
            </a:r>
            <a:endParaRPr lang="en-US" sz="2800" i="1" dirty="0">
              <a:latin typeface="Times New Roman" pitchFamily="18" charset="0"/>
            </a:endParaRPr>
          </a:p>
        </p:txBody>
      </p:sp>
      <p:pic>
        <p:nvPicPr>
          <p:cNvPr id="986131" name="Picture 19"/>
          <p:cNvPicPr>
            <a:picLocks noChangeAspect="1" noChangeArrowheads="1"/>
          </p:cNvPicPr>
          <p:nvPr/>
        </p:nvPicPr>
        <p:blipFill>
          <a:blip r:embed="rId3"/>
          <a:srcRect/>
          <a:stretch>
            <a:fillRect/>
          </a:stretch>
        </p:blipFill>
        <p:spPr bwMode="auto">
          <a:xfrm>
            <a:off x="1981200" y="6096000"/>
            <a:ext cx="4562475" cy="43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096714" name="Text Box 10"/>
          <p:cNvSpPr txBox="1">
            <a:spLocks noChangeArrowheads="1"/>
          </p:cNvSpPr>
          <p:nvPr/>
        </p:nvSpPr>
        <p:spPr bwMode="auto">
          <a:xfrm>
            <a:off x="1143000" y="0"/>
            <a:ext cx="2064989"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096715" name="Text Box 11"/>
          <p:cNvSpPr txBox="1">
            <a:spLocks noChangeArrowheads="1"/>
          </p:cNvSpPr>
          <p:nvPr/>
        </p:nvSpPr>
        <p:spPr bwMode="auto">
          <a:xfrm>
            <a:off x="2209800" y="838200"/>
            <a:ext cx="4518416"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The idea of RC4 stream cipher</a:t>
            </a:r>
          </a:p>
        </p:txBody>
      </p:sp>
      <p:pic>
        <p:nvPicPr>
          <p:cNvPr id="1096716" name="Picture 12"/>
          <p:cNvPicPr>
            <a:picLocks noChangeAspect="1" noChangeArrowheads="1"/>
          </p:cNvPicPr>
          <p:nvPr/>
        </p:nvPicPr>
        <p:blipFill>
          <a:blip r:embed="rId3"/>
          <a:srcRect/>
          <a:stretch>
            <a:fillRect/>
          </a:stretch>
        </p:blipFill>
        <p:spPr bwMode="auto">
          <a:xfrm>
            <a:off x="879475" y="1527175"/>
            <a:ext cx="6819900" cy="5102225"/>
          </a:xfrm>
          <a:prstGeom prst="rect">
            <a:avLst/>
          </a:prstGeom>
          <a:noFill/>
          <a:ln w="9525">
            <a:noFill/>
            <a:miter lim="800000"/>
            <a:headEnd/>
            <a:tailEnd/>
          </a:ln>
          <a:effectLst/>
        </p:spPr>
      </p:pic>
      <p:sp>
        <p:nvSpPr>
          <p:cNvPr id="2" name="TextBox 1"/>
          <p:cNvSpPr txBox="1"/>
          <p:nvPr/>
        </p:nvSpPr>
        <p:spPr>
          <a:xfrm>
            <a:off x="7323630" y="1905000"/>
            <a:ext cx="1600200" cy="1569660"/>
          </a:xfrm>
          <a:prstGeom prst="rect">
            <a:avLst/>
          </a:prstGeom>
          <a:noFill/>
        </p:spPr>
        <p:txBody>
          <a:bodyPr wrap="square" rtlCol="0">
            <a:spAutoFit/>
          </a:bodyPr>
          <a:lstStyle/>
          <a:p>
            <a:r>
              <a:rPr lang="en-US" dirty="0" smtClean="0"/>
              <a:t>Only once used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51002"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643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2857" name="Rectangle 9"/>
          <p:cNvSpPr>
            <a:spLocks noChangeArrowheads="1"/>
          </p:cNvSpPr>
          <p:nvPr/>
        </p:nvSpPr>
        <p:spPr bwMode="auto">
          <a:xfrm>
            <a:off x="228600" y="990600"/>
            <a:ext cx="8686800" cy="946150"/>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Initialization </a:t>
            </a:r>
          </a:p>
          <a:p>
            <a:pPr algn="just"/>
            <a:r>
              <a:rPr lang="en-US" sz="2800" i="1">
                <a:latin typeface="Times New Roman" pitchFamily="18" charset="0"/>
              </a:rPr>
              <a:t>Initialization is done in two steps:</a:t>
            </a:r>
          </a:p>
        </p:txBody>
      </p:sp>
      <p:sp>
        <p:nvSpPr>
          <p:cNvPr id="1102858"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102861" name="Rectangle 13"/>
          <p:cNvSpPr>
            <a:spLocks noChangeArrowheads="1"/>
          </p:cNvSpPr>
          <p:nvPr/>
        </p:nvSpPr>
        <p:spPr bwMode="auto">
          <a:xfrm>
            <a:off x="228600" y="4114800"/>
            <a:ext cx="8686800" cy="1384995"/>
          </a:xfrm>
          <a:prstGeom prst="rect">
            <a:avLst/>
          </a:prstGeom>
          <a:solidFill>
            <a:schemeClr val="bg1"/>
          </a:solidFill>
          <a:ln w="9525">
            <a:noFill/>
            <a:miter lim="800000"/>
            <a:headEnd/>
            <a:tailEnd/>
          </a:ln>
          <a:effectLst/>
        </p:spPr>
        <p:txBody>
          <a:bodyPr>
            <a:spAutoFit/>
          </a:bodyPr>
          <a:lstStyle/>
          <a:p>
            <a:pPr algn="just"/>
            <a:r>
              <a:rPr lang="en-US" sz="2800" i="1" dirty="0">
                <a:solidFill>
                  <a:schemeClr val="folHlink"/>
                </a:solidFill>
                <a:latin typeface="Times New Roman" pitchFamily="18" charset="0"/>
              </a:rPr>
              <a:t>Key Stream Generation</a:t>
            </a:r>
          </a:p>
          <a:p>
            <a:pPr algn="just"/>
            <a:r>
              <a:rPr lang="en-US" sz="2800" i="1" dirty="0">
                <a:latin typeface="Times New Roman" pitchFamily="18" charset="0"/>
              </a:rPr>
              <a:t>The keys in the key stream are generated, one by one</a:t>
            </a:r>
            <a:r>
              <a:rPr lang="en-US" sz="2800" i="1" dirty="0" smtClean="0">
                <a:latin typeface="Times New Roman" pitchFamily="18" charset="0"/>
              </a:rPr>
              <a:t>. i, j initialized to 0. </a:t>
            </a:r>
            <a:endParaRPr lang="en-US" sz="2800" i="1" dirty="0">
              <a:latin typeface="Times New Roman" pitchFamily="18" charset="0"/>
            </a:endParaRPr>
          </a:p>
        </p:txBody>
      </p:sp>
      <p:pic>
        <p:nvPicPr>
          <p:cNvPr id="1102862" name="Picture 14"/>
          <p:cNvPicPr>
            <a:picLocks noChangeAspect="1" noChangeArrowheads="1"/>
          </p:cNvPicPr>
          <p:nvPr/>
        </p:nvPicPr>
        <p:blipFill>
          <a:blip r:embed="rId3"/>
          <a:srcRect/>
          <a:stretch>
            <a:fillRect/>
          </a:stretch>
        </p:blipFill>
        <p:spPr bwMode="auto">
          <a:xfrm>
            <a:off x="363538" y="2366963"/>
            <a:ext cx="3675062" cy="1487487"/>
          </a:xfrm>
          <a:prstGeom prst="rect">
            <a:avLst/>
          </a:prstGeom>
          <a:noFill/>
          <a:ln w="9525">
            <a:noFill/>
            <a:miter lim="800000"/>
            <a:headEnd/>
            <a:tailEnd/>
          </a:ln>
          <a:effectLst/>
        </p:spPr>
      </p:pic>
      <p:pic>
        <p:nvPicPr>
          <p:cNvPr id="1102863" name="Picture 15"/>
          <p:cNvPicPr>
            <a:picLocks noChangeAspect="1" noChangeArrowheads="1"/>
          </p:cNvPicPr>
          <p:nvPr/>
        </p:nvPicPr>
        <p:blipFill>
          <a:blip r:embed="rId4"/>
          <a:srcRect/>
          <a:stretch>
            <a:fillRect/>
          </a:stretch>
        </p:blipFill>
        <p:spPr bwMode="auto">
          <a:xfrm>
            <a:off x="4813300" y="2200275"/>
            <a:ext cx="3492500" cy="1719263"/>
          </a:xfrm>
          <a:prstGeom prst="rect">
            <a:avLst/>
          </a:prstGeom>
          <a:noFill/>
          <a:ln w="9525">
            <a:noFill/>
            <a:miter lim="800000"/>
            <a:headEnd/>
            <a:tailEnd/>
          </a:ln>
          <a:effectLst/>
        </p:spPr>
      </p:pic>
      <p:pic>
        <p:nvPicPr>
          <p:cNvPr id="1102864" name="Picture 16"/>
          <p:cNvPicPr>
            <a:picLocks noChangeAspect="1" noChangeArrowheads="1"/>
          </p:cNvPicPr>
          <p:nvPr/>
        </p:nvPicPr>
        <p:blipFill>
          <a:blip r:embed="rId5"/>
          <a:srcRect/>
          <a:stretch>
            <a:fillRect/>
          </a:stretch>
        </p:blipFill>
        <p:spPr bwMode="auto">
          <a:xfrm>
            <a:off x="2981325" y="5219700"/>
            <a:ext cx="3648075" cy="140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06953" name="Rectangle 9"/>
          <p:cNvSpPr>
            <a:spLocks noChangeArrowheads="1"/>
          </p:cNvSpPr>
          <p:nvPr/>
        </p:nvSpPr>
        <p:spPr bwMode="auto">
          <a:xfrm>
            <a:off x="1219200" y="609600"/>
            <a:ext cx="1828800" cy="519113"/>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Algorithm</a:t>
            </a:r>
          </a:p>
        </p:txBody>
      </p:sp>
      <p:sp>
        <p:nvSpPr>
          <p:cNvPr id="1106954"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5122" name="Picture 2"/>
          <p:cNvPicPr>
            <a:picLocks noChangeAspect="1" noChangeArrowheads="1"/>
          </p:cNvPicPr>
          <p:nvPr/>
        </p:nvPicPr>
        <p:blipFill>
          <a:blip r:embed="rId3"/>
          <a:srcRect/>
          <a:stretch>
            <a:fillRect/>
          </a:stretch>
        </p:blipFill>
        <p:spPr bwMode="auto">
          <a:xfrm>
            <a:off x="228600" y="1219200"/>
            <a:ext cx="850582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5385" name="Rectangle 9"/>
          <p:cNvSpPr>
            <a:spLocks noChangeArrowheads="1"/>
          </p:cNvSpPr>
          <p:nvPr/>
        </p:nvSpPr>
        <p:spPr bwMode="auto">
          <a:xfrm>
            <a:off x="1219200" y="609600"/>
            <a:ext cx="5257800" cy="519113"/>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Algorithm </a:t>
            </a:r>
            <a:r>
              <a:rPr lang="en-US" sz="2800" i="1">
                <a:latin typeface="Times New Roman" pitchFamily="18" charset="0"/>
              </a:rPr>
              <a:t>Continued</a:t>
            </a:r>
          </a:p>
        </p:txBody>
      </p:sp>
      <p:sp>
        <p:nvSpPr>
          <p:cNvPr id="1125386"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125388" name="Picture 12"/>
          <p:cNvPicPr>
            <a:picLocks noChangeAspect="1" noChangeArrowheads="1"/>
          </p:cNvPicPr>
          <p:nvPr/>
        </p:nvPicPr>
        <p:blipFill>
          <a:blip r:embed="rId3"/>
          <a:srcRect/>
          <a:stretch>
            <a:fillRect/>
          </a:stretch>
        </p:blipFill>
        <p:spPr bwMode="auto">
          <a:xfrm>
            <a:off x="374650" y="1427163"/>
            <a:ext cx="8464550" cy="4973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7433" name="Text Box 9"/>
          <p:cNvSpPr txBox="1">
            <a:spLocks noChangeArrowheads="1"/>
          </p:cNvSpPr>
          <p:nvPr/>
        </p:nvSpPr>
        <p:spPr bwMode="auto">
          <a:xfrm>
            <a:off x="1143000" y="0"/>
            <a:ext cx="2372765"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latin typeface="Times New Roman" pitchFamily="18" charset="0"/>
              </a:rPr>
              <a:t>Continued</a:t>
            </a:r>
          </a:p>
        </p:txBody>
      </p:sp>
      <p:sp>
        <p:nvSpPr>
          <p:cNvPr id="1127434" name="Rectangle 10"/>
          <p:cNvSpPr>
            <a:spLocks noChangeArrowheads="1"/>
          </p:cNvSpPr>
          <p:nvPr/>
        </p:nvSpPr>
        <p:spPr bwMode="auto">
          <a:xfrm>
            <a:off x="152400" y="1724025"/>
            <a:ext cx="8839200" cy="1552575"/>
          </a:xfrm>
          <a:prstGeom prst="rect">
            <a:avLst/>
          </a:prstGeom>
          <a:noFill/>
          <a:ln w="9525">
            <a:noFill/>
            <a:miter lim="800000"/>
            <a:headEnd/>
            <a:tailEnd/>
          </a:ln>
          <a:effectLst/>
        </p:spPr>
        <p:txBody>
          <a:bodyPr anchor="ctr">
            <a:spAutoFit/>
          </a:bodyPr>
          <a:lstStyle/>
          <a:p>
            <a:pPr algn="just" eaLnBrk="1" hangingPunct="1"/>
            <a:r>
              <a:rPr lang="en-US" sz="2400">
                <a:latin typeface="Times New Roman" pitchFamily="18" charset="0"/>
              </a:rPr>
              <a:t>To show the randomness of the stream key, we use a secret key with all bytes set to 0. The key stream for 20 values of </a:t>
            </a:r>
            <a:r>
              <a:rPr lang="en-US" sz="2400" i="1">
                <a:latin typeface="Times New Roman" pitchFamily="18" charset="0"/>
              </a:rPr>
              <a:t>k</a:t>
            </a:r>
            <a:r>
              <a:rPr lang="en-US" sz="2400">
                <a:latin typeface="Times New Roman" pitchFamily="18" charset="0"/>
              </a:rPr>
              <a:t> is (222, 24, 137, 65, 163, 55, 93, 58, 138, 6, 30, 103, 87, 110, 146, 109, 199, 26, 127, 163).</a:t>
            </a:r>
          </a:p>
        </p:txBody>
      </p:sp>
      <p:sp>
        <p:nvSpPr>
          <p:cNvPr id="1127435" name="Text Box 11"/>
          <p:cNvSpPr txBox="1">
            <a:spLocks noChangeArrowheads="1"/>
          </p:cNvSpPr>
          <p:nvPr/>
        </p:nvSpPr>
        <p:spPr bwMode="auto">
          <a:xfrm>
            <a:off x="304800" y="12954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sp>
        <p:nvSpPr>
          <p:cNvPr id="1127437" name="Rectangle 13"/>
          <p:cNvSpPr>
            <a:spLocks noChangeArrowheads="1"/>
          </p:cNvSpPr>
          <p:nvPr/>
        </p:nvSpPr>
        <p:spPr bwMode="auto">
          <a:xfrm>
            <a:off x="228600" y="4238625"/>
            <a:ext cx="8839200" cy="1552575"/>
          </a:xfrm>
          <a:prstGeom prst="rect">
            <a:avLst/>
          </a:prstGeom>
          <a:noFill/>
          <a:ln w="9525">
            <a:noFill/>
            <a:miter lim="800000"/>
            <a:headEnd/>
            <a:tailEnd/>
          </a:ln>
          <a:effectLst/>
        </p:spPr>
        <p:txBody>
          <a:bodyPr anchor="ctr">
            <a:spAutoFit/>
          </a:bodyPr>
          <a:lstStyle/>
          <a:p>
            <a:pPr algn="just" eaLnBrk="1" hangingPunct="1"/>
            <a:r>
              <a:rPr lang="en-US" sz="2400">
                <a:latin typeface="Times New Roman" pitchFamily="18" charset="0"/>
              </a:rPr>
              <a:t>Repeat Example 8.5, but let the secret key be five bytes of (15, 202, 33, 6, 8). The key stream is (248, 184, 102, 54, 212, 237, 186, 133, 51, 238, 108, 106, 103, 214, 39, 242, 30, 34, 144, 49). Again the randomness in the key stream is obvious.</a:t>
            </a:r>
          </a:p>
        </p:txBody>
      </p:sp>
      <p:sp>
        <p:nvSpPr>
          <p:cNvPr id="1127438" name="Text Box 14"/>
          <p:cNvSpPr txBox="1">
            <a:spLocks noChangeArrowheads="1"/>
          </p:cNvSpPr>
          <p:nvPr/>
        </p:nvSpPr>
        <p:spPr bwMode="auto">
          <a:xfrm>
            <a:off x="304800" y="37338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88169" name="Rectangle 9"/>
          <p:cNvSpPr>
            <a:spLocks noChangeArrowheads="1"/>
          </p:cNvSpPr>
          <p:nvPr/>
        </p:nvSpPr>
        <p:spPr bwMode="auto">
          <a:xfrm>
            <a:off x="228600" y="990600"/>
            <a:ext cx="8686800" cy="1938992"/>
          </a:xfrm>
          <a:prstGeom prst="rect">
            <a:avLst/>
          </a:prstGeom>
          <a:solidFill>
            <a:schemeClr val="bg1"/>
          </a:solidFill>
          <a:ln w="9525">
            <a:noFill/>
            <a:miter lim="800000"/>
            <a:headEnd/>
            <a:tailEnd/>
          </a:ln>
          <a:effectLst/>
        </p:spPr>
        <p:txBody>
          <a:bodyPr>
            <a:spAutoFit/>
          </a:bodyPr>
          <a:lstStyle/>
          <a:p>
            <a:pPr algn="just"/>
            <a:r>
              <a:rPr lang="en-US" sz="2400" i="1" dirty="0">
                <a:latin typeface="Times New Roman" pitchFamily="18" charset="0"/>
              </a:rPr>
              <a:t>A5/1 </a:t>
            </a:r>
            <a:r>
              <a:rPr lang="en-US" sz="2400" i="1" dirty="0" smtClean="0">
                <a:latin typeface="Times New Roman" pitchFamily="18" charset="0"/>
              </a:rPr>
              <a:t>(a </a:t>
            </a:r>
            <a:r>
              <a:rPr lang="en-US" sz="2400" i="1" dirty="0">
                <a:latin typeface="Times New Roman" pitchFamily="18" charset="0"/>
              </a:rPr>
              <a:t>member of the A5 family of ciphers) based on LFRS is used in the Global System for Mobile Communication (GSM), a network for mobile telephone communication</a:t>
            </a:r>
            <a:r>
              <a:rPr lang="en-US" sz="2400" i="1" dirty="0" smtClean="0">
                <a:latin typeface="Times New Roman" pitchFamily="18" charset="0"/>
              </a:rPr>
              <a:t>. It is done as a sequence of 228 bit frames in which each frame lasts4.6 </a:t>
            </a:r>
            <a:r>
              <a:rPr lang="en-US" sz="2400" i="1" dirty="0" err="1" smtClean="0">
                <a:latin typeface="Times New Roman" pitchFamily="18" charset="0"/>
              </a:rPr>
              <a:t>milli</a:t>
            </a:r>
            <a:r>
              <a:rPr lang="en-US" sz="2400" i="1" dirty="0" smtClean="0">
                <a:latin typeface="Times New Roman" pitchFamily="18" charset="0"/>
              </a:rPr>
              <a:t> seconds. 64 bit key. The bit stream are collected in a 228 bit buffer.</a:t>
            </a:r>
            <a:endParaRPr lang="en-US" sz="2400" i="1" dirty="0">
              <a:latin typeface="Times New Roman" pitchFamily="18" charset="0"/>
            </a:endParaRPr>
          </a:p>
        </p:txBody>
      </p:sp>
      <p:sp>
        <p:nvSpPr>
          <p:cNvPr id="988170" name="Text Box 10"/>
          <p:cNvSpPr txBox="1">
            <a:spLocks noChangeArrowheads="1"/>
          </p:cNvSpPr>
          <p:nvPr/>
        </p:nvSpPr>
        <p:spPr bwMode="auto">
          <a:xfrm>
            <a:off x="1143000" y="0"/>
            <a:ext cx="1172885"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A5/1</a:t>
            </a:r>
          </a:p>
        </p:txBody>
      </p:sp>
      <p:sp>
        <p:nvSpPr>
          <p:cNvPr id="988177" name="Text Box 17"/>
          <p:cNvSpPr txBox="1">
            <a:spLocks noChangeArrowheads="1"/>
          </p:cNvSpPr>
          <p:nvPr/>
        </p:nvSpPr>
        <p:spPr bwMode="auto">
          <a:xfrm>
            <a:off x="442913" y="4114800"/>
            <a:ext cx="3001976" cy="769441"/>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General outline </a:t>
            </a:r>
            <a:endParaRPr lang="en-US" sz="2000" i="1" dirty="0" smtClean="0">
              <a:latin typeface="Times New Roman" pitchFamily="18" charset="0"/>
            </a:endParaRPr>
          </a:p>
          <a:p>
            <a:r>
              <a:rPr lang="en-US" sz="2000" i="1" dirty="0" smtClean="0">
                <a:latin typeface="Times New Roman" pitchFamily="18" charset="0"/>
              </a:rPr>
              <a:t>of </a:t>
            </a:r>
            <a:r>
              <a:rPr lang="en-US" sz="2000" i="1" dirty="0">
                <a:latin typeface="Times New Roman" pitchFamily="18" charset="0"/>
              </a:rPr>
              <a:t>A5/1</a:t>
            </a:r>
          </a:p>
        </p:txBody>
      </p:sp>
      <p:pic>
        <p:nvPicPr>
          <p:cNvPr id="988178" name="Picture 18"/>
          <p:cNvPicPr>
            <a:picLocks noChangeAspect="1" noChangeArrowheads="1"/>
          </p:cNvPicPr>
          <p:nvPr/>
        </p:nvPicPr>
        <p:blipFill>
          <a:blip r:embed="rId3"/>
          <a:srcRect/>
          <a:stretch>
            <a:fillRect/>
          </a:stretch>
        </p:blipFill>
        <p:spPr bwMode="auto">
          <a:xfrm>
            <a:off x="3841750" y="3159453"/>
            <a:ext cx="5073650" cy="327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11049" name="Rectangle 9"/>
          <p:cNvSpPr>
            <a:spLocks noChangeArrowheads="1"/>
          </p:cNvSpPr>
          <p:nvPr/>
        </p:nvSpPr>
        <p:spPr bwMode="auto">
          <a:xfrm>
            <a:off x="228600" y="914400"/>
            <a:ext cx="8686800" cy="946150"/>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Key Generator</a:t>
            </a:r>
          </a:p>
          <a:p>
            <a:pPr algn="just"/>
            <a:r>
              <a:rPr lang="en-US" sz="2800" i="1">
                <a:latin typeface="Times New Roman" pitchFamily="18" charset="0"/>
              </a:rPr>
              <a:t>A5/1 uses three LFSRs with 19, 22, and 23 bits. </a:t>
            </a:r>
          </a:p>
        </p:txBody>
      </p:sp>
      <p:sp>
        <p:nvSpPr>
          <p:cNvPr id="1111050"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111051" name="Text Box 11"/>
          <p:cNvSpPr txBox="1">
            <a:spLocks noChangeArrowheads="1"/>
          </p:cNvSpPr>
          <p:nvPr/>
        </p:nvSpPr>
        <p:spPr bwMode="auto">
          <a:xfrm>
            <a:off x="1876425" y="2362200"/>
            <a:ext cx="3609834"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Three LFSR’s in A5/1</a:t>
            </a:r>
          </a:p>
        </p:txBody>
      </p:sp>
      <p:pic>
        <p:nvPicPr>
          <p:cNvPr id="1111053" name="Picture 13"/>
          <p:cNvPicPr>
            <a:picLocks noChangeAspect="1" noChangeArrowheads="1"/>
          </p:cNvPicPr>
          <p:nvPr/>
        </p:nvPicPr>
        <p:blipFill>
          <a:blip r:embed="rId3"/>
          <a:srcRect/>
          <a:stretch>
            <a:fillRect/>
          </a:stretch>
        </p:blipFill>
        <p:spPr bwMode="auto">
          <a:xfrm>
            <a:off x="301625" y="3140075"/>
            <a:ext cx="8766175" cy="333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9721" name="Rectangle 9"/>
          <p:cNvSpPr>
            <a:spLocks noChangeArrowheads="1"/>
          </p:cNvSpPr>
          <p:nvPr/>
        </p:nvSpPr>
        <p:spPr bwMode="auto">
          <a:xfrm>
            <a:off x="228600" y="990600"/>
            <a:ext cx="8686800" cy="946150"/>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Initialization</a:t>
            </a:r>
          </a:p>
          <a:p>
            <a:pPr algn="just"/>
            <a:r>
              <a:rPr lang="en-US" sz="2800" i="1">
                <a:latin typeface="Times New Roman" pitchFamily="18" charset="0"/>
              </a:rPr>
              <a:t>1.  set all bits in three LFSRs to 0.</a:t>
            </a:r>
          </a:p>
        </p:txBody>
      </p:sp>
      <p:sp>
        <p:nvSpPr>
          <p:cNvPr id="1139722"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pic>
        <p:nvPicPr>
          <p:cNvPr id="1139723" name="Picture 11"/>
          <p:cNvPicPr>
            <a:picLocks noChangeAspect="1" noChangeArrowheads="1"/>
          </p:cNvPicPr>
          <p:nvPr/>
        </p:nvPicPr>
        <p:blipFill>
          <a:blip r:embed="rId3"/>
          <a:srcRect/>
          <a:stretch>
            <a:fillRect/>
          </a:stretch>
        </p:blipFill>
        <p:spPr bwMode="auto">
          <a:xfrm>
            <a:off x="431800" y="2671763"/>
            <a:ext cx="6197600" cy="1438275"/>
          </a:xfrm>
          <a:prstGeom prst="rect">
            <a:avLst/>
          </a:prstGeom>
          <a:noFill/>
          <a:ln w="9525">
            <a:noFill/>
            <a:miter lim="800000"/>
            <a:headEnd/>
            <a:tailEnd/>
          </a:ln>
          <a:effectLst/>
        </p:spPr>
      </p:pic>
      <p:sp>
        <p:nvSpPr>
          <p:cNvPr id="1139724" name="Rectangle 12"/>
          <p:cNvSpPr>
            <a:spLocks noChangeArrowheads="1"/>
          </p:cNvSpPr>
          <p:nvPr/>
        </p:nvSpPr>
        <p:spPr bwMode="auto">
          <a:xfrm>
            <a:off x="228600" y="1843088"/>
            <a:ext cx="8686800" cy="519112"/>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2.  </a:t>
            </a:r>
          </a:p>
        </p:txBody>
      </p:sp>
      <p:sp>
        <p:nvSpPr>
          <p:cNvPr id="1139725" name="Rectangle 13"/>
          <p:cNvSpPr>
            <a:spLocks noChangeArrowheads="1"/>
          </p:cNvSpPr>
          <p:nvPr/>
        </p:nvSpPr>
        <p:spPr bwMode="auto">
          <a:xfrm>
            <a:off x="228600" y="4191000"/>
            <a:ext cx="8686800" cy="519113"/>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3.  </a:t>
            </a:r>
          </a:p>
        </p:txBody>
      </p:sp>
      <p:pic>
        <p:nvPicPr>
          <p:cNvPr id="1139726" name="Picture 14"/>
          <p:cNvPicPr>
            <a:picLocks noChangeAspect="1" noChangeArrowheads="1"/>
          </p:cNvPicPr>
          <p:nvPr/>
        </p:nvPicPr>
        <p:blipFill>
          <a:blip r:embed="rId4"/>
          <a:srcRect/>
          <a:stretch>
            <a:fillRect/>
          </a:stretch>
        </p:blipFill>
        <p:spPr bwMode="auto">
          <a:xfrm>
            <a:off x="277813" y="4876800"/>
            <a:ext cx="7331075"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41770"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
        <p:nvSpPr>
          <p:cNvPr id="1141772" name="Rectangle 12"/>
          <p:cNvSpPr>
            <a:spLocks noChangeArrowheads="1"/>
          </p:cNvSpPr>
          <p:nvPr/>
        </p:nvSpPr>
        <p:spPr bwMode="auto">
          <a:xfrm>
            <a:off x="228600" y="1089025"/>
            <a:ext cx="8686800" cy="519113"/>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4.  </a:t>
            </a:r>
          </a:p>
        </p:txBody>
      </p:sp>
      <p:pic>
        <p:nvPicPr>
          <p:cNvPr id="1141775" name="Picture 15"/>
          <p:cNvPicPr>
            <a:picLocks noChangeAspect="1" noChangeArrowheads="1"/>
          </p:cNvPicPr>
          <p:nvPr/>
        </p:nvPicPr>
        <p:blipFill>
          <a:blip r:embed="rId3"/>
          <a:srcRect/>
          <a:stretch>
            <a:fillRect/>
          </a:stretch>
        </p:blipFill>
        <p:spPr bwMode="auto">
          <a:xfrm>
            <a:off x="328613" y="1676400"/>
            <a:ext cx="5942012" cy="1120775"/>
          </a:xfrm>
          <a:prstGeom prst="rect">
            <a:avLst/>
          </a:prstGeom>
          <a:noFill/>
          <a:ln w="9525">
            <a:noFill/>
            <a:miter lim="800000"/>
            <a:headEnd/>
            <a:tailEnd/>
          </a:ln>
          <a:effectLst/>
        </p:spPr>
      </p:pic>
      <p:sp>
        <p:nvSpPr>
          <p:cNvPr id="2" name="TextBox 1"/>
          <p:cNvSpPr txBox="1"/>
          <p:nvPr/>
        </p:nvSpPr>
        <p:spPr>
          <a:xfrm>
            <a:off x="228601" y="3429000"/>
            <a:ext cx="8686800" cy="2308324"/>
          </a:xfrm>
          <a:prstGeom prst="rect">
            <a:avLst/>
          </a:prstGeom>
          <a:noFill/>
        </p:spPr>
        <p:txBody>
          <a:bodyPr wrap="square" rtlCol="0">
            <a:spAutoFit/>
          </a:bodyPr>
          <a:lstStyle/>
          <a:p>
            <a:r>
              <a:rPr lang="en-US" sz="2400" b="0" dirty="0" smtClean="0">
                <a:solidFill>
                  <a:srgbClr val="FF0000"/>
                </a:solidFill>
              </a:rPr>
              <a:t>Majority Function: </a:t>
            </a:r>
          </a:p>
          <a:p>
            <a:r>
              <a:rPr lang="en-US" sz="2400" b="0" dirty="0" smtClean="0"/>
              <a:t>Majority(b1,b2,b3,b4)=1 if majority bits 1</a:t>
            </a:r>
          </a:p>
          <a:p>
            <a:r>
              <a:rPr lang="en-US" sz="2400" b="0" dirty="0" smtClean="0"/>
              <a:t>Else   0  </a:t>
            </a:r>
          </a:p>
          <a:p>
            <a:endParaRPr lang="en-US" sz="2400" b="0" dirty="0" smtClean="0"/>
          </a:p>
          <a:p>
            <a:r>
              <a:rPr lang="en-US" sz="2400" b="0" dirty="0" smtClean="0"/>
              <a:t>Use LFSR1[10], LFSR2[11] and LFSR2[11] (counting from right)</a:t>
            </a:r>
            <a:endParaRPr lang="en-US" sz="2400" b="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35625" name="Text Box 9"/>
          <p:cNvSpPr txBox="1">
            <a:spLocks noChangeArrowheads="1"/>
          </p:cNvSpPr>
          <p:nvPr/>
        </p:nvSpPr>
        <p:spPr bwMode="auto">
          <a:xfrm>
            <a:off x="1143000" y="0"/>
            <a:ext cx="2270173"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latin typeface="Times New Roman" pitchFamily="18" charset="0"/>
              </a:rPr>
              <a:t>Continued</a:t>
            </a:r>
          </a:p>
        </p:txBody>
      </p:sp>
      <p:sp>
        <p:nvSpPr>
          <p:cNvPr id="1135626" name="Rectangle 10"/>
          <p:cNvSpPr>
            <a:spLocks noChangeArrowheads="1"/>
          </p:cNvSpPr>
          <p:nvPr/>
        </p:nvSpPr>
        <p:spPr bwMode="auto">
          <a:xfrm>
            <a:off x="152400" y="1905000"/>
            <a:ext cx="8839200" cy="822325"/>
          </a:xfrm>
          <a:prstGeom prst="rect">
            <a:avLst/>
          </a:prstGeom>
          <a:noFill/>
          <a:ln w="9525">
            <a:noFill/>
            <a:miter lim="800000"/>
            <a:headEnd/>
            <a:tailEnd/>
          </a:ln>
          <a:effectLst/>
        </p:spPr>
        <p:txBody>
          <a:bodyPr anchor="ctr">
            <a:spAutoFit/>
          </a:bodyPr>
          <a:lstStyle/>
          <a:p>
            <a:pPr algn="just" eaLnBrk="1" hangingPunct="1"/>
            <a:r>
              <a:rPr lang="en-US" sz="2400">
                <a:latin typeface="Times New Roman" pitchFamily="18" charset="0"/>
              </a:rPr>
              <a:t>At a point of time the clocking bits are 1, 0, and 1. Which LFSR is clocked (shifted)?</a:t>
            </a:r>
          </a:p>
        </p:txBody>
      </p:sp>
      <p:sp>
        <p:nvSpPr>
          <p:cNvPr id="1135627" name="Text Box 11"/>
          <p:cNvSpPr txBox="1">
            <a:spLocks noChangeArrowheads="1"/>
          </p:cNvSpPr>
          <p:nvPr/>
        </p:nvSpPr>
        <p:spPr bwMode="auto">
          <a:xfrm>
            <a:off x="304800" y="1295400"/>
            <a:ext cx="1423788" cy="461665"/>
          </a:xfrm>
          <a:prstGeom prst="rect">
            <a:avLst/>
          </a:prstGeom>
          <a:solidFill>
            <a:schemeClr val="folHlink"/>
          </a:solidFill>
          <a:ln w="9525">
            <a:noFill/>
            <a:miter lim="800000"/>
            <a:headEnd/>
            <a:tailEnd/>
          </a:ln>
          <a:effectLst/>
        </p:spPr>
        <p:txBody>
          <a:bodyPr wrap="none">
            <a:spAutoFit/>
          </a:bodyPr>
          <a:lstStyle/>
          <a:p>
            <a:r>
              <a:rPr lang="en-US" sz="2400" dirty="0">
                <a:solidFill>
                  <a:schemeClr val="bg1"/>
                </a:solidFill>
                <a:latin typeface="Times New Roman" pitchFamily="18" charset="0"/>
              </a:rPr>
              <a:t>Example </a:t>
            </a:r>
            <a:endParaRPr lang="en-US" sz="2000" i="1" dirty="0">
              <a:solidFill>
                <a:schemeClr val="bg1"/>
              </a:solidFill>
              <a:latin typeface="Times New Roman" pitchFamily="18" charset="0"/>
            </a:endParaRPr>
          </a:p>
        </p:txBody>
      </p:sp>
      <p:sp>
        <p:nvSpPr>
          <p:cNvPr id="1135630" name="Rectangle 14"/>
          <p:cNvSpPr>
            <a:spLocks noChangeArrowheads="1"/>
          </p:cNvSpPr>
          <p:nvPr/>
        </p:nvSpPr>
        <p:spPr bwMode="auto">
          <a:xfrm>
            <a:off x="152400" y="3560674"/>
            <a:ext cx="8839200" cy="1200329"/>
          </a:xfrm>
          <a:prstGeom prst="rect">
            <a:avLst/>
          </a:prstGeom>
          <a:noFill/>
          <a:ln w="9525">
            <a:noFill/>
            <a:miter lim="800000"/>
            <a:headEnd/>
            <a:tailEnd/>
          </a:ln>
          <a:effectLst/>
        </p:spPr>
        <p:txBody>
          <a:bodyPr anchor="ctr">
            <a:spAutoFit/>
          </a:bodyPr>
          <a:lstStyle/>
          <a:p>
            <a:pPr algn="just" eaLnBrk="1" hangingPunct="1"/>
            <a:r>
              <a:rPr lang="en-US" sz="2400" dirty="0">
                <a:solidFill>
                  <a:schemeClr val="hlink"/>
                </a:solidFill>
                <a:latin typeface="Times New Roman" pitchFamily="18" charset="0"/>
              </a:rPr>
              <a:t>Solution</a:t>
            </a:r>
          </a:p>
          <a:p>
            <a:pPr algn="just" eaLnBrk="1" hangingPunct="1"/>
            <a:r>
              <a:rPr lang="en-US" sz="2400" dirty="0">
                <a:latin typeface="Times New Roman" pitchFamily="18" charset="0"/>
              </a:rPr>
              <a:t>The result of Majority (1, 0, 1) = 1. LFSR1 and LAFS3 are shifted,</a:t>
            </a:r>
            <a:br>
              <a:rPr lang="en-US" sz="2400" dirty="0">
                <a:latin typeface="Times New Roman" pitchFamily="18" charset="0"/>
              </a:rPr>
            </a:br>
            <a:r>
              <a:rPr lang="en-US" sz="2400" dirty="0">
                <a:latin typeface="Times New Roman" pitchFamily="18" charset="0"/>
              </a:rPr>
              <a:t>but </a:t>
            </a:r>
            <a:r>
              <a:rPr lang="en-US" sz="2400" dirty="0">
                <a:solidFill>
                  <a:srgbClr val="FF0000"/>
                </a:solidFill>
                <a:latin typeface="Times New Roman" pitchFamily="18" charset="0"/>
              </a:rPr>
              <a:t>LFSR2 is not.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1121289" name="Rectangle 9"/>
          <p:cNvSpPr>
            <a:spLocks noChangeArrowheads="1"/>
          </p:cNvSpPr>
          <p:nvPr/>
        </p:nvSpPr>
        <p:spPr bwMode="auto">
          <a:xfrm>
            <a:off x="228600" y="1143000"/>
            <a:ext cx="8686800" cy="2227263"/>
          </a:xfrm>
          <a:prstGeom prst="rect">
            <a:avLst/>
          </a:prstGeom>
          <a:solidFill>
            <a:schemeClr val="bg1"/>
          </a:solidFill>
          <a:ln w="9525">
            <a:noFill/>
            <a:miter lim="800000"/>
            <a:headEnd/>
            <a:tailEnd/>
          </a:ln>
          <a:effectLst/>
        </p:spPr>
        <p:txBody>
          <a:bodyPr>
            <a:spAutoFit/>
          </a:bodyPr>
          <a:lstStyle/>
          <a:p>
            <a:pPr algn="just"/>
            <a:r>
              <a:rPr lang="en-US" sz="2800" i="1">
                <a:solidFill>
                  <a:schemeClr val="folHlink"/>
                </a:solidFill>
                <a:latin typeface="Times New Roman" pitchFamily="18" charset="0"/>
              </a:rPr>
              <a:t>Encryption/Decryption</a:t>
            </a:r>
          </a:p>
          <a:p>
            <a:pPr algn="just"/>
            <a:r>
              <a:rPr lang="en-US" sz="2800" i="1">
                <a:latin typeface="Times New Roman" pitchFamily="18" charset="0"/>
              </a:rPr>
              <a:t>The bit streams created from the key generator are buffered to form a 228-bit key that is exclusive-ored with the plaintext frame to create the ciphertext frame. Encryption/decryption is done one frame at a time.</a:t>
            </a:r>
          </a:p>
        </p:txBody>
      </p:sp>
      <p:sp>
        <p:nvSpPr>
          <p:cNvPr id="1121290" name="Text Box 10"/>
          <p:cNvSpPr txBox="1">
            <a:spLocks noChangeArrowheads="1"/>
          </p:cNvSpPr>
          <p:nvPr/>
        </p:nvSpPr>
        <p:spPr bwMode="auto">
          <a:xfrm>
            <a:off x="1143000" y="0"/>
            <a:ext cx="2167581" cy="584775"/>
          </a:xfrm>
          <a:prstGeom prst="rect">
            <a:avLst/>
          </a:prstGeom>
          <a:noFill/>
          <a:ln w="9525">
            <a:noFill/>
            <a:miter lim="800000"/>
            <a:headEnd/>
            <a:tailEnd/>
          </a:ln>
          <a:effectLst/>
        </p:spPr>
        <p:txBody>
          <a:bodyPr wrap="none">
            <a:spAutoFit/>
          </a:bodyPr>
          <a:lstStyle/>
          <a:p>
            <a:r>
              <a:rPr lang="en-US" i="1" dirty="0" smtClean="0">
                <a:latin typeface="Times New Roman" pitchFamily="18" charset="0"/>
              </a:rPr>
              <a:t>  </a:t>
            </a:r>
            <a:r>
              <a:rPr lang="en-US" i="1" dirty="0">
                <a:latin typeface="Times New Roman" pitchFamily="18" charset="0"/>
              </a:rPr>
              <a:t>Continued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90600" y="277813"/>
            <a:ext cx="79248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AU" sz="4000" b="0" dirty="0">
                <a:solidFill>
                  <a:srgbClr val="FF0000"/>
                </a:solidFill>
                <a:ea typeface="ＭＳ Ｐゴシック" pitchFamily="32" charset="-128"/>
              </a:rPr>
              <a:t>Electronic Codebook Book (ECB)</a:t>
            </a:r>
          </a:p>
        </p:txBody>
      </p:sp>
      <p:sp>
        <p:nvSpPr>
          <p:cNvPr id="4" name="Text Box 2"/>
          <p:cNvSpPr txBox="1">
            <a:spLocks noChangeArrowheads="1"/>
          </p:cNvSpPr>
          <p:nvPr/>
        </p:nvSpPr>
        <p:spPr bwMode="auto">
          <a:xfrm>
            <a:off x="457200" y="1600200"/>
            <a:ext cx="8229600" cy="3810000"/>
          </a:xfrm>
          <a:prstGeom prst="rect">
            <a:avLst/>
          </a:prstGeom>
          <a:noFill/>
          <a:ln w="9525">
            <a:noFill/>
            <a:round/>
            <a:headEnd/>
            <a:tailEnd/>
          </a:ln>
          <a:effectLst/>
        </p:spPr>
        <p:txBody>
          <a:bodyPr/>
          <a:lstStyle/>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message is broken into independent blocks that are encrypted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each block is a value which is substituted, like a codebook, hence name </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a:ea typeface="ＭＳ Ｐゴシック" pitchFamily="32" charset="-128"/>
              </a:rPr>
              <a:t>each block is encoded independently of the other blocks </a:t>
            </a:r>
          </a:p>
          <a:p>
            <a:pPr lvl="1" indent="-282575">
              <a:lnSpc>
                <a:spcPts val="32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400" b="0" dirty="0" smtClean="0">
                <a:latin typeface="Courier New" pitchFamily="49" charset="0"/>
                <a:ea typeface="ＭＳ Ｐゴシック" pitchFamily="32" charset="-128"/>
              </a:rPr>
              <a:t>  </a:t>
            </a:r>
            <a:r>
              <a:rPr lang="en-AU" sz="2400" b="0" dirty="0" err="1" smtClean="0">
                <a:latin typeface="Courier New" pitchFamily="49" charset="0"/>
                <a:ea typeface="ＭＳ Ｐゴシック" pitchFamily="32" charset="-128"/>
              </a:rPr>
              <a:t>C</a:t>
            </a:r>
            <a:r>
              <a:rPr lang="en-AU" sz="2400" b="0" baseline="-25000" dirty="0" err="1" smtClean="0">
                <a:latin typeface="Courier New" pitchFamily="49" charset="0"/>
                <a:ea typeface="ＭＳ Ｐゴシック" pitchFamily="32" charset="-128"/>
              </a:rPr>
              <a:t>i</a:t>
            </a:r>
            <a:r>
              <a:rPr lang="en-AU" sz="2400" b="0" dirty="0" smtClean="0">
                <a:latin typeface="Courier New" pitchFamily="49" charset="0"/>
                <a:ea typeface="ＭＳ Ｐゴシック" pitchFamily="32" charset="-128"/>
              </a:rPr>
              <a:t> </a:t>
            </a:r>
            <a:r>
              <a:rPr lang="en-AU" sz="2400" b="0" dirty="0">
                <a:latin typeface="Courier New" pitchFamily="49" charset="0"/>
                <a:ea typeface="ＭＳ Ｐゴシック" pitchFamily="32" charset="-128"/>
              </a:rPr>
              <a:t>= E</a:t>
            </a:r>
            <a:r>
              <a:rPr lang="en-AU" sz="2400" b="0" baseline="-25000" dirty="0">
                <a:latin typeface="Courier New" pitchFamily="49" charset="0"/>
                <a:ea typeface="ＭＳ Ｐゴシック" pitchFamily="32" charset="-128"/>
              </a:rPr>
              <a:t>K</a:t>
            </a:r>
            <a:r>
              <a:rPr lang="en-AU" sz="2400" b="0" dirty="0">
                <a:latin typeface="Courier New" pitchFamily="49" charset="0"/>
                <a:ea typeface="ＭＳ Ｐゴシック" pitchFamily="32" charset="-128"/>
              </a:rPr>
              <a:t>(P</a:t>
            </a:r>
            <a:r>
              <a:rPr lang="en-AU" sz="2400" b="0" baseline="-25000" dirty="0">
                <a:latin typeface="Courier New" pitchFamily="49" charset="0"/>
                <a:ea typeface="ＭＳ Ｐゴシック" pitchFamily="32" charset="-128"/>
              </a:rPr>
              <a:t>i</a:t>
            </a:r>
            <a:r>
              <a:rPr lang="en-AU" sz="2400" b="0" dirty="0">
                <a:latin typeface="Courier New" pitchFamily="49" charset="0"/>
                <a:ea typeface="ＭＳ Ｐゴシック" pitchFamily="32" charset="-128"/>
              </a:rPr>
              <a:t>)</a:t>
            </a:r>
          </a:p>
          <a:p>
            <a:pPr marL="339725" indent="-339725">
              <a:lnSpc>
                <a:spcPts val="32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b="0" dirty="0">
                <a:ea typeface="ＭＳ Ｐゴシック" pitchFamily="32" charset="-128"/>
              </a:rPr>
              <a:t>uses: secure transmission of single values	</a:t>
            </a:r>
            <a:r>
              <a:rPr lang="en-US" sz="3200" b="0" dirty="0">
                <a:ea typeface="ＭＳ Ｐゴシック" pitchFamily="32" charset="-128"/>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9491" name="Text Box 3"/>
          <p:cNvSpPr txBox="1">
            <a:spLocks noChangeArrowheads="1"/>
          </p:cNvSpPr>
          <p:nvPr/>
        </p:nvSpPr>
        <p:spPr bwMode="auto">
          <a:xfrm>
            <a:off x="228600" y="406400"/>
            <a:ext cx="3643946" cy="584775"/>
          </a:xfrm>
          <a:prstGeom prst="rect">
            <a:avLst/>
          </a:prstGeom>
          <a:noFill/>
          <a:ln w="9525">
            <a:noFill/>
            <a:miter lim="800000"/>
            <a:headEnd/>
            <a:tailEnd/>
          </a:ln>
          <a:effectLst/>
        </p:spPr>
        <p:txBody>
          <a:bodyPr wrap="none">
            <a:spAutoFit/>
          </a:bodyPr>
          <a:lstStyle/>
          <a:p>
            <a:r>
              <a:rPr lang="en-US" dirty="0" smtClean="0">
                <a:effectLst>
                  <a:outerShdw blurRad="38100" dist="38100" dir="2700000" algn="tl">
                    <a:srgbClr val="C0C0C0"/>
                  </a:outerShdw>
                </a:effectLst>
                <a:latin typeface="Times" pitchFamily="18" charset="0"/>
              </a:rPr>
              <a:t>   </a:t>
            </a:r>
            <a:r>
              <a:rPr lang="en-US" dirty="0">
                <a:effectLst>
                  <a:outerShdw blurRad="38100" dist="38100" dir="2700000" algn="tl">
                    <a:srgbClr val="C0C0C0"/>
                  </a:outerShdw>
                </a:effectLst>
                <a:latin typeface="Times" pitchFamily="18" charset="0"/>
              </a:rPr>
              <a:t>OTHER ISSUES</a:t>
            </a:r>
          </a:p>
        </p:txBody>
      </p:sp>
      <p:sp>
        <p:nvSpPr>
          <p:cNvPr id="95949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959493" name="Rectangle 5"/>
          <p:cNvSpPr>
            <a:spLocks noChangeArrowheads="1"/>
          </p:cNvSpPr>
          <p:nvPr/>
        </p:nvSpPr>
        <p:spPr bwMode="auto">
          <a:xfrm>
            <a:off x="304800" y="1524000"/>
            <a:ext cx="8229600" cy="94615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Encipherment using symmetric-key block or stream ciphers requires discussion of other issues.</a:t>
            </a:r>
          </a:p>
        </p:txBody>
      </p:sp>
      <p:sp>
        <p:nvSpPr>
          <p:cNvPr id="959494" name="Rectangle 6"/>
          <p:cNvSpPr>
            <a:spLocks noChangeArrowheads="1"/>
          </p:cNvSpPr>
          <p:nvPr/>
        </p:nvSpPr>
        <p:spPr bwMode="auto">
          <a:xfrm>
            <a:off x="152400" y="4210050"/>
            <a:ext cx="7696200" cy="830997"/>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	Key Management</a:t>
            </a:r>
            <a:r>
              <a:rPr lang="fr-FR" sz="2400" dirty="0">
                <a:solidFill>
                  <a:srgbClr val="0033CC"/>
                </a:solidFill>
                <a:latin typeface="Times New Roman" pitchFamily="18" charset="0"/>
              </a:rPr>
              <a:t/>
            </a:r>
            <a:br>
              <a:rPr lang="fr-FR" sz="2400" dirty="0">
                <a:solidFill>
                  <a:srgbClr val="0033CC"/>
                </a:solidFill>
                <a:latin typeface="Times New Roman" pitchFamily="18" charset="0"/>
              </a:rPr>
            </a:br>
            <a:r>
              <a:rPr lang="fr-FR" sz="2400" dirty="0">
                <a:solidFill>
                  <a:srgbClr val="0033CC"/>
                </a:solidFill>
                <a:latin typeface="Times New Roman" pitchFamily="18" charset="0"/>
              </a:rPr>
              <a:t>	Key </a:t>
            </a:r>
            <a:r>
              <a:rPr lang="fr-FR" sz="2400" dirty="0" err="1">
                <a:solidFill>
                  <a:srgbClr val="0033CC"/>
                </a:solidFill>
                <a:latin typeface="Times New Roman" pitchFamily="18" charset="0"/>
              </a:rPr>
              <a:t>Generation</a:t>
            </a:r>
            <a:endParaRPr lang="fr-FR" sz="2400" dirty="0">
              <a:solidFill>
                <a:srgbClr val="0033CC"/>
              </a:solidFill>
              <a:latin typeface="Times New Roman" pitchFamily="18" charset="0"/>
            </a:endParaRPr>
          </a:p>
        </p:txBody>
      </p:sp>
      <p:sp>
        <p:nvSpPr>
          <p:cNvPr id="959495" name="Text Box 7"/>
          <p:cNvSpPr txBox="1">
            <a:spLocks noChangeArrowheads="1"/>
          </p:cNvSpPr>
          <p:nvPr/>
        </p:nvSpPr>
        <p:spPr bwMode="auto">
          <a:xfrm>
            <a:off x="165100" y="37338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0217" name="Rectangle 9"/>
          <p:cNvSpPr>
            <a:spLocks noChangeArrowheads="1"/>
          </p:cNvSpPr>
          <p:nvPr/>
        </p:nvSpPr>
        <p:spPr bwMode="auto">
          <a:xfrm>
            <a:off x="381000" y="1828800"/>
            <a:ext cx="8458200" cy="1800225"/>
          </a:xfrm>
          <a:prstGeom prst="rect">
            <a:avLst/>
          </a:prstGeom>
          <a:solidFill>
            <a:schemeClr val="bg1"/>
          </a:solidFill>
          <a:ln w="9525">
            <a:noFill/>
            <a:miter lim="800000"/>
            <a:headEnd/>
            <a:tailEnd/>
          </a:ln>
          <a:effectLst/>
        </p:spPr>
        <p:txBody>
          <a:bodyPr wrap="square">
            <a:spAutoFit/>
          </a:bodyPr>
          <a:lstStyle/>
          <a:p>
            <a:pPr algn="just"/>
            <a:r>
              <a:rPr lang="en-US" sz="2800" i="1" dirty="0">
                <a:latin typeface="Times New Roman" pitchFamily="18" charset="0"/>
              </a:rPr>
              <a:t>Alice and Bob need to share a secret key between themselves to securely communicate using a symmetric-key cipher. If there are n entities in the community, </a:t>
            </a:r>
            <a:br>
              <a:rPr lang="en-US" sz="2800" i="1" dirty="0">
                <a:latin typeface="Times New Roman" pitchFamily="18" charset="0"/>
              </a:rPr>
            </a:br>
            <a:r>
              <a:rPr lang="en-US" sz="2800" i="1" dirty="0">
                <a:latin typeface="Times New Roman" pitchFamily="18" charset="0"/>
              </a:rPr>
              <a:t>n(n − 1)/2 keys are needed. </a:t>
            </a:r>
          </a:p>
        </p:txBody>
      </p:sp>
      <p:sp>
        <p:nvSpPr>
          <p:cNvPr id="990218" name="Text Box 10"/>
          <p:cNvSpPr txBox="1">
            <a:spLocks noChangeArrowheads="1"/>
          </p:cNvSpPr>
          <p:nvPr/>
        </p:nvSpPr>
        <p:spPr bwMode="auto">
          <a:xfrm>
            <a:off x="1143000" y="0"/>
            <a:ext cx="3366627"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Key Management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92265" name="Rectangle 9"/>
          <p:cNvSpPr>
            <a:spLocks noChangeArrowheads="1"/>
          </p:cNvSpPr>
          <p:nvPr/>
        </p:nvSpPr>
        <p:spPr bwMode="auto">
          <a:xfrm>
            <a:off x="228600" y="990600"/>
            <a:ext cx="8686800" cy="2227263"/>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Different symmetric-key ciphers need keys of different sizes. The selection of the key must be based on a systematic approach to avoid a security leak. The keys need to be chosen randomly.  This implies that there is a need for random (or pseudorandom) number generator. </a:t>
            </a:r>
          </a:p>
        </p:txBody>
      </p:sp>
      <p:sp>
        <p:nvSpPr>
          <p:cNvPr id="992266" name="Text Box 10"/>
          <p:cNvSpPr txBox="1">
            <a:spLocks noChangeArrowheads="1"/>
          </p:cNvSpPr>
          <p:nvPr/>
        </p:nvSpPr>
        <p:spPr bwMode="auto">
          <a:xfrm>
            <a:off x="1143000" y="0"/>
            <a:ext cx="3047629"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i="1" dirty="0">
                <a:solidFill>
                  <a:srgbClr val="996633"/>
                </a:solidFill>
                <a:latin typeface="Times New Roman" pitchFamily="18" charset="0"/>
              </a:rPr>
              <a:t>Key Generation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8.</a:t>
            </a:r>
            <a:fld id="{57797232-F381-4616-8064-F894F44693BB}" type="slidenum">
              <a:rPr lang="en-US" smtClean="0"/>
              <a:pPr/>
              <a:t>73</a:t>
            </a:fld>
            <a:endParaRPr lang="en-US"/>
          </a:p>
        </p:txBody>
      </p:sp>
      <p:sp>
        <p:nvSpPr>
          <p:cNvPr id="3" name="TextBox 2"/>
          <p:cNvSpPr txBox="1"/>
          <p:nvPr/>
        </p:nvSpPr>
        <p:spPr>
          <a:xfrm>
            <a:off x="2286000" y="3047999"/>
            <a:ext cx="5486400" cy="584775"/>
          </a:xfrm>
          <a:prstGeom prst="rect">
            <a:avLst/>
          </a:prstGeom>
          <a:noFill/>
        </p:spPr>
        <p:txBody>
          <a:bodyPr wrap="square" rtlCol="0">
            <a:spAutoFit/>
          </a:bodyPr>
          <a:lstStyle/>
          <a:p>
            <a:r>
              <a:rPr lang="en-US" dirty="0" smtClean="0"/>
              <a:t>Stream Ciphers revisited</a:t>
            </a:r>
            <a:endParaRPr lang="en-US" dirty="0"/>
          </a:p>
        </p:txBody>
      </p:sp>
    </p:spTree>
    <p:extLst>
      <p:ext uri="{BB962C8B-B14F-4D97-AF65-F5344CB8AC3E}">
        <p14:creationId xmlns:p14="http://schemas.microsoft.com/office/powerpoint/2010/main" val="2179042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319892E7-24AB-46DA-A041-25B4CAFDEE7A}" type="slidenum">
              <a:rPr lang="en-US" sz="1200" baseline="0" smtClean="0">
                <a:solidFill>
                  <a:srgbClr val="1C1C1C"/>
                </a:solidFill>
                <a:latin typeface="Arial" charset="0"/>
              </a:rPr>
              <a:pPr/>
              <a:t>74</a:t>
            </a:fld>
            <a:endParaRPr lang="en-US" sz="1200" baseline="0" dirty="0">
              <a:solidFill>
                <a:srgbClr val="1C1C1C"/>
              </a:solidFill>
              <a:latin typeface="Arial" charset="0"/>
            </a:endParaRPr>
          </a:p>
        </p:txBody>
      </p:sp>
      <p:sp>
        <p:nvSpPr>
          <p:cNvPr id="8785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solidFill>
                <a:srgbClr val="000000"/>
              </a:solidFill>
              <a:effectLst>
                <a:outerShdw blurRad="38100" dist="38100" dir="2700000" algn="tl">
                  <a:srgbClr val="FFFFFF"/>
                </a:outerShdw>
              </a:effectLst>
              <a:latin typeface="Times New Roman" pitchFamily="18" charset="0"/>
            </a:endParaRPr>
          </a:p>
        </p:txBody>
      </p:sp>
      <p:sp>
        <p:nvSpPr>
          <p:cNvPr id="878595" name="Text Box 3"/>
          <p:cNvSpPr txBox="1">
            <a:spLocks noChangeArrowheads="1"/>
          </p:cNvSpPr>
          <p:nvPr/>
        </p:nvSpPr>
        <p:spPr bwMode="auto">
          <a:xfrm>
            <a:off x="228600" y="406400"/>
            <a:ext cx="6354625" cy="584775"/>
          </a:xfrm>
          <a:prstGeom prst="rect">
            <a:avLst/>
          </a:prstGeom>
          <a:noFill/>
          <a:ln w="9525">
            <a:noFill/>
            <a:miter lim="800000"/>
            <a:headEnd/>
            <a:tailEnd/>
          </a:ln>
          <a:effectLst/>
        </p:spPr>
        <p:txBody>
          <a:bodyPr wrap="none">
            <a:spAutoFit/>
          </a:bodyPr>
          <a:lstStyle/>
          <a:p>
            <a:pPr>
              <a:defRPr/>
            </a:pPr>
            <a:r>
              <a:rPr lang="en-US" dirty="0" smtClean="0">
                <a:solidFill>
                  <a:srgbClr val="000000"/>
                </a:solidFill>
                <a:effectLst>
                  <a:outerShdw blurRad="38100" dist="38100" dir="2700000" algn="tl">
                    <a:srgbClr val="C0C0C0"/>
                  </a:outerShdw>
                </a:effectLst>
                <a:latin typeface="Times" pitchFamily="18" charset="0"/>
              </a:rPr>
              <a:t>   </a:t>
            </a:r>
            <a:r>
              <a:rPr lang="en-US" dirty="0">
                <a:solidFill>
                  <a:srgbClr val="000000"/>
                </a:solidFill>
                <a:effectLst>
                  <a:outerShdw blurRad="38100" dist="38100" dir="2700000" algn="tl">
                    <a:srgbClr val="C0C0C0"/>
                  </a:outerShdw>
                </a:effectLst>
                <a:latin typeface="Times" pitchFamily="18" charset="0"/>
              </a:rPr>
              <a:t>MODERN STREAM CIPHERS</a:t>
            </a:r>
          </a:p>
        </p:txBody>
      </p:sp>
      <p:sp>
        <p:nvSpPr>
          <p:cNvPr id="6758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endParaRPr lang="en-US" sz="1800" baseline="0" smtClean="0">
              <a:solidFill>
                <a:srgbClr val="000000"/>
              </a:solidFill>
            </a:endParaRPr>
          </a:p>
        </p:txBody>
      </p:sp>
      <p:sp>
        <p:nvSpPr>
          <p:cNvPr id="878597" name="Rectangle 5"/>
          <p:cNvSpPr>
            <a:spLocks noChangeArrowheads="1"/>
          </p:cNvSpPr>
          <p:nvPr/>
        </p:nvSpPr>
        <p:spPr bwMode="auto">
          <a:xfrm>
            <a:off x="228600" y="1595438"/>
            <a:ext cx="8229600" cy="2227262"/>
          </a:xfrm>
          <a:prstGeom prst="rect">
            <a:avLst/>
          </a:prstGeom>
          <a:noFill/>
          <a:ln w="9525">
            <a:noFill/>
            <a:miter lim="800000"/>
            <a:headEnd/>
            <a:tailEnd/>
          </a:ln>
          <a:effectLst/>
        </p:spPr>
        <p:txBody>
          <a:bodyPr anchor="ctr">
            <a:spAutoFit/>
          </a:bodyPr>
          <a:lstStyle/>
          <a:p>
            <a:pPr algn="just" eaLnBrk="1" hangingPunct="1">
              <a:defRPr/>
            </a:pPr>
            <a:r>
              <a:rPr lang="en-US" sz="2800" i="1">
                <a:solidFill>
                  <a:srgbClr val="000000"/>
                </a:solidFill>
                <a:effectLst>
                  <a:outerShdw blurRad="38100" dist="38100" dir="2700000" algn="tl">
                    <a:srgbClr val="C0C0C0"/>
                  </a:outerShdw>
                </a:effectLst>
                <a:latin typeface="Times New Roman" pitchFamily="18" charset="0"/>
              </a:rPr>
              <a:t>In a modern stream cipher, encryption and decryption</a:t>
            </a:r>
          </a:p>
          <a:p>
            <a:pPr algn="just" eaLnBrk="1" hangingPunct="1">
              <a:defRPr/>
            </a:pPr>
            <a:r>
              <a:rPr lang="en-US" sz="2800" i="1">
                <a:solidFill>
                  <a:srgbClr val="000000"/>
                </a:solidFill>
                <a:effectLst>
                  <a:outerShdw blurRad="38100" dist="38100" dir="2700000" algn="tl">
                    <a:srgbClr val="C0C0C0"/>
                  </a:outerShdw>
                </a:effectLst>
                <a:latin typeface="Times New Roman" pitchFamily="18" charset="0"/>
              </a:rPr>
              <a:t>are done r bits at a time. We have a plaintext bit stream P = p</a:t>
            </a:r>
            <a:r>
              <a:rPr lang="en-US" sz="2800" i="1" baseline="-25000">
                <a:solidFill>
                  <a:srgbClr val="000000"/>
                </a:solidFill>
                <a:effectLst>
                  <a:outerShdw blurRad="38100" dist="38100" dir="2700000" algn="tl">
                    <a:srgbClr val="C0C0C0"/>
                  </a:outerShdw>
                </a:effectLst>
                <a:latin typeface="Times New Roman" pitchFamily="18" charset="0"/>
              </a:rPr>
              <a:t>n</a:t>
            </a:r>
            <a:r>
              <a:rPr lang="en-US" sz="2800" i="1">
                <a:solidFill>
                  <a:srgbClr val="000000"/>
                </a:solidFill>
                <a:effectLst>
                  <a:outerShdw blurRad="38100" dist="38100" dir="2700000" algn="tl">
                    <a:srgbClr val="C0C0C0"/>
                  </a:outerShdw>
                </a:effectLst>
                <a:latin typeface="Times New Roman" pitchFamily="18" charset="0"/>
              </a:rPr>
              <a:t>…p</a:t>
            </a:r>
            <a:r>
              <a:rPr lang="en-US" sz="2800" i="1" baseline="-25000">
                <a:solidFill>
                  <a:srgbClr val="000000"/>
                </a:solidFill>
                <a:effectLst>
                  <a:outerShdw blurRad="38100" dist="38100" dir="2700000" algn="tl">
                    <a:srgbClr val="C0C0C0"/>
                  </a:outerShdw>
                </a:effectLst>
                <a:latin typeface="Times New Roman" pitchFamily="18" charset="0"/>
              </a:rPr>
              <a:t>2 </a:t>
            </a:r>
            <a:r>
              <a:rPr lang="en-US" sz="2800" i="1">
                <a:solidFill>
                  <a:srgbClr val="000000"/>
                </a:solidFill>
                <a:effectLst>
                  <a:outerShdw blurRad="38100" dist="38100" dir="2700000" algn="tl">
                    <a:srgbClr val="C0C0C0"/>
                  </a:outerShdw>
                </a:effectLst>
                <a:latin typeface="Times New Roman" pitchFamily="18" charset="0"/>
              </a:rPr>
              <a:t>p</a:t>
            </a:r>
            <a:r>
              <a:rPr lang="en-US" sz="2800" i="1" baseline="-25000">
                <a:solidFill>
                  <a:srgbClr val="000000"/>
                </a:solidFill>
                <a:effectLst>
                  <a:outerShdw blurRad="38100" dist="38100" dir="2700000" algn="tl">
                    <a:srgbClr val="C0C0C0"/>
                  </a:outerShdw>
                </a:effectLst>
                <a:latin typeface="Times New Roman" pitchFamily="18" charset="0"/>
              </a:rPr>
              <a:t>1</a:t>
            </a:r>
            <a:r>
              <a:rPr lang="en-US" sz="2800" i="1">
                <a:solidFill>
                  <a:srgbClr val="000000"/>
                </a:solidFill>
                <a:effectLst>
                  <a:outerShdw blurRad="38100" dist="38100" dir="2700000" algn="tl">
                    <a:srgbClr val="C0C0C0"/>
                  </a:outerShdw>
                </a:effectLst>
                <a:latin typeface="Times New Roman" pitchFamily="18" charset="0"/>
              </a:rPr>
              <a:t>, a ciphertext bit stream </a:t>
            </a:r>
            <a:br>
              <a:rPr lang="en-US" sz="2800" i="1">
                <a:solidFill>
                  <a:srgbClr val="000000"/>
                </a:solidFill>
                <a:effectLst>
                  <a:outerShdw blurRad="38100" dist="38100" dir="2700000" algn="tl">
                    <a:srgbClr val="C0C0C0"/>
                  </a:outerShdw>
                </a:effectLst>
                <a:latin typeface="Times New Roman" pitchFamily="18" charset="0"/>
              </a:rPr>
            </a:br>
            <a:r>
              <a:rPr lang="en-US" sz="2800" i="1">
                <a:solidFill>
                  <a:srgbClr val="000000"/>
                </a:solidFill>
                <a:effectLst>
                  <a:outerShdw blurRad="38100" dist="38100" dir="2700000" algn="tl">
                    <a:srgbClr val="C0C0C0"/>
                  </a:outerShdw>
                </a:effectLst>
                <a:latin typeface="Times New Roman" pitchFamily="18" charset="0"/>
              </a:rPr>
              <a:t>C = c</a:t>
            </a:r>
            <a:r>
              <a:rPr lang="en-US" sz="2800" i="1" baseline="-25000">
                <a:solidFill>
                  <a:srgbClr val="000000"/>
                </a:solidFill>
                <a:effectLst>
                  <a:outerShdw blurRad="38100" dist="38100" dir="2700000" algn="tl">
                    <a:srgbClr val="C0C0C0"/>
                  </a:outerShdw>
                </a:effectLst>
                <a:latin typeface="Times New Roman" pitchFamily="18" charset="0"/>
              </a:rPr>
              <a:t>n</a:t>
            </a:r>
            <a:r>
              <a:rPr lang="en-US" sz="2800" i="1">
                <a:solidFill>
                  <a:srgbClr val="000000"/>
                </a:solidFill>
                <a:effectLst>
                  <a:outerShdw blurRad="38100" dist="38100" dir="2700000" algn="tl">
                    <a:srgbClr val="C0C0C0"/>
                  </a:outerShdw>
                </a:effectLst>
                <a:latin typeface="Times New Roman" pitchFamily="18" charset="0"/>
              </a:rPr>
              <a:t>…c</a:t>
            </a:r>
            <a:r>
              <a:rPr lang="en-US" sz="2800" i="1" baseline="-25000">
                <a:solidFill>
                  <a:srgbClr val="000000"/>
                </a:solidFill>
                <a:effectLst>
                  <a:outerShdw blurRad="38100" dist="38100" dir="2700000" algn="tl">
                    <a:srgbClr val="C0C0C0"/>
                  </a:outerShdw>
                </a:effectLst>
                <a:latin typeface="Times New Roman" pitchFamily="18" charset="0"/>
              </a:rPr>
              <a:t>2 </a:t>
            </a:r>
            <a:r>
              <a:rPr lang="en-US" sz="2800" i="1">
                <a:solidFill>
                  <a:srgbClr val="000000"/>
                </a:solidFill>
                <a:effectLst>
                  <a:outerShdw blurRad="38100" dist="38100" dir="2700000" algn="tl">
                    <a:srgbClr val="C0C0C0"/>
                  </a:outerShdw>
                </a:effectLst>
                <a:latin typeface="Times New Roman" pitchFamily="18" charset="0"/>
              </a:rPr>
              <a:t>c</a:t>
            </a:r>
            <a:r>
              <a:rPr lang="en-US" sz="2800" i="1" baseline="-25000">
                <a:solidFill>
                  <a:srgbClr val="000000"/>
                </a:solidFill>
                <a:effectLst>
                  <a:outerShdw blurRad="38100" dist="38100" dir="2700000" algn="tl">
                    <a:srgbClr val="C0C0C0"/>
                  </a:outerShdw>
                </a:effectLst>
                <a:latin typeface="Times New Roman" pitchFamily="18" charset="0"/>
              </a:rPr>
              <a:t>1</a:t>
            </a:r>
            <a:r>
              <a:rPr lang="en-US" sz="2800" i="1">
                <a:solidFill>
                  <a:srgbClr val="000000"/>
                </a:solidFill>
                <a:effectLst>
                  <a:outerShdw blurRad="38100" dist="38100" dir="2700000" algn="tl">
                    <a:srgbClr val="C0C0C0"/>
                  </a:outerShdw>
                </a:effectLst>
                <a:latin typeface="Times New Roman" pitchFamily="18" charset="0"/>
              </a:rPr>
              <a:t>, and a key bit stream K = k</a:t>
            </a:r>
            <a:r>
              <a:rPr lang="en-US" sz="2800" i="1" baseline="-25000">
                <a:solidFill>
                  <a:srgbClr val="000000"/>
                </a:solidFill>
                <a:effectLst>
                  <a:outerShdw blurRad="38100" dist="38100" dir="2700000" algn="tl">
                    <a:srgbClr val="C0C0C0"/>
                  </a:outerShdw>
                </a:effectLst>
                <a:latin typeface="Times New Roman" pitchFamily="18" charset="0"/>
              </a:rPr>
              <a:t>n</a:t>
            </a:r>
            <a:r>
              <a:rPr lang="en-US" sz="2800" i="1">
                <a:solidFill>
                  <a:srgbClr val="000000"/>
                </a:solidFill>
                <a:effectLst>
                  <a:outerShdw blurRad="38100" dist="38100" dir="2700000" algn="tl">
                    <a:srgbClr val="C0C0C0"/>
                  </a:outerShdw>
                </a:effectLst>
                <a:latin typeface="Times New Roman" pitchFamily="18" charset="0"/>
              </a:rPr>
              <a:t>…k</a:t>
            </a:r>
            <a:r>
              <a:rPr lang="en-US" sz="2800" i="1" baseline="-25000">
                <a:solidFill>
                  <a:srgbClr val="000000"/>
                </a:solidFill>
                <a:effectLst>
                  <a:outerShdw blurRad="38100" dist="38100" dir="2700000" algn="tl">
                    <a:srgbClr val="C0C0C0"/>
                  </a:outerShdw>
                </a:effectLst>
                <a:latin typeface="Times New Roman" pitchFamily="18" charset="0"/>
              </a:rPr>
              <a:t>2 </a:t>
            </a:r>
            <a:r>
              <a:rPr lang="en-US" sz="2800" i="1">
                <a:solidFill>
                  <a:srgbClr val="000000"/>
                </a:solidFill>
                <a:effectLst>
                  <a:outerShdw blurRad="38100" dist="38100" dir="2700000" algn="tl">
                    <a:srgbClr val="C0C0C0"/>
                  </a:outerShdw>
                </a:effectLst>
                <a:latin typeface="Times New Roman" pitchFamily="18" charset="0"/>
              </a:rPr>
              <a:t>k</a:t>
            </a:r>
            <a:r>
              <a:rPr lang="en-US" sz="2800" i="1" baseline="-25000">
                <a:solidFill>
                  <a:srgbClr val="000000"/>
                </a:solidFill>
                <a:effectLst>
                  <a:outerShdw blurRad="38100" dist="38100" dir="2700000" algn="tl">
                    <a:srgbClr val="C0C0C0"/>
                  </a:outerShdw>
                </a:effectLst>
                <a:latin typeface="Times New Roman" pitchFamily="18" charset="0"/>
              </a:rPr>
              <a:t>1</a:t>
            </a:r>
            <a:r>
              <a:rPr lang="en-US" sz="2800" i="1">
                <a:solidFill>
                  <a:srgbClr val="000000"/>
                </a:solidFill>
                <a:effectLst>
                  <a:outerShdw blurRad="38100" dist="38100" dir="2700000" algn="tl">
                    <a:srgbClr val="C0C0C0"/>
                  </a:outerShdw>
                </a:effectLst>
                <a:latin typeface="Times New Roman" pitchFamily="18" charset="0"/>
              </a:rPr>
              <a:t>, in which p</a:t>
            </a:r>
            <a:r>
              <a:rPr lang="en-US" sz="2800" i="1" baseline="-25000">
                <a:solidFill>
                  <a:srgbClr val="000000"/>
                </a:solidFill>
                <a:effectLst>
                  <a:outerShdw blurRad="38100" dist="38100" dir="2700000" algn="tl">
                    <a:srgbClr val="C0C0C0"/>
                  </a:outerShdw>
                </a:effectLst>
                <a:latin typeface="Times New Roman" pitchFamily="18" charset="0"/>
              </a:rPr>
              <a:t>i</a:t>
            </a:r>
            <a:r>
              <a:rPr lang="en-US" sz="2800" i="1">
                <a:solidFill>
                  <a:srgbClr val="000000"/>
                </a:solidFill>
                <a:effectLst>
                  <a:outerShdw blurRad="38100" dist="38100" dir="2700000" algn="tl">
                    <a:srgbClr val="C0C0C0"/>
                  </a:outerShdw>
                </a:effectLst>
                <a:latin typeface="Times New Roman" pitchFamily="18" charset="0"/>
              </a:rPr>
              <a:t> , c</a:t>
            </a:r>
            <a:r>
              <a:rPr lang="en-US" sz="2800" i="1" baseline="-25000">
                <a:solidFill>
                  <a:srgbClr val="000000"/>
                </a:solidFill>
                <a:effectLst>
                  <a:outerShdw blurRad="38100" dist="38100" dir="2700000" algn="tl">
                    <a:srgbClr val="C0C0C0"/>
                  </a:outerShdw>
                </a:effectLst>
                <a:latin typeface="Times New Roman" pitchFamily="18" charset="0"/>
              </a:rPr>
              <a:t>i</a:t>
            </a:r>
            <a:r>
              <a:rPr lang="en-US" sz="2800" i="1">
                <a:solidFill>
                  <a:srgbClr val="000000"/>
                </a:solidFill>
                <a:effectLst>
                  <a:outerShdw blurRad="38100" dist="38100" dir="2700000" algn="tl">
                    <a:srgbClr val="C0C0C0"/>
                  </a:outerShdw>
                </a:effectLst>
                <a:latin typeface="Times New Roman" pitchFamily="18" charset="0"/>
              </a:rPr>
              <a:t> , and k</a:t>
            </a:r>
            <a:r>
              <a:rPr lang="en-US" sz="2800" i="1" baseline="-25000">
                <a:solidFill>
                  <a:srgbClr val="000000"/>
                </a:solidFill>
                <a:effectLst>
                  <a:outerShdw blurRad="38100" dist="38100" dir="2700000" algn="tl">
                    <a:srgbClr val="C0C0C0"/>
                  </a:outerShdw>
                </a:effectLst>
                <a:latin typeface="Times New Roman" pitchFamily="18" charset="0"/>
              </a:rPr>
              <a:t>i</a:t>
            </a:r>
            <a:r>
              <a:rPr lang="en-US" sz="2800" i="1">
                <a:solidFill>
                  <a:srgbClr val="000000"/>
                </a:solidFill>
                <a:effectLst>
                  <a:outerShdw blurRad="38100" dist="38100" dir="2700000" algn="tl">
                    <a:srgbClr val="C0C0C0"/>
                  </a:outerShdw>
                </a:effectLst>
                <a:latin typeface="Times New Roman" pitchFamily="18" charset="0"/>
              </a:rPr>
              <a:t> are r-bit words. </a:t>
            </a:r>
          </a:p>
        </p:txBody>
      </p:sp>
      <p:sp>
        <p:nvSpPr>
          <p:cNvPr id="67591" name="Rectangle 6"/>
          <p:cNvSpPr>
            <a:spLocks noChangeArrowheads="1"/>
          </p:cNvSpPr>
          <p:nvPr/>
        </p:nvSpPr>
        <p:spPr bwMode="auto">
          <a:xfrm>
            <a:off x="152400" y="4740275"/>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17000"/>
              <a:buFont typeface="Wingdings" pitchFamily="2" charset="2"/>
              <a:buNone/>
            </a:pPr>
            <a:r>
              <a:rPr lang="en-US" sz="2400" dirty="0" smtClean="0">
                <a:solidFill>
                  <a:srgbClr val="0033CC"/>
                </a:solidFill>
                <a:latin typeface="Times New Roman" pitchFamily="18" charset="0"/>
              </a:rPr>
              <a:t>  Synchronous Stream Ciphers</a:t>
            </a:r>
            <a:r>
              <a:rPr lang="fr-FR" sz="2400" dirty="0" smtClean="0">
                <a:solidFill>
                  <a:srgbClr val="0033CC"/>
                </a:solidFill>
                <a:latin typeface="Times New Roman" pitchFamily="18" charset="0"/>
              </a:rPr>
              <a:t/>
            </a:r>
            <a:br>
              <a:rPr lang="fr-FR" sz="2400" dirty="0" smtClean="0">
                <a:solidFill>
                  <a:srgbClr val="0033CC"/>
                </a:solidFill>
                <a:latin typeface="Times New Roman" pitchFamily="18" charset="0"/>
              </a:rPr>
            </a:br>
            <a:r>
              <a:rPr lang="fr-FR" sz="2400" dirty="0" smtClean="0">
                <a:solidFill>
                  <a:srgbClr val="0033CC"/>
                </a:solidFill>
                <a:latin typeface="Times New Roman" pitchFamily="18" charset="0"/>
              </a:rPr>
              <a:t>  </a:t>
            </a:r>
            <a:r>
              <a:rPr lang="fr-FR" sz="2400" dirty="0" err="1" smtClean="0">
                <a:solidFill>
                  <a:srgbClr val="0033CC"/>
                </a:solidFill>
                <a:latin typeface="Times New Roman" pitchFamily="18" charset="0"/>
              </a:rPr>
              <a:t>Nonsynchronous</a:t>
            </a:r>
            <a:r>
              <a:rPr lang="fr-FR" sz="2400" dirty="0" smtClean="0">
                <a:solidFill>
                  <a:srgbClr val="0033CC"/>
                </a:solidFill>
                <a:latin typeface="Times New Roman" pitchFamily="18" charset="0"/>
              </a:rPr>
              <a:t> Stream </a:t>
            </a:r>
            <a:r>
              <a:rPr lang="fr-FR" sz="2400" dirty="0" err="1" smtClean="0">
                <a:solidFill>
                  <a:srgbClr val="0033CC"/>
                </a:solidFill>
                <a:latin typeface="Times New Roman" pitchFamily="18" charset="0"/>
              </a:rPr>
              <a:t>Ciphers</a:t>
            </a:r>
            <a:endParaRPr lang="en-US" sz="2400" dirty="0" smtClean="0">
              <a:solidFill>
                <a:srgbClr val="0033CC"/>
              </a:solidFill>
              <a:latin typeface="Times New Roman" pitchFamily="18" charset="0"/>
            </a:endParaRPr>
          </a:p>
        </p:txBody>
      </p:sp>
      <p:sp>
        <p:nvSpPr>
          <p:cNvPr id="87859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914973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06748AEA-BD90-49E8-A5AF-C4FB9F08DB4F}" type="slidenum">
              <a:rPr lang="en-US" sz="1200" baseline="0" smtClean="0">
                <a:solidFill>
                  <a:srgbClr val="1C1C1C"/>
                </a:solidFill>
                <a:latin typeface="Arial" charset="0"/>
              </a:rPr>
              <a:pPr/>
              <a:t>75</a:t>
            </a:fld>
            <a:endParaRPr lang="en-US" sz="1200" baseline="0" dirty="0">
              <a:solidFill>
                <a:srgbClr val="1C1C1C"/>
              </a:solidFill>
              <a:latin typeface="Arial" charset="0"/>
            </a:endParaRPr>
          </a:p>
        </p:txBody>
      </p:sp>
      <p:sp>
        <p:nvSpPr>
          <p:cNvPr id="958476" name="Rectangle 1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solidFill>
                <a:srgbClr val="000000"/>
              </a:solidFill>
              <a:effectLst>
                <a:outerShdw blurRad="38100" dist="38100" dir="2700000" algn="tl">
                  <a:srgbClr val="FFFFFF"/>
                </a:outerShdw>
              </a:effectLst>
              <a:latin typeface="Times New Roman" pitchFamily="18" charset="0"/>
            </a:endParaRPr>
          </a:p>
        </p:txBody>
      </p:sp>
      <p:pic>
        <p:nvPicPr>
          <p:cNvPr id="686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54138"/>
            <a:ext cx="8766175"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ext Box 11"/>
          <p:cNvSpPr txBox="1">
            <a:spLocks noChangeArrowheads="1"/>
          </p:cNvSpPr>
          <p:nvPr/>
        </p:nvSpPr>
        <p:spPr bwMode="auto">
          <a:xfrm>
            <a:off x="76200" y="106363"/>
            <a:ext cx="20649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68614" name="Rectangle 13"/>
          <p:cNvSpPr>
            <a:spLocks noChangeArrowheads="1"/>
          </p:cNvSpPr>
          <p:nvPr/>
        </p:nvSpPr>
        <p:spPr bwMode="auto">
          <a:xfrm>
            <a:off x="457200" y="4648200"/>
            <a:ext cx="8077200" cy="18002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smtClean="0">
                <a:solidFill>
                  <a:srgbClr val="000000"/>
                </a:solidFill>
                <a:latin typeface="Times New Roman" pitchFamily="18" charset="0"/>
              </a:rPr>
              <a:t>In a modern stream cipher, each </a:t>
            </a:r>
            <a:r>
              <a:rPr lang="en-US" sz="2800" i="1" smtClean="0">
                <a:solidFill>
                  <a:srgbClr val="000000"/>
                </a:solidFill>
                <a:latin typeface="Times New Roman" pitchFamily="18" charset="0"/>
              </a:rPr>
              <a:t>r</a:t>
            </a:r>
            <a:r>
              <a:rPr lang="en-US" sz="2800" smtClean="0">
                <a:solidFill>
                  <a:srgbClr val="000000"/>
                </a:solidFill>
                <a:latin typeface="Times New Roman" pitchFamily="18" charset="0"/>
              </a:rPr>
              <a:t>-bit word in the plaintext stream is enciphered using an </a:t>
            </a:r>
            <a:r>
              <a:rPr lang="en-US" sz="2800" i="1" smtClean="0">
                <a:solidFill>
                  <a:srgbClr val="000000"/>
                </a:solidFill>
                <a:latin typeface="Times New Roman" pitchFamily="18" charset="0"/>
              </a:rPr>
              <a:t>r</a:t>
            </a:r>
            <a:r>
              <a:rPr lang="en-US" sz="2800" smtClean="0">
                <a:solidFill>
                  <a:srgbClr val="000000"/>
                </a:solidFill>
                <a:latin typeface="Times New Roman" pitchFamily="18" charset="0"/>
              </a:rPr>
              <a:t>-bit word in the key stream to create the corresponding </a:t>
            </a:r>
            <a:r>
              <a:rPr lang="en-US" sz="2800" i="1" smtClean="0">
                <a:solidFill>
                  <a:srgbClr val="000000"/>
                </a:solidFill>
                <a:latin typeface="Times New Roman" pitchFamily="18" charset="0"/>
              </a:rPr>
              <a:t>r</a:t>
            </a:r>
            <a:r>
              <a:rPr lang="en-US" sz="2800" smtClean="0">
                <a:solidFill>
                  <a:srgbClr val="000000"/>
                </a:solidFill>
                <a:latin typeface="Times New Roman" pitchFamily="18" charset="0"/>
              </a:rPr>
              <a:t>-bit</a:t>
            </a:r>
          </a:p>
          <a:p>
            <a:pPr algn="ctr"/>
            <a:r>
              <a:rPr lang="en-US" sz="2800" smtClean="0">
                <a:solidFill>
                  <a:srgbClr val="000000"/>
                </a:solidFill>
                <a:latin typeface="Times New Roman" pitchFamily="18" charset="0"/>
              </a:rPr>
              <a:t>word in the ciphertext stream.</a:t>
            </a:r>
          </a:p>
        </p:txBody>
      </p:sp>
      <p:grpSp>
        <p:nvGrpSpPr>
          <p:cNvPr id="68615" name="Group 14"/>
          <p:cNvGrpSpPr>
            <a:grpSpLocks/>
          </p:cNvGrpSpPr>
          <p:nvPr/>
        </p:nvGrpSpPr>
        <p:grpSpPr bwMode="auto">
          <a:xfrm>
            <a:off x="457200" y="3962400"/>
            <a:ext cx="1143000" cy="566738"/>
            <a:chOff x="1200" y="1248"/>
            <a:chExt cx="720" cy="357"/>
          </a:xfrm>
        </p:grpSpPr>
        <p:pic>
          <p:nvPicPr>
            <p:cNvPr id="686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0" name="Text Box 16"/>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i="1" baseline="0" smtClean="0">
                  <a:solidFill>
                    <a:srgbClr val="FF0000"/>
                  </a:solidFill>
                </a:rPr>
                <a:t>Note</a:t>
              </a:r>
            </a:p>
          </p:txBody>
        </p:sp>
      </p:grpSp>
      <p:sp>
        <p:nvSpPr>
          <p:cNvPr id="958481" name="Line 17"/>
          <p:cNvSpPr>
            <a:spLocks noChangeShapeType="1"/>
          </p:cNvSpPr>
          <p:nvPr/>
        </p:nvSpPr>
        <p:spPr bwMode="auto">
          <a:xfrm>
            <a:off x="457200" y="45720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958482" name="Line 18"/>
          <p:cNvSpPr>
            <a:spLocks noChangeShapeType="1"/>
          </p:cNvSpPr>
          <p:nvPr/>
        </p:nvSpPr>
        <p:spPr bwMode="auto">
          <a:xfrm>
            <a:off x="457200" y="64770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68618" name="Text Box 19"/>
          <p:cNvSpPr txBox="1">
            <a:spLocks noChangeArrowheads="1"/>
          </p:cNvSpPr>
          <p:nvPr/>
        </p:nvSpPr>
        <p:spPr bwMode="auto">
          <a:xfrm>
            <a:off x="2892425" y="685800"/>
            <a:ext cx="27663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Figure   </a:t>
            </a:r>
            <a:r>
              <a:rPr lang="en-US" sz="2000" i="1" baseline="0" dirty="0" smtClean="0">
                <a:solidFill>
                  <a:srgbClr val="000000"/>
                </a:solidFill>
              </a:rPr>
              <a:t>Stream cipher</a:t>
            </a:r>
          </a:p>
        </p:txBody>
      </p:sp>
    </p:spTree>
    <p:extLst>
      <p:ext uri="{BB962C8B-B14F-4D97-AF65-F5344CB8AC3E}">
        <p14:creationId xmlns:p14="http://schemas.microsoft.com/office/powerpoint/2010/main" val="12876455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446F8933-F0C0-4262-A82E-C0DEBDB669A5}" type="slidenum">
              <a:rPr lang="en-US" sz="1200" baseline="0" smtClean="0">
                <a:solidFill>
                  <a:srgbClr val="1C1C1C"/>
                </a:solidFill>
                <a:latin typeface="Arial" charset="0"/>
              </a:rPr>
              <a:pPr/>
              <a:t>76</a:t>
            </a:fld>
            <a:endParaRPr lang="en-US" sz="1200" baseline="0" dirty="0">
              <a:solidFill>
                <a:srgbClr val="1C1C1C"/>
              </a:solidFill>
              <a:latin typeface="Arial" charset="0"/>
            </a:endParaRPr>
          </a:p>
        </p:txBody>
      </p:sp>
      <p:sp>
        <p:nvSpPr>
          <p:cNvPr id="6963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3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4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69642" name="Text Box 10"/>
          <p:cNvSpPr txBox="1">
            <a:spLocks noChangeArrowheads="1"/>
          </p:cNvSpPr>
          <p:nvPr/>
        </p:nvSpPr>
        <p:spPr bwMode="auto">
          <a:xfrm>
            <a:off x="1143000" y="0"/>
            <a:ext cx="556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Synchronous Stream Ciphers</a:t>
            </a:r>
          </a:p>
        </p:txBody>
      </p:sp>
      <p:sp>
        <p:nvSpPr>
          <p:cNvPr id="69643" name="Rectangle 11"/>
          <p:cNvSpPr>
            <a:spLocks noChangeArrowheads="1"/>
          </p:cNvSpPr>
          <p:nvPr/>
        </p:nvSpPr>
        <p:spPr bwMode="auto">
          <a:xfrm>
            <a:off x="457200" y="17526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smtClean="0">
                <a:solidFill>
                  <a:srgbClr val="000000"/>
                </a:solidFill>
                <a:latin typeface="Times New Roman" pitchFamily="18" charset="0"/>
              </a:rPr>
              <a:t>In a synchronous stream cipher the key is independent of the plaintext or ciphertext.</a:t>
            </a:r>
          </a:p>
        </p:txBody>
      </p:sp>
      <p:grpSp>
        <p:nvGrpSpPr>
          <p:cNvPr id="69644" name="Group 12"/>
          <p:cNvGrpSpPr>
            <a:grpSpLocks/>
          </p:cNvGrpSpPr>
          <p:nvPr/>
        </p:nvGrpSpPr>
        <p:grpSpPr bwMode="auto">
          <a:xfrm>
            <a:off x="457200" y="1066800"/>
            <a:ext cx="1143000" cy="566738"/>
            <a:chOff x="1200" y="1248"/>
            <a:chExt cx="720" cy="357"/>
          </a:xfrm>
        </p:grpSpPr>
        <p:pic>
          <p:nvPicPr>
            <p:cNvPr id="696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0"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i="1" baseline="0" smtClean="0">
                  <a:solidFill>
                    <a:srgbClr val="FF0000"/>
                  </a:solidFill>
                </a:rPr>
                <a:t>Note</a:t>
              </a:r>
            </a:p>
          </p:txBody>
        </p:sp>
      </p:grpSp>
      <p:sp>
        <p:nvSpPr>
          <p:cNvPr id="962575" name="Line 15"/>
          <p:cNvSpPr>
            <a:spLocks noChangeShapeType="1"/>
          </p:cNvSpPr>
          <p:nvPr/>
        </p:nvSpPr>
        <p:spPr bwMode="auto">
          <a:xfrm>
            <a:off x="457200" y="16764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962576" name="Line 16"/>
          <p:cNvSpPr>
            <a:spLocks noChangeShapeType="1"/>
          </p:cNvSpPr>
          <p:nvPr/>
        </p:nvSpPr>
        <p:spPr bwMode="auto">
          <a:xfrm>
            <a:off x="457200" y="28194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69647" name="Text Box 17"/>
          <p:cNvSpPr txBox="1">
            <a:spLocks noChangeArrowheads="1"/>
          </p:cNvSpPr>
          <p:nvPr/>
        </p:nvSpPr>
        <p:spPr bwMode="auto">
          <a:xfrm>
            <a:off x="2643188" y="3124200"/>
            <a:ext cx="2633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Figure  </a:t>
            </a:r>
            <a:r>
              <a:rPr lang="en-US" sz="2000" i="1" baseline="0" dirty="0" smtClean="0">
                <a:solidFill>
                  <a:srgbClr val="000000"/>
                </a:solidFill>
              </a:rPr>
              <a:t>One-time pad</a:t>
            </a:r>
          </a:p>
        </p:txBody>
      </p:sp>
      <p:pic>
        <p:nvPicPr>
          <p:cNvPr id="6964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3754438"/>
            <a:ext cx="76327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8730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FCB2E4CD-5C8D-4B01-901C-9D85690AA43A}" type="slidenum">
              <a:rPr lang="en-US" sz="1200" baseline="0" smtClean="0">
                <a:solidFill>
                  <a:srgbClr val="1C1C1C"/>
                </a:solidFill>
                <a:latin typeface="Arial" charset="0"/>
              </a:rPr>
              <a:pPr/>
              <a:t>77</a:t>
            </a:fld>
            <a:endParaRPr lang="en-US" sz="1200" baseline="0" dirty="0">
              <a:solidFill>
                <a:srgbClr val="1C1C1C"/>
              </a:solidFill>
              <a:latin typeface="Arial" charset="0"/>
            </a:endParaRPr>
          </a:p>
        </p:txBody>
      </p:sp>
      <p:sp>
        <p:nvSpPr>
          <p:cNvPr id="70659" name="Text Box 2"/>
          <p:cNvSpPr txBox="1">
            <a:spLocks noChangeArrowheads="1"/>
          </p:cNvSpPr>
          <p:nvPr/>
        </p:nvSpPr>
        <p:spPr bwMode="auto">
          <a:xfrm>
            <a:off x="1143000" y="533400"/>
            <a:ext cx="1346844"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a:t>
            </a:r>
            <a:endParaRPr lang="en-US" sz="2000" i="1" baseline="0" dirty="0" smtClean="0">
              <a:solidFill>
                <a:srgbClr val="FFFFFF"/>
              </a:solidFill>
            </a:endParaRPr>
          </a:p>
        </p:txBody>
      </p:sp>
      <p:sp>
        <p:nvSpPr>
          <p:cNvPr id="70660"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2"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5"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0667" name="Text Box 10"/>
          <p:cNvSpPr txBox="1">
            <a:spLocks noChangeArrowheads="1"/>
          </p:cNvSpPr>
          <p:nvPr/>
        </p:nvSpPr>
        <p:spPr bwMode="auto">
          <a:xfrm>
            <a:off x="1143000" y="0"/>
            <a:ext cx="2372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64619" name="Rectangle 11"/>
          <p:cNvSpPr>
            <a:spLocks noChangeArrowheads="1"/>
          </p:cNvSpPr>
          <p:nvPr/>
        </p:nvSpPr>
        <p:spPr bwMode="auto">
          <a:xfrm>
            <a:off x="228600" y="1143000"/>
            <a:ext cx="8229600" cy="3013075"/>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What is the pattern in the ciphertext of a one-time pad cipher in each of the following cases?</a:t>
            </a:r>
          </a:p>
          <a:p>
            <a:pPr algn="just" eaLnBrk="1" hangingPunct="1">
              <a:spcBef>
                <a:spcPct val="50000"/>
              </a:spcBef>
              <a:defRPr/>
            </a:pPr>
            <a:r>
              <a:rPr lang="en-US" sz="2400">
                <a:solidFill>
                  <a:srgbClr val="000000"/>
                </a:solidFill>
                <a:effectLst>
                  <a:outerShdw blurRad="38100" dist="38100" dir="2700000" algn="tl">
                    <a:srgbClr val="C0C0C0"/>
                  </a:outerShdw>
                </a:effectLst>
                <a:latin typeface="Times New Roman" pitchFamily="18" charset="0"/>
              </a:rPr>
              <a:t>a. The plaintext is made of </a:t>
            </a:r>
            <a:r>
              <a:rPr lang="en-US" sz="2400" i="1">
                <a:solidFill>
                  <a:srgbClr val="000000"/>
                </a:solidFill>
                <a:effectLst>
                  <a:outerShdw blurRad="38100" dist="38100" dir="2700000" algn="tl">
                    <a:srgbClr val="C0C0C0"/>
                  </a:outerShdw>
                </a:effectLst>
                <a:latin typeface="Times New Roman" pitchFamily="18" charset="0"/>
              </a:rPr>
              <a:t>n</a:t>
            </a:r>
            <a:r>
              <a:rPr lang="en-US" sz="2400">
                <a:solidFill>
                  <a:srgbClr val="000000"/>
                </a:solidFill>
                <a:effectLst>
                  <a:outerShdw blurRad="38100" dist="38100" dir="2700000" algn="tl">
                    <a:srgbClr val="C0C0C0"/>
                  </a:outerShdw>
                </a:effectLst>
                <a:latin typeface="Times New Roman" pitchFamily="18" charset="0"/>
              </a:rPr>
              <a:t> 0’s.</a:t>
            </a:r>
          </a:p>
          <a:p>
            <a:pPr algn="just" eaLnBrk="1" hangingPunct="1">
              <a:spcBef>
                <a:spcPct val="50000"/>
              </a:spcBef>
              <a:defRPr/>
            </a:pPr>
            <a:r>
              <a:rPr lang="en-US" sz="2400">
                <a:solidFill>
                  <a:srgbClr val="000000"/>
                </a:solidFill>
                <a:effectLst>
                  <a:outerShdw blurRad="38100" dist="38100" dir="2700000" algn="tl">
                    <a:srgbClr val="C0C0C0"/>
                  </a:outerShdw>
                </a:effectLst>
                <a:latin typeface="Times New Roman" pitchFamily="18" charset="0"/>
              </a:rPr>
              <a:t>b. The plaintext is made of </a:t>
            </a:r>
            <a:r>
              <a:rPr lang="en-US" sz="2400" i="1">
                <a:solidFill>
                  <a:srgbClr val="000000"/>
                </a:solidFill>
                <a:effectLst>
                  <a:outerShdw blurRad="38100" dist="38100" dir="2700000" algn="tl">
                    <a:srgbClr val="C0C0C0"/>
                  </a:outerShdw>
                </a:effectLst>
                <a:latin typeface="Times New Roman" pitchFamily="18" charset="0"/>
              </a:rPr>
              <a:t>n</a:t>
            </a:r>
            <a:r>
              <a:rPr lang="en-US" sz="2400">
                <a:solidFill>
                  <a:srgbClr val="000000"/>
                </a:solidFill>
                <a:effectLst>
                  <a:outerShdw blurRad="38100" dist="38100" dir="2700000" algn="tl">
                    <a:srgbClr val="C0C0C0"/>
                  </a:outerShdw>
                </a:effectLst>
                <a:latin typeface="Times New Roman" pitchFamily="18" charset="0"/>
              </a:rPr>
              <a:t> 1’s.</a:t>
            </a:r>
          </a:p>
          <a:p>
            <a:pPr algn="just" eaLnBrk="1" hangingPunct="1">
              <a:spcBef>
                <a:spcPct val="50000"/>
              </a:spcBef>
              <a:defRPr/>
            </a:pPr>
            <a:r>
              <a:rPr lang="en-US" sz="2400">
                <a:solidFill>
                  <a:srgbClr val="000000"/>
                </a:solidFill>
                <a:effectLst>
                  <a:outerShdw blurRad="38100" dist="38100" dir="2700000" algn="tl">
                    <a:srgbClr val="C0C0C0"/>
                  </a:outerShdw>
                </a:effectLst>
                <a:latin typeface="Times New Roman" pitchFamily="18" charset="0"/>
              </a:rPr>
              <a:t>c. The plaintext is made of alternating 0’s and 1’s.</a:t>
            </a:r>
          </a:p>
          <a:p>
            <a:pPr algn="just" eaLnBrk="1" hangingPunct="1">
              <a:spcBef>
                <a:spcPct val="50000"/>
              </a:spcBef>
              <a:defRPr/>
            </a:pPr>
            <a:r>
              <a:rPr lang="en-US" sz="2400">
                <a:solidFill>
                  <a:srgbClr val="000000"/>
                </a:solidFill>
                <a:effectLst>
                  <a:outerShdw blurRad="38100" dist="38100" dir="2700000" algn="tl">
                    <a:srgbClr val="C0C0C0"/>
                  </a:outerShdw>
                </a:effectLst>
                <a:latin typeface="Times New Roman" pitchFamily="18" charset="0"/>
              </a:rPr>
              <a:t>d. The plaintext is a random string of bits.</a:t>
            </a:r>
          </a:p>
        </p:txBody>
      </p:sp>
      <p:sp>
        <p:nvSpPr>
          <p:cNvPr id="964622" name="Rectangle 14"/>
          <p:cNvSpPr>
            <a:spLocks noChangeArrowheads="1"/>
          </p:cNvSpPr>
          <p:nvPr/>
        </p:nvSpPr>
        <p:spPr bwMode="auto">
          <a:xfrm>
            <a:off x="381000" y="4433888"/>
            <a:ext cx="8229600" cy="519112"/>
          </a:xfrm>
          <a:prstGeom prst="rect">
            <a:avLst/>
          </a:prstGeom>
          <a:noFill/>
          <a:ln w="9525">
            <a:noFill/>
            <a:miter lim="800000"/>
            <a:headEnd/>
            <a:tailEnd/>
          </a:ln>
          <a:effectLst/>
        </p:spPr>
        <p:txBody>
          <a:bodyPr anchor="ctr">
            <a:spAutoFit/>
          </a:bodyPr>
          <a:lstStyle/>
          <a:p>
            <a:pPr algn="just" eaLnBrk="1" hangingPunct="1">
              <a:defRPr/>
            </a:pPr>
            <a:r>
              <a:rPr lang="en-US" sz="2800">
                <a:solidFill>
                  <a:srgbClr val="FF0000"/>
                </a:solidFill>
                <a:effectLst>
                  <a:outerShdw blurRad="38100" dist="38100" dir="2700000" algn="tl">
                    <a:srgbClr val="C0C0C0"/>
                  </a:outerShdw>
                </a:effectLst>
                <a:latin typeface="Times New Roman" pitchFamily="18" charset="0"/>
              </a:rPr>
              <a:t>Solution</a:t>
            </a:r>
          </a:p>
        </p:txBody>
      </p:sp>
      <p:sp>
        <p:nvSpPr>
          <p:cNvPr id="964623" name="Rectangle 15"/>
          <p:cNvSpPr>
            <a:spLocks noChangeArrowheads="1"/>
          </p:cNvSpPr>
          <p:nvPr/>
        </p:nvSpPr>
        <p:spPr bwMode="auto">
          <a:xfrm>
            <a:off x="381000" y="4933950"/>
            <a:ext cx="8229600" cy="1552575"/>
          </a:xfrm>
          <a:prstGeom prst="rect">
            <a:avLst/>
          </a:prstGeom>
          <a:noFill/>
          <a:ln w="9525">
            <a:noFill/>
            <a:miter lim="800000"/>
            <a:headEnd/>
            <a:tailEnd/>
          </a:ln>
          <a:effectLst/>
        </p:spPr>
        <p:txBody>
          <a:bodyPr anchor="ctr">
            <a:spAutoFit/>
          </a:bodyPr>
          <a:lstStyle/>
          <a:p>
            <a:pPr marL="457200" indent="-457200" algn="just" eaLnBrk="1" hangingPunct="1">
              <a:spcAft>
                <a:spcPct val="50000"/>
              </a:spcAft>
              <a:buFontTx/>
              <a:buAutoNum type="alphaLcPeriod"/>
              <a:defRPr/>
            </a:pPr>
            <a:r>
              <a:rPr lang="en-US" sz="2400">
                <a:solidFill>
                  <a:srgbClr val="000000"/>
                </a:solidFill>
                <a:effectLst>
                  <a:outerShdw blurRad="38100" dist="38100" dir="2700000" algn="tl">
                    <a:srgbClr val="C0C0C0"/>
                  </a:outerShdw>
                </a:effectLst>
                <a:latin typeface="Times New Roman" pitchFamily="18" charset="0"/>
              </a:rPr>
              <a:t>Because </a:t>
            </a:r>
            <a:r>
              <a:rPr lang="en-US" sz="2400">
                <a:solidFill>
                  <a:srgbClr val="FF0000"/>
                </a:solidFill>
                <a:effectLst>
                  <a:outerShdw blurRad="38100" dist="38100" dir="2700000" algn="tl">
                    <a:srgbClr val="C0C0C0"/>
                  </a:outerShdw>
                </a:effectLst>
                <a:latin typeface="Times New Roman" pitchFamily="18" charset="0"/>
              </a:rPr>
              <a:t>0 </a:t>
            </a:r>
            <a:r>
              <a:rPr lang="en-US" sz="2400">
                <a:solidFill>
                  <a:srgbClr val="FF0000"/>
                </a:solidFill>
                <a:effectLst>
                  <a:outerShdw blurRad="38100" dist="38100" dir="2700000" algn="tl">
                    <a:srgbClr val="C0C0C0"/>
                  </a:outerShdw>
                </a:effectLst>
                <a:latin typeface="Symbol" pitchFamily="18" charset="2"/>
              </a:rPr>
              <a:t>Å</a:t>
            </a:r>
            <a:r>
              <a:rPr lang="en-US" sz="2400">
                <a:solidFill>
                  <a:srgbClr val="FF0000"/>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a:t>
            </a:r>
            <a:r>
              <a:rPr lang="en-US" sz="2400">
                <a:solidFill>
                  <a:srgbClr val="FF0000"/>
                </a:solidFill>
                <a:effectLst>
                  <a:outerShdw blurRad="38100" dist="38100" dir="2700000" algn="tl">
                    <a:srgbClr val="C0C0C0"/>
                  </a:outerShdw>
                </a:effectLst>
                <a:latin typeface="Times New Roman" pitchFamily="18" charset="0"/>
              </a:rPr>
              <a:t> =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a:t>
            </a:r>
            <a:r>
              <a:rPr lang="en-US" sz="2400" i="1" baseline="-25000">
                <a:solidFill>
                  <a:srgbClr val="000000"/>
                </a:solidFill>
                <a:effectLst>
                  <a:outerShdw blurRad="38100" dist="38100" dir="2700000" algn="tl">
                    <a:srgbClr val="C0C0C0"/>
                  </a:outerShdw>
                </a:effectLst>
                <a:latin typeface="Times New Roman" pitchFamily="18" charset="0"/>
              </a:rPr>
              <a:t> </a:t>
            </a:r>
            <a:r>
              <a:rPr lang="en-US" sz="2400">
                <a:solidFill>
                  <a:srgbClr val="000000"/>
                </a:solidFill>
                <a:effectLst>
                  <a:outerShdw blurRad="38100" dist="38100" dir="2700000" algn="tl">
                    <a:srgbClr val="C0C0C0"/>
                  </a:outerShdw>
                </a:effectLst>
                <a:latin typeface="Times New Roman" pitchFamily="18" charset="0"/>
              </a:rPr>
              <a:t>, the ciphertext stream is the same as the key stream. If the key stream is random, the ciphertext is also random. The patterns in the plaintext are not preserved in the ciphertext.</a:t>
            </a:r>
          </a:p>
        </p:txBody>
      </p:sp>
    </p:spTree>
    <p:extLst>
      <p:ext uri="{BB962C8B-B14F-4D97-AF65-F5344CB8AC3E}">
        <p14:creationId xmlns:p14="http://schemas.microsoft.com/office/powerpoint/2010/main" val="3422591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9A64EFAF-E27E-401E-986E-A51762968FC0}" type="slidenum">
              <a:rPr lang="en-US" sz="1200" baseline="0" smtClean="0">
                <a:solidFill>
                  <a:srgbClr val="1C1C1C"/>
                </a:solidFill>
                <a:latin typeface="Arial" charset="0"/>
              </a:rPr>
              <a:pPr/>
              <a:t>78</a:t>
            </a:fld>
            <a:endParaRPr lang="en-US" sz="1200" baseline="0" dirty="0">
              <a:solidFill>
                <a:srgbClr val="1C1C1C"/>
              </a:solidFill>
              <a:latin typeface="Arial" charset="0"/>
            </a:endParaRPr>
          </a:p>
        </p:txBody>
      </p:sp>
      <p:sp>
        <p:nvSpPr>
          <p:cNvPr id="71683"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1684"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86"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89"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1691" name="Text Box 10"/>
          <p:cNvSpPr txBox="1">
            <a:spLocks noChangeArrowheads="1"/>
          </p:cNvSpPr>
          <p:nvPr/>
        </p:nvSpPr>
        <p:spPr bwMode="auto">
          <a:xfrm>
            <a:off x="1143000" y="0"/>
            <a:ext cx="2372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66669" name="Rectangle 13"/>
          <p:cNvSpPr>
            <a:spLocks noChangeArrowheads="1"/>
          </p:cNvSpPr>
          <p:nvPr/>
        </p:nvSpPr>
        <p:spPr bwMode="auto">
          <a:xfrm>
            <a:off x="381000" y="1333500"/>
            <a:ext cx="8229600" cy="4838700"/>
          </a:xfrm>
          <a:prstGeom prst="rect">
            <a:avLst/>
          </a:prstGeom>
          <a:noFill/>
          <a:ln w="9525">
            <a:noFill/>
            <a:miter lim="800000"/>
            <a:headEnd/>
            <a:tailEnd/>
          </a:ln>
          <a:effectLst/>
        </p:spPr>
        <p:txBody>
          <a:bodyPr anchor="ctr">
            <a:spAutoFit/>
          </a:bodyPr>
          <a:lstStyle/>
          <a:p>
            <a:pPr marL="457200" indent="-457200" algn="just" eaLnBrk="1" hangingPunct="1">
              <a:spcAft>
                <a:spcPct val="50000"/>
              </a:spcAft>
              <a:buFontTx/>
              <a:buAutoNum type="alphaLcPeriod" startAt="2"/>
              <a:defRPr/>
            </a:pPr>
            <a:r>
              <a:rPr lang="en-US" sz="2400">
                <a:solidFill>
                  <a:srgbClr val="000000"/>
                </a:solidFill>
                <a:effectLst>
                  <a:outerShdw blurRad="38100" dist="38100" dir="2700000" algn="tl">
                    <a:srgbClr val="C0C0C0"/>
                  </a:outerShdw>
                </a:effectLst>
                <a:latin typeface="Times New Roman" pitchFamily="18" charset="0"/>
              </a:rPr>
              <a:t>Because</a:t>
            </a:r>
            <a:r>
              <a:rPr lang="en-US" sz="2400">
                <a:solidFill>
                  <a:srgbClr val="3333CC"/>
                </a:solidFill>
                <a:effectLst>
                  <a:outerShdw blurRad="38100" dist="38100" dir="2700000" algn="tl">
                    <a:srgbClr val="C0C0C0"/>
                  </a:outerShdw>
                </a:effectLst>
                <a:latin typeface="Times New Roman" pitchFamily="18" charset="0"/>
              </a:rPr>
              <a:t> </a:t>
            </a:r>
            <a:r>
              <a:rPr lang="en-US" sz="2400">
                <a:solidFill>
                  <a:srgbClr val="FF0000"/>
                </a:solidFill>
                <a:effectLst>
                  <a:outerShdw blurRad="38100" dist="38100" dir="2700000" algn="tl">
                    <a:srgbClr val="C0C0C0"/>
                  </a:outerShdw>
                </a:effectLst>
                <a:latin typeface="Times New Roman" pitchFamily="18" charset="0"/>
              </a:rPr>
              <a:t>1 </a:t>
            </a:r>
            <a:r>
              <a:rPr lang="en-US" sz="2400">
                <a:solidFill>
                  <a:srgbClr val="FF0000"/>
                </a:solidFill>
                <a:effectLst>
                  <a:outerShdw blurRad="38100" dist="38100" dir="2700000" algn="tl">
                    <a:srgbClr val="C0C0C0"/>
                  </a:outerShdw>
                </a:effectLst>
                <a:latin typeface="Symbol" pitchFamily="18" charset="2"/>
              </a:rPr>
              <a:t>Å</a:t>
            </a:r>
            <a:r>
              <a:rPr lang="en-US" sz="2400">
                <a:solidFill>
                  <a:srgbClr val="FF0000"/>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a:t>
            </a:r>
            <a:r>
              <a:rPr lang="en-US" sz="2400">
                <a:solidFill>
                  <a:srgbClr val="FF0000"/>
                </a:solidFill>
                <a:effectLst>
                  <a:outerShdw blurRad="38100" dist="38100" dir="2700000" algn="tl">
                    <a:srgbClr val="C0C0C0"/>
                  </a:outerShdw>
                </a:effectLst>
                <a:latin typeface="Times New Roman" pitchFamily="18" charset="0"/>
              </a:rPr>
              <a:t> =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a:t>
            </a:r>
            <a:r>
              <a:rPr lang="en-US" sz="2400">
                <a:solidFill>
                  <a:srgbClr val="3333CC"/>
                </a:solidFill>
                <a:effectLst>
                  <a:outerShdw blurRad="38100" dist="38100" dir="2700000" algn="tl">
                    <a:srgbClr val="C0C0C0"/>
                  </a:outerShdw>
                </a:effectLst>
                <a:latin typeface="Times New Roman" pitchFamily="18" charset="0"/>
              </a:rPr>
              <a:t> </a:t>
            </a:r>
            <a:r>
              <a:rPr lang="en-US" sz="2400">
                <a:solidFill>
                  <a:srgbClr val="000000"/>
                </a:solidFill>
                <a:effectLst>
                  <a:outerShdw blurRad="38100" dist="38100" dir="2700000" algn="tl">
                    <a:srgbClr val="C0C0C0"/>
                  </a:outerShdw>
                </a:effectLst>
                <a:latin typeface="Times New Roman" pitchFamily="18" charset="0"/>
              </a:rPr>
              <a:t>where</a:t>
            </a:r>
            <a:r>
              <a:rPr lang="en-US" sz="2400">
                <a:solidFill>
                  <a:srgbClr val="3333CC"/>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a:t>
            </a:r>
            <a:r>
              <a:rPr lang="en-US" sz="2400">
                <a:solidFill>
                  <a:srgbClr val="3333CC"/>
                </a:solidFill>
                <a:effectLst>
                  <a:outerShdw blurRad="38100" dist="38100" dir="2700000" algn="tl">
                    <a:srgbClr val="C0C0C0"/>
                  </a:outerShdw>
                </a:effectLst>
                <a:latin typeface="Times New Roman" pitchFamily="18" charset="0"/>
              </a:rPr>
              <a:t> </a:t>
            </a:r>
            <a:r>
              <a:rPr lang="en-US" sz="2400">
                <a:solidFill>
                  <a:srgbClr val="000000"/>
                </a:solidFill>
                <a:effectLst>
                  <a:outerShdw blurRad="38100" dist="38100" dir="2700000" algn="tl">
                    <a:srgbClr val="C0C0C0"/>
                  </a:outerShdw>
                </a:effectLst>
                <a:latin typeface="Times New Roman" pitchFamily="18" charset="0"/>
              </a:rPr>
              <a:t>is the complement of</a:t>
            </a:r>
            <a:r>
              <a:rPr lang="en-US" sz="2400">
                <a:solidFill>
                  <a:srgbClr val="3333CC"/>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k</a:t>
            </a:r>
            <a:r>
              <a:rPr lang="en-US" sz="2400" i="1" baseline="-25000">
                <a:solidFill>
                  <a:srgbClr val="FF0000"/>
                </a:solidFill>
                <a:effectLst>
                  <a:outerShdw blurRad="38100" dist="38100" dir="2700000" algn="tl">
                    <a:srgbClr val="C0C0C0"/>
                  </a:outerShdw>
                </a:effectLst>
                <a:latin typeface="Times New Roman" pitchFamily="18" charset="0"/>
              </a:rPr>
              <a:t>i </a:t>
            </a:r>
            <a:r>
              <a:rPr lang="en-US" sz="2400">
                <a:solidFill>
                  <a:srgbClr val="3333CC"/>
                </a:solidFill>
                <a:effectLst>
                  <a:outerShdw blurRad="38100" dist="38100" dir="2700000" algn="tl">
                    <a:srgbClr val="C0C0C0"/>
                  </a:outerShdw>
                </a:effectLst>
                <a:latin typeface="Times New Roman" pitchFamily="18" charset="0"/>
              </a:rPr>
              <a:t>, </a:t>
            </a:r>
            <a:r>
              <a:rPr lang="en-US" sz="2400">
                <a:solidFill>
                  <a:srgbClr val="000000"/>
                </a:solidFill>
                <a:effectLst>
                  <a:outerShdw blurRad="38100" dist="38100" dir="2700000" algn="tl">
                    <a:srgbClr val="C0C0C0"/>
                  </a:outerShdw>
                </a:effectLst>
                <a:latin typeface="Times New Roman" pitchFamily="18" charset="0"/>
              </a:rPr>
              <a:t>the ciphertext stream is the complement of the key stream. If the key stream is random, the ciphertext is also random. Again the patterns in the plaintext are not preserved in the ciphertext.</a:t>
            </a:r>
          </a:p>
          <a:p>
            <a:pPr marL="457200" indent="-457200" algn="just" eaLnBrk="1" hangingPunct="1">
              <a:spcAft>
                <a:spcPct val="50000"/>
              </a:spcAft>
              <a:buFontTx/>
              <a:buAutoNum type="alphaLcPeriod" startAt="2"/>
              <a:defRPr/>
            </a:pPr>
            <a:r>
              <a:rPr lang="en-US" sz="2400">
                <a:solidFill>
                  <a:srgbClr val="000000"/>
                </a:solidFill>
                <a:effectLst>
                  <a:outerShdw blurRad="38100" dist="38100" dir="2700000" algn="tl">
                    <a:srgbClr val="C0C0C0"/>
                  </a:outerShdw>
                </a:effectLst>
                <a:latin typeface="Times New Roman" pitchFamily="18" charset="0"/>
              </a:rPr>
              <a:t>In this case, each bit in the ciphertext stream is either the same as the corresponding bit in the key stream or the complement of it. Therefore, the result is also a random string if the key stream is random.</a:t>
            </a:r>
          </a:p>
          <a:p>
            <a:pPr marL="457200" indent="-457200" algn="just" eaLnBrk="1" hangingPunct="1">
              <a:spcAft>
                <a:spcPct val="50000"/>
              </a:spcAft>
              <a:buFontTx/>
              <a:buAutoNum type="alphaLcPeriod" startAt="2"/>
              <a:defRPr/>
            </a:pPr>
            <a:r>
              <a:rPr lang="en-US" sz="2400">
                <a:solidFill>
                  <a:srgbClr val="000000"/>
                </a:solidFill>
                <a:effectLst>
                  <a:outerShdw blurRad="38100" dist="38100" dir="2700000" algn="tl">
                    <a:srgbClr val="C0C0C0"/>
                  </a:outerShdw>
                </a:effectLst>
                <a:latin typeface="Times New Roman" pitchFamily="18" charset="0"/>
              </a:rPr>
              <a:t>In this case, the ciphertext is definitely random because the exclusive-or of two random bits results in a random bit.</a:t>
            </a:r>
          </a:p>
        </p:txBody>
      </p:sp>
      <p:sp>
        <p:nvSpPr>
          <p:cNvPr id="966670" name="Line 14"/>
          <p:cNvSpPr>
            <a:spLocks noChangeShapeType="1"/>
          </p:cNvSpPr>
          <p:nvPr/>
        </p:nvSpPr>
        <p:spPr bwMode="auto">
          <a:xfrm>
            <a:off x="3200400" y="1371600"/>
            <a:ext cx="228600" cy="0"/>
          </a:xfrm>
          <a:prstGeom prst="line">
            <a:avLst/>
          </a:prstGeom>
          <a:noFill/>
          <a:ln w="38100">
            <a:solidFill>
              <a:schemeClr val="hlink"/>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966671" name="Line 15"/>
          <p:cNvSpPr>
            <a:spLocks noChangeShapeType="1"/>
          </p:cNvSpPr>
          <p:nvPr/>
        </p:nvSpPr>
        <p:spPr bwMode="auto">
          <a:xfrm>
            <a:off x="4419600" y="1371600"/>
            <a:ext cx="228600" cy="0"/>
          </a:xfrm>
          <a:prstGeom prst="line">
            <a:avLst/>
          </a:prstGeom>
          <a:noFill/>
          <a:ln w="38100">
            <a:solidFill>
              <a:schemeClr val="hlink"/>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71695" name="Text Box 16"/>
          <p:cNvSpPr txBox="1">
            <a:spLocks noChangeArrowheads="1"/>
          </p:cNvSpPr>
          <p:nvPr/>
        </p:nvSpPr>
        <p:spPr bwMode="auto">
          <a:xfrm>
            <a:off x="3124200" y="533400"/>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smtClean="0">
                <a:solidFill>
                  <a:srgbClr val="000000"/>
                </a:solidFill>
              </a:rPr>
              <a:t>(Continued)</a:t>
            </a:r>
            <a:endParaRPr lang="en-US" sz="2000" i="1" baseline="0" smtClean="0">
              <a:solidFill>
                <a:srgbClr val="000000"/>
              </a:solidFill>
            </a:endParaRPr>
          </a:p>
        </p:txBody>
      </p:sp>
    </p:spTree>
    <p:extLst>
      <p:ext uri="{BB962C8B-B14F-4D97-AF65-F5344CB8AC3E}">
        <p14:creationId xmlns:p14="http://schemas.microsoft.com/office/powerpoint/2010/main" val="4056217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680EF768-C67E-488F-9F3F-963A9DDB2720}" type="slidenum">
              <a:rPr lang="en-US" sz="1200" baseline="0" smtClean="0">
                <a:solidFill>
                  <a:srgbClr val="1C1C1C"/>
                </a:solidFill>
                <a:latin typeface="Arial" charset="0"/>
              </a:rPr>
              <a:pPr/>
              <a:t>79</a:t>
            </a:fld>
            <a:endParaRPr lang="en-US" sz="1200" baseline="0" dirty="0">
              <a:solidFill>
                <a:srgbClr val="1C1C1C"/>
              </a:solidFill>
              <a:latin typeface="Arial" charset="0"/>
            </a:endParaRPr>
          </a:p>
        </p:txBody>
      </p:sp>
      <p:sp>
        <p:nvSpPr>
          <p:cNvPr id="72707" name="Text Box 4"/>
          <p:cNvSpPr txBox="1">
            <a:spLocks noChangeArrowheads="1"/>
          </p:cNvSpPr>
          <p:nvPr/>
        </p:nvSpPr>
        <p:spPr bwMode="auto">
          <a:xfrm>
            <a:off x="1790700" y="1066800"/>
            <a:ext cx="4417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Figure   </a:t>
            </a:r>
            <a:r>
              <a:rPr lang="en-US" sz="2000" i="1" baseline="0" dirty="0" smtClean="0">
                <a:solidFill>
                  <a:srgbClr val="000000"/>
                </a:solidFill>
              </a:rPr>
              <a:t>Feedback shift register (FSR)</a:t>
            </a:r>
          </a:p>
        </p:txBody>
      </p:sp>
      <p:pic>
        <p:nvPicPr>
          <p:cNvPr id="727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1844675"/>
            <a:ext cx="71755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6"/>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0" name="Rectangle 7"/>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1" name="Rectangle 8"/>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2" name="Rectangle 9"/>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3"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4" name="Rectangle 11"/>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5" name="Rectangle 12"/>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2716" name="Text Box 13"/>
          <p:cNvSpPr txBox="1">
            <a:spLocks noChangeArrowheads="1"/>
          </p:cNvSpPr>
          <p:nvPr/>
        </p:nvSpPr>
        <p:spPr bwMode="auto">
          <a:xfrm>
            <a:off x="1143000" y="0"/>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Tree>
    <p:extLst>
      <p:ext uri="{BB962C8B-B14F-4D97-AF65-F5344CB8AC3E}">
        <p14:creationId xmlns:p14="http://schemas.microsoft.com/office/powerpoint/2010/main" val="2483917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normAutofit fontScale="85000" lnSpcReduction="20000"/>
          </a:bodyPr>
          <a:lstStyle/>
          <a:p>
            <a:r>
              <a:rPr lang="en-US" smtClean="0"/>
              <a:t>8.</a:t>
            </a:r>
            <a:fld id="{6E8942DC-B68B-4BF6-87D7-71E729654EB5}" type="slidenum">
              <a:rPr lang="en-US" smtClean="0"/>
              <a:pPr/>
              <a:t>8</a:t>
            </a:fld>
            <a:endParaRPr lang="en-US"/>
          </a:p>
        </p:txBody>
      </p:sp>
      <p:pic>
        <p:nvPicPr>
          <p:cNvPr id="4" name="Picture 3"/>
          <p:cNvPicPr>
            <a:picLocks noChangeAspect="1"/>
          </p:cNvPicPr>
          <p:nvPr/>
        </p:nvPicPr>
        <p:blipFill>
          <a:blip r:embed="rId2"/>
          <a:stretch>
            <a:fillRect/>
          </a:stretch>
        </p:blipFill>
        <p:spPr>
          <a:xfrm>
            <a:off x="838200" y="2823514"/>
            <a:ext cx="1882948" cy="2275607"/>
          </a:xfrm>
          <a:prstGeom prst="rect">
            <a:avLst/>
          </a:prstGeom>
        </p:spPr>
      </p:pic>
      <p:pic>
        <p:nvPicPr>
          <p:cNvPr id="5" name="Picture 4"/>
          <p:cNvPicPr>
            <a:picLocks noChangeAspect="1"/>
          </p:cNvPicPr>
          <p:nvPr/>
        </p:nvPicPr>
        <p:blipFill>
          <a:blip r:embed="rId3"/>
          <a:stretch>
            <a:fillRect/>
          </a:stretch>
        </p:blipFill>
        <p:spPr>
          <a:xfrm>
            <a:off x="3482940" y="2768287"/>
            <a:ext cx="2073031" cy="2255250"/>
          </a:xfrm>
          <a:prstGeom prst="rect">
            <a:avLst/>
          </a:prstGeom>
        </p:spPr>
      </p:pic>
      <p:pic>
        <p:nvPicPr>
          <p:cNvPr id="6" name="Picture 5"/>
          <p:cNvPicPr>
            <a:picLocks noChangeAspect="1"/>
          </p:cNvPicPr>
          <p:nvPr/>
        </p:nvPicPr>
        <p:blipFill>
          <a:blip r:embed="rId4"/>
          <a:stretch>
            <a:fillRect/>
          </a:stretch>
        </p:blipFill>
        <p:spPr>
          <a:xfrm>
            <a:off x="6651451" y="2768287"/>
            <a:ext cx="2036662" cy="2237063"/>
          </a:xfrm>
          <a:prstGeom prst="rect">
            <a:avLst/>
          </a:prstGeom>
        </p:spPr>
      </p:pic>
      <p:sp>
        <p:nvSpPr>
          <p:cNvPr id="7" name="Rectangle 6"/>
          <p:cNvSpPr/>
          <p:nvPr/>
        </p:nvSpPr>
        <p:spPr>
          <a:xfrm>
            <a:off x="838200" y="5101749"/>
            <a:ext cx="1733167" cy="584775"/>
          </a:xfrm>
          <a:prstGeom prst="rect">
            <a:avLst/>
          </a:prstGeom>
        </p:spPr>
        <p:txBody>
          <a:bodyPr wrap="none">
            <a:spAutoFit/>
          </a:bodyPr>
          <a:lstStyle/>
          <a:p>
            <a:r>
              <a:rPr lang="en-GB" dirty="0"/>
              <a:t>Original</a:t>
            </a:r>
          </a:p>
        </p:txBody>
      </p:sp>
      <p:sp>
        <p:nvSpPr>
          <p:cNvPr id="8" name="Rectangle 7"/>
          <p:cNvSpPr/>
          <p:nvPr/>
        </p:nvSpPr>
        <p:spPr>
          <a:xfrm>
            <a:off x="4144977" y="5099121"/>
            <a:ext cx="1051891" cy="584775"/>
          </a:xfrm>
          <a:prstGeom prst="rect">
            <a:avLst/>
          </a:prstGeom>
        </p:spPr>
        <p:txBody>
          <a:bodyPr wrap="none">
            <a:spAutoFit/>
          </a:bodyPr>
          <a:lstStyle/>
          <a:p>
            <a:r>
              <a:rPr lang="en-GB" dirty="0"/>
              <a:t>ECB</a:t>
            </a:r>
          </a:p>
        </p:txBody>
      </p:sp>
      <p:sp>
        <p:nvSpPr>
          <p:cNvPr id="9" name="Rectangle 8"/>
          <p:cNvSpPr/>
          <p:nvPr/>
        </p:nvSpPr>
        <p:spPr>
          <a:xfrm>
            <a:off x="6985139" y="5005350"/>
            <a:ext cx="1369286" cy="584775"/>
          </a:xfrm>
          <a:prstGeom prst="rect">
            <a:avLst/>
          </a:prstGeom>
        </p:spPr>
        <p:txBody>
          <a:bodyPr wrap="none">
            <a:spAutoFit/>
          </a:bodyPr>
          <a:lstStyle/>
          <a:p>
            <a:r>
              <a:rPr lang="en-GB" dirty="0"/>
              <a:t>Better</a:t>
            </a:r>
          </a:p>
        </p:txBody>
      </p:sp>
    </p:spTree>
    <p:extLst>
      <p:ext uri="{BB962C8B-B14F-4D97-AF65-F5344CB8AC3E}">
        <p14:creationId xmlns:p14="http://schemas.microsoft.com/office/powerpoint/2010/main" val="32976415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D2949012-7221-4076-A193-43D247F6A2CD}" type="slidenum">
              <a:rPr lang="en-US" sz="1200" baseline="0" smtClean="0">
                <a:solidFill>
                  <a:srgbClr val="1C1C1C"/>
                </a:solidFill>
                <a:latin typeface="Arial" charset="0"/>
              </a:rPr>
              <a:pPr/>
              <a:t>80</a:t>
            </a:fld>
            <a:endParaRPr lang="en-US" sz="1200" baseline="0" dirty="0">
              <a:solidFill>
                <a:srgbClr val="1C1C1C"/>
              </a:solidFill>
              <a:latin typeface="Arial" charset="0"/>
            </a:endParaRPr>
          </a:p>
        </p:txBody>
      </p:sp>
      <p:sp>
        <p:nvSpPr>
          <p:cNvPr id="73731"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3732"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4"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7"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3739" name="Text Box 10"/>
          <p:cNvSpPr txBox="1">
            <a:spLocks noChangeArrowheads="1"/>
          </p:cNvSpPr>
          <p:nvPr/>
        </p:nvSpPr>
        <p:spPr bwMode="auto">
          <a:xfrm>
            <a:off x="1143000" y="0"/>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70763" name="Rectangle 11"/>
          <p:cNvSpPr>
            <a:spLocks noChangeArrowheads="1"/>
          </p:cNvSpPr>
          <p:nvPr/>
        </p:nvSpPr>
        <p:spPr bwMode="auto">
          <a:xfrm>
            <a:off x="228600" y="13716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Create a linear feedback shift register with 5 cells in which </a:t>
            </a:r>
          </a:p>
          <a:p>
            <a:pPr algn="just" eaLnBrk="1" hangingPunct="1">
              <a:defRPr/>
            </a:pPr>
            <a:r>
              <a:rPr lang="en-US" sz="2400" i="1">
                <a:solidFill>
                  <a:srgbClr val="FF0000"/>
                </a:solidFill>
                <a:effectLst>
                  <a:outerShdw blurRad="38100" dist="38100" dir="2700000" algn="tl">
                    <a:srgbClr val="C0C0C0"/>
                  </a:outerShdw>
                </a:effectLst>
                <a:latin typeface="Times New Roman" pitchFamily="18" charset="0"/>
              </a:rPr>
              <a:t>b</a:t>
            </a:r>
            <a:r>
              <a:rPr lang="en-US" sz="2400" i="1" baseline="-25000">
                <a:solidFill>
                  <a:srgbClr val="FF0000"/>
                </a:solidFill>
                <a:effectLst>
                  <a:outerShdw blurRad="38100" dist="38100" dir="2700000" algn="tl">
                    <a:srgbClr val="C0C0C0"/>
                  </a:outerShdw>
                </a:effectLst>
                <a:latin typeface="Times New Roman" pitchFamily="18" charset="0"/>
              </a:rPr>
              <a:t>5</a:t>
            </a:r>
            <a:r>
              <a:rPr lang="en-US" sz="2400">
                <a:solidFill>
                  <a:srgbClr val="FF0000"/>
                </a:solidFill>
                <a:effectLst>
                  <a:outerShdw blurRad="38100" dist="38100" dir="2700000" algn="tl">
                    <a:srgbClr val="C0C0C0"/>
                  </a:outerShdw>
                </a:effectLst>
                <a:latin typeface="Times New Roman" pitchFamily="18" charset="0"/>
              </a:rPr>
              <a:t> = </a:t>
            </a:r>
            <a:r>
              <a:rPr lang="en-US" sz="2400" i="1">
                <a:solidFill>
                  <a:srgbClr val="FF0000"/>
                </a:solidFill>
                <a:effectLst>
                  <a:outerShdw blurRad="38100" dist="38100" dir="2700000" algn="tl">
                    <a:srgbClr val="C0C0C0"/>
                  </a:outerShdw>
                </a:effectLst>
                <a:latin typeface="Times New Roman" pitchFamily="18" charset="0"/>
              </a:rPr>
              <a:t>b</a:t>
            </a:r>
            <a:r>
              <a:rPr lang="en-US" sz="2400" i="1" baseline="-25000">
                <a:solidFill>
                  <a:srgbClr val="FF0000"/>
                </a:solidFill>
                <a:effectLst>
                  <a:outerShdw blurRad="38100" dist="38100" dir="2700000" algn="tl">
                    <a:srgbClr val="C0C0C0"/>
                  </a:outerShdw>
                </a:effectLst>
                <a:latin typeface="Times New Roman" pitchFamily="18" charset="0"/>
              </a:rPr>
              <a:t>4</a:t>
            </a:r>
            <a:r>
              <a:rPr lang="en-US" sz="2400">
                <a:solidFill>
                  <a:srgbClr val="FF0000"/>
                </a:solidFill>
                <a:effectLst>
                  <a:outerShdw blurRad="38100" dist="38100" dir="2700000" algn="tl">
                    <a:srgbClr val="C0C0C0"/>
                  </a:outerShdw>
                </a:effectLst>
                <a:latin typeface="Times New Roman" pitchFamily="18" charset="0"/>
              </a:rPr>
              <a:t> </a:t>
            </a:r>
            <a:r>
              <a:rPr lang="en-US" sz="2400">
                <a:solidFill>
                  <a:srgbClr val="FF0000"/>
                </a:solidFill>
                <a:effectLst>
                  <a:outerShdw blurRad="38100" dist="38100" dir="2700000" algn="tl">
                    <a:srgbClr val="C0C0C0"/>
                  </a:outerShdw>
                </a:effectLst>
                <a:latin typeface="Symbol" pitchFamily="18" charset="2"/>
              </a:rPr>
              <a:t>Å</a:t>
            </a:r>
            <a:r>
              <a:rPr lang="en-US" sz="2400">
                <a:solidFill>
                  <a:srgbClr val="FF0000"/>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b</a:t>
            </a:r>
            <a:r>
              <a:rPr lang="en-US" sz="2400" i="1" baseline="-25000">
                <a:solidFill>
                  <a:srgbClr val="FF0000"/>
                </a:solidFill>
                <a:effectLst>
                  <a:outerShdw blurRad="38100" dist="38100" dir="2700000" algn="tl">
                    <a:srgbClr val="C0C0C0"/>
                  </a:outerShdw>
                </a:effectLst>
                <a:latin typeface="Times New Roman" pitchFamily="18" charset="0"/>
              </a:rPr>
              <a:t>2</a:t>
            </a:r>
            <a:r>
              <a:rPr lang="en-US" sz="2400">
                <a:solidFill>
                  <a:srgbClr val="FF0000"/>
                </a:solidFill>
                <a:effectLst>
                  <a:outerShdw blurRad="38100" dist="38100" dir="2700000" algn="tl">
                    <a:srgbClr val="C0C0C0"/>
                  </a:outerShdw>
                </a:effectLst>
                <a:latin typeface="Times New Roman" pitchFamily="18" charset="0"/>
              </a:rPr>
              <a:t> </a:t>
            </a:r>
            <a:r>
              <a:rPr lang="en-US" sz="2400">
                <a:solidFill>
                  <a:srgbClr val="FF0000"/>
                </a:solidFill>
                <a:effectLst>
                  <a:outerShdw blurRad="38100" dist="38100" dir="2700000" algn="tl">
                    <a:srgbClr val="C0C0C0"/>
                  </a:outerShdw>
                </a:effectLst>
                <a:latin typeface="Symbol" pitchFamily="18" charset="2"/>
              </a:rPr>
              <a:t>Å</a:t>
            </a:r>
            <a:r>
              <a:rPr lang="en-US" sz="2400">
                <a:solidFill>
                  <a:srgbClr val="FF0000"/>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b</a:t>
            </a:r>
            <a:r>
              <a:rPr lang="en-US" sz="2400" i="1" baseline="-25000">
                <a:solidFill>
                  <a:srgbClr val="FF0000"/>
                </a:solidFill>
                <a:effectLst>
                  <a:outerShdw blurRad="38100" dist="38100" dir="2700000" algn="tl">
                    <a:srgbClr val="C0C0C0"/>
                  </a:outerShdw>
                </a:effectLst>
                <a:latin typeface="Times New Roman" pitchFamily="18" charset="0"/>
              </a:rPr>
              <a:t>0</a:t>
            </a:r>
            <a:r>
              <a:rPr lang="en-US" sz="2400" i="1" baseline="-25000">
                <a:solidFill>
                  <a:srgbClr val="000000"/>
                </a:solidFill>
                <a:effectLst>
                  <a:outerShdw blurRad="38100" dist="38100" dir="2700000" algn="tl">
                    <a:srgbClr val="C0C0C0"/>
                  </a:outerShdw>
                </a:effectLst>
                <a:latin typeface="Times New Roman" pitchFamily="18" charset="0"/>
              </a:rPr>
              <a:t> </a:t>
            </a:r>
            <a:r>
              <a:rPr lang="en-US" sz="2400">
                <a:solidFill>
                  <a:srgbClr val="000000"/>
                </a:solidFill>
                <a:effectLst>
                  <a:outerShdw blurRad="38100" dist="38100" dir="2700000" algn="tl">
                    <a:srgbClr val="C0C0C0"/>
                  </a:outerShdw>
                </a:effectLst>
                <a:latin typeface="Times New Roman" pitchFamily="18" charset="0"/>
              </a:rPr>
              <a:t>.</a:t>
            </a:r>
          </a:p>
        </p:txBody>
      </p:sp>
      <p:sp>
        <p:nvSpPr>
          <p:cNvPr id="970764" name="Rectangle 12"/>
          <p:cNvSpPr>
            <a:spLocks noChangeArrowheads="1"/>
          </p:cNvSpPr>
          <p:nvPr/>
        </p:nvSpPr>
        <p:spPr bwMode="auto">
          <a:xfrm>
            <a:off x="381000" y="2681288"/>
            <a:ext cx="8229600" cy="519112"/>
          </a:xfrm>
          <a:prstGeom prst="rect">
            <a:avLst/>
          </a:prstGeom>
          <a:noFill/>
          <a:ln w="9525">
            <a:noFill/>
            <a:miter lim="800000"/>
            <a:headEnd/>
            <a:tailEnd/>
          </a:ln>
          <a:effectLst/>
        </p:spPr>
        <p:txBody>
          <a:bodyPr anchor="ctr">
            <a:spAutoFit/>
          </a:bodyPr>
          <a:lstStyle/>
          <a:p>
            <a:pPr algn="just" eaLnBrk="1" hangingPunct="1">
              <a:defRPr/>
            </a:pPr>
            <a:r>
              <a:rPr lang="en-US" sz="2800">
                <a:solidFill>
                  <a:srgbClr val="FF0000"/>
                </a:solidFill>
                <a:effectLst>
                  <a:outerShdw blurRad="38100" dist="38100" dir="2700000" algn="tl">
                    <a:srgbClr val="C0C0C0"/>
                  </a:outerShdw>
                </a:effectLst>
                <a:latin typeface="Times New Roman" pitchFamily="18" charset="0"/>
              </a:rPr>
              <a:t>Solution</a:t>
            </a:r>
          </a:p>
        </p:txBody>
      </p:sp>
      <p:sp>
        <p:nvSpPr>
          <p:cNvPr id="970766" name="Rectangle 14"/>
          <p:cNvSpPr>
            <a:spLocks noChangeArrowheads="1"/>
          </p:cNvSpPr>
          <p:nvPr/>
        </p:nvSpPr>
        <p:spPr bwMode="auto">
          <a:xfrm>
            <a:off x="381000" y="3233738"/>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If </a:t>
            </a:r>
            <a:r>
              <a:rPr lang="en-US" sz="2400" i="1">
                <a:solidFill>
                  <a:srgbClr val="000000"/>
                </a:solidFill>
                <a:effectLst>
                  <a:outerShdw blurRad="38100" dist="38100" dir="2700000" algn="tl">
                    <a:srgbClr val="C0C0C0"/>
                  </a:outerShdw>
                </a:effectLst>
                <a:latin typeface="Times New Roman" pitchFamily="18" charset="0"/>
              </a:rPr>
              <a:t>c</a:t>
            </a:r>
            <a:r>
              <a:rPr lang="en-US" sz="2400" i="1" baseline="-25000">
                <a:solidFill>
                  <a:srgbClr val="000000"/>
                </a:solidFill>
                <a:effectLst>
                  <a:outerShdw blurRad="38100" dist="38100" dir="2700000" algn="tl">
                    <a:srgbClr val="C0C0C0"/>
                  </a:outerShdw>
                </a:effectLst>
                <a:latin typeface="Times New Roman" pitchFamily="18" charset="0"/>
              </a:rPr>
              <a:t>i</a:t>
            </a:r>
            <a:r>
              <a:rPr lang="en-US" sz="2400">
                <a:solidFill>
                  <a:srgbClr val="000000"/>
                </a:solidFill>
                <a:effectLst>
                  <a:outerShdw blurRad="38100" dist="38100" dir="2700000" algn="tl">
                    <a:srgbClr val="C0C0C0"/>
                  </a:outerShdw>
                </a:effectLst>
                <a:latin typeface="Times New Roman" pitchFamily="18" charset="0"/>
              </a:rPr>
              <a:t> = 0, </a:t>
            </a:r>
            <a:r>
              <a:rPr lang="en-US" sz="2400" i="1">
                <a:solidFill>
                  <a:srgbClr val="000000"/>
                </a:solidFill>
                <a:effectLst>
                  <a:outerShdw blurRad="38100" dist="38100" dir="2700000" algn="tl">
                    <a:srgbClr val="C0C0C0"/>
                  </a:outerShdw>
                </a:effectLst>
                <a:latin typeface="Times New Roman" pitchFamily="18" charset="0"/>
              </a:rPr>
              <a:t>b</a:t>
            </a:r>
            <a:r>
              <a:rPr lang="en-US" sz="2400" i="1" baseline="-25000">
                <a:solidFill>
                  <a:srgbClr val="000000"/>
                </a:solidFill>
                <a:effectLst>
                  <a:outerShdw blurRad="38100" dist="38100" dir="2700000" algn="tl">
                    <a:srgbClr val="C0C0C0"/>
                  </a:outerShdw>
                </a:effectLst>
                <a:latin typeface="Times New Roman" pitchFamily="18" charset="0"/>
              </a:rPr>
              <a:t>i</a:t>
            </a:r>
            <a:r>
              <a:rPr lang="en-US" sz="2400">
                <a:solidFill>
                  <a:srgbClr val="000000"/>
                </a:solidFill>
                <a:effectLst>
                  <a:outerShdw blurRad="38100" dist="38100" dir="2700000" algn="tl">
                    <a:srgbClr val="C0C0C0"/>
                  </a:outerShdw>
                </a:effectLst>
                <a:latin typeface="Times New Roman" pitchFamily="18" charset="0"/>
              </a:rPr>
              <a:t> has no role in calculation of </a:t>
            </a:r>
            <a:r>
              <a:rPr lang="en-US" sz="2400" i="1">
                <a:solidFill>
                  <a:srgbClr val="000000"/>
                </a:solidFill>
                <a:effectLst>
                  <a:outerShdw blurRad="38100" dist="38100" dir="2700000" algn="tl">
                    <a:srgbClr val="C0C0C0"/>
                  </a:outerShdw>
                </a:effectLst>
                <a:latin typeface="Times New Roman" pitchFamily="18" charset="0"/>
              </a:rPr>
              <a:t>b</a:t>
            </a:r>
            <a:r>
              <a:rPr lang="en-US" sz="2400" i="1" baseline="-25000">
                <a:solidFill>
                  <a:srgbClr val="000000"/>
                </a:solidFill>
                <a:effectLst>
                  <a:outerShdw blurRad="38100" dist="38100" dir="2700000" algn="tl">
                    <a:srgbClr val="C0C0C0"/>
                  </a:outerShdw>
                </a:effectLst>
                <a:latin typeface="Times New Roman" pitchFamily="18" charset="0"/>
              </a:rPr>
              <a:t>m</a:t>
            </a:r>
            <a:r>
              <a:rPr lang="en-US" sz="2400">
                <a:solidFill>
                  <a:srgbClr val="000000"/>
                </a:solidFill>
                <a:effectLst>
                  <a:outerShdw blurRad="38100" dist="38100" dir="2700000" algn="tl">
                    <a:srgbClr val="C0C0C0"/>
                  </a:outerShdw>
                </a:effectLst>
                <a:latin typeface="Times New Roman" pitchFamily="18" charset="0"/>
              </a:rPr>
              <a:t>. This means that </a:t>
            </a:r>
            <a:r>
              <a:rPr lang="en-US" sz="2400" i="1">
                <a:solidFill>
                  <a:srgbClr val="000000"/>
                </a:solidFill>
                <a:effectLst>
                  <a:outerShdw blurRad="38100" dist="38100" dir="2700000" algn="tl">
                    <a:srgbClr val="C0C0C0"/>
                  </a:outerShdw>
                </a:effectLst>
                <a:latin typeface="Times New Roman" pitchFamily="18" charset="0"/>
              </a:rPr>
              <a:t>b</a:t>
            </a:r>
            <a:r>
              <a:rPr lang="en-US" sz="2400" i="1" baseline="-25000">
                <a:solidFill>
                  <a:srgbClr val="000000"/>
                </a:solidFill>
                <a:effectLst>
                  <a:outerShdw blurRad="38100" dist="38100" dir="2700000" algn="tl">
                    <a:srgbClr val="C0C0C0"/>
                  </a:outerShdw>
                </a:effectLst>
                <a:latin typeface="Times New Roman" pitchFamily="18" charset="0"/>
              </a:rPr>
              <a:t>i</a:t>
            </a:r>
            <a:r>
              <a:rPr lang="en-US" sz="2400">
                <a:solidFill>
                  <a:srgbClr val="000000"/>
                </a:solidFill>
                <a:effectLst>
                  <a:outerShdw blurRad="38100" dist="38100" dir="2700000" algn="tl">
                    <a:srgbClr val="C0C0C0"/>
                  </a:outerShdw>
                </a:effectLst>
                <a:latin typeface="Times New Roman" pitchFamily="18" charset="0"/>
              </a:rPr>
              <a:t> is not connected to the feedback function. If </a:t>
            </a:r>
            <a:r>
              <a:rPr lang="en-US" sz="2400" i="1">
                <a:solidFill>
                  <a:srgbClr val="000000"/>
                </a:solidFill>
                <a:effectLst>
                  <a:outerShdw blurRad="38100" dist="38100" dir="2700000" algn="tl">
                    <a:srgbClr val="C0C0C0"/>
                  </a:outerShdw>
                </a:effectLst>
                <a:latin typeface="Times New Roman" pitchFamily="18" charset="0"/>
              </a:rPr>
              <a:t>c</a:t>
            </a:r>
            <a:r>
              <a:rPr lang="en-US" sz="2400" i="1" baseline="-25000">
                <a:solidFill>
                  <a:srgbClr val="000000"/>
                </a:solidFill>
                <a:effectLst>
                  <a:outerShdw blurRad="38100" dist="38100" dir="2700000" algn="tl">
                    <a:srgbClr val="C0C0C0"/>
                  </a:outerShdw>
                </a:effectLst>
                <a:latin typeface="Times New Roman" pitchFamily="18" charset="0"/>
              </a:rPr>
              <a:t>i</a:t>
            </a:r>
            <a:r>
              <a:rPr lang="en-US" sz="2400">
                <a:solidFill>
                  <a:srgbClr val="000000"/>
                </a:solidFill>
                <a:effectLst>
                  <a:outerShdw blurRad="38100" dist="38100" dir="2700000" algn="tl">
                    <a:srgbClr val="C0C0C0"/>
                  </a:outerShdw>
                </a:effectLst>
                <a:latin typeface="Times New Roman" pitchFamily="18" charset="0"/>
              </a:rPr>
              <a:t> = 1, </a:t>
            </a:r>
            <a:r>
              <a:rPr lang="en-US" sz="2400" i="1">
                <a:solidFill>
                  <a:srgbClr val="000000"/>
                </a:solidFill>
                <a:effectLst>
                  <a:outerShdw blurRad="38100" dist="38100" dir="2700000" algn="tl">
                    <a:srgbClr val="C0C0C0"/>
                  </a:outerShdw>
                </a:effectLst>
                <a:latin typeface="Times New Roman" pitchFamily="18" charset="0"/>
              </a:rPr>
              <a:t>b</a:t>
            </a:r>
            <a:r>
              <a:rPr lang="en-US" sz="2400" i="1" baseline="-25000">
                <a:solidFill>
                  <a:srgbClr val="000000"/>
                </a:solidFill>
                <a:effectLst>
                  <a:outerShdw blurRad="38100" dist="38100" dir="2700000" algn="tl">
                    <a:srgbClr val="C0C0C0"/>
                  </a:outerShdw>
                </a:effectLst>
                <a:latin typeface="Times New Roman" pitchFamily="18" charset="0"/>
              </a:rPr>
              <a:t>i</a:t>
            </a:r>
            <a:r>
              <a:rPr lang="en-US" sz="2400">
                <a:solidFill>
                  <a:srgbClr val="000000"/>
                </a:solidFill>
                <a:effectLst>
                  <a:outerShdw blurRad="38100" dist="38100" dir="2700000" algn="tl">
                    <a:srgbClr val="C0C0C0"/>
                  </a:outerShdw>
                </a:effectLst>
                <a:latin typeface="Times New Roman" pitchFamily="18" charset="0"/>
              </a:rPr>
              <a:t> is involved in calculation of bm. In this example, c1 and c3 are 0’s, which means that we have only three connections. Figure 5.24 shows the design.</a:t>
            </a:r>
          </a:p>
        </p:txBody>
      </p:sp>
    </p:spTree>
    <p:extLst>
      <p:ext uri="{BB962C8B-B14F-4D97-AF65-F5344CB8AC3E}">
        <p14:creationId xmlns:p14="http://schemas.microsoft.com/office/powerpoint/2010/main" val="35428159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7292A15D-AB0F-4478-AB40-6C0CFB4A032C}" type="slidenum">
              <a:rPr lang="en-US" sz="1200" baseline="0" smtClean="0">
                <a:solidFill>
                  <a:srgbClr val="1C1C1C"/>
                </a:solidFill>
                <a:latin typeface="Arial" charset="0"/>
              </a:rPr>
              <a:pPr/>
              <a:t>81</a:t>
            </a:fld>
            <a:endParaRPr lang="en-US" sz="1200" baseline="0" dirty="0">
              <a:solidFill>
                <a:srgbClr val="1C1C1C"/>
              </a:solidFill>
              <a:latin typeface="Arial" charset="0"/>
            </a:endParaRPr>
          </a:p>
        </p:txBody>
      </p:sp>
      <p:sp>
        <p:nvSpPr>
          <p:cNvPr id="74755" name="Text Box 4"/>
          <p:cNvSpPr txBox="1">
            <a:spLocks noChangeArrowheads="1"/>
          </p:cNvSpPr>
          <p:nvPr/>
        </p:nvSpPr>
        <p:spPr bwMode="auto">
          <a:xfrm>
            <a:off x="1143000" y="533400"/>
            <a:ext cx="3367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Figure   </a:t>
            </a:r>
            <a:r>
              <a:rPr lang="en-US" sz="2000" i="1" baseline="0" dirty="0" smtClean="0">
                <a:solidFill>
                  <a:srgbClr val="000000"/>
                </a:solidFill>
              </a:rPr>
              <a:t>LSFR for Example </a:t>
            </a:r>
          </a:p>
        </p:txBody>
      </p:sp>
      <p:pic>
        <p:nvPicPr>
          <p:cNvPr id="747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868613"/>
            <a:ext cx="7413625"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Rectangle 6"/>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58" name="Rectangle 7"/>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59" name="Rectangle 8"/>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60" name="Rectangle 9"/>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61"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62" name="Rectangle 11"/>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63" name="Rectangle 12"/>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4764" name="Text Box 13"/>
          <p:cNvSpPr txBox="1">
            <a:spLocks noChangeArrowheads="1"/>
          </p:cNvSpPr>
          <p:nvPr/>
        </p:nvSpPr>
        <p:spPr bwMode="auto">
          <a:xfrm>
            <a:off x="1143000" y="0"/>
            <a:ext cx="29193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Confidentiality</a:t>
            </a:r>
          </a:p>
        </p:txBody>
      </p:sp>
    </p:spTree>
    <p:extLst>
      <p:ext uri="{BB962C8B-B14F-4D97-AF65-F5344CB8AC3E}">
        <p14:creationId xmlns:p14="http://schemas.microsoft.com/office/powerpoint/2010/main" val="22513877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EF600007-4A05-4327-9E8D-CC498753BE31}" type="slidenum">
              <a:rPr lang="en-US" sz="1200" baseline="0" smtClean="0">
                <a:solidFill>
                  <a:srgbClr val="1C1C1C"/>
                </a:solidFill>
                <a:latin typeface="Arial" charset="0"/>
              </a:rPr>
              <a:pPr/>
              <a:t>82</a:t>
            </a:fld>
            <a:endParaRPr lang="en-US" sz="1200" baseline="0" dirty="0">
              <a:solidFill>
                <a:srgbClr val="1C1C1C"/>
              </a:solidFill>
              <a:latin typeface="Arial" charset="0"/>
            </a:endParaRPr>
          </a:p>
        </p:txBody>
      </p:sp>
      <p:sp>
        <p:nvSpPr>
          <p:cNvPr id="75779"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5780"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2"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5"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5787" name="Text Box 10"/>
          <p:cNvSpPr txBox="1">
            <a:spLocks noChangeArrowheads="1"/>
          </p:cNvSpPr>
          <p:nvPr/>
        </p:nvSpPr>
        <p:spPr bwMode="auto">
          <a:xfrm>
            <a:off x="1143000" y="0"/>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74859" name="Rectangle 11"/>
          <p:cNvSpPr>
            <a:spLocks noChangeArrowheads="1"/>
          </p:cNvSpPr>
          <p:nvPr/>
        </p:nvSpPr>
        <p:spPr bwMode="auto">
          <a:xfrm>
            <a:off x="228600" y="106680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Create a linear feedback shift register with 4 cells in which </a:t>
            </a:r>
          </a:p>
          <a:p>
            <a:pPr algn="just" eaLnBrk="1" hangingPunct="1">
              <a:defRPr/>
            </a:pPr>
            <a:r>
              <a:rPr lang="en-US" sz="2400" i="1">
                <a:solidFill>
                  <a:srgbClr val="FF0000"/>
                </a:solidFill>
                <a:effectLst>
                  <a:outerShdw blurRad="38100" dist="38100" dir="2700000" algn="tl">
                    <a:srgbClr val="C0C0C0"/>
                  </a:outerShdw>
                </a:effectLst>
                <a:latin typeface="Times New Roman" pitchFamily="18" charset="0"/>
              </a:rPr>
              <a:t>b</a:t>
            </a:r>
            <a:r>
              <a:rPr lang="en-US" sz="2400" baseline="-25000">
                <a:solidFill>
                  <a:srgbClr val="FF0000"/>
                </a:solidFill>
                <a:effectLst>
                  <a:outerShdw blurRad="38100" dist="38100" dir="2700000" algn="tl">
                    <a:srgbClr val="C0C0C0"/>
                  </a:outerShdw>
                </a:effectLst>
                <a:latin typeface="Times New Roman" pitchFamily="18" charset="0"/>
              </a:rPr>
              <a:t>4</a:t>
            </a:r>
            <a:r>
              <a:rPr lang="en-US" sz="2400">
                <a:solidFill>
                  <a:srgbClr val="FF0000"/>
                </a:solidFill>
                <a:effectLst>
                  <a:outerShdw blurRad="38100" dist="38100" dir="2700000" algn="tl">
                    <a:srgbClr val="C0C0C0"/>
                  </a:outerShdw>
                </a:effectLst>
                <a:latin typeface="Times New Roman" pitchFamily="18" charset="0"/>
              </a:rPr>
              <a:t> = </a:t>
            </a:r>
            <a:r>
              <a:rPr lang="en-US" sz="2400" i="1">
                <a:solidFill>
                  <a:srgbClr val="FF0000"/>
                </a:solidFill>
                <a:effectLst>
                  <a:outerShdw blurRad="38100" dist="38100" dir="2700000" algn="tl">
                    <a:srgbClr val="C0C0C0"/>
                  </a:outerShdw>
                </a:effectLst>
                <a:latin typeface="Times New Roman" pitchFamily="18" charset="0"/>
              </a:rPr>
              <a:t>b</a:t>
            </a:r>
            <a:r>
              <a:rPr lang="en-US" sz="2400" baseline="-25000">
                <a:solidFill>
                  <a:srgbClr val="FF0000"/>
                </a:solidFill>
                <a:effectLst>
                  <a:outerShdw blurRad="38100" dist="38100" dir="2700000" algn="tl">
                    <a:srgbClr val="C0C0C0"/>
                  </a:outerShdw>
                </a:effectLst>
                <a:latin typeface="Times New Roman" pitchFamily="18" charset="0"/>
              </a:rPr>
              <a:t>1</a:t>
            </a:r>
            <a:r>
              <a:rPr lang="en-US" sz="2400">
                <a:solidFill>
                  <a:srgbClr val="FF0000"/>
                </a:solidFill>
                <a:effectLst>
                  <a:outerShdw blurRad="38100" dist="38100" dir="2700000" algn="tl">
                    <a:srgbClr val="C0C0C0"/>
                  </a:outerShdw>
                </a:effectLst>
                <a:latin typeface="Times New Roman" pitchFamily="18" charset="0"/>
              </a:rPr>
              <a:t> </a:t>
            </a:r>
            <a:r>
              <a:rPr lang="en-US" sz="2400">
                <a:solidFill>
                  <a:srgbClr val="FF0000"/>
                </a:solidFill>
                <a:effectLst>
                  <a:outerShdw blurRad="38100" dist="38100" dir="2700000" algn="tl">
                    <a:srgbClr val="C0C0C0"/>
                  </a:outerShdw>
                </a:effectLst>
                <a:latin typeface="Symbol" pitchFamily="18" charset="2"/>
              </a:rPr>
              <a:t>Å</a:t>
            </a:r>
            <a:r>
              <a:rPr lang="en-US" sz="2400">
                <a:solidFill>
                  <a:srgbClr val="FF0000"/>
                </a:solidFill>
                <a:effectLst>
                  <a:outerShdw blurRad="38100" dist="38100" dir="2700000" algn="tl">
                    <a:srgbClr val="C0C0C0"/>
                  </a:outerShdw>
                </a:effectLst>
                <a:latin typeface="Times New Roman" pitchFamily="18" charset="0"/>
              </a:rPr>
              <a:t> </a:t>
            </a:r>
            <a:r>
              <a:rPr lang="en-US" sz="2400" i="1">
                <a:solidFill>
                  <a:srgbClr val="FF0000"/>
                </a:solidFill>
                <a:effectLst>
                  <a:outerShdw blurRad="38100" dist="38100" dir="2700000" algn="tl">
                    <a:srgbClr val="C0C0C0"/>
                  </a:outerShdw>
                </a:effectLst>
                <a:latin typeface="Times New Roman" pitchFamily="18" charset="0"/>
              </a:rPr>
              <a:t>b</a:t>
            </a:r>
            <a:r>
              <a:rPr lang="en-US" sz="2400" baseline="-25000">
                <a:solidFill>
                  <a:srgbClr val="FF0000"/>
                </a:solidFill>
                <a:effectLst>
                  <a:outerShdw blurRad="38100" dist="38100" dir="2700000" algn="tl">
                    <a:srgbClr val="C0C0C0"/>
                  </a:outerShdw>
                </a:effectLst>
                <a:latin typeface="Times New Roman" pitchFamily="18" charset="0"/>
              </a:rPr>
              <a:t>0</a:t>
            </a:r>
            <a:r>
              <a:rPr lang="en-US" sz="2400">
                <a:solidFill>
                  <a:srgbClr val="000000"/>
                </a:solidFill>
                <a:effectLst>
                  <a:outerShdw blurRad="38100" dist="38100" dir="2700000" algn="tl">
                    <a:srgbClr val="C0C0C0"/>
                  </a:outerShdw>
                </a:effectLst>
                <a:latin typeface="Times New Roman" pitchFamily="18" charset="0"/>
              </a:rPr>
              <a:t>. Show the value of output for 20 transitions (shifts) if the seed is (0001)</a:t>
            </a:r>
            <a:r>
              <a:rPr lang="en-US" sz="2400" baseline="-25000">
                <a:solidFill>
                  <a:srgbClr val="000000"/>
                </a:solidFill>
                <a:effectLst>
                  <a:outerShdw blurRad="38100" dist="38100" dir="2700000" algn="tl">
                    <a:srgbClr val="C0C0C0"/>
                  </a:outerShdw>
                </a:effectLst>
                <a:latin typeface="Times New Roman" pitchFamily="18" charset="0"/>
              </a:rPr>
              <a:t>2</a:t>
            </a:r>
            <a:r>
              <a:rPr lang="en-US" sz="2400">
                <a:solidFill>
                  <a:srgbClr val="000000"/>
                </a:solidFill>
                <a:effectLst>
                  <a:outerShdw blurRad="38100" dist="38100" dir="2700000" algn="tl">
                    <a:srgbClr val="C0C0C0"/>
                  </a:outerShdw>
                </a:effectLst>
                <a:latin typeface="Times New Roman" pitchFamily="18" charset="0"/>
              </a:rPr>
              <a:t>.</a:t>
            </a:r>
          </a:p>
        </p:txBody>
      </p:sp>
      <p:sp>
        <p:nvSpPr>
          <p:cNvPr id="974860" name="Rectangle 12"/>
          <p:cNvSpPr>
            <a:spLocks noChangeArrowheads="1"/>
          </p:cNvSpPr>
          <p:nvPr/>
        </p:nvSpPr>
        <p:spPr bwMode="auto">
          <a:xfrm>
            <a:off x="381000" y="2362200"/>
            <a:ext cx="8229600" cy="519113"/>
          </a:xfrm>
          <a:prstGeom prst="rect">
            <a:avLst/>
          </a:prstGeom>
          <a:noFill/>
          <a:ln w="9525">
            <a:noFill/>
            <a:miter lim="800000"/>
            <a:headEnd/>
            <a:tailEnd/>
          </a:ln>
          <a:effectLst/>
        </p:spPr>
        <p:txBody>
          <a:bodyPr anchor="ctr">
            <a:spAutoFit/>
          </a:bodyPr>
          <a:lstStyle/>
          <a:p>
            <a:pPr algn="just" eaLnBrk="1" hangingPunct="1">
              <a:defRPr/>
            </a:pPr>
            <a:r>
              <a:rPr lang="en-US" sz="2800">
                <a:solidFill>
                  <a:srgbClr val="FF0000"/>
                </a:solidFill>
                <a:effectLst>
                  <a:outerShdw blurRad="38100" dist="38100" dir="2700000" algn="tl">
                    <a:srgbClr val="C0C0C0"/>
                  </a:outerShdw>
                </a:effectLst>
                <a:latin typeface="Times New Roman" pitchFamily="18" charset="0"/>
              </a:rPr>
              <a:t>Solution</a:t>
            </a:r>
          </a:p>
        </p:txBody>
      </p:sp>
      <p:pic>
        <p:nvPicPr>
          <p:cNvPr id="757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3657600"/>
            <a:ext cx="648176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1" name="Text Box 15"/>
          <p:cNvSpPr txBox="1">
            <a:spLocks noChangeArrowheads="1"/>
          </p:cNvSpPr>
          <p:nvPr/>
        </p:nvSpPr>
        <p:spPr bwMode="auto">
          <a:xfrm>
            <a:off x="1828800" y="2895600"/>
            <a:ext cx="3367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Figure   </a:t>
            </a:r>
            <a:r>
              <a:rPr lang="en-US" sz="2000" i="1" baseline="0" dirty="0" smtClean="0">
                <a:solidFill>
                  <a:srgbClr val="000000"/>
                </a:solidFill>
              </a:rPr>
              <a:t>LFSR for Example </a:t>
            </a:r>
          </a:p>
        </p:txBody>
      </p:sp>
    </p:spTree>
    <p:extLst>
      <p:ext uri="{BB962C8B-B14F-4D97-AF65-F5344CB8AC3E}">
        <p14:creationId xmlns:p14="http://schemas.microsoft.com/office/powerpoint/2010/main" val="40265094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271DF2BB-1299-40BA-9503-8386FF06D480}" type="slidenum">
              <a:rPr lang="en-US" sz="1200" baseline="0" smtClean="0">
                <a:solidFill>
                  <a:srgbClr val="1C1C1C"/>
                </a:solidFill>
                <a:latin typeface="Arial" charset="0"/>
              </a:rPr>
              <a:pPr/>
              <a:t>83</a:t>
            </a:fld>
            <a:endParaRPr lang="en-US" sz="1200" baseline="0" dirty="0">
              <a:solidFill>
                <a:srgbClr val="1C1C1C"/>
              </a:solidFill>
              <a:latin typeface="Arial" charset="0"/>
            </a:endParaRPr>
          </a:p>
        </p:txBody>
      </p:sp>
      <p:sp>
        <p:nvSpPr>
          <p:cNvPr id="76803" name="Text Box 2"/>
          <p:cNvSpPr txBox="1">
            <a:spLocks noChangeArrowheads="1"/>
          </p:cNvSpPr>
          <p:nvPr/>
        </p:nvSpPr>
        <p:spPr bwMode="auto">
          <a:xfrm>
            <a:off x="533400" y="1143000"/>
            <a:ext cx="6004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Table     </a:t>
            </a:r>
            <a:r>
              <a:rPr lang="en-US" sz="2000" i="1" baseline="0" dirty="0" smtClean="0">
                <a:solidFill>
                  <a:srgbClr val="000000"/>
                </a:solidFill>
              </a:rPr>
              <a:t>Cell values and key sequence for Example </a:t>
            </a:r>
          </a:p>
        </p:txBody>
      </p:sp>
      <p:sp>
        <p:nvSpPr>
          <p:cNvPr id="76804" name="Rectangle 4"/>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05"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06" name="Rectangle 6"/>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07" name="Rectangle 7"/>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08" name="Rectangle 8"/>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09" name="Rectangle 9"/>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10" name="Rectangle 10"/>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6811" name="Text Box 11"/>
          <p:cNvSpPr txBox="1">
            <a:spLocks noChangeArrowheads="1"/>
          </p:cNvSpPr>
          <p:nvPr/>
        </p:nvSpPr>
        <p:spPr bwMode="auto">
          <a:xfrm>
            <a:off x="1143000" y="0"/>
            <a:ext cx="20649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pic>
        <p:nvPicPr>
          <p:cNvPr id="7681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554163"/>
            <a:ext cx="8520112"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3" name="Text Box 14"/>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6814" name="Text Box 15"/>
          <p:cNvSpPr txBox="1">
            <a:spLocks noChangeArrowheads="1"/>
          </p:cNvSpPr>
          <p:nvPr/>
        </p:nvSpPr>
        <p:spPr bwMode="auto">
          <a:xfrm>
            <a:off x="3276600" y="533400"/>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smtClean="0">
                <a:solidFill>
                  <a:srgbClr val="000000"/>
                </a:solidFill>
              </a:rPr>
              <a:t>(Continued)</a:t>
            </a:r>
            <a:endParaRPr lang="en-US" sz="2000" i="1" baseline="0" smtClean="0">
              <a:solidFill>
                <a:srgbClr val="000000"/>
              </a:solidFill>
            </a:endParaRPr>
          </a:p>
        </p:txBody>
      </p:sp>
    </p:spTree>
    <p:extLst>
      <p:ext uri="{BB962C8B-B14F-4D97-AF65-F5344CB8AC3E}">
        <p14:creationId xmlns:p14="http://schemas.microsoft.com/office/powerpoint/2010/main" val="26187887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BEA0DE2D-E281-4D47-AB03-0D7D9755BEA1}" type="slidenum">
              <a:rPr lang="en-US" sz="1200" baseline="0" smtClean="0">
                <a:solidFill>
                  <a:srgbClr val="1C1C1C"/>
                </a:solidFill>
                <a:latin typeface="Arial" charset="0"/>
              </a:rPr>
              <a:pPr/>
              <a:t>84</a:t>
            </a:fld>
            <a:endParaRPr lang="en-US" sz="1200" baseline="0" dirty="0">
              <a:solidFill>
                <a:srgbClr val="1C1C1C"/>
              </a:solidFill>
              <a:latin typeface="Arial" charset="0"/>
            </a:endParaRPr>
          </a:p>
        </p:txBody>
      </p:sp>
      <p:sp>
        <p:nvSpPr>
          <p:cNvPr id="77827" name="Text Box 2"/>
          <p:cNvSpPr txBox="1">
            <a:spLocks noChangeArrowheads="1"/>
          </p:cNvSpPr>
          <p:nvPr/>
        </p:nvSpPr>
        <p:spPr bwMode="auto">
          <a:xfrm>
            <a:off x="381000" y="1219200"/>
            <a:ext cx="2602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3333CC"/>
                </a:solidFill>
              </a:rPr>
              <a:t>Table    </a:t>
            </a:r>
            <a:r>
              <a:rPr lang="en-US" baseline="0" dirty="0" smtClean="0">
                <a:solidFill>
                  <a:srgbClr val="000000"/>
                </a:solidFill>
              </a:rPr>
              <a:t>Continued</a:t>
            </a:r>
            <a:endParaRPr lang="en-US" sz="2000" i="1" baseline="0" dirty="0" smtClean="0">
              <a:solidFill>
                <a:srgbClr val="000000"/>
              </a:solidFill>
            </a:endParaRPr>
          </a:p>
        </p:txBody>
      </p:sp>
      <p:sp>
        <p:nvSpPr>
          <p:cNvPr id="77828"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0"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3"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7835" name="Text Box 10"/>
          <p:cNvSpPr txBox="1">
            <a:spLocks noChangeArrowheads="1"/>
          </p:cNvSpPr>
          <p:nvPr/>
        </p:nvSpPr>
        <p:spPr bwMode="auto">
          <a:xfrm>
            <a:off x="1143000" y="0"/>
            <a:ext cx="20649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77836" name="Text Box 1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pic>
        <p:nvPicPr>
          <p:cNvPr id="778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66875"/>
            <a:ext cx="8520113"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Text Box 14"/>
          <p:cNvSpPr txBox="1">
            <a:spLocks noChangeArrowheads="1"/>
          </p:cNvSpPr>
          <p:nvPr/>
        </p:nvSpPr>
        <p:spPr bwMode="auto">
          <a:xfrm>
            <a:off x="3124200" y="533400"/>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smtClean="0">
                <a:solidFill>
                  <a:srgbClr val="000000"/>
                </a:solidFill>
              </a:rPr>
              <a:t>(Continued)</a:t>
            </a:r>
            <a:endParaRPr lang="en-US" sz="2000" i="1" baseline="0" smtClean="0">
              <a:solidFill>
                <a:srgbClr val="000000"/>
              </a:solidFill>
            </a:endParaRPr>
          </a:p>
        </p:txBody>
      </p:sp>
    </p:spTree>
    <p:extLst>
      <p:ext uri="{BB962C8B-B14F-4D97-AF65-F5344CB8AC3E}">
        <p14:creationId xmlns:p14="http://schemas.microsoft.com/office/powerpoint/2010/main" val="21785924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2CA64623-3EB8-4578-BB1F-FA33399246C4}" type="slidenum">
              <a:rPr lang="en-US" sz="1200" baseline="0" smtClean="0">
                <a:solidFill>
                  <a:srgbClr val="1C1C1C"/>
                </a:solidFill>
                <a:latin typeface="Arial" charset="0"/>
              </a:rPr>
              <a:pPr/>
              <a:t>85</a:t>
            </a:fld>
            <a:endParaRPr lang="en-US" sz="1200" baseline="0" dirty="0">
              <a:solidFill>
                <a:srgbClr val="1C1C1C"/>
              </a:solidFill>
              <a:latin typeface="Arial" charset="0"/>
            </a:endParaRPr>
          </a:p>
        </p:txBody>
      </p:sp>
      <p:sp>
        <p:nvSpPr>
          <p:cNvPr id="78851"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3"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6"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8858" name="Text Box 10"/>
          <p:cNvSpPr txBox="1">
            <a:spLocks noChangeArrowheads="1"/>
          </p:cNvSpPr>
          <p:nvPr/>
        </p:nvSpPr>
        <p:spPr bwMode="auto">
          <a:xfrm>
            <a:off x="1143000" y="0"/>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83053" name="Rectangle 13"/>
          <p:cNvSpPr>
            <a:spLocks noChangeArrowheads="1"/>
          </p:cNvSpPr>
          <p:nvPr/>
        </p:nvSpPr>
        <p:spPr bwMode="auto">
          <a:xfrm>
            <a:off x="304800" y="10668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Note that the key stream is </a:t>
            </a:r>
            <a:r>
              <a:rPr lang="en-US" sz="2400">
                <a:solidFill>
                  <a:srgbClr val="FF0000"/>
                </a:solidFill>
                <a:effectLst>
                  <a:outerShdw blurRad="38100" dist="38100" dir="2700000" algn="tl">
                    <a:srgbClr val="C0C0C0"/>
                  </a:outerShdw>
                </a:effectLst>
                <a:latin typeface="Times New Roman" pitchFamily="18" charset="0"/>
              </a:rPr>
              <a:t>100010011010111 10001….</a:t>
            </a:r>
            <a:r>
              <a:rPr lang="en-US" sz="2400">
                <a:solidFill>
                  <a:srgbClr val="000000"/>
                </a:solidFill>
                <a:effectLst>
                  <a:outerShdw blurRad="38100" dist="38100" dir="2700000" algn="tl">
                    <a:srgbClr val="C0C0C0"/>
                  </a:outerShdw>
                </a:effectLst>
                <a:latin typeface="Times New Roman" pitchFamily="18" charset="0"/>
              </a:rPr>
              <a:t> This looks like a random sequence at first glance, but if we go through more transitions, we see that the sequence is periodic. It is a repetition of 15 bits as shown below:</a:t>
            </a:r>
          </a:p>
        </p:txBody>
      </p:sp>
      <p:pic>
        <p:nvPicPr>
          <p:cNvPr id="78860"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088" y="2730500"/>
            <a:ext cx="79613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55" name="Rectangle 15"/>
          <p:cNvSpPr>
            <a:spLocks noChangeArrowheads="1"/>
          </p:cNvSpPr>
          <p:nvPr/>
        </p:nvSpPr>
        <p:spPr bwMode="auto">
          <a:xfrm>
            <a:off x="381000" y="34290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a:solidFill>
                  <a:srgbClr val="000000"/>
                </a:solidFill>
                <a:effectLst>
                  <a:outerShdw blurRad="38100" dist="38100" dir="2700000" algn="tl">
                    <a:srgbClr val="C0C0C0"/>
                  </a:outerShdw>
                </a:effectLst>
                <a:latin typeface="Times New Roman" pitchFamily="18" charset="0"/>
              </a:rPr>
              <a:t>The key stream generated from a LFSR is a pseudorandom sequence in which the the sequence is repeated after </a:t>
            </a:r>
            <a:r>
              <a:rPr lang="en-US" sz="2400" i="1">
                <a:solidFill>
                  <a:srgbClr val="000000"/>
                </a:solidFill>
                <a:effectLst>
                  <a:outerShdw blurRad="38100" dist="38100" dir="2700000" algn="tl">
                    <a:srgbClr val="C0C0C0"/>
                  </a:outerShdw>
                </a:effectLst>
                <a:latin typeface="Times New Roman" pitchFamily="18" charset="0"/>
              </a:rPr>
              <a:t>N</a:t>
            </a:r>
            <a:r>
              <a:rPr lang="en-US" sz="2400">
                <a:solidFill>
                  <a:srgbClr val="000000"/>
                </a:solidFill>
                <a:effectLst>
                  <a:outerShdw blurRad="38100" dist="38100" dir="2700000" algn="tl">
                    <a:srgbClr val="C0C0C0"/>
                  </a:outerShdw>
                </a:effectLst>
                <a:latin typeface="Times New Roman" pitchFamily="18" charset="0"/>
              </a:rPr>
              <a:t> bits. </a:t>
            </a:r>
          </a:p>
        </p:txBody>
      </p:sp>
      <p:sp>
        <p:nvSpPr>
          <p:cNvPr id="78862" name="Rectangle 16"/>
          <p:cNvSpPr>
            <a:spLocks noChangeArrowheads="1"/>
          </p:cNvSpPr>
          <p:nvPr/>
        </p:nvSpPr>
        <p:spPr bwMode="auto">
          <a:xfrm>
            <a:off x="457200" y="5486400"/>
            <a:ext cx="8077200" cy="51911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smtClean="0">
                <a:solidFill>
                  <a:srgbClr val="000000"/>
                </a:solidFill>
                <a:latin typeface="Times New Roman" pitchFamily="18" charset="0"/>
              </a:rPr>
              <a:t>The maximum period of an LFSR is to 2</a:t>
            </a:r>
            <a:r>
              <a:rPr lang="en-US" sz="2800" i="1" baseline="30000" smtClean="0">
                <a:solidFill>
                  <a:srgbClr val="000000"/>
                </a:solidFill>
                <a:latin typeface="Times New Roman" pitchFamily="18" charset="0"/>
              </a:rPr>
              <a:t>m</a:t>
            </a:r>
            <a:r>
              <a:rPr lang="en-US" sz="2800" smtClean="0">
                <a:solidFill>
                  <a:srgbClr val="000000"/>
                </a:solidFill>
                <a:latin typeface="Times New Roman" pitchFamily="18" charset="0"/>
              </a:rPr>
              <a:t> − 1.</a:t>
            </a:r>
          </a:p>
        </p:txBody>
      </p:sp>
      <p:grpSp>
        <p:nvGrpSpPr>
          <p:cNvPr id="78863" name="Group 17"/>
          <p:cNvGrpSpPr>
            <a:grpSpLocks/>
          </p:cNvGrpSpPr>
          <p:nvPr/>
        </p:nvGrpSpPr>
        <p:grpSpPr bwMode="auto">
          <a:xfrm>
            <a:off x="457200" y="4767263"/>
            <a:ext cx="1143000" cy="566737"/>
            <a:chOff x="1200" y="1248"/>
            <a:chExt cx="720" cy="357"/>
          </a:xfrm>
        </p:grpSpPr>
        <p:pic>
          <p:nvPicPr>
            <p:cNvPr id="7886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9" name="Text Box 19"/>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i="1" baseline="0" smtClean="0">
                  <a:solidFill>
                    <a:srgbClr val="FF0000"/>
                  </a:solidFill>
                </a:rPr>
                <a:t>Note</a:t>
              </a:r>
            </a:p>
          </p:txBody>
        </p:sp>
      </p:grpSp>
      <p:sp>
        <p:nvSpPr>
          <p:cNvPr id="983060" name="Line 20"/>
          <p:cNvSpPr>
            <a:spLocks noChangeShapeType="1"/>
          </p:cNvSpPr>
          <p:nvPr/>
        </p:nvSpPr>
        <p:spPr bwMode="auto">
          <a:xfrm>
            <a:off x="457200" y="54102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983061" name="Line 21"/>
          <p:cNvSpPr>
            <a:spLocks noChangeShapeType="1"/>
          </p:cNvSpPr>
          <p:nvPr/>
        </p:nvSpPr>
        <p:spPr bwMode="auto">
          <a:xfrm>
            <a:off x="457200" y="60960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78866" name="Text Box 2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8867" name="Text Box 23"/>
          <p:cNvSpPr txBox="1">
            <a:spLocks noChangeArrowheads="1"/>
          </p:cNvSpPr>
          <p:nvPr/>
        </p:nvSpPr>
        <p:spPr bwMode="auto">
          <a:xfrm>
            <a:off x="3124200" y="533400"/>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smtClean="0">
                <a:solidFill>
                  <a:srgbClr val="000000"/>
                </a:solidFill>
              </a:rPr>
              <a:t>(Continued)</a:t>
            </a:r>
            <a:endParaRPr lang="en-US" sz="2000" i="1" baseline="0" smtClean="0">
              <a:solidFill>
                <a:srgbClr val="000000"/>
              </a:solidFill>
            </a:endParaRPr>
          </a:p>
        </p:txBody>
      </p:sp>
    </p:spTree>
    <p:extLst>
      <p:ext uri="{BB962C8B-B14F-4D97-AF65-F5344CB8AC3E}">
        <p14:creationId xmlns:p14="http://schemas.microsoft.com/office/powerpoint/2010/main" val="18029189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a:solidFill>
                  <a:srgbClr val="1C1C1C"/>
                </a:solidFill>
                <a:latin typeface="Arial" charset="0"/>
              </a:rPr>
              <a:t>8</a:t>
            </a:r>
            <a:r>
              <a:rPr lang="en-US" sz="1200" baseline="0" dirty="0" smtClean="0">
                <a:solidFill>
                  <a:srgbClr val="1C1C1C"/>
                </a:solidFill>
                <a:latin typeface="Arial" charset="0"/>
              </a:rPr>
              <a:t>.</a:t>
            </a:r>
            <a:fld id="{DADDA05E-DF22-4D95-ACD8-0CBC9F4DBC4C}" type="slidenum">
              <a:rPr lang="en-US" sz="1200" baseline="0" smtClean="0">
                <a:solidFill>
                  <a:srgbClr val="1C1C1C"/>
                </a:solidFill>
                <a:latin typeface="Arial" charset="0"/>
              </a:rPr>
              <a:pPr/>
              <a:t>86</a:t>
            </a:fld>
            <a:endParaRPr lang="en-US" sz="1200" baseline="0" dirty="0">
              <a:solidFill>
                <a:srgbClr val="1C1C1C"/>
              </a:solidFill>
              <a:latin typeface="Arial" charset="0"/>
            </a:endParaRPr>
          </a:p>
        </p:txBody>
      </p:sp>
      <p:sp>
        <p:nvSpPr>
          <p:cNvPr id="79875"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FFFFFF"/>
                </a:solidFill>
              </a:rPr>
              <a:t>Example </a:t>
            </a:r>
            <a:endParaRPr lang="en-US" sz="2000" i="1" baseline="0" dirty="0" smtClean="0">
              <a:solidFill>
                <a:srgbClr val="FFFFFF"/>
              </a:solidFill>
            </a:endParaRPr>
          </a:p>
        </p:txBody>
      </p:sp>
      <p:sp>
        <p:nvSpPr>
          <p:cNvPr id="79876"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7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78"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7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8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81"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8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79883" name="Text Box 10"/>
          <p:cNvSpPr txBox="1">
            <a:spLocks noChangeArrowheads="1"/>
          </p:cNvSpPr>
          <p:nvPr/>
        </p:nvSpPr>
        <p:spPr bwMode="auto">
          <a:xfrm>
            <a:off x="1143000" y="0"/>
            <a:ext cx="2372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a:t>
            </a:r>
            <a:r>
              <a:rPr lang="en-US" sz="3200" i="1" baseline="0" dirty="0" smtClean="0">
                <a:solidFill>
                  <a:srgbClr val="000000"/>
                </a:solidFill>
              </a:rPr>
              <a:t>Continued</a:t>
            </a:r>
          </a:p>
        </p:txBody>
      </p:sp>
      <p:sp>
        <p:nvSpPr>
          <p:cNvPr id="987147" name="Rectangle 11"/>
          <p:cNvSpPr>
            <a:spLocks noChangeArrowheads="1"/>
          </p:cNvSpPr>
          <p:nvPr/>
        </p:nvSpPr>
        <p:spPr bwMode="auto">
          <a:xfrm>
            <a:off x="228600" y="1380520"/>
            <a:ext cx="8229600" cy="1569660"/>
          </a:xfrm>
          <a:prstGeom prst="rect">
            <a:avLst/>
          </a:prstGeom>
          <a:noFill/>
          <a:ln w="9525">
            <a:noFill/>
            <a:miter lim="800000"/>
            <a:headEnd/>
            <a:tailEnd/>
          </a:ln>
          <a:effectLst/>
        </p:spPr>
        <p:txBody>
          <a:bodyPr anchor="ctr">
            <a:spAutoFit/>
          </a:bodyPr>
          <a:lstStyle/>
          <a:p>
            <a:pPr algn="just" eaLnBrk="1" hangingPunct="1">
              <a:defRPr/>
            </a:pPr>
            <a:r>
              <a:rPr lang="en-US" sz="2400" dirty="0">
                <a:solidFill>
                  <a:srgbClr val="000000"/>
                </a:solidFill>
                <a:effectLst>
                  <a:outerShdw blurRad="38100" dist="38100" dir="2700000" algn="tl">
                    <a:srgbClr val="C0C0C0"/>
                  </a:outerShdw>
                </a:effectLst>
                <a:latin typeface="Times New Roman" pitchFamily="18" charset="0"/>
              </a:rPr>
              <a:t>The characteristic polynomial for the LFSR in Example </a:t>
            </a:r>
            <a:r>
              <a:rPr lang="en-US" sz="2400" dirty="0" smtClean="0">
                <a:solidFill>
                  <a:srgbClr val="000000"/>
                </a:solidFill>
                <a:effectLst>
                  <a:outerShdw blurRad="38100" dist="38100" dir="2700000" algn="tl">
                    <a:srgbClr val="C0C0C0"/>
                  </a:outerShdw>
                </a:effectLst>
                <a:latin typeface="Times New Roman" pitchFamily="18" charset="0"/>
              </a:rPr>
              <a:t> </a:t>
            </a:r>
            <a:r>
              <a:rPr lang="en-US" sz="2400" dirty="0">
                <a:solidFill>
                  <a:srgbClr val="000000"/>
                </a:solidFill>
                <a:effectLst>
                  <a:outerShdw blurRad="38100" dist="38100" dir="2700000" algn="tl">
                    <a:srgbClr val="C0C0C0"/>
                  </a:outerShdw>
                </a:effectLst>
                <a:latin typeface="Times New Roman" pitchFamily="18" charset="0"/>
              </a:rPr>
              <a:t>is (</a:t>
            </a:r>
            <a:r>
              <a:rPr lang="en-US" sz="2400" i="1" dirty="0">
                <a:solidFill>
                  <a:srgbClr val="000000"/>
                </a:solidFill>
                <a:effectLst>
                  <a:outerShdw blurRad="38100" dist="38100" dir="2700000" algn="tl">
                    <a:srgbClr val="C0C0C0"/>
                  </a:outerShdw>
                </a:effectLst>
                <a:latin typeface="Times New Roman" pitchFamily="18" charset="0"/>
              </a:rPr>
              <a:t>x</a:t>
            </a:r>
            <a:r>
              <a:rPr lang="en-US" sz="2400" baseline="30000" dirty="0">
                <a:solidFill>
                  <a:srgbClr val="000000"/>
                </a:solidFill>
                <a:effectLst>
                  <a:outerShdw blurRad="38100" dist="38100" dir="2700000" algn="tl">
                    <a:srgbClr val="C0C0C0"/>
                  </a:outerShdw>
                </a:effectLst>
                <a:latin typeface="Times New Roman" pitchFamily="18" charset="0"/>
              </a:rPr>
              <a:t>4</a:t>
            </a:r>
            <a:r>
              <a:rPr lang="en-US" sz="2400" dirty="0">
                <a:solidFill>
                  <a:srgbClr val="000000"/>
                </a:solidFill>
                <a:effectLst>
                  <a:outerShdw blurRad="38100" dist="38100" dir="2700000" algn="tl">
                    <a:srgbClr val="C0C0C0"/>
                  </a:outerShdw>
                </a:effectLst>
                <a:latin typeface="Times New Roman" pitchFamily="18" charset="0"/>
              </a:rPr>
              <a:t> + </a:t>
            </a:r>
            <a:r>
              <a:rPr lang="en-US" sz="2400" i="1" dirty="0">
                <a:solidFill>
                  <a:srgbClr val="000000"/>
                </a:solidFill>
                <a:effectLst>
                  <a:outerShdw blurRad="38100" dist="38100" dir="2700000" algn="tl">
                    <a:srgbClr val="C0C0C0"/>
                  </a:outerShdw>
                </a:effectLst>
                <a:latin typeface="Times New Roman" pitchFamily="18" charset="0"/>
              </a:rPr>
              <a:t>x</a:t>
            </a:r>
            <a:r>
              <a:rPr lang="en-US" sz="2400" dirty="0">
                <a:solidFill>
                  <a:srgbClr val="000000"/>
                </a:solidFill>
                <a:effectLst>
                  <a:outerShdw blurRad="38100" dist="38100" dir="2700000" algn="tl">
                    <a:srgbClr val="C0C0C0"/>
                  </a:outerShdw>
                </a:effectLst>
                <a:latin typeface="Times New Roman" pitchFamily="18" charset="0"/>
              </a:rPr>
              <a:t> + 1), which is a primitive polynomial. </a:t>
            </a:r>
            <a:r>
              <a:rPr lang="en-US" sz="2400" dirty="0" smtClean="0">
                <a:solidFill>
                  <a:srgbClr val="000000"/>
                </a:solidFill>
                <a:effectLst>
                  <a:outerShdw blurRad="38100" dist="38100" dir="2700000" algn="tl">
                    <a:srgbClr val="C0C0C0"/>
                  </a:outerShdw>
                </a:effectLst>
                <a:latin typeface="Times New Roman" pitchFamily="18" charset="0"/>
              </a:rPr>
              <a:t>It </a:t>
            </a:r>
            <a:r>
              <a:rPr lang="en-US" sz="2400" dirty="0">
                <a:solidFill>
                  <a:srgbClr val="000000"/>
                </a:solidFill>
                <a:effectLst>
                  <a:outerShdw blurRad="38100" dist="38100" dir="2700000" algn="tl">
                    <a:srgbClr val="C0C0C0"/>
                  </a:outerShdw>
                </a:effectLst>
                <a:latin typeface="Times New Roman" pitchFamily="18" charset="0"/>
              </a:rPr>
              <a:t>is an irreducible polynomial. This polynomial also divides (</a:t>
            </a:r>
            <a:r>
              <a:rPr lang="en-US" sz="2400" i="1" dirty="0">
                <a:solidFill>
                  <a:srgbClr val="000000"/>
                </a:solidFill>
                <a:effectLst>
                  <a:outerShdw blurRad="38100" dist="38100" dir="2700000" algn="tl">
                    <a:srgbClr val="C0C0C0"/>
                  </a:outerShdw>
                </a:effectLst>
                <a:latin typeface="Times New Roman" pitchFamily="18" charset="0"/>
              </a:rPr>
              <a:t>x</a:t>
            </a:r>
            <a:r>
              <a:rPr lang="en-US" sz="2400" baseline="30000" dirty="0">
                <a:solidFill>
                  <a:srgbClr val="000000"/>
                </a:solidFill>
                <a:effectLst>
                  <a:outerShdw blurRad="38100" dist="38100" dir="2700000" algn="tl">
                    <a:srgbClr val="C0C0C0"/>
                  </a:outerShdw>
                </a:effectLst>
                <a:latin typeface="Times New Roman" pitchFamily="18" charset="0"/>
              </a:rPr>
              <a:t>7</a:t>
            </a:r>
            <a:r>
              <a:rPr lang="en-US" sz="2400" dirty="0">
                <a:solidFill>
                  <a:srgbClr val="000000"/>
                </a:solidFill>
                <a:effectLst>
                  <a:outerShdw blurRad="38100" dist="38100" dir="2700000" algn="tl">
                    <a:srgbClr val="C0C0C0"/>
                  </a:outerShdw>
                </a:effectLst>
                <a:latin typeface="Times New Roman" pitchFamily="18" charset="0"/>
              </a:rPr>
              <a:t> + 1) = (</a:t>
            </a:r>
            <a:r>
              <a:rPr lang="en-US" sz="2400" i="1" dirty="0">
                <a:solidFill>
                  <a:srgbClr val="000000"/>
                </a:solidFill>
                <a:effectLst>
                  <a:outerShdw blurRad="38100" dist="38100" dir="2700000" algn="tl">
                    <a:srgbClr val="C0C0C0"/>
                  </a:outerShdw>
                </a:effectLst>
                <a:latin typeface="Times New Roman" pitchFamily="18" charset="0"/>
              </a:rPr>
              <a:t>x</a:t>
            </a:r>
            <a:r>
              <a:rPr lang="en-US" sz="2400" baseline="30000" dirty="0">
                <a:solidFill>
                  <a:srgbClr val="000000"/>
                </a:solidFill>
                <a:effectLst>
                  <a:outerShdw blurRad="38100" dist="38100" dir="2700000" algn="tl">
                    <a:srgbClr val="C0C0C0"/>
                  </a:outerShdw>
                </a:effectLst>
                <a:latin typeface="Times New Roman" pitchFamily="18" charset="0"/>
              </a:rPr>
              <a:t>4</a:t>
            </a:r>
            <a:r>
              <a:rPr lang="en-US" sz="2400" dirty="0">
                <a:solidFill>
                  <a:srgbClr val="000000"/>
                </a:solidFill>
                <a:effectLst>
                  <a:outerShdw blurRad="38100" dist="38100" dir="2700000" algn="tl">
                    <a:srgbClr val="C0C0C0"/>
                  </a:outerShdw>
                </a:effectLst>
                <a:latin typeface="Times New Roman" pitchFamily="18" charset="0"/>
              </a:rPr>
              <a:t> + </a:t>
            </a:r>
            <a:r>
              <a:rPr lang="en-US" sz="2400" i="1" dirty="0">
                <a:solidFill>
                  <a:srgbClr val="000000"/>
                </a:solidFill>
                <a:effectLst>
                  <a:outerShdw blurRad="38100" dist="38100" dir="2700000" algn="tl">
                    <a:srgbClr val="C0C0C0"/>
                  </a:outerShdw>
                </a:effectLst>
                <a:latin typeface="Times New Roman" pitchFamily="18" charset="0"/>
              </a:rPr>
              <a:t>x</a:t>
            </a:r>
            <a:r>
              <a:rPr lang="en-US" sz="2400" dirty="0">
                <a:solidFill>
                  <a:srgbClr val="000000"/>
                </a:solidFill>
                <a:effectLst>
                  <a:outerShdw blurRad="38100" dist="38100" dir="2700000" algn="tl">
                    <a:srgbClr val="C0C0C0"/>
                  </a:outerShdw>
                </a:effectLst>
                <a:latin typeface="Times New Roman" pitchFamily="18" charset="0"/>
              </a:rPr>
              <a:t> + 1) (</a:t>
            </a:r>
            <a:r>
              <a:rPr lang="en-US" sz="2400" i="1" dirty="0">
                <a:solidFill>
                  <a:srgbClr val="000000"/>
                </a:solidFill>
                <a:effectLst>
                  <a:outerShdw blurRad="38100" dist="38100" dir="2700000" algn="tl">
                    <a:srgbClr val="C0C0C0"/>
                  </a:outerShdw>
                </a:effectLst>
                <a:latin typeface="Times New Roman" pitchFamily="18" charset="0"/>
              </a:rPr>
              <a:t>x</a:t>
            </a:r>
            <a:r>
              <a:rPr lang="en-US" sz="2400" baseline="30000" dirty="0">
                <a:solidFill>
                  <a:srgbClr val="000000"/>
                </a:solidFill>
                <a:effectLst>
                  <a:outerShdw blurRad="38100" dist="38100" dir="2700000" algn="tl">
                    <a:srgbClr val="C0C0C0"/>
                  </a:outerShdw>
                </a:effectLst>
                <a:latin typeface="Times New Roman" pitchFamily="18" charset="0"/>
              </a:rPr>
              <a:t>3</a:t>
            </a:r>
            <a:r>
              <a:rPr lang="en-US" sz="2400" dirty="0">
                <a:solidFill>
                  <a:srgbClr val="000000"/>
                </a:solidFill>
                <a:effectLst>
                  <a:outerShdw blurRad="38100" dist="38100" dir="2700000" algn="tl">
                    <a:srgbClr val="C0C0C0"/>
                  </a:outerShdw>
                </a:effectLst>
                <a:latin typeface="Times New Roman" pitchFamily="18" charset="0"/>
              </a:rPr>
              <a:t> + 1), which means </a:t>
            </a:r>
            <a:r>
              <a:rPr lang="en-US" sz="2400" i="1" dirty="0">
                <a:solidFill>
                  <a:srgbClr val="000000"/>
                </a:solidFill>
                <a:effectLst>
                  <a:outerShdw blurRad="38100" dist="38100" dir="2700000" algn="tl">
                    <a:srgbClr val="C0C0C0"/>
                  </a:outerShdw>
                </a:effectLst>
                <a:latin typeface="Times New Roman" pitchFamily="18" charset="0"/>
              </a:rPr>
              <a:t>e</a:t>
            </a:r>
            <a:r>
              <a:rPr lang="en-US" sz="2400" dirty="0">
                <a:solidFill>
                  <a:srgbClr val="000000"/>
                </a:solidFill>
                <a:effectLst>
                  <a:outerShdw blurRad="38100" dist="38100" dir="2700000" algn="tl">
                    <a:srgbClr val="C0C0C0"/>
                  </a:outerShdw>
                </a:effectLst>
                <a:latin typeface="Times New Roman" pitchFamily="18" charset="0"/>
              </a:rPr>
              <a:t> = 2</a:t>
            </a:r>
            <a:r>
              <a:rPr lang="en-US" sz="2400" baseline="30000" dirty="0">
                <a:solidFill>
                  <a:srgbClr val="000000"/>
                </a:solidFill>
                <a:effectLst>
                  <a:outerShdw blurRad="38100" dist="38100" dir="2700000" algn="tl">
                    <a:srgbClr val="C0C0C0"/>
                  </a:outerShdw>
                </a:effectLst>
                <a:latin typeface="Times New Roman" pitchFamily="18" charset="0"/>
              </a:rPr>
              <a:t>3</a:t>
            </a:r>
            <a:r>
              <a:rPr lang="en-US" sz="2400" dirty="0">
                <a:solidFill>
                  <a:srgbClr val="000000"/>
                </a:solidFill>
                <a:effectLst>
                  <a:outerShdw blurRad="38100" dist="38100" dir="2700000" algn="tl">
                    <a:srgbClr val="C0C0C0"/>
                  </a:outerShdw>
                </a:effectLst>
                <a:latin typeface="Times New Roman" pitchFamily="18" charset="0"/>
              </a:rPr>
              <a:t> − 1 = 7.</a:t>
            </a:r>
          </a:p>
        </p:txBody>
      </p:sp>
    </p:spTree>
    <p:extLst>
      <p:ext uri="{BB962C8B-B14F-4D97-AF65-F5344CB8AC3E}">
        <p14:creationId xmlns:p14="http://schemas.microsoft.com/office/powerpoint/2010/main" val="15174010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smtClean="0">
                <a:solidFill>
                  <a:srgbClr val="1C1C1C"/>
                </a:solidFill>
                <a:latin typeface="Arial" charset="0"/>
              </a:rPr>
              <a:t>8.</a:t>
            </a:r>
            <a:fld id="{033A3E0C-2C21-4A78-8F71-2EAF35DB021F}" type="slidenum">
              <a:rPr lang="en-US" sz="1200" baseline="0" smtClean="0">
                <a:solidFill>
                  <a:srgbClr val="1C1C1C"/>
                </a:solidFill>
                <a:latin typeface="Arial" charset="0"/>
              </a:rPr>
              <a:pPr/>
              <a:t>87</a:t>
            </a:fld>
            <a:endParaRPr lang="en-US" sz="1200" baseline="0" dirty="0">
              <a:solidFill>
                <a:srgbClr val="1C1C1C"/>
              </a:solidFill>
              <a:latin typeface="Arial" charset="0"/>
            </a:endParaRPr>
          </a:p>
        </p:txBody>
      </p:sp>
      <p:sp>
        <p:nvSpPr>
          <p:cNvPr id="8089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smtClean="0">
              <a:solidFill>
                <a:srgbClr val="000000"/>
              </a:solidFill>
              <a:latin typeface="Tahoma" pitchFamily="34" charset="0"/>
            </a:endParaRPr>
          </a:p>
        </p:txBody>
      </p:sp>
      <p:sp>
        <p:nvSpPr>
          <p:cNvPr id="80906" name="Rectangle 9"/>
          <p:cNvSpPr>
            <a:spLocks noChangeArrowheads="1"/>
          </p:cNvSpPr>
          <p:nvPr/>
        </p:nvSpPr>
        <p:spPr bwMode="auto">
          <a:xfrm>
            <a:off x="228600" y="112395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smtClean="0">
                <a:solidFill>
                  <a:srgbClr val="000000"/>
                </a:solidFill>
                <a:latin typeface="Times New Roman" pitchFamily="18" charset="0"/>
              </a:rPr>
              <a:t>In a nonsynchronous stream cipher, each key in the key stream depends on previous plaintext or ciphertext.</a:t>
            </a:r>
          </a:p>
        </p:txBody>
      </p:sp>
      <p:sp>
        <p:nvSpPr>
          <p:cNvPr id="80907" name="Text Box 10"/>
          <p:cNvSpPr txBox="1">
            <a:spLocks noChangeArrowheads="1"/>
          </p:cNvSpPr>
          <p:nvPr/>
        </p:nvSpPr>
        <p:spPr bwMode="auto">
          <a:xfrm>
            <a:off x="1143000" y="0"/>
            <a:ext cx="60244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  Nonsynchronous Stream Ciphers</a:t>
            </a:r>
          </a:p>
        </p:txBody>
      </p:sp>
      <p:sp>
        <p:nvSpPr>
          <p:cNvPr id="80908" name="Rectangle 11"/>
          <p:cNvSpPr>
            <a:spLocks noChangeArrowheads="1"/>
          </p:cNvSpPr>
          <p:nvPr/>
        </p:nvSpPr>
        <p:spPr bwMode="auto">
          <a:xfrm>
            <a:off x="457200" y="29718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smtClean="0">
                <a:solidFill>
                  <a:srgbClr val="000000"/>
                </a:solidFill>
                <a:latin typeface="Times New Roman" pitchFamily="18" charset="0"/>
              </a:rPr>
              <a:t>In a nonsynchronous stream cipher, the key depends on either the plaintext or ciphertext.</a:t>
            </a:r>
          </a:p>
        </p:txBody>
      </p:sp>
      <p:grpSp>
        <p:nvGrpSpPr>
          <p:cNvPr id="80909" name="Group 12"/>
          <p:cNvGrpSpPr>
            <a:grpSpLocks/>
          </p:cNvGrpSpPr>
          <p:nvPr/>
        </p:nvGrpSpPr>
        <p:grpSpPr bwMode="auto">
          <a:xfrm>
            <a:off x="457200" y="2286000"/>
            <a:ext cx="1143000" cy="566738"/>
            <a:chOff x="1200" y="1248"/>
            <a:chExt cx="720" cy="357"/>
          </a:xfrm>
        </p:grpSpPr>
        <p:pic>
          <p:nvPicPr>
            <p:cNvPr id="8091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i="1" baseline="0" smtClean="0">
                  <a:solidFill>
                    <a:srgbClr val="FF0000"/>
                  </a:solidFill>
                </a:rPr>
                <a:t>Note</a:t>
              </a:r>
            </a:p>
          </p:txBody>
        </p:sp>
      </p:grpSp>
      <p:sp>
        <p:nvSpPr>
          <p:cNvPr id="991247" name="Line 15"/>
          <p:cNvSpPr>
            <a:spLocks noChangeShapeType="1"/>
          </p:cNvSpPr>
          <p:nvPr/>
        </p:nvSpPr>
        <p:spPr bwMode="auto">
          <a:xfrm>
            <a:off x="457200" y="28956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
        <p:nvSpPr>
          <p:cNvPr id="991248" name="Line 16"/>
          <p:cNvSpPr>
            <a:spLocks noChangeShapeType="1"/>
          </p:cNvSpPr>
          <p:nvPr/>
        </p:nvSpPr>
        <p:spPr bwMode="auto">
          <a:xfrm>
            <a:off x="457200" y="4038600"/>
            <a:ext cx="8153400" cy="0"/>
          </a:xfrm>
          <a:prstGeom prst="line">
            <a:avLst/>
          </a:prstGeom>
          <a:noFill/>
          <a:ln w="76200">
            <a:solidFill>
              <a:srgbClr val="009900"/>
            </a:solidFill>
            <a:round/>
            <a:headEnd/>
            <a:tailEnd/>
          </a:ln>
          <a:effectLst/>
        </p:spPr>
        <p:txBody>
          <a:bodyPr/>
          <a:lstStyle/>
          <a:p>
            <a:pPr>
              <a:defRPr/>
            </a:pPr>
            <a:endParaRPr lang="en-US" sz="2400" baseline="30000">
              <a:solidFill>
                <a:srgbClr val="000000"/>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3603770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81" name="Rectangle 9"/>
          <p:cNvSpPr>
            <a:spLocks noChangeArrowheads="1"/>
          </p:cNvSpPr>
          <p:nvPr/>
        </p:nvSpPr>
        <p:spPr bwMode="auto">
          <a:xfrm>
            <a:off x="228600" y="990600"/>
            <a:ext cx="8686800" cy="946150"/>
          </a:xfrm>
          <a:prstGeom prst="rect">
            <a:avLst/>
          </a:prstGeom>
          <a:solidFill>
            <a:schemeClr val="bg1"/>
          </a:solidFill>
          <a:ln w="9525">
            <a:noFill/>
            <a:miter lim="800000"/>
            <a:headEnd/>
            <a:tailEnd/>
          </a:ln>
          <a:effectLst/>
        </p:spPr>
        <p:txBody>
          <a:bodyPr>
            <a:spAutoFit/>
          </a:bodyPr>
          <a:lstStyle/>
          <a:p>
            <a:pPr algn="just"/>
            <a:r>
              <a:rPr lang="en-US" sz="2800" i="1">
                <a:latin typeface="Times New Roman" pitchFamily="18" charset="0"/>
              </a:rPr>
              <a:t>The simplest mode of operation is called the electronic codebook (ECB) mode. </a:t>
            </a:r>
          </a:p>
        </p:txBody>
      </p:sp>
      <p:sp>
        <p:nvSpPr>
          <p:cNvPr id="975882" name="Text Box 10"/>
          <p:cNvSpPr txBox="1">
            <a:spLocks noChangeArrowheads="1"/>
          </p:cNvSpPr>
          <p:nvPr/>
        </p:nvSpPr>
        <p:spPr bwMode="auto">
          <a:xfrm>
            <a:off x="1295400" y="152400"/>
            <a:ext cx="6390467" cy="584775"/>
          </a:xfrm>
          <a:prstGeom prst="rect">
            <a:avLst/>
          </a:prstGeom>
          <a:noFill/>
          <a:ln w="9525">
            <a:noFill/>
            <a:miter lim="800000"/>
            <a:headEnd/>
            <a:tailEnd/>
          </a:ln>
          <a:effectLst/>
        </p:spPr>
        <p:txBody>
          <a:bodyPr wrap="none">
            <a:spAutoFit/>
          </a:bodyPr>
          <a:lstStyle/>
          <a:p>
            <a:r>
              <a:rPr lang="en-US" i="1" dirty="0" smtClean="0">
                <a:solidFill>
                  <a:schemeClr val="hlink"/>
                </a:solidFill>
                <a:latin typeface="Times New Roman" pitchFamily="18" charset="0"/>
              </a:rPr>
              <a:t>  </a:t>
            </a:r>
            <a:r>
              <a:rPr lang="en-US" dirty="0">
                <a:solidFill>
                  <a:srgbClr val="996633"/>
                </a:solidFill>
                <a:latin typeface="Times New Roman" pitchFamily="18" charset="0"/>
              </a:rPr>
              <a:t>Electronic Codebook (ECB) Mode</a:t>
            </a:r>
          </a:p>
        </p:txBody>
      </p:sp>
      <p:pic>
        <p:nvPicPr>
          <p:cNvPr id="975889" name="Picture 17"/>
          <p:cNvPicPr>
            <a:picLocks noChangeAspect="1" noChangeArrowheads="1"/>
          </p:cNvPicPr>
          <p:nvPr/>
        </p:nvPicPr>
        <p:blipFill>
          <a:blip r:embed="rId3"/>
          <a:srcRect/>
          <a:stretch>
            <a:fillRect/>
          </a:stretch>
        </p:blipFill>
        <p:spPr bwMode="auto">
          <a:xfrm>
            <a:off x="457200" y="2125663"/>
            <a:ext cx="7980363" cy="388937"/>
          </a:xfrm>
          <a:prstGeom prst="rect">
            <a:avLst/>
          </a:prstGeom>
          <a:noFill/>
          <a:ln w="9525">
            <a:noFill/>
            <a:miter lim="800000"/>
            <a:headEnd/>
            <a:tailEnd/>
          </a:ln>
          <a:effectLst/>
        </p:spPr>
      </p:pic>
      <p:sp>
        <p:nvSpPr>
          <p:cNvPr id="975890" name="Text Box 18"/>
          <p:cNvSpPr txBox="1">
            <a:spLocks noChangeArrowheads="1"/>
          </p:cNvSpPr>
          <p:nvPr/>
        </p:nvSpPr>
        <p:spPr bwMode="auto">
          <a:xfrm>
            <a:off x="2057400" y="2819400"/>
            <a:ext cx="4818178"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Electronic codebook (ECB) mode</a:t>
            </a:r>
          </a:p>
        </p:txBody>
      </p:sp>
      <p:pic>
        <p:nvPicPr>
          <p:cNvPr id="975891" name="Picture 19"/>
          <p:cNvPicPr>
            <a:picLocks noChangeAspect="1" noChangeArrowheads="1"/>
          </p:cNvPicPr>
          <p:nvPr/>
        </p:nvPicPr>
        <p:blipFill>
          <a:blip r:embed="rId4"/>
          <a:srcRect/>
          <a:stretch>
            <a:fillRect/>
          </a:stretch>
        </p:blipFill>
        <p:spPr bwMode="auto">
          <a:xfrm>
            <a:off x="228600" y="3506788"/>
            <a:ext cx="8712200" cy="3351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3734</TotalTime>
  <Words>4535</Words>
  <Application>Microsoft Office PowerPoint</Application>
  <PresentationFormat>On-screen Show (4:3)</PresentationFormat>
  <Paragraphs>479</Paragraphs>
  <Slides>87</Slides>
  <Notes>63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87</vt:i4>
      </vt:variant>
    </vt:vector>
  </HeadingPairs>
  <TitlesOfParts>
    <vt:vector size="103" baseType="lpstr">
      <vt:lpstr>ＭＳ Ｐゴシック</vt:lpstr>
      <vt:lpstr>Arial</vt:lpstr>
      <vt:lpstr>Bookman Old Style</vt:lpstr>
      <vt:lpstr>Calibri</vt:lpstr>
      <vt:lpstr>Courier New</vt:lpstr>
      <vt:lpstr>McGrawHill-Italic</vt:lpstr>
      <vt:lpstr>Symbol</vt:lpstr>
      <vt:lpstr>Tahoma</vt:lpstr>
      <vt:lpstr>Times</vt:lpstr>
      <vt:lpstr>Times New Roman</vt:lpstr>
      <vt:lpstr>Tw Cen MT</vt:lpstr>
      <vt:lpstr>Wingdings</vt:lpstr>
      <vt:lpstr>Wingdings 2</vt:lpstr>
      <vt:lpstr>Median</vt:lpstr>
      <vt:lpstr>Office Theme</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USER</cp:lastModifiedBy>
  <cp:revision>215</cp:revision>
  <dcterms:created xsi:type="dcterms:W3CDTF">2000-01-15T04:50:39Z</dcterms:created>
  <dcterms:modified xsi:type="dcterms:W3CDTF">2020-12-13T14:46:33Z</dcterms:modified>
</cp:coreProperties>
</file>