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829" r:id="rId2"/>
    <p:sldId id="899" r:id="rId3"/>
    <p:sldId id="1027" r:id="rId4"/>
    <p:sldId id="1045" r:id="rId5"/>
    <p:sldId id="1046" r:id="rId6"/>
    <p:sldId id="1047" r:id="rId7"/>
    <p:sldId id="1048" r:id="rId8"/>
    <p:sldId id="1028" r:id="rId9"/>
    <p:sldId id="1029" r:id="rId10"/>
    <p:sldId id="1030" r:id="rId11"/>
    <p:sldId id="1049" r:id="rId12"/>
    <p:sldId id="1050" r:id="rId13"/>
    <p:sldId id="1051" r:id="rId14"/>
    <p:sldId id="1052" r:id="rId15"/>
    <p:sldId id="1053" r:id="rId16"/>
    <p:sldId id="1054" r:id="rId17"/>
    <p:sldId id="1055" r:id="rId18"/>
    <p:sldId id="1031" r:id="rId19"/>
    <p:sldId id="1032" r:id="rId20"/>
    <p:sldId id="1033" r:id="rId21"/>
    <p:sldId id="1034" r:id="rId22"/>
    <p:sldId id="1035" r:id="rId23"/>
    <p:sldId id="1036" r:id="rId24"/>
    <p:sldId id="1037" r:id="rId25"/>
    <p:sldId id="1056" r:id="rId26"/>
    <p:sldId id="1038" r:id="rId27"/>
    <p:sldId id="1039" r:id="rId28"/>
    <p:sldId id="1040" r:id="rId29"/>
    <p:sldId id="1041" r:id="rId30"/>
    <p:sldId id="1057" r:id="rId31"/>
    <p:sldId id="1042" r:id="rId32"/>
    <p:sldId id="1043" r:id="rId33"/>
    <p:sldId id="1044" r:id="rId34"/>
    <p:sldId id="1004" r:id="rId35"/>
    <p:sldId id="957" r:id="rId36"/>
    <p:sldId id="1023" r:id="rId37"/>
    <p:sldId id="1024" r:id="rId38"/>
    <p:sldId id="1025" r:id="rId39"/>
    <p:sldId id="1026"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FF"/>
    <a:srgbClr val="669900"/>
    <a:srgbClr val="99CC00"/>
    <a:srgbClr val="CC3300"/>
    <a:srgbClr val="0000CC"/>
    <a:srgbClr val="0099CC"/>
    <a:srgbClr val="CC0000"/>
    <a:srgbClr val="FFFF0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89703" autoAdjust="0"/>
  </p:normalViewPr>
  <p:slideViewPr>
    <p:cSldViewPr>
      <p:cViewPr>
        <p:scale>
          <a:sx n="80" d="100"/>
          <a:sy n="80" d="100"/>
        </p:scale>
        <p:origin x="-468" y="72"/>
      </p:cViewPr>
      <p:guideLst>
        <p:guide orient="horz" pos="2160"/>
        <p:guide pos="2880"/>
      </p:guideLst>
    </p:cSldViewPr>
  </p:slideViewPr>
  <p:outlineViewPr>
    <p:cViewPr>
      <p:scale>
        <a:sx n="33" d="100"/>
        <a:sy n="33" d="100"/>
      </p:scale>
      <p:origin x="0" y="36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847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847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847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F33488A-B7C6-480F-B7F5-4587EE4CC9F6}" type="slidenum">
              <a:rPr lang="en-US"/>
              <a:pPr>
                <a:defRPr/>
              </a:pPr>
              <a:t>‹#›</a:t>
            </a:fld>
            <a:endParaRPr lang="en-US" dirty="0"/>
          </a:p>
        </p:txBody>
      </p:sp>
    </p:spTree>
    <p:extLst>
      <p:ext uri="{BB962C8B-B14F-4D97-AF65-F5344CB8AC3E}">
        <p14:creationId xmlns:p14="http://schemas.microsoft.com/office/powerpoint/2010/main" val="485082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49F2D50-6E2B-46EF-97FB-6F795E0BE53E}" type="slidenum">
              <a:rPr lang="en-US"/>
              <a:pPr>
                <a:defRPr/>
              </a:pPr>
              <a:t>‹#›</a:t>
            </a:fld>
            <a:endParaRPr lang="en-US" dirty="0"/>
          </a:p>
        </p:txBody>
      </p:sp>
    </p:spTree>
    <p:extLst>
      <p:ext uri="{BB962C8B-B14F-4D97-AF65-F5344CB8AC3E}">
        <p14:creationId xmlns:p14="http://schemas.microsoft.com/office/powerpoint/2010/main" val="3675749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ea typeface="ＭＳ Ｐゴシック" pitchFamily="34" charset="-128"/>
              </a:defRPr>
            </a:lvl1pPr>
            <a:lvl2pPr marL="742950" indent="-285750">
              <a:defRPr sz="1200">
                <a:solidFill>
                  <a:schemeClr val="tx1"/>
                </a:solidFill>
                <a:latin typeface="Arial" pitchFamily="34" charset="0"/>
                <a:ea typeface="ＭＳ Ｐゴシック" pitchFamily="34" charset="-128"/>
              </a:defRPr>
            </a:lvl2pPr>
            <a:lvl3pPr marL="1143000" indent="-228600">
              <a:defRPr sz="1200">
                <a:solidFill>
                  <a:schemeClr val="tx1"/>
                </a:solidFill>
                <a:latin typeface="Arial" pitchFamily="34" charset="0"/>
                <a:ea typeface="ＭＳ Ｐゴシック" pitchFamily="34" charset="-128"/>
              </a:defRPr>
            </a:lvl3pPr>
            <a:lvl4pPr marL="1600200" indent="-228600">
              <a:defRPr sz="1200">
                <a:solidFill>
                  <a:schemeClr val="tx1"/>
                </a:solidFill>
                <a:latin typeface="Arial" pitchFamily="34" charset="0"/>
                <a:ea typeface="ＭＳ Ｐゴシック" pitchFamily="34" charset="-128"/>
              </a:defRPr>
            </a:lvl4pPr>
            <a:lvl5pPr marL="2057400" indent="-228600">
              <a:defRPr sz="12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fld id="{64098343-368E-4995-BE67-2B8AC2FFE427}" type="slidenum">
              <a:rPr lang="en-AU"/>
              <a:pPr/>
              <a:t>6</a:t>
            </a:fld>
            <a:endParaRPr lang="en-AU"/>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cs typeface="Arial" pitchFamily="34" charset="0"/>
              </a:rPr>
              <a:t>Message encryption by itself can provide a measure of authentication. The analysis differs for symmetric and public-key encryption schemes. </a:t>
            </a:r>
          </a:p>
          <a:p>
            <a:pPr eaLnBrk="1" hangingPunct="1"/>
            <a:r>
              <a:rPr lang="en-US" smtClean="0">
                <a:latin typeface="Arial" pitchFamily="34" charset="0"/>
                <a:cs typeface="Arial" pitchFamily="34" charset="0"/>
              </a:rPr>
              <a:t>If use symmetric encryption, If no other party knows the key, then confidentiality is provided. As well, symmetric encryption provides authentication as well as confidentiality, since only the other party can have encrypted a properly constructed message (Stallings Figure 12.1a). Here, the ciphertext of the entire message serves as its authenticator, on the basis that only those who know the appropriate keys could have validly encrypted the message. This is provided you can recognize a valid message (ie if the message has </a:t>
            </a:r>
            <a:r>
              <a:rPr lang="en-AU" smtClean="0">
                <a:latin typeface="Arial" pitchFamily="34" charset="0"/>
                <a:cs typeface="Arial" pitchFamily="34" charset="0"/>
              </a:rPr>
              <a:t>suitable structure such as redundancy or a checksum to detect any changes).</a:t>
            </a:r>
          </a:p>
          <a:p>
            <a:pPr eaLnBrk="1" hangingPunct="1"/>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ea typeface="ＭＳ Ｐゴシック" pitchFamily="34" charset="-128"/>
              </a:defRPr>
            </a:lvl1pPr>
            <a:lvl2pPr marL="742950" indent="-285750">
              <a:defRPr sz="1200">
                <a:solidFill>
                  <a:schemeClr val="tx1"/>
                </a:solidFill>
                <a:latin typeface="Arial" pitchFamily="34" charset="0"/>
                <a:ea typeface="ＭＳ Ｐゴシック" pitchFamily="34" charset="-128"/>
              </a:defRPr>
            </a:lvl2pPr>
            <a:lvl3pPr marL="1143000" indent="-228600">
              <a:defRPr sz="1200">
                <a:solidFill>
                  <a:schemeClr val="tx1"/>
                </a:solidFill>
                <a:latin typeface="Arial" pitchFamily="34" charset="0"/>
                <a:ea typeface="ＭＳ Ｐゴシック" pitchFamily="34" charset="-128"/>
              </a:defRPr>
            </a:lvl3pPr>
            <a:lvl4pPr marL="1600200" indent="-228600">
              <a:defRPr sz="1200">
                <a:solidFill>
                  <a:schemeClr val="tx1"/>
                </a:solidFill>
                <a:latin typeface="Arial" pitchFamily="34" charset="0"/>
                <a:ea typeface="ＭＳ Ｐゴシック" pitchFamily="34" charset="-128"/>
              </a:defRPr>
            </a:lvl4pPr>
            <a:lvl5pPr marL="2057400" indent="-228600">
              <a:defRPr sz="12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fld id="{64098343-368E-4995-BE67-2B8AC2FFE427}" type="slidenum">
              <a:rPr lang="en-AU"/>
              <a:pPr/>
              <a:t>7</a:t>
            </a:fld>
            <a:endParaRPr lang="en-AU"/>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cs typeface="Arial" pitchFamily="34" charset="0"/>
              </a:rPr>
              <a:t>Message encryption by itself can provide a measure of authentication. The analysis differs for symmetric and public-key encryption schemes. </a:t>
            </a:r>
          </a:p>
          <a:p>
            <a:pPr eaLnBrk="1" hangingPunct="1"/>
            <a:r>
              <a:rPr lang="en-US" smtClean="0">
                <a:latin typeface="Arial" pitchFamily="34" charset="0"/>
                <a:cs typeface="Arial" pitchFamily="34" charset="0"/>
              </a:rPr>
              <a:t>If use symmetric encryption, If no other party knows the key, then confidentiality is provided. As well, symmetric encryption provides authentication as well as confidentiality, since only the other party can have encrypted a properly constructed message (Stallings Figure 12.1a). Here, the ciphertext of the entire message serves as its authenticator, on the basis that only those who know the appropriate keys could have validly encrypted the message. This is provided you can recognize a valid message (ie if the message has </a:t>
            </a:r>
            <a:r>
              <a:rPr lang="en-AU" smtClean="0">
                <a:latin typeface="Arial" pitchFamily="34" charset="0"/>
                <a:cs typeface="Arial" pitchFamily="34" charset="0"/>
              </a:rPr>
              <a:t>suitable structure such as redundancy or a checksum to detect any changes).</a:t>
            </a:r>
          </a:p>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fld id="{2494A8E0-7678-4F30-9C59-4B5755314B10}" type="slidenum">
              <a:rPr lang="en-US" sz="1200" b="0">
                <a:latin typeface="Times New Roman" panose="02020603050405020304" pitchFamily="18" charset="0"/>
              </a:rPr>
              <a:pPr/>
              <a:t>34</a:t>
            </a:fld>
            <a:endParaRPr lang="en-US" sz="1200" b="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211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35</a:t>
            </a:fld>
            <a:endParaRPr lang="en-AU" dirty="0"/>
          </a:p>
        </p:txBody>
      </p:sp>
    </p:spTree>
    <p:extLst>
      <p:ext uri="{BB962C8B-B14F-4D97-AF65-F5344CB8AC3E}">
        <p14:creationId xmlns:p14="http://schemas.microsoft.com/office/powerpoint/2010/main" val="407261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36</a:t>
            </a:fld>
            <a:endParaRPr lang="en-AU" dirty="0"/>
          </a:p>
        </p:txBody>
      </p:sp>
    </p:spTree>
    <p:extLst>
      <p:ext uri="{BB962C8B-B14F-4D97-AF65-F5344CB8AC3E}">
        <p14:creationId xmlns:p14="http://schemas.microsoft.com/office/powerpoint/2010/main" val="407261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37</a:t>
            </a:fld>
            <a:endParaRPr lang="en-AU" dirty="0"/>
          </a:p>
        </p:txBody>
      </p:sp>
    </p:spTree>
    <p:extLst>
      <p:ext uri="{BB962C8B-B14F-4D97-AF65-F5344CB8AC3E}">
        <p14:creationId xmlns:p14="http://schemas.microsoft.com/office/powerpoint/2010/main" val="407261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38</a:t>
            </a:fld>
            <a:endParaRPr lang="en-AU" dirty="0"/>
          </a:p>
        </p:txBody>
      </p:sp>
    </p:spTree>
    <p:extLst>
      <p:ext uri="{BB962C8B-B14F-4D97-AF65-F5344CB8AC3E}">
        <p14:creationId xmlns:p14="http://schemas.microsoft.com/office/powerpoint/2010/main" val="407261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39</a:t>
            </a:fld>
            <a:endParaRPr lang="en-AU" dirty="0"/>
          </a:p>
        </p:txBody>
      </p:sp>
    </p:spTree>
    <p:extLst>
      <p:ext uri="{BB962C8B-B14F-4D97-AF65-F5344CB8AC3E}">
        <p14:creationId xmlns:p14="http://schemas.microsoft.com/office/powerpoint/2010/main" val="407261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512D2D-F426-463B-A287-7F19E70A3F0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C0370D3-2A0E-430D-9AB5-2A1EC2291BB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1AD4A7-0882-4109-99AA-A63B3268F59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2130425"/>
            <a:ext cx="7772400" cy="1470025"/>
          </a:xfrm>
        </p:spPr>
        <p:txBody>
          <a:bodyPr/>
          <a:lstStyle>
            <a:lvl1pPr>
              <a:defRPr/>
            </a:lvl1pPr>
          </a:lstStyle>
          <a:p>
            <a:r>
              <a:rPr lang="en-US" smtClean="0"/>
              <a:t>Click to edit Master title style</a:t>
            </a:r>
            <a:endParaRPr lang="en-US"/>
          </a:p>
        </p:txBody>
      </p:sp>
      <p:sp>
        <p:nvSpPr>
          <p:cNvPr id="747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C8B07C73-BD55-4794-AC9F-2E8189A32BE1}" type="slidenum">
              <a:rPr lang="en-US"/>
              <a:pPr>
                <a:defRPr/>
              </a:pPr>
              <a:t>‹#›</a:t>
            </a:fld>
            <a:endParaRPr lang="en-US" dirty="0"/>
          </a:p>
        </p:txBody>
      </p:sp>
    </p:spTree>
    <p:extLst>
      <p:ext uri="{BB962C8B-B14F-4D97-AF65-F5344CB8AC3E}">
        <p14:creationId xmlns:p14="http://schemas.microsoft.com/office/powerpoint/2010/main" val="25289037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37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73734" name="Rectangle 6"/>
          <p:cNvSpPr>
            <a:spLocks noGrp="1" noChangeArrowheads="1"/>
          </p:cNvSpPr>
          <p:nvPr>
            <p:ph type="sldNum" sz="quarter" idx="4"/>
          </p:nvPr>
        </p:nvSpPr>
        <p:spPr bwMode="auto">
          <a:xfrm>
            <a:off x="6553200" y="6229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C8D8CBA-988B-44C7-9959-56385BC0462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80" r:id="rId2"/>
    <p:sldLayoutId id="2147483681" r:id="rId3"/>
    <p:sldLayoutId id="2147483682" r:id="rId4"/>
  </p:sldLayoutIdLst>
  <p:hf hdr="0" dt="0"/>
  <p:txStyles>
    <p:titleStyle>
      <a:lvl1pPr algn="ctr" rtl="0" fontAlgn="base">
        <a:spcBef>
          <a:spcPct val="0"/>
        </a:spcBef>
        <a:spcAft>
          <a:spcPct val="0"/>
        </a:spcAft>
        <a:defRPr sz="3200">
          <a:solidFill>
            <a:srgbClr val="FFFF00"/>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400">
          <a:solidFill>
            <a:srgbClr val="0000FF"/>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2"/>
          </p:nvPr>
        </p:nvSpPr>
        <p:spPr>
          <a:noFill/>
        </p:spPr>
        <p:txBody>
          <a:bodyPr/>
          <a:lstStyle/>
          <a:p>
            <a:fld id="{54E5B6B1-7EE7-4DA8-A041-A7583CA77706}" type="slidenum">
              <a:rPr lang="en-US"/>
              <a:pPr/>
              <a:t>1</a:t>
            </a:fld>
            <a:endParaRPr lang="en-US"/>
          </a:p>
        </p:txBody>
      </p:sp>
      <p:sp>
        <p:nvSpPr>
          <p:cNvPr id="6" name="Title 5"/>
          <p:cNvSpPr>
            <a:spLocks noGrp="1" noChangeArrowheads="1"/>
          </p:cNvSpPr>
          <p:nvPr>
            <p:ph type="ctrTitle"/>
          </p:nvPr>
        </p:nvSpPr>
        <p:spPr bwMode="auto">
          <a:xfrm>
            <a:off x="533400" y="2590800"/>
            <a:ext cx="5791200" cy="1200329"/>
          </a:xfrm>
          <a:prstGeom prst="rect">
            <a:avLst/>
          </a:prstGeom>
          <a:noFill/>
          <a:ln w="9525">
            <a:noFill/>
            <a:miter lim="800000"/>
            <a:headEnd/>
            <a:tailEnd/>
          </a:ln>
        </p:spPr>
        <p:txBody>
          <a:bodyPr wrap="square">
            <a:spAutoFit/>
          </a:bodyPr>
          <a:lstStyle/>
          <a:p>
            <a:pPr algn="ctr"/>
            <a:r>
              <a:rPr lang="en-US" altLang="zh-CN" sz="3600" b="1" dirty="0" smtClean="0">
                <a:solidFill>
                  <a:srgbClr val="FF0000"/>
                </a:solidFill>
                <a:latin typeface="Tw Cen MT" panose="020B0602020104020603" pitchFamily="34" charset="0"/>
                <a:ea typeface="SimSun" pitchFamily="2" charset="-122"/>
                <a:cs typeface="Times New Roman" pitchFamily="18" charset="0"/>
              </a:rPr>
              <a:t>Cryptographic Hash and MAC</a:t>
            </a:r>
            <a:endParaRPr lang="en-US" altLang="zh-CN" sz="3600" b="1" dirty="0">
              <a:solidFill>
                <a:srgbClr val="FF0000"/>
              </a:solidFill>
              <a:latin typeface="Tw Cen MT" panose="020B0602020104020603" pitchFamily="34" charset="0"/>
              <a:ea typeface="SimSun" pitchFamily="2" charset="-122"/>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33400"/>
            <a:ext cx="229552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771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10</a:t>
            </a:fld>
            <a:endParaRPr lang="en-US" dirty="0"/>
          </a:p>
        </p:txBody>
      </p:sp>
      <p:sp>
        <p:nvSpPr>
          <p:cNvPr id="4" name="Rectangle 3"/>
          <p:cNvSpPr/>
          <p:nvPr/>
        </p:nvSpPr>
        <p:spPr>
          <a:xfrm>
            <a:off x="2023731" y="625434"/>
            <a:ext cx="5248937"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Message and Message Digest</a:t>
            </a:r>
            <a:endParaRPr lang="en-US" sz="3200" b="1" dirty="0">
              <a:solidFill>
                <a:srgbClr val="FF0000"/>
              </a:solidFill>
              <a:latin typeface="Tw Cen MT" panose="020B0602020104020603" pitchFamily="34" charset="0"/>
            </a:endParaRPr>
          </a:p>
        </p:txBody>
      </p:sp>
      <p:sp>
        <p:nvSpPr>
          <p:cNvPr id="5" name="Rectangle 9"/>
          <p:cNvSpPr>
            <a:spLocks noChangeArrowheads="1"/>
          </p:cNvSpPr>
          <p:nvPr/>
        </p:nvSpPr>
        <p:spPr bwMode="auto">
          <a:xfrm>
            <a:off x="303811" y="1239897"/>
            <a:ext cx="868680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latin typeface="Tw Cen MT" pitchFamily="34" charset="0"/>
              </a:rPr>
              <a:t>The electronic equivalent of the document and fingerprint pair is the message and digest pair. </a:t>
            </a:r>
            <a:endParaRPr lang="en-US" sz="2800" baseline="0" dirty="0" smtClean="0">
              <a:latin typeface="Tw Cen MT" pitchFamily="34" charset="0"/>
            </a:endParaRPr>
          </a:p>
          <a:p>
            <a:pPr algn="just"/>
            <a:endParaRPr lang="en-US" sz="2800" dirty="0">
              <a:latin typeface="Tw Cen MT" pitchFamily="34" charset="0"/>
            </a:endParaRPr>
          </a:p>
          <a:p>
            <a:pPr algn="just"/>
            <a:r>
              <a:rPr lang="en-US" sz="2800" dirty="0">
                <a:latin typeface="Tw Cen MT" pitchFamily="34" charset="0"/>
              </a:rPr>
              <a:t>A hash function H accepts a variable-length block of data M as input and produces</a:t>
            </a:r>
          </a:p>
          <a:p>
            <a:pPr algn="just"/>
            <a:r>
              <a:rPr lang="en-US" sz="2800" dirty="0">
                <a:latin typeface="Tw Cen MT" pitchFamily="34" charset="0"/>
              </a:rPr>
              <a:t>a fixed-size hash value h = H(M).</a:t>
            </a:r>
            <a:endParaRPr lang="en-US" sz="2800" baseline="0" dirty="0">
              <a:latin typeface="Tw Cen MT" pitchFamily="34" charset="0"/>
            </a:endParaRPr>
          </a:p>
        </p:txBody>
      </p:sp>
      <p:sp>
        <p:nvSpPr>
          <p:cNvPr id="6" name="Text Box 12"/>
          <p:cNvSpPr txBox="1">
            <a:spLocks noChangeArrowheads="1"/>
          </p:cNvSpPr>
          <p:nvPr/>
        </p:nvSpPr>
        <p:spPr bwMode="auto">
          <a:xfrm>
            <a:off x="3505200" y="4188767"/>
            <a:ext cx="31688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baseline="0" dirty="0">
                <a:latin typeface="Tw Cen MT" pitchFamily="34" charset="0"/>
              </a:rPr>
              <a:t>Message and digest</a:t>
            </a: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886" y="4650432"/>
            <a:ext cx="5484813"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518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11</a:t>
            </a:fld>
            <a:endParaRPr lang="en-US" dirty="0"/>
          </a:p>
        </p:txBody>
      </p:sp>
      <p:sp>
        <p:nvSpPr>
          <p:cNvPr id="4" name="Rectangle 3"/>
          <p:cNvSpPr/>
          <p:nvPr/>
        </p:nvSpPr>
        <p:spPr>
          <a:xfrm>
            <a:off x="2023731" y="625434"/>
            <a:ext cx="5132559"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Cryptographic Hash Function</a:t>
            </a:r>
            <a:endParaRPr lang="en-US" sz="3200" b="1" dirty="0">
              <a:solidFill>
                <a:srgbClr val="FF0000"/>
              </a:solidFill>
              <a:latin typeface="Tw Cen MT" panose="020B06020201040206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286375" cy="477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028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12</a:t>
            </a:fld>
            <a:endParaRPr lang="en-US" dirty="0"/>
          </a:p>
        </p:txBody>
      </p:sp>
      <p:sp>
        <p:nvSpPr>
          <p:cNvPr id="4" name="Rectangle 3"/>
          <p:cNvSpPr/>
          <p:nvPr/>
        </p:nvSpPr>
        <p:spPr>
          <a:xfrm>
            <a:off x="609600" y="625434"/>
            <a:ext cx="7698967"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Application of Cryptographic Hash Function</a:t>
            </a:r>
            <a:endParaRPr lang="en-US" sz="3200" b="1" dirty="0">
              <a:solidFill>
                <a:srgbClr val="FF0000"/>
              </a:solidFill>
              <a:latin typeface="Tw Cen MT" panose="020B0602020104020603" pitchFamily="34" charset="0"/>
            </a:endParaRPr>
          </a:p>
        </p:txBody>
      </p:sp>
      <p:sp>
        <p:nvSpPr>
          <p:cNvPr id="3" name="Rectangle 2"/>
          <p:cNvSpPr/>
          <p:nvPr/>
        </p:nvSpPr>
        <p:spPr>
          <a:xfrm>
            <a:off x="381000" y="1524000"/>
            <a:ext cx="8153400" cy="1938992"/>
          </a:xfrm>
          <a:prstGeom prst="rect">
            <a:avLst/>
          </a:prstGeom>
        </p:spPr>
        <p:txBody>
          <a:bodyPr wrap="square">
            <a:spAutoFit/>
          </a:bodyPr>
          <a:lstStyle/>
          <a:p>
            <a:pPr algn="just"/>
            <a:r>
              <a:rPr lang="en-US" sz="2400" b="1" dirty="0">
                <a:latin typeface="Tw Cen MT" pitchFamily="34" charset="0"/>
              </a:rPr>
              <a:t>Message </a:t>
            </a:r>
            <a:r>
              <a:rPr lang="en-US" sz="2400" b="1" dirty="0" smtClean="0">
                <a:latin typeface="Tw Cen MT" pitchFamily="34" charset="0"/>
              </a:rPr>
              <a:t>Authentication: </a:t>
            </a:r>
            <a:r>
              <a:rPr lang="en-US" sz="2400" dirty="0">
                <a:latin typeface="Tw Cen MT" pitchFamily="34" charset="0"/>
              </a:rPr>
              <a:t>Message authentication is </a:t>
            </a:r>
            <a:r>
              <a:rPr lang="en-US" sz="2400" dirty="0" smtClean="0">
                <a:latin typeface="Tw Cen MT" pitchFamily="34" charset="0"/>
              </a:rPr>
              <a:t>a </a:t>
            </a:r>
            <a:r>
              <a:rPr lang="en-US" sz="2400" dirty="0" err="1" smtClean="0">
                <a:latin typeface="Tw Cen MT" pitchFamily="34" charset="0"/>
              </a:rPr>
              <a:t>mecha-nism</a:t>
            </a:r>
            <a:r>
              <a:rPr lang="en-US" sz="2400" dirty="0" smtClean="0">
                <a:latin typeface="Tw Cen MT" pitchFamily="34" charset="0"/>
              </a:rPr>
              <a:t> </a:t>
            </a:r>
            <a:r>
              <a:rPr lang="en-US" sz="2400" dirty="0">
                <a:latin typeface="Tw Cen MT" pitchFamily="34" charset="0"/>
              </a:rPr>
              <a:t>or service used to verify the integrity </a:t>
            </a:r>
            <a:r>
              <a:rPr lang="en-US" sz="2400" dirty="0" smtClean="0">
                <a:latin typeface="Tw Cen MT" pitchFamily="34" charset="0"/>
              </a:rPr>
              <a:t>of a </a:t>
            </a:r>
            <a:r>
              <a:rPr lang="en-US" sz="2400" dirty="0">
                <a:latin typeface="Tw Cen MT" pitchFamily="34" charset="0"/>
              </a:rPr>
              <a:t>message. </a:t>
            </a:r>
            <a:endParaRPr lang="en-US" sz="2400" dirty="0" smtClean="0">
              <a:latin typeface="Tw Cen MT" pitchFamily="34" charset="0"/>
            </a:endParaRPr>
          </a:p>
          <a:p>
            <a:pPr algn="just"/>
            <a:endParaRPr lang="en-US" sz="2400" dirty="0" smtClean="0">
              <a:latin typeface="Tw Cen MT" pitchFamily="34" charset="0"/>
            </a:endParaRPr>
          </a:p>
          <a:p>
            <a:pPr algn="just"/>
            <a:r>
              <a:rPr lang="en-US" sz="2400" dirty="0" smtClean="0">
                <a:latin typeface="Tw Cen MT" pitchFamily="34" charset="0"/>
              </a:rPr>
              <a:t>When </a:t>
            </a:r>
            <a:r>
              <a:rPr lang="en-US" sz="2400" dirty="0">
                <a:latin typeface="Tw Cen MT" pitchFamily="34" charset="0"/>
              </a:rPr>
              <a:t>a hash function is used to provide message authentication,</a:t>
            </a:r>
          </a:p>
          <a:p>
            <a:pPr algn="just"/>
            <a:r>
              <a:rPr lang="en-US" sz="2400" dirty="0">
                <a:latin typeface="Tw Cen MT" pitchFamily="34" charset="0"/>
              </a:rPr>
              <a:t>the hash function value is often referred to as a message digest</a:t>
            </a:r>
            <a:r>
              <a:rPr lang="en-US" sz="2400" dirty="0" smtClean="0">
                <a:latin typeface="Tw Cen MT" pitchFamily="34" charset="0"/>
              </a:rPr>
              <a:t>.</a:t>
            </a:r>
            <a:endParaRPr lang="en-US" sz="2400" dirty="0">
              <a:latin typeface="Tw Cen MT" pitchFamily="34" charset="0"/>
            </a:endParaRPr>
          </a:p>
        </p:txBody>
      </p:sp>
    </p:spTree>
    <p:extLst>
      <p:ext uri="{BB962C8B-B14F-4D97-AF65-F5344CB8AC3E}">
        <p14:creationId xmlns:p14="http://schemas.microsoft.com/office/powerpoint/2010/main" val="113133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13</a:t>
            </a:fld>
            <a:endParaRPr lang="en-US" dirty="0"/>
          </a:p>
        </p:txBody>
      </p:sp>
      <p:sp>
        <p:nvSpPr>
          <p:cNvPr id="4" name="Rectangle 3"/>
          <p:cNvSpPr/>
          <p:nvPr/>
        </p:nvSpPr>
        <p:spPr>
          <a:xfrm>
            <a:off x="609600" y="625434"/>
            <a:ext cx="7698967"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Application of Cryptographic Hash Function</a:t>
            </a:r>
            <a:endParaRPr lang="en-US" sz="3200" b="1" dirty="0">
              <a:solidFill>
                <a:srgbClr val="FF0000"/>
              </a:solidFill>
              <a:latin typeface="Tw Cen MT" panose="020B0602020104020603" pitchFamily="34" charset="0"/>
            </a:endParaRPr>
          </a:p>
        </p:txBody>
      </p:sp>
      <p:sp>
        <p:nvSpPr>
          <p:cNvPr id="3" name="Rectangle 2"/>
          <p:cNvSpPr/>
          <p:nvPr/>
        </p:nvSpPr>
        <p:spPr>
          <a:xfrm>
            <a:off x="401186" y="1371600"/>
            <a:ext cx="8153400" cy="830997"/>
          </a:xfrm>
          <a:prstGeom prst="rect">
            <a:avLst/>
          </a:prstGeom>
        </p:spPr>
        <p:txBody>
          <a:bodyPr wrap="square">
            <a:spAutoFit/>
          </a:bodyPr>
          <a:lstStyle/>
          <a:p>
            <a:pPr algn="just"/>
            <a:r>
              <a:rPr lang="en-US" sz="2400" dirty="0" smtClean="0">
                <a:latin typeface="Tw Cen MT" pitchFamily="34" charset="0"/>
              </a:rPr>
              <a:t>Figures illustrates </a:t>
            </a:r>
            <a:r>
              <a:rPr lang="en-US" sz="2400" dirty="0">
                <a:solidFill>
                  <a:srgbClr val="FF0000"/>
                </a:solidFill>
                <a:latin typeface="Tw Cen MT" pitchFamily="34" charset="0"/>
              </a:rPr>
              <a:t>a variety of ways in which a hash code</a:t>
            </a:r>
            <a:r>
              <a:rPr lang="en-US" sz="2400" dirty="0">
                <a:latin typeface="Tw Cen MT" pitchFamily="34" charset="0"/>
              </a:rPr>
              <a:t> can be used </a:t>
            </a:r>
            <a:r>
              <a:rPr lang="en-US" sz="2400" dirty="0" smtClean="0">
                <a:latin typeface="Tw Cen MT" pitchFamily="34" charset="0"/>
              </a:rPr>
              <a:t>to provide </a:t>
            </a:r>
            <a:r>
              <a:rPr lang="en-US" sz="2400" dirty="0">
                <a:latin typeface="Tw Cen MT" pitchFamily="34" charset="0"/>
              </a:rPr>
              <a:t>message authentication, as follows.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20" y="2354996"/>
            <a:ext cx="7296150" cy="185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282" y="4495800"/>
            <a:ext cx="7215188" cy="204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984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14</a:t>
            </a:fld>
            <a:endParaRPr lang="en-US" dirty="0"/>
          </a:p>
        </p:txBody>
      </p:sp>
      <p:sp>
        <p:nvSpPr>
          <p:cNvPr id="4" name="Rectangle 3"/>
          <p:cNvSpPr/>
          <p:nvPr/>
        </p:nvSpPr>
        <p:spPr>
          <a:xfrm>
            <a:off x="609600" y="625434"/>
            <a:ext cx="7698967"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Application of Cryptographic Hash Function</a:t>
            </a:r>
            <a:endParaRPr lang="en-US" sz="3200" b="1" dirty="0">
              <a:solidFill>
                <a:srgbClr val="FF0000"/>
              </a:solidFill>
              <a:latin typeface="Tw Cen MT" panose="020B0602020104020603"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1524000"/>
            <a:ext cx="8345283" cy="205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91000"/>
            <a:ext cx="8634413" cy="16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019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15</a:t>
            </a:fld>
            <a:endParaRPr lang="en-US" dirty="0"/>
          </a:p>
        </p:txBody>
      </p:sp>
      <p:sp>
        <p:nvSpPr>
          <p:cNvPr id="4" name="Rectangle 3"/>
          <p:cNvSpPr/>
          <p:nvPr/>
        </p:nvSpPr>
        <p:spPr>
          <a:xfrm>
            <a:off x="609600" y="625434"/>
            <a:ext cx="1010598"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MAC</a:t>
            </a:r>
            <a:endParaRPr lang="en-US" sz="3200" b="1" dirty="0">
              <a:solidFill>
                <a:srgbClr val="FF0000"/>
              </a:solidFill>
              <a:latin typeface="Tw Cen MT" panose="020B0602020104020603" pitchFamily="34" charset="0"/>
            </a:endParaRPr>
          </a:p>
        </p:txBody>
      </p:sp>
      <p:sp>
        <p:nvSpPr>
          <p:cNvPr id="3" name="Rectangle 2"/>
          <p:cNvSpPr/>
          <p:nvPr/>
        </p:nvSpPr>
        <p:spPr>
          <a:xfrm>
            <a:off x="609600" y="1600200"/>
            <a:ext cx="8229600" cy="1938992"/>
          </a:xfrm>
          <a:prstGeom prst="rect">
            <a:avLst/>
          </a:prstGeom>
        </p:spPr>
        <p:txBody>
          <a:bodyPr wrap="square">
            <a:spAutoFit/>
          </a:bodyPr>
          <a:lstStyle/>
          <a:p>
            <a:pPr algn="just"/>
            <a:r>
              <a:rPr lang="en-US" sz="2400" dirty="0">
                <a:latin typeface="Tw Cen MT" pitchFamily="34" charset="0"/>
              </a:rPr>
              <a:t>More commonly, message authentication is achieved using a </a:t>
            </a:r>
            <a:r>
              <a:rPr lang="en-US" sz="2400" dirty="0" smtClean="0">
                <a:latin typeface="Tw Cen MT" pitchFamily="34" charset="0"/>
              </a:rPr>
              <a:t>message authentication </a:t>
            </a:r>
            <a:r>
              <a:rPr lang="en-US" sz="2400" dirty="0">
                <a:latin typeface="Tw Cen MT" pitchFamily="34" charset="0"/>
              </a:rPr>
              <a:t>code (MAC), also known as </a:t>
            </a:r>
            <a:r>
              <a:rPr lang="en-US" sz="2400" dirty="0">
                <a:solidFill>
                  <a:srgbClr val="FF0000"/>
                </a:solidFill>
                <a:latin typeface="Tw Cen MT" pitchFamily="34" charset="0"/>
              </a:rPr>
              <a:t>a keyed hash </a:t>
            </a:r>
            <a:r>
              <a:rPr lang="en-US" sz="2400" dirty="0">
                <a:latin typeface="Tw Cen MT" pitchFamily="34" charset="0"/>
              </a:rPr>
              <a:t>function. Typically, </a:t>
            </a:r>
            <a:r>
              <a:rPr lang="en-US" sz="2400" dirty="0" smtClean="0">
                <a:latin typeface="Tw Cen MT" pitchFamily="34" charset="0"/>
              </a:rPr>
              <a:t>MACs are </a:t>
            </a:r>
            <a:r>
              <a:rPr lang="en-US" sz="2400" dirty="0">
                <a:latin typeface="Tw Cen MT" pitchFamily="34" charset="0"/>
              </a:rPr>
              <a:t>used between two parties that </a:t>
            </a:r>
            <a:r>
              <a:rPr lang="en-US" sz="2400" dirty="0">
                <a:solidFill>
                  <a:srgbClr val="FF0000"/>
                </a:solidFill>
                <a:latin typeface="Tw Cen MT" pitchFamily="34" charset="0"/>
              </a:rPr>
              <a:t>share a secret key</a:t>
            </a:r>
            <a:r>
              <a:rPr lang="en-US" sz="2400" dirty="0">
                <a:latin typeface="Tw Cen MT" pitchFamily="34" charset="0"/>
              </a:rPr>
              <a:t> to authenticate </a:t>
            </a:r>
            <a:r>
              <a:rPr lang="en-US" sz="2400" dirty="0" smtClean="0">
                <a:latin typeface="Tw Cen MT" pitchFamily="34" charset="0"/>
              </a:rPr>
              <a:t>information exchanged </a:t>
            </a:r>
            <a:r>
              <a:rPr lang="en-US" sz="2400" dirty="0">
                <a:latin typeface="Tw Cen MT" pitchFamily="34" charset="0"/>
              </a:rPr>
              <a:t>between those parties.</a:t>
            </a:r>
          </a:p>
        </p:txBody>
      </p:sp>
    </p:spTree>
    <p:extLst>
      <p:ext uri="{BB962C8B-B14F-4D97-AF65-F5344CB8AC3E}">
        <p14:creationId xmlns:p14="http://schemas.microsoft.com/office/powerpoint/2010/main" val="2397843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16</a:t>
            </a:fld>
            <a:endParaRPr lang="en-US" dirty="0"/>
          </a:p>
        </p:txBody>
      </p:sp>
      <p:sp>
        <p:nvSpPr>
          <p:cNvPr id="4" name="Rectangle 3"/>
          <p:cNvSpPr/>
          <p:nvPr/>
        </p:nvSpPr>
        <p:spPr>
          <a:xfrm>
            <a:off x="609600" y="625434"/>
            <a:ext cx="3213124" cy="1077218"/>
          </a:xfrm>
          <a:prstGeom prst="rect">
            <a:avLst/>
          </a:prstGeom>
        </p:spPr>
        <p:txBody>
          <a:bodyPr wrap="none">
            <a:spAutoFit/>
          </a:bodyPr>
          <a:lstStyle/>
          <a:p>
            <a:r>
              <a:rPr lang="en-US" sz="3200" b="1" dirty="0">
                <a:solidFill>
                  <a:srgbClr val="FF0000"/>
                </a:solidFill>
                <a:latin typeface="Tw Cen MT" pitchFamily="34" charset="0"/>
              </a:rPr>
              <a:t>Digital Signatures</a:t>
            </a:r>
            <a:r>
              <a:rPr lang="en-US" sz="3200" dirty="0">
                <a:solidFill>
                  <a:srgbClr val="FF0000"/>
                </a:solidFill>
                <a:latin typeface="Tw Cen MT" pitchFamily="34" charset="0"/>
              </a:rPr>
              <a:t/>
            </a:r>
            <a:br>
              <a:rPr lang="en-US" sz="3200" dirty="0">
                <a:solidFill>
                  <a:srgbClr val="FF0000"/>
                </a:solidFill>
                <a:latin typeface="Tw Cen MT" pitchFamily="34" charset="0"/>
              </a:rPr>
            </a:br>
            <a:endParaRPr lang="en-US" sz="3200" b="1" dirty="0">
              <a:solidFill>
                <a:srgbClr val="FF0000"/>
              </a:solidFill>
              <a:latin typeface="Tw Cen MT" panose="020B0602020104020603" pitchFamily="34" charset="0"/>
            </a:endParaRPr>
          </a:p>
        </p:txBody>
      </p:sp>
      <p:sp>
        <p:nvSpPr>
          <p:cNvPr id="3" name="Rectangle 2"/>
          <p:cNvSpPr/>
          <p:nvPr/>
        </p:nvSpPr>
        <p:spPr>
          <a:xfrm>
            <a:off x="572984" y="1295400"/>
            <a:ext cx="8229600" cy="461665"/>
          </a:xfrm>
          <a:prstGeom prst="rect">
            <a:avLst/>
          </a:prstGeom>
        </p:spPr>
        <p:txBody>
          <a:bodyPr wrap="square">
            <a:spAutoFit/>
          </a:bodyPr>
          <a:lstStyle/>
          <a:p>
            <a:pPr algn="just"/>
            <a:r>
              <a:rPr lang="en-US" sz="2400" dirty="0" smtClean="0">
                <a:latin typeface="Tw Cen MT" pitchFamily="34" charset="0"/>
              </a:rPr>
              <a:t>A digital signature  </a:t>
            </a:r>
            <a:r>
              <a:rPr lang="en-US" sz="2400" dirty="0">
                <a:latin typeface="Tw Cen MT" pitchFamily="34" charset="0"/>
              </a:rPr>
              <a:t>is </a:t>
            </a:r>
            <a:r>
              <a:rPr lang="en-US" sz="2400" dirty="0" smtClean="0">
                <a:latin typeface="Tw Cen MT" pitchFamily="34" charset="0"/>
              </a:rPr>
              <a:t>achieved throw:</a:t>
            </a:r>
            <a:endParaRPr lang="en-US" sz="2400" dirty="0">
              <a:latin typeface="Tw Cen MT"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410450" cy="214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65" y="4572000"/>
            <a:ext cx="8329613" cy="167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421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17</a:t>
            </a:fld>
            <a:endParaRPr lang="en-US" dirty="0"/>
          </a:p>
        </p:txBody>
      </p:sp>
      <p:sp>
        <p:nvSpPr>
          <p:cNvPr id="4" name="Rectangle 3"/>
          <p:cNvSpPr/>
          <p:nvPr/>
        </p:nvSpPr>
        <p:spPr>
          <a:xfrm>
            <a:off x="609600" y="625434"/>
            <a:ext cx="3397277" cy="1077218"/>
          </a:xfrm>
          <a:prstGeom prst="rect">
            <a:avLst/>
          </a:prstGeom>
        </p:spPr>
        <p:txBody>
          <a:bodyPr wrap="none">
            <a:spAutoFit/>
          </a:bodyPr>
          <a:lstStyle/>
          <a:p>
            <a:r>
              <a:rPr lang="en-US" sz="3200" b="1" dirty="0">
                <a:solidFill>
                  <a:srgbClr val="FF0000"/>
                </a:solidFill>
                <a:latin typeface="Tw Cen MT" pitchFamily="34" charset="0"/>
              </a:rPr>
              <a:t>Other Applications</a:t>
            </a:r>
            <a:br>
              <a:rPr lang="en-US" sz="3200" b="1" dirty="0">
                <a:solidFill>
                  <a:srgbClr val="FF0000"/>
                </a:solidFill>
                <a:latin typeface="Tw Cen MT" pitchFamily="34" charset="0"/>
              </a:rPr>
            </a:br>
            <a:endParaRPr lang="en-US" sz="3200" b="1" dirty="0">
              <a:solidFill>
                <a:srgbClr val="FF0000"/>
              </a:solidFill>
              <a:latin typeface="Tw Cen MT" pitchFamily="34" charset="0"/>
            </a:endParaRPr>
          </a:p>
        </p:txBody>
      </p:sp>
      <p:sp>
        <p:nvSpPr>
          <p:cNvPr id="3" name="Rectangle 2"/>
          <p:cNvSpPr/>
          <p:nvPr/>
        </p:nvSpPr>
        <p:spPr>
          <a:xfrm>
            <a:off x="609600" y="1702652"/>
            <a:ext cx="7772400" cy="1938992"/>
          </a:xfrm>
          <a:prstGeom prst="rect">
            <a:avLst/>
          </a:prstGeom>
        </p:spPr>
        <p:txBody>
          <a:bodyPr wrap="square">
            <a:spAutoFit/>
          </a:bodyPr>
          <a:lstStyle/>
          <a:p>
            <a:pPr marL="342900" indent="-342900" algn="just">
              <a:buFont typeface="Wingdings" pitchFamily="2" charset="2"/>
              <a:buChar char="§"/>
            </a:pPr>
            <a:r>
              <a:rPr lang="en-US" sz="2400" dirty="0" smtClean="0">
                <a:latin typeface="Tw Cen MT" pitchFamily="34" charset="0"/>
              </a:rPr>
              <a:t>One way </a:t>
            </a:r>
            <a:r>
              <a:rPr lang="en-US" sz="2400" dirty="0" smtClean="0">
                <a:solidFill>
                  <a:srgbClr val="FF0000"/>
                </a:solidFill>
                <a:latin typeface="Tw Cen MT" pitchFamily="34" charset="0"/>
              </a:rPr>
              <a:t>password file:</a:t>
            </a:r>
          </a:p>
          <a:p>
            <a:pPr marL="342900" indent="-342900" algn="just">
              <a:buFont typeface="Wingdings" pitchFamily="2" charset="2"/>
              <a:buChar char="§"/>
            </a:pPr>
            <a:r>
              <a:rPr lang="en-US" sz="2400" dirty="0">
                <a:latin typeface="Tw Cen MT" pitchFamily="34" charset="0"/>
              </a:rPr>
              <a:t>Hash functions can be used for </a:t>
            </a:r>
            <a:r>
              <a:rPr lang="en-US" sz="2400" dirty="0">
                <a:solidFill>
                  <a:srgbClr val="FF0000"/>
                </a:solidFill>
                <a:latin typeface="Tw Cen MT" pitchFamily="34" charset="0"/>
              </a:rPr>
              <a:t>intrusion detection </a:t>
            </a:r>
            <a:r>
              <a:rPr lang="en-US" sz="2400" dirty="0">
                <a:latin typeface="Tw Cen MT" pitchFamily="34" charset="0"/>
              </a:rPr>
              <a:t>and </a:t>
            </a:r>
            <a:r>
              <a:rPr lang="en-US" sz="2400" dirty="0">
                <a:solidFill>
                  <a:srgbClr val="FF0000"/>
                </a:solidFill>
                <a:latin typeface="Tw Cen MT" pitchFamily="34" charset="0"/>
              </a:rPr>
              <a:t>virus detection. </a:t>
            </a:r>
            <a:endParaRPr lang="en-US" sz="2400" dirty="0" smtClean="0">
              <a:solidFill>
                <a:srgbClr val="FF0000"/>
              </a:solidFill>
              <a:latin typeface="Tw Cen MT" pitchFamily="34" charset="0"/>
            </a:endParaRPr>
          </a:p>
          <a:p>
            <a:pPr marL="342900" indent="-342900" algn="just">
              <a:buFont typeface="Wingdings" pitchFamily="2" charset="2"/>
              <a:buChar char="§"/>
            </a:pPr>
            <a:r>
              <a:rPr lang="en-US" sz="2400" dirty="0">
                <a:solidFill>
                  <a:srgbClr val="080808"/>
                </a:solidFill>
                <a:latin typeface="Tw Cen MT" pitchFamily="34" charset="0"/>
              </a:rPr>
              <a:t>can be used to construct a </a:t>
            </a:r>
            <a:r>
              <a:rPr lang="en-US" sz="2400" dirty="0" smtClean="0">
                <a:solidFill>
                  <a:srgbClr val="080808"/>
                </a:solidFill>
                <a:latin typeface="Tw Cen MT" pitchFamily="34" charset="0"/>
              </a:rPr>
              <a:t>pseudorandom function </a:t>
            </a:r>
            <a:r>
              <a:rPr lang="en-US" sz="2400" dirty="0">
                <a:solidFill>
                  <a:srgbClr val="080808"/>
                </a:solidFill>
                <a:latin typeface="Tw Cen MT" pitchFamily="34" charset="0"/>
              </a:rPr>
              <a:t>(PRF) or a pseudorandom number generator (PRNG). </a:t>
            </a:r>
          </a:p>
        </p:txBody>
      </p:sp>
    </p:spTree>
    <p:extLst>
      <p:ext uri="{BB962C8B-B14F-4D97-AF65-F5344CB8AC3E}">
        <p14:creationId xmlns:p14="http://schemas.microsoft.com/office/powerpoint/2010/main" val="1203668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18</a:t>
            </a:fld>
            <a:endParaRPr lang="en-US" dirty="0"/>
          </a:p>
        </p:txBody>
      </p:sp>
      <p:sp>
        <p:nvSpPr>
          <p:cNvPr id="4" name="Rectangle 3"/>
          <p:cNvSpPr/>
          <p:nvPr/>
        </p:nvSpPr>
        <p:spPr>
          <a:xfrm>
            <a:off x="3546251" y="649184"/>
            <a:ext cx="1937197"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Difference</a:t>
            </a:r>
            <a:endParaRPr lang="en-US" sz="3200" b="1" dirty="0">
              <a:solidFill>
                <a:srgbClr val="FF0000"/>
              </a:solidFill>
              <a:latin typeface="Tw Cen MT" panose="020B0602020104020603" pitchFamily="34" charset="0"/>
            </a:endParaRPr>
          </a:p>
        </p:txBody>
      </p:sp>
      <p:sp>
        <p:nvSpPr>
          <p:cNvPr id="8" name="Rectangle 9"/>
          <p:cNvSpPr>
            <a:spLocks noChangeArrowheads="1"/>
          </p:cNvSpPr>
          <p:nvPr/>
        </p:nvSpPr>
        <p:spPr bwMode="auto">
          <a:xfrm>
            <a:off x="457200" y="1447800"/>
            <a:ext cx="81153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aseline="0" dirty="0">
                <a:latin typeface="Tw Cen MT" pitchFamily="34" charset="0"/>
              </a:rPr>
              <a:t>The two pairs (</a:t>
            </a:r>
            <a:r>
              <a:rPr lang="en-US" sz="2800" baseline="0" dirty="0">
                <a:solidFill>
                  <a:srgbClr val="FF0000"/>
                </a:solidFill>
                <a:latin typeface="Tw Cen MT" pitchFamily="34" charset="0"/>
              </a:rPr>
              <a:t>document / fingerprint</a:t>
            </a:r>
            <a:r>
              <a:rPr lang="en-US" sz="2800" baseline="0" dirty="0">
                <a:latin typeface="Tw Cen MT" pitchFamily="34" charset="0"/>
              </a:rPr>
              <a:t>) and (</a:t>
            </a:r>
            <a:r>
              <a:rPr lang="en-US" sz="2800" baseline="0" dirty="0">
                <a:solidFill>
                  <a:srgbClr val="FF0000"/>
                </a:solidFill>
                <a:latin typeface="Tw Cen MT" pitchFamily="34" charset="0"/>
              </a:rPr>
              <a:t>message / message digest</a:t>
            </a:r>
            <a:r>
              <a:rPr lang="en-US" sz="2800" baseline="0" dirty="0">
                <a:latin typeface="Tw Cen MT" pitchFamily="34" charset="0"/>
              </a:rPr>
              <a:t>) are similar, with some differences. The document and fingerprint are </a:t>
            </a:r>
            <a:r>
              <a:rPr lang="en-US" sz="2800" baseline="0" dirty="0">
                <a:solidFill>
                  <a:srgbClr val="FF0000"/>
                </a:solidFill>
                <a:latin typeface="Tw Cen MT" pitchFamily="34" charset="0"/>
              </a:rPr>
              <a:t>physically linked together</a:t>
            </a:r>
            <a:r>
              <a:rPr lang="en-US" sz="2800" baseline="0" dirty="0">
                <a:latin typeface="Tw Cen MT" pitchFamily="34" charset="0"/>
              </a:rPr>
              <a:t>. The message and message digest </a:t>
            </a:r>
            <a:r>
              <a:rPr lang="en-US" sz="2800" baseline="0" dirty="0">
                <a:solidFill>
                  <a:srgbClr val="FF0000"/>
                </a:solidFill>
                <a:latin typeface="Tw Cen MT" pitchFamily="34" charset="0"/>
              </a:rPr>
              <a:t>can be unlinked </a:t>
            </a:r>
            <a:r>
              <a:rPr lang="en-US" sz="2800" baseline="0" dirty="0">
                <a:latin typeface="Tw Cen MT" pitchFamily="34" charset="0"/>
              </a:rPr>
              <a:t>separately, and, most importantly, the message digest needs to be safe from change.</a:t>
            </a:r>
          </a:p>
        </p:txBody>
      </p:sp>
      <p:sp>
        <p:nvSpPr>
          <p:cNvPr id="9" name="Line 11"/>
          <p:cNvSpPr>
            <a:spLocks noChangeShapeType="1"/>
          </p:cNvSpPr>
          <p:nvPr/>
        </p:nvSpPr>
        <p:spPr bwMode="auto">
          <a:xfrm>
            <a:off x="457200" y="4648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w Cen MT" pitchFamily="34" charset="0"/>
            </a:endParaRPr>
          </a:p>
        </p:txBody>
      </p:sp>
      <p:sp>
        <p:nvSpPr>
          <p:cNvPr id="10" name="Line 12"/>
          <p:cNvSpPr>
            <a:spLocks noChangeShapeType="1"/>
          </p:cNvSpPr>
          <p:nvPr/>
        </p:nvSpPr>
        <p:spPr bwMode="auto">
          <a:xfrm>
            <a:off x="458788" y="5334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w Cen MT" pitchFamily="34" charset="0"/>
            </a:endParaRPr>
          </a:p>
        </p:txBody>
      </p:sp>
      <p:sp>
        <p:nvSpPr>
          <p:cNvPr id="11" name="Rectangle 13"/>
          <p:cNvSpPr>
            <a:spLocks noChangeArrowheads="1"/>
          </p:cNvSpPr>
          <p:nvPr/>
        </p:nvSpPr>
        <p:spPr bwMode="auto">
          <a:xfrm>
            <a:off x="495300" y="4728400"/>
            <a:ext cx="8077200" cy="5191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baseline="0" dirty="0">
                <a:latin typeface="Tw Cen MT" pitchFamily="34" charset="0"/>
              </a:rPr>
              <a:t>The message digest needs to be safe from change.</a:t>
            </a:r>
          </a:p>
        </p:txBody>
      </p:sp>
    </p:spTree>
    <p:extLst>
      <p:ext uri="{BB962C8B-B14F-4D97-AF65-F5344CB8AC3E}">
        <p14:creationId xmlns:p14="http://schemas.microsoft.com/office/powerpoint/2010/main" val="841049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19</a:t>
            </a:fld>
            <a:endParaRPr lang="en-US" dirty="0"/>
          </a:p>
        </p:txBody>
      </p:sp>
      <p:sp>
        <p:nvSpPr>
          <p:cNvPr id="4" name="Rectangle 3"/>
          <p:cNvSpPr/>
          <p:nvPr/>
        </p:nvSpPr>
        <p:spPr>
          <a:xfrm>
            <a:off x="2981145" y="649184"/>
            <a:ext cx="3267433"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Checking Integrity</a:t>
            </a:r>
            <a:endParaRPr lang="en-US" sz="3200" b="1" dirty="0">
              <a:solidFill>
                <a:srgbClr val="FF0000"/>
              </a:solidFill>
              <a:latin typeface="Tw Cen MT" panose="020B0602020104020603" pitchFamily="34" charset="0"/>
            </a:endParaRPr>
          </a:p>
        </p:txBody>
      </p:sp>
      <p:sp>
        <p:nvSpPr>
          <p:cNvPr id="12" name="Text Box 11"/>
          <p:cNvSpPr txBox="1">
            <a:spLocks noChangeArrowheads="1"/>
          </p:cNvSpPr>
          <p:nvPr/>
        </p:nvSpPr>
        <p:spPr bwMode="auto">
          <a:xfrm>
            <a:off x="3063971" y="1737754"/>
            <a:ext cx="2901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i="1" baseline="0" dirty="0">
                <a:latin typeface="Tw Cen MT" pitchFamily="34" charset="0"/>
              </a:rPr>
              <a:t>Checking integrity</a:t>
            </a:r>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2049"/>
            <a:ext cx="724852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470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a:t>
            </a:fld>
            <a:endParaRPr lang="en-US" dirty="0"/>
          </a:p>
        </p:txBody>
      </p:sp>
      <p:sp>
        <p:nvSpPr>
          <p:cNvPr id="3" name="Rectangle 2"/>
          <p:cNvSpPr/>
          <p:nvPr/>
        </p:nvSpPr>
        <p:spPr>
          <a:xfrm>
            <a:off x="914400" y="1676400"/>
            <a:ext cx="7696200" cy="4093428"/>
          </a:xfrm>
          <a:prstGeom prst="rect">
            <a:avLst/>
          </a:prstGeom>
        </p:spPr>
        <p:txBody>
          <a:bodyPr wrap="square">
            <a:spAutoFit/>
          </a:bodyPr>
          <a:lstStyle/>
          <a:p>
            <a:pPr marL="457200" indent="-457200">
              <a:spcAft>
                <a:spcPts val="1200"/>
              </a:spcAft>
              <a:buFont typeface="+mj-lt"/>
              <a:buAutoNum type="arabicPeriod"/>
            </a:pPr>
            <a:r>
              <a:rPr lang="en-US" sz="2800" dirty="0" smtClean="0">
                <a:latin typeface="Tw Cen MT" panose="020B0602020104020603" pitchFamily="34" charset="0"/>
                <a:cs typeface="Times New Roman" pitchFamily="18" charset="0"/>
              </a:rPr>
              <a:t>To </a:t>
            </a:r>
            <a:r>
              <a:rPr lang="en-US" sz="2800" dirty="0">
                <a:latin typeface="Tw Cen MT" panose="020B0602020104020603" pitchFamily="34" charset="0"/>
                <a:cs typeface="Times New Roman" pitchFamily="18" charset="0"/>
              </a:rPr>
              <a:t>introduce general ideas </a:t>
            </a:r>
            <a:r>
              <a:rPr lang="en-US" sz="2800" dirty="0" smtClean="0">
                <a:latin typeface="Tw Cen MT" panose="020B0602020104020603" pitchFamily="34" charset="0"/>
                <a:cs typeface="Times New Roman" pitchFamily="18" charset="0"/>
              </a:rPr>
              <a:t>behind cryptographic  hash </a:t>
            </a:r>
            <a:r>
              <a:rPr lang="en-US" sz="2800" dirty="0">
                <a:latin typeface="Tw Cen MT" panose="020B0602020104020603" pitchFamily="34" charset="0"/>
                <a:cs typeface="Times New Roman" pitchFamily="18" charset="0"/>
              </a:rPr>
              <a:t>functions</a:t>
            </a:r>
          </a:p>
          <a:p>
            <a:pPr marL="457200" indent="-457200">
              <a:spcAft>
                <a:spcPts val="1200"/>
              </a:spcAft>
              <a:buFont typeface="+mj-lt"/>
              <a:buAutoNum type="arabicPeriod"/>
            </a:pPr>
            <a:r>
              <a:rPr lang="en-US" sz="2800" dirty="0">
                <a:latin typeface="Tw Cen MT" panose="020B0602020104020603" pitchFamily="34" charset="0"/>
                <a:cs typeface="Times New Roman" pitchFamily="18" charset="0"/>
              </a:rPr>
              <a:t> To discuss the </a:t>
            </a:r>
            <a:r>
              <a:rPr lang="en-US" sz="2800" dirty="0" err="1">
                <a:latin typeface="Tw Cen MT" panose="020B0602020104020603" pitchFamily="34" charset="0"/>
                <a:cs typeface="Times New Roman" pitchFamily="18" charset="0"/>
              </a:rPr>
              <a:t>Merkle-Damgard</a:t>
            </a:r>
            <a:r>
              <a:rPr lang="en-US" sz="2800" dirty="0">
                <a:latin typeface="Tw Cen MT" panose="020B0602020104020603" pitchFamily="34" charset="0"/>
                <a:cs typeface="Times New Roman" pitchFamily="18" charset="0"/>
              </a:rPr>
              <a:t> scheme as </a:t>
            </a:r>
            <a:r>
              <a:rPr lang="en-US" sz="2800" dirty="0" smtClean="0">
                <a:latin typeface="Tw Cen MT" panose="020B0602020104020603" pitchFamily="34" charset="0"/>
                <a:cs typeface="Times New Roman" pitchFamily="18" charset="0"/>
              </a:rPr>
              <a:t>the basis  for </a:t>
            </a:r>
            <a:r>
              <a:rPr lang="en-US" sz="2800" dirty="0">
                <a:latin typeface="Tw Cen MT" panose="020B0602020104020603" pitchFamily="34" charset="0"/>
                <a:cs typeface="Times New Roman" pitchFamily="18" charset="0"/>
              </a:rPr>
              <a:t>iterated hash functions</a:t>
            </a:r>
          </a:p>
          <a:p>
            <a:pPr marL="457200" indent="-457200">
              <a:spcAft>
                <a:spcPts val="1200"/>
              </a:spcAft>
              <a:buFont typeface="+mj-lt"/>
              <a:buAutoNum type="arabicPeriod"/>
            </a:pPr>
            <a:r>
              <a:rPr lang="en-US" sz="2800" dirty="0">
                <a:latin typeface="Tw Cen MT" panose="020B0602020104020603" pitchFamily="34" charset="0"/>
                <a:cs typeface="Times New Roman" pitchFamily="18" charset="0"/>
              </a:rPr>
              <a:t> To distinguish between two categories of hash</a:t>
            </a:r>
            <a:br>
              <a:rPr lang="en-US" sz="2800" dirty="0">
                <a:latin typeface="Tw Cen MT" panose="020B0602020104020603" pitchFamily="34" charset="0"/>
                <a:cs typeface="Times New Roman" pitchFamily="18" charset="0"/>
              </a:rPr>
            </a:br>
            <a:r>
              <a:rPr lang="en-US" sz="2800" dirty="0">
                <a:latin typeface="Tw Cen MT" panose="020B0602020104020603" pitchFamily="34" charset="0"/>
                <a:cs typeface="Times New Roman" pitchFamily="18" charset="0"/>
              </a:rPr>
              <a:t> </a:t>
            </a:r>
            <a:r>
              <a:rPr lang="en-US" sz="2800" dirty="0" smtClean="0">
                <a:latin typeface="Tw Cen MT" panose="020B0602020104020603" pitchFamily="34" charset="0"/>
                <a:cs typeface="Times New Roman" pitchFamily="18" charset="0"/>
              </a:rPr>
              <a:t>functions.</a:t>
            </a:r>
            <a:endParaRPr lang="en-US" sz="2800" dirty="0">
              <a:latin typeface="Tw Cen MT" panose="020B0602020104020603" pitchFamily="34" charset="0"/>
              <a:cs typeface="Times New Roman" pitchFamily="18" charset="0"/>
            </a:endParaRPr>
          </a:p>
          <a:p>
            <a:pPr marL="457200" indent="-457200">
              <a:spcAft>
                <a:spcPts val="1200"/>
              </a:spcAft>
              <a:buFont typeface="+mj-lt"/>
              <a:buAutoNum type="arabicPeriod"/>
            </a:pPr>
            <a:r>
              <a:rPr lang="en-US" sz="2800" dirty="0">
                <a:latin typeface="Tw Cen MT" panose="020B0602020104020603" pitchFamily="34" charset="0"/>
                <a:cs typeface="Times New Roman" pitchFamily="18" charset="0"/>
              </a:rPr>
              <a:t> To discuss the structure of SHA-512.</a:t>
            </a:r>
          </a:p>
          <a:p>
            <a:pPr>
              <a:spcAft>
                <a:spcPts val="1200"/>
              </a:spcAft>
            </a:pPr>
            <a:endParaRPr lang="en-US" sz="2400" dirty="0">
              <a:latin typeface="Tw Cen MT" panose="020B0602020104020603" pitchFamily="34" charset="0"/>
              <a:cs typeface="Times New Roman" pitchFamily="18" charset="0"/>
            </a:endParaRPr>
          </a:p>
        </p:txBody>
      </p:sp>
      <p:sp>
        <p:nvSpPr>
          <p:cNvPr id="4" name="Rectangle 3"/>
          <p:cNvSpPr/>
          <p:nvPr/>
        </p:nvSpPr>
        <p:spPr>
          <a:xfrm>
            <a:off x="3361412" y="838200"/>
            <a:ext cx="1444626"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Outline</a:t>
            </a:r>
            <a:endParaRPr lang="en-US" sz="320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1279471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20</a:t>
            </a:fld>
            <a:endParaRPr lang="en-US" dirty="0"/>
          </a:p>
        </p:txBody>
      </p:sp>
      <p:sp>
        <p:nvSpPr>
          <p:cNvPr id="4" name="Rectangle 3"/>
          <p:cNvSpPr/>
          <p:nvPr/>
        </p:nvSpPr>
        <p:spPr>
          <a:xfrm>
            <a:off x="1369367" y="533400"/>
            <a:ext cx="6472669"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Cryptographic Hash Function Criteria</a:t>
            </a:r>
            <a:endParaRPr lang="en-US" sz="3200" b="1" dirty="0">
              <a:solidFill>
                <a:srgbClr val="FF0000"/>
              </a:solidFill>
              <a:latin typeface="Tw Cen MT" panose="020B0602020104020603" pitchFamily="34" charset="0"/>
            </a:endParaRPr>
          </a:p>
        </p:txBody>
      </p:sp>
      <p:sp>
        <p:nvSpPr>
          <p:cNvPr id="6" name="Rectangle 9"/>
          <p:cNvSpPr>
            <a:spLocks noChangeArrowheads="1"/>
          </p:cNvSpPr>
          <p:nvPr/>
        </p:nvSpPr>
        <p:spPr bwMode="auto">
          <a:xfrm>
            <a:off x="262302" y="1250782"/>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latin typeface="Tw Cen MT" pitchFamily="34" charset="0"/>
              </a:rPr>
              <a:t>A cryptographic hash function must satisfy three criteria: </a:t>
            </a:r>
            <a:r>
              <a:rPr lang="en-US" sz="2800" baseline="0" dirty="0" err="1">
                <a:latin typeface="Tw Cen MT" pitchFamily="34" charset="0"/>
              </a:rPr>
              <a:t>preimage</a:t>
            </a:r>
            <a:r>
              <a:rPr lang="en-US" sz="2800" baseline="0" dirty="0">
                <a:latin typeface="Tw Cen MT" pitchFamily="34" charset="0"/>
              </a:rPr>
              <a:t> resistance, second </a:t>
            </a:r>
            <a:r>
              <a:rPr lang="en-US" sz="2800" baseline="0" dirty="0" err="1">
                <a:latin typeface="Tw Cen MT" pitchFamily="34" charset="0"/>
              </a:rPr>
              <a:t>preimage</a:t>
            </a:r>
            <a:r>
              <a:rPr lang="en-US" sz="2800" baseline="0" dirty="0">
                <a:latin typeface="Tw Cen MT" pitchFamily="34" charset="0"/>
              </a:rPr>
              <a:t> resistance, and collision resistance.</a:t>
            </a:r>
          </a:p>
        </p:txBody>
      </p:sp>
      <p:sp>
        <p:nvSpPr>
          <p:cNvPr id="7" name="Text Box 11"/>
          <p:cNvSpPr txBox="1">
            <a:spLocks noChangeArrowheads="1"/>
          </p:cNvSpPr>
          <p:nvPr/>
        </p:nvSpPr>
        <p:spPr bwMode="auto">
          <a:xfrm>
            <a:off x="1901457" y="2986644"/>
            <a:ext cx="5426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baseline="0" dirty="0">
                <a:latin typeface="Tw Cen MT" pitchFamily="34" charset="0"/>
              </a:rPr>
              <a:t>Criteria of a cryptographic hash function</a:t>
            </a:r>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810000"/>
            <a:ext cx="65627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62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21</a:t>
            </a:fld>
            <a:endParaRPr lang="en-US" dirty="0"/>
          </a:p>
        </p:txBody>
      </p:sp>
      <p:sp>
        <p:nvSpPr>
          <p:cNvPr id="4" name="Rectangle 3"/>
          <p:cNvSpPr/>
          <p:nvPr/>
        </p:nvSpPr>
        <p:spPr>
          <a:xfrm>
            <a:off x="2590800" y="375497"/>
            <a:ext cx="3701013" cy="584775"/>
          </a:xfrm>
          <a:prstGeom prst="rect">
            <a:avLst/>
          </a:prstGeom>
        </p:spPr>
        <p:txBody>
          <a:bodyPr wrap="none">
            <a:spAutoFit/>
          </a:bodyPr>
          <a:lstStyle/>
          <a:p>
            <a:r>
              <a:rPr lang="en-US" sz="3200" b="1" dirty="0" err="1" smtClean="0">
                <a:solidFill>
                  <a:srgbClr val="FF0000"/>
                </a:solidFill>
                <a:latin typeface="Tw Cen MT" panose="020B0602020104020603" pitchFamily="34" charset="0"/>
              </a:rPr>
              <a:t>Preimage</a:t>
            </a:r>
            <a:r>
              <a:rPr lang="en-US" sz="3200" b="1" dirty="0" smtClean="0">
                <a:solidFill>
                  <a:srgbClr val="FF0000"/>
                </a:solidFill>
                <a:latin typeface="Tw Cen MT" panose="020B0602020104020603" pitchFamily="34" charset="0"/>
              </a:rPr>
              <a:t> Resistance</a:t>
            </a:r>
            <a:endParaRPr lang="en-US" sz="3200" b="1" dirty="0">
              <a:solidFill>
                <a:srgbClr val="FF0000"/>
              </a:solidFill>
              <a:latin typeface="Tw Cen MT" panose="020B0602020104020603" pitchFamily="34" charset="0"/>
            </a:endParaRPr>
          </a:p>
        </p:txBody>
      </p:sp>
      <p:sp>
        <p:nvSpPr>
          <p:cNvPr id="9" name="Rectangle 9"/>
          <p:cNvSpPr>
            <a:spLocks noChangeArrowheads="1"/>
          </p:cNvSpPr>
          <p:nvPr/>
        </p:nvSpPr>
        <p:spPr bwMode="auto">
          <a:xfrm>
            <a:off x="228600" y="973138"/>
            <a:ext cx="86868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err="1">
                <a:solidFill>
                  <a:schemeClr val="folHlink"/>
                </a:solidFill>
                <a:latin typeface="Tw Cen MT" pitchFamily="34" charset="0"/>
              </a:rPr>
              <a:t>Preimage</a:t>
            </a:r>
            <a:r>
              <a:rPr lang="en-US" sz="2800" baseline="0" dirty="0">
                <a:solidFill>
                  <a:schemeClr val="folHlink"/>
                </a:solidFill>
                <a:latin typeface="Tw Cen MT" pitchFamily="34" charset="0"/>
              </a:rPr>
              <a:t> Resistance</a:t>
            </a:r>
            <a:endParaRPr lang="en-US" sz="2800" baseline="0" dirty="0">
              <a:latin typeface="Tw Cen MT" pitchFamily="34" charset="0"/>
            </a:endParaRPr>
          </a:p>
        </p:txBody>
      </p:sp>
      <p:pic>
        <p:nvPicPr>
          <p:cNvPr id="1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1752600"/>
            <a:ext cx="8235950" cy="64293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26" y="2895600"/>
            <a:ext cx="6973888"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5"/>
          <p:cNvSpPr txBox="1">
            <a:spLocks noChangeArrowheads="1"/>
          </p:cNvSpPr>
          <p:nvPr/>
        </p:nvSpPr>
        <p:spPr bwMode="auto">
          <a:xfrm>
            <a:off x="6030913" y="3124200"/>
            <a:ext cx="21371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i="1" baseline="0" dirty="0" err="1">
                <a:latin typeface="Tw Cen MT" pitchFamily="34" charset="0"/>
              </a:rPr>
              <a:t>Preimage</a:t>
            </a:r>
            <a:endParaRPr lang="en-US" sz="2000" i="1" baseline="0" dirty="0">
              <a:latin typeface="Tw Cen MT" pitchFamily="34" charset="0"/>
            </a:endParaRPr>
          </a:p>
        </p:txBody>
      </p:sp>
    </p:spTree>
    <p:extLst>
      <p:ext uri="{BB962C8B-B14F-4D97-AF65-F5344CB8AC3E}">
        <p14:creationId xmlns:p14="http://schemas.microsoft.com/office/powerpoint/2010/main" val="2523597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22</a:t>
            </a:fld>
            <a:endParaRPr lang="en-US" dirty="0"/>
          </a:p>
        </p:txBody>
      </p:sp>
      <p:sp>
        <p:nvSpPr>
          <p:cNvPr id="4" name="Rectangle 3"/>
          <p:cNvSpPr/>
          <p:nvPr/>
        </p:nvSpPr>
        <p:spPr>
          <a:xfrm>
            <a:off x="2590800" y="375497"/>
            <a:ext cx="3701013" cy="584775"/>
          </a:xfrm>
          <a:prstGeom prst="rect">
            <a:avLst/>
          </a:prstGeom>
        </p:spPr>
        <p:txBody>
          <a:bodyPr wrap="none">
            <a:spAutoFit/>
          </a:bodyPr>
          <a:lstStyle/>
          <a:p>
            <a:r>
              <a:rPr lang="en-US" sz="3200" b="1" dirty="0" err="1" smtClean="0">
                <a:solidFill>
                  <a:srgbClr val="FF0000"/>
                </a:solidFill>
                <a:latin typeface="Tw Cen MT" panose="020B0602020104020603" pitchFamily="34" charset="0"/>
              </a:rPr>
              <a:t>Preimage</a:t>
            </a:r>
            <a:r>
              <a:rPr lang="en-US" sz="3200" b="1" dirty="0" smtClean="0">
                <a:solidFill>
                  <a:srgbClr val="FF0000"/>
                </a:solidFill>
                <a:latin typeface="Tw Cen MT" panose="020B0602020104020603" pitchFamily="34" charset="0"/>
              </a:rPr>
              <a:t> Resistance</a:t>
            </a:r>
            <a:endParaRPr lang="en-US" sz="3200" b="1" dirty="0">
              <a:solidFill>
                <a:srgbClr val="FF0000"/>
              </a:solidFill>
              <a:latin typeface="Tw Cen MT" panose="020B0602020104020603" pitchFamily="34" charset="0"/>
            </a:endParaRPr>
          </a:p>
        </p:txBody>
      </p:sp>
      <p:sp>
        <p:nvSpPr>
          <p:cNvPr id="8" name="Rectangle 10"/>
          <p:cNvSpPr>
            <a:spLocks noChangeArrowheads="1"/>
          </p:cNvSpPr>
          <p:nvPr/>
        </p:nvSpPr>
        <p:spPr bwMode="auto">
          <a:xfrm>
            <a:off x="381000" y="1595864"/>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400" baseline="0">
                <a:latin typeface="Tw Cen MT" pitchFamily="34" charset="0"/>
              </a:rPr>
              <a:t>Can we use a conventional lossless compression method such as </a:t>
            </a:r>
            <a:r>
              <a:rPr lang="en-US" sz="2400" i="1" baseline="0">
                <a:solidFill>
                  <a:schemeClr val="hlink"/>
                </a:solidFill>
                <a:latin typeface="Tw Cen MT" pitchFamily="34" charset="0"/>
              </a:rPr>
              <a:t>StuffIt</a:t>
            </a:r>
            <a:r>
              <a:rPr lang="en-US" sz="2400" baseline="0">
                <a:latin typeface="Tw Cen MT" pitchFamily="34" charset="0"/>
              </a:rPr>
              <a:t> as a cryptographic hash function?</a:t>
            </a:r>
          </a:p>
        </p:txBody>
      </p:sp>
      <p:sp>
        <p:nvSpPr>
          <p:cNvPr id="13" name="Text Box 11"/>
          <p:cNvSpPr txBox="1">
            <a:spLocks noChangeArrowheads="1"/>
          </p:cNvSpPr>
          <p:nvPr/>
        </p:nvSpPr>
        <p:spPr bwMode="auto">
          <a:xfrm>
            <a:off x="278894" y="1066800"/>
            <a:ext cx="1321306"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aseline="0" dirty="0">
                <a:solidFill>
                  <a:schemeClr val="bg1"/>
                </a:solidFill>
                <a:latin typeface="Tw Cen MT" pitchFamily="34" charset="0"/>
              </a:rPr>
              <a:t>Example </a:t>
            </a:r>
            <a:endParaRPr lang="en-US" sz="2000" i="1" baseline="0" dirty="0">
              <a:solidFill>
                <a:schemeClr val="bg1"/>
              </a:solidFill>
              <a:latin typeface="Tw Cen MT" pitchFamily="34" charset="0"/>
            </a:endParaRPr>
          </a:p>
        </p:txBody>
      </p:sp>
      <p:sp>
        <p:nvSpPr>
          <p:cNvPr id="14" name="Rectangle 12"/>
          <p:cNvSpPr>
            <a:spLocks noChangeArrowheads="1"/>
          </p:cNvSpPr>
          <p:nvPr/>
        </p:nvSpPr>
        <p:spPr bwMode="auto">
          <a:xfrm>
            <a:off x="381000" y="2584361"/>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400" baseline="0">
                <a:solidFill>
                  <a:schemeClr val="hlink"/>
                </a:solidFill>
                <a:latin typeface="Tw Cen MT" pitchFamily="34" charset="0"/>
              </a:rPr>
              <a:t>Solution</a:t>
            </a:r>
          </a:p>
          <a:p>
            <a:pPr algn="just" eaLnBrk="1" hangingPunct="1"/>
            <a:r>
              <a:rPr lang="en-US" sz="2400" baseline="0">
                <a:latin typeface="Tw Cen MT" pitchFamily="34" charset="0"/>
              </a:rPr>
              <a:t>We cannot. A lossless compression method creates a compressed message that is reversible. </a:t>
            </a:r>
          </a:p>
        </p:txBody>
      </p:sp>
      <p:sp>
        <p:nvSpPr>
          <p:cNvPr id="15" name="Rectangle 16"/>
          <p:cNvSpPr>
            <a:spLocks noChangeArrowheads="1"/>
          </p:cNvSpPr>
          <p:nvPr/>
        </p:nvSpPr>
        <p:spPr bwMode="auto">
          <a:xfrm>
            <a:off x="381000" y="4661843"/>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400" baseline="0">
                <a:latin typeface="Tw Cen MT" pitchFamily="34" charset="0"/>
              </a:rPr>
              <a:t>Can we use a checksum function as a cryptographic hash function?</a:t>
            </a:r>
          </a:p>
        </p:txBody>
      </p:sp>
      <p:sp>
        <p:nvSpPr>
          <p:cNvPr id="16" name="Text Box 17"/>
          <p:cNvSpPr txBox="1">
            <a:spLocks noChangeArrowheads="1"/>
          </p:cNvSpPr>
          <p:nvPr/>
        </p:nvSpPr>
        <p:spPr bwMode="auto">
          <a:xfrm>
            <a:off x="278894" y="3962400"/>
            <a:ext cx="1397506"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aseline="0" dirty="0">
                <a:solidFill>
                  <a:schemeClr val="bg1"/>
                </a:solidFill>
                <a:latin typeface="Tw Cen MT" pitchFamily="34" charset="0"/>
              </a:rPr>
              <a:t>Example </a:t>
            </a:r>
            <a:endParaRPr lang="en-US" sz="2000" i="1" baseline="0" dirty="0">
              <a:solidFill>
                <a:schemeClr val="bg1"/>
              </a:solidFill>
              <a:latin typeface="Tw Cen MT" pitchFamily="34" charset="0"/>
            </a:endParaRPr>
          </a:p>
        </p:txBody>
      </p:sp>
      <p:sp>
        <p:nvSpPr>
          <p:cNvPr id="17" name="Rectangle 18"/>
          <p:cNvSpPr>
            <a:spLocks noChangeArrowheads="1"/>
          </p:cNvSpPr>
          <p:nvPr/>
        </p:nvSpPr>
        <p:spPr bwMode="auto">
          <a:xfrm>
            <a:off x="381000" y="5183373"/>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400" baseline="0" dirty="0">
                <a:solidFill>
                  <a:schemeClr val="hlink"/>
                </a:solidFill>
                <a:latin typeface="Tw Cen MT" pitchFamily="34" charset="0"/>
              </a:rPr>
              <a:t>Solution</a:t>
            </a:r>
          </a:p>
          <a:p>
            <a:pPr algn="just" eaLnBrk="1" hangingPunct="1"/>
            <a:r>
              <a:rPr lang="en-US" sz="2400" baseline="0" dirty="0">
                <a:latin typeface="Tw Cen MT" pitchFamily="34" charset="0"/>
              </a:rPr>
              <a:t>We cannot. A checksum function is not </a:t>
            </a:r>
            <a:r>
              <a:rPr lang="en-US" sz="2400" baseline="0" dirty="0" err="1">
                <a:latin typeface="Tw Cen MT" pitchFamily="34" charset="0"/>
              </a:rPr>
              <a:t>preimage</a:t>
            </a:r>
            <a:r>
              <a:rPr lang="en-US" sz="2400" baseline="0" dirty="0">
                <a:latin typeface="Tw Cen MT" pitchFamily="34" charset="0"/>
              </a:rPr>
              <a:t> resistant, Eve may find several messages whose checksum matches the given one.</a:t>
            </a:r>
          </a:p>
        </p:txBody>
      </p:sp>
    </p:spTree>
    <p:extLst>
      <p:ext uri="{BB962C8B-B14F-4D97-AF65-F5344CB8AC3E}">
        <p14:creationId xmlns:p14="http://schemas.microsoft.com/office/powerpoint/2010/main" val="1856015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23</a:t>
            </a:fld>
            <a:endParaRPr lang="en-US" dirty="0"/>
          </a:p>
        </p:txBody>
      </p:sp>
      <p:sp>
        <p:nvSpPr>
          <p:cNvPr id="4" name="Rectangle 3"/>
          <p:cNvSpPr/>
          <p:nvPr/>
        </p:nvSpPr>
        <p:spPr>
          <a:xfrm>
            <a:off x="2362200" y="304800"/>
            <a:ext cx="5021888"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Second </a:t>
            </a:r>
            <a:r>
              <a:rPr lang="en-US" sz="3200" b="1" dirty="0" err="1" smtClean="0">
                <a:solidFill>
                  <a:srgbClr val="FF0000"/>
                </a:solidFill>
                <a:latin typeface="Tw Cen MT" panose="020B0602020104020603" pitchFamily="34" charset="0"/>
              </a:rPr>
              <a:t>Preimage</a:t>
            </a:r>
            <a:r>
              <a:rPr lang="en-US" sz="3200" b="1" dirty="0" smtClean="0">
                <a:solidFill>
                  <a:srgbClr val="FF0000"/>
                </a:solidFill>
                <a:latin typeface="Tw Cen MT" panose="020B0602020104020603" pitchFamily="34" charset="0"/>
              </a:rPr>
              <a:t> Resistance</a:t>
            </a:r>
            <a:endParaRPr lang="en-US" sz="3200" b="1" dirty="0">
              <a:solidFill>
                <a:srgbClr val="FF0000"/>
              </a:solidFill>
              <a:latin typeface="Tw Cen MT" panose="020B0602020104020603" pitchFamily="34" charset="0"/>
            </a:endParaRPr>
          </a:p>
        </p:txBody>
      </p:sp>
      <p:sp>
        <p:nvSpPr>
          <p:cNvPr id="10" name="Rectangle 9"/>
          <p:cNvSpPr>
            <a:spLocks noChangeArrowheads="1"/>
          </p:cNvSpPr>
          <p:nvPr/>
        </p:nvSpPr>
        <p:spPr bwMode="auto">
          <a:xfrm>
            <a:off x="255795" y="998795"/>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solidFill>
                  <a:schemeClr val="folHlink"/>
                </a:solidFill>
                <a:latin typeface="Tw Cen MT" pitchFamily="34" charset="0"/>
              </a:rPr>
              <a:t>Second </a:t>
            </a:r>
            <a:r>
              <a:rPr lang="en-US" sz="2800" baseline="0" dirty="0" err="1">
                <a:solidFill>
                  <a:schemeClr val="folHlink"/>
                </a:solidFill>
                <a:latin typeface="Tw Cen MT" pitchFamily="34" charset="0"/>
              </a:rPr>
              <a:t>Preimage</a:t>
            </a:r>
            <a:r>
              <a:rPr lang="en-US" sz="2800" baseline="0" dirty="0">
                <a:solidFill>
                  <a:schemeClr val="folHlink"/>
                </a:solidFill>
                <a:latin typeface="Tw Cen MT" pitchFamily="34" charset="0"/>
              </a:rPr>
              <a:t> Resistance</a:t>
            </a:r>
            <a:endParaRPr lang="en-US" sz="2800" baseline="0" dirty="0">
              <a:latin typeface="Tw Cen MT" pitchFamily="34" charset="0"/>
            </a:endParaRPr>
          </a:p>
        </p:txBody>
      </p:sp>
      <p:pic>
        <p:nvPicPr>
          <p:cNvPr id="1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95" y="1590139"/>
            <a:ext cx="8583612" cy="6350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3"/>
          <p:cNvSpPr txBox="1">
            <a:spLocks noChangeArrowheads="1"/>
          </p:cNvSpPr>
          <p:nvPr/>
        </p:nvSpPr>
        <p:spPr bwMode="auto">
          <a:xfrm>
            <a:off x="3100388" y="2286000"/>
            <a:ext cx="2997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smtClean="0">
                <a:solidFill>
                  <a:schemeClr val="folHlink"/>
                </a:solidFill>
                <a:latin typeface="Tw Cen MT" pitchFamily="34" charset="0"/>
              </a:rPr>
              <a:t>Figure  </a:t>
            </a:r>
            <a:r>
              <a:rPr lang="en-US" sz="2000" baseline="0" dirty="0">
                <a:latin typeface="Tw Cen MT" pitchFamily="34" charset="0"/>
              </a:rPr>
              <a:t>Second </a:t>
            </a:r>
            <a:r>
              <a:rPr lang="en-US" sz="2000" baseline="0" dirty="0" err="1">
                <a:latin typeface="Tw Cen MT" pitchFamily="34" charset="0"/>
              </a:rPr>
              <a:t>preimage</a:t>
            </a:r>
            <a:endParaRPr lang="en-US" sz="2000" baseline="0" dirty="0">
              <a:latin typeface="Tw Cen MT" pitchFamily="34" charset="0"/>
            </a:endParaRPr>
          </a:p>
        </p:txBody>
      </p:sp>
      <p:pic>
        <p:nvPicPr>
          <p:cNvPr id="1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65438"/>
            <a:ext cx="7202488" cy="376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275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24</a:t>
            </a:fld>
            <a:endParaRPr lang="en-US" dirty="0"/>
          </a:p>
        </p:txBody>
      </p:sp>
      <p:sp>
        <p:nvSpPr>
          <p:cNvPr id="4" name="Rectangle 3"/>
          <p:cNvSpPr/>
          <p:nvPr/>
        </p:nvSpPr>
        <p:spPr>
          <a:xfrm>
            <a:off x="2784203" y="348343"/>
            <a:ext cx="3575594"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Collision</a:t>
            </a:r>
            <a:r>
              <a:rPr lang="en-US" sz="3200" b="1" dirty="0" smtClean="0">
                <a:solidFill>
                  <a:srgbClr val="FF0000"/>
                </a:solidFill>
                <a:latin typeface="Tw Cen MT" panose="020B0602020104020603" pitchFamily="34" charset="0"/>
              </a:rPr>
              <a:t> </a:t>
            </a:r>
            <a:r>
              <a:rPr lang="en-US" sz="3200" b="1" dirty="0" smtClean="0">
                <a:solidFill>
                  <a:srgbClr val="FF0000"/>
                </a:solidFill>
                <a:latin typeface="Tw Cen MT" panose="020B0602020104020603" pitchFamily="34" charset="0"/>
              </a:rPr>
              <a:t>Resistance</a:t>
            </a:r>
            <a:endParaRPr lang="en-US" sz="3200" b="1" dirty="0">
              <a:solidFill>
                <a:srgbClr val="FF0000"/>
              </a:solidFill>
              <a:latin typeface="Tw Cen MT" panose="020B0602020104020603" pitchFamily="34" charset="0"/>
            </a:endParaRPr>
          </a:p>
        </p:txBody>
      </p:sp>
      <p:sp>
        <p:nvSpPr>
          <p:cNvPr id="8" name="Rectangle 9"/>
          <p:cNvSpPr>
            <a:spLocks noChangeArrowheads="1"/>
          </p:cNvSpPr>
          <p:nvPr/>
        </p:nvSpPr>
        <p:spPr bwMode="auto">
          <a:xfrm>
            <a:off x="228600" y="9906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a:solidFill>
                  <a:schemeClr val="folHlink"/>
                </a:solidFill>
                <a:latin typeface="Tw Cen MT" pitchFamily="34" charset="0"/>
              </a:rPr>
              <a:t>Collision Resistance</a:t>
            </a:r>
            <a:endParaRPr lang="en-US" sz="2800" baseline="0">
              <a:latin typeface="Tw Cen MT" pitchFamily="34" charset="0"/>
            </a:endParaRP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676400"/>
            <a:ext cx="8255000" cy="6826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2"/>
          <p:cNvSpPr txBox="1">
            <a:spLocks noChangeArrowheads="1"/>
          </p:cNvSpPr>
          <p:nvPr/>
        </p:nvSpPr>
        <p:spPr bwMode="auto">
          <a:xfrm>
            <a:off x="3855076" y="2921645"/>
            <a:ext cx="20361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baseline="0" dirty="0">
                <a:latin typeface="Tw Cen MT" pitchFamily="34" charset="0"/>
              </a:rPr>
              <a:t>Collision</a:t>
            </a:r>
          </a:p>
        </p:txBody>
      </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3833813"/>
            <a:ext cx="7129462"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855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w Cen MT" pitchFamily="34" charset="0"/>
              </a:rPr>
              <a:t>Relationship Among Hash Function Properties</a:t>
            </a:r>
          </a:p>
        </p:txBody>
      </p:sp>
      <p:sp>
        <p:nvSpPr>
          <p:cNvPr id="3" name="Slide Number Placeholder 2"/>
          <p:cNvSpPr>
            <a:spLocks noGrp="1"/>
          </p:cNvSpPr>
          <p:nvPr>
            <p:ph type="sldNum" sz="quarter" idx="12"/>
          </p:nvPr>
        </p:nvSpPr>
        <p:spPr/>
        <p:txBody>
          <a:bodyPr/>
          <a:lstStyle/>
          <a:p>
            <a:pPr>
              <a:defRPr/>
            </a:pPr>
            <a:fld id="{1C0370D3-2A0E-430D-9AB5-2A1EC2291BB5}" type="slidenum">
              <a:rPr lang="en-US" smtClean="0"/>
              <a:pPr>
                <a:defRPr/>
              </a:pPr>
              <a:t>25</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06742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430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26</a:t>
            </a:fld>
            <a:endParaRPr lang="en-US" dirty="0"/>
          </a:p>
        </p:txBody>
      </p:sp>
      <p:sp>
        <p:nvSpPr>
          <p:cNvPr id="4" name="Rectangle 3"/>
          <p:cNvSpPr/>
          <p:nvPr/>
        </p:nvSpPr>
        <p:spPr>
          <a:xfrm>
            <a:off x="2362200" y="304800"/>
            <a:ext cx="5021888"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Second </a:t>
            </a:r>
            <a:r>
              <a:rPr lang="en-US" sz="3200" b="1" dirty="0" err="1" smtClean="0">
                <a:solidFill>
                  <a:srgbClr val="FF0000"/>
                </a:solidFill>
                <a:latin typeface="Tw Cen MT" panose="020B0602020104020603" pitchFamily="34" charset="0"/>
              </a:rPr>
              <a:t>Preimage</a:t>
            </a:r>
            <a:r>
              <a:rPr lang="en-US" sz="3200" b="1" dirty="0" smtClean="0">
                <a:solidFill>
                  <a:srgbClr val="FF0000"/>
                </a:solidFill>
                <a:latin typeface="Tw Cen MT" panose="020B0602020104020603" pitchFamily="34" charset="0"/>
              </a:rPr>
              <a:t> Resistance</a:t>
            </a:r>
            <a:endParaRPr lang="en-US" sz="3200" b="1" dirty="0">
              <a:solidFill>
                <a:srgbClr val="FF0000"/>
              </a:solidFill>
              <a:latin typeface="Tw Cen MT" panose="020B0602020104020603" pitchFamily="34" charset="0"/>
            </a:endParaRPr>
          </a:p>
        </p:txBody>
      </p:sp>
      <p:sp>
        <p:nvSpPr>
          <p:cNvPr id="10" name="Rectangle 5"/>
          <p:cNvSpPr>
            <a:spLocks noChangeArrowheads="1"/>
          </p:cNvSpPr>
          <p:nvPr/>
        </p:nvSpPr>
        <p:spPr bwMode="auto">
          <a:xfrm>
            <a:off x="533400" y="1447800"/>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800" baseline="0" dirty="0">
                <a:effectLst>
                  <a:outerShdw blurRad="38100" dist="38100" dir="2700000" algn="tl">
                    <a:srgbClr val="C0C0C0"/>
                  </a:outerShdw>
                </a:effectLst>
                <a:latin typeface="Tw Cen MT" pitchFamily="34" charset="0"/>
              </a:rPr>
              <a:t>The Random Oracle Model, which was introduced in 1993 by </a:t>
            </a:r>
            <a:r>
              <a:rPr lang="en-US" sz="2800" baseline="0" dirty="0" err="1">
                <a:effectLst>
                  <a:outerShdw blurRad="38100" dist="38100" dir="2700000" algn="tl">
                    <a:srgbClr val="C0C0C0"/>
                  </a:outerShdw>
                </a:effectLst>
                <a:latin typeface="Tw Cen MT" pitchFamily="34" charset="0"/>
              </a:rPr>
              <a:t>Bellare</a:t>
            </a:r>
            <a:r>
              <a:rPr lang="en-US" sz="2800" baseline="0" dirty="0">
                <a:effectLst>
                  <a:outerShdw blurRad="38100" dist="38100" dir="2700000" algn="tl">
                    <a:srgbClr val="C0C0C0"/>
                  </a:outerShdw>
                </a:effectLst>
                <a:latin typeface="Tw Cen MT" pitchFamily="34" charset="0"/>
              </a:rPr>
              <a:t> and </a:t>
            </a:r>
            <a:r>
              <a:rPr lang="en-US" sz="2800" baseline="0" dirty="0" err="1">
                <a:effectLst>
                  <a:outerShdw blurRad="38100" dist="38100" dir="2700000" algn="tl">
                    <a:srgbClr val="C0C0C0"/>
                  </a:outerShdw>
                </a:effectLst>
                <a:latin typeface="Tw Cen MT" pitchFamily="34" charset="0"/>
              </a:rPr>
              <a:t>Rogaway</a:t>
            </a:r>
            <a:r>
              <a:rPr lang="en-US" sz="2800" baseline="0" dirty="0">
                <a:effectLst>
                  <a:outerShdw blurRad="38100" dist="38100" dir="2700000" algn="tl">
                    <a:srgbClr val="C0C0C0"/>
                  </a:outerShdw>
                </a:effectLst>
                <a:latin typeface="Tw Cen MT" pitchFamily="34" charset="0"/>
              </a:rPr>
              <a:t>, is an ideal mathematical model for a hash function. </a:t>
            </a:r>
          </a:p>
        </p:txBody>
      </p:sp>
      <p:sp>
        <p:nvSpPr>
          <p:cNvPr id="11" name="Rectangle 6"/>
          <p:cNvSpPr>
            <a:spLocks noChangeArrowheads="1"/>
          </p:cNvSpPr>
          <p:nvPr/>
        </p:nvSpPr>
        <p:spPr bwMode="auto">
          <a:xfrm>
            <a:off x="533400" y="449580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sz="2400" baseline="0" dirty="0" smtClean="0">
                <a:solidFill>
                  <a:schemeClr val="hlink"/>
                </a:solidFill>
                <a:latin typeface="Tw Cen MT" pitchFamily="34" charset="0"/>
              </a:rPr>
              <a:t>1</a:t>
            </a:r>
            <a:r>
              <a:rPr lang="en-US" sz="2400" baseline="0" dirty="0">
                <a:solidFill>
                  <a:srgbClr val="0033CC"/>
                </a:solidFill>
                <a:latin typeface="Tw Cen MT" pitchFamily="34" charset="0"/>
              </a:rPr>
              <a:t>	Pigeonhole Principle</a:t>
            </a:r>
          </a:p>
          <a:p>
            <a:pPr>
              <a:buClr>
                <a:schemeClr val="tx1"/>
              </a:buClr>
              <a:buSzPct val="117000"/>
              <a:buFont typeface="Wingdings" pitchFamily="2" charset="2"/>
              <a:buNone/>
            </a:pPr>
            <a:r>
              <a:rPr lang="en-US" sz="2400" baseline="0" dirty="0" smtClean="0">
                <a:solidFill>
                  <a:schemeClr val="hlink"/>
                </a:solidFill>
                <a:latin typeface="Tw Cen MT" pitchFamily="34" charset="0"/>
              </a:rPr>
              <a:t>2</a:t>
            </a:r>
            <a:r>
              <a:rPr lang="en-US" sz="2400" baseline="0" dirty="0">
                <a:solidFill>
                  <a:srgbClr val="0033CC"/>
                </a:solidFill>
                <a:latin typeface="Tw Cen MT" pitchFamily="34" charset="0"/>
              </a:rPr>
              <a:t>	Birthday Problems</a:t>
            </a:r>
          </a:p>
          <a:p>
            <a:pPr>
              <a:buClr>
                <a:schemeClr val="tx1"/>
              </a:buClr>
              <a:buSzPct val="117000"/>
              <a:buFont typeface="Wingdings" pitchFamily="2" charset="2"/>
              <a:buNone/>
            </a:pPr>
            <a:r>
              <a:rPr lang="en-US" sz="2400" baseline="0" dirty="0" smtClean="0">
                <a:solidFill>
                  <a:schemeClr val="hlink"/>
                </a:solidFill>
                <a:latin typeface="Tw Cen MT" pitchFamily="34" charset="0"/>
              </a:rPr>
              <a:t>3</a:t>
            </a:r>
            <a:r>
              <a:rPr lang="en-US" sz="2400" baseline="0" dirty="0">
                <a:solidFill>
                  <a:srgbClr val="0033CC"/>
                </a:solidFill>
                <a:latin typeface="Tw Cen MT" pitchFamily="34" charset="0"/>
              </a:rPr>
              <a:t>	Attacks on Random Oracle Model</a:t>
            </a:r>
          </a:p>
          <a:p>
            <a:pPr>
              <a:buClr>
                <a:schemeClr val="tx1"/>
              </a:buClr>
              <a:buSzPct val="117000"/>
              <a:buFont typeface="Wingdings" pitchFamily="2" charset="2"/>
              <a:buNone/>
            </a:pPr>
            <a:r>
              <a:rPr lang="en-US" sz="2400" baseline="0" dirty="0" smtClean="0">
                <a:solidFill>
                  <a:schemeClr val="hlink"/>
                </a:solidFill>
                <a:latin typeface="Tw Cen MT" pitchFamily="34" charset="0"/>
              </a:rPr>
              <a:t>4</a:t>
            </a:r>
            <a:r>
              <a:rPr lang="en-US" sz="2400" baseline="0" dirty="0">
                <a:solidFill>
                  <a:srgbClr val="0033CC"/>
                </a:solidFill>
                <a:latin typeface="Tw Cen MT" pitchFamily="34" charset="0"/>
              </a:rPr>
              <a:t>	Attacks on the Structure</a:t>
            </a:r>
          </a:p>
        </p:txBody>
      </p:sp>
      <p:sp>
        <p:nvSpPr>
          <p:cNvPr id="12" name="Text Box 7"/>
          <p:cNvSpPr txBox="1">
            <a:spLocks noChangeArrowheads="1"/>
          </p:cNvSpPr>
          <p:nvPr/>
        </p:nvSpPr>
        <p:spPr bwMode="auto">
          <a:xfrm>
            <a:off x="685800" y="3704066"/>
            <a:ext cx="12059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u="sng" baseline="0" dirty="0">
                <a:solidFill>
                  <a:schemeClr val="hlink"/>
                </a:solidFill>
                <a:effectLst>
                  <a:outerShdw blurRad="38100" dist="38100" dir="2700000" algn="tl">
                    <a:srgbClr val="C0C0C0"/>
                  </a:outerShdw>
                </a:effectLst>
                <a:latin typeface="Tw Cen MT" pitchFamily="34" charset="0"/>
              </a:rPr>
              <a:t>Topics </a:t>
            </a:r>
            <a:r>
              <a:rPr lang="en-US" sz="2800" u="sng" baseline="0" dirty="0" smtClean="0">
                <a:solidFill>
                  <a:schemeClr val="hlink"/>
                </a:solidFill>
                <a:effectLst>
                  <a:outerShdw blurRad="38100" dist="38100" dir="2700000" algn="tl">
                    <a:srgbClr val="C0C0C0"/>
                  </a:outerShdw>
                </a:effectLst>
                <a:latin typeface="Tw Cen MT" pitchFamily="34" charset="0"/>
              </a:rPr>
              <a:t>:</a:t>
            </a:r>
            <a:endParaRPr lang="en-US" sz="2800" u="sng" baseline="0" dirty="0">
              <a:solidFill>
                <a:schemeClr val="hlink"/>
              </a:solidFill>
              <a:effectLst>
                <a:outerShdw blurRad="38100" dist="38100" dir="2700000" algn="tl">
                  <a:srgbClr val="C0C0C0"/>
                </a:outerShdw>
              </a:effectLst>
              <a:latin typeface="Tw Cen MT" pitchFamily="34" charset="0"/>
            </a:endParaRPr>
          </a:p>
        </p:txBody>
      </p:sp>
    </p:spTree>
    <p:extLst>
      <p:ext uri="{BB962C8B-B14F-4D97-AF65-F5344CB8AC3E}">
        <p14:creationId xmlns:p14="http://schemas.microsoft.com/office/powerpoint/2010/main" val="1564626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27</a:t>
            </a:fld>
            <a:endParaRPr lang="en-US" dirty="0"/>
          </a:p>
        </p:txBody>
      </p:sp>
      <p:sp>
        <p:nvSpPr>
          <p:cNvPr id="4" name="Rectangle 3"/>
          <p:cNvSpPr/>
          <p:nvPr/>
        </p:nvSpPr>
        <p:spPr>
          <a:xfrm>
            <a:off x="2488776" y="376053"/>
            <a:ext cx="4014048"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Random Oracle Model</a:t>
            </a:r>
            <a:endParaRPr lang="en-US" sz="3200" b="1" dirty="0">
              <a:solidFill>
                <a:srgbClr val="FF0000"/>
              </a:solidFill>
              <a:latin typeface="Tw Cen MT" panose="020B0602020104020603" pitchFamily="34" charset="0"/>
            </a:endParaRPr>
          </a:p>
        </p:txBody>
      </p:sp>
      <p:sp>
        <p:nvSpPr>
          <p:cNvPr id="10" name="Rectangle 5"/>
          <p:cNvSpPr>
            <a:spLocks noChangeArrowheads="1"/>
          </p:cNvSpPr>
          <p:nvPr/>
        </p:nvSpPr>
        <p:spPr bwMode="auto">
          <a:xfrm>
            <a:off x="533400" y="1143000"/>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800" baseline="0" dirty="0">
                <a:latin typeface="Tw Cen MT" pitchFamily="34" charset="0"/>
              </a:rPr>
              <a:t>The Random Oracle Model, which was introduced in 1993 by </a:t>
            </a:r>
            <a:r>
              <a:rPr lang="en-US" sz="2800" baseline="0" dirty="0" err="1">
                <a:latin typeface="Tw Cen MT" pitchFamily="34" charset="0"/>
              </a:rPr>
              <a:t>Bellare</a:t>
            </a:r>
            <a:r>
              <a:rPr lang="en-US" sz="2800" baseline="0" dirty="0">
                <a:latin typeface="Tw Cen MT" pitchFamily="34" charset="0"/>
              </a:rPr>
              <a:t> and </a:t>
            </a:r>
            <a:r>
              <a:rPr lang="en-US" sz="2800" baseline="0" dirty="0" err="1">
                <a:latin typeface="Tw Cen MT" pitchFamily="34" charset="0"/>
              </a:rPr>
              <a:t>Rogaway</a:t>
            </a:r>
            <a:r>
              <a:rPr lang="en-US" sz="2800" baseline="0" dirty="0">
                <a:latin typeface="Tw Cen MT" pitchFamily="34" charset="0"/>
              </a:rPr>
              <a:t>, is an ideal mathematical model for a hash function. </a:t>
            </a:r>
          </a:p>
        </p:txBody>
      </p:sp>
      <p:sp>
        <p:nvSpPr>
          <p:cNvPr id="11" name="Rectangle 6"/>
          <p:cNvSpPr>
            <a:spLocks noChangeArrowheads="1"/>
          </p:cNvSpPr>
          <p:nvPr/>
        </p:nvSpPr>
        <p:spPr bwMode="auto">
          <a:xfrm>
            <a:off x="541317" y="3581400"/>
            <a:ext cx="77832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Clr>
                <a:schemeClr val="tx1"/>
              </a:buClr>
              <a:buSzPct val="100000"/>
              <a:buFont typeface="+mj-lt"/>
              <a:buAutoNum type="arabicPeriod"/>
            </a:pPr>
            <a:r>
              <a:rPr lang="en-US" sz="2400" dirty="0" smtClean="0">
                <a:solidFill>
                  <a:srgbClr val="0033CC"/>
                </a:solidFill>
                <a:latin typeface="Tw Cen MT" pitchFamily="34" charset="0"/>
              </a:rPr>
              <a:t>For new message, creates random digest and stores both of them</a:t>
            </a:r>
            <a:endParaRPr lang="en-US" sz="2400" baseline="0" dirty="0">
              <a:solidFill>
                <a:srgbClr val="0033CC"/>
              </a:solidFill>
              <a:latin typeface="Tw Cen MT" pitchFamily="34" charset="0"/>
            </a:endParaRPr>
          </a:p>
          <a:p>
            <a:pPr marL="457200" indent="-457200" algn="just">
              <a:buClr>
                <a:schemeClr val="tx1"/>
              </a:buClr>
              <a:buSzPct val="100000"/>
              <a:buFont typeface="+mj-lt"/>
              <a:buAutoNum type="arabicPeriod"/>
            </a:pPr>
            <a:r>
              <a:rPr lang="en-US" sz="2400" dirty="0" smtClean="0">
                <a:solidFill>
                  <a:srgbClr val="0033CC"/>
                </a:solidFill>
                <a:latin typeface="Tw Cen MT" pitchFamily="34" charset="0"/>
              </a:rPr>
              <a:t>If message is  given, returns digest if exists</a:t>
            </a:r>
          </a:p>
          <a:p>
            <a:pPr marL="457200" indent="-457200" algn="just">
              <a:buClr>
                <a:schemeClr val="tx1"/>
              </a:buClr>
              <a:buSzPct val="100000"/>
              <a:buFont typeface="+mj-lt"/>
              <a:buAutoNum type="arabicPeriod"/>
            </a:pPr>
            <a:endParaRPr lang="en-US" sz="2400" baseline="0" dirty="0">
              <a:solidFill>
                <a:srgbClr val="0033CC"/>
              </a:solidFill>
              <a:latin typeface="Tw Cen MT" pitchFamily="34" charset="0"/>
            </a:endParaRPr>
          </a:p>
          <a:p>
            <a:pPr marL="457200" indent="-457200" algn="just">
              <a:buClr>
                <a:schemeClr val="tx1"/>
              </a:buClr>
              <a:buSzPct val="100000"/>
              <a:buFont typeface="+mj-lt"/>
              <a:buAutoNum type="arabicPeriod"/>
            </a:pPr>
            <a:r>
              <a:rPr lang="en-US" sz="2400" dirty="0" smtClean="0">
                <a:solidFill>
                  <a:srgbClr val="0033CC"/>
                </a:solidFill>
                <a:latin typeface="Tw Cen MT" pitchFamily="34" charset="0"/>
              </a:rPr>
              <a:t>Digest for new message is independent from all previous digests</a:t>
            </a:r>
            <a:r>
              <a:rPr lang="en-US" sz="2400" baseline="0" dirty="0">
                <a:solidFill>
                  <a:srgbClr val="0033CC"/>
                </a:solidFill>
                <a:latin typeface="Tw Cen MT" pitchFamily="34" charset="0"/>
              </a:rPr>
              <a:t>	</a:t>
            </a:r>
          </a:p>
        </p:txBody>
      </p:sp>
      <p:sp>
        <p:nvSpPr>
          <p:cNvPr id="3" name="TextBox 2"/>
          <p:cNvSpPr txBox="1"/>
          <p:nvPr/>
        </p:nvSpPr>
        <p:spPr>
          <a:xfrm>
            <a:off x="685800" y="2895600"/>
            <a:ext cx="6698288" cy="523220"/>
          </a:xfrm>
          <a:prstGeom prst="rect">
            <a:avLst/>
          </a:prstGeom>
          <a:noFill/>
        </p:spPr>
        <p:txBody>
          <a:bodyPr wrap="square" rtlCol="0">
            <a:spAutoFit/>
          </a:bodyPr>
          <a:lstStyle/>
          <a:p>
            <a:r>
              <a:rPr lang="en-US" sz="2800" b="1" dirty="0" err="1" smtClean="0">
                <a:solidFill>
                  <a:srgbClr val="669900"/>
                </a:solidFill>
                <a:latin typeface="Tw Cen MT" pitchFamily="34" charset="0"/>
              </a:rPr>
              <a:t>Behaviour</a:t>
            </a:r>
            <a:r>
              <a:rPr lang="en-US" sz="2800" b="1" dirty="0" smtClean="0">
                <a:solidFill>
                  <a:srgbClr val="669900"/>
                </a:solidFill>
                <a:latin typeface="Tw Cen MT" pitchFamily="34" charset="0"/>
              </a:rPr>
              <a:t> of Random Oracle  Model:</a:t>
            </a:r>
            <a:endParaRPr lang="en-US" sz="2800" b="1" dirty="0">
              <a:solidFill>
                <a:srgbClr val="669900"/>
              </a:solidFill>
              <a:latin typeface="Tw Cen MT" pitchFamily="34" charset="0"/>
            </a:endParaRPr>
          </a:p>
        </p:txBody>
      </p:sp>
    </p:spTree>
    <p:extLst>
      <p:ext uri="{BB962C8B-B14F-4D97-AF65-F5344CB8AC3E}">
        <p14:creationId xmlns:p14="http://schemas.microsoft.com/office/powerpoint/2010/main" val="2306905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28</a:t>
            </a:fld>
            <a:endParaRPr lang="en-US" dirty="0"/>
          </a:p>
        </p:txBody>
      </p:sp>
      <p:sp>
        <p:nvSpPr>
          <p:cNvPr id="4" name="Rectangle 3"/>
          <p:cNvSpPr/>
          <p:nvPr/>
        </p:nvSpPr>
        <p:spPr>
          <a:xfrm>
            <a:off x="2667000" y="668440"/>
            <a:ext cx="3695242"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Pigeonhole Principal</a:t>
            </a:r>
            <a:endParaRPr lang="en-US" sz="3200" b="1" dirty="0">
              <a:solidFill>
                <a:srgbClr val="FF0000"/>
              </a:solidFill>
              <a:latin typeface="Tw Cen MT" panose="020B0602020104020603" pitchFamily="34" charset="0"/>
            </a:endParaRPr>
          </a:p>
        </p:txBody>
      </p:sp>
      <p:sp>
        <p:nvSpPr>
          <p:cNvPr id="3" name="TextBox 2"/>
          <p:cNvSpPr txBox="1"/>
          <p:nvPr/>
        </p:nvSpPr>
        <p:spPr>
          <a:xfrm>
            <a:off x="685800" y="2895600"/>
            <a:ext cx="6698288" cy="523220"/>
          </a:xfrm>
          <a:prstGeom prst="rect">
            <a:avLst/>
          </a:prstGeom>
          <a:noFill/>
        </p:spPr>
        <p:txBody>
          <a:bodyPr wrap="square" rtlCol="0">
            <a:spAutoFit/>
          </a:bodyPr>
          <a:lstStyle/>
          <a:p>
            <a:r>
              <a:rPr lang="en-US" sz="2800" b="1" dirty="0" err="1" smtClean="0">
                <a:solidFill>
                  <a:srgbClr val="669900"/>
                </a:solidFill>
                <a:latin typeface="Tw Cen MT" pitchFamily="34" charset="0"/>
              </a:rPr>
              <a:t>Behaviour</a:t>
            </a:r>
            <a:r>
              <a:rPr lang="en-US" sz="2800" b="1" dirty="0" smtClean="0">
                <a:solidFill>
                  <a:srgbClr val="669900"/>
                </a:solidFill>
                <a:latin typeface="Tw Cen MT" pitchFamily="34" charset="0"/>
              </a:rPr>
              <a:t> of Random Oracle  Model:</a:t>
            </a:r>
            <a:endParaRPr lang="en-US" sz="2800" b="1" dirty="0">
              <a:solidFill>
                <a:srgbClr val="669900"/>
              </a:solidFill>
              <a:latin typeface="Tw Cen MT" pitchFamily="34" charset="0"/>
            </a:endParaRPr>
          </a:p>
        </p:txBody>
      </p:sp>
      <p:sp>
        <p:nvSpPr>
          <p:cNvPr id="7" name="Rectangle 9"/>
          <p:cNvSpPr>
            <a:spLocks noChangeArrowheads="1"/>
          </p:cNvSpPr>
          <p:nvPr/>
        </p:nvSpPr>
        <p:spPr bwMode="auto">
          <a:xfrm>
            <a:off x="533400" y="1600200"/>
            <a:ext cx="83820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aseline="0" dirty="0">
                <a:latin typeface="Tw Cen MT" pitchFamily="34" charset="0"/>
              </a:rPr>
              <a:t>If </a:t>
            </a:r>
            <a:r>
              <a:rPr lang="en-US" sz="2800" b="1" baseline="0" dirty="0">
                <a:solidFill>
                  <a:srgbClr val="FF0000"/>
                </a:solidFill>
                <a:latin typeface="Tw Cen MT" pitchFamily="34" charset="0"/>
              </a:rPr>
              <a:t>n</a:t>
            </a:r>
            <a:r>
              <a:rPr lang="en-US" sz="2800" baseline="0" dirty="0">
                <a:latin typeface="Tw Cen MT" pitchFamily="34" charset="0"/>
              </a:rPr>
              <a:t> pigeonholes are occupied by </a:t>
            </a:r>
            <a:r>
              <a:rPr lang="en-US" sz="2800" b="1" baseline="0" dirty="0">
                <a:solidFill>
                  <a:srgbClr val="FF0000"/>
                </a:solidFill>
                <a:latin typeface="Tw Cen MT" pitchFamily="34" charset="0"/>
              </a:rPr>
              <a:t>n + 1</a:t>
            </a:r>
            <a:r>
              <a:rPr lang="en-US" sz="2800" b="1" baseline="0" dirty="0">
                <a:latin typeface="Tw Cen MT" pitchFamily="34" charset="0"/>
              </a:rPr>
              <a:t> </a:t>
            </a:r>
            <a:r>
              <a:rPr lang="en-US" sz="2800" baseline="0" dirty="0">
                <a:latin typeface="Tw Cen MT" pitchFamily="34" charset="0"/>
              </a:rPr>
              <a:t>pigeons, then at least one pigeonhole is occupied by </a:t>
            </a:r>
            <a:r>
              <a:rPr lang="en-US" sz="2800" b="1" baseline="0" dirty="0">
                <a:solidFill>
                  <a:srgbClr val="FF0000"/>
                </a:solidFill>
                <a:latin typeface="Tw Cen MT" pitchFamily="34" charset="0"/>
              </a:rPr>
              <a:t>two pigeons</a:t>
            </a:r>
            <a:r>
              <a:rPr lang="en-US" sz="2800" baseline="0" dirty="0">
                <a:solidFill>
                  <a:srgbClr val="FF0000"/>
                </a:solidFill>
                <a:latin typeface="Tw Cen MT" pitchFamily="34" charset="0"/>
              </a:rPr>
              <a:t>.</a:t>
            </a:r>
            <a:r>
              <a:rPr lang="en-US" sz="2800" baseline="0" dirty="0">
                <a:latin typeface="Tw Cen MT" pitchFamily="34" charset="0"/>
              </a:rPr>
              <a:t> The generalized version of the pigeonhole principle is that if </a:t>
            </a:r>
            <a:r>
              <a:rPr lang="en-US" sz="2800" b="1" baseline="0" dirty="0">
                <a:solidFill>
                  <a:srgbClr val="0000FF"/>
                </a:solidFill>
                <a:latin typeface="Tw Cen MT" pitchFamily="34" charset="0"/>
              </a:rPr>
              <a:t>n</a:t>
            </a:r>
            <a:r>
              <a:rPr lang="en-US" sz="2800" baseline="0" dirty="0">
                <a:solidFill>
                  <a:srgbClr val="FF0000"/>
                </a:solidFill>
                <a:latin typeface="Tw Cen MT" pitchFamily="34" charset="0"/>
              </a:rPr>
              <a:t> </a:t>
            </a:r>
            <a:r>
              <a:rPr lang="en-US" sz="2800" baseline="0" dirty="0">
                <a:latin typeface="Tw Cen MT" pitchFamily="34" charset="0"/>
              </a:rPr>
              <a:t>pigeonholes are occupied by </a:t>
            </a:r>
            <a:r>
              <a:rPr lang="en-US" sz="2800" b="1" baseline="0" dirty="0" err="1">
                <a:solidFill>
                  <a:srgbClr val="0000FF"/>
                </a:solidFill>
                <a:latin typeface="Tw Cen MT" pitchFamily="34" charset="0"/>
              </a:rPr>
              <a:t>kn</a:t>
            </a:r>
            <a:r>
              <a:rPr lang="en-US" sz="2800" b="1" baseline="0" dirty="0">
                <a:solidFill>
                  <a:srgbClr val="0000FF"/>
                </a:solidFill>
                <a:latin typeface="Tw Cen MT" pitchFamily="34" charset="0"/>
              </a:rPr>
              <a:t> + 1 </a:t>
            </a:r>
            <a:r>
              <a:rPr lang="en-US" sz="2800" baseline="0" dirty="0">
                <a:latin typeface="Tw Cen MT" pitchFamily="34" charset="0"/>
              </a:rPr>
              <a:t>pigeons, then at least one pigeonhole is occupied by </a:t>
            </a:r>
            <a:r>
              <a:rPr lang="en-US" sz="2800" b="1" baseline="0" dirty="0">
                <a:solidFill>
                  <a:srgbClr val="0000FF"/>
                </a:solidFill>
                <a:latin typeface="Tw Cen MT" pitchFamily="34" charset="0"/>
              </a:rPr>
              <a:t>k + 1 </a:t>
            </a:r>
            <a:r>
              <a:rPr lang="en-US" sz="2800" baseline="0" dirty="0">
                <a:latin typeface="Tw Cen MT" pitchFamily="34" charset="0"/>
              </a:rPr>
              <a:t>pigeons.</a:t>
            </a:r>
          </a:p>
        </p:txBody>
      </p:sp>
    </p:spTree>
    <p:extLst>
      <p:ext uri="{BB962C8B-B14F-4D97-AF65-F5344CB8AC3E}">
        <p14:creationId xmlns:p14="http://schemas.microsoft.com/office/powerpoint/2010/main" val="1240106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29</a:t>
            </a:fld>
            <a:endParaRPr lang="en-US" dirty="0"/>
          </a:p>
        </p:txBody>
      </p:sp>
      <p:sp>
        <p:nvSpPr>
          <p:cNvPr id="4" name="Rectangle 3"/>
          <p:cNvSpPr/>
          <p:nvPr/>
        </p:nvSpPr>
        <p:spPr>
          <a:xfrm>
            <a:off x="2667000" y="668440"/>
            <a:ext cx="3695242"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Pigeonhole Principal</a:t>
            </a:r>
            <a:endParaRPr lang="en-US" sz="3200" b="1" dirty="0">
              <a:solidFill>
                <a:srgbClr val="FF0000"/>
              </a:solidFill>
              <a:latin typeface="Tw Cen MT" panose="020B0602020104020603" pitchFamily="34" charset="0"/>
            </a:endParaRPr>
          </a:p>
        </p:txBody>
      </p:sp>
      <p:sp>
        <p:nvSpPr>
          <p:cNvPr id="6" name="Rectangle 11"/>
          <p:cNvSpPr>
            <a:spLocks noChangeArrowheads="1"/>
          </p:cNvSpPr>
          <p:nvPr/>
        </p:nvSpPr>
        <p:spPr bwMode="auto">
          <a:xfrm>
            <a:off x="457200" y="2286000"/>
            <a:ext cx="81534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400" baseline="0" dirty="0">
                <a:latin typeface="Tw Cen MT" pitchFamily="34" charset="0"/>
              </a:rPr>
              <a:t>Assume that the messages in a hash function are 6 bits long and the digests are only 4 bits long. Then the possible number of digests (pigeonholes) is 24 = 16, and the possible number of messages (pigeons) is 26 = 64. This means </a:t>
            </a:r>
            <a:r>
              <a:rPr lang="en-US" sz="2400" i="1" baseline="0" dirty="0">
                <a:latin typeface="Tw Cen MT" pitchFamily="34" charset="0"/>
              </a:rPr>
              <a:t>n</a:t>
            </a:r>
            <a:r>
              <a:rPr lang="en-US" sz="2400" baseline="0" dirty="0">
                <a:latin typeface="Tw Cen MT" pitchFamily="34" charset="0"/>
              </a:rPr>
              <a:t> = 16 and </a:t>
            </a:r>
            <a:r>
              <a:rPr lang="en-US" sz="2400" i="1" baseline="0" dirty="0" err="1">
                <a:latin typeface="Tw Cen MT" pitchFamily="34" charset="0"/>
              </a:rPr>
              <a:t>kn</a:t>
            </a:r>
            <a:r>
              <a:rPr lang="en-US" sz="2400" baseline="0" dirty="0">
                <a:latin typeface="Tw Cen MT" pitchFamily="34" charset="0"/>
              </a:rPr>
              <a:t> + 1 = 64, so </a:t>
            </a:r>
            <a:r>
              <a:rPr lang="en-US" sz="2400" i="1" baseline="0" dirty="0">
                <a:latin typeface="Tw Cen MT" pitchFamily="34" charset="0"/>
              </a:rPr>
              <a:t>k</a:t>
            </a:r>
            <a:r>
              <a:rPr lang="en-US" sz="2400" baseline="0" dirty="0">
                <a:latin typeface="Tw Cen MT" pitchFamily="34" charset="0"/>
              </a:rPr>
              <a:t> is larger than 3. The conclusion is that at least one digest corresponds to </a:t>
            </a:r>
            <a:r>
              <a:rPr lang="en-US" sz="2400" baseline="0" dirty="0">
                <a:solidFill>
                  <a:srgbClr val="FF0000"/>
                </a:solidFill>
                <a:latin typeface="Tw Cen MT" pitchFamily="34" charset="0"/>
              </a:rPr>
              <a:t>four </a:t>
            </a:r>
            <a:r>
              <a:rPr lang="en-US" sz="2400" baseline="0" dirty="0" smtClean="0">
                <a:solidFill>
                  <a:srgbClr val="FF0000"/>
                </a:solidFill>
                <a:latin typeface="Tw Cen MT" pitchFamily="34" charset="0"/>
              </a:rPr>
              <a:t>(i.e., </a:t>
            </a:r>
            <a:r>
              <a:rPr lang="en-US" sz="2400" i="1" baseline="0" dirty="0" smtClean="0">
                <a:solidFill>
                  <a:srgbClr val="FF0000"/>
                </a:solidFill>
                <a:latin typeface="Tw Cen MT" pitchFamily="34" charset="0"/>
              </a:rPr>
              <a:t>k</a:t>
            </a:r>
            <a:r>
              <a:rPr lang="en-US" sz="2400" baseline="0" dirty="0" smtClean="0">
                <a:solidFill>
                  <a:srgbClr val="FF0000"/>
                </a:solidFill>
                <a:latin typeface="Tw Cen MT" pitchFamily="34" charset="0"/>
              </a:rPr>
              <a:t> </a:t>
            </a:r>
            <a:r>
              <a:rPr lang="en-US" sz="2400" baseline="0" dirty="0">
                <a:solidFill>
                  <a:srgbClr val="FF0000"/>
                </a:solidFill>
                <a:latin typeface="Tw Cen MT" pitchFamily="34" charset="0"/>
              </a:rPr>
              <a:t>+ 1) messages</a:t>
            </a:r>
            <a:r>
              <a:rPr lang="en-US" sz="2400" baseline="0" dirty="0">
                <a:latin typeface="Tw Cen MT" pitchFamily="34" charset="0"/>
              </a:rPr>
              <a:t>.</a:t>
            </a:r>
          </a:p>
        </p:txBody>
      </p:sp>
      <p:sp>
        <p:nvSpPr>
          <p:cNvPr id="8" name="Text Box 12"/>
          <p:cNvSpPr txBox="1">
            <a:spLocks noChangeArrowheads="1"/>
          </p:cNvSpPr>
          <p:nvPr/>
        </p:nvSpPr>
        <p:spPr bwMode="auto">
          <a:xfrm>
            <a:off x="457200" y="1600199"/>
            <a:ext cx="1324402"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bg1"/>
                </a:solidFill>
                <a:latin typeface="Tw Cen MT" pitchFamily="34" charset="0"/>
              </a:rPr>
              <a:t>Example </a:t>
            </a:r>
            <a:endParaRPr lang="en-US" sz="2000" i="1" baseline="0" dirty="0">
              <a:solidFill>
                <a:schemeClr val="bg1"/>
              </a:solidFill>
              <a:latin typeface="Tw Cen MT" pitchFamily="34" charset="0"/>
            </a:endParaRPr>
          </a:p>
        </p:txBody>
      </p:sp>
    </p:spTree>
    <p:extLst>
      <p:ext uri="{BB962C8B-B14F-4D97-AF65-F5344CB8AC3E}">
        <p14:creationId xmlns:p14="http://schemas.microsoft.com/office/powerpoint/2010/main" val="132727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3</a:t>
            </a:fld>
            <a:endParaRPr lang="en-US" dirty="0"/>
          </a:p>
        </p:txBody>
      </p:sp>
      <p:sp>
        <p:nvSpPr>
          <p:cNvPr id="4" name="Rectangle 3"/>
          <p:cNvSpPr/>
          <p:nvPr/>
        </p:nvSpPr>
        <p:spPr>
          <a:xfrm>
            <a:off x="3361412" y="838200"/>
            <a:ext cx="1444626"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Outline</a:t>
            </a:r>
            <a:endParaRPr lang="en-US" sz="3200" dirty="0">
              <a:solidFill>
                <a:srgbClr val="FF0000"/>
              </a:solidFill>
              <a:latin typeface="Tw Cen MT" panose="020B0602020104020603" pitchFamily="34" charset="0"/>
            </a:endParaRPr>
          </a:p>
        </p:txBody>
      </p:sp>
      <p:sp>
        <p:nvSpPr>
          <p:cNvPr id="5" name="Rectangle 3"/>
          <p:cNvSpPr>
            <a:spLocks noChangeArrowheads="1"/>
          </p:cNvSpPr>
          <p:nvPr/>
        </p:nvSpPr>
        <p:spPr bwMode="auto">
          <a:xfrm>
            <a:off x="381000" y="1403350"/>
            <a:ext cx="8534400" cy="4692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Aft>
                <a:spcPct val="55000"/>
              </a:spcAft>
            </a:pPr>
            <a:r>
              <a:rPr lang="en-US" sz="2800" baseline="0" dirty="0">
                <a:latin typeface="Tw Cen MT" pitchFamily="34" charset="0"/>
              </a:rPr>
              <a:t>❏  To define message integrity</a:t>
            </a:r>
          </a:p>
          <a:p>
            <a:pPr algn="just">
              <a:spcAft>
                <a:spcPct val="55000"/>
              </a:spcAft>
            </a:pPr>
            <a:r>
              <a:rPr lang="en-US" sz="2800" baseline="0" dirty="0">
                <a:latin typeface="Tw Cen MT" pitchFamily="34" charset="0"/>
              </a:rPr>
              <a:t>❏  To define message authentication</a:t>
            </a:r>
          </a:p>
          <a:p>
            <a:pPr algn="just">
              <a:spcAft>
                <a:spcPct val="55000"/>
              </a:spcAft>
            </a:pPr>
            <a:r>
              <a:rPr lang="en-US" sz="2800" baseline="0" dirty="0">
                <a:latin typeface="Tw Cen MT" pitchFamily="34" charset="0"/>
              </a:rPr>
              <a:t>❏  To define criteria for a cryptographic hash function</a:t>
            </a:r>
          </a:p>
          <a:p>
            <a:pPr algn="just">
              <a:spcAft>
                <a:spcPct val="55000"/>
              </a:spcAft>
            </a:pPr>
            <a:r>
              <a:rPr lang="en-US" sz="2800" baseline="0" dirty="0">
                <a:latin typeface="Tw Cen MT" pitchFamily="34" charset="0"/>
              </a:rPr>
              <a:t>❏  To define the Random Oracle Model and its role in</a:t>
            </a:r>
            <a:br>
              <a:rPr lang="en-US" sz="2800" baseline="0" dirty="0">
                <a:latin typeface="Tw Cen MT" pitchFamily="34" charset="0"/>
              </a:rPr>
            </a:br>
            <a:r>
              <a:rPr lang="en-US" sz="2800" baseline="0" dirty="0">
                <a:latin typeface="Tw Cen MT" pitchFamily="34" charset="0"/>
              </a:rPr>
              <a:t>      evaluating the security of cryptographic hash</a:t>
            </a:r>
            <a:br>
              <a:rPr lang="en-US" sz="2800" baseline="0" dirty="0">
                <a:latin typeface="Tw Cen MT" pitchFamily="34" charset="0"/>
              </a:rPr>
            </a:br>
            <a:r>
              <a:rPr lang="en-US" sz="2800" baseline="0" dirty="0">
                <a:latin typeface="Tw Cen MT" pitchFamily="34" charset="0"/>
              </a:rPr>
              <a:t>      functions</a:t>
            </a:r>
          </a:p>
          <a:p>
            <a:pPr algn="just">
              <a:spcAft>
                <a:spcPct val="55000"/>
              </a:spcAft>
            </a:pPr>
            <a:r>
              <a:rPr lang="en-US" sz="2800" baseline="0" dirty="0">
                <a:latin typeface="Tw Cen MT" pitchFamily="34" charset="0"/>
              </a:rPr>
              <a:t>❏  To distinguish between an MDC and a MAC</a:t>
            </a:r>
          </a:p>
          <a:p>
            <a:pPr algn="just">
              <a:spcAft>
                <a:spcPct val="55000"/>
              </a:spcAft>
            </a:pPr>
            <a:r>
              <a:rPr lang="en-US" sz="2800" baseline="0" dirty="0">
                <a:latin typeface="Tw Cen MT" pitchFamily="34" charset="0"/>
              </a:rPr>
              <a:t>❏  To discuss some common MACs</a:t>
            </a:r>
          </a:p>
        </p:txBody>
      </p:sp>
    </p:spTree>
    <p:extLst>
      <p:ext uri="{BB962C8B-B14F-4D97-AF65-F5344CB8AC3E}">
        <p14:creationId xmlns:p14="http://schemas.microsoft.com/office/powerpoint/2010/main" val="2749463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0"/>
            <a:ext cx="7010400" cy="1143000"/>
          </a:xfrm>
        </p:spPr>
        <p:txBody>
          <a:bodyPr/>
          <a:lstStyle/>
          <a:p>
            <a:r>
              <a:rPr lang="en-US" sz="2000" dirty="0" smtClean="0">
                <a:solidFill>
                  <a:srgbClr val="FF0000"/>
                </a:solidFill>
              </a:rPr>
              <a:t>Uniformly distributed random variable with N possible values (o-N-1), what is the minimum number of </a:t>
            </a:r>
            <a:r>
              <a:rPr lang="en-US" sz="2000" dirty="0" err="1" smtClean="0">
                <a:solidFill>
                  <a:srgbClr val="FF0000"/>
                </a:solidFill>
              </a:rPr>
              <a:t>instanes</a:t>
            </a:r>
            <a:r>
              <a:rPr lang="en-US" sz="2000" dirty="0" smtClean="0">
                <a:solidFill>
                  <a:srgbClr val="FF0000"/>
                </a:solidFill>
              </a:rPr>
              <a:t>, k, such that it is likely that at least one instance is equal to a predefined value</a:t>
            </a:r>
            <a:endParaRPr lang="en-US" sz="2000" dirty="0">
              <a:solidFill>
                <a:srgbClr val="FF0000"/>
              </a:solidFill>
            </a:endParaRPr>
          </a:p>
        </p:txBody>
      </p:sp>
      <p:sp>
        <p:nvSpPr>
          <p:cNvPr id="3" name="Slide Number Placeholder 2"/>
          <p:cNvSpPr>
            <a:spLocks noGrp="1"/>
          </p:cNvSpPr>
          <p:nvPr>
            <p:ph type="sldNum" sz="quarter" idx="12"/>
          </p:nvPr>
        </p:nvSpPr>
        <p:spPr/>
        <p:txBody>
          <a:bodyPr/>
          <a:lstStyle/>
          <a:p>
            <a:pPr>
              <a:defRPr/>
            </a:pPr>
            <a:fld id="{1C0370D3-2A0E-430D-9AB5-2A1EC2291BB5}" type="slidenum">
              <a:rPr lang="en-US" smtClean="0"/>
              <a:pPr>
                <a:defRPr/>
              </a:pPr>
              <a:t>30</a:t>
            </a:fld>
            <a:endParaRPr lang="en-US" dirty="0"/>
          </a:p>
        </p:txBody>
      </p:sp>
    </p:spTree>
    <p:extLst>
      <p:ext uri="{BB962C8B-B14F-4D97-AF65-F5344CB8AC3E}">
        <p14:creationId xmlns:p14="http://schemas.microsoft.com/office/powerpoint/2010/main" val="3751371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31</a:t>
            </a:fld>
            <a:endParaRPr lang="en-US" dirty="0"/>
          </a:p>
        </p:txBody>
      </p:sp>
      <p:grpSp>
        <p:nvGrpSpPr>
          <p:cNvPr id="20" name="Group 19"/>
          <p:cNvGrpSpPr/>
          <p:nvPr/>
        </p:nvGrpSpPr>
        <p:grpSpPr>
          <a:xfrm>
            <a:off x="227610" y="609600"/>
            <a:ext cx="8840190" cy="5980331"/>
            <a:chOff x="227610" y="609600"/>
            <a:chExt cx="8840190" cy="5980331"/>
          </a:xfrm>
        </p:grpSpPr>
        <p:sp>
          <p:nvSpPr>
            <p:cNvPr id="4" name="Rectangle 3"/>
            <p:cNvSpPr/>
            <p:nvPr/>
          </p:nvSpPr>
          <p:spPr>
            <a:xfrm>
              <a:off x="477799" y="609600"/>
              <a:ext cx="7561301"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Birthday </a:t>
              </a:r>
              <a:r>
                <a:rPr lang="en-US" sz="3200" b="1" dirty="0" smtClean="0">
                  <a:solidFill>
                    <a:srgbClr val="FF0000"/>
                  </a:solidFill>
                  <a:latin typeface="Tw Cen MT" panose="020B0602020104020603" pitchFamily="34" charset="0"/>
                </a:rPr>
                <a:t>Problems: students in a classroom</a:t>
              </a:r>
              <a:endParaRPr lang="en-US" sz="3200" b="1" dirty="0">
                <a:solidFill>
                  <a:srgbClr val="FF0000"/>
                </a:solidFill>
                <a:latin typeface="Tw Cen MT" panose="020B0602020104020603" pitchFamily="34" charset="0"/>
              </a:endParaRPr>
            </a:p>
          </p:txBody>
        </p:sp>
        <p:sp>
          <p:nvSpPr>
            <p:cNvPr id="11" name="Text Box 11"/>
            <p:cNvSpPr txBox="1">
              <a:spLocks noChangeArrowheads="1"/>
            </p:cNvSpPr>
            <p:nvPr/>
          </p:nvSpPr>
          <p:spPr bwMode="auto">
            <a:xfrm>
              <a:off x="337457" y="1253214"/>
              <a:ext cx="8311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baseline="0" dirty="0">
                  <a:latin typeface="Tw Cen MT" pitchFamily="34" charset="0"/>
                </a:rPr>
                <a:t>Four birthday </a:t>
              </a:r>
              <a:r>
                <a:rPr lang="en-US" sz="2000" baseline="0" dirty="0" smtClean="0">
                  <a:latin typeface="Tw Cen MT" pitchFamily="34" charset="0"/>
                </a:rPr>
                <a:t>problems are usually encountered in Probability courses</a:t>
              </a:r>
              <a:endParaRPr lang="en-US" sz="2000" baseline="0" dirty="0">
                <a:latin typeface="Tw Cen MT" pitchFamily="34" charset="0"/>
              </a:endParaRPr>
            </a:p>
          </p:txBody>
        </p:sp>
        <p:pic>
          <p:nvPicPr>
            <p:cNvPr id="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7840"/>
              <a:ext cx="6781800" cy="403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4800600"/>
              <a:ext cx="1143000" cy="646331"/>
            </a:xfrm>
            <a:prstGeom prst="rect">
              <a:avLst/>
            </a:prstGeom>
            <a:noFill/>
          </p:spPr>
          <p:txBody>
            <a:bodyPr wrap="square" rtlCol="0">
              <a:spAutoFit/>
            </a:bodyPr>
            <a:lstStyle/>
            <a:p>
              <a:r>
                <a:rPr lang="en-US" b="1" dirty="0" smtClean="0">
                  <a:solidFill>
                    <a:srgbClr val="0000FF"/>
                  </a:solidFill>
                </a:rPr>
                <a:t>Birthday paradox</a:t>
              </a:r>
              <a:endParaRPr lang="en-US" b="1" dirty="0">
                <a:solidFill>
                  <a:srgbClr val="0000FF"/>
                </a:solidFill>
              </a:endParaRPr>
            </a:p>
          </p:txBody>
        </p:sp>
        <p:sp>
          <p:nvSpPr>
            <p:cNvPr id="5" name="TextBox 4"/>
            <p:cNvSpPr txBox="1"/>
            <p:nvPr/>
          </p:nvSpPr>
          <p:spPr>
            <a:xfrm>
              <a:off x="227610" y="2057400"/>
              <a:ext cx="1143000" cy="1477328"/>
            </a:xfrm>
            <a:prstGeom prst="rect">
              <a:avLst/>
            </a:prstGeom>
            <a:noFill/>
          </p:spPr>
          <p:txBody>
            <a:bodyPr wrap="square" rtlCol="0">
              <a:spAutoFit/>
            </a:bodyPr>
            <a:lstStyle/>
            <a:p>
              <a:r>
                <a:rPr lang="en-US" dirty="0" smtClean="0">
                  <a:solidFill>
                    <a:srgbClr val="FF0000"/>
                  </a:solidFill>
                </a:rPr>
                <a:t>What Min number, k, list size</a:t>
              </a:r>
              <a:endParaRPr lang="en-US" dirty="0">
                <a:solidFill>
                  <a:srgbClr val="FF0000"/>
                </a:solidFill>
              </a:endParaRPr>
            </a:p>
          </p:txBody>
        </p:sp>
        <p:sp>
          <p:nvSpPr>
            <p:cNvPr id="13" name="TextBox 12"/>
            <p:cNvSpPr txBox="1"/>
            <p:nvPr/>
          </p:nvSpPr>
          <p:spPr>
            <a:xfrm>
              <a:off x="3657600" y="2590800"/>
              <a:ext cx="1447800" cy="646331"/>
            </a:xfrm>
            <a:prstGeom prst="rect">
              <a:avLst/>
            </a:prstGeom>
            <a:noFill/>
          </p:spPr>
          <p:txBody>
            <a:bodyPr wrap="square" rtlCol="0">
              <a:spAutoFit/>
            </a:bodyPr>
            <a:lstStyle/>
            <a:p>
              <a:r>
                <a:rPr lang="en-US" dirty="0" smtClean="0">
                  <a:solidFill>
                    <a:srgbClr val="FF0000"/>
                  </a:solidFill>
                </a:rPr>
                <a:t>At least one matches</a:t>
              </a:r>
              <a:endParaRPr lang="en-US" dirty="0">
                <a:solidFill>
                  <a:srgbClr val="FF0000"/>
                </a:solidFill>
              </a:endParaRPr>
            </a:p>
          </p:txBody>
        </p:sp>
        <p:sp>
          <p:nvSpPr>
            <p:cNvPr id="14" name="TextBox 13"/>
            <p:cNvSpPr txBox="1"/>
            <p:nvPr/>
          </p:nvSpPr>
          <p:spPr>
            <a:xfrm>
              <a:off x="7162800" y="1907840"/>
              <a:ext cx="1752600" cy="369332"/>
            </a:xfrm>
            <a:prstGeom prst="rect">
              <a:avLst/>
            </a:prstGeom>
            <a:noFill/>
          </p:spPr>
          <p:txBody>
            <a:bodyPr wrap="square" rtlCol="0">
              <a:spAutoFit/>
            </a:bodyPr>
            <a:lstStyle/>
            <a:p>
              <a:r>
                <a:rPr lang="en-US" dirty="0" smtClean="0">
                  <a:solidFill>
                    <a:srgbClr val="FF0000"/>
                  </a:solidFill>
                </a:rPr>
                <a:t>Selected value</a:t>
              </a:r>
              <a:endParaRPr lang="en-US" dirty="0">
                <a:solidFill>
                  <a:srgbClr val="FF0000"/>
                </a:solidFill>
              </a:endParaRPr>
            </a:p>
          </p:txBody>
        </p:sp>
        <p:sp>
          <p:nvSpPr>
            <p:cNvPr id="15" name="TextBox 14"/>
            <p:cNvSpPr txBox="1"/>
            <p:nvPr/>
          </p:nvSpPr>
          <p:spPr>
            <a:xfrm>
              <a:off x="2628900" y="4191000"/>
              <a:ext cx="1752600" cy="369332"/>
            </a:xfrm>
            <a:prstGeom prst="rect">
              <a:avLst/>
            </a:prstGeom>
            <a:noFill/>
          </p:spPr>
          <p:txBody>
            <a:bodyPr wrap="square" rtlCol="0">
              <a:spAutoFit/>
            </a:bodyPr>
            <a:lstStyle/>
            <a:p>
              <a:r>
                <a:rPr lang="en-US" dirty="0" smtClean="0">
                  <a:solidFill>
                    <a:srgbClr val="FF0000"/>
                  </a:solidFill>
                </a:rPr>
                <a:t>Any two values</a:t>
              </a:r>
              <a:endParaRPr lang="en-US" dirty="0">
                <a:solidFill>
                  <a:srgbClr val="FF0000"/>
                </a:solidFill>
              </a:endParaRPr>
            </a:p>
          </p:txBody>
        </p:sp>
        <p:sp>
          <p:nvSpPr>
            <p:cNvPr id="16" name="TextBox 15"/>
            <p:cNvSpPr txBox="1"/>
            <p:nvPr/>
          </p:nvSpPr>
          <p:spPr>
            <a:xfrm>
              <a:off x="4998081" y="5943600"/>
              <a:ext cx="2667000" cy="646331"/>
            </a:xfrm>
            <a:prstGeom prst="rect">
              <a:avLst/>
            </a:prstGeom>
            <a:noFill/>
          </p:spPr>
          <p:txBody>
            <a:bodyPr wrap="square" rtlCol="0">
              <a:spAutoFit/>
            </a:bodyPr>
            <a:lstStyle/>
            <a:p>
              <a:r>
                <a:rPr lang="en-US" dirty="0" smtClean="0">
                  <a:solidFill>
                    <a:srgbClr val="FF0000"/>
                  </a:solidFill>
                </a:rPr>
                <a:t>Min number k values (same two </a:t>
              </a:r>
              <a:r>
                <a:rPr lang="en-US" dirty="0" err="1" smtClean="0">
                  <a:solidFill>
                    <a:srgbClr val="FF0000"/>
                  </a:solidFill>
                </a:rPr>
                <a:t>sts</a:t>
              </a:r>
              <a:r>
                <a:rPr lang="en-US" dirty="0" smtClean="0">
                  <a:solidFill>
                    <a:srgbClr val="FF0000"/>
                  </a:solidFill>
                </a:rPr>
                <a:t>)</a:t>
              </a:r>
              <a:endParaRPr lang="en-US" dirty="0">
                <a:solidFill>
                  <a:srgbClr val="FF0000"/>
                </a:solidFill>
              </a:endParaRPr>
            </a:p>
          </p:txBody>
        </p:sp>
        <p:sp>
          <p:nvSpPr>
            <p:cNvPr id="17" name="TextBox 16"/>
            <p:cNvSpPr txBox="1"/>
            <p:nvPr/>
          </p:nvSpPr>
          <p:spPr>
            <a:xfrm>
              <a:off x="5609606" y="4205844"/>
              <a:ext cx="1752600" cy="369332"/>
            </a:xfrm>
            <a:prstGeom prst="rect">
              <a:avLst/>
            </a:prstGeom>
            <a:noFill/>
          </p:spPr>
          <p:txBody>
            <a:bodyPr wrap="square" rtlCol="0">
              <a:spAutoFit/>
            </a:bodyPr>
            <a:lstStyle/>
            <a:p>
              <a:r>
                <a:rPr lang="en-US" dirty="0">
                  <a:solidFill>
                    <a:srgbClr val="FF0000"/>
                  </a:solidFill>
                </a:rPr>
                <a:t> </a:t>
              </a:r>
              <a:r>
                <a:rPr lang="en-US" dirty="0" smtClean="0">
                  <a:solidFill>
                    <a:srgbClr val="FF0000"/>
                  </a:solidFill>
                </a:rPr>
                <a:t>any value</a:t>
              </a:r>
              <a:endParaRPr lang="en-US" dirty="0">
                <a:solidFill>
                  <a:srgbClr val="FF0000"/>
                </a:solidFill>
              </a:endParaRPr>
            </a:p>
          </p:txBody>
        </p:sp>
        <p:sp>
          <p:nvSpPr>
            <p:cNvPr id="19" name="TextBox 18"/>
            <p:cNvSpPr txBox="1"/>
            <p:nvPr/>
          </p:nvSpPr>
          <p:spPr>
            <a:xfrm>
              <a:off x="7924800" y="4939099"/>
              <a:ext cx="1143000" cy="646331"/>
            </a:xfrm>
            <a:prstGeom prst="rect">
              <a:avLst/>
            </a:prstGeom>
            <a:noFill/>
          </p:spPr>
          <p:txBody>
            <a:bodyPr wrap="square" rtlCol="0">
              <a:spAutoFit/>
            </a:bodyPr>
            <a:lstStyle/>
            <a:p>
              <a:r>
                <a:rPr lang="en-US" dirty="0">
                  <a:solidFill>
                    <a:srgbClr val="FF0000"/>
                  </a:solidFill>
                </a:rPr>
                <a:t> </a:t>
              </a:r>
              <a:r>
                <a:rPr lang="en-US" dirty="0" smtClean="0">
                  <a:solidFill>
                    <a:srgbClr val="FF0000"/>
                  </a:solidFill>
                </a:rPr>
                <a:t>any value</a:t>
              </a:r>
              <a:endParaRPr lang="en-US" dirty="0">
                <a:solidFill>
                  <a:srgbClr val="FF0000"/>
                </a:solidFill>
              </a:endParaRPr>
            </a:p>
          </p:txBody>
        </p:sp>
      </p:grpSp>
      <p:sp>
        <p:nvSpPr>
          <p:cNvPr id="6" name="TextBox 5"/>
          <p:cNvSpPr txBox="1"/>
          <p:nvPr/>
        </p:nvSpPr>
        <p:spPr>
          <a:xfrm>
            <a:off x="2876550" y="1769340"/>
            <a:ext cx="1562100" cy="369332"/>
          </a:xfrm>
          <a:prstGeom prst="rect">
            <a:avLst/>
          </a:prstGeom>
          <a:noFill/>
        </p:spPr>
        <p:txBody>
          <a:bodyPr wrap="square" rtlCol="0">
            <a:spAutoFit/>
          </a:bodyPr>
          <a:lstStyle/>
          <a:p>
            <a:r>
              <a:rPr lang="en-US" dirty="0" smtClean="0"/>
              <a:t>Birth date</a:t>
            </a:r>
            <a:endParaRPr lang="en-US" dirty="0"/>
          </a:p>
        </p:txBody>
      </p:sp>
    </p:spTree>
    <p:extLst>
      <p:ext uri="{BB962C8B-B14F-4D97-AF65-F5344CB8AC3E}">
        <p14:creationId xmlns:p14="http://schemas.microsoft.com/office/powerpoint/2010/main" val="3799162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32</a:t>
            </a:fld>
            <a:endParaRPr lang="en-US" dirty="0"/>
          </a:p>
        </p:txBody>
      </p:sp>
      <p:sp>
        <p:nvSpPr>
          <p:cNvPr id="4" name="Rectangle 3"/>
          <p:cNvSpPr/>
          <p:nvPr/>
        </p:nvSpPr>
        <p:spPr>
          <a:xfrm>
            <a:off x="2999002" y="668439"/>
            <a:ext cx="3332579"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Birthday Problems</a:t>
            </a:r>
            <a:endParaRPr lang="en-US" sz="3200" b="1" dirty="0">
              <a:solidFill>
                <a:srgbClr val="FF0000"/>
              </a:solidFill>
              <a:latin typeface="Tw Cen MT" panose="020B0602020104020603" pitchFamily="34" charset="0"/>
            </a:endParaRPr>
          </a:p>
        </p:txBody>
      </p:sp>
      <p:sp>
        <p:nvSpPr>
          <p:cNvPr id="18" name="Rectangle 9"/>
          <p:cNvSpPr>
            <a:spLocks noChangeArrowheads="1"/>
          </p:cNvSpPr>
          <p:nvPr/>
        </p:nvSpPr>
        <p:spPr bwMode="auto">
          <a:xfrm>
            <a:off x="228600" y="1279933"/>
            <a:ext cx="86868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solidFill>
                  <a:schemeClr val="folHlink"/>
                </a:solidFill>
                <a:latin typeface="Tw Cen MT" pitchFamily="34" charset="0"/>
              </a:rPr>
              <a:t>Summary of Solutions</a:t>
            </a:r>
          </a:p>
          <a:p>
            <a:pPr algn="just"/>
            <a:r>
              <a:rPr lang="en-US" sz="2800" baseline="0" dirty="0">
                <a:latin typeface="Tw Cen MT" pitchFamily="34" charset="0"/>
              </a:rPr>
              <a:t>Solutions to these problems are given in Appendix E for interested readers; The results are summarized in </a:t>
            </a:r>
            <a:r>
              <a:rPr lang="en-US" sz="2800" baseline="0" dirty="0" smtClean="0">
                <a:latin typeface="Tw Cen MT" pitchFamily="34" charset="0"/>
              </a:rPr>
              <a:t>Table.</a:t>
            </a:r>
            <a:endParaRPr lang="en-US" sz="2800" baseline="0" dirty="0">
              <a:latin typeface="Tw Cen MT"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 y="2819400"/>
            <a:ext cx="8829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268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33</a:t>
            </a:fld>
            <a:endParaRPr lang="en-US" dirty="0"/>
          </a:p>
        </p:txBody>
      </p:sp>
      <p:sp>
        <p:nvSpPr>
          <p:cNvPr id="4" name="Rectangle 3"/>
          <p:cNvSpPr/>
          <p:nvPr/>
        </p:nvSpPr>
        <p:spPr>
          <a:xfrm>
            <a:off x="3244557" y="533400"/>
            <a:ext cx="2247731"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Comparison</a:t>
            </a:r>
            <a:endParaRPr lang="en-US" sz="3200" b="1" dirty="0">
              <a:solidFill>
                <a:srgbClr val="FF0000"/>
              </a:solidFill>
              <a:latin typeface="Tw Cen MT" panose="020B0602020104020603" pitchFamily="34" charset="0"/>
            </a:endParaRPr>
          </a:p>
        </p:txBody>
      </p:sp>
      <p:sp>
        <p:nvSpPr>
          <p:cNvPr id="6" name="Rectangle 9"/>
          <p:cNvSpPr>
            <a:spLocks noChangeArrowheads="1"/>
          </p:cNvSpPr>
          <p:nvPr/>
        </p:nvSpPr>
        <p:spPr bwMode="auto">
          <a:xfrm>
            <a:off x="187324" y="1253214"/>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solidFill>
                  <a:schemeClr val="folHlink"/>
                </a:solidFill>
                <a:latin typeface="Tw Cen MT" pitchFamily="34" charset="0"/>
              </a:rPr>
              <a:t>Comparison</a:t>
            </a:r>
            <a:endParaRPr lang="en-US" sz="2800" baseline="0" dirty="0">
              <a:latin typeface="Tw Cen MT" pitchFamily="34" charset="0"/>
            </a:endParaRPr>
          </a:p>
        </p:txBody>
      </p:sp>
      <p:sp>
        <p:nvSpPr>
          <p:cNvPr id="7" name="Text Box 11"/>
          <p:cNvSpPr txBox="1">
            <a:spLocks noChangeArrowheads="1"/>
          </p:cNvSpPr>
          <p:nvPr/>
        </p:nvSpPr>
        <p:spPr bwMode="auto">
          <a:xfrm>
            <a:off x="2182054" y="1772327"/>
            <a:ext cx="4372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dirty="0">
                <a:solidFill>
                  <a:schemeClr val="folHlink"/>
                </a:solidFill>
                <a:latin typeface="Tw Cen MT" pitchFamily="34" charset="0"/>
              </a:rPr>
              <a:t>Figure </a:t>
            </a:r>
            <a:r>
              <a:rPr lang="en-US" sz="2400" baseline="0" dirty="0" smtClean="0">
                <a:solidFill>
                  <a:schemeClr val="folHlink"/>
                </a:solidFill>
                <a:latin typeface="Tw Cen MT" pitchFamily="34" charset="0"/>
              </a:rPr>
              <a:t>  </a:t>
            </a:r>
            <a:r>
              <a:rPr lang="en-US" sz="2000" i="1" baseline="0" dirty="0">
                <a:latin typeface="Tw Cen MT" pitchFamily="34" charset="0"/>
              </a:rPr>
              <a:t>Graph of four birthday problem</a:t>
            </a:r>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02" y="2416629"/>
            <a:ext cx="7834312"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587447" y="3657600"/>
            <a:ext cx="1143000" cy="646331"/>
          </a:xfrm>
          <a:prstGeom prst="rect">
            <a:avLst/>
          </a:prstGeom>
          <a:noFill/>
        </p:spPr>
        <p:txBody>
          <a:bodyPr wrap="square" rtlCol="0">
            <a:spAutoFit/>
          </a:bodyPr>
          <a:lstStyle/>
          <a:p>
            <a:r>
              <a:rPr lang="en-US" dirty="0" smtClean="0">
                <a:solidFill>
                  <a:srgbClr val="FF0000"/>
                </a:solidFill>
                <a:latin typeface="Tw Cen MT" pitchFamily="34" charset="0"/>
              </a:rPr>
              <a:t>Collision attack</a:t>
            </a:r>
            <a:endParaRPr lang="en-US" dirty="0">
              <a:solidFill>
                <a:srgbClr val="FF0000"/>
              </a:solidFill>
              <a:latin typeface="Tw Cen MT" pitchFamily="34" charset="0"/>
            </a:endParaRPr>
          </a:p>
        </p:txBody>
      </p:sp>
      <p:sp>
        <p:nvSpPr>
          <p:cNvPr id="10" name="TextBox 9"/>
          <p:cNvSpPr txBox="1"/>
          <p:nvPr/>
        </p:nvSpPr>
        <p:spPr>
          <a:xfrm>
            <a:off x="7650182" y="3137939"/>
            <a:ext cx="1341417" cy="646331"/>
          </a:xfrm>
          <a:prstGeom prst="rect">
            <a:avLst/>
          </a:prstGeom>
          <a:noFill/>
        </p:spPr>
        <p:txBody>
          <a:bodyPr wrap="square" rtlCol="0">
            <a:spAutoFit/>
          </a:bodyPr>
          <a:lstStyle/>
          <a:p>
            <a:r>
              <a:rPr lang="en-US" dirty="0" err="1" smtClean="0">
                <a:solidFill>
                  <a:srgbClr val="FF0000"/>
                </a:solidFill>
                <a:latin typeface="Tw Cen MT" pitchFamily="34" charset="0"/>
              </a:rPr>
              <a:t>Preimage</a:t>
            </a:r>
            <a:r>
              <a:rPr lang="en-US" dirty="0" smtClean="0">
                <a:solidFill>
                  <a:srgbClr val="FF0000"/>
                </a:solidFill>
                <a:latin typeface="Tw Cen MT" pitchFamily="34" charset="0"/>
              </a:rPr>
              <a:t>  attack</a:t>
            </a:r>
            <a:endParaRPr lang="en-US" dirty="0">
              <a:solidFill>
                <a:srgbClr val="FF0000"/>
              </a:solidFill>
              <a:latin typeface="Tw Cen MT" pitchFamily="34" charset="0"/>
            </a:endParaRPr>
          </a:p>
        </p:txBody>
      </p:sp>
      <p:sp>
        <p:nvSpPr>
          <p:cNvPr id="5" name="TextBox 4"/>
          <p:cNvSpPr txBox="1"/>
          <p:nvPr/>
        </p:nvSpPr>
        <p:spPr>
          <a:xfrm>
            <a:off x="1143000" y="2400197"/>
            <a:ext cx="1326197" cy="369332"/>
          </a:xfrm>
          <a:prstGeom prst="rect">
            <a:avLst/>
          </a:prstGeom>
          <a:noFill/>
        </p:spPr>
        <p:txBody>
          <a:bodyPr wrap="none" rtlCol="0">
            <a:spAutoFit/>
          </a:bodyPr>
          <a:lstStyle/>
          <a:p>
            <a:r>
              <a:rPr lang="en-US" dirty="0" smtClean="0">
                <a:latin typeface="Tw Cen MT" pitchFamily="34" charset="0"/>
              </a:rPr>
              <a:t>, probability</a:t>
            </a:r>
            <a:endParaRPr lang="en-US" dirty="0">
              <a:latin typeface="Tw Cen MT" pitchFamily="34" charset="0"/>
            </a:endParaRPr>
          </a:p>
        </p:txBody>
      </p:sp>
    </p:spTree>
    <p:extLst>
      <p:ext uri="{BB962C8B-B14F-4D97-AF65-F5344CB8AC3E}">
        <p14:creationId xmlns:p14="http://schemas.microsoft.com/office/powerpoint/2010/main" val="2109275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pPr algn="just"/>
            <a:fld id="{9869E540-A311-4645-8657-E7EDA055E3E5}" type="slidenum">
              <a:rPr lang="en-US" sz="2400" b="0" smtClean="0">
                <a:solidFill>
                  <a:schemeClr val="bg2"/>
                </a:solidFill>
                <a:latin typeface="Tw Cen MT" panose="020B0602020104020603" pitchFamily="34" charset="0"/>
              </a:rPr>
              <a:pPr algn="just"/>
              <a:t>34</a:t>
            </a:fld>
            <a:endParaRPr lang="en-US" sz="2400" b="0" dirty="0">
              <a:solidFill>
                <a:schemeClr val="bg2"/>
              </a:solidFill>
              <a:latin typeface="Tw Cen MT" panose="020B0602020104020603" pitchFamily="34" charset="0"/>
            </a:endParaRPr>
          </a:p>
        </p:txBody>
      </p:sp>
      <p:sp>
        <p:nvSpPr>
          <p:cNvPr id="859139" name="Text Box 3"/>
          <p:cNvSpPr txBox="1">
            <a:spLocks noChangeArrowheads="1"/>
          </p:cNvSpPr>
          <p:nvPr/>
        </p:nvSpPr>
        <p:spPr bwMode="auto">
          <a:xfrm>
            <a:off x="295224" y="520535"/>
            <a:ext cx="68566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defRPr/>
            </a:pPr>
            <a:r>
              <a:rPr lang="en-US" sz="3600" b="1" dirty="0" smtClean="0">
                <a:solidFill>
                  <a:srgbClr val="FF0000"/>
                </a:solidFill>
                <a:latin typeface="Tw Cen MT" panose="020B0602020104020603" pitchFamily="34" charset="0"/>
              </a:rPr>
              <a:t>Cryptographic </a:t>
            </a:r>
            <a:r>
              <a:rPr lang="en-US" sz="3600" b="1" dirty="0">
                <a:solidFill>
                  <a:srgbClr val="FF0000"/>
                </a:solidFill>
                <a:latin typeface="Tw Cen MT" panose="020B0602020104020603" pitchFamily="34" charset="0"/>
              </a:rPr>
              <a:t>hash function </a:t>
            </a:r>
            <a:r>
              <a:rPr lang="en-US" sz="3600" b="1" dirty="0" smtClean="0">
                <a:solidFill>
                  <a:srgbClr val="FF0000"/>
                </a:solidFill>
                <a:latin typeface="Tw Cen MT" panose="020B0602020104020603" pitchFamily="34" charset="0"/>
              </a:rPr>
              <a:t>Types</a:t>
            </a:r>
            <a:endParaRPr lang="en-US" sz="3600" b="1" dirty="0">
              <a:solidFill>
                <a:srgbClr val="FF0000"/>
              </a:solidFill>
              <a:latin typeface="Tw Cen MT" panose="020B0602020104020603" pitchFamily="34" charset="0"/>
            </a:endParaRPr>
          </a:p>
        </p:txBody>
      </p:sp>
      <p:sp>
        <p:nvSpPr>
          <p:cNvPr id="38917" name="Text Box 4"/>
          <p:cNvSpPr txBox="1">
            <a:spLocks noChangeArrowheads="1"/>
          </p:cNvSpPr>
          <p:nvPr/>
        </p:nvSpPr>
        <p:spPr bwMode="auto">
          <a:xfrm>
            <a:off x="8229600" y="640080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pPr algn="just"/>
            <a:endParaRPr lang="en-US" sz="2400">
              <a:latin typeface="Tw Cen MT" panose="020B0602020104020603" pitchFamily="34" charset="0"/>
            </a:endParaRPr>
          </a:p>
        </p:txBody>
      </p:sp>
      <p:sp>
        <p:nvSpPr>
          <p:cNvPr id="9" name="Content Placeholder 2"/>
          <p:cNvSpPr txBox="1">
            <a:spLocks/>
          </p:cNvSpPr>
          <p:nvPr/>
        </p:nvSpPr>
        <p:spPr>
          <a:xfrm>
            <a:off x="152400" y="1524000"/>
            <a:ext cx="8762999" cy="2362200"/>
          </a:xfrm>
          <a:prstGeom prst="rect">
            <a:avLst/>
          </a:prstGeom>
        </p:spPr>
        <p:txBody>
          <a:bodyPr>
            <a:normAutofit/>
          </a:bodyPr>
          <a:lstStyle>
            <a:lvl1pPr marL="342900" indent="-342900" algn="l" rtl="0" fontAlgn="base">
              <a:spcBef>
                <a:spcPct val="20000"/>
              </a:spcBef>
              <a:spcAft>
                <a:spcPct val="0"/>
              </a:spcAft>
              <a:buChar char="•"/>
              <a:defRPr sz="2400">
                <a:solidFill>
                  <a:srgbClr val="0000FF"/>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lgn="just">
              <a:spcBef>
                <a:spcPts val="0"/>
              </a:spcBef>
              <a:spcAft>
                <a:spcPts val="1200"/>
              </a:spcAft>
            </a:pPr>
            <a:r>
              <a:rPr lang="en-US" sz="2800" dirty="0" smtClean="0">
                <a:solidFill>
                  <a:schemeClr val="tx1"/>
                </a:solidFill>
                <a:latin typeface="Tw Cen MT" pitchFamily="34" charset="0"/>
              </a:rPr>
              <a:t>A cryptographic hash function takes a message of arbitrary length and creates a message digest of fixed length. The ultimate goal in this lesson is to discuss the details of the two most promising cryptographic hash algorithms SHA-512 and Whirlpool. </a:t>
            </a:r>
            <a:endParaRPr lang="en-US" dirty="0">
              <a:solidFill>
                <a:schemeClr val="tx1"/>
              </a:solidFill>
              <a:latin typeface="Tw Cen MT" panose="020B0602020104020603" pitchFamily="34" charset="0"/>
            </a:endParaRPr>
          </a:p>
        </p:txBody>
      </p:sp>
      <p:sp>
        <p:nvSpPr>
          <p:cNvPr id="10" name="Rectangle 6"/>
          <p:cNvSpPr>
            <a:spLocks noChangeArrowheads="1"/>
          </p:cNvSpPr>
          <p:nvPr/>
        </p:nvSpPr>
        <p:spPr bwMode="auto">
          <a:xfrm>
            <a:off x="533400" y="4953000"/>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pPr>
              <a:buClr>
                <a:schemeClr val="tx1"/>
              </a:buClr>
              <a:buSzPct val="117000"/>
              <a:buFont typeface="Wingdings" pitchFamily="2" charset="2"/>
              <a:buNone/>
            </a:pPr>
            <a:r>
              <a:rPr lang="en-US" sz="2400" dirty="0" smtClean="0">
                <a:solidFill>
                  <a:schemeClr val="hlink"/>
                </a:solidFill>
                <a:latin typeface="Tw Cen MT" pitchFamily="34" charset="0"/>
              </a:rPr>
              <a:t>1 </a:t>
            </a:r>
            <a:r>
              <a:rPr lang="en-US" sz="2400" dirty="0" smtClean="0">
                <a:solidFill>
                  <a:srgbClr val="0033CC"/>
                </a:solidFill>
                <a:latin typeface="Tw Cen MT" pitchFamily="34" charset="0"/>
              </a:rPr>
              <a:t>Iterated </a:t>
            </a:r>
            <a:r>
              <a:rPr lang="en-US" sz="2400" dirty="0">
                <a:solidFill>
                  <a:srgbClr val="0033CC"/>
                </a:solidFill>
                <a:latin typeface="Tw Cen MT" pitchFamily="34" charset="0"/>
              </a:rPr>
              <a:t>Hash Function</a:t>
            </a:r>
          </a:p>
          <a:p>
            <a:pPr>
              <a:buClr>
                <a:schemeClr val="tx1"/>
              </a:buClr>
              <a:buSzPct val="117000"/>
              <a:buFont typeface="Wingdings" pitchFamily="2" charset="2"/>
              <a:buNone/>
            </a:pPr>
            <a:r>
              <a:rPr lang="en-US" sz="2400" dirty="0" smtClean="0">
                <a:solidFill>
                  <a:schemeClr val="hlink"/>
                </a:solidFill>
                <a:latin typeface="Tw Cen MT" pitchFamily="34" charset="0"/>
              </a:rPr>
              <a:t>2 </a:t>
            </a:r>
            <a:r>
              <a:rPr lang="en-US" sz="2400" dirty="0" smtClean="0">
                <a:solidFill>
                  <a:srgbClr val="0033CC"/>
                </a:solidFill>
                <a:latin typeface="Tw Cen MT" pitchFamily="34" charset="0"/>
              </a:rPr>
              <a:t>Two </a:t>
            </a:r>
            <a:r>
              <a:rPr lang="en-US" sz="2400" dirty="0">
                <a:solidFill>
                  <a:srgbClr val="0033CC"/>
                </a:solidFill>
                <a:latin typeface="Tw Cen MT" pitchFamily="34" charset="0"/>
              </a:rPr>
              <a:t>Groups of Compression Functions</a:t>
            </a:r>
          </a:p>
          <a:p>
            <a:pPr algn="just">
              <a:buClr>
                <a:schemeClr val="tx1"/>
              </a:buClr>
              <a:buSzPct val="117000"/>
              <a:buFont typeface="Wingdings" panose="05000000000000000000" pitchFamily="2" charset="2"/>
              <a:buNone/>
            </a:pPr>
            <a:endParaRPr lang="en-US" sz="2400" dirty="0">
              <a:solidFill>
                <a:srgbClr val="0033CC"/>
              </a:solidFill>
              <a:latin typeface="Tw Cen MT" pitchFamily="34" charset="0"/>
            </a:endParaRPr>
          </a:p>
        </p:txBody>
      </p:sp>
    </p:spTree>
    <p:extLst>
      <p:ext uri="{BB962C8B-B14F-4D97-AF65-F5344CB8AC3E}">
        <p14:creationId xmlns:p14="http://schemas.microsoft.com/office/powerpoint/2010/main" val="2045188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475" y="533400"/>
            <a:ext cx="6705600" cy="609601"/>
          </a:xfrm>
        </p:spPr>
        <p:txBody>
          <a:bodyPr/>
          <a:lstStyle/>
          <a:p>
            <a:pPr>
              <a:lnSpc>
                <a:spcPts val="4800"/>
              </a:lnSpc>
            </a:pPr>
            <a:r>
              <a:rPr lang="en-US" sz="3600" b="1" dirty="0">
                <a:solidFill>
                  <a:srgbClr val="CC3300"/>
                </a:solidFill>
                <a:latin typeface="Tw Cen MT" panose="020B0602020104020603" pitchFamily="34" charset="0"/>
              </a:rPr>
              <a:t>Iterated Hash Function</a:t>
            </a:r>
          </a:p>
        </p:txBody>
      </p:sp>
      <p:sp>
        <p:nvSpPr>
          <p:cNvPr id="8" name="Rectangle 11"/>
          <p:cNvSpPr>
            <a:spLocks noChangeArrowheads="1"/>
          </p:cNvSpPr>
          <p:nvPr/>
        </p:nvSpPr>
        <p:spPr bwMode="auto">
          <a:xfrm>
            <a:off x="837210" y="1295400"/>
            <a:ext cx="7162800" cy="12618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1" baseline="0" dirty="0" err="1">
                <a:solidFill>
                  <a:srgbClr val="669900"/>
                </a:solidFill>
                <a:latin typeface="Tw Cen MT" pitchFamily="34" charset="0"/>
              </a:rPr>
              <a:t>Merkle-Damgard</a:t>
            </a:r>
            <a:r>
              <a:rPr lang="en-US" sz="2800" b="1" baseline="0" dirty="0">
                <a:solidFill>
                  <a:srgbClr val="669900"/>
                </a:solidFill>
                <a:latin typeface="Tw Cen MT" pitchFamily="34" charset="0"/>
              </a:rPr>
              <a:t> </a:t>
            </a:r>
            <a:r>
              <a:rPr lang="en-US" sz="2800" b="1" baseline="0" dirty="0" smtClean="0">
                <a:solidFill>
                  <a:srgbClr val="669900"/>
                </a:solidFill>
                <a:latin typeface="Tw Cen MT" pitchFamily="34" charset="0"/>
              </a:rPr>
              <a:t>Scheme : </a:t>
            </a:r>
            <a:r>
              <a:rPr lang="en-US" sz="2400" baseline="0" dirty="0" smtClean="0">
                <a:latin typeface="Tw Cen MT" pitchFamily="34" charset="0"/>
              </a:rPr>
              <a:t>All cryptographic hash functions need to create a fixed-size digest out</a:t>
            </a:r>
            <a:r>
              <a:rPr lang="en-US" sz="2400" dirty="0" smtClean="0">
                <a:latin typeface="Tw Cen MT" pitchFamily="34" charset="0"/>
              </a:rPr>
              <a:t> of a variable size message -&gt; iteration</a:t>
            </a:r>
            <a:endParaRPr lang="en-US" sz="2400" baseline="0" dirty="0">
              <a:latin typeface="Tw Cen MT" pitchFamily="34" charset="0"/>
            </a:endParaRPr>
          </a:p>
        </p:txBody>
      </p:sp>
      <p:grpSp>
        <p:nvGrpSpPr>
          <p:cNvPr id="10" name="Group 9"/>
          <p:cNvGrpSpPr/>
          <p:nvPr/>
        </p:nvGrpSpPr>
        <p:grpSpPr>
          <a:xfrm>
            <a:off x="247206" y="2971800"/>
            <a:ext cx="8515794" cy="3151188"/>
            <a:chOff x="247206" y="2971800"/>
            <a:chExt cx="8515794" cy="3151188"/>
          </a:xfrm>
        </p:grpSpPr>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971800"/>
              <a:ext cx="8299450" cy="315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47206" y="5407720"/>
              <a:ext cx="1180008" cy="307777"/>
            </a:xfrm>
            <a:prstGeom prst="rect">
              <a:avLst/>
            </a:prstGeom>
            <a:noFill/>
          </p:spPr>
          <p:txBody>
            <a:bodyPr wrap="square" rtlCol="0">
              <a:spAutoFit/>
            </a:bodyPr>
            <a:lstStyle/>
            <a:p>
              <a:r>
                <a:rPr lang="en-US" sz="1400" dirty="0" smtClean="0"/>
                <a:t>Initial Vector</a:t>
              </a:r>
              <a:endParaRPr lang="en-US" sz="1400" dirty="0"/>
            </a:p>
          </p:txBody>
        </p:sp>
      </p:grpSp>
    </p:spTree>
    <p:extLst>
      <p:ext uri="{BB962C8B-B14F-4D97-AF65-F5344CB8AC3E}">
        <p14:creationId xmlns:p14="http://schemas.microsoft.com/office/powerpoint/2010/main" val="1553544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Grp="1" noChangeArrowheads="1"/>
          </p:cNvSpPr>
          <p:nvPr>
            <p:ph type="title"/>
          </p:nvPr>
        </p:nvSpPr>
        <p:spPr bwMode="auto">
          <a:xfrm>
            <a:off x="1218755" y="545812"/>
            <a:ext cx="67890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baseline="0" dirty="0" smtClean="0">
                <a:solidFill>
                  <a:srgbClr val="FF0000"/>
                </a:solidFill>
                <a:latin typeface="Tw Cen MT" pitchFamily="34" charset="0"/>
              </a:rPr>
              <a:t>Two </a:t>
            </a:r>
            <a:r>
              <a:rPr lang="en-US" sz="3200" b="1" baseline="0" dirty="0">
                <a:solidFill>
                  <a:srgbClr val="FF0000"/>
                </a:solidFill>
                <a:latin typeface="Tw Cen MT" pitchFamily="34" charset="0"/>
              </a:rPr>
              <a:t>Groups of Compression Functions</a:t>
            </a:r>
          </a:p>
        </p:txBody>
      </p:sp>
      <p:sp>
        <p:nvSpPr>
          <p:cNvPr id="6" name="Rectangle 9"/>
          <p:cNvSpPr>
            <a:spLocks noChangeArrowheads="1"/>
          </p:cNvSpPr>
          <p:nvPr/>
        </p:nvSpPr>
        <p:spPr bwMode="auto">
          <a:xfrm>
            <a:off x="228600" y="1323975"/>
            <a:ext cx="8686800"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dirty="0">
                <a:latin typeface="Tw Cen MT" pitchFamily="34" charset="0"/>
              </a:rPr>
              <a:t>1. The compression function is made from scratch.</a:t>
            </a:r>
          </a:p>
        </p:txBody>
      </p:sp>
      <p:sp>
        <p:nvSpPr>
          <p:cNvPr id="9" name="Rectangle 11"/>
          <p:cNvSpPr>
            <a:spLocks noChangeArrowheads="1"/>
          </p:cNvSpPr>
          <p:nvPr/>
        </p:nvSpPr>
        <p:spPr bwMode="auto">
          <a:xfrm>
            <a:off x="228600" y="3533775"/>
            <a:ext cx="8686800" cy="9541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aseline="0">
                <a:latin typeface="Tw Cen MT" pitchFamily="34" charset="0"/>
              </a:rPr>
              <a:t>2. A symmetric-key block cipher serves as a compression function.</a:t>
            </a:r>
          </a:p>
        </p:txBody>
      </p:sp>
      <p:sp>
        <p:nvSpPr>
          <p:cNvPr id="10" name="Rectangle 12"/>
          <p:cNvSpPr>
            <a:spLocks noChangeArrowheads="1"/>
          </p:cNvSpPr>
          <p:nvPr/>
        </p:nvSpPr>
        <p:spPr bwMode="auto">
          <a:xfrm>
            <a:off x="640649" y="2209800"/>
            <a:ext cx="7862702" cy="52322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1" baseline="0" dirty="0">
                <a:solidFill>
                  <a:schemeClr val="folHlink"/>
                </a:solidFill>
                <a:latin typeface="Tw Cen MT" pitchFamily="34" charset="0"/>
              </a:rPr>
              <a:t>Message Digest (MD</a:t>
            </a:r>
            <a:r>
              <a:rPr lang="en-US" sz="2800" b="1" baseline="0" dirty="0" smtClean="0">
                <a:solidFill>
                  <a:schemeClr val="folHlink"/>
                </a:solidFill>
                <a:latin typeface="Tw Cen MT" pitchFamily="34" charset="0"/>
              </a:rPr>
              <a:t>) </a:t>
            </a:r>
            <a:r>
              <a:rPr lang="en-US" sz="2800" dirty="0">
                <a:solidFill>
                  <a:schemeClr val="folHlink"/>
                </a:solidFill>
                <a:latin typeface="Tw Cen MT" pitchFamily="34" charset="0"/>
              </a:rPr>
              <a:t>(by Ron </a:t>
            </a:r>
            <a:r>
              <a:rPr lang="en-US" sz="2800" dirty="0" err="1">
                <a:solidFill>
                  <a:schemeClr val="folHlink"/>
                </a:solidFill>
                <a:latin typeface="Tw Cen MT" pitchFamily="34" charset="0"/>
              </a:rPr>
              <a:t>Rivest</a:t>
            </a:r>
            <a:r>
              <a:rPr lang="en-US" sz="2800" dirty="0" smtClean="0">
                <a:solidFill>
                  <a:schemeClr val="folHlink"/>
                </a:solidFill>
                <a:latin typeface="Tw Cen MT" pitchFamily="34" charset="0"/>
              </a:rPr>
              <a:t>), </a:t>
            </a:r>
            <a:r>
              <a:rPr lang="en-US" sz="2800" b="1" dirty="0" smtClean="0">
                <a:solidFill>
                  <a:schemeClr val="folHlink"/>
                </a:solidFill>
                <a:latin typeface="Tw Cen MT" pitchFamily="34" charset="0"/>
              </a:rPr>
              <a:t>SHA (by NIST</a:t>
            </a:r>
            <a:endParaRPr lang="en-US" sz="2800" b="1" baseline="0" dirty="0">
              <a:latin typeface="Tw Cen MT" pitchFamily="34" charset="0"/>
            </a:endParaRPr>
          </a:p>
        </p:txBody>
      </p:sp>
      <p:sp>
        <p:nvSpPr>
          <p:cNvPr id="11" name="Rectangle 13"/>
          <p:cNvSpPr>
            <a:spLocks noChangeArrowheads="1"/>
          </p:cNvSpPr>
          <p:nvPr/>
        </p:nvSpPr>
        <p:spPr bwMode="auto">
          <a:xfrm>
            <a:off x="1447800" y="4614863"/>
            <a:ext cx="1866900" cy="52322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1" baseline="0" dirty="0">
                <a:solidFill>
                  <a:schemeClr val="folHlink"/>
                </a:solidFill>
                <a:latin typeface="Tw Cen MT" pitchFamily="34" charset="0"/>
              </a:rPr>
              <a:t>Whirlpool</a:t>
            </a:r>
            <a:endParaRPr lang="en-US" sz="2800" b="1" baseline="0" dirty="0">
              <a:latin typeface="Tw Cen MT" pitchFamily="34" charset="0"/>
            </a:endParaRPr>
          </a:p>
        </p:txBody>
      </p:sp>
    </p:spTree>
    <p:extLst>
      <p:ext uri="{BB962C8B-B14F-4D97-AF65-F5344CB8AC3E}">
        <p14:creationId xmlns:p14="http://schemas.microsoft.com/office/powerpoint/2010/main" val="3830826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Grp="1" noChangeArrowheads="1"/>
          </p:cNvSpPr>
          <p:nvPr>
            <p:ph type="title"/>
          </p:nvPr>
        </p:nvSpPr>
        <p:spPr bwMode="auto">
          <a:xfrm>
            <a:off x="1218755" y="545812"/>
            <a:ext cx="67890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baseline="0" dirty="0" smtClean="0">
                <a:solidFill>
                  <a:srgbClr val="FF0000"/>
                </a:solidFill>
                <a:latin typeface="Tw Cen MT" pitchFamily="34" charset="0"/>
              </a:rPr>
              <a:t>Two </a:t>
            </a:r>
            <a:r>
              <a:rPr lang="en-US" sz="3200" b="1" baseline="0" dirty="0">
                <a:solidFill>
                  <a:srgbClr val="FF0000"/>
                </a:solidFill>
                <a:latin typeface="Tw Cen MT" pitchFamily="34" charset="0"/>
              </a:rPr>
              <a:t>Groups of Compression Functions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2105025"/>
            <a:ext cx="85058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428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Grp="1" noChangeArrowheads="1"/>
          </p:cNvSpPr>
          <p:nvPr>
            <p:ph type="title"/>
          </p:nvPr>
        </p:nvSpPr>
        <p:spPr bwMode="auto">
          <a:xfrm>
            <a:off x="1177081" y="545812"/>
            <a:ext cx="68723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FF0000"/>
                </a:solidFill>
                <a:latin typeface="Tw Cen MT" pitchFamily="34" charset="0"/>
              </a:rPr>
              <a:t>Hash </a:t>
            </a:r>
            <a:r>
              <a:rPr lang="en-US" sz="3200" b="1" baseline="0" dirty="0" smtClean="0">
                <a:solidFill>
                  <a:srgbClr val="FF0000"/>
                </a:solidFill>
                <a:latin typeface="Tw Cen MT" pitchFamily="34" charset="0"/>
              </a:rPr>
              <a:t>Functions Based on Block Ciphers</a:t>
            </a:r>
            <a:endParaRPr lang="en-US" sz="3200" b="1" baseline="0" dirty="0">
              <a:solidFill>
                <a:srgbClr val="FF0000"/>
              </a:solidFill>
              <a:latin typeface="Tw Cen MT" pitchFamily="34" charset="0"/>
            </a:endParaRPr>
          </a:p>
        </p:txBody>
      </p:sp>
      <p:sp>
        <p:nvSpPr>
          <p:cNvPr id="4" name="Rectangle 9"/>
          <p:cNvSpPr>
            <a:spLocks noChangeArrowheads="1"/>
          </p:cNvSpPr>
          <p:nvPr/>
        </p:nvSpPr>
        <p:spPr bwMode="auto">
          <a:xfrm>
            <a:off x="228600" y="1371600"/>
            <a:ext cx="8686800" cy="10772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3200" baseline="0" dirty="0">
                <a:solidFill>
                  <a:schemeClr val="folHlink"/>
                </a:solidFill>
                <a:latin typeface="Tw Cen MT" pitchFamily="34" charset="0"/>
              </a:rPr>
              <a:t>Rabin </a:t>
            </a:r>
            <a:r>
              <a:rPr lang="en-US" sz="3200" baseline="0" dirty="0" smtClean="0">
                <a:solidFill>
                  <a:schemeClr val="folHlink"/>
                </a:solidFill>
                <a:latin typeface="Tw Cen MT" pitchFamily="34" charset="0"/>
              </a:rPr>
              <a:t>Scheme (based on M-D scheme) </a:t>
            </a:r>
            <a:r>
              <a:rPr lang="en-US" sz="3200" baseline="0" dirty="0" smtClean="0">
                <a:solidFill>
                  <a:srgbClr val="002060"/>
                </a:solidFill>
                <a:latin typeface="Tw Cen MT" pitchFamily="34" charset="0"/>
              </a:rPr>
              <a:t>uses any cipher as compression function</a:t>
            </a:r>
            <a:endParaRPr lang="en-US" sz="3200" baseline="0" dirty="0">
              <a:solidFill>
                <a:srgbClr val="002060"/>
              </a:solidFill>
              <a:latin typeface="Tw Cen MT" pitchFamily="34" charset="0"/>
            </a:endParaRPr>
          </a:p>
        </p:txBody>
      </p:sp>
      <p:sp>
        <p:nvSpPr>
          <p:cNvPr id="6" name="Text Box 11"/>
          <p:cNvSpPr txBox="1">
            <a:spLocks noChangeArrowheads="1"/>
          </p:cNvSpPr>
          <p:nvPr/>
        </p:nvSpPr>
        <p:spPr bwMode="auto">
          <a:xfrm>
            <a:off x="2667000" y="2438400"/>
            <a:ext cx="2576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0" baseline="0" dirty="0">
                <a:solidFill>
                  <a:schemeClr val="folHlink"/>
                </a:solidFill>
                <a:latin typeface="Tw Cen MT" pitchFamily="34" charset="0"/>
              </a:rPr>
              <a:t>Figure </a:t>
            </a:r>
            <a:r>
              <a:rPr lang="en-US" sz="2400" i="0" baseline="0" dirty="0" smtClean="0">
                <a:solidFill>
                  <a:schemeClr val="folHlink"/>
                </a:solidFill>
                <a:latin typeface="Tw Cen MT" pitchFamily="34" charset="0"/>
              </a:rPr>
              <a:t>  </a:t>
            </a:r>
            <a:r>
              <a:rPr lang="en-US" sz="2000" baseline="0" dirty="0">
                <a:latin typeface="Tw Cen MT" pitchFamily="34" charset="0"/>
              </a:rPr>
              <a:t>Rabin scheme</a:t>
            </a:r>
          </a:p>
        </p:txBody>
      </p:sp>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3067050"/>
            <a:ext cx="825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6002194"/>
            <a:ext cx="5715000" cy="369332"/>
          </a:xfrm>
          <a:prstGeom prst="rect">
            <a:avLst/>
          </a:prstGeom>
          <a:noFill/>
        </p:spPr>
        <p:txBody>
          <a:bodyPr wrap="square" rtlCol="0">
            <a:spAutoFit/>
          </a:bodyPr>
          <a:lstStyle/>
          <a:p>
            <a:pPr marL="285750" indent="-285750">
              <a:buFont typeface="Wingdings" pitchFamily="2" charset="2"/>
              <a:buChar char="§"/>
            </a:pPr>
            <a:r>
              <a:rPr lang="en-US" dirty="0">
                <a:solidFill>
                  <a:srgbClr val="FF0000"/>
                </a:solidFill>
              </a:rPr>
              <a:t>v</a:t>
            </a:r>
            <a:r>
              <a:rPr lang="en-US" dirty="0" smtClean="0">
                <a:solidFill>
                  <a:srgbClr val="FF0000"/>
                </a:solidFill>
              </a:rPr>
              <a:t>ulnerable to meet-in-the-middle attack</a:t>
            </a:r>
            <a:endParaRPr lang="en-US" dirty="0">
              <a:solidFill>
                <a:srgbClr val="FF0000"/>
              </a:solidFill>
            </a:endParaRPr>
          </a:p>
        </p:txBody>
      </p:sp>
    </p:spTree>
    <p:extLst>
      <p:ext uri="{BB962C8B-B14F-4D97-AF65-F5344CB8AC3E}">
        <p14:creationId xmlns:p14="http://schemas.microsoft.com/office/powerpoint/2010/main" val="194765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Grp="1" noChangeArrowheads="1"/>
          </p:cNvSpPr>
          <p:nvPr>
            <p:ph type="title"/>
          </p:nvPr>
        </p:nvSpPr>
        <p:spPr bwMode="auto">
          <a:xfrm>
            <a:off x="1177081" y="545812"/>
            <a:ext cx="68723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FF0000"/>
                </a:solidFill>
                <a:latin typeface="Tw Cen MT" pitchFamily="34" charset="0"/>
              </a:rPr>
              <a:t>Hash </a:t>
            </a:r>
            <a:r>
              <a:rPr lang="en-US" sz="3200" b="1" baseline="0" dirty="0" smtClean="0">
                <a:solidFill>
                  <a:srgbClr val="FF0000"/>
                </a:solidFill>
                <a:latin typeface="Tw Cen MT" pitchFamily="34" charset="0"/>
              </a:rPr>
              <a:t>Functions Based on Block Ciphers</a:t>
            </a:r>
            <a:endParaRPr lang="en-US" sz="3200" b="1" baseline="0" dirty="0">
              <a:solidFill>
                <a:srgbClr val="FF0000"/>
              </a:solidFill>
              <a:latin typeface="Tw Cen MT" pitchFamily="34" charset="0"/>
            </a:endParaRPr>
          </a:p>
        </p:txBody>
      </p:sp>
      <p:sp>
        <p:nvSpPr>
          <p:cNvPr id="2" name="TextBox 1"/>
          <p:cNvSpPr txBox="1"/>
          <p:nvPr/>
        </p:nvSpPr>
        <p:spPr>
          <a:xfrm>
            <a:off x="838200" y="6002194"/>
            <a:ext cx="5715000" cy="369332"/>
          </a:xfrm>
          <a:prstGeom prst="rect">
            <a:avLst/>
          </a:prstGeom>
          <a:noFill/>
        </p:spPr>
        <p:txBody>
          <a:bodyPr wrap="square" rtlCol="0">
            <a:spAutoFit/>
          </a:bodyPr>
          <a:lstStyle/>
          <a:p>
            <a:pPr marL="285750" indent="-285750">
              <a:buFont typeface="Wingdings" pitchFamily="2" charset="2"/>
              <a:buChar char="§"/>
            </a:pPr>
            <a:r>
              <a:rPr lang="en-US" dirty="0">
                <a:solidFill>
                  <a:srgbClr val="FF0000"/>
                </a:solidFill>
              </a:rPr>
              <a:t>T</a:t>
            </a:r>
            <a:r>
              <a:rPr lang="en-US" dirty="0" smtClean="0">
                <a:solidFill>
                  <a:srgbClr val="FF0000"/>
                </a:solidFill>
              </a:rPr>
              <a:t>o protect from meet-in-the-middle attack</a:t>
            </a:r>
            <a:endParaRPr lang="en-US" dirty="0">
              <a:solidFill>
                <a:srgbClr val="FF0000"/>
              </a:solidFill>
            </a:endParaRPr>
          </a:p>
        </p:txBody>
      </p:sp>
      <p:sp>
        <p:nvSpPr>
          <p:cNvPr id="8" name="Rectangle 9"/>
          <p:cNvSpPr>
            <a:spLocks noChangeArrowheads="1"/>
          </p:cNvSpPr>
          <p:nvPr/>
        </p:nvSpPr>
        <p:spPr bwMode="auto">
          <a:xfrm>
            <a:off x="228600" y="1359932"/>
            <a:ext cx="8686800"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1" baseline="0" dirty="0">
                <a:solidFill>
                  <a:schemeClr val="folHlink"/>
                </a:solidFill>
                <a:latin typeface="Tw Cen MT" pitchFamily="34" charset="0"/>
              </a:rPr>
              <a:t>Davies-Meyer Scheme</a:t>
            </a:r>
            <a:endParaRPr lang="en-US" sz="2800" b="1" baseline="0" dirty="0">
              <a:latin typeface="Tw Cen MT" pitchFamily="34" charset="0"/>
            </a:endParaRPr>
          </a:p>
        </p:txBody>
      </p:sp>
      <p:sp>
        <p:nvSpPr>
          <p:cNvPr id="9" name="Text Box 11"/>
          <p:cNvSpPr txBox="1">
            <a:spLocks noChangeArrowheads="1"/>
          </p:cNvSpPr>
          <p:nvPr/>
        </p:nvSpPr>
        <p:spPr bwMode="auto">
          <a:xfrm>
            <a:off x="2667000" y="1981200"/>
            <a:ext cx="3337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0" baseline="0" dirty="0">
                <a:solidFill>
                  <a:schemeClr val="folHlink"/>
                </a:solidFill>
                <a:latin typeface="Tw Cen MT" pitchFamily="34" charset="0"/>
              </a:rPr>
              <a:t>Figure </a:t>
            </a:r>
            <a:r>
              <a:rPr lang="en-US" sz="2400" i="0" baseline="0" dirty="0" smtClean="0">
                <a:solidFill>
                  <a:schemeClr val="folHlink"/>
                </a:solidFill>
                <a:latin typeface="Tw Cen MT" pitchFamily="34" charset="0"/>
              </a:rPr>
              <a:t> </a:t>
            </a:r>
            <a:r>
              <a:rPr lang="en-US" sz="2000" baseline="0" dirty="0">
                <a:latin typeface="Tw Cen MT" pitchFamily="34" charset="0"/>
              </a:rPr>
              <a:t>Davies-Meyer scheme</a:t>
            </a:r>
          </a:p>
        </p:txBody>
      </p:sp>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38450"/>
            <a:ext cx="86106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85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solidFill>
                  <a:srgbClr val="FF0000"/>
                </a:solidFill>
                <a:latin typeface="Tw Cen MT" pitchFamily="34" charset="0"/>
              </a:rPr>
              <a:t>Message Authentication Requirements</a:t>
            </a:r>
            <a:endParaRPr lang="en-US" dirty="0" smtClean="0">
              <a:solidFill>
                <a:srgbClr val="FF0000"/>
              </a:solidFill>
              <a:latin typeface="Tw Cen MT" pitchFamily="34" charset="0"/>
            </a:endParaRPr>
          </a:p>
        </p:txBody>
      </p:sp>
      <p:sp>
        <p:nvSpPr>
          <p:cNvPr id="6147" name="Rectangle 2"/>
          <p:cNvSpPr>
            <a:spLocks noChangeArrowheads="1"/>
          </p:cNvSpPr>
          <p:nvPr/>
        </p:nvSpPr>
        <p:spPr bwMode="auto">
          <a:xfrm>
            <a:off x="1219200" y="1828800"/>
            <a:ext cx="35718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FontTx/>
              <a:buAutoNum type="arabicPeriod"/>
            </a:pPr>
            <a:r>
              <a:rPr lang="en-US" sz="2400" dirty="0">
                <a:latin typeface="Tw Cen MT" pitchFamily="34" charset="0"/>
                <a:cs typeface="CMSS12"/>
              </a:rPr>
              <a:t>Disclosure</a:t>
            </a:r>
          </a:p>
          <a:p>
            <a:pPr marL="342900" indent="-342900" eaLnBrk="1" hangingPunct="1"/>
            <a:r>
              <a:rPr lang="en-US" sz="2400" dirty="0">
                <a:latin typeface="Tw Cen MT" pitchFamily="34" charset="0"/>
                <a:cs typeface="CMSS12"/>
              </a:rPr>
              <a:t>2.  Traffic </a:t>
            </a:r>
            <a:r>
              <a:rPr lang="en-US" sz="2400" dirty="0" smtClean="0">
                <a:latin typeface="Tw Cen MT" pitchFamily="34" charset="0"/>
                <a:cs typeface="CMSS12"/>
              </a:rPr>
              <a:t>analysis</a:t>
            </a:r>
            <a:endParaRPr lang="en-US" sz="2400" dirty="0">
              <a:latin typeface="Tw Cen MT" pitchFamily="34" charset="0"/>
              <a:cs typeface="CMSS12"/>
            </a:endParaRPr>
          </a:p>
          <a:p>
            <a:pPr marL="342900" indent="-342900" eaLnBrk="1" hangingPunct="1"/>
            <a:r>
              <a:rPr lang="en-US" sz="2400" dirty="0">
                <a:latin typeface="Tw Cen MT" pitchFamily="34" charset="0"/>
                <a:cs typeface="CMSS12"/>
              </a:rPr>
              <a:t>3. Masquerade</a:t>
            </a:r>
          </a:p>
          <a:p>
            <a:pPr marL="342900" indent="-342900" eaLnBrk="1" hangingPunct="1"/>
            <a:r>
              <a:rPr lang="en-US" sz="2400" dirty="0">
                <a:latin typeface="Tw Cen MT" pitchFamily="34" charset="0"/>
                <a:cs typeface="CMSS12"/>
              </a:rPr>
              <a:t>4. Content </a:t>
            </a:r>
            <a:r>
              <a:rPr lang="en-US" sz="2400" dirty="0" smtClean="0">
                <a:latin typeface="Tw Cen MT" pitchFamily="34" charset="0"/>
                <a:cs typeface="CMSS12"/>
              </a:rPr>
              <a:t>modification</a:t>
            </a:r>
            <a:endParaRPr lang="en-US" sz="2400" dirty="0">
              <a:latin typeface="Tw Cen MT" pitchFamily="34" charset="0"/>
              <a:cs typeface="CMSS12"/>
            </a:endParaRPr>
          </a:p>
          <a:p>
            <a:pPr marL="342900" indent="-342900" eaLnBrk="1" hangingPunct="1"/>
            <a:r>
              <a:rPr lang="en-US" sz="2400" dirty="0">
                <a:latin typeface="Tw Cen MT" pitchFamily="34" charset="0"/>
                <a:cs typeface="CMSS12"/>
              </a:rPr>
              <a:t>5. Sequence </a:t>
            </a:r>
            <a:r>
              <a:rPr lang="en-US" sz="2400" dirty="0" smtClean="0">
                <a:latin typeface="Tw Cen MT" pitchFamily="34" charset="0"/>
                <a:cs typeface="CMSS12"/>
              </a:rPr>
              <a:t>modification</a:t>
            </a:r>
            <a:endParaRPr lang="en-US" sz="2400" dirty="0">
              <a:latin typeface="Tw Cen MT" pitchFamily="34" charset="0"/>
              <a:cs typeface="CMSS12"/>
            </a:endParaRPr>
          </a:p>
          <a:p>
            <a:pPr marL="342900" indent="-342900" eaLnBrk="1" hangingPunct="1"/>
            <a:r>
              <a:rPr lang="en-US" sz="2400" dirty="0">
                <a:latin typeface="Tw Cen MT" pitchFamily="34" charset="0"/>
                <a:cs typeface="CMSS12"/>
              </a:rPr>
              <a:t>6. Timing </a:t>
            </a:r>
            <a:r>
              <a:rPr lang="en-US" sz="2400" dirty="0" smtClean="0">
                <a:latin typeface="Tw Cen MT" pitchFamily="34" charset="0"/>
                <a:cs typeface="CMSS12"/>
              </a:rPr>
              <a:t>modification</a:t>
            </a:r>
            <a:endParaRPr lang="en-US" sz="2400" dirty="0">
              <a:latin typeface="Tw Cen MT" pitchFamily="34" charset="0"/>
              <a:cs typeface="CMSS12"/>
            </a:endParaRPr>
          </a:p>
          <a:p>
            <a:pPr marL="342900" indent="-342900" eaLnBrk="1" hangingPunct="1"/>
            <a:r>
              <a:rPr lang="en-US" sz="2400" dirty="0">
                <a:latin typeface="Tw Cen MT" pitchFamily="34" charset="0"/>
                <a:cs typeface="CMSS12"/>
              </a:rPr>
              <a:t>7. Source </a:t>
            </a:r>
            <a:r>
              <a:rPr lang="en-US" sz="2400" dirty="0" smtClean="0">
                <a:latin typeface="Tw Cen MT" pitchFamily="34" charset="0"/>
                <a:cs typeface="CMSS12"/>
              </a:rPr>
              <a:t>repudiation</a:t>
            </a:r>
            <a:endParaRPr lang="en-US" sz="2400" dirty="0">
              <a:latin typeface="Tw Cen MT" pitchFamily="34" charset="0"/>
              <a:cs typeface="CMSS12"/>
            </a:endParaRPr>
          </a:p>
          <a:p>
            <a:pPr marL="342900" indent="-342900" eaLnBrk="1" hangingPunct="1"/>
            <a:r>
              <a:rPr lang="en-US" sz="2400" dirty="0">
                <a:latin typeface="Tw Cen MT" pitchFamily="34" charset="0"/>
                <a:cs typeface="CMSS12"/>
              </a:rPr>
              <a:t>8. Destination </a:t>
            </a:r>
            <a:r>
              <a:rPr lang="en-US" sz="2400" dirty="0" smtClean="0">
                <a:latin typeface="Tw Cen MT" pitchFamily="34" charset="0"/>
                <a:cs typeface="CMSS12"/>
              </a:rPr>
              <a:t>repudiation</a:t>
            </a:r>
            <a:endParaRPr lang="en-US" dirty="0">
              <a:latin typeface="Tw Cen MT" pitchFamily="34" charset="0"/>
              <a:cs typeface="CMSS12"/>
            </a:endParaRPr>
          </a:p>
        </p:txBody>
      </p:sp>
    </p:spTree>
    <p:extLst>
      <p:ext uri="{BB962C8B-B14F-4D97-AF65-F5344CB8AC3E}">
        <p14:creationId xmlns:p14="http://schemas.microsoft.com/office/powerpoint/2010/main" val="1821573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smtClean="0">
                <a:solidFill>
                  <a:srgbClr val="FF0000"/>
                </a:solidFill>
                <a:latin typeface="Tw Cen MT" pitchFamily="34" charset="0"/>
              </a:rPr>
              <a:t>Message Authentication Functions</a:t>
            </a:r>
            <a:endParaRPr lang="en-US" dirty="0" smtClean="0">
              <a:solidFill>
                <a:srgbClr val="FF0000"/>
              </a:solidFill>
              <a:latin typeface="Tw Cen MT" pitchFamily="34" charset="0"/>
            </a:endParaRPr>
          </a:p>
        </p:txBody>
      </p:sp>
      <p:sp>
        <p:nvSpPr>
          <p:cNvPr id="4" name="Rectangle 3"/>
          <p:cNvSpPr txBox="1">
            <a:spLocks noChangeArrowheads="1"/>
          </p:cNvSpPr>
          <p:nvPr/>
        </p:nvSpPr>
        <p:spPr>
          <a:xfrm>
            <a:off x="500063" y="1500188"/>
            <a:ext cx="8229600" cy="4454525"/>
          </a:xfrm>
          <a:prstGeom prst="rect">
            <a:avLst/>
          </a:prstGeom>
        </p:spPr>
        <p:txBody>
          <a:bodyPr/>
          <a:lstStyle/>
          <a:p>
            <a:pPr marL="342900" indent="-342900">
              <a:spcBef>
                <a:spcPct val="20000"/>
              </a:spcBef>
              <a:buClr>
                <a:schemeClr val="hlink"/>
              </a:buClr>
              <a:buSzPct val="80000"/>
              <a:buFontTx/>
              <a:buBlip>
                <a:blip r:embed="rId2"/>
              </a:buBlip>
              <a:defRPr/>
            </a:pPr>
            <a:r>
              <a:rPr lang="en-US" sz="2400" b="1" dirty="0">
                <a:solidFill>
                  <a:srgbClr val="080808"/>
                </a:solidFill>
                <a:latin typeface="Tw Cen MT" pitchFamily="34" charset="0"/>
              </a:rPr>
              <a:t>Hash function: </a:t>
            </a:r>
            <a:r>
              <a:rPr lang="en-US" sz="2400" dirty="0">
                <a:solidFill>
                  <a:srgbClr val="080808"/>
                </a:solidFill>
                <a:latin typeface="Tw Cen MT" pitchFamily="34" charset="0"/>
              </a:rPr>
              <a:t>A function that maps a message of any length into a fixed length hash value, which serves as the authenticator</a:t>
            </a:r>
          </a:p>
          <a:p>
            <a:pPr marL="342900" indent="-342900">
              <a:spcBef>
                <a:spcPct val="20000"/>
              </a:spcBef>
              <a:buClr>
                <a:schemeClr val="hlink"/>
              </a:buClr>
              <a:buSzPct val="80000"/>
              <a:buFontTx/>
              <a:buBlip>
                <a:blip r:embed="rId2"/>
              </a:buBlip>
              <a:defRPr/>
            </a:pPr>
            <a:endParaRPr lang="en-US" sz="2400" dirty="0">
              <a:solidFill>
                <a:srgbClr val="080808"/>
              </a:solidFill>
              <a:latin typeface="Tw Cen MT" pitchFamily="34" charset="0"/>
            </a:endParaRPr>
          </a:p>
          <a:p>
            <a:pPr marL="342900" indent="-342900">
              <a:spcBef>
                <a:spcPct val="20000"/>
              </a:spcBef>
              <a:buClr>
                <a:schemeClr val="hlink"/>
              </a:buClr>
              <a:buSzPct val="80000"/>
              <a:buFontTx/>
              <a:buBlip>
                <a:blip r:embed="rId2"/>
              </a:buBlip>
              <a:defRPr/>
            </a:pPr>
            <a:r>
              <a:rPr lang="en-AU" sz="2400" kern="0" dirty="0">
                <a:solidFill>
                  <a:srgbClr val="080808"/>
                </a:solidFill>
                <a:latin typeface="Tw Cen MT" pitchFamily="34" charset="0"/>
                <a:cs typeface="CMSS12"/>
              </a:rPr>
              <a:t> </a:t>
            </a:r>
            <a:r>
              <a:rPr lang="en-US" sz="2400" b="1" dirty="0">
                <a:solidFill>
                  <a:srgbClr val="080808"/>
                </a:solidFill>
                <a:latin typeface="Tw Cen MT" pitchFamily="34" charset="0"/>
              </a:rPr>
              <a:t>Message encryption: </a:t>
            </a:r>
            <a:r>
              <a:rPr lang="en-US" sz="2400" dirty="0">
                <a:solidFill>
                  <a:srgbClr val="080808"/>
                </a:solidFill>
                <a:latin typeface="Tw Cen MT" pitchFamily="34" charset="0"/>
              </a:rPr>
              <a:t>The </a:t>
            </a:r>
            <a:r>
              <a:rPr lang="en-US" sz="2400" dirty="0" err="1">
                <a:solidFill>
                  <a:srgbClr val="080808"/>
                </a:solidFill>
                <a:latin typeface="Tw Cen MT" pitchFamily="34" charset="0"/>
              </a:rPr>
              <a:t>ciphertext</a:t>
            </a:r>
            <a:r>
              <a:rPr lang="en-US" sz="2400" dirty="0">
                <a:solidFill>
                  <a:srgbClr val="080808"/>
                </a:solidFill>
                <a:latin typeface="Tw Cen MT" pitchFamily="34" charset="0"/>
              </a:rPr>
              <a:t> of the entire message serves </a:t>
            </a:r>
            <a:r>
              <a:rPr lang="en-US" sz="2400" dirty="0" smtClean="0">
                <a:solidFill>
                  <a:srgbClr val="080808"/>
                </a:solidFill>
                <a:latin typeface="Tw Cen MT" pitchFamily="34" charset="0"/>
              </a:rPr>
              <a:t>as </a:t>
            </a:r>
            <a:r>
              <a:rPr lang="en-US" sz="2400" dirty="0">
                <a:solidFill>
                  <a:srgbClr val="080808"/>
                </a:solidFill>
                <a:latin typeface="Tw Cen MT" pitchFamily="34" charset="0"/>
              </a:rPr>
              <a:t>its authenticator</a:t>
            </a:r>
          </a:p>
          <a:p>
            <a:pPr marL="342900" indent="-342900">
              <a:spcBef>
                <a:spcPct val="20000"/>
              </a:spcBef>
              <a:buClr>
                <a:schemeClr val="hlink"/>
              </a:buClr>
              <a:buSzPct val="80000"/>
              <a:buFontTx/>
              <a:buBlip>
                <a:blip r:embed="rId2"/>
              </a:buBlip>
              <a:defRPr/>
            </a:pPr>
            <a:endParaRPr lang="en-AU" sz="2400" kern="0" dirty="0">
              <a:solidFill>
                <a:srgbClr val="080808"/>
              </a:solidFill>
              <a:latin typeface="Tw Cen MT" pitchFamily="34" charset="0"/>
              <a:cs typeface="CMSS12"/>
            </a:endParaRPr>
          </a:p>
          <a:p>
            <a:pPr marL="342900" indent="-342900">
              <a:spcBef>
                <a:spcPct val="20000"/>
              </a:spcBef>
              <a:buClr>
                <a:schemeClr val="hlink"/>
              </a:buClr>
              <a:buSzPct val="80000"/>
              <a:buFontTx/>
              <a:buBlip>
                <a:blip r:embed="rId2"/>
              </a:buBlip>
              <a:defRPr/>
            </a:pPr>
            <a:r>
              <a:rPr lang="en-US" sz="2400" b="1" dirty="0">
                <a:solidFill>
                  <a:srgbClr val="080808"/>
                </a:solidFill>
                <a:latin typeface="Tw Cen MT" pitchFamily="34" charset="0"/>
              </a:rPr>
              <a:t>Message authentication code (MAC</a:t>
            </a:r>
            <a:r>
              <a:rPr lang="en-US" sz="2400" dirty="0">
                <a:solidFill>
                  <a:srgbClr val="080808"/>
                </a:solidFill>
                <a:latin typeface="Tw Cen MT" pitchFamily="34" charset="0"/>
              </a:rPr>
              <a:t>): A function of the message and a secret key that produces a fixed-length value that serves as the authenticator</a:t>
            </a:r>
            <a:endParaRPr lang="en-AU" sz="2400" kern="0" dirty="0">
              <a:solidFill>
                <a:srgbClr val="080808"/>
              </a:solidFill>
              <a:latin typeface="Tw Cen MT" pitchFamily="34" charset="0"/>
              <a:cs typeface="CMSS12"/>
            </a:endParaRPr>
          </a:p>
        </p:txBody>
      </p:sp>
    </p:spTree>
    <p:extLst>
      <p:ext uri="{BB962C8B-B14F-4D97-AF65-F5344CB8AC3E}">
        <p14:creationId xmlns:p14="http://schemas.microsoft.com/office/powerpoint/2010/main" val="3807157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0"/>
            <a:ext cx="8686800" cy="1139825"/>
          </a:xfrm>
        </p:spPr>
        <p:txBody>
          <a:bodyPr/>
          <a:lstStyle/>
          <a:p>
            <a:pPr eaLnBrk="1" hangingPunct="1"/>
            <a:r>
              <a:rPr lang="en-US" b="1" dirty="0" smtClean="0">
                <a:solidFill>
                  <a:srgbClr val="FF0000"/>
                </a:solidFill>
                <a:latin typeface="Tw Cen MT" pitchFamily="34" charset="0"/>
              </a:rPr>
              <a:t>Symmetric Message Encryption</a:t>
            </a:r>
            <a:endParaRPr lang="en-AU" b="1" dirty="0" smtClean="0">
              <a:solidFill>
                <a:srgbClr val="FF0000"/>
              </a:solidFill>
              <a:latin typeface="Tw Cen MT" pitchFamily="34" charset="0"/>
            </a:endParaRPr>
          </a:p>
        </p:txBody>
      </p:sp>
      <p:sp>
        <p:nvSpPr>
          <p:cNvPr id="50179" name="Rectangle 3"/>
          <p:cNvSpPr>
            <a:spLocks noGrp="1" noChangeArrowheads="1"/>
          </p:cNvSpPr>
          <p:nvPr>
            <p:ph type="body" idx="1"/>
          </p:nvPr>
        </p:nvSpPr>
        <p:spPr>
          <a:xfrm>
            <a:off x="714375" y="990600"/>
            <a:ext cx="7743826" cy="4454525"/>
          </a:xfrm>
        </p:spPr>
        <p:txBody>
          <a:bodyPr/>
          <a:lstStyle/>
          <a:p>
            <a:pPr eaLnBrk="1" hangingPunct="1">
              <a:buFontTx/>
              <a:buBlip>
                <a:blip r:embed="rId3"/>
              </a:buBlip>
            </a:pPr>
            <a:r>
              <a:rPr lang="en-US" dirty="0" smtClean="0">
                <a:solidFill>
                  <a:srgbClr val="080808"/>
                </a:solidFill>
                <a:latin typeface="Tw Cen MT" pitchFamily="34" charset="0"/>
              </a:rPr>
              <a:t>encryption can also provides authentication</a:t>
            </a:r>
          </a:p>
          <a:p>
            <a:pPr eaLnBrk="1" hangingPunct="1">
              <a:buFontTx/>
              <a:buBlip>
                <a:blip r:embed="rId3"/>
              </a:buBlip>
            </a:pPr>
            <a:r>
              <a:rPr lang="en-US" dirty="0" smtClean="0">
                <a:solidFill>
                  <a:srgbClr val="080808"/>
                </a:solidFill>
                <a:latin typeface="Tw Cen MT" pitchFamily="34" charset="0"/>
              </a:rPr>
              <a:t>if symmetric encryption is used then:</a:t>
            </a:r>
          </a:p>
          <a:p>
            <a:pPr lvl="1" eaLnBrk="1" hangingPunct="1">
              <a:buFontTx/>
              <a:buBlip>
                <a:blip r:embed="rId4"/>
              </a:buBlip>
            </a:pPr>
            <a:r>
              <a:rPr lang="en-US" dirty="0" smtClean="0">
                <a:solidFill>
                  <a:srgbClr val="080808"/>
                </a:solidFill>
                <a:latin typeface="Tw Cen MT" pitchFamily="34" charset="0"/>
              </a:rPr>
              <a:t>receiver know sender must have created it</a:t>
            </a:r>
          </a:p>
          <a:p>
            <a:pPr lvl="1" eaLnBrk="1" hangingPunct="1">
              <a:buFontTx/>
              <a:buBlip>
                <a:blip r:embed="rId4"/>
              </a:buBlip>
            </a:pPr>
            <a:r>
              <a:rPr lang="en-US" dirty="0" smtClean="0">
                <a:solidFill>
                  <a:srgbClr val="080808"/>
                </a:solidFill>
                <a:latin typeface="Tw Cen MT" pitchFamily="34" charset="0"/>
              </a:rPr>
              <a:t>since only sender and receiver now key used</a:t>
            </a:r>
          </a:p>
          <a:p>
            <a:pPr lvl="1" eaLnBrk="1" hangingPunct="1">
              <a:buFontTx/>
              <a:buBlip>
                <a:blip r:embed="rId4"/>
              </a:buBlip>
            </a:pPr>
            <a:r>
              <a:rPr lang="en-US" dirty="0" smtClean="0">
                <a:solidFill>
                  <a:srgbClr val="080808"/>
                </a:solidFill>
                <a:latin typeface="Tw Cen MT" pitchFamily="34" charset="0"/>
              </a:rPr>
              <a:t>know content cannot have been altered</a:t>
            </a:r>
          </a:p>
          <a:p>
            <a:pPr lvl="1" eaLnBrk="1" hangingPunct="1">
              <a:buFontTx/>
              <a:buBlip>
                <a:blip r:embed="rId4"/>
              </a:buBlip>
            </a:pPr>
            <a:r>
              <a:rPr lang="en-US" dirty="0" smtClean="0">
                <a:solidFill>
                  <a:srgbClr val="080808"/>
                </a:solidFill>
                <a:latin typeface="Tw Cen MT" pitchFamily="34" charset="0"/>
              </a:rPr>
              <a:t>if message has </a:t>
            </a:r>
            <a:r>
              <a:rPr lang="en-AU" dirty="0" smtClean="0">
                <a:solidFill>
                  <a:srgbClr val="080808"/>
                </a:solidFill>
                <a:latin typeface="Tw Cen MT" pitchFamily="34" charset="0"/>
              </a:rPr>
              <a:t>suitable structure, redundancy or a checksum to detect any changes</a:t>
            </a:r>
          </a:p>
        </p:txBody>
      </p:sp>
      <p:pic>
        <p:nvPicPr>
          <p:cNvPr id="8196"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337505"/>
            <a:ext cx="68580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99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0"/>
            <a:ext cx="8686800" cy="1139825"/>
          </a:xfrm>
        </p:spPr>
        <p:txBody>
          <a:bodyPr/>
          <a:lstStyle/>
          <a:p>
            <a:pPr eaLnBrk="1" hangingPunct="1"/>
            <a:r>
              <a:rPr lang="en-US" b="1" dirty="0" smtClean="0">
                <a:solidFill>
                  <a:srgbClr val="FF0000"/>
                </a:solidFill>
                <a:latin typeface="Tw Cen MT" pitchFamily="34" charset="0"/>
              </a:rPr>
              <a:t>Message Encryption</a:t>
            </a:r>
            <a:endParaRPr lang="en-AU" b="1" dirty="0" smtClean="0">
              <a:solidFill>
                <a:srgbClr val="FF0000"/>
              </a:solidFill>
              <a:latin typeface="Tw Cen MT"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90600"/>
            <a:ext cx="5438775" cy="532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896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8</a:t>
            </a:fld>
            <a:endParaRPr lang="en-US" dirty="0"/>
          </a:p>
        </p:txBody>
      </p:sp>
      <p:sp>
        <p:nvSpPr>
          <p:cNvPr id="4" name="Rectangle 3"/>
          <p:cNvSpPr/>
          <p:nvPr/>
        </p:nvSpPr>
        <p:spPr>
          <a:xfrm>
            <a:off x="2743200" y="609600"/>
            <a:ext cx="3219536" cy="584775"/>
          </a:xfrm>
          <a:prstGeom prst="rect">
            <a:avLst/>
          </a:prstGeom>
        </p:spPr>
        <p:txBody>
          <a:bodyPr wrap="none">
            <a:spAutoFit/>
          </a:bodyPr>
          <a:lstStyle/>
          <a:p>
            <a:r>
              <a:rPr lang="en-US" sz="3200" b="1" dirty="0" smtClean="0">
                <a:solidFill>
                  <a:srgbClr val="FF0000"/>
                </a:solidFill>
                <a:latin typeface="Tw Cen MT" panose="020B0602020104020603" pitchFamily="34" charset="0"/>
              </a:rPr>
              <a:t>Message Integrity</a:t>
            </a:r>
            <a:endParaRPr lang="en-US" sz="3200" b="1" dirty="0">
              <a:solidFill>
                <a:srgbClr val="FF0000"/>
              </a:solidFill>
              <a:latin typeface="Tw Cen MT" panose="020B0602020104020603" pitchFamily="34" charset="0"/>
            </a:endParaRPr>
          </a:p>
        </p:txBody>
      </p:sp>
      <p:sp>
        <p:nvSpPr>
          <p:cNvPr id="6" name="Rectangle 5"/>
          <p:cNvSpPr>
            <a:spLocks noChangeArrowheads="1"/>
          </p:cNvSpPr>
          <p:nvPr/>
        </p:nvSpPr>
        <p:spPr bwMode="auto">
          <a:xfrm>
            <a:off x="3048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baseline="0" dirty="0">
                <a:latin typeface="Tw Cen MT" pitchFamily="34" charset="0"/>
              </a:rPr>
              <a:t>The cryptography systems that we have studied so far provide secrecy, or confidentiality, but not </a:t>
            </a:r>
            <a:r>
              <a:rPr lang="en-US" sz="2800" baseline="0" dirty="0">
                <a:solidFill>
                  <a:srgbClr val="FF0000"/>
                </a:solidFill>
                <a:latin typeface="Tw Cen MT" pitchFamily="34" charset="0"/>
              </a:rPr>
              <a:t>integrity. </a:t>
            </a:r>
            <a:r>
              <a:rPr lang="en-US" sz="2800" baseline="0" dirty="0">
                <a:latin typeface="Tw Cen MT" pitchFamily="34" charset="0"/>
              </a:rPr>
              <a:t>However, there are occasions where we may not even need secrecy but instead </a:t>
            </a:r>
            <a:r>
              <a:rPr lang="en-US" sz="2800" baseline="0" dirty="0">
                <a:solidFill>
                  <a:srgbClr val="FF0000"/>
                </a:solidFill>
                <a:latin typeface="Tw Cen MT" pitchFamily="34" charset="0"/>
              </a:rPr>
              <a:t>must have integrity. </a:t>
            </a:r>
          </a:p>
        </p:txBody>
      </p:sp>
      <p:sp>
        <p:nvSpPr>
          <p:cNvPr id="7" name="Rectangle 29"/>
          <p:cNvSpPr>
            <a:spLocks noChangeArrowheads="1"/>
          </p:cNvSpPr>
          <p:nvPr/>
        </p:nvSpPr>
        <p:spPr bwMode="auto">
          <a:xfrm>
            <a:off x="304800" y="43624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sz="2400" baseline="0" dirty="0" smtClean="0">
                <a:solidFill>
                  <a:schemeClr val="hlink"/>
                </a:solidFill>
                <a:latin typeface="Tw Cen MT" pitchFamily="34" charset="0"/>
              </a:rPr>
              <a:t>1</a:t>
            </a:r>
            <a:r>
              <a:rPr lang="en-US" sz="2400" baseline="0" dirty="0">
                <a:solidFill>
                  <a:srgbClr val="0033CC"/>
                </a:solidFill>
                <a:latin typeface="Tw Cen MT" pitchFamily="34" charset="0"/>
              </a:rPr>
              <a:t>	Document and Fingerprint</a:t>
            </a:r>
          </a:p>
          <a:p>
            <a:pPr>
              <a:buClr>
                <a:schemeClr val="tx1"/>
              </a:buClr>
              <a:buSzPct val="117000"/>
              <a:buFont typeface="Wingdings" pitchFamily="2" charset="2"/>
              <a:buNone/>
            </a:pPr>
            <a:r>
              <a:rPr lang="en-US" sz="2400" baseline="0" dirty="0" smtClean="0">
                <a:solidFill>
                  <a:schemeClr val="hlink"/>
                </a:solidFill>
                <a:latin typeface="Tw Cen MT" pitchFamily="34" charset="0"/>
              </a:rPr>
              <a:t>2</a:t>
            </a:r>
            <a:r>
              <a:rPr lang="en-US" sz="2400" baseline="0" dirty="0">
                <a:solidFill>
                  <a:srgbClr val="0033CC"/>
                </a:solidFill>
                <a:latin typeface="Tw Cen MT" pitchFamily="34" charset="0"/>
              </a:rPr>
              <a:t>	Message and Message Digest</a:t>
            </a:r>
          </a:p>
          <a:p>
            <a:pPr>
              <a:buClr>
                <a:schemeClr val="tx1"/>
              </a:buClr>
              <a:buSzPct val="117000"/>
              <a:buFont typeface="Wingdings" pitchFamily="2" charset="2"/>
              <a:buNone/>
            </a:pPr>
            <a:r>
              <a:rPr lang="en-US" sz="2400" baseline="0" dirty="0" smtClean="0">
                <a:solidFill>
                  <a:schemeClr val="hlink"/>
                </a:solidFill>
                <a:latin typeface="Tw Cen MT" pitchFamily="34" charset="0"/>
              </a:rPr>
              <a:t>3</a:t>
            </a:r>
            <a:r>
              <a:rPr lang="en-US" sz="2400" baseline="0" dirty="0">
                <a:solidFill>
                  <a:srgbClr val="0033CC"/>
                </a:solidFill>
                <a:latin typeface="Tw Cen MT" pitchFamily="34" charset="0"/>
              </a:rPr>
              <a:t>	Difference</a:t>
            </a:r>
          </a:p>
          <a:p>
            <a:pPr>
              <a:buClr>
                <a:schemeClr val="tx1"/>
              </a:buClr>
              <a:buSzPct val="117000"/>
              <a:buFont typeface="Wingdings" pitchFamily="2" charset="2"/>
              <a:buNone/>
            </a:pPr>
            <a:r>
              <a:rPr lang="en-US" sz="2400" baseline="0" dirty="0" smtClean="0">
                <a:solidFill>
                  <a:schemeClr val="hlink"/>
                </a:solidFill>
                <a:latin typeface="Tw Cen MT" pitchFamily="34" charset="0"/>
              </a:rPr>
              <a:t>4</a:t>
            </a:r>
            <a:r>
              <a:rPr lang="en-US" sz="2400" baseline="0" dirty="0">
                <a:solidFill>
                  <a:srgbClr val="0033CC"/>
                </a:solidFill>
                <a:latin typeface="Tw Cen MT" pitchFamily="34" charset="0"/>
              </a:rPr>
              <a:t>	Checking Integrity</a:t>
            </a:r>
          </a:p>
          <a:p>
            <a:pPr>
              <a:buClr>
                <a:schemeClr val="tx1"/>
              </a:buClr>
              <a:buSzPct val="117000"/>
              <a:buFont typeface="Wingdings" pitchFamily="2" charset="2"/>
              <a:buNone/>
            </a:pPr>
            <a:r>
              <a:rPr lang="en-US" sz="2400" baseline="0" dirty="0" smtClean="0">
                <a:solidFill>
                  <a:schemeClr val="hlink"/>
                </a:solidFill>
                <a:latin typeface="Tw Cen MT" pitchFamily="34" charset="0"/>
              </a:rPr>
              <a:t>5</a:t>
            </a:r>
            <a:r>
              <a:rPr lang="en-US" sz="2400" baseline="0" dirty="0">
                <a:solidFill>
                  <a:srgbClr val="0033CC"/>
                </a:solidFill>
                <a:latin typeface="Tw Cen MT" pitchFamily="34" charset="0"/>
              </a:rPr>
              <a:t>	Cryptographic Hash Function Criteria</a:t>
            </a:r>
          </a:p>
        </p:txBody>
      </p:sp>
      <p:sp>
        <p:nvSpPr>
          <p:cNvPr id="8" name="Text Box 30"/>
          <p:cNvSpPr txBox="1">
            <a:spLocks noChangeArrowheads="1"/>
          </p:cNvSpPr>
          <p:nvPr/>
        </p:nvSpPr>
        <p:spPr bwMode="auto">
          <a:xfrm>
            <a:off x="457200" y="3624590"/>
            <a:ext cx="11101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baseline="0" dirty="0" smtClean="0">
                <a:solidFill>
                  <a:schemeClr val="hlink"/>
                </a:solidFill>
                <a:effectLst>
                  <a:outerShdw blurRad="38100" dist="38100" dir="2700000" algn="tl">
                    <a:srgbClr val="C0C0C0"/>
                  </a:outerShdw>
                </a:effectLst>
                <a:latin typeface="Tw Cen MT" pitchFamily="34" charset="0"/>
              </a:rPr>
              <a:t>Topics:</a:t>
            </a:r>
            <a:endParaRPr lang="en-US" sz="2800" i="1" u="sng" baseline="0" dirty="0">
              <a:solidFill>
                <a:schemeClr val="hlink"/>
              </a:solidFill>
              <a:effectLst>
                <a:outerShdw blurRad="38100" dist="38100" dir="2700000" algn="tl">
                  <a:srgbClr val="C0C0C0"/>
                </a:outerShdw>
              </a:effectLst>
              <a:latin typeface="Tw Cen MT" pitchFamily="34" charset="0"/>
            </a:endParaRPr>
          </a:p>
        </p:txBody>
      </p:sp>
    </p:spTree>
    <p:extLst>
      <p:ext uri="{BB962C8B-B14F-4D97-AF65-F5344CB8AC3E}">
        <p14:creationId xmlns:p14="http://schemas.microsoft.com/office/powerpoint/2010/main" val="465846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AD4A7-0882-4109-99AA-A63B3268F595}" type="slidenum">
              <a:rPr lang="en-US" smtClean="0"/>
              <a:pPr>
                <a:defRPr/>
              </a:pPr>
              <a:t>9</a:t>
            </a:fld>
            <a:endParaRPr lang="en-US" dirty="0"/>
          </a:p>
        </p:txBody>
      </p:sp>
      <p:sp>
        <p:nvSpPr>
          <p:cNvPr id="4" name="Rectangle 3"/>
          <p:cNvSpPr/>
          <p:nvPr/>
        </p:nvSpPr>
        <p:spPr>
          <a:xfrm>
            <a:off x="2438400" y="609600"/>
            <a:ext cx="4608954" cy="584775"/>
          </a:xfrm>
          <a:prstGeom prst="rect">
            <a:avLst/>
          </a:prstGeom>
        </p:spPr>
        <p:txBody>
          <a:bodyPr wrap="none">
            <a:spAutoFit/>
          </a:bodyPr>
          <a:lstStyle/>
          <a:p>
            <a:r>
              <a:rPr lang="en-US" sz="3200" b="1" dirty="0">
                <a:solidFill>
                  <a:srgbClr val="FF0000"/>
                </a:solidFill>
                <a:latin typeface="Tw Cen MT" panose="020B0602020104020603" pitchFamily="34" charset="0"/>
              </a:rPr>
              <a:t>Document and Fingerprint</a:t>
            </a:r>
          </a:p>
        </p:txBody>
      </p:sp>
      <p:sp>
        <p:nvSpPr>
          <p:cNvPr id="9" name="Rectangle 9"/>
          <p:cNvSpPr>
            <a:spLocks noChangeArrowheads="1"/>
          </p:cNvSpPr>
          <p:nvPr/>
        </p:nvSpPr>
        <p:spPr bwMode="auto">
          <a:xfrm>
            <a:off x="609600" y="1523999"/>
            <a:ext cx="80010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800" baseline="0" dirty="0">
                <a:latin typeface="Tw Cen MT" pitchFamily="34" charset="0"/>
              </a:rPr>
              <a:t>One way to preserve the integrity of a document is through the </a:t>
            </a:r>
            <a:r>
              <a:rPr lang="en-US" sz="2800" baseline="0" dirty="0">
                <a:solidFill>
                  <a:srgbClr val="FF0000"/>
                </a:solidFill>
                <a:latin typeface="Tw Cen MT" pitchFamily="34" charset="0"/>
              </a:rPr>
              <a:t>use of a fingerprint</a:t>
            </a:r>
            <a:r>
              <a:rPr lang="en-US" sz="2800" baseline="0" dirty="0">
                <a:latin typeface="Tw Cen MT" pitchFamily="34" charset="0"/>
              </a:rPr>
              <a:t>. If Alice needs to be sure that the contents of her document will not be changed, she can put her fingerprint at the bottom of the document. </a:t>
            </a:r>
          </a:p>
        </p:txBody>
      </p:sp>
    </p:spTree>
    <p:extLst>
      <p:ext uri="{BB962C8B-B14F-4D97-AF65-F5344CB8AC3E}">
        <p14:creationId xmlns:p14="http://schemas.microsoft.com/office/powerpoint/2010/main" val="3353859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CNA">
  <a:themeElements>
    <a:clrScheme name="CiscoAcadem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scoAcadem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73025" tIns="36512" rIns="73025" bIns="36512"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73025" tIns="36512" rIns="73025" bIns="36512"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iscoAcadem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scoAcadem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scoAcadem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scoAcadem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scoAcadem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scoAcadem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scoAcadem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scoAcadem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scoAcadem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scoAcadem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scoAcadem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scoAcadem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CCNA</Template>
  <TotalTime>15910</TotalTime>
  <Words>2732</Words>
  <Application>Microsoft Office PowerPoint</Application>
  <PresentationFormat>On-screen Show (4:3)</PresentationFormat>
  <Paragraphs>310</Paragraphs>
  <Slides>39</Slides>
  <Notes>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CCNA</vt:lpstr>
      <vt:lpstr>Cryptographic Hash and MAC</vt:lpstr>
      <vt:lpstr>PowerPoint Presentation</vt:lpstr>
      <vt:lpstr>PowerPoint Presentation</vt:lpstr>
      <vt:lpstr>Message Authentication Requirements</vt:lpstr>
      <vt:lpstr>Message Authentication Functions</vt:lpstr>
      <vt:lpstr>Symmetric Message Encryption</vt:lpstr>
      <vt:lpstr>Message 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Among Hash Function Properties</vt:lpstr>
      <vt:lpstr>PowerPoint Presentation</vt:lpstr>
      <vt:lpstr>PowerPoint Presentation</vt:lpstr>
      <vt:lpstr>PowerPoint Presentation</vt:lpstr>
      <vt:lpstr>PowerPoint Presentation</vt:lpstr>
      <vt:lpstr>Uniformly distributed random variable with N possible values (o-N-1), what is the minimum number of instanes, k, such that it is likely that at least one instance is equal to a predefined value</vt:lpstr>
      <vt:lpstr>PowerPoint Presentation</vt:lpstr>
      <vt:lpstr>PowerPoint Presentation</vt:lpstr>
      <vt:lpstr>PowerPoint Presentation</vt:lpstr>
      <vt:lpstr>PowerPoint Presentation</vt:lpstr>
      <vt:lpstr>Iterated Hash Function</vt:lpstr>
      <vt:lpstr>Two Groups of Compression Functions</vt:lpstr>
      <vt:lpstr>Two Groups of Compression Functions</vt:lpstr>
      <vt:lpstr>Hash Functions Based on Block Ciphers</vt:lpstr>
      <vt:lpstr>Hash Functions Based on Block Ciphers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Packet Tracer</dc:title>
  <dc:creator>Kenneth M. Chipps Ph.D.</dc:creator>
  <cp:lastModifiedBy>NETWORK LAB</cp:lastModifiedBy>
  <cp:revision>377</cp:revision>
  <dcterms:created xsi:type="dcterms:W3CDTF">2006-12-01T18:00:48Z</dcterms:created>
  <dcterms:modified xsi:type="dcterms:W3CDTF">2021-01-13T04:33:37Z</dcterms:modified>
</cp:coreProperties>
</file>