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125"/>
  </p:notesMasterIdLst>
  <p:handoutMasterIdLst>
    <p:handoutMasterId r:id="rId126"/>
  </p:handoutMasterIdLst>
  <p:sldIdLst>
    <p:sldId id="639" r:id="rId2"/>
    <p:sldId id="640" r:id="rId3"/>
    <p:sldId id="641" r:id="rId4"/>
    <p:sldId id="642" r:id="rId5"/>
    <p:sldId id="643" r:id="rId6"/>
    <p:sldId id="644" r:id="rId7"/>
    <p:sldId id="645" r:id="rId8"/>
    <p:sldId id="646" r:id="rId9"/>
    <p:sldId id="647" r:id="rId10"/>
    <p:sldId id="648" r:id="rId11"/>
    <p:sldId id="649" r:id="rId12"/>
    <p:sldId id="650" r:id="rId13"/>
    <p:sldId id="651" r:id="rId14"/>
    <p:sldId id="652" r:id="rId15"/>
    <p:sldId id="653" r:id="rId16"/>
    <p:sldId id="654" r:id="rId17"/>
    <p:sldId id="655" r:id="rId18"/>
    <p:sldId id="656" r:id="rId19"/>
    <p:sldId id="657" r:id="rId20"/>
    <p:sldId id="658" r:id="rId21"/>
    <p:sldId id="659" r:id="rId22"/>
    <p:sldId id="660" r:id="rId23"/>
    <p:sldId id="661" r:id="rId24"/>
    <p:sldId id="662" r:id="rId25"/>
    <p:sldId id="663" r:id="rId26"/>
    <p:sldId id="664" r:id="rId27"/>
    <p:sldId id="665" r:id="rId28"/>
    <p:sldId id="666" r:id="rId29"/>
    <p:sldId id="667" r:id="rId30"/>
    <p:sldId id="668" r:id="rId31"/>
    <p:sldId id="669" r:id="rId32"/>
    <p:sldId id="670" r:id="rId33"/>
    <p:sldId id="671" r:id="rId34"/>
    <p:sldId id="672" r:id="rId35"/>
    <p:sldId id="673" r:id="rId36"/>
    <p:sldId id="674" r:id="rId37"/>
    <p:sldId id="675" r:id="rId38"/>
    <p:sldId id="676" r:id="rId39"/>
    <p:sldId id="677" r:id="rId40"/>
    <p:sldId id="678" r:id="rId41"/>
    <p:sldId id="679" r:id="rId42"/>
    <p:sldId id="680" r:id="rId43"/>
    <p:sldId id="681" r:id="rId44"/>
    <p:sldId id="682" r:id="rId45"/>
    <p:sldId id="683" r:id="rId46"/>
    <p:sldId id="684" r:id="rId47"/>
    <p:sldId id="685" r:id="rId48"/>
    <p:sldId id="686" r:id="rId49"/>
    <p:sldId id="687" r:id="rId50"/>
    <p:sldId id="688" r:id="rId51"/>
    <p:sldId id="689" r:id="rId52"/>
    <p:sldId id="690" r:id="rId53"/>
    <p:sldId id="691" r:id="rId54"/>
    <p:sldId id="692" r:id="rId55"/>
    <p:sldId id="693" r:id="rId56"/>
    <p:sldId id="694" r:id="rId57"/>
    <p:sldId id="695" r:id="rId58"/>
    <p:sldId id="696" r:id="rId59"/>
    <p:sldId id="697" r:id="rId60"/>
    <p:sldId id="698" r:id="rId61"/>
    <p:sldId id="699" r:id="rId62"/>
    <p:sldId id="700" r:id="rId63"/>
    <p:sldId id="760" r:id="rId64"/>
    <p:sldId id="701" r:id="rId65"/>
    <p:sldId id="702" r:id="rId66"/>
    <p:sldId id="703" r:id="rId67"/>
    <p:sldId id="704" r:id="rId68"/>
    <p:sldId id="705" r:id="rId69"/>
    <p:sldId id="706" r:id="rId70"/>
    <p:sldId id="707" r:id="rId71"/>
    <p:sldId id="708" r:id="rId72"/>
    <p:sldId id="709" r:id="rId73"/>
    <p:sldId id="710" r:id="rId74"/>
    <p:sldId id="711" r:id="rId75"/>
    <p:sldId id="712" r:id="rId76"/>
    <p:sldId id="713" r:id="rId77"/>
    <p:sldId id="714" r:id="rId78"/>
    <p:sldId id="715" r:id="rId79"/>
    <p:sldId id="716" r:id="rId80"/>
    <p:sldId id="717" r:id="rId81"/>
    <p:sldId id="718" r:id="rId82"/>
    <p:sldId id="719" r:id="rId83"/>
    <p:sldId id="720" r:id="rId84"/>
    <p:sldId id="721" r:id="rId85"/>
    <p:sldId id="722" r:id="rId86"/>
    <p:sldId id="723" r:id="rId87"/>
    <p:sldId id="761" r:id="rId88"/>
    <p:sldId id="724" r:id="rId89"/>
    <p:sldId id="725" r:id="rId90"/>
    <p:sldId id="726" r:id="rId91"/>
    <p:sldId id="727" r:id="rId92"/>
    <p:sldId id="728" r:id="rId93"/>
    <p:sldId id="729" r:id="rId94"/>
    <p:sldId id="730" r:id="rId95"/>
    <p:sldId id="731" r:id="rId96"/>
    <p:sldId id="732" r:id="rId97"/>
    <p:sldId id="733" r:id="rId98"/>
    <p:sldId id="734" r:id="rId99"/>
    <p:sldId id="735" r:id="rId100"/>
    <p:sldId id="736" r:id="rId101"/>
    <p:sldId id="737" r:id="rId102"/>
    <p:sldId id="738" r:id="rId103"/>
    <p:sldId id="739" r:id="rId104"/>
    <p:sldId id="740" r:id="rId105"/>
    <p:sldId id="741" r:id="rId106"/>
    <p:sldId id="742" r:id="rId107"/>
    <p:sldId id="743" r:id="rId108"/>
    <p:sldId id="744" r:id="rId109"/>
    <p:sldId id="745" r:id="rId110"/>
    <p:sldId id="746" r:id="rId111"/>
    <p:sldId id="747" r:id="rId112"/>
    <p:sldId id="748" r:id="rId113"/>
    <p:sldId id="749" r:id="rId114"/>
    <p:sldId id="750" r:id="rId115"/>
    <p:sldId id="751" r:id="rId116"/>
    <p:sldId id="752" r:id="rId117"/>
    <p:sldId id="753" r:id="rId118"/>
    <p:sldId id="754" r:id="rId119"/>
    <p:sldId id="755" r:id="rId120"/>
    <p:sldId id="756" r:id="rId121"/>
    <p:sldId id="757" r:id="rId122"/>
    <p:sldId id="758" r:id="rId123"/>
    <p:sldId id="759" r:id="rId124"/>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206C271-A17B-4745-8409-D19C184D271D}">
          <p14:sldIdLst>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6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19"/>
            <p14:sldId id="720"/>
            <p14:sldId id="721"/>
            <p14:sldId id="722"/>
            <p14:sldId id="723"/>
            <p14:sldId id="761"/>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CCFF33"/>
    <a:srgbClr val="0000FF"/>
    <a:srgbClr val="FF5D5D"/>
    <a:srgbClr val="FF3737"/>
    <a:srgbClr val="F49E78"/>
    <a:srgbClr val="F38A5B"/>
    <a:srgbClr val="FAD1BE"/>
    <a:srgbClr val="F9CAB5"/>
    <a:srgbClr val="F7B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4" autoAdjust="0"/>
    <p:restoredTop sz="91544" autoAdjust="0"/>
  </p:normalViewPr>
  <p:slideViewPr>
    <p:cSldViewPr snapToGrid="0">
      <p:cViewPr varScale="1">
        <p:scale>
          <a:sx n="62" d="100"/>
          <a:sy n="62" d="100"/>
        </p:scale>
        <p:origin x="1038" y="48"/>
      </p:cViewPr>
      <p:guideLst>
        <p:guide orient="horz" pos="2160"/>
        <p:guide pos="2880"/>
      </p:guideLst>
    </p:cSldViewPr>
  </p:slideViewPr>
  <p:notesTextViewPr>
    <p:cViewPr>
      <p:scale>
        <a:sx n="1" d="1"/>
        <a:sy n="1" d="1"/>
      </p:scale>
      <p:origin x="0" y="0"/>
    </p:cViewPr>
  </p:notesTextViewPr>
  <p:sorterViewPr>
    <p:cViewPr>
      <p:scale>
        <a:sx n="100" d="100"/>
        <a:sy n="100" d="100"/>
      </p:scale>
      <p:origin x="0" y="186"/>
    </p:cViewPr>
  </p:sorterViewPr>
  <p:notesViewPr>
    <p:cSldViewPr snapToGrid="0">
      <p:cViewPr varScale="1">
        <p:scale>
          <a:sx n="57" d="100"/>
          <a:sy n="57" d="100"/>
        </p:scale>
        <p:origin x="-2520"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smtClean="0"/>
              <a:t>Christo Wilson</a:t>
            </a:r>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r>
              <a:rPr lang="en-US" smtClean="0"/>
              <a:t>8/22/2012</a:t>
            </a:r>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r>
              <a:rPr lang="en-US" smtClean="0"/>
              <a:t>Defense</a:t>
            </a:r>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03CF3CE8-99B9-4E0D-8156-BD8D62DE6A20}" type="slidenum">
              <a:rPr lang="en-US" smtClean="0"/>
              <a:pPr/>
              <a:t>‹#›</a:t>
            </a:fld>
            <a:endParaRPr lang="en-US"/>
          </a:p>
        </p:txBody>
      </p:sp>
    </p:spTree>
    <p:extLst>
      <p:ext uri="{BB962C8B-B14F-4D97-AF65-F5344CB8AC3E}">
        <p14:creationId xmlns:p14="http://schemas.microsoft.com/office/powerpoint/2010/main" val="428249905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smtClean="0"/>
              <a:t>Christo Wilson</a:t>
            </a:r>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r>
              <a:rPr lang="en-US" smtClean="0"/>
              <a:t>8/22/2012</a:t>
            </a:r>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r>
              <a:rPr lang="en-US" smtClean="0"/>
              <a:t>Defense</a:t>
            </a:r>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77FBF96E-C445-4FF1-86A3-96F5585B6DBD}" type="slidenum">
              <a:rPr lang="en-US" smtClean="0"/>
              <a:pPr/>
              <a:t>‹#›</a:t>
            </a:fld>
            <a:endParaRPr lang="en-US"/>
          </a:p>
        </p:txBody>
      </p:sp>
    </p:spTree>
    <p:extLst>
      <p:ext uri="{BB962C8B-B14F-4D97-AF65-F5344CB8AC3E}">
        <p14:creationId xmlns:p14="http://schemas.microsoft.com/office/powerpoint/2010/main" val="243219080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B7ACBF3-6E97-4A78-A5EF-BAE1482F54CC}" type="slidenum">
              <a:rPr lang="zh-TW" altLang="en-AU" smtClean="0">
                <a:latin typeface="Arial" pitchFamily="34" charset="0"/>
                <a:ea typeface="PMingLiU" pitchFamily="18" charset="-120"/>
              </a:rPr>
              <a:pPr/>
              <a:t>1</a:t>
            </a:fld>
            <a:endParaRPr lang="en-AU" altLang="zh-TW" smtClean="0">
              <a:latin typeface="Arial" pitchFamily="34" charset="0"/>
              <a:ea typeface="PMingLiU" pitchFamily="18" charset="-120"/>
            </a:endParaRPr>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721230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2984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7741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1566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3258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93145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61756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1879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97789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2829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3226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fld id="{166AB190-6406-47B3-8688-A94081FD492E}" type="slidenum">
              <a:rPr lang="en-AU" smtClean="0">
                <a:latin typeface="Arial" pitchFamily="34" charset="0"/>
                <a:ea typeface="PMingLiU" pitchFamily="18" charset="-120"/>
              </a:rPr>
              <a:pPr/>
              <a:t>4</a:t>
            </a:fld>
            <a:endParaRPr lang="en-AU" smtClean="0">
              <a:latin typeface="Arial" pitchFamily="34" charset="0"/>
              <a:ea typeface="PMingLiU" pitchFamily="18" charset="-12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AU" smtClean="0">
                <a:latin typeface="Arial" pitchFamily="34" charset="0"/>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p>
        </p:txBody>
      </p:sp>
    </p:spTree>
    <p:extLst>
      <p:ext uri="{BB962C8B-B14F-4D97-AF65-F5344CB8AC3E}">
        <p14:creationId xmlns:p14="http://schemas.microsoft.com/office/powerpoint/2010/main" val="3695539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13267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62105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36322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98333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88159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49440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80075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70753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98186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2541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latin typeface="Arial" pitchFamily="34" charset="0"/>
            </a:endParaRPr>
          </a:p>
        </p:txBody>
      </p:sp>
      <p:sp>
        <p:nvSpPr>
          <p:cNvPr id="90116" name="Slide Number Placeholder 3"/>
          <p:cNvSpPr>
            <a:spLocks noGrp="1"/>
          </p:cNvSpPr>
          <p:nvPr>
            <p:ph type="sldNum" sz="quarter" idx="5"/>
          </p:nvPr>
        </p:nvSpPr>
        <p:spPr>
          <a:noFill/>
        </p:spPr>
        <p:txBody>
          <a:bodyPr/>
          <a:lstStyle/>
          <a:p>
            <a:fld id="{C0198675-F336-4273-9199-B9F08CB28926}" type="slidenum">
              <a:rPr lang="en-US" altLang="zh-TW" smtClean="0">
                <a:latin typeface="Arial" pitchFamily="34" charset="0"/>
                <a:ea typeface="PMingLiU" pitchFamily="18" charset="-120"/>
              </a:rPr>
              <a:pPr/>
              <a:t>7</a:t>
            </a:fld>
            <a:endParaRPr lang="en-US" altLang="zh-TW" smtClean="0">
              <a:latin typeface="Arial" pitchFamily="34" charset="0"/>
              <a:ea typeface="PMingLiU" pitchFamily="18" charset="-120"/>
            </a:endParaRPr>
          </a:p>
        </p:txBody>
      </p:sp>
    </p:spTree>
    <p:extLst>
      <p:ext uri="{BB962C8B-B14F-4D97-AF65-F5344CB8AC3E}">
        <p14:creationId xmlns:p14="http://schemas.microsoft.com/office/powerpoint/2010/main" val="593183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65068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48491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63107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22772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50429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54299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50700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63595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69681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47736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4EB4BCB8-4D32-4E6A-9909-F0D0A8359174}" type="slidenum">
              <a:rPr lang="en-AU" smtClean="0">
                <a:latin typeface="Arial" pitchFamily="34" charset="0"/>
                <a:ea typeface="PMingLiU" pitchFamily="18" charset="-120"/>
              </a:rPr>
              <a:pPr/>
              <a:t>11</a:t>
            </a:fld>
            <a:endParaRPr lang="en-AU" smtClean="0">
              <a:latin typeface="Arial" pitchFamily="34" charset="0"/>
              <a:ea typeface="PMingLiU" pitchFamily="18" charset="-12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AU" dirty="0" smtClean="0">
              <a:latin typeface="Arial" pitchFamily="34" charset="0"/>
            </a:endParaRPr>
          </a:p>
        </p:txBody>
      </p:sp>
    </p:spTree>
    <p:extLst>
      <p:ext uri="{BB962C8B-B14F-4D97-AF65-F5344CB8AC3E}">
        <p14:creationId xmlns:p14="http://schemas.microsoft.com/office/powerpoint/2010/main" val="2203966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6871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p>
            <a:fld id="{849BF7CC-0811-4B1F-9419-285CEF271199}" type="slidenum">
              <a:rPr lang="en-AU" smtClean="0">
                <a:latin typeface="Arial" pitchFamily="34" charset="0"/>
                <a:ea typeface="PMingLiU" pitchFamily="18" charset="-120"/>
              </a:rPr>
              <a:pPr/>
              <a:t>56</a:t>
            </a:fld>
            <a:endParaRPr lang="en-AU" smtClean="0">
              <a:latin typeface="Arial" pitchFamily="34" charset="0"/>
              <a:ea typeface="PMingLiU" pitchFamily="18" charset="-12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AU" smtClean="0">
                <a:latin typeface="Arial" pitchFamily="34" charset="0"/>
              </a:rPr>
              <a:t>Horst Feistel, working at IBM Thomas J Watson Research Labs devised a suitable invertible cipher structure in early 70's.</a:t>
            </a:r>
          </a:p>
          <a:p>
            <a:pPr eaLnBrk="1" hangingPunct="1"/>
            <a:r>
              <a:rPr lang="en-AU" smtClean="0">
                <a:latin typeface="Arial" pitchFamily="34" charset="0"/>
              </a:rPr>
              <a:t>One of Feistel's main contributions was the invention of a suitable structure which adapted Shannon's S-P network in an easily inverted structure. It partitions input block into two halves which are </a:t>
            </a:r>
            <a:r>
              <a:rPr lang="en-US" smtClean="0">
                <a:latin typeface="Arial" pitchFamily="34" charset="0"/>
              </a:rPr>
              <a:t>processed through multiple rounds which perform a substitution on left data half</a:t>
            </a:r>
            <a:r>
              <a:rPr lang="en-AU" smtClean="0">
                <a:latin typeface="Arial" pitchFamily="34" charset="0"/>
              </a:rPr>
              <a:t>,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p>
        </p:txBody>
      </p:sp>
    </p:spTree>
    <p:extLst>
      <p:ext uri="{BB962C8B-B14F-4D97-AF65-F5344CB8AC3E}">
        <p14:creationId xmlns:p14="http://schemas.microsoft.com/office/powerpoint/2010/main" val="1420163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p:spPr>
        <p:txBody>
          <a:bodyPr/>
          <a:lstStyle/>
          <a:p>
            <a:fld id="{AA416A8C-FF0E-40FC-9AB3-8B6CDE0CD37D}" type="slidenum">
              <a:rPr lang="en-AU" smtClean="0">
                <a:latin typeface="Arial" pitchFamily="34" charset="0"/>
                <a:ea typeface="PMingLiU" pitchFamily="18" charset="-120"/>
              </a:rPr>
              <a:pPr/>
              <a:t>58</a:t>
            </a:fld>
            <a:endParaRPr lang="en-AU" smtClean="0">
              <a:latin typeface="Arial" pitchFamily="34" charset="0"/>
              <a:ea typeface="PMingLiU" pitchFamily="18" charset="-120"/>
            </a:endParaRPr>
          </a:p>
        </p:txBody>
      </p:sp>
      <p:sp>
        <p:nvSpPr>
          <p:cNvPr id="93187" name="Rectangle 1026"/>
          <p:cNvSpPr>
            <a:spLocks noGrp="1" noRot="1" noChangeAspect="1" noChangeArrowheads="1" noTextEdit="1"/>
          </p:cNvSpPr>
          <p:nvPr>
            <p:ph type="sldImg"/>
          </p:nvPr>
        </p:nvSpPr>
        <p:spPr>
          <a:ln/>
        </p:spPr>
      </p:sp>
      <p:sp>
        <p:nvSpPr>
          <p:cNvPr id="93188" name="Rectangle 1027"/>
          <p:cNvSpPr>
            <a:spLocks noGrp="1" noChangeArrowheads="1"/>
          </p:cNvSpPr>
          <p:nvPr>
            <p:ph type="body" idx="1"/>
          </p:nvPr>
        </p:nvSpPr>
        <p:spPr>
          <a:noFill/>
          <a:ln/>
        </p:spPr>
        <p:txBody>
          <a:bodyPr/>
          <a:lstStyle/>
          <a:p>
            <a:pPr eaLnBrk="1" hangingPunct="1"/>
            <a:r>
              <a:rPr lang="en-US" smtClean="0">
                <a:latin typeface="Arial" pitchFamily="34" charset="0"/>
              </a:rPr>
              <a:t>Stallings Figure 3.3 illustrates the classical feistel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p>
          <a:p>
            <a:pPr eaLnBrk="1" hangingPunct="1"/>
            <a:r>
              <a:rPr lang="en-US" smtClean="0">
                <a:latin typeface="Arial" pitchFamily="34" charset="0"/>
              </a:rPr>
              <a:t>The inputs to the encryption algorithm are a plaintext block of length 2w bits and a key K. The plaintext block is divided into two halves, L</a:t>
            </a:r>
            <a:r>
              <a:rPr lang="en-US" baseline="-25000" smtClean="0">
                <a:latin typeface="Arial" pitchFamily="34" charset="0"/>
              </a:rPr>
              <a:t>0</a:t>
            </a:r>
            <a:r>
              <a:rPr lang="en-US" smtClean="0">
                <a:latin typeface="Arial" pitchFamily="34" charset="0"/>
              </a:rPr>
              <a:t> and R</a:t>
            </a:r>
            <a:r>
              <a:rPr lang="en-US" baseline="-25000" smtClean="0">
                <a:latin typeface="Arial" pitchFamily="34" charset="0"/>
              </a:rPr>
              <a:t>0</a:t>
            </a:r>
            <a:r>
              <a:rPr lang="en-US" smtClean="0">
                <a:latin typeface="Arial" pitchFamily="34" charset="0"/>
              </a:rPr>
              <a:t>. The two halves of the data pass through n rounds of processing and then combine to produce the ciphertext block. Each round i has as inputs L</a:t>
            </a:r>
            <a:r>
              <a:rPr lang="en-US" baseline="-25000" smtClean="0">
                <a:latin typeface="Arial" pitchFamily="34" charset="0"/>
              </a:rPr>
              <a:t>i–1 </a:t>
            </a:r>
            <a:r>
              <a:rPr lang="en-US" smtClean="0">
                <a:latin typeface="Arial" pitchFamily="34" charset="0"/>
              </a:rPr>
              <a:t>and R</a:t>
            </a:r>
            <a:r>
              <a:rPr lang="en-US" baseline="-25000" smtClean="0">
                <a:latin typeface="Arial" pitchFamily="34" charset="0"/>
              </a:rPr>
              <a:t>i–1</a:t>
            </a:r>
            <a:r>
              <a:rPr lang="en-US" smtClean="0">
                <a:latin typeface="Arial" pitchFamily="34" charset="0"/>
              </a:rPr>
              <a:t>, derived from the previous round, as well as a subkey K</a:t>
            </a:r>
            <a:r>
              <a:rPr lang="en-US" baseline="-25000" smtClean="0">
                <a:latin typeface="Arial" pitchFamily="34" charset="0"/>
              </a:rPr>
              <a:t>i</a:t>
            </a:r>
            <a:r>
              <a:rPr lang="en-US" smtClean="0">
                <a:latin typeface="Arial" pitchFamily="34" charset="0"/>
              </a:rPr>
              <a:t>, derived from the overall K. In general, the subkeys K  are different from K and from each other.</a:t>
            </a:r>
          </a:p>
          <a:p>
            <a:pPr eaLnBrk="1" hangingPunct="1"/>
            <a:r>
              <a:rPr lang="en-AU" smtClean="0">
                <a:latin typeface="Arial" pitchFamily="34" charset="0"/>
              </a:rPr>
              <a:t>The process of decryption with a Feistel cipher is essentially the same as the encryption process. The rule is as follows: Use the ciphertext as input to the algorithm, but use the subkeys </a:t>
            </a:r>
            <a:r>
              <a:rPr lang="en-AU" i="1" smtClean="0">
                <a:latin typeface="Arial" pitchFamily="34" charset="0"/>
              </a:rPr>
              <a:t>K</a:t>
            </a:r>
            <a:r>
              <a:rPr lang="en-AU" baseline="-25000" smtClean="0">
                <a:latin typeface="Arial" pitchFamily="34" charset="0"/>
              </a:rPr>
              <a:t>i </a:t>
            </a:r>
            <a:r>
              <a:rPr lang="en-AU" smtClean="0">
                <a:latin typeface="Arial" pitchFamily="34" charset="0"/>
              </a:rPr>
              <a:t>in reverse order. That is, use </a:t>
            </a:r>
            <a:r>
              <a:rPr lang="en-AU" i="1" smtClean="0">
                <a:latin typeface="Arial" pitchFamily="34" charset="0"/>
              </a:rPr>
              <a:t>K</a:t>
            </a:r>
            <a:r>
              <a:rPr lang="en-AU" i="1" baseline="-25000" smtClean="0">
                <a:latin typeface="Arial" pitchFamily="34" charset="0"/>
              </a:rPr>
              <a:t>n</a:t>
            </a:r>
            <a:r>
              <a:rPr lang="en-AU" baseline="-25000" smtClean="0">
                <a:latin typeface="Arial" pitchFamily="34" charset="0"/>
              </a:rPr>
              <a:t> </a:t>
            </a:r>
            <a:r>
              <a:rPr lang="en-AU" smtClean="0">
                <a:latin typeface="Arial" pitchFamily="34" charset="0"/>
              </a:rPr>
              <a:t>in the first round, </a:t>
            </a:r>
            <a:r>
              <a:rPr lang="en-AU" i="1" smtClean="0">
                <a:latin typeface="Arial" pitchFamily="34" charset="0"/>
              </a:rPr>
              <a:t>K</a:t>
            </a:r>
            <a:r>
              <a:rPr lang="en-AU" i="1" baseline="-25000" smtClean="0">
                <a:latin typeface="Arial" pitchFamily="34" charset="0"/>
              </a:rPr>
              <a:t>n</a:t>
            </a:r>
            <a:r>
              <a:rPr lang="en-AU" baseline="-25000" smtClean="0">
                <a:latin typeface="Arial" pitchFamily="34" charset="0"/>
              </a:rPr>
              <a:t>–1 </a:t>
            </a:r>
            <a:r>
              <a:rPr lang="en-AU" smtClean="0">
                <a:latin typeface="Arial" pitchFamily="34" charset="0"/>
              </a:rPr>
              <a:t>in the second round, and so on until </a:t>
            </a:r>
            <a:r>
              <a:rPr lang="en-AU" i="1" smtClean="0">
                <a:latin typeface="Arial" pitchFamily="34" charset="0"/>
              </a:rPr>
              <a:t>K</a:t>
            </a:r>
            <a:r>
              <a:rPr lang="en-AU" baseline="-25000" smtClean="0">
                <a:latin typeface="Arial" pitchFamily="34" charset="0"/>
              </a:rPr>
              <a:t>1</a:t>
            </a:r>
            <a:r>
              <a:rPr lang="en-AU" smtClean="0">
                <a:latin typeface="Arial" pitchFamily="34" charset="0"/>
              </a:rPr>
              <a:t> is used in the last round. This is a nice feature because it means we need not implement two different algorithms, one for encryption and one for decryption.</a:t>
            </a:r>
            <a:r>
              <a:rPr lang="en-US" smtClean="0">
                <a:latin typeface="Arial" pitchFamily="34" charset="0"/>
              </a:rPr>
              <a:t>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lang="en-AU" smtClean="0">
              <a:latin typeface="Arial" pitchFamily="34" charset="0"/>
            </a:endParaRPr>
          </a:p>
        </p:txBody>
      </p:sp>
    </p:spTree>
    <p:extLst>
      <p:ext uri="{BB962C8B-B14F-4D97-AF65-F5344CB8AC3E}">
        <p14:creationId xmlns:p14="http://schemas.microsoft.com/office/powerpoint/2010/main" val="33994857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p:spPr>
        <p:txBody>
          <a:bodyPr/>
          <a:lstStyle/>
          <a:p>
            <a:fld id="{CEFD5572-6658-45D5-BB72-E82246AF2A5C}" type="slidenum">
              <a:rPr lang="en-AU" smtClean="0">
                <a:latin typeface="Arial" pitchFamily="34" charset="0"/>
                <a:ea typeface="PMingLiU" pitchFamily="18" charset="-120"/>
              </a:rPr>
              <a:pPr/>
              <a:t>62</a:t>
            </a:fld>
            <a:endParaRPr lang="en-AU" smtClean="0">
              <a:latin typeface="Arial" pitchFamily="34" charset="0"/>
              <a:ea typeface="PMingLiU" pitchFamily="18" charset="-120"/>
            </a:endParaRPr>
          </a:p>
        </p:txBody>
      </p:sp>
      <p:sp>
        <p:nvSpPr>
          <p:cNvPr id="94211" name="Rectangle 1026"/>
          <p:cNvSpPr>
            <a:spLocks noGrp="1" noRot="1" noChangeAspect="1" noChangeArrowheads="1" noTextEdit="1"/>
          </p:cNvSpPr>
          <p:nvPr>
            <p:ph type="sldImg"/>
          </p:nvPr>
        </p:nvSpPr>
        <p:spPr>
          <a:ln/>
        </p:spPr>
      </p:sp>
      <p:sp>
        <p:nvSpPr>
          <p:cNvPr id="94212" name="Rectangle 1027"/>
          <p:cNvSpPr>
            <a:spLocks noGrp="1" noChangeArrowheads="1"/>
          </p:cNvSpPr>
          <p:nvPr>
            <p:ph type="body" idx="1"/>
          </p:nvPr>
        </p:nvSpPr>
        <p:spPr>
          <a:noFill/>
          <a:ln/>
        </p:spPr>
        <p:txBody>
          <a:bodyPr/>
          <a:lstStyle/>
          <a:p>
            <a:pPr eaLnBrk="1" hangingPunct="1">
              <a:lnSpc>
                <a:spcPct val="80000"/>
              </a:lnSpc>
            </a:pPr>
            <a:r>
              <a:rPr lang="en-US" smtClean="0">
                <a:latin typeface="Arial" pitchFamily="34" charset="0"/>
                <a:cs typeface="Arial" pitchFamily="34" charset="0"/>
              </a:rPr>
              <a:t>The exact realization of a Feistel network depends on the choice of the following parameters and design features:</a:t>
            </a:r>
            <a:endParaRPr lang="en-AU" smtClean="0">
              <a:latin typeface="Arial" pitchFamily="34" charset="0"/>
              <a:cs typeface="Arial" pitchFamily="34" charset="0"/>
            </a:endParaRPr>
          </a:p>
          <a:p>
            <a:pPr eaLnBrk="1" hangingPunct="1">
              <a:lnSpc>
                <a:spcPct val="80000"/>
              </a:lnSpc>
              <a:buFontTx/>
              <a:buChar char="•"/>
            </a:pPr>
            <a:r>
              <a:rPr lang="en-AU" smtClean="0">
                <a:latin typeface="Arial" pitchFamily="34" charset="0"/>
                <a:cs typeface="Arial" pitchFamily="34" charset="0"/>
              </a:rPr>
              <a:t> block size  - increasing size improves security, but slows cipher </a:t>
            </a:r>
          </a:p>
          <a:p>
            <a:pPr eaLnBrk="1" hangingPunct="1">
              <a:lnSpc>
                <a:spcPct val="80000"/>
              </a:lnSpc>
              <a:buFontTx/>
              <a:buChar char="•"/>
            </a:pPr>
            <a:r>
              <a:rPr lang="en-AU" smtClean="0">
                <a:latin typeface="Arial" pitchFamily="34" charset="0"/>
                <a:cs typeface="Arial" pitchFamily="34" charset="0"/>
              </a:rPr>
              <a:t> key size - increasing size improves security, makes exhaustive key searching harder, but may slow cipher </a:t>
            </a:r>
          </a:p>
          <a:p>
            <a:pPr eaLnBrk="1" hangingPunct="1">
              <a:lnSpc>
                <a:spcPct val="80000"/>
              </a:lnSpc>
              <a:buFontTx/>
              <a:buChar char="•"/>
            </a:pPr>
            <a:r>
              <a:rPr lang="en-AU" smtClean="0">
                <a:latin typeface="Arial" pitchFamily="34" charset="0"/>
                <a:cs typeface="Arial" pitchFamily="34" charset="0"/>
              </a:rPr>
              <a:t> number of rounds - increasing number improves security, but slows cipher </a:t>
            </a:r>
          </a:p>
          <a:p>
            <a:pPr eaLnBrk="1" hangingPunct="1">
              <a:lnSpc>
                <a:spcPct val="80000"/>
              </a:lnSpc>
              <a:buFontTx/>
              <a:buChar char="•"/>
            </a:pPr>
            <a:r>
              <a:rPr lang="en-AU" smtClean="0">
                <a:latin typeface="Arial" pitchFamily="34" charset="0"/>
                <a:cs typeface="Arial" pitchFamily="34" charset="0"/>
              </a:rPr>
              <a:t> subkey generation algorithm - greater complexity can make analysis harder, but slows cipher </a:t>
            </a:r>
          </a:p>
          <a:p>
            <a:pPr eaLnBrk="1" hangingPunct="1">
              <a:lnSpc>
                <a:spcPct val="80000"/>
              </a:lnSpc>
              <a:buFontTx/>
              <a:buChar char="•"/>
            </a:pPr>
            <a:r>
              <a:rPr lang="en-AU" smtClean="0">
                <a:latin typeface="Arial" pitchFamily="34" charset="0"/>
                <a:cs typeface="Arial" pitchFamily="34" charset="0"/>
              </a:rPr>
              <a:t> round function - greater complexity can make analysis harder, but slows cipher </a:t>
            </a:r>
          </a:p>
          <a:p>
            <a:pPr eaLnBrk="1" hangingPunct="1">
              <a:lnSpc>
                <a:spcPct val="80000"/>
              </a:lnSpc>
              <a:buFontTx/>
              <a:buChar char="•"/>
            </a:pPr>
            <a:r>
              <a:rPr lang="en-US" smtClean="0">
                <a:latin typeface="Arial" pitchFamily="34" charset="0"/>
                <a:cs typeface="Arial" pitchFamily="34" charset="0"/>
              </a:rPr>
              <a:t> fast software en/decryption - more recent concern for practical use </a:t>
            </a:r>
          </a:p>
          <a:p>
            <a:pPr eaLnBrk="1" hangingPunct="1">
              <a:lnSpc>
                <a:spcPct val="80000"/>
              </a:lnSpc>
              <a:buFontTx/>
              <a:buChar char="•"/>
            </a:pPr>
            <a:r>
              <a:rPr lang="en-US" smtClean="0">
                <a:latin typeface="Arial" pitchFamily="34" charset="0"/>
                <a:cs typeface="Arial" pitchFamily="34" charset="0"/>
              </a:rPr>
              <a:t> ease of analysis - for easier validation &amp; testing of strength</a:t>
            </a:r>
          </a:p>
        </p:txBody>
      </p:sp>
    </p:spTree>
    <p:extLst>
      <p:ext uri="{BB962C8B-B14F-4D97-AF65-F5344CB8AC3E}">
        <p14:creationId xmlns:p14="http://schemas.microsoft.com/office/powerpoint/2010/main" val="1935240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p:spPr>
        <p:txBody>
          <a:bodyPr/>
          <a:lstStyle/>
          <a:p>
            <a:fld id="{CEFD5572-6658-45D5-BB72-E82246AF2A5C}" type="slidenum">
              <a:rPr lang="en-AU" smtClean="0">
                <a:latin typeface="Arial" pitchFamily="34" charset="0"/>
                <a:ea typeface="PMingLiU" pitchFamily="18" charset="-120"/>
              </a:rPr>
              <a:pPr/>
              <a:t>63</a:t>
            </a:fld>
            <a:endParaRPr lang="en-AU" smtClean="0">
              <a:latin typeface="Arial" pitchFamily="34" charset="0"/>
              <a:ea typeface="PMingLiU" pitchFamily="18" charset="-120"/>
            </a:endParaRPr>
          </a:p>
        </p:txBody>
      </p:sp>
      <p:sp>
        <p:nvSpPr>
          <p:cNvPr id="94211" name="Rectangle 1026"/>
          <p:cNvSpPr>
            <a:spLocks noGrp="1" noRot="1" noChangeAspect="1" noChangeArrowheads="1" noTextEdit="1"/>
          </p:cNvSpPr>
          <p:nvPr>
            <p:ph type="sldImg"/>
          </p:nvPr>
        </p:nvSpPr>
        <p:spPr>
          <a:ln/>
        </p:spPr>
      </p:sp>
      <p:sp>
        <p:nvSpPr>
          <p:cNvPr id="94212" name="Rectangle 1027"/>
          <p:cNvSpPr>
            <a:spLocks noGrp="1" noChangeArrowheads="1"/>
          </p:cNvSpPr>
          <p:nvPr>
            <p:ph type="body" idx="1"/>
          </p:nvPr>
        </p:nvSpPr>
        <p:spPr>
          <a:noFill/>
          <a:ln/>
        </p:spPr>
        <p:txBody>
          <a:bodyPr/>
          <a:lstStyle/>
          <a:p>
            <a:pPr eaLnBrk="1" hangingPunct="1">
              <a:lnSpc>
                <a:spcPct val="80000"/>
              </a:lnSpc>
            </a:pPr>
            <a:r>
              <a:rPr lang="en-US" smtClean="0">
                <a:latin typeface="Arial" pitchFamily="34" charset="0"/>
                <a:cs typeface="Arial" pitchFamily="34" charset="0"/>
              </a:rPr>
              <a:t>The exact realization of a Feistel network depends on the choice of the following parameters and design features:</a:t>
            </a:r>
            <a:endParaRPr lang="en-AU" smtClean="0">
              <a:latin typeface="Arial" pitchFamily="34" charset="0"/>
              <a:cs typeface="Arial" pitchFamily="34" charset="0"/>
            </a:endParaRPr>
          </a:p>
          <a:p>
            <a:pPr eaLnBrk="1" hangingPunct="1">
              <a:lnSpc>
                <a:spcPct val="80000"/>
              </a:lnSpc>
              <a:buFontTx/>
              <a:buChar char="•"/>
            </a:pPr>
            <a:r>
              <a:rPr lang="en-AU" smtClean="0">
                <a:latin typeface="Arial" pitchFamily="34" charset="0"/>
                <a:cs typeface="Arial" pitchFamily="34" charset="0"/>
              </a:rPr>
              <a:t> block size  - increasing size improves security, but slows cipher </a:t>
            </a:r>
          </a:p>
          <a:p>
            <a:pPr eaLnBrk="1" hangingPunct="1">
              <a:lnSpc>
                <a:spcPct val="80000"/>
              </a:lnSpc>
              <a:buFontTx/>
              <a:buChar char="•"/>
            </a:pPr>
            <a:r>
              <a:rPr lang="en-AU" smtClean="0">
                <a:latin typeface="Arial" pitchFamily="34" charset="0"/>
                <a:cs typeface="Arial" pitchFamily="34" charset="0"/>
              </a:rPr>
              <a:t> key size - increasing size improves security, makes exhaustive key searching harder, but may slow cipher </a:t>
            </a:r>
          </a:p>
          <a:p>
            <a:pPr eaLnBrk="1" hangingPunct="1">
              <a:lnSpc>
                <a:spcPct val="80000"/>
              </a:lnSpc>
              <a:buFontTx/>
              <a:buChar char="•"/>
            </a:pPr>
            <a:r>
              <a:rPr lang="en-AU" smtClean="0">
                <a:latin typeface="Arial" pitchFamily="34" charset="0"/>
                <a:cs typeface="Arial" pitchFamily="34" charset="0"/>
              </a:rPr>
              <a:t> number of rounds - increasing number improves security, but slows cipher </a:t>
            </a:r>
          </a:p>
          <a:p>
            <a:pPr eaLnBrk="1" hangingPunct="1">
              <a:lnSpc>
                <a:spcPct val="80000"/>
              </a:lnSpc>
              <a:buFontTx/>
              <a:buChar char="•"/>
            </a:pPr>
            <a:r>
              <a:rPr lang="en-AU" smtClean="0">
                <a:latin typeface="Arial" pitchFamily="34" charset="0"/>
                <a:cs typeface="Arial" pitchFamily="34" charset="0"/>
              </a:rPr>
              <a:t> subkey generation algorithm - greater complexity can make analysis harder, but slows cipher </a:t>
            </a:r>
          </a:p>
          <a:p>
            <a:pPr eaLnBrk="1" hangingPunct="1">
              <a:lnSpc>
                <a:spcPct val="80000"/>
              </a:lnSpc>
              <a:buFontTx/>
              <a:buChar char="•"/>
            </a:pPr>
            <a:r>
              <a:rPr lang="en-AU" smtClean="0">
                <a:latin typeface="Arial" pitchFamily="34" charset="0"/>
                <a:cs typeface="Arial" pitchFamily="34" charset="0"/>
              </a:rPr>
              <a:t> round function - greater complexity can make analysis harder, but slows cipher </a:t>
            </a:r>
          </a:p>
          <a:p>
            <a:pPr eaLnBrk="1" hangingPunct="1">
              <a:lnSpc>
                <a:spcPct val="80000"/>
              </a:lnSpc>
              <a:buFontTx/>
              <a:buChar char="•"/>
            </a:pPr>
            <a:r>
              <a:rPr lang="en-US" smtClean="0">
                <a:latin typeface="Arial" pitchFamily="34" charset="0"/>
                <a:cs typeface="Arial" pitchFamily="34" charset="0"/>
              </a:rPr>
              <a:t> fast software en/decryption - more recent concern for practical use </a:t>
            </a:r>
          </a:p>
          <a:p>
            <a:pPr eaLnBrk="1" hangingPunct="1">
              <a:lnSpc>
                <a:spcPct val="80000"/>
              </a:lnSpc>
              <a:buFontTx/>
              <a:buChar char="•"/>
            </a:pPr>
            <a:r>
              <a:rPr lang="en-US" smtClean="0">
                <a:latin typeface="Arial" pitchFamily="34" charset="0"/>
                <a:cs typeface="Arial" pitchFamily="34" charset="0"/>
              </a:rPr>
              <a:t> ease of analysis - for easier validation &amp; testing of strength</a:t>
            </a:r>
          </a:p>
        </p:txBody>
      </p:sp>
    </p:spTree>
    <p:extLst>
      <p:ext uri="{BB962C8B-B14F-4D97-AF65-F5344CB8AC3E}">
        <p14:creationId xmlns:p14="http://schemas.microsoft.com/office/powerpoint/2010/main" val="1023839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zh-TW" alt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5583592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p:spPr>
        <p:txBody>
          <a:bodyPr/>
          <a:lstStyle/>
          <a:p>
            <a:fld id="{6559DD6F-C272-44A9-A3EB-BBE717C7C401}" type="slidenum">
              <a:rPr lang="zh-TW" altLang="en-AU" smtClean="0">
                <a:latin typeface="Arial" pitchFamily="34" charset="0"/>
                <a:ea typeface="PMingLiU" pitchFamily="18" charset="-120"/>
              </a:rPr>
              <a:pPr/>
              <a:t>80</a:t>
            </a:fld>
            <a:endParaRPr lang="en-AU" altLang="zh-TW" smtClean="0">
              <a:latin typeface="Arial" pitchFamily="34" charset="0"/>
              <a:ea typeface="PMingLiU" pitchFamily="18" charset="-12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89782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p:spPr>
        <p:txBody>
          <a:bodyPr/>
          <a:lstStyle/>
          <a:p>
            <a:fld id="{6E6A16A1-D0DC-481A-803C-A67CF2976848}" type="slidenum">
              <a:rPr lang="zh-TW" altLang="en-AU" smtClean="0">
                <a:latin typeface="Arial" pitchFamily="34" charset="0"/>
                <a:ea typeface="PMingLiU" pitchFamily="18" charset="-120"/>
              </a:rPr>
              <a:pPr/>
              <a:t>81</a:t>
            </a:fld>
            <a:endParaRPr lang="en-AU" altLang="zh-TW" smtClean="0">
              <a:latin typeface="Arial" pitchFamily="34" charset="0"/>
              <a:ea typeface="PMingLiU" pitchFamily="18" charset="-120"/>
            </a:endParaRPr>
          </a:p>
        </p:txBody>
      </p:sp>
      <p:sp>
        <p:nvSpPr>
          <p:cNvPr id="97283" name="Rectangle 1026"/>
          <p:cNvSpPr>
            <a:spLocks noGrp="1" noRot="1" noChangeAspect="1" noChangeArrowheads="1" noTextEdit="1"/>
          </p:cNvSpPr>
          <p:nvPr>
            <p:ph type="sldImg"/>
          </p:nvPr>
        </p:nvSpPr>
        <p:spPr>
          <a:ln/>
        </p:spPr>
      </p:sp>
      <p:sp>
        <p:nvSpPr>
          <p:cNvPr id="97284" name="Rectangle 1027"/>
          <p:cNvSpPr>
            <a:spLocks noGrp="1" noChangeArrowheads="1"/>
          </p:cNvSpPr>
          <p:nvPr>
            <p:ph type="body" idx="1"/>
          </p:nvPr>
        </p:nvSpPr>
        <p:spPr>
          <a:noFill/>
          <a:ln/>
        </p:spPr>
        <p:txBody>
          <a:bodyPr/>
          <a:lstStyle/>
          <a:p>
            <a:pPr eaLnBrk="1" hangingPunct="1"/>
            <a:endParaRPr lang="en-US" dirty="0" smtClean="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332976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p:spPr>
        <p:txBody>
          <a:bodyPr/>
          <a:lstStyle/>
          <a:p>
            <a:fld id="{B5E4C1AD-120E-4B64-AD7E-C64FBC1EC1DD}" type="slidenum">
              <a:rPr lang="zh-TW" altLang="en-AU" smtClean="0">
                <a:latin typeface="Arial" pitchFamily="34" charset="0"/>
                <a:ea typeface="PMingLiU" pitchFamily="18" charset="-120"/>
              </a:rPr>
              <a:pPr/>
              <a:t>82</a:t>
            </a:fld>
            <a:endParaRPr lang="en-AU" altLang="zh-TW" smtClean="0">
              <a:latin typeface="Arial" pitchFamily="34" charset="0"/>
              <a:ea typeface="PMingLiU" pitchFamily="18" charset="-12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AU" altLang="zh-TW"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1460630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zh-TW" alt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955757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345121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EFC5678-7386-46BA-B15B-79BB0D037379}" type="slidenum">
              <a:rPr lang="zh-TW" altLang="en-AU" smtClean="0">
                <a:latin typeface="Arial" pitchFamily="34" charset="0"/>
                <a:ea typeface="PMingLiU" pitchFamily="18" charset="-120"/>
              </a:rPr>
              <a:pPr/>
              <a:t>120</a:t>
            </a:fld>
            <a:endParaRPr lang="en-AU" altLang="zh-TW" smtClean="0">
              <a:latin typeface="Arial" pitchFamily="34" charset="0"/>
              <a:ea typeface="PMingLiU" pitchFamily="18" charset="-12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Given the potential vulnerability of DES to a brute-force attack,there has been considerable interest in finding an alternative. One approach is to design a completely new algorithm, of which AES is a prime example. Another alternative, which would preserve the existing investment in software and equipment, is to use multiple encryption with DES and multiple keys. We examine the widely accepted triple DES (3DES) approach. </a:t>
            </a:r>
          </a:p>
        </p:txBody>
      </p:sp>
    </p:spTree>
    <p:extLst>
      <p:ext uri="{BB962C8B-B14F-4D97-AF65-F5344CB8AC3E}">
        <p14:creationId xmlns:p14="http://schemas.microsoft.com/office/powerpoint/2010/main" val="13462237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D9BC368B-7408-4A28-BA92-7000411CD054}" type="slidenum">
              <a:rPr lang="zh-TW" altLang="en-AU" smtClean="0">
                <a:latin typeface="Arial" pitchFamily="34" charset="0"/>
                <a:ea typeface="PMingLiU" pitchFamily="18" charset="-120"/>
              </a:rPr>
              <a:pPr/>
              <a:t>121</a:t>
            </a:fld>
            <a:endParaRPr lang="en-AU" altLang="zh-TW" smtClean="0">
              <a:latin typeface="Arial" pitchFamily="34" charset="0"/>
              <a:ea typeface="PMingLiU" pitchFamily="18" charset="-120"/>
            </a:endParaRPr>
          </a:p>
        </p:txBody>
      </p:sp>
      <p:sp>
        <p:nvSpPr>
          <p:cNvPr id="101379" name="Rectangle 1026"/>
          <p:cNvSpPr>
            <a:spLocks noGrp="1" noRot="1" noChangeAspect="1" noChangeArrowheads="1" noTextEdit="1"/>
          </p:cNvSpPr>
          <p:nvPr>
            <p:ph type="sldImg"/>
          </p:nvPr>
        </p:nvSpPr>
        <p:spPr>
          <a:ln/>
        </p:spPr>
      </p:sp>
      <p:sp>
        <p:nvSpPr>
          <p:cNvPr id="101380"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The simplest form of multiple encryption has two encryption stages and two keys - Double-DES.</a:t>
            </a:r>
          </a:p>
          <a:p>
            <a:pPr eaLnBrk="1" hangingPunct="1"/>
            <a:r>
              <a:rPr lang="en-US" smtClean="0">
                <a:latin typeface="Arial" pitchFamily="34" charset="0"/>
                <a:ea typeface="ＭＳ Ｐゴシック" pitchFamily="34" charset="-128"/>
              </a:rPr>
              <a:t>Have concern that there might be a single key that is equivalent to using 2 keys as above, not likely but only finally proved as impossible in 1992.</a:t>
            </a:r>
          </a:p>
          <a:p>
            <a:pPr eaLnBrk="1" hangingPunct="1"/>
            <a:r>
              <a:rPr lang="en-US" smtClean="0">
                <a:latin typeface="Arial" pitchFamily="34" charset="0"/>
                <a:ea typeface="ＭＳ Ｐゴシック" pitchFamily="34" charset="-128"/>
              </a:rPr>
              <a:t>More seriously have the “meet-in-the-middle” attack, first described by Diffie in 1977. It is a known plaintext attack (ie have know pair (P,C), and attempts to find by trial-and-error a value X in the “middle” of the double-DES encryption of this pair, and chances of this are much better at O(2^56)  than exhaustive search at O(2^112).</a:t>
            </a:r>
          </a:p>
        </p:txBody>
      </p:sp>
    </p:spTree>
    <p:extLst>
      <p:ext uri="{BB962C8B-B14F-4D97-AF65-F5344CB8AC3E}">
        <p14:creationId xmlns:p14="http://schemas.microsoft.com/office/powerpoint/2010/main" val="16023404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DDACA0C-BB79-41EB-882A-2152F8958B00}" type="slidenum">
              <a:rPr lang="zh-TW" altLang="en-AU" smtClean="0">
                <a:latin typeface="Arial" pitchFamily="34" charset="0"/>
                <a:ea typeface="PMingLiU" pitchFamily="18" charset="-120"/>
              </a:rPr>
              <a:pPr/>
              <a:t>122</a:t>
            </a:fld>
            <a:endParaRPr lang="en-AU" altLang="zh-TW" smtClean="0">
              <a:latin typeface="Arial" pitchFamily="34" charset="0"/>
              <a:ea typeface="PMingLiU" pitchFamily="18" charset="-12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Triple-DES with two keys is a popular alternative to single-DES, but suffers from being 3 times slower to run. The use of encryption &amp; decryption stages are equivalent, but the chosen structure allows for compatibility with single-DES implementations. 3DES with two keys is a relatively popular alternative to DES and has been adopted for use in the key management standards ANS X9.17 and ISO 8732. Currently, there are no practical cryptanalytic attacks on 3DES. Coppersmith notes that the cost of a brute-force key search on 3DES is on the order of 2^112 (=5*10^33) and estimates that the cost of differential cryptanalysis suffers an exponential growth, compared to single DES, exceeding 10^52. </a:t>
            </a:r>
          </a:p>
          <a:p>
            <a:pPr eaLnBrk="1" hangingPunct="1"/>
            <a:r>
              <a:rPr lang="en-AU" altLang="zh-TW" smtClean="0">
                <a:latin typeface="Arial" pitchFamily="34" charset="0"/>
                <a:ea typeface="ＭＳ Ｐゴシック" pitchFamily="34" charset="-128"/>
                <a:cs typeface="Arial" pitchFamily="34" charset="0"/>
              </a:rPr>
              <a:t>There are </a:t>
            </a:r>
            <a:r>
              <a:rPr lang="en-US" smtClean="0">
                <a:latin typeface="Arial" pitchFamily="34" charset="0"/>
                <a:ea typeface="ＭＳ Ｐゴシック" pitchFamily="34" charset="-128"/>
                <a:cs typeface="Arial" pitchFamily="34" charset="0"/>
              </a:rPr>
              <a:t>several proposed attacks on 3DES that, although not currently practical, give a flavor for the types of attacks that have been considered and that could form the basis for more successful future attacks. See text for details. </a:t>
            </a:r>
            <a:endParaRPr lang="en-AU" altLang="zh-TW" smtClean="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659109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5E653E5-CA75-4B55-9F72-6B4C18D6830D}" type="slidenum">
              <a:rPr lang="zh-TW" altLang="en-AU" smtClean="0">
                <a:latin typeface="Arial" pitchFamily="34" charset="0"/>
                <a:ea typeface="PMingLiU" pitchFamily="18" charset="-120"/>
              </a:rPr>
              <a:pPr/>
              <a:t>123</a:t>
            </a:fld>
            <a:endParaRPr lang="en-AU" altLang="zh-TW" smtClean="0">
              <a:latin typeface="Arial" pitchFamily="34" charset="0"/>
              <a:ea typeface="PMingLiU" pitchFamily="18" charset="-12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val="247189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1843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6400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5258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6925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3350" y="6053328"/>
            <a:ext cx="2106930" cy="713232"/>
          </a:xfrm>
          <a:prstGeom prst="rect">
            <a:avLst/>
          </a:prstGeom>
          <a:solidFill>
            <a:srgbClr val="EA43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613398" cy="713232"/>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190881" y="6080760"/>
            <a:ext cx="1991868" cy="685800"/>
          </a:xfrm>
          <a:prstGeom prst="rect">
            <a:avLst/>
          </a:prstGeo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rgbClr val="00B0F0"/>
                </a:solidFill>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endParaRPr lang="en-US"/>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endParaRPr lang="en-US"/>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lstStyle/>
          <a:p>
            <a:r>
              <a:rPr kumimoji="0" lang="en-US" smtClean="0"/>
              <a:t>Click to edit Master title style</a:t>
            </a:r>
            <a:endParaRPr kumimoji="0" lang="en-US"/>
          </a:p>
        </p:txBody>
      </p:sp>
      <p:sp>
        <p:nvSpPr>
          <p:cNvPr id="6" name="Slide Number Placeholder 5"/>
          <p:cNvSpPr>
            <a:spLocks noGrp="1"/>
          </p:cNvSpPr>
          <p:nvPr>
            <p:ph type="sldNum" sz="quarter" idx="12"/>
          </p:nvPr>
        </p:nvSpPr>
        <p:spPr>
          <a:xfrm>
            <a:off x="0" y="1256270"/>
            <a:ext cx="533400" cy="304800"/>
          </a:xfrm>
        </p:spPr>
        <p:txBody>
          <a:bodyPr/>
          <a:lstStyle>
            <a:lvl1pPr>
              <a:defRPr sz="1800">
                <a:solidFill>
                  <a:srgbClr val="FFFFFF"/>
                </a:solidFill>
              </a:defRPr>
            </a:lvl1pPr>
          </a:lstStyle>
          <a:p>
            <a:endParaRPr lang="en-US" dirty="0"/>
          </a:p>
        </p:txBody>
      </p:sp>
      <p:sp>
        <p:nvSpPr>
          <p:cNvPr id="8" name="Content Placeholder 7"/>
          <p:cNvSpPr>
            <a:spLocks noGrp="1"/>
          </p:cNvSpPr>
          <p:nvPr>
            <p:ph sz="quarter" idx="1"/>
          </p:nvPr>
        </p:nvSpPr>
        <p:spPr>
          <a:xfrm>
            <a:off x="152400" y="1600200"/>
            <a:ext cx="8839200" cy="5105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2286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3048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3048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3048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3" name="Slide Number Placeholder 12"/>
          <p:cNvSpPr>
            <a:spLocks noGrp="1"/>
          </p:cNvSpPr>
          <p:nvPr>
            <p:ph type="sldNum" sz="quarter" idx="11"/>
          </p:nvPr>
        </p:nvSpPr>
        <p:spPr>
          <a:xfrm>
            <a:off x="0" y="457200"/>
            <a:ext cx="1295400" cy="701676"/>
          </a:xfrm>
        </p:spPr>
        <p:txBody>
          <a:bodyPr>
            <a:noAutofit/>
          </a:bodyPr>
          <a:lstStyle>
            <a:lvl1pPr>
              <a:defRPr sz="2400">
                <a:solidFill>
                  <a:srgbClr val="FFFFFF"/>
                </a:solidFill>
              </a:defRPr>
            </a:lvl1pPr>
          </a:lstStyle>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endParaRPr lang="en-US"/>
          </a:p>
        </p:txBody>
      </p:sp>
      <p:sp>
        <p:nvSpPr>
          <p:cNvPr id="10" name="Slide Number Placeholder 9"/>
          <p:cNvSpPr>
            <a:spLocks noGrp="1"/>
          </p:cNvSpPr>
          <p:nvPr>
            <p:ph type="sldNum" sz="quarter" idx="16"/>
          </p:nvPr>
        </p:nvSpPr>
        <p:spPr/>
        <p:txBody>
          <a:bodyPr rtlCol="0"/>
          <a:lstStyle/>
          <a:p>
            <a:endParaRPr lang="en-US" dirty="0"/>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a:xfrm>
            <a:off x="6096000" y="6248400"/>
            <a:ext cx="2667000" cy="365125"/>
          </a:xfrm>
          <a:prstGeom prst="rect">
            <a:avLst/>
          </a:prstGeom>
        </p:spPr>
        <p:txBody>
          <a:bodyPr rtlCol="0"/>
          <a:lstStyle/>
          <a:p>
            <a:endParaRPr lang="en-US"/>
          </a:p>
        </p:txBody>
      </p:sp>
      <p:sp>
        <p:nvSpPr>
          <p:cNvPr id="12" name="Slide Number Placeholder 11"/>
          <p:cNvSpPr>
            <a:spLocks noGrp="1"/>
          </p:cNvSpPr>
          <p:nvPr>
            <p:ph type="sldNum" sz="quarter" idx="16"/>
          </p:nvPr>
        </p:nvSpPr>
        <p:spPr/>
        <p:txBody>
          <a:bodyPr rtlCol="0"/>
          <a:lstStyle/>
          <a:p>
            <a:endParaRPr lang="en-US" dirty="0"/>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096000" y="6248400"/>
            <a:ext cx="2667000" cy="365125"/>
          </a:xfrm>
          <a:prstGeom prst="rect">
            <a:avLst/>
          </a:prstGeom>
        </p:spPr>
        <p:txBody>
          <a:bodyPr/>
          <a:lstStyle/>
          <a:p>
            <a:endParaRPr lang="en-US"/>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p>
            <a:endParaRPr lang="en-US"/>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3B9EA5-CE9A-4950-A80C-5ADF06B45B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096000" y="6248400"/>
            <a:ext cx="2667000" cy="365125"/>
          </a:xfrm>
          <a:prstGeom prst="rect">
            <a:avLst/>
          </a:prstGeom>
        </p:spPr>
        <p:txBody>
          <a:bodyPr/>
          <a:lstStyle/>
          <a:p>
            <a:endParaRPr lang="en-US"/>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endParaRPr lang="en-US" dirty="0"/>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228600"/>
            <a:ext cx="88392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152400" y="1600200"/>
            <a:ext cx="8839200" cy="51054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rgbClr val="FF4B05"/>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tx1">
              <a:lumMod val="85000"/>
              <a:lumOff val="15000"/>
              <a:alpha val="62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61784" y="1264096"/>
            <a:ext cx="595184" cy="260728"/>
          </a:xfrm>
          <a:prstGeom prst="rect">
            <a:avLst/>
          </a:prstGeom>
        </p:spPr>
        <p:txBody>
          <a:bodyPr vert="horz" anchor="ctr" anchorCtr="0">
            <a:normAutofit/>
          </a:bodyPr>
          <a:lstStyle>
            <a:lvl1pPr algn="ctr" eaLnBrk="1" latinLnBrk="0" hangingPunct="1">
              <a:defRPr kumimoji="0" sz="1800" b="1">
                <a:solidFill>
                  <a:srgbClr val="FFFFFF"/>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4400" kern="1200">
          <a:solidFill>
            <a:schemeClr val="tx1"/>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552450" y="2057400"/>
            <a:ext cx="7848600" cy="914400"/>
          </a:xfrm>
          <a:noFill/>
          <a:ln>
            <a:miter lim="800000"/>
            <a:headEnd/>
            <a:tailEnd/>
          </a:ln>
        </p:spPr>
        <p:txBody>
          <a:bodyPr vert="horz" wrap="square" lIns="91440" tIns="45720" rIns="91440" bIns="45720" numCol="1" anchor="t" anchorCtr="0" compatLnSpc="1">
            <a:prstTxWarp prst="textNoShape">
              <a:avLst/>
            </a:prstTxWarp>
            <a:normAutofit/>
          </a:bodyPr>
          <a:lstStyle/>
          <a:p>
            <a:pPr algn="ctr" eaLnBrk="1" hangingPunct="1"/>
            <a:r>
              <a:rPr lang="en-US" dirty="0" smtClean="0">
                <a:solidFill>
                  <a:srgbClr val="0070C0"/>
                </a:solidFill>
              </a:rPr>
              <a:t>Block Ciphers</a:t>
            </a:r>
            <a:endParaRPr lang="en-AU" altLang="zh-TW" dirty="0" smtClean="0">
              <a:solidFill>
                <a:srgbClr val="0070C0"/>
              </a:solidFill>
              <a:ea typeface="ＭＳ Ｐゴシック" pitchFamily="34" charset="-128"/>
            </a:endParaRPr>
          </a:p>
        </p:txBody>
      </p:sp>
      <p:sp>
        <p:nvSpPr>
          <p:cNvPr id="3075" name="Rectangle 3"/>
          <p:cNvSpPr>
            <a:spLocks noGrp="1" noChangeArrowheads="1"/>
          </p:cNvSpPr>
          <p:nvPr>
            <p:ph type="subTitle" idx="1"/>
          </p:nvPr>
        </p:nvSpPr>
        <p:spPr bwMode="auto">
          <a:xfrm>
            <a:off x="2152650" y="3905251"/>
            <a:ext cx="5429250" cy="4953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lnSpc>
                <a:spcPct val="90000"/>
              </a:lnSpc>
              <a:buFont typeface="Wingdings" pitchFamily="2" charset="2"/>
              <a:buNone/>
            </a:pPr>
            <a:r>
              <a:rPr lang="en-AU" altLang="zh-TW" sz="3600" dirty="0" err="1" smtClean="0">
                <a:solidFill>
                  <a:srgbClr val="FF0000"/>
                </a:solidFill>
                <a:ea typeface="ＭＳ Ｐゴシック" pitchFamily="34" charset="-128"/>
              </a:rPr>
              <a:t>Dr.</a:t>
            </a:r>
            <a:r>
              <a:rPr lang="en-AU" altLang="zh-TW" sz="3600" dirty="0" smtClean="0">
                <a:solidFill>
                  <a:srgbClr val="FF0000"/>
                </a:solidFill>
                <a:ea typeface="ＭＳ Ｐゴシック" pitchFamily="34" charset="-128"/>
              </a:rPr>
              <a:t>  Md. </a:t>
            </a:r>
            <a:r>
              <a:rPr lang="en-AU" altLang="zh-TW" sz="3600" dirty="0" err="1" smtClean="0">
                <a:solidFill>
                  <a:srgbClr val="FF0000"/>
                </a:solidFill>
                <a:ea typeface="ＭＳ Ｐゴシック" pitchFamily="34" charset="-128"/>
              </a:rPr>
              <a:t>Mahbubur</a:t>
            </a:r>
            <a:r>
              <a:rPr lang="en-AU" altLang="zh-TW" sz="3600" dirty="0" smtClean="0">
                <a:solidFill>
                  <a:srgbClr val="FF0000"/>
                </a:solidFill>
                <a:ea typeface="ＭＳ Ｐゴシック" pitchFamily="34" charset="-128"/>
              </a:rPr>
              <a:t> </a:t>
            </a:r>
            <a:r>
              <a:rPr lang="en-AU" altLang="zh-TW" sz="3600" dirty="0" err="1" smtClean="0">
                <a:solidFill>
                  <a:srgbClr val="FF0000"/>
                </a:solidFill>
                <a:ea typeface="ＭＳ Ｐゴシック" pitchFamily="34" charset="-128"/>
              </a:rPr>
              <a:t>Rahman</a:t>
            </a:r>
            <a:endParaRPr lang="en-AU" altLang="zh-TW" sz="3600" dirty="0" smtClean="0">
              <a:solidFill>
                <a:srgbClr val="FF0000"/>
              </a:solidFill>
              <a:ea typeface="ＭＳ Ｐゴシック" pitchFamily="34" charset="-128"/>
            </a:endParaRPr>
          </a:p>
          <a:p>
            <a:pPr eaLnBrk="1" hangingPunct="1">
              <a:lnSpc>
                <a:spcPct val="90000"/>
              </a:lnSpc>
              <a:buFont typeface="Wingdings" pitchFamily="2" charset="2"/>
              <a:buNone/>
            </a:pPr>
            <a:endParaRPr lang="en-AU" altLang="zh-TW" sz="3600" dirty="0" smtClean="0">
              <a:ea typeface="ＭＳ Ｐゴシック" pitchFamily="34" charset="-128"/>
            </a:endParaRPr>
          </a:p>
        </p:txBody>
      </p:sp>
    </p:spTree>
    <p:extLst>
      <p:ext uri="{BB962C8B-B14F-4D97-AF65-F5344CB8AC3E}">
        <p14:creationId xmlns:p14="http://schemas.microsoft.com/office/powerpoint/2010/main" val="3004572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685800" y="304800"/>
            <a:ext cx="7786688" cy="609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just"/>
            <a:r>
              <a:rPr lang="en-CA" sz="2800" dirty="0" smtClean="0"/>
              <a:t>Encryption and Decryption Tables for Substitution Cipher</a:t>
            </a:r>
          </a:p>
        </p:txBody>
      </p:sp>
      <p:sp>
        <p:nvSpPr>
          <p:cNvPr id="12291" name="Footer Placeholder 4"/>
          <p:cNvSpPr>
            <a:spLocks noGrp="1"/>
          </p:cNvSpPr>
          <p:nvPr>
            <p:ph type="ftr" sz="quarter" idx="4294967295"/>
          </p:nvPr>
        </p:nvSpPr>
        <p:spPr bwMode="auto">
          <a:xfrm>
            <a:off x="2743200" y="6324600"/>
            <a:ext cx="3657600" cy="476250"/>
          </a:xfrm>
          <a:prstGeom prst="rect">
            <a:avLst/>
          </a:prstGeom>
          <a:noFill/>
          <a:ln>
            <a:miter lim="800000"/>
            <a:headEnd/>
            <a:tailEnd/>
          </a:ln>
        </p:spPr>
        <p:txBody>
          <a:bodyPr/>
          <a:lstStyle/>
          <a:p>
            <a:r>
              <a:rPr lang="en-US"/>
              <a:t>CSE 6091: Cryptography</a:t>
            </a:r>
          </a:p>
        </p:txBody>
      </p:sp>
      <p:pic>
        <p:nvPicPr>
          <p:cNvPr id="12292" name="Picture 2"/>
          <p:cNvPicPr>
            <a:picLocks noChangeAspect="1" noChangeArrowheads="1"/>
          </p:cNvPicPr>
          <p:nvPr/>
        </p:nvPicPr>
        <p:blipFill>
          <a:blip r:embed="rId2"/>
          <a:srcRect/>
          <a:stretch>
            <a:fillRect/>
          </a:stretch>
        </p:blipFill>
        <p:spPr bwMode="auto">
          <a:xfrm>
            <a:off x="1519238" y="1433513"/>
            <a:ext cx="6405562" cy="5195887"/>
          </a:xfrm>
          <a:prstGeom prst="rect">
            <a:avLst/>
          </a:prstGeom>
          <a:noFill/>
          <a:ln w="9525">
            <a:noFill/>
            <a:miter lim="800000"/>
            <a:headEnd/>
            <a:tailEnd/>
          </a:ln>
        </p:spPr>
      </p:pic>
    </p:spTree>
    <p:extLst>
      <p:ext uri="{BB962C8B-B14F-4D97-AF65-F5344CB8AC3E}">
        <p14:creationId xmlns:p14="http://schemas.microsoft.com/office/powerpoint/2010/main" val="292094175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Definition of DES S-Boxes</a:t>
            </a:r>
          </a:p>
        </p:txBody>
      </p:sp>
      <p:pic>
        <p:nvPicPr>
          <p:cNvPr id="61443" name="Picture 2"/>
          <p:cNvPicPr>
            <a:picLocks noChangeAspect="1" noChangeArrowheads="1"/>
          </p:cNvPicPr>
          <p:nvPr/>
        </p:nvPicPr>
        <p:blipFill>
          <a:blip r:embed="rId2"/>
          <a:srcRect/>
          <a:stretch>
            <a:fillRect/>
          </a:stretch>
        </p:blipFill>
        <p:spPr bwMode="auto">
          <a:xfrm>
            <a:off x="762000" y="1219200"/>
            <a:ext cx="7723188" cy="4572000"/>
          </a:xfrm>
          <a:prstGeom prst="rect">
            <a:avLst/>
          </a:prstGeom>
          <a:noFill/>
          <a:ln w="9525">
            <a:noFill/>
            <a:miter lim="800000"/>
            <a:headEnd/>
            <a:tailEnd/>
          </a:ln>
        </p:spPr>
      </p:pic>
    </p:spTree>
    <p:extLst>
      <p:ext uri="{BB962C8B-B14F-4D97-AF65-F5344CB8AC3E}">
        <p14:creationId xmlns:p14="http://schemas.microsoft.com/office/powerpoint/2010/main" val="32083154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Definition of DES S-Boxes</a:t>
            </a:r>
          </a:p>
        </p:txBody>
      </p:sp>
      <p:pic>
        <p:nvPicPr>
          <p:cNvPr id="62467" name="Picture 2"/>
          <p:cNvPicPr>
            <a:picLocks noChangeAspect="1" noChangeArrowheads="1"/>
          </p:cNvPicPr>
          <p:nvPr/>
        </p:nvPicPr>
        <p:blipFill>
          <a:blip r:embed="rId2"/>
          <a:srcRect/>
          <a:stretch>
            <a:fillRect/>
          </a:stretch>
        </p:blipFill>
        <p:spPr bwMode="auto">
          <a:xfrm>
            <a:off x="609600" y="1619250"/>
            <a:ext cx="7924800" cy="4652963"/>
          </a:xfrm>
          <a:prstGeom prst="rect">
            <a:avLst/>
          </a:prstGeom>
          <a:noFill/>
          <a:ln w="9525">
            <a:noFill/>
            <a:miter lim="800000"/>
            <a:headEnd/>
            <a:tailEnd/>
          </a:ln>
        </p:spPr>
      </p:pic>
    </p:spTree>
    <p:extLst>
      <p:ext uri="{BB962C8B-B14F-4D97-AF65-F5344CB8AC3E}">
        <p14:creationId xmlns:p14="http://schemas.microsoft.com/office/powerpoint/2010/main" val="4225820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DES Key Schedule Calculation</a:t>
            </a:r>
          </a:p>
        </p:txBody>
      </p:sp>
      <p:pic>
        <p:nvPicPr>
          <p:cNvPr id="63491" name="Picture 4"/>
          <p:cNvPicPr>
            <a:picLocks noChangeAspect="1" noChangeArrowheads="1"/>
          </p:cNvPicPr>
          <p:nvPr/>
        </p:nvPicPr>
        <p:blipFill>
          <a:blip r:embed="rId2"/>
          <a:srcRect/>
          <a:stretch>
            <a:fillRect/>
          </a:stretch>
        </p:blipFill>
        <p:spPr bwMode="auto">
          <a:xfrm>
            <a:off x="838200" y="1592262"/>
            <a:ext cx="7772400" cy="5056188"/>
          </a:xfrm>
          <a:prstGeom prst="rect">
            <a:avLst/>
          </a:prstGeom>
          <a:noFill/>
          <a:ln w="9525">
            <a:noFill/>
            <a:miter lim="800000"/>
            <a:headEnd/>
            <a:tailEnd/>
          </a:ln>
        </p:spPr>
      </p:pic>
    </p:spTree>
    <p:extLst>
      <p:ext uri="{BB962C8B-B14F-4D97-AF65-F5344CB8AC3E}">
        <p14:creationId xmlns:p14="http://schemas.microsoft.com/office/powerpoint/2010/main" val="36524533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The Avalanche Effect</a:t>
            </a:r>
          </a:p>
        </p:txBody>
      </p:sp>
      <p:sp>
        <p:nvSpPr>
          <p:cNvPr id="6451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Blip>
                <a:blip r:embed="rId2"/>
              </a:buBlip>
            </a:pPr>
            <a:r>
              <a:rPr lang="en-US" dirty="0" smtClean="0"/>
              <a:t>Aim: small change in key (or plaintext) produces large change in </a:t>
            </a:r>
            <a:r>
              <a:rPr lang="en-US" dirty="0" err="1" smtClean="0"/>
              <a:t>ciphertext</a:t>
            </a:r>
            <a:endParaRPr lang="en-US" dirty="0" smtClean="0"/>
          </a:p>
          <a:p>
            <a:pPr>
              <a:buFontTx/>
              <a:buBlip>
                <a:blip r:embed="rId2"/>
              </a:buBlip>
            </a:pPr>
            <a:r>
              <a:rPr lang="en-US" dirty="0" smtClean="0"/>
              <a:t>Avalanche </a:t>
            </a:r>
            <a:r>
              <a:rPr lang="en-US" dirty="0" err="1" smtClean="0"/>
              <a:t>eect</a:t>
            </a:r>
            <a:r>
              <a:rPr lang="en-US" dirty="0" smtClean="0"/>
              <a:t> is present in DES (good for security)</a:t>
            </a:r>
          </a:p>
          <a:p>
            <a:pPr>
              <a:buFontTx/>
              <a:buBlip>
                <a:blip r:embed="rId2"/>
              </a:buBlip>
            </a:pPr>
            <a:r>
              <a:rPr lang="en-US" dirty="0" smtClean="0"/>
              <a:t>Following examples show the number of bits that change in output when two </a:t>
            </a:r>
            <a:r>
              <a:rPr lang="en-US" dirty="0" err="1" smtClean="0"/>
              <a:t>dierent</a:t>
            </a:r>
            <a:r>
              <a:rPr lang="en-US" dirty="0" smtClean="0"/>
              <a:t> inputs are used, </a:t>
            </a:r>
            <a:r>
              <a:rPr lang="en-US" dirty="0" smtClean="0">
                <a:solidFill>
                  <a:srgbClr val="FF0000"/>
                </a:solidFill>
              </a:rPr>
              <a:t>differing by 1 </a:t>
            </a:r>
            <a:r>
              <a:rPr lang="en-US" dirty="0" smtClean="0"/>
              <a:t>bit</a:t>
            </a:r>
          </a:p>
          <a:p>
            <a:pPr lvl="1">
              <a:buFontTx/>
              <a:buBlip>
                <a:blip r:embed="rId2"/>
              </a:buBlip>
            </a:pPr>
            <a:r>
              <a:rPr lang="en-US" dirty="0" smtClean="0"/>
              <a:t>Plaintext 1: 02468aceeca86420</a:t>
            </a:r>
          </a:p>
          <a:p>
            <a:pPr lvl="1">
              <a:buFontTx/>
              <a:buBlip>
                <a:blip r:embed="rId2"/>
              </a:buBlip>
            </a:pPr>
            <a:r>
              <a:rPr lang="en-US" dirty="0" smtClean="0"/>
              <a:t>Plaintext 2: 12468aceeca86420</a:t>
            </a:r>
          </a:p>
          <a:p>
            <a:pPr lvl="1">
              <a:buFontTx/>
              <a:buBlip>
                <a:blip r:embed="rId2"/>
              </a:buBlip>
            </a:pPr>
            <a:r>
              <a:rPr lang="en-US" dirty="0" err="1" smtClean="0"/>
              <a:t>Ciphertext</a:t>
            </a:r>
            <a:r>
              <a:rPr lang="en-US" dirty="0" smtClean="0"/>
              <a:t> difference: 32 bits</a:t>
            </a:r>
          </a:p>
          <a:p>
            <a:pPr lvl="2">
              <a:buFontTx/>
              <a:buChar char="•"/>
            </a:pPr>
            <a:r>
              <a:rPr lang="en-US" dirty="0" smtClean="0"/>
              <a:t>Key 1: 0f1571c947d9e859</a:t>
            </a:r>
          </a:p>
          <a:p>
            <a:pPr lvl="2">
              <a:buFontTx/>
              <a:buChar char="•"/>
            </a:pPr>
            <a:r>
              <a:rPr lang="en-US" dirty="0" smtClean="0"/>
              <a:t>Key 2: 1f1571c947d9e859</a:t>
            </a:r>
          </a:p>
          <a:p>
            <a:pPr lvl="2">
              <a:buFontTx/>
              <a:buChar char="•"/>
            </a:pPr>
            <a:r>
              <a:rPr lang="en-US" dirty="0" err="1" smtClean="0">
                <a:solidFill>
                  <a:srgbClr val="FF0000"/>
                </a:solidFill>
              </a:rPr>
              <a:t>Ciphertext</a:t>
            </a:r>
            <a:r>
              <a:rPr lang="en-US" dirty="0" smtClean="0">
                <a:solidFill>
                  <a:srgbClr val="FF0000"/>
                </a:solidFill>
              </a:rPr>
              <a:t> difference: 307</a:t>
            </a:r>
          </a:p>
        </p:txBody>
      </p:sp>
      <p:sp>
        <p:nvSpPr>
          <p:cNvPr id="64516" name="Rectangle 3"/>
          <p:cNvSpPr>
            <a:spLocks noChangeArrowheads="1"/>
          </p:cNvSpPr>
          <p:nvPr/>
        </p:nvSpPr>
        <p:spPr bwMode="auto">
          <a:xfrm>
            <a:off x="5486400" y="4133850"/>
            <a:ext cx="2743200" cy="2308324"/>
          </a:xfrm>
          <a:prstGeom prst="rect">
            <a:avLst/>
          </a:prstGeom>
          <a:noFill/>
          <a:ln w="9525">
            <a:noFill/>
            <a:miter lim="800000"/>
            <a:headEnd/>
            <a:tailEnd/>
          </a:ln>
        </p:spPr>
        <p:txBody>
          <a:bodyPr>
            <a:spAutoFit/>
          </a:bodyPr>
          <a:lstStyle/>
          <a:p>
            <a:r>
              <a:rPr lang="en-US" sz="2400" dirty="0"/>
              <a:t>shows the result when the fourth</a:t>
            </a:r>
          </a:p>
          <a:p>
            <a:r>
              <a:rPr lang="en-US" sz="2400" dirty="0"/>
              <a:t>bit of the plaintext is changed, so that the plaintext is </a:t>
            </a:r>
            <a:r>
              <a:rPr lang="en-US" sz="2400" b="1" dirty="0"/>
              <a:t>12468aceeca86420.</a:t>
            </a:r>
            <a:endParaRPr lang="en-US" sz="2400" dirty="0"/>
          </a:p>
        </p:txBody>
      </p:sp>
    </p:spTree>
    <p:extLst>
      <p:ext uri="{BB962C8B-B14F-4D97-AF65-F5344CB8AC3E}">
        <p14:creationId xmlns:p14="http://schemas.microsoft.com/office/powerpoint/2010/main" val="14439544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Avalanche Effect in DES: Change in Plaintext</a:t>
            </a:r>
          </a:p>
        </p:txBody>
      </p:sp>
      <p:pic>
        <p:nvPicPr>
          <p:cNvPr id="65539" name="Picture 2"/>
          <p:cNvPicPr>
            <a:picLocks noChangeAspect="1" noChangeArrowheads="1"/>
          </p:cNvPicPr>
          <p:nvPr/>
        </p:nvPicPr>
        <p:blipFill>
          <a:blip r:embed="rId2"/>
          <a:srcRect/>
          <a:stretch>
            <a:fillRect/>
          </a:stretch>
        </p:blipFill>
        <p:spPr bwMode="auto">
          <a:xfrm>
            <a:off x="2057400" y="838200"/>
            <a:ext cx="6705600" cy="5741988"/>
          </a:xfrm>
          <a:prstGeom prst="rect">
            <a:avLst/>
          </a:prstGeom>
          <a:noFill/>
          <a:ln w="9525">
            <a:noFill/>
            <a:miter lim="800000"/>
            <a:headEnd/>
            <a:tailEnd/>
          </a:ln>
        </p:spPr>
      </p:pic>
      <p:sp>
        <p:nvSpPr>
          <p:cNvPr id="65540" name="Rectangle 3"/>
          <p:cNvSpPr>
            <a:spLocks noChangeArrowheads="1"/>
          </p:cNvSpPr>
          <p:nvPr/>
        </p:nvSpPr>
        <p:spPr bwMode="auto">
          <a:xfrm>
            <a:off x="0" y="990600"/>
            <a:ext cx="2514600" cy="2246769"/>
          </a:xfrm>
          <a:prstGeom prst="rect">
            <a:avLst/>
          </a:prstGeom>
          <a:noFill/>
          <a:ln w="9525">
            <a:noFill/>
            <a:miter lim="800000"/>
            <a:headEnd/>
            <a:tailEnd/>
          </a:ln>
        </p:spPr>
        <p:txBody>
          <a:bodyPr>
            <a:spAutoFit/>
          </a:bodyPr>
          <a:lstStyle/>
          <a:p>
            <a:r>
              <a:rPr lang="en-US" sz="2000" dirty="0"/>
              <a:t>The second column of the table shows the intermediate 64-bit </a:t>
            </a:r>
          </a:p>
          <a:p>
            <a:r>
              <a:rPr lang="en-US" sz="2000" dirty="0"/>
              <a:t>values at the end of</a:t>
            </a:r>
          </a:p>
          <a:p>
            <a:r>
              <a:rPr lang="en-US" sz="2000" dirty="0"/>
              <a:t> each</a:t>
            </a:r>
          </a:p>
          <a:p>
            <a:r>
              <a:rPr lang="en-US" sz="2000" dirty="0"/>
              <a:t>round for the </a:t>
            </a:r>
            <a:r>
              <a:rPr lang="en-US" sz="2000" dirty="0">
                <a:solidFill>
                  <a:srgbClr val="FF0000"/>
                </a:solidFill>
              </a:rPr>
              <a:t>two plaintexts.</a:t>
            </a:r>
          </a:p>
        </p:txBody>
      </p:sp>
      <p:sp>
        <p:nvSpPr>
          <p:cNvPr id="65541" name="Rectangle 4"/>
          <p:cNvSpPr>
            <a:spLocks noChangeArrowheads="1"/>
          </p:cNvSpPr>
          <p:nvPr/>
        </p:nvSpPr>
        <p:spPr bwMode="auto">
          <a:xfrm>
            <a:off x="304800" y="3581400"/>
            <a:ext cx="1600200" cy="2862322"/>
          </a:xfrm>
          <a:prstGeom prst="rect">
            <a:avLst/>
          </a:prstGeom>
          <a:noFill/>
          <a:ln w="9525">
            <a:noFill/>
            <a:miter lim="800000"/>
            <a:headEnd/>
            <a:tailEnd/>
          </a:ln>
        </p:spPr>
        <p:txBody>
          <a:bodyPr>
            <a:spAutoFit/>
          </a:bodyPr>
          <a:lstStyle/>
          <a:p>
            <a:r>
              <a:rPr lang="en-US" sz="2000" dirty="0"/>
              <a:t>The third column shows the </a:t>
            </a:r>
            <a:r>
              <a:rPr lang="en-US" sz="2000" dirty="0">
                <a:solidFill>
                  <a:srgbClr val="FF0000"/>
                </a:solidFill>
              </a:rPr>
              <a:t>number of bits that differ</a:t>
            </a:r>
          </a:p>
          <a:p>
            <a:r>
              <a:rPr lang="en-US" sz="2000" dirty="0">
                <a:solidFill>
                  <a:srgbClr val="FF0000"/>
                </a:solidFill>
              </a:rPr>
              <a:t>between the two </a:t>
            </a:r>
            <a:r>
              <a:rPr lang="en-US" sz="2000" dirty="0"/>
              <a:t>intermediate values.</a:t>
            </a:r>
          </a:p>
        </p:txBody>
      </p:sp>
    </p:spTree>
    <p:extLst>
      <p:ext uri="{BB962C8B-B14F-4D97-AF65-F5344CB8AC3E}">
        <p14:creationId xmlns:p14="http://schemas.microsoft.com/office/powerpoint/2010/main" val="68286158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Avalanche Eect in DES: Change in Key</a:t>
            </a:r>
          </a:p>
        </p:txBody>
      </p:sp>
      <p:pic>
        <p:nvPicPr>
          <p:cNvPr id="66563" name="Picture 2"/>
          <p:cNvPicPr>
            <a:picLocks noChangeAspect="1" noChangeArrowheads="1"/>
          </p:cNvPicPr>
          <p:nvPr/>
        </p:nvPicPr>
        <p:blipFill>
          <a:blip r:embed="rId2"/>
          <a:srcRect/>
          <a:stretch>
            <a:fillRect/>
          </a:stretch>
        </p:blipFill>
        <p:spPr bwMode="auto">
          <a:xfrm>
            <a:off x="2438400" y="914400"/>
            <a:ext cx="6248400" cy="5349875"/>
          </a:xfrm>
          <a:prstGeom prst="rect">
            <a:avLst/>
          </a:prstGeom>
          <a:noFill/>
          <a:ln w="9525">
            <a:noFill/>
            <a:miter lim="800000"/>
            <a:headEnd/>
            <a:tailEnd/>
          </a:ln>
        </p:spPr>
      </p:pic>
      <p:sp>
        <p:nvSpPr>
          <p:cNvPr id="66564" name="Rectangle 5"/>
          <p:cNvSpPr>
            <a:spLocks noChangeArrowheads="1"/>
          </p:cNvSpPr>
          <p:nvPr/>
        </p:nvSpPr>
        <p:spPr bwMode="auto">
          <a:xfrm>
            <a:off x="304800" y="2514600"/>
            <a:ext cx="1905000" cy="2554545"/>
          </a:xfrm>
          <a:prstGeom prst="rect">
            <a:avLst/>
          </a:prstGeom>
          <a:noFill/>
          <a:ln w="9525">
            <a:noFill/>
            <a:miter lim="800000"/>
            <a:headEnd/>
            <a:tailEnd/>
          </a:ln>
        </p:spPr>
        <p:txBody>
          <a:bodyPr>
            <a:spAutoFit/>
          </a:bodyPr>
          <a:lstStyle/>
          <a:p>
            <a:r>
              <a:rPr lang="en-US" sz="2000" dirty="0"/>
              <a:t>shows a similar test using the original plaintext of </a:t>
            </a:r>
            <a:r>
              <a:rPr lang="en-US" sz="2000" dirty="0">
                <a:solidFill>
                  <a:srgbClr val="FF0000"/>
                </a:solidFill>
              </a:rPr>
              <a:t>with two keys that</a:t>
            </a:r>
          </a:p>
          <a:p>
            <a:r>
              <a:rPr lang="en-US" sz="2000" dirty="0">
                <a:solidFill>
                  <a:srgbClr val="FF0000"/>
                </a:solidFill>
              </a:rPr>
              <a:t>differ in only the fourth bit position</a:t>
            </a:r>
            <a:r>
              <a:rPr lang="en-US" dirty="0">
                <a:solidFill>
                  <a:srgbClr val="FF0000"/>
                </a:solidFill>
              </a:rPr>
              <a:t>:</a:t>
            </a:r>
          </a:p>
        </p:txBody>
      </p:sp>
    </p:spTree>
    <p:extLst>
      <p:ext uri="{BB962C8B-B14F-4D97-AF65-F5344CB8AC3E}">
        <p14:creationId xmlns:p14="http://schemas.microsoft.com/office/powerpoint/2010/main" val="35342403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Concerns of DES</a:t>
            </a:r>
          </a:p>
        </p:txBody>
      </p:sp>
      <p:sp>
        <p:nvSpPr>
          <p:cNvPr id="6758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n-US" sz="2000" dirty="0" smtClean="0">
                <a:solidFill>
                  <a:srgbClr val="FF0000"/>
                </a:solidFill>
              </a:rPr>
              <a:t>Key size and the nature of the algorithm</a:t>
            </a:r>
          </a:p>
          <a:p>
            <a:pPr>
              <a:buFontTx/>
              <a:buBlip>
                <a:blip r:embed="rId2"/>
              </a:buBlip>
            </a:pPr>
            <a:r>
              <a:rPr lang="en-US" sz="2000" dirty="0" smtClean="0"/>
              <a:t>Although 64 bit initial key, only 56 bits used in encryption (other 8 for parity check)</a:t>
            </a:r>
          </a:p>
          <a:p>
            <a:pPr>
              <a:buFontTx/>
              <a:buBlip>
                <a:blip r:embed="rId2"/>
              </a:buBlip>
            </a:pPr>
            <a:r>
              <a:rPr lang="en-US" sz="2000" dirty="0" smtClean="0"/>
              <a:t>2</a:t>
            </a:r>
            <a:r>
              <a:rPr lang="en-US" sz="2000" baseline="30000" dirty="0" smtClean="0"/>
              <a:t>56 </a:t>
            </a:r>
            <a:r>
              <a:rPr lang="en-US" sz="2000" dirty="0" smtClean="0"/>
              <a:t>= 7.2*  10</a:t>
            </a:r>
            <a:r>
              <a:rPr lang="en-US" sz="2000" baseline="30000" dirty="0" smtClean="0"/>
              <a:t>16</a:t>
            </a:r>
          </a:p>
          <a:p>
            <a:pPr lvl="1">
              <a:buFontTx/>
              <a:buChar char="–"/>
            </a:pPr>
            <a:r>
              <a:rPr lang="en-US" sz="2000" dirty="0" smtClean="0"/>
              <a:t>1977: estimated cost $US20m to build machine to break in 10 hours</a:t>
            </a:r>
          </a:p>
          <a:p>
            <a:pPr lvl="1">
              <a:buFontTx/>
              <a:buChar char="–"/>
            </a:pPr>
            <a:r>
              <a:rPr lang="en-US" sz="2000" dirty="0" smtClean="0"/>
              <a:t>1998: EFF built machine for $US250k to break in 3 days</a:t>
            </a:r>
          </a:p>
          <a:p>
            <a:pPr lvl="1">
              <a:buFontTx/>
              <a:buChar char="–"/>
            </a:pPr>
            <a:r>
              <a:rPr lang="en-US" sz="2000" dirty="0" smtClean="0"/>
              <a:t>Today: 56 bits considered too short to withstand brute force attack</a:t>
            </a:r>
          </a:p>
          <a:p>
            <a:pPr>
              <a:buFontTx/>
              <a:buBlip>
                <a:blip r:embed="rId2"/>
              </a:buBlip>
            </a:pPr>
            <a:r>
              <a:rPr lang="en-US" sz="2000" dirty="0" smtClean="0"/>
              <a:t>Recent offerings confirm this. Both Intel and AMD now offer hardware-based instructions to accelerate the use of AES.  Test run on a contemporary multicore Intel machine resulted in an encryption rate of about </a:t>
            </a:r>
            <a:r>
              <a:rPr lang="en-US" sz="2000" dirty="0" smtClean="0">
                <a:solidFill>
                  <a:srgbClr val="FF0000"/>
                </a:solidFill>
              </a:rPr>
              <a:t>half a billion encryptions per second.</a:t>
            </a:r>
          </a:p>
          <a:p>
            <a:pPr>
              <a:buFontTx/>
              <a:buBlip>
                <a:blip r:embed="rId2"/>
              </a:buBlip>
            </a:pPr>
            <a:r>
              <a:rPr lang="en-US" sz="2000" dirty="0" smtClean="0"/>
              <a:t>3DES uses 128-bit keys</a:t>
            </a:r>
          </a:p>
        </p:txBody>
      </p:sp>
    </p:spTree>
    <p:extLst>
      <p:ext uri="{BB962C8B-B14F-4D97-AF65-F5344CB8AC3E}">
        <p14:creationId xmlns:p14="http://schemas.microsoft.com/office/powerpoint/2010/main" val="37116559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endParaRPr lang="en-US" smtClean="0"/>
          </a:p>
        </p:txBody>
      </p:sp>
      <p:pic>
        <p:nvPicPr>
          <p:cNvPr id="68611" name="Picture 2"/>
          <p:cNvPicPr>
            <a:picLocks noChangeAspect="1" noChangeArrowheads="1"/>
          </p:cNvPicPr>
          <p:nvPr/>
        </p:nvPicPr>
        <p:blipFill>
          <a:blip r:embed="rId2"/>
          <a:srcRect/>
          <a:stretch>
            <a:fillRect/>
          </a:stretch>
        </p:blipFill>
        <p:spPr bwMode="auto">
          <a:xfrm>
            <a:off x="381000" y="2190750"/>
            <a:ext cx="8229600" cy="3205163"/>
          </a:xfrm>
          <a:prstGeom prst="rect">
            <a:avLst/>
          </a:prstGeom>
          <a:noFill/>
          <a:ln w="9525">
            <a:noFill/>
            <a:miter lim="800000"/>
            <a:headEnd/>
            <a:tailEnd/>
          </a:ln>
        </p:spPr>
      </p:pic>
    </p:spTree>
    <p:extLst>
      <p:ext uri="{BB962C8B-B14F-4D97-AF65-F5344CB8AC3E}">
        <p14:creationId xmlns:p14="http://schemas.microsoft.com/office/powerpoint/2010/main" val="7398119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Concern of DES</a:t>
            </a:r>
          </a:p>
        </p:txBody>
      </p:sp>
      <p:sp>
        <p:nvSpPr>
          <p:cNvPr id="6963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b="1" smtClean="0"/>
              <a:t>The Nature of the DES Algorithm</a:t>
            </a:r>
          </a:p>
          <a:p>
            <a:pPr>
              <a:buFontTx/>
              <a:buBlip>
                <a:blip r:embed="rId2"/>
              </a:buBlip>
            </a:pPr>
            <a:r>
              <a:rPr lang="en-US" smtClean="0"/>
              <a:t>Another concern is the possibility that </a:t>
            </a:r>
            <a:r>
              <a:rPr lang="en-US" smtClean="0">
                <a:solidFill>
                  <a:srgbClr val="FF0000"/>
                </a:solidFill>
              </a:rPr>
              <a:t>cryptanalysis is possible </a:t>
            </a:r>
            <a:r>
              <a:rPr lang="en-US" smtClean="0"/>
              <a:t>by exploiting the characteristics of the DES algorithm</a:t>
            </a:r>
          </a:p>
          <a:p>
            <a:pPr>
              <a:buFontTx/>
              <a:buBlip>
                <a:blip r:embed="rId2"/>
              </a:buBlip>
            </a:pPr>
            <a:r>
              <a:rPr lang="en-US" smtClean="0"/>
              <a:t>Because the design criteria for these S-boxes, and indeed for the entire algorithm, </a:t>
            </a:r>
            <a:r>
              <a:rPr lang="en-US" smtClean="0">
                <a:solidFill>
                  <a:srgbClr val="FF0000"/>
                </a:solidFill>
              </a:rPr>
              <a:t>were not made public</a:t>
            </a:r>
            <a:r>
              <a:rPr lang="en-US" smtClean="0"/>
              <a:t>, there is a suspicion that the boxes were constructed in such a way that </a:t>
            </a:r>
            <a:r>
              <a:rPr lang="en-US" smtClean="0">
                <a:solidFill>
                  <a:srgbClr val="FF0000"/>
                </a:solidFill>
              </a:rPr>
              <a:t>cryptanalysis is possible </a:t>
            </a:r>
            <a:r>
              <a:rPr lang="en-US" smtClean="0"/>
              <a:t>for an opponent who knows </a:t>
            </a:r>
            <a:r>
              <a:rPr lang="en-US" smtClean="0">
                <a:solidFill>
                  <a:srgbClr val="FF0000"/>
                </a:solidFill>
              </a:rPr>
              <a:t>the weaknesses in the S-boxes.</a:t>
            </a:r>
          </a:p>
        </p:txBody>
      </p:sp>
    </p:spTree>
    <p:extLst>
      <p:ext uri="{BB962C8B-B14F-4D97-AF65-F5344CB8AC3E}">
        <p14:creationId xmlns:p14="http://schemas.microsoft.com/office/powerpoint/2010/main" val="49063637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Attacks on DES</a:t>
            </a:r>
          </a:p>
        </p:txBody>
      </p:sp>
      <p:sp>
        <p:nvSpPr>
          <p:cNvPr id="70659" name="Content Placeholder 2"/>
          <p:cNvSpPr>
            <a:spLocks noGrp="1"/>
          </p:cNvSpPr>
          <p:nvPr>
            <p:ph idx="1"/>
          </p:nvPr>
        </p:nvSpPr>
        <p:spPr bwMode="auto">
          <a:xfrm>
            <a:off x="533400" y="1600200"/>
            <a:ext cx="8153400" cy="4724400"/>
          </a:xfrm>
          <a:noFill/>
          <a:ln>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a:buFontTx/>
              <a:buNone/>
            </a:pPr>
            <a:r>
              <a:rPr lang="en-US" dirty="0" smtClean="0">
                <a:solidFill>
                  <a:srgbClr val="0000FF"/>
                </a:solidFill>
              </a:rPr>
              <a:t>Timing Attacks</a:t>
            </a:r>
          </a:p>
          <a:p>
            <a:pPr>
              <a:buFontTx/>
              <a:buBlip>
                <a:blip r:embed="rId2"/>
              </a:buBlip>
            </a:pPr>
            <a:r>
              <a:rPr lang="en-US" dirty="0" smtClean="0"/>
              <a:t>Information gained about key/plaintext by observing how </a:t>
            </a:r>
            <a:r>
              <a:rPr lang="en-US" dirty="0" smtClean="0">
                <a:solidFill>
                  <a:srgbClr val="FF0000"/>
                </a:solidFill>
              </a:rPr>
              <a:t>long implementation takes to decrypt</a:t>
            </a:r>
          </a:p>
          <a:p>
            <a:pPr>
              <a:buFontTx/>
              <a:buBlip>
                <a:blip r:embed="rId2"/>
              </a:buBlip>
            </a:pPr>
            <a:r>
              <a:rPr lang="en-US" dirty="0" smtClean="0"/>
              <a:t> No known useful attacks on DES</a:t>
            </a:r>
          </a:p>
          <a:p>
            <a:pPr>
              <a:buFontTx/>
              <a:buBlip>
                <a:blip r:embed="rId2"/>
              </a:buBlip>
            </a:pPr>
            <a:endParaRPr lang="en-US" dirty="0" smtClean="0"/>
          </a:p>
          <a:p>
            <a:pPr>
              <a:buFontTx/>
              <a:buNone/>
            </a:pPr>
            <a:r>
              <a:rPr lang="en-US" dirty="0" smtClean="0">
                <a:solidFill>
                  <a:srgbClr val="0000FF"/>
                </a:solidFill>
              </a:rPr>
              <a:t>Differential Cryptanalysis</a:t>
            </a:r>
          </a:p>
          <a:p>
            <a:pPr>
              <a:buFontTx/>
              <a:buBlip>
                <a:blip r:embed="rId2"/>
              </a:buBlip>
            </a:pPr>
            <a:r>
              <a:rPr lang="en-US" dirty="0" smtClean="0"/>
              <a:t>Observe how pairs of plaintext blocks evolve</a:t>
            </a:r>
          </a:p>
          <a:p>
            <a:pPr>
              <a:buFontTx/>
              <a:buBlip>
                <a:blip r:embed="rId2"/>
              </a:buBlip>
            </a:pPr>
            <a:r>
              <a:rPr lang="en-US" dirty="0" smtClean="0"/>
              <a:t>Break DES in 247 encryptions (compared to 255); but require 247 chosen plaintexts</a:t>
            </a:r>
          </a:p>
          <a:p>
            <a:pPr>
              <a:buFontTx/>
              <a:buBlip>
                <a:blip r:embed="rId2"/>
              </a:buBlip>
            </a:pPr>
            <a:endParaRPr lang="en-US" dirty="0" smtClean="0"/>
          </a:p>
          <a:p>
            <a:pPr>
              <a:buFontTx/>
              <a:buNone/>
            </a:pPr>
            <a:r>
              <a:rPr lang="en-US" dirty="0" smtClean="0">
                <a:solidFill>
                  <a:srgbClr val="0000FF"/>
                </a:solidFill>
              </a:rPr>
              <a:t>Linear Cryptanalysis</a:t>
            </a:r>
          </a:p>
          <a:p>
            <a:pPr>
              <a:buFontTx/>
              <a:buBlip>
                <a:blip r:embed="rId2"/>
              </a:buBlip>
            </a:pPr>
            <a:r>
              <a:rPr lang="en-US" dirty="0" smtClean="0"/>
              <a:t>Find linear approximations of the transformations</a:t>
            </a:r>
          </a:p>
          <a:p>
            <a:pPr>
              <a:buFontTx/>
              <a:buBlip>
                <a:blip r:embed="rId2"/>
              </a:buBlip>
            </a:pPr>
            <a:r>
              <a:rPr lang="en-US" dirty="0" smtClean="0"/>
              <a:t>Break DES using 243 known plaintexts</a:t>
            </a:r>
          </a:p>
        </p:txBody>
      </p:sp>
    </p:spTree>
    <p:extLst>
      <p:ext uri="{BB962C8B-B14F-4D97-AF65-F5344CB8AC3E}">
        <p14:creationId xmlns:p14="http://schemas.microsoft.com/office/powerpoint/2010/main" val="1103775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304800"/>
            <a:ext cx="8343900" cy="712788"/>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dirty="0" smtClean="0">
                <a:solidFill>
                  <a:srgbClr val="339933"/>
                </a:solidFill>
                <a:ea typeface="ＭＳ Ｐゴシック" pitchFamily="34" charset="-128"/>
              </a:rPr>
              <a:t>Substitution-permutation (S-P) networks</a:t>
            </a:r>
          </a:p>
        </p:txBody>
      </p:sp>
      <p:sp>
        <p:nvSpPr>
          <p:cNvPr id="13315" name="Rectangle 3"/>
          <p:cNvSpPr>
            <a:spLocks noGrp="1" noChangeArrowheads="1"/>
          </p:cNvSpPr>
          <p:nvPr>
            <p:ph idx="4294967295"/>
          </p:nvPr>
        </p:nvSpPr>
        <p:spPr bwMode="auto">
          <a:xfrm>
            <a:off x="685800" y="1981200"/>
            <a:ext cx="7772400" cy="3962400"/>
          </a:xfrm>
          <a:prstGeom prst="rect">
            <a:avLst/>
          </a:prstGeom>
          <a:noFill/>
          <a:ln>
            <a:miter lim="800000"/>
            <a:headEnd/>
            <a:tailEnd/>
          </a:ln>
        </p:spPr>
        <p:txBody>
          <a:bodyPr/>
          <a:lstStyle/>
          <a:p>
            <a:pPr eaLnBrk="1" hangingPunct="1">
              <a:lnSpc>
                <a:spcPts val="3200"/>
              </a:lnSpc>
            </a:pPr>
            <a:r>
              <a:rPr lang="en-AU" sz="2000" smtClean="0">
                <a:solidFill>
                  <a:schemeClr val="tx1"/>
                </a:solidFill>
                <a:ea typeface="ＭＳ Ｐゴシック" pitchFamily="34" charset="-128"/>
              </a:rPr>
              <a:t>Claude Shannon introduced idea of substitution-permutation (S-P) networks in 1949 paper</a:t>
            </a:r>
          </a:p>
          <a:p>
            <a:pPr eaLnBrk="1" hangingPunct="1">
              <a:lnSpc>
                <a:spcPts val="3200"/>
              </a:lnSpc>
            </a:pPr>
            <a:r>
              <a:rPr lang="en-AU" sz="2000" smtClean="0">
                <a:solidFill>
                  <a:schemeClr val="tx1"/>
                </a:solidFill>
                <a:ea typeface="ＭＳ Ｐゴシック" pitchFamily="34" charset="-128"/>
              </a:rPr>
              <a:t>This idea is the basis of modern block ciphers </a:t>
            </a:r>
          </a:p>
          <a:p>
            <a:pPr eaLnBrk="1" hangingPunct="1">
              <a:lnSpc>
                <a:spcPts val="3200"/>
              </a:lnSpc>
            </a:pPr>
            <a:r>
              <a:rPr lang="en-AU" sz="2000" smtClean="0">
                <a:solidFill>
                  <a:schemeClr val="tx1"/>
                </a:solidFill>
                <a:ea typeface="ＭＳ Ｐゴシック" pitchFamily="34" charset="-128"/>
              </a:rPr>
              <a:t>S-P nets are based on the two primitive cryptographic operations seen before: </a:t>
            </a:r>
          </a:p>
          <a:p>
            <a:pPr lvl="1" eaLnBrk="1" hangingPunct="1">
              <a:lnSpc>
                <a:spcPts val="3200"/>
              </a:lnSpc>
            </a:pPr>
            <a:r>
              <a:rPr lang="en-AU" i="1" smtClean="0">
                <a:ea typeface="ＭＳ Ｐゴシック" pitchFamily="34" charset="-128"/>
              </a:rPr>
              <a:t>substitution</a:t>
            </a:r>
            <a:r>
              <a:rPr lang="en-AU" smtClean="0">
                <a:ea typeface="ＭＳ Ｐゴシック" pitchFamily="34" charset="-128"/>
              </a:rPr>
              <a:t> (S-box)</a:t>
            </a:r>
          </a:p>
          <a:p>
            <a:pPr lvl="1" eaLnBrk="1" hangingPunct="1">
              <a:lnSpc>
                <a:spcPts val="3200"/>
              </a:lnSpc>
            </a:pPr>
            <a:r>
              <a:rPr lang="en-AU" i="1" smtClean="0">
                <a:ea typeface="ＭＳ Ｐゴシック" pitchFamily="34" charset="-128"/>
              </a:rPr>
              <a:t>permutation </a:t>
            </a:r>
            <a:r>
              <a:rPr lang="en-AU" smtClean="0">
                <a:ea typeface="ＭＳ Ｐゴシック" pitchFamily="34" charset="-128"/>
              </a:rPr>
              <a:t>(P-box)</a:t>
            </a:r>
          </a:p>
          <a:p>
            <a:pPr eaLnBrk="1" hangingPunct="1">
              <a:lnSpc>
                <a:spcPts val="3200"/>
              </a:lnSpc>
            </a:pPr>
            <a:r>
              <a:rPr lang="en-AU" sz="2000" smtClean="0">
                <a:solidFill>
                  <a:schemeClr val="tx1"/>
                </a:solidFill>
                <a:ea typeface="ＭＳ Ｐゴシック" pitchFamily="34" charset="-128"/>
              </a:rPr>
              <a:t>Provide </a:t>
            </a:r>
            <a:r>
              <a:rPr lang="en-AU" sz="2000" i="1" smtClean="0">
                <a:solidFill>
                  <a:srgbClr val="339933"/>
                </a:solidFill>
                <a:ea typeface="ＭＳ Ｐゴシック" pitchFamily="34" charset="-128"/>
              </a:rPr>
              <a:t>confusion</a:t>
            </a:r>
            <a:r>
              <a:rPr lang="en-AU" sz="2000" smtClean="0">
                <a:solidFill>
                  <a:srgbClr val="339933"/>
                </a:solidFill>
                <a:ea typeface="ＭＳ Ｐゴシック" pitchFamily="34" charset="-128"/>
              </a:rPr>
              <a:t> &amp; </a:t>
            </a:r>
            <a:r>
              <a:rPr lang="en-AU" sz="2000" i="1" smtClean="0">
                <a:solidFill>
                  <a:srgbClr val="339933"/>
                </a:solidFill>
                <a:ea typeface="ＭＳ Ｐゴシック" pitchFamily="34" charset="-128"/>
              </a:rPr>
              <a:t>diffusion</a:t>
            </a:r>
            <a:r>
              <a:rPr lang="en-AU" sz="2000" smtClean="0">
                <a:solidFill>
                  <a:srgbClr val="339933"/>
                </a:solidFill>
                <a:ea typeface="ＭＳ Ｐゴシック" pitchFamily="34" charset="-128"/>
              </a:rPr>
              <a:t> </a:t>
            </a:r>
            <a:r>
              <a:rPr lang="en-AU" sz="2000" smtClean="0">
                <a:solidFill>
                  <a:schemeClr val="tx1"/>
                </a:solidFill>
                <a:ea typeface="ＭＳ Ｐゴシック" pitchFamily="34" charset="-128"/>
              </a:rPr>
              <a:t>of message &amp; key</a:t>
            </a:r>
          </a:p>
        </p:txBody>
      </p:sp>
      <p:sp>
        <p:nvSpPr>
          <p:cNvPr id="13316" name="Slide Number Placeholder 4"/>
          <p:cNvSpPr>
            <a:spLocks noGrp="1"/>
          </p:cNvSpPr>
          <p:nvPr>
            <p:ph type="sldNum" sz="quarter" idx="4294967295"/>
          </p:nvPr>
        </p:nvSpPr>
        <p:spPr>
          <a:xfrm>
            <a:off x="6629400" y="6324600"/>
            <a:ext cx="2133600" cy="476250"/>
          </a:xfrm>
          <a:prstGeom prst="rect">
            <a:avLst/>
          </a:prstGeom>
          <a:noFill/>
        </p:spPr>
        <p:txBody>
          <a:bodyPr/>
          <a:lstStyle/>
          <a:p>
            <a:fld id="{C7976F27-90FC-4B7B-8267-74ABE8026083}" type="slidenum">
              <a:rPr lang="en-US" smtClean="0">
                <a:latin typeface="Arial" pitchFamily="34" charset="0"/>
                <a:ea typeface="PMingLiU" pitchFamily="18" charset="-120"/>
              </a:rPr>
              <a:pPr/>
              <a:t>11</a:t>
            </a:fld>
            <a:endParaRPr lang="en-US" smtClean="0">
              <a:latin typeface="Arial" pitchFamily="34" charset="0"/>
              <a:ea typeface="PMingLiU" pitchFamily="18" charset="-120"/>
            </a:endParaRPr>
          </a:p>
        </p:txBody>
      </p:sp>
      <p:sp>
        <p:nvSpPr>
          <p:cNvPr id="13317" name="Rectangle 4"/>
          <p:cNvSpPr>
            <a:spLocks noChangeArrowheads="1"/>
          </p:cNvSpPr>
          <p:nvPr/>
        </p:nvSpPr>
        <p:spPr bwMode="auto">
          <a:xfrm>
            <a:off x="457200" y="1545431"/>
            <a:ext cx="7696200" cy="461963"/>
          </a:xfrm>
          <a:prstGeom prst="rect">
            <a:avLst/>
          </a:prstGeom>
          <a:noFill/>
          <a:ln w="9525">
            <a:noFill/>
            <a:miter lim="800000"/>
            <a:headEnd/>
            <a:tailEnd/>
          </a:ln>
        </p:spPr>
        <p:txBody>
          <a:bodyPr>
            <a:spAutoFit/>
          </a:bodyPr>
          <a:lstStyle/>
          <a:p>
            <a:r>
              <a:rPr lang="en-AU" sz="2400" dirty="0">
                <a:solidFill>
                  <a:srgbClr val="FF0000"/>
                </a:solidFill>
                <a:ea typeface="ＭＳ Ｐゴシック" pitchFamily="34" charset="-128"/>
              </a:rPr>
              <a:t>Claude Shannon and Substitution-Permutation Ciphers</a:t>
            </a:r>
            <a:endParaRPr lang="en-US" sz="2400" dirty="0">
              <a:solidFill>
                <a:srgbClr val="FF0000"/>
              </a:solidFill>
            </a:endParaRPr>
          </a:p>
        </p:txBody>
      </p:sp>
    </p:spTree>
    <p:extLst>
      <p:ext uri="{BB962C8B-B14F-4D97-AF65-F5344CB8AC3E}">
        <p14:creationId xmlns:p14="http://schemas.microsoft.com/office/powerpoint/2010/main" val="39168208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685800" y="609600"/>
            <a:ext cx="7772400" cy="5364163"/>
          </a:xfrm>
          <a:prstGeom prst="rect">
            <a:avLst/>
          </a:prstGeom>
          <a:noFill/>
          <a:ln w="9525">
            <a:noFill/>
            <a:miter lim="800000"/>
            <a:headEnd/>
            <a:tailEnd/>
          </a:ln>
        </p:spPr>
      </p:pic>
    </p:spTree>
    <p:extLst>
      <p:ext uri="{BB962C8B-B14F-4D97-AF65-F5344CB8AC3E}">
        <p14:creationId xmlns:p14="http://schemas.microsoft.com/office/powerpoint/2010/main" val="427858520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srcRect/>
          <a:stretch>
            <a:fillRect/>
          </a:stretch>
        </p:blipFill>
        <p:spPr bwMode="auto">
          <a:xfrm>
            <a:off x="533400" y="609600"/>
            <a:ext cx="8101013" cy="5334000"/>
          </a:xfrm>
          <a:prstGeom prst="rect">
            <a:avLst/>
          </a:prstGeom>
          <a:noFill/>
          <a:ln w="9525">
            <a:noFill/>
            <a:miter lim="800000"/>
            <a:headEnd/>
            <a:tailEnd/>
          </a:ln>
        </p:spPr>
      </p:pic>
    </p:spTree>
    <p:extLst>
      <p:ext uri="{BB962C8B-B14F-4D97-AF65-F5344CB8AC3E}">
        <p14:creationId xmlns:p14="http://schemas.microsoft.com/office/powerpoint/2010/main" val="23797675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Choosing F</a:t>
            </a:r>
          </a:p>
        </p:txBody>
      </p:sp>
      <p:sp>
        <p:nvSpPr>
          <p:cNvPr id="73731" name="Content Placeholder 2"/>
          <p:cNvSpPr>
            <a:spLocks noGrp="1"/>
          </p:cNvSpPr>
          <p:nvPr>
            <p:ph idx="1"/>
          </p:nvPr>
        </p:nvSpPr>
        <p:spPr bwMode="auto">
          <a:xfrm>
            <a:off x="457200" y="1638300"/>
            <a:ext cx="8153400" cy="4724400"/>
          </a:xfrm>
          <a:noFill/>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lgn="just">
              <a:buFontTx/>
              <a:buBlip>
                <a:blip r:embed="rId2"/>
              </a:buBlip>
            </a:pPr>
            <a:r>
              <a:rPr lang="en-US" dirty="0" smtClean="0">
                <a:solidFill>
                  <a:srgbClr val="FF0000"/>
                </a:solidFill>
              </a:rPr>
              <a:t>Non-</a:t>
            </a:r>
            <a:r>
              <a:rPr lang="en-US" dirty="0" err="1" smtClean="0">
                <a:solidFill>
                  <a:srgbClr val="FF0000"/>
                </a:solidFill>
              </a:rPr>
              <a:t>linerity</a:t>
            </a:r>
            <a:r>
              <a:rPr lang="en-US" dirty="0" smtClean="0"/>
              <a:t> in rough terms, the more difficult it is to approximate F by a set of linear equations, the more nonlinear F is.</a:t>
            </a:r>
          </a:p>
          <a:p>
            <a:pPr algn="just">
              <a:buFontTx/>
              <a:buBlip>
                <a:blip r:embed="rId2"/>
              </a:buBlip>
            </a:pPr>
            <a:endParaRPr lang="en-US" dirty="0" smtClean="0"/>
          </a:p>
          <a:p>
            <a:pPr algn="just">
              <a:buFontTx/>
              <a:buBlip>
                <a:blip r:embed="rId2"/>
              </a:buBlip>
            </a:pPr>
            <a:r>
              <a:rPr lang="en-US" dirty="0" smtClean="0"/>
              <a:t>A more stringent version of this is the </a:t>
            </a:r>
            <a:r>
              <a:rPr lang="en-US" b="1" dirty="0" smtClean="0">
                <a:solidFill>
                  <a:srgbClr val="FF0000"/>
                </a:solidFill>
              </a:rPr>
              <a:t>strict avalanche criterion </a:t>
            </a:r>
            <a:r>
              <a:rPr lang="en-US" b="1" dirty="0" smtClean="0"/>
              <a:t>(SAC), </a:t>
            </a:r>
            <a:r>
              <a:rPr lang="en-US" dirty="0" smtClean="0"/>
              <a:t>which states that any output bit </a:t>
            </a:r>
            <a:r>
              <a:rPr lang="en-US" i="1" dirty="0" smtClean="0"/>
              <a:t>j of an S-box (see Appendix S for a discussion of </a:t>
            </a:r>
            <a:r>
              <a:rPr lang="en-US" dirty="0" smtClean="0"/>
              <a:t>S-boxes) should change with probability 1/2 when any single input bit </a:t>
            </a:r>
            <a:r>
              <a:rPr lang="en-US" i="1" dirty="0" smtClean="0"/>
              <a:t>i is inverted </a:t>
            </a:r>
            <a:r>
              <a:rPr lang="en-US" dirty="0" smtClean="0"/>
              <a:t>for all </a:t>
            </a:r>
            <a:r>
              <a:rPr lang="en-US" i="1" dirty="0" smtClean="0"/>
              <a:t>i, j.</a:t>
            </a:r>
          </a:p>
          <a:p>
            <a:pPr algn="just">
              <a:buFontTx/>
              <a:buBlip>
                <a:blip r:embed="rId2"/>
              </a:buBlip>
            </a:pPr>
            <a:endParaRPr lang="en-US" i="1" dirty="0" smtClean="0"/>
          </a:p>
          <a:p>
            <a:pPr algn="just">
              <a:buFontTx/>
              <a:buBlip>
                <a:blip r:embed="rId2"/>
              </a:buBlip>
            </a:pPr>
            <a:r>
              <a:rPr lang="en-US" dirty="0" smtClean="0"/>
              <a:t>Another criterion proposed in [WEBS86] is the </a:t>
            </a:r>
            <a:r>
              <a:rPr lang="en-US" b="1" dirty="0" smtClean="0">
                <a:solidFill>
                  <a:srgbClr val="FF0000"/>
                </a:solidFill>
              </a:rPr>
              <a:t>bit independence criterion (BIC),</a:t>
            </a:r>
            <a:r>
              <a:rPr lang="en-US" b="1" dirty="0" smtClean="0"/>
              <a:t> which states that output bits </a:t>
            </a:r>
            <a:r>
              <a:rPr lang="en-US" b="1" i="1" dirty="0" smtClean="0"/>
              <a:t>j and k should change independently when any </a:t>
            </a:r>
            <a:r>
              <a:rPr lang="en-US" dirty="0" smtClean="0"/>
              <a:t>single input bit </a:t>
            </a:r>
            <a:r>
              <a:rPr lang="en-US" i="1" dirty="0" smtClean="0"/>
              <a:t>i is inverted for all i, j, and k.</a:t>
            </a:r>
            <a:endParaRPr lang="en-US" dirty="0" smtClean="0"/>
          </a:p>
        </p:txBody>
      </p:sp>
    </p:spTree>
    <p:extLst>
      <p:ext uri="{BB962C8B-B14F-4D97-AF65-F5344CB8AC3E}">
        <p14:creationId xmlns:p14="http://schemas.microsoft.com/office/powerpoint/2010/main" val="223127865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DES Algorithm Design</a:t>
            </a:r>
          </a:p>
        </p:txBody>
      </p:sp>
      <p:sp>
        <p:nvSpPr>
          <p:cNvPr id="7475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dirty="0" smtClean="0"/>
              <a:t>DES was designed in private; questions about the motivation</a:t>
            </a:r>
          </a:p>
          <a:p>
            <a:pPr>
              <a:buFontTx/>
              <a:buNone/>
            </a:pPr>
            <a:r>
              <a:rPr lang="en-US" dirty="0" smtClean="0"/>
              <a:t>of the design</a:t>
            </a:r>
          </a:p>
          <a:p>
            <a:pPr>
              <a:buFontTx/>
              <a:buBlip>
                <a:blip r:embed="rId2"/>
              </a:buBlip>
            </a:pPr>
            <a:r>
              <a:rPr lang="en-US" dirty="0" smtClean="0"/>
              <a:t>S-Boxes provide non-linearity: important part of DES, generally considered to be secure</a:t>
            </a:r>
          </a:p>
          <a:p>
            <a:pPr>
              <a:buFontTx/>
              <a:buBlip>
                <a:blip r:embed="rId2"/>
              </a:buBlip>
            </a:pPr>
            <a:r>
              <a:rPr lang="en-US" dirty="0" smtClean="0"/>
              <a:t>S-Boxes provide increased confusion</a:t>
            </a:r>
          </a:p>
          <a:p>
            <a:pPr>
              <a:buFontTx/>
              <a:buBlip>
                <a:blip r:embed="rId2"/>
              </a:buBlip>
            </a:pPr>
            <a:r>
              <a:rPr lang="en-US" dirty="0" smtClean="0"/>
              <a:t>Permutation P chosen to increase diffusion</a:t>
            </a:r>
          </a:p>
        </p:txBody>
      </p:sp>
    </p:spTree>
    <p:extLst>
      <p:ext uri="{BB962C8B-B14F-4D97-AF65-F5344CB8AC3E}">
        <p14:creationId xmlns:p14="http://schemas.microsoft.com/office/powerpoint/2010/main" val="4599022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Multiple Encryption with DES</a:t>
            </a:r>
          </a:p>
        </p:txBody>
      </p:sp>
      <p:sp>
        <p:nvSpPr>
          <p:cNvPr id="7577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smtClean="0"/>
              <a:t>DES is vulnerable to brute force attack</a:t>
            </a:r>
          </a:p>
          <a:p>
            <a:pPr>
              <a:buFontTx/>
              <a:buBlip>
                <a:blip r:embed="rId2"/>
              </a:buBlip>
            </a:pPr>
            <a:r>
              <a:rPr lang="en-US" smtClean="0"/>
              <a:t>Alternative block cipher that makes use of DES software/equipment/knowledge: encrypt multiple times with different keys</a:t>
            </a:r>
          </a:p>
          <a:p>
            <a:pPr>
              <a:buFontTx/>
              <a:buBlip>
                <a:blip r:embed="rId2"/>
              </a:buBlip>
            </a:pPr>
            <a:endParaRPr lang="en-US" smtClean="0"/>
          </a:p>
          <a:p>
            <a:pPr>
              <a:buFontTx/>
              <a:buNone/>
            </a:pPr>
            <a:r>
              <a:rPr lang="en-US" smtClean="0"/>
              <a:t> Options:</a:t>
            </a:r>
          </a:p>
          <a:p>
            <a:pPr>
              <a:buFontTx/>
              <a:buBlip>
                <a:blip r:embed="rId2"/>
              </a:buBlip>
            </a:pPr>
            <a:r>
              <a:rPr lang="en-US" smtClean="0"/>
              <a:t>1. Double DES: not much better than single DES</a:t>
            </a:r>
          </a:p>
          <a:p>
            <a:pPr>
              <a:buFontTx/>
              <a:buBlip>
                <a:blip r:embed="rId2"/>
              </a:buBlip>
            </a:pPr>
            <a:r>
              <a:rPr lang="fr-FR" smtClean="0"/>
              <a:t>2. Triple DES (3DES) with 2 keys: brute force 2112</a:t>
            </a:r>
          </a:p>
          <a:p>
            <a:pPr>
              <a:buFontTx/>
              <a:buBlip>
                <a:blip r:embed="rId2"/>
              </a:buBlip>
            </a:pPr>
            <a:r>
              <a:rPr lang="en-US" smtClean="0"/>
              <a:t>3. Triple DES with 3 keys: brute force 2168</a:t>
            </a:r>
          </a:p>
        </p:txBody>
      </p:sp>
    </p:spTree>
    <p:extLst>
      <p:ext uri="{BB962C8B-B14F-4D97-AF65-F5344CB8AC3E}">
        <p14:creationId xmlns:p14="http://schemas.microsoft.com/office/powerpoint/2010/main" val="22272616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Double Encryption</a:t>
            </a:r>
          </a:p>
        </p:txBody>
      </p:sp>
      <p:sp>
        <p:nvSpPr>
          <p:cNvPr id="76803" name="Content Placeholder 2"/>
          <p:cNvSpPr>
            <a:spLocks noGrp="1"/>
          </p:cNvSpPr>
          <p:nvPr>
            <p:ph idx="1"/>
          </p:nvPr>
        </p:nvSpPr>
        <p:spPr bwMode="auto">
          <a:xfrm>
            <a:off x="323850" y="4705350"/>
            <a:ext cx="8458200" cy="1809750"/>
          </a:xfrm>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dirty="0" smtClean="0"/>
              <a:t>For DES, 2  56-bit keys, meaning 112-bit key length</a:t>
            </a:r>
          </a:p>
          <a:p>
            <a:pPr>
              <a:buFontTx/>
              <a:buBlip>
                <a:blip r:embed="rId2"/>
              </a:buBlip>
            </a:pPr>
            <a:r>
              <a:rPr lang="en-US" dirty="0" smtClean="0"/>
              <a:t>Requires 2111 operations for brute force?</a:t>
            </a:r>
          </a:p>
          <a:p>
            <a:pPr>
              <a:buFontTx/>
              <a:buBlip>
                <a:blip r:embed="rId2"/>
              </a:buBlip>
            </a:pPr>
            <a:r>
              <a:rPr lang="en-US" dirty="0" smtClean="0"/>
              <a:t>Meet-in-the-middle attack makes it easier</a:t>
            </a:r>
          </a:p>
        </p:txBody>
      </p:sp>
      <p:pic>
        <p:nvPicPr>
          <p:cNvPr id="76804" name="Picture 3"/>
          <p:cNvPicPr>
            <a:picLocks noChangeAspect="1" noChangeArrowheads="1"/>
          </p:cNvPicPr>
          <p:nvPr/>
        </p:nvPicPr>
        <p:blipFill>
          <a:blip r:embed="rId3"/>
          <a:srcRect/>
          <a:stretch>
            <a:fillRect/>
          </a:stretch>
        </p:blipFill>
        <p:spPr bwMode="auto">
          <a:xfrm>
            <a:off x="2590800" y="1676400"/>
            <a:ext cx="4302125" cy="3048000"/>
          </a:xfrm>
          <a:prstGeom prst="rect">
            <a:avLst/>
          </a:prstGeom>
          <a:noFill/>
          <a:ln w="9525">
            <a:noFill/>
            <a:miter lim="800000"/>
            <a:headEnd/>
            <a:tailEnd/>
          </a:ln>
        </p:spPr>
      </p:pic>
    </p:spTree>
    <p:extLst>
      <p:ext uri="{BB962C8B-B14F-4D97-AF65-F5344CB8AC3E}">
        <p14:creationId xmlns:p14="http://schemas.microsoft.com/office/powerpoint/2010/main" val="39389582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bwMode="auto">
          <a:xfrm>
            <a:off x="304800" y="4572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Meet-in-the-Middle Attack</a:t>
            </a:r>
          </a:p>
        </p:txBody>
      </p:sp>
      <p:pic>
        <p:nvPicPr>
          <p:cNvPr id="77827" name="Picture 2"/>
          <p:cNvPicPr>
            <a:picLocks noChangeAspect="1" noChangeArrowheads="1"/>
          </p:cNvPicPr>
          <p:nvPr/>
        </p:nvPicPr>
        <p:blipFill>
          <a:blip r:embed="rId2"/>
          <a:srcRect/>
          <a:stretch>
            <a:fillRect/>
          </a:stretch>
        </p:blipFill>
        <p:spPr bwMode="auto">
          <a:xfrm>
            <a:off x="762000" y="1543050"/>
            <a:ext cx="7315200" cy="5143500"/>
          </a:xfrm>
          <a:prstGeom prst="rect">
            <a:avLst/>
          </a:prstGeom>
          <a:noFill/>
          <a:ln w="9525">
            <a:noFill/>
            <a:miter lim="800000"/>
            <a:headEnd/>
            <a:tailEnd/>
          </a:ln>
        </p:spPr>
      </p:pic>
    </p:spTree>
    <p:extLst>
      <p:ext uri="{BB962C8B-B14F-4D97-AF65-F5344CB8AC3E}">
        <p14:creationId xmlns:p14="http://schemas.microsoft.com/office/powerpoint/2010/main" val="3567394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Triple Encryption</a:t>
            </a:r>
          </a:p>
        </p:txBody>
      </p:sp>
      <p:pic>
        <p:nvPicPr>
          <p:cNvPr id="78851" name="Picture 2"/>
          <p:cNvPicPr>
            <a:picLocks noChangeAspect="1" noChangeArrowheads="1"/>
          </p:cNvPicPr>
          <p:nvPr/>
        </p:nvPicPr>
        <p:blipFill>
          <a:blip r:embed="rId2"/>
          <a:srcRect/>
          <a:stretch>
            <a:fillRect/>
          </a:stretch>
        </p:blipFill>
        <p:spPr bwMode="auto">
          <a:xfrm>
            <a:off x="838200" y="1504950"/>
            <a:ext cx="6924675" cy="5210175"/>
          </a:xfrm>
          <a:prstGeom prst="rect">
            <a:avLst/>
          </a:prstGeom>
          <a:noFill/>
          <a:ln w="9525">
            <a:noFill/>
            <a:miter lim="800000"/>
            <a:headEnd/>
            <a:tailEnd/>
          </a:ln>
        </p:spPr>
      </p:pic>
    </p:spTree>
    <p:extLst>
      <p:ext uri="{BB962C8B-B14F-4D97-AF65-F5344CB8AC3E}">
        <p14:creationId xmlns:p14="http://schemas.microsoft.com/office/powerpoint/2010/main" val="29104050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Other Symmetric Encryption Algorithms</a:t>
            </a:r>
          </a:p>
        </p:txBody>
      </p:sp>
      <p:pic>
        <p:nvPicPr>
          <p:cNvPr id="80899" name="Picture 2"/>
          <p:cNvPicPr>
            <a:picLocks noChangeAspect="1" noChangeArrowheads="1"/>
          </p:cNvPicPr>
          <p:nvPr/>
        </p:nvPicPr>
        <p:blipFill>
          <a:blip r:embed="rId2"/>
          <a:srcRect/>
          <a:stretch>
            <a:fillRect/>
          </a:stretch>
        </p:blipFill>
        <p:spPr bwMode="auto">
          <a:xfrm>
            <a:off x="838200" y="838200"/>
            <a:ext cx="6848475" cy="5819775"/>
          </a:xfrm>
          <a:prstGeom prst="rect">
            <a:avLst/>
          </a:prstGeom>
          <a:noFill/>
          <a:ln w="9525">
            <a:noFill/>
            <a:miter lim="800000"/>
            <a:headEnd/>
            <a:tailEnd/>
          </a:ln>
        </p:spPr>
      </p:pic>
    </p:spTree>
    <p:extLst>
      <p:ext uri="{BB962C8B-B14F-4D97-AF65-F5344CB8AC3E}">
        <p14:creationId xmlns:p14="http://schemas.microsoft.com/office/powerpoint/2010/main" val="36667066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Cryptanalysis on Block Ciphers</a:t>
            </a:r>
          </a:p>
        </p:txBody>
      </p:sp>
      <p:pic>
        <p:nvPicPr>
          <p:cNvPr id="81923" name="Picture 2"/>
          <p:cNvPicPr>
            <a:picLocks noChangeAspect="1" noChangeArrowheads="1"/>
          </p:cNvPicPr>
          <p:nvPr/>
        </p:nvPicPr>
        <p:blipFill>
          <a:blip r:embed="rId2"/>
          <a:srcRect/>
          <a:stretch>
            <a:fillRect/>
          </a:stretch>
        </p:blipFill>
        <p:spPr bwMode="auto">
          <a:xfrm>
            <a:off x="1028700" y="1657350"/>
            <a:ext cx="7086600" cy="4914900"/>
          </a:xfrm>
          <a:prstGeom prst="rect">
            <a:avLst/>
          </a:prstGeom>
          <a:noFill/>
          <a:ln w="9525">
            <a:noFill/>
            <a:miter lim="800000"/>
            <a:headEnd/>
            <a:tailEnd/>
          </a:ln>
        </p:spPr>
      </p:pic>
    </p:spTree>
    <p:extLst>
      <p:ext uri="{BB962C8B-B14F-4D97-AF65-F5344CB8AC3E}">
        <p14:creationId xmlns:p14="http://schemas.microsoft.com/office/powerpoint/2010/main" val="136953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Diffusion and Confusion</a:t>
            </a:r>
          </a:p>
        </p:txBody>
      </p:sp>
      <p:sp>
        <p:nvSpPr>
          <p:cNvPr id="14339" name="Content Placeholder 2"/>
          <p:cNvSpPr>
            <a:spLocks noGrp="1"/>
          </p:cNvSpPr>
          <p:nvPr>
            <p:ph idx="1"/>
          </p:nvPr>
        </p:nvSpPr>
        <p:spPr bwMode="auto">
          <a:xfrm>
            <a:off x="533400" y="1524000"/>
            <a:ext cx="8305800" cy="461772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dirty="0" smtClean="0">
                <a:solidFill>
                  <a:srgbClr val="0000FF"/>
                </a:solidFill>
              </a:rPr>
              <a:t>Diffusion</a:t>
            </a:r>
          </a:p>
          <a:p>
            <a:pPr>
              <a:buFontTx/>
              <a:buBlip>
                <a:blip r:embed="rId2"/>
              </a:buBlip>
            </a:pPr>
            <a:r>
              <a:rPr lang="en-AU" sz="2000" dirty="0" smtClean="0"/>
              <a:t>Dissipates </a:t>
            </a:r>
            <a:r>
              <a:rPr lang="en-AU" sz="2000" dirty="0" smtClean="0">
                <a:solidFill>
                  <a:srgbClr val="FF0000"/>
                </a:solidFill>
              </a:rPr>
              <a:t>statistical structure </a:t>
            </a:r>
            <a:r>
              <a:rPr lang="en-AU" sz="2000" dirty="0" smtClean="0"/>
              <a:t>of plaintext over bulk of </a:t>
            </a:r>
            <a:r>
              <a:rPr lang="en-AU" sz="2000" dirty="0" err="1" smtClean="0"/>
              <a:t>ciphertext</a:t>
            </a:r>
            <a:r>
              <a:rPr lang="en-AU" sz="2000" dirty="0" smtClean="0"/>
              <a:t> </a:t>
            </a:r>
          </a:p>
          <a:p>
            <a:pPr>
              <a:buFontTx/>
              <a:buBlip>
                <a:blip r:embed="rId2"/>
              </a:buBlip>
            </a:pPr>
            <a:r>
              <a:rPr lang="en-US" sz="2000" dirty="0" smtClean="0"/>
              <a:t>E.g. A plaintext letter affects the value of many </a:t>
            </a:r>
            <a:r>
              <a:rPr lang="en-US" sz="2000" dirty="0" err="1" smtClean="0"/>
              <a:t>ciphertext</a:t>
            </a:r>
            <a:r>
              <a:rPr lang="en-US" sz="2000" dirty="0" smtClean="0"/>
              <a:t> letters</a:t>
            </a:r>
          </a:p>
          <a:p>
            <a:pPr>
              <a:buFontTx/>
              <a:buBlip>
                <a:blip r:embed="rId2"/>
              </a:buBlip>
            </a:pPr>
            <a:r>
              <a:rPr lang="en-US" sz="2000" dirty="0" smtClean="0"/>
              <a:t>How: repeatedly apply permutation (transposition) to data, and then apply function</a:t>
            </a:r>
          </a:p>
          <a:p>
            <a:pPr>
              <a:buFontTx/>
              <a:buBlip>
                <a:blip r:embed="rId2"/>
              </a:buBlip>
            </a:pPr>
            <a:endParaRPr lang="en-US" sz="2000" dirty="0" smtClean="0"/>
          </a:p>
          <a:p>
            <a:pPr>
              <a:buFontTx/>
              <a:buNone/>
            </a:pPr>
            <a:r>
              <a:rPr lang="en-US" dirty="0" smtClean="0">
                <a:solidFill>
                  <a:srgbClr val="0000FF"/>
                </a:solidFill>
              </a:rPr>
              <a:t>Confusion</a:t>
            </a:r>
          </a:p>
          <a:p>
            <a:pPr>
              <a:buFontTx/>
              <a:buBlip>
                <a:blip r:embed="rId2"/>
              </a:buBlip>
            </a:pPr>
            <a:r>
              <a:rPr lang="en-US" sz="2000" dirty="0" smtClean="0"/>
              <a:t>Makes</a:t>
            </a:r>
            <a:r>
              <a:rPr lang="en-US" sz="2000" dirty="0" smtClean="0">
                <a:solidFill>
                  <a:srgbClr val="0000FF"/>
                </a:solidFill>
              </a:rPr>
              <a:t>  </a:t>
            </a:r>
            <a:r>
              <a:rPr lang="en-US" sz="2000" dirty="0" smtClean="0">
                <a:solidFill>
                  <a:srgbClr val="FF0000"/>
                </a:solidFill>
              </a:rPr>
              <a:t>relationship</a:t>
            </a:r>
            <a:r>
              <a:rPr lang="en-US" sz="2000" dirty="0" smtClean="0">
                <a:solidFill>
                  <a:srgbClr val="0000FF"/>
                </a:solidFill>
              </a:rPr>
              <a:t> </a:t>
            </a:r>
            <a:r>
              <a:rPr lang="en-US" sz="2000" dirty="0" smtClean="0"/>
              <a:t>between</a:t>
            </a:r>
            <a:r>
              <a:rPr lang="en-US" sz="2000" dirty="0" smtClean="0">
                <a:solidFill>
                  <a:srgbClr val="0000FF"/>
                </a:solidFill>
              </a:rPr>
              <a:t> </a:t>
            </a:r>
            <a:r>
              <a:rPr lang="en-US" sz="2000" dirty="0" err="1" smtClean="0">
                <a:solidFill>
                  <a:srgbClr val="006600"/>
                </a:solidFill>
              </a:rPr>
              <a:t>ciphertext</a:t>
            </a:r>
            <a:r>
              <a:rPr lang="en-US" sz="2000" dirty="0" smtClean="0">
                <a:solidFill>
                  <a:srgbClr val="0000FF"/>
                </a:solidFill>
              </a:rPr>
              <a:t> </a:t>
            </a:r>
            <a:r>
              <a:rPr lang="en-US" sz="2000" dirty="0" smtClean="0"/>
              <a:t>and</a:t>
            </a:r>
            <a:r>
              <a:rPr lang="en-US" sz="2000" dirty="0" smtClean="0">
                <a:solidFill>
                  <a:srgbClr val="0000FF"/>
                </a:solidFill>
              </a:rPr>
              <a:t> </a:t>
            </a:r>
            <a:r>
              <a:rPr lang="en-US" sz="2000" dirty="0" smtClean="0">
                <a:solidFill>
                  <a:srgbClr val="006600"/>
                </a:solidFill>
              </a:rPr>
              <a:t>key </a:t>
            </a:r>
            <a:r>
              <a:rPr lang="en-US" sz="2000" dirty="0" smtClean="0"/>
              <a:t>as complex as possible</a:t>
            </a:r>
          </a:p>
          <a:p>
            <a:pPr>
              <a:buFontTx/>
              <a:buBlip>
                <a:blip r:embed="rId2"/>
              </a:buBlip>
            </a:pPr>
            <a:r>
              <a:rPr lang="en-US" sz="2000" dirty="0" smtClean="0"/>
              <a:t>Even if attacker can find some statistical characteristics of </a:t>
            </a:r>
            <a:r>
              <a:rPr lang="en-US" sz="2000" dirty="0" err="1" smtClean="0"/>
              <a:t>ciphertext</a:t>
            </a:r>
            <a:r>
              <a:rPr lang="en-US" sz="2000" dirty="0" smtClean="0"/>
              <a:t>, still hard to find key</a:t>
            </a:r>
          </a:p>
          <a:p>
            <a:pPr>
              <a:buFontTx/>
              <a:buBlip>
                <a:blip r:embed="rId2"/>
              </a:buBlip>
            </a:pPr>
            <a:r>
              <a:rPr lang="en-US" sz="2000" dirty="0" smtClean="0"/>
              <a:t>How: apply complex (non-linear) substitution algorithm</a:t>
            </a:r>
          </a:p>
        </p:txBody>
      </p:sp>
    </p:spTree>
    <p:extLst>
      <p:ext uri="{BB962C8B-B14F-4D97-AF65-F5344CB8AC3E}">
        <p14:creationId xmlns:p14="http://schemas.microsoft.com/office/powerpoint/2010/main" val="243544138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smtClean="0">
                <a:ea typeface="ＭＳ Ｐゴシック" pitchFamily="34" charset="-128"/>
              </a:rPr>
              <a:t>Multiple Encryption &amp; DES</a:t>
            </a:r>
            <a:endParaRPr lang="en-AU" altLang="zh-TW" smtClean="0">
              <a:ea typeface="ＭＳ Ｐゴシック" pitchFamily="34" charset="-128"/>
            </a:endParaRPr>
          </a:p>
        </p:txBody>
      </p:sp>
      <p:sp>
        <p:nvSpPr>
          <p:cNvPr id="82947"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AU" altLang="zh-TW" dirty="0" smtClean="0">
                <a:ea typeface="ＭＳ Ｐゴシック" pitchFamily="34" charset="-128"/>
              </a:rPr>
              <a:t>clear a replacement for DES was needed</a:t>
            </a:r>
          </a:p>
          <a:p>
            <a:pPr lvl="1" eaLnBrk="1" hangingPunct="1">
              <a:buFontTx/>
              <a:buChar char="–"/>
            </a:pPr>
            <a:r>
              <a:rPr lang="en-US" dirty="0" smtClean="0">
                <a:ea typeface="ＭＳ Ｐゴシック" pitchFamily="34" charset="-128"/>
              </a:rPr>
              <a:t>theoretical attacks that can break it</a:t>
            </a:r>
          </a:p>
          <a:p>
            <a:pPr lvl="1" eaLnBrk="1" hangingPunct="1">
              <a:buFontTx/>
              <a:buChar char="–"/>
            </a:pPr>
            <a:r>
              <a:rPr lang="en-US" dirty="0" smtClean="0">
                <a:ea typeface="ＭＳ Ｐゴシック" pitchFamily="34" charset="-128"/>
              </a:rPr>
              <a:t>demonstrated exhaustive key search attacks</a:t>
            </a:r>
            <a:endParaRPr lang="en-AU" altLang="zh-TW" dirty="0" smtClean="0">
              <a:ea typeface="ＭＳ Ｐゴシック" pitchFamily="34" charset="-128"/>
            </a:endParaRPr>
          </a:p>
          <a:p>
            <a:pPr eaLnBrk="1" hangingPunct="1">
              <a:buFontTx/>
              <a:buBlip>
                <a:blip r:embed="rId3"/>
              </a:buBlip>
            </a:pPr>
            <a:r>
              <a:rPr lang="en-AU" altLang="zh-TW" dirty="0" smtClean="0">
                <a:ea typeface="ＭＳ Ｐゴシック" pitchFamily="34" charset="-128"/>
              </a:rPr>
              <a:t>AES is a new cipher alternative</a:t>
            </a:r>
          </a:p>
          <a:p>
            <a:pPr lvl="1" eaLnBrk="1" hangingPunct="1">
              <a:buFontTx/>
              <a:buBlip>
                <a:blip r:embed="rId3"/>
              </a:buBlip>
            </a:pPr>
            <a:r>
              <a:rPr lang="en-US" dirty="0" smtClean="0">
                <a:ea typeface="ＭＳ Ｐゴシック" pitchFamily="34" charset="-128"/>
              </a:rPr>
              <a:t>prior to this alternative was to use multiple encryption with DES implementations</a:t>
            </a:r>
          </a:p>
          <a:p>
            <a:pPr lvl="1" eaLnBrk="1" hangingPunct="1">
              <a:buFontTx/>
              <a:buBlip>
                <a:blip r:embed="rId3"/>
              </a:buBlip>
            </a:pPr>
            <a:r>
              <a:rPr lang="en-US" dirty="0" smtClean="0">
                <a:ea typeface="ＭＳ Ｐゴシック" pitchFamily="34" charset="-128"/>
              </a:rPr>
              <a:t>Triple-DES is the chosen form</a:t>
            </a:r>
            <a:endParaRPr lang="en-AU" altLang="zh-TW" dirty="0" smtClean="0">
              <a:ea typeface="ＭＳ Ｐゴシック" pitchFamily="34" charset="-128"/>
            </a:endParaRPr>
          </a:p>
        </p:txBody>
      </p:sp>
    </p:spTree>
    <p:extLst>
      <p:ext uri="{BB962C8B-B14F-4D97-AF65-F5344CB8AC3E}">
        <p14:creationId xmlns:p14="http://schemas.microsoft.com/office/powerpoint/2010/main" val="425979585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smtClean="0">
                <a:ea typeface="ＭＳ Ｐゴシック" pitchFamily="34" charset="-128"/>
              </a:rPr>
              <a:t>Double-DES?</a:t>
            </a:r>
            <a:endParaRPr lang="en-AU" altLang="zh-TW" smtClean="0">
              <a:ea typeface="ＭＳ Ｐゴシック" pitchFamily="34" charset="-128"/>
            </a:endParaRPr>
          </a:p>
        </p:txBody>
      </p:sp>
      <p:sp>
        <p:nvSpPr>
          <p:cNvPr id="83971" name="Rectangle 3"/>
          <p:cNvSpPr>
            <a:spLocks noGrp="1" noChangeArrowheads="1"/>
          </p:cNvSpPr>
          <p:nvPr>
            <p:ph type="body" idx="1"/>
          </p:nvPr>
        </p:nvSpPr>
        <p:spPr bwMode="auto">
          <a:xfrm>
            <a:off x="552450" y="1543050"/>
            <a:ext cx="8229600" cy="495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dirty="0" smtClean="0">
                <a:ea typeface="ＭＳ Ｐゴシック" pitchFamily="34" charset="-128"/>
              </a:rPr>
              <a:t>could use 2 DES encrypts on each block</a:t>
            </a:r>
          </a:p>
          <a:p>
            <a:pPr lvl="1" eaLnBrk="1" hangingPunct="1">
              <a:buFontTx/>
              <a:buChar char="–"/>
            </a:pPr>
            <a:r>
              <a:rPr lang="en-US" dirty="0" smtClean="0">
                <a:latin typeface="Courier New" pitchFamily="49" charset="0"/>
                <a:ea typeface="ＭＳ Ｐゴシック" pitchFamily="34" charset="-128"/>
              </a:rPr>
              <a:t>C = E</a:t>
            </a:r>
            <a:r>
              <a:rPr lang="en-US" baseline="-25000" dirty="0" smtClean="0">
                <a:latin typeface="Courier New" pitchFamily="49" charset="0"/>
                <a:ea typeface="ＭＳ Ｐゴシック" pitchFamily="34" charset="-128"/>
              </a:rPr>
              <a:t>K2</a:t>
            </a:r>
            <a:r>
              <a:rPr lang="en-US" dirty="0" smtClean="0">
                <a:latin typeface="Courier New" pitchFamily="49" charset="0"/>
                <a:ea typeface="ＭＳ Ｐゴシック" pitchFamily="34" charset="-128"/>
              </a:rPr>
              <a:t>(E</a:t>
            </a:r>
            <a:r>
              <a:rPr lang="en-US" baseline="-25000" dirty="0" smtClean="0">
                <a:latin typeface="Courier New" pitchFamily="49" charset="0"/>
                <a:ea typeface="ＭＳ Ｐゴシック" pitchFamily="34" charset="-128"/>
              </a:rPr>
              <a:t>K1</a:t>
            </a:r>
            <a:r>
              <a:rPr lang="en-US" dirty="0" smtClean="0">
                <a:latin typeface="Courier New" pitchFamily="49" charset="0"/>
                <a:ea typeface="ＭＳ Ｐゴシック" pitchFamily="34" charset="-128"/>
              </a:rPr>
              <a:t>(P))</a:t>
            </a:r>
            <a:endParaRPr lang="en-US" dirty="0" smtClean="0">
              <a:ea typeface="ＭＳ Ｐゴシック" pitchFamily="34" charset="-128"/>
            </a:endParaRPr>
          </a:p>
          <a:p>
            <a:pPr eaLnBrk="1" hangingPunct="1">
              <a:buFontTx/>
              <a:buBlip>
                <a:blip r:embed="rId3"/>
              </a:buBlip>
            </a:pPr>
            <a:r>
              <a:rPr lang="en-US" dirty="0" smtClean="0">
                <a:ea typeface="ＭＳ Ｐゴシック" pitchFamily="34" charset="-128"/>
              </a:rPr>
              <a:t>issue of reduction to single stage</a:t>
            </a:r>
          </a:p>
          <a:p>
            <a:pPr eaLnBrk="1" hangingPunct="1">
              <a:buFontTx/>
              <a:buBlip>
                <a:blip r:embed="rId3"/>
              </a:buBlip>
            </a:pPr>
            <a:r>
              <a:rPr lang="en-US" dirty="0" smtClean="0">
                <a:ea typeface="ＭＳ Ｐゴシック" pitchFamily="34" charset="-128"/>
              </a:rPr>
              <a:t>and have “meet-in-the-middle” attack</a:t>
            </a:r>
          </a:p>
          <a:p>
            <a:pPr lvl="1" eaLnBrk="1" hangingPunct="1">
              <a:buFontTx/>
              <a:buBlip>
                <a:blip r:embed="rId3"/>
              </a:buBlip>
            </a:pPr>
            <a:r>
              <a:rPr lang="en-US" dirty="0" smtClean="0">
                <a:ea typeface="ＭＳ Ｐゴシック" pitchFamily="34" charset="-128"/>
              </a:rPr>
              <a:t>works whenever use a cipher twice</a:t>
            </a:r>
          </a:p>
          <a:p>
            <a:pPr lvl="1" eaLnBrk="1" hangingPunct="1">
              <a:buFontTx/>
              <a:buBlip>
                <a:blip r:embed="rId3"/>
              </a:buBlip>
            </a:pPr>
            <a:r>
              <a:rPr lang="en-US" dirty="0" smtClean="0">
                <a:ea typeface="ＭＳ Ｐゴシック" pitchFamily="34" charset="-128"/>
              </a:rPr>
              <a:t>since </a:t>
            </a:r>
            <a:r>
              <a:rPr lang="en-US" dirty="0" smtClean="0">
                <a:latin typeface="Courier New" pitchFamily="49" charset="0"/>
                <a:ea typeface="ＭＳ Ｐゴシック" pitchFamily="34" charset="-128"/>
              </a:rPr>
              <a:t>X = E</a:t>
            </a:r>
            <a:r>
              <a:rPr lang="en-US" baseline="-25000" dirty="0" smtClean="0">
                <a:latin typeface="Courier New" pitchFamily="49" charset="0"/>
                <a:ea typeface="ＭＳ Ｐゴシック" pitchFamily="34" charset="-128"/>
              </a:rPr>
              <a:t>K1</a:t>
            </a:r>
            <a:r>
              <a:rPr lang="en-US" dirty="0" smtClean="0">
                <a:latin typeface="Courier New" pitchFamily="49" charset="0"/>
                <a:ea typeface="ＭＳ Ｐゴシック" pitchFamily="34" charset="-128"/>
              </a:rPr>
              <a:t>(P) = D</a:t>
            </a:r>
            <a:r>
              <a:rPr lang="en-US" baseline="-25000" dirty="0" smtClean="0">
                <a:latin typeface="Courier New" pitchFamily="49" charset="0"/>
                <a:ea typeface="ＭＳ Ｐゴシック" pitchFamily="34" charset="-128"/>
              </a:rPr>
              <a:t>K2</a:t>
            </a:r>
            <a:r>
              <a:rPr lang="en-US" dirty="0" smtClean="0">
                <a:latin typeface="Courier New" pitchFamily="49" charset="0"/>
                <a:ea typeface="ＭＳ Ｐゴシック" pitchFamily="34" charset="-128"/>
              </a:rPr>
              <a:t>(C)</a:t>
            </a:r>
          </a:p>
          <a:p>
            <a:pPr lvl="1" eaLnBrk="1" hangingPunct="1">
              <a:buFontTx/>
              <a:buBlip>
                <a:blip r:embed="rId3"/>
              </a:buBlip>
            </a:pPr>
            <a:r>
              <a:rPr lang="en-US" dirty="0" smtClean="0">
                <a:ea typeface="ＭＳ Ｐゴシック" pitchFamily="34" charset="-128"/>
              </a:rPr>
              <a:t>attack by encrypting P with all keys and store</a:t>
            </a:r>
          </a:p>
          <a:p>
            <a:pPr lvl="1" eaLnBrk="1" hangingPunct="1">
              <a:buFontTx/>
              <a:buBlip>
                <a:blip r:embed="rId3"/>
              </a:buBlip>
            </a:pPr>
            <a:r>
              <a:rPr lang="en-US" dirty="0" smtClean="0">
                <a:ea typeface="ＭＳ Ｐゴシック" pitchFamily="34" charset="-128"/>
              </a:rPr>
              <a:t>then decrypt C with keys and match X value</a:t>
            </a:r>
          </a:p>
          <a:p>
            <a:pPr lvl="1" eaLnBrk="1" hangingPunct="1">
              <a:buFontTx/>
              <a:buBlip>
                <a:blip r:embed="rId3"/>
              </a:buBlip>
            </a:pPr>
            <a:r>
              <a:rPr lang="en-US" dirty="0" smtClean="0">
                <a:ea typeface="ＭＳ Ｐゴシック" pitchFamily="34" charset="-128"/>
              </a:rPr>
              <a:t>takes </a:t>
            </a:r>
            <a:r>
              <a:rPr lang="en-US" dirty="0" smtClean="0">
                <a:latin typeface="Courier New" pitchFamily="49" charset="0"/>
                <a:ea typeface="ＭＳ Ｐゴシック" pitchFamily="34" charset="-128"/>
              </a:rPr>
              <a:t>O(2</a:t>
            </a:r>
            <a:r>
              <a:rPr lang="en-US" baseline="30000" dirty="0" smtClean="0">
                <a:latin typeface="Courier New" pitchFamily="49" charset="0"/>
                <a:ea typeface="ＭＳ Ｐゴシック" pitchFamily="34" charset="-128"/>
              </a:rPr>
              <a:t>56</a:t>
            </a:r>
            <a:r>
              <a:rPr lang="en-US" dirty="0" smtClean="0">
                <a:latin typeface="Courier New" pitchFamily="49" charset="0"/>
                <a:ea typeface="ＭＳ Ｐゴシック" pitchFamily="34" charset="-128"/>
              </a:rPr>
              <a:t>)</a:t>
            </a:r>
            <a:r>
              <a:rPr lang="en-US" dirty="0" smtClean="0">
                <a:ea typeface="ＭＳ Ｐゴシック" pitchFamily="34" charset="-128"/>
              </a:rPr>
              <a:t> steps</a:t>
            </a:r>
            <a:endParaRPr lang="en-AU" altLang="zh-TW" dirty="0" smtClean="0">
              <a:ea typeface="ＭＳ Ｐゴシック" pitchFamily="34" charset="-128"/>
            </a:endParaRPr>
          </a:p>
        </p:txBody>
      </p:sp>
    </p:spTree>
    <p:extLst>
      <p:ext uri="{BB962C8B-B14F-4D97-AF65-F5344CB8AC3E}">
        <p14:creationId xmlns:p14="http://schemas.microsoft.com/office/powerpoint/2010/main" val="27063729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smtClean="0">
                <a:ea typeface="ＭＳ Ｐゴシック" pitchFamily="34" charset="-128"/>
              </a:rPr>
              <a:t>Triple-DES with Two-Keys</a:t>
            </a:r>
            <a:endParaRPr lang="en-AU" altLang="zh-TW" smtClean="0">
              <a:ea typeface="ＭＳ Ｐゴシック" pitchFamily="34" charset="-128"/>
            </a:endParaRPr>
          </a:p>
        </p:txBody>
      </p:sp>
      <p:sp>
        <p:nvSpPr>
          <p:cNvPr id="84995" name="Rectangle 3"/>
          <p:cNvSpPr>
            <a:spLocks noGrp="1" noChangeArrowheads="1"/>
          </p:cNvSpPr>
          <p:nvPr>
            <p:ph type="body" idx="1"/>
          </p:nvPr>
        </p:nvSpPr>
        <p:spPr bwMode="auto">
          <a:xfrm>
            <a:off x="457200" y="1676400"/>
            <a:ext cx="8229600" cy="4876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Blip>
                <a:blip r:embed="rId3"/>
              </a:buBlip>
            </a:pPr>
            <a:r>
              <a:rPr lang="en-US" smtClean="0">
                <a:ea typeface="ＭＳ Ｐゴシック" pitchFamily="34" charset="-128"/>
              </a:rPr>
              <a:t>hence must use 3 encryptions</a:t>
            </a:r>
          </a:p>
          <a:p>
            <a:pPr lvl="1" eaLnBrk="1" hangingPunct="1">
              <a:lnSpc>
                <a:spcPct val="90000"/>
              </a:lnSpc>
              <a:buFontTx/>
              <a:buChar char="–"/>
            </a:pPr>
            <a:r>
              <a:rPr lang="en-US" smtClean="0">
                <a:ea typeface="ＭＳ Ｐゴシック" pitchFamily="34" charset="-128"/>
              </a:rPr>
              <a:t>would seem to need 3 distinct keys</a:t>
            </a:r>
          </a:p>
          <a:p>
            <a:pPr eaLnBrk="1" hangingPunct="1">
              <a:lnSpc>
                <a:spcPct val="90000"/>
              </a:lnSpc>
              <a:buFontTx/>
              <a:buBlip>
                <a:blip r:embed="rId3"/>
              </a:buBlip>
            </a:pPr>
            <a:r>
              <a:rPr lang="en-US" smtClean="0">
                <a:ea typeface="ＭＳ Ｐゴシック" pitchFamily="34" charset="-128"/>
              </a:rPr>
              <a:t>but can use 2 keys with E-D-E sequence</a:t>
            </a:r>
          </a:p>
          <a:p>
            <a:pPr lvl="1" eaLnBrk="1" hangingPunct="1">
              <a:lnSpc>
                <a:spcPct val="90000"/>
              </a:lnSpc>
              <a:buFontTx/>
              <a:buChar char="–"/>
            </a:pPr>
            <a:r>
              <a:rPr lang="en-US" smtClean="0">
                <a:latin typeface="Courier New" pitchFamily="49" charset="0"/>
                <a:ea typeface="ＭＳ Ｐゴシック" pitchFamily="34" charset="-128"/>
              </a:rPr>
              <a:t>C = E</a:t>
            </a:r>
            <a:r>
              <a:rPr lang="en-US" baseline="-25000" smtClean="0">
                <a:latin typeface="Courier New" pitchFamily="49" charset="0"/>
                <a:ea typeface="ＭＳ Ｐゴシック" pitchFamily="34" charset="-128"/>
              </a:rPr>
              <a:t>K1</a:t>
            </a:r>
            <a:r>
              <a:rPr lang="en-US" smtClean="0">
                <a:latin typeface="Courier New" pitchFamily="49" charset="0"/>
                <a:ea typeface="ＭＳ Ｐゴシック" pitchFamily="34" charset="-128"/>
              </a:rPr>
              <a:t>(D</a:t>
            </a:r>
            <a:r>
              <a:rPr lang="en-US" baseline="-25000" smtClean="0">
                <a:latin typeface="Courier New" pitchFamily="49" charset="0"/>
                <a:ea typeface="ＭＳ Ｐゴシック" pitchFamily="34" charset="-128"/>
              </a:rPr>
              <a:t>K2</a:t>
            </a:r>
            <a:r>
              <a:rPr lang="en-US" smtClean="0">
                <a:latin typeface="Courier New" pitchFamily="49" charset="0"/>
                <a:ea typeface="ＭＳ Ｐゴシック" pitchFamily="34" charset="-128"/>
              </a:rPr>
              <a:t>(E</a:t>
            </a:r>
            <a:r>
              <a:rPr lang="en-US" baseline="-25000" smtClean="0">
                <a:latin typeface="Courier New" pitchFamily="49" charset="0"/>
                <a:ea typeface="ＭＳ Ｐゴシック" pitchFamily="34" charset="-128"/>
              </a:rPr>
              <a:t>K1</a:t>
            </a:r>
            <a:r>
              <a:rPr lang="en-US" smtClean="0">
                <a:latin typeface="Courier New" pitchFamily="49" charset="0"/>
                <a:ea typeface="ＭＳ Ｐゴシック" pitchFamily="34" charset="-128"/>
              </a:rPr>
              <a:t>(P)))</a:t>
            </a:r>
            <a:endParaRPr lang="en-US" smtClean="0">
              <a:ea typeface="ＭＳ Ｐゴシック" pitchFamily="34" charset="-128"/>
            </a:endParaRPr>
          </a:p>
          <a:p>
            <a:pPr lvl="1" eaLnBrk="1" hangingPunct="1">
              <a:lnSpc>
                <a:spcPct val="90000"/>
              </a:lnSpc>
              <a:buFontTx/>
              <a:buChar char="–"/>
            </a:pPr>
            <a:r>
              <a:rPr lang="en-US" smtClean="0">
                <a:ea typeface="ＭＳ Ｐゴシック" pitchFamily="34" charset="-128"/>
              </a:rPr>
              <a:t>nb encrypt &amp; decrypt equivalent in security</a:t>
            </a:r>
          </a:p>
          <a:p>
            <a:pPr lvl="1" eaLnBrk="1" hangingPunct="1">
              <a:lnSpc>
                <a:spcPct val="90000"/>
              </a:lnSpc>
              <a:buFontTx/>
              <a:buChar char="–"/>
            </a:pPr>
            <a:r>
              <a:rPr lang="en-US" smtClean="0">
                <a:ea typeface="ＭＳ Ｐゴシック" pitchFamily="34" charset="-128"/>
              </a:rPr>
              <a:t>if </a:t>
            </a:r>
            <a:r>
              <a:rPr lang="en-US" smtClean="0">
                <a:latin typeface="Courier New" pitchFamily="49" charset="0"/>
                <a:ea typeface="ＭＳ Ｐゴシック" pitchFamily="34" charset="-128"/>
              </a:rPr>
              <a:t>K1=K2</a:t>
            </a:r>
            <a:r>
              <a:rPr lang="en-US" smtClean="0">
                <a:ea typeface="ＭＳ Ｐゴシック" pitchFamily="34" charset="-128"/>
              </a:rPr>
              <a:t> then can work with single DES</a:t>
            </a:r>
          </a:p>
          <a:p>
            <a:pPr eaLnBrk="1" hangingPunct="1">
              <a:lnSpc>
                <a:spcPct val="90000"/>
              </a:lnSpc>
              <a:buFontTx/>
              <a:buBlip>
                <a:blip r:embed="rId3"/>
              </a:buBlip>
            </a:pPr>
            <a:r>
              <a:rPr lang="en-US" smtClean="0">
                <a:ea typeface="ＭＳ Ｐゴシック" pitchFamily="34" charset="-128"/>
              </a:rPr>
              <a:t>standardized in ANSI X9.17 &amp; ISO8732</a:t>
            </a:r>
          </a:p>
          <a:p>
            <a:pPr eaLnBrk="1" hangingPunct="1">
              <a:lnSpc>
                <a:spcPct val="90000"/>
              </a:lnSpc>
              <a:buFontTx/>
              <a:buBlip>
                <a:blip r:embed="rId3"/>
              </a:buBlip>
            </a:pPr>
            <a:r>
              <a:rPr lang="en-US" smtClean="0">
                <a:ea typeface="ＭＳ Ｐゴシック" pitchFamily="34" charset="-128"/>
              </a:rPr>
              <a:t>no current known practical attacks</a:t>
            </a:r>
          </a:p>
          <a:p>
            <a:pPr lvl="1" eaLnBrk="1" hangingPunct="1">
              <a:lnSpc>
                <a:spcPct val="90000"/>
              </a:lnSpc>
              <a:buFontTx/>
              <a:buChar char="–"/>
            </a:pPr>
            <a:r>
              <a:rPr lang="en-US" smtClean="0">
                <a:ea typeface="ＭＳ Ｐゴシック" pitchFamily="34" charset="-128"/>
              </a:rPr>
              <a:t>several proposed impractical attacks might become basis of future attacks</a:t>
            </a:r>
          </a:p>
          <a:p>
            <a:pPr eaLnBrk="1" hangingPunct="1">
              <a:lnSpc>
                <a:spcPct val="90000"/>
              </a:lnSpc>
              <a:buFontTx/>
              <a:buBlip>
                <a:blip r:embed="rId3"/>
              </a:buBlip>
            </a:pPr>
            <a:endParaRPr lang="en-AU" altLang="zh-TW" smtClean="0">
              <a:ea typeface="ＭＳ Ｐゴシック" pitchFamily="34" charset="-128"/>
            </a:endParaRPr>
          </a:p>
        </p:txBody>
      </p:sp>
    </p:spTree>
    <p:extLst>
      <p:ext uri="{BB962C8B-B14F-4D97-AF65-F5344CB8AC3E}">
        <p14:creationId xmlns:p14="http://schemas.microsoft.com/office/powerpoint/2010/main" val="304672002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smtClean="0">
                <a:ea typeface="ＭＳ Ｐゴシック" pitchFamily="34" charset="-128"/>
              </a:rPr>
              <a:t>Triple-DES with Three-Keys</a:t>
            </a:r>
            <a:endParaRPr lang="en-AU" altLang="zh-TW" smtClean="0">
              <a:ea typeface="ＭＳ Ｐゴシック" pitchFamily="34" charset="-128"/>
            </a:endParaRPr>
          </a:p>
        </p:txBody>
      </p:sp>
      <p:sp>
        <p:nvSpPr>
          <p:cNvPr id="8601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Blip>
                <a:blip r:embed="rId3"/>
              </a:buBlip>
            </a:pPr>
            <a:r>
              <a:rPr lang="en-US" dirty="0" smtClean="0">
                <a:ea typeface="ＭＳ Ｐゴシック" pitchFamily="34" charset="-128"/>
              </a:rPr>
              <a:t>although no practical attacks on two-key Triple-DES have some </a:t>
            </a:r>
            <a:r>
              <a:rPr lang="en-US" altLang="zh-TW" dirty="0" smtClean="0">
                <a:ea typeface="ＭＳ Ｐゴシック" pitchFamily="34" charset="-128"/>
              </a:rPr>
              <a:t>concern</a:t>
            </a:r>
            <a:r>
              <a:rPr lang="en-US" dirty="0" smtClean="0">
                <a:ea typeface="ＭＳ Ｐゴシック" pitchFamily="34" charset="-128"/>
              </a:rPr>
              <a:t>s</a:t>
            </a:r>
            <a:endParaRPr lang="en-US" altLang="zh-TW" dirty="0" smtClean="0">
              <a:ea typeface="ＭＳ Ｐゴシック" pitchFamily="34" charset="-128"/>
            </a:endParaRPr>
          </a:p>
          <a:p>
            <a:pPr lvl="1" eaLnBrk="1" hangingPunct="1">
              <a:lnSpc>
                <a:spcPct val="90000"/>
              </a:lnSpc>
              <a:buFontTx/>
              <a:buChar char="–"/>
            </a:pPr>
            <a:r>
              <a:rPr lang="en-US" altLang="zh-TW" dirty="0" smtClean="0">
                <a:ea typeface="ＭＳ Ｐゴシック" pitchFamily="34" charset="-128"/>
              </a:rPr>
              <a:t>Two-key: key length = 56*2 = 112 bits</a:t>
            </a:r>
          </a:p>
          <a:p>
            <a:pPr lvl="1" eaLnBrk="1" hangingPunct="1">
              <a:lnSpc>
                <a:spcPct val="90000"/>
              </a:lnSpc>
              <a:buFontTx/>
              <a:buChar char="–"/>
            </a:pPr>
            <a:r>
              <a:rPr lang="en-US" altLang="zh-TW" dirty="0" smtClean="0">
                <a:ea typeface="ＭＳ Ｐゴシック" pitchFamily="34" charset="-128"/>
              </a:rPr>
              <a:t>Three-key: key length = 56*3 = 168 bits</a:t>
            </a:r>
            <a:endParaRPr lang="en-US" dirty="0" smtClean="0">
              <a:ea typeface="ＭＳ Ｐゴシック" pitchFamily="34" charset="-128"/>
            </a:endParaRPr>
          </a:p>
          <a:p>
            <a:pPr eaLnBrk="1" hangingPunct="1">
              <a:lnSpc>
                <a:spcPct val="90000"/>
              </a:lnSpc>
              <a:buFontTx/>
              <a:buBlip>
                <a:blip r:embed="rId3"/>
              </a:buBlip>
            </a:pPr>
            <a:r>
              <a:rPr lang="en-US" dirty="0" smtClean="0">
                <a:ea typeface="ＭＳ Ｐゴシック" pitchFamily="34" charset="-128"/>
              </a:rPr>
              <a:t>can use Triple-DES with Three-Keys to avoid even these</a:t>
            </a:r>
          </a:p>
          <a:p>
            <a:pPr lvl="1" eaLnBrk="1" hangingPunct="1">
              <a:lnSpc>
                <a:spcPct val="90000"/>
              </a:lnSpc>
              <a:buFontTx/>
              <a:buChar char="–"/>
            </a:pPr>
            <a:r>
              <a:rPr lang="en-US" dirty="0" smtClean="0">
                <a:latin typeface="Courier New" pitchFamily="49" charset="0"/>
                <a:ea typeface="ＭＳ Ｐゴシック" pitchFamily="34" charset="-128"/>
              </a:rPr>
              <a:t>C = E</a:t>
            </a:r>
            <a:r>
              <a:rPr lang="en-US" baseline="-25000" dirty="0" smtClean="0">
                <a:latin typeface="Courier New" pitchFamily="49" charset="0"/>
                <a:ea typeface="ＭＳ Ｐゴシック" pitchFamily="34" charset="-128"/>
              </a:rPr>
              <a:t>K3</a:t>
            </a:r>
            <a:r>
              <a:rPr lang="en-US" dirty="0" smtClean="0">
                <a:latin typeface="Courier New" pitchFamily="49" charset="0"/>
                <a:ea typeface="ＭＳ Ｐゴシック" pitchFamily="34" charset="-128"/>
              </a:rPr>
              <a:t>(D</a:t>
            </a:r>
            <a:r>
              <a:rPr lang="en-US" baseline="-25000" dirty="0" smtClean="0">
                <a:latin typeface="Courier New" pitchFamily="49" charset="0"/>
                <a:ea typeface="ＭＳ Ｐゴシック" pitchFamily="34" charset="-128"/>
              </a:rPr>
              <a:t>K2</a:t>
            </a:r>
            <a:r>
              <a:rPr lang="en-US" dirty="0" smtClean="0">
                <a:latin typeface="Courier New" pitchFamily="49" charset="0"/>
                <a:ea typeface="ＭＳ Ｐゴシック" pitchFamily="34" charset="-128"/>
              </a:rPr>
              <a:t>(E</a:t>
            </a:r>
            <a:r>
              <a:rPr lang="en-US" baseline="-25000" dirty="0" smtClean="0">
                <a:latin typeface="Courier New" pitchFamily="49" charset="0"/>
                <a:ea typeface="ＭＳ Ｐゴシック" pitchFamily="34" charset="-128"/>
              </a:rPr>
              <a:t>K1</a:t>
            </a:r>
            <a:r>
              <a:rPr lang="en-US" dirty="0" smtClean="0">
                <a:latin typeface="Courier New" pitchFamily="49" charset="0"/>
                <a:ea typeface="ＭＳ Ｐゴシック" pitchFamily="34" charset="-128"/>
              </a:rPr>
              <a:t>(P)))</a:t>
            </a:r>
            <a:endParaRPr lang="en-US" dirty="0" smtClean="0">
              <a:ea typeface="ＭＳ Ｐゴシック" pitchFamily="34" charset="-128"/>
            </a:endParaRPr>
          </a:p>
          <a:p>
            <a:pPr eaLnBrk="1" hangingPunct="1">
              <a:lnSpc>
                <a:spcPct val="90000"/>
              </a:lnSpc>
              <a:buFontTx/>
              <a:buBlip>
                <a:blip r:embed="rId3"/>
              </a:buBlip>
            </a:pPr>
            <a:r>
              <a:rPr lang="en-US" dirty="0" smtClean="0">
                <a:ea typeface="ＭＳ Ｐゴシック" pitchFamily="34" charset="-128"/>
              </a:rPr>
              <a:t>has been adopted by some Internet applications, </a:t>
            </a:r>
            <a:r>
              <a:rPr lang="en-US" dirty="0" err="1" smtClean="0">
                <a:ea typeface="ＭＳ Ｐゴシック" pitchFamily="34" charset="-128"/>
              </a:rPr>
              <a:t>eg</a:t>
            </a:r>
            <a:r>
              <a:rPr lang="en-US" dirty="0" smtClean="0">
                <a:ea typeface="ＭＳ Ｐゴシック" pitchFamily="34" charset="-128"/>
              </a:rPr>
              <a:t> PGP, S/MIME</a:t>
            </a:r>
            <a:endParaRPr lang="en-AU" altLang="zh-TW" dirty="0" smtClean="0">
              <a:ea typeface="ＭＳ Ｐゴシック" pitchFamily="34" charset="-128"/>
            </a:endParaRPr>
          </a:p>
        </p:txBody>
      </p:sp>
    </p:spTree>
    <p:extLst>
      <p:ext uri="{BB962C8B-B14F-4D97-AF65-F5344CB8AC3E}">
        <p14:creationId xmlns:p14="http://schemas.microsoft.com/office/powerpoint/2010/main" val="1700051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457200" y="304800"/>
            <a:ext cx="7329488" cy="4572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CA" smtClean="0"/>
              <a:t>Diffusion</a:t>
            </a:r>
          </a:p>
        </p:txBody>
      </p:sp>
      <p:sp>
        <p:nvSpPr>
          <p:cNvPr id="15363" name="Content Placeholder 2"/>
          <p:cNvSpPr>
            <a:spLocks noGrp="1"/>
          </p:cNvSpPr>
          <p:nvPr>
            <p:ph idx="4294967295"/>
          </p:nvPr>
        </p:nvSpPr>
        <p:spPr bwMode="auto">
          <a:xfrm>
            <a:off x="320040" y="1447800"/>
            <a:ext cx="8229600" cy="5257800"/>
          </a:xfrm>
          <a:prstGeom prst="rect">
            <a:avLst/>
          </a:prstGeom>
          <a:noFill/>
          <a:ln>
            <a:miter lim="800000"/>
            <a:headEnd/>
            <a:tailEnd/>
          </a:ln>
        </p:spPr>
        <p:txBody>
          <a:bodyPr>
            <a:normAutofit fontScale="92500"/>
          </a:bodyPr>
          <a:lstStyle/>
          <a:p>
            <a:pPr>
              <a:lnSpc>
                <a:spcPts val="3200"/>
              </a:lnSpc>
            </a:pPr>
            <a:r>
              <a:rPr lang="en-CA" sz="2000" dirty="0" smtClean="0"/>
              <a:t>How to achieve this?</a:t>
            </a:r>
          </a:p>
          <a:p>
            <a:pPr lvl="1">
              <a:lnSpc>
                <a:spcPts val="3200"/>
              </a:lnSpc>
            </a:pPr>
            <a:r>
              <a:rPr lang="en-CA" dirty="0" smtClean="0"/>
              <a:t>Develop </a:t>
            </a:r>
            <a:r>
              <a:rPr lang="en-CA" dirty="0" smtClean="0">
                <a:solidFill>
                  <a:srgbClr val="FF0000"/>
                </a:solidFill>
              </a:rPr>
              <a:t>a many-to-many </a:t>
            </a:r>
            <a:r>
              <a:rPr lang="en-CA" dirty="0" smtClean="0"/>
              <a:t>mapping between plain-</a:t>
            </a:r>
            <a:r>
              <a:rPr lang="en-CA" dirty="0" err="1" smtClean="0"/>
              <a:t>ciphertext</a:t>
            </a:r>
            <a:endParaRPr lang="en-CA" dirty="0" smtClean="0"/>
          </a:p>
          <a:p>
            <a:pPr lvl="1">
              <a:lnSpc>
                <a:spcPts val="3200"/>
              </a:lnSpc>
            </a:pPr>
            <a:r>
              <a:rPr lang="en-CA" dirty="0" smtClean="0"/>
              <a:t>Having </a:t>
            </a:r>
            <a:r>
              <a:rPr lang="en-CA" dirty="0" smtClean="0">
                <a:solidFill>
                  <a:srgbClr val="FF0000"/>
                </a:solidFill>
              </a:rPr>
              <a:t>each plaintext digit </a:t>
            </a:r>
            <a:r>
              <a:rPr lang="en-CA" dirty="0" smtClean="0">
                <a:solidFill>
                  <a:srgbClr val="0033CC"/>
                </a:solidFill>
              </a:rPr>
              <a:t>affect</a:t>
            </a:r>
            <a:r>
              <a:rPr lang="en-CA" dirty="0" smtClean="0"/>
              <a:t> the value of </a:t>
            </a:r>
            <a:r>
              <a:rPr lang="en-CA" dirty="0" smtClean="0">
                <a:solidFill>
                  <a:srgbClr val="FF0000"/>
                </a:solidFill>
              </a:rPr>
              <a:t>many </a:t>
            </a:r>
            <a:r>
              <a:rPr lang="en-CA" dirty="0" err="1" smtClean="0">
                <a:solidFill>
                  <a:srgbClr val="FF0000"/>
                </a:solidFill>
              </a:rPr>
              <a:t>ciphertext</a:t>
            </a:r>
            <a:r>
              <a:rPr lang="en-CA" dirty="0" smtClean="0">
                <a:solidFill>
                  <a:srgbClr val="FF0000"/>
                </a:solidFill>
              </a:rPr>
              <a:t> digits; </a:t>
            </a:r>
            <a:r>
              <a:rPr lang="en-CA" dirty="0" smtClean="0"/>
              <a:t>generally</a:t>
            </a:r>
          </a:p>
          <a:p>
            <a:pPr lvl="1">
              <a:lnSpc>
                <a:spcPts val="3200"/>
              </a:lnSpc>
            </a:pPr>
            <a:r>
              <a:rPr lang="en-CA" dirty="0" smtClean="0"/>
              <a:t>this is equivalent to having each </a:t>
            </a:r>
            <a:r>
              <a:rPr lang="en-CA" dirty="0" err="1" smtClean="0"/>
              <a:t>ciphertext</a:t>
            </a:r>
            <a:r>
              <a:rPr lang="en-CA" dirty="0" smtClean="0"/>
              <a:t> digit be affected by many plaintext digits.</a:t>
            </a:r>
          </a:p>
          <a:p>
            <a:pPr lvl="1">
              <a:lnSpc>
                <a:spcPts val="3200"/>
              </a:lnSpc>
            </a:pPr>
            <a:r>
              <a:rPr lang="en-CA" dirty="0" smtClean="0"/>
              <a:t>An example: encrypt a message of  characters with an averaging operation:</a:t>
            </a:r>
          </a:p>
          <a:p>
            <a:pPr lvl="1">
              <a:lnSpc>
                <a:spcPts val="3200"/>
              </a:lnSpc>
            </a:pPr>
            <a:r>
              <a:rPr lang="en-CA" dirty="0" smtClean="0"/>
              <a:t>adding  k  successive letters to get a </a:t>
            </a:r>
            <a:r>
              <a:rPr lang="en-CA" dirty="0" err="1" smtClean="0"/>
              <a:t>ciphertext</a:t>
            </a:r>
            <a:r>
              <a:rPr lang="en-CA" dirty="0" smtClean="0"/>
              <a:t> letter  </a:t>
            </a:r>
            <a:r>
              <a:rPr lang="en-CA" dirty="0" err="1" smtClean="0"/>
              <a:t>y</a:t>
            </a:r>
            <a:r>
              <a:rPr lang="en-CA" baseline="-25000" dirty="0" err="1" smtClean="0"/>
              <a:t>n</a:t>
            </a:r>
            <a:r>
              <a:rPr lang="en-CA" dirty="0" smtClean="0"/>
              <a:t>.</a:t>
            </a:r>
          </a:p>
          <a:p>
            <a:pPr lvl="1">
              <a:lnSpc>
                <a:spcPts val="3200"/>
              </a:lnSpc>
            </a:pPr>
            <a:r>
              <a:rPr lang="en-CA" dirty="0" smtClean="0"/>
              <a:t>One can show that the statistical structure of the plaintext has been dissipated</a:t>
            </a:r>
          </a:p>
        </p:txBody>
      </p:sp>
      <p:sp>
        <p:nvSpPr>
          <p:cNvPr id="15364" name="Slide Number Placeholder 5"/>
          <p:cNvSpPr>
            <a:spLocks noGrp="1"/>
          </p:cNvSpPr>
          <p:nvPr>
            <p:ph type="sldNum" sz="quarter" idx="4294967295"/>
          </p:nvPr>
        </p:nvSpPr>
        <p:spPr>
          <a:xfrm>
            <a:off x="6629400" y="6324600"/>
            <a:ext cx="2133600" cy="476250"/>
          </a:xfrm>
          <a:prstGeom prst="rect">
            <a:avLst/>
          </a:prstGeom>
          <a:noFill/>
        </p:spPr>
        <p:txBody>
          <a:bodyPr/>
          <a:lstStyle/>
          <a:p>
            <a:fld id="{42904D18-BB2E-4CBA-85AA-276819BEEC2D}" type="slidenum">
              <a:rPr lang="en-US" smtClean="0">
                <a:latin typeface="Arial" pitchFamily="34" charset="0"/>
                <a:ea typeface="PMingLiU" pitchFamily="18" charset="-120"/>
              </a:rPr>
              <a:pPr/>
              <a:t>13</a:t>
            </a:fld>
            <a:endParaRPr lang="en-US" smtClean="0">
              <a:latin typeface="Arial" pitchFamily="34" charset="0"/>
              <a:ea typeface="PMingLiU" pitchFamily="18" charset="-120"/>
            </a:endParaRPr>
          </a:p>
        </p:txBody>
      </p:sp>
      <p:pic>
        <p:nvPicPr>
          <p:cNvPr id="15365" name="Picture 2"/>
          <p:cNvPicPr>
            <a:picLocks noChangeAspect="1" noChangeArrowheads="1"/>
          </p:cNvPicPr>
          <p:nvPr/>
        </p:nvPicPr>
        <p:blipFill>
          <a:blip r:embed="rId2"/>
          <a:srcRect/>
          <a:stretch>
            <a:fillRect/>
          </a:stretch>
        </p:blipFill>
        <p:spPr bwMode="auto">
          <a:xfrm>
            <a:off x="6172200" y="5334000"/>
            <a:ext cx="2136775" cy="333375"/>
          </a:xfrm>
          <a:prstGeom prst="rect">
            <a:avLst/>
          </a:prstGeom>
          <a:noFill/>
          <a:ln w="9525">
            <a:noFill/>
            <a:miter lim="800000"/>
            <a:headEnd/>
            <a:tailEnd/>
          </a:ln>
        </p:spPr>
      </p:pic>
      <p:pic>
        <p:nvPicPr>
          <p:cNvPr id="15366" name="Picture 3"/>
          <p:cNvPicPr>
            <a:picLocks noChangeAspect="1" noChangeArrowheads="1"/>
          </p:cNvPicPr>
          <p:nvPr/>
        </p:nvPicPr>
        <p:blipFill>
          <a:blip r:embed="rId3"/>
          <a:srcRect/>
          <a:stretch>
            <a:fillRect/>
          </a:stretch>
        </p:blipFill>
        <p:spPr bwMode="auto">
          <a:xfrm>
            <a:off x="6248400" y="5715000"/>
            <a:ext cx="2514600" cy="725488"/>
          </a:xfrm>
          <a:prstGeom prst="rect">
            <a:avLst/>
          </a:prstGeom>
          <a:noFill/>
          <a:ln w="9525">
            <a:noFill/>
            <a:miter lim="800000"/>
            <a:headEnd/>
            <a:tailEnd/>
          </a:ln>
        </p:spPr>
      </p:pic>
    </p:spTree>
    <p:extLst>
      <p:ext uri="{BB962C8B-B14F-4D97-AF65-F5344CB8AC3E}">
        <p14:creationId xmlns:p14="http://schemas.microsoft.com/office/powerpoint/2010/main" val="896924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533400" y="514350"/>
            <a:ext cx="7329488" cy="609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CA" dirty="0" smtClean="0"/>
              <a:t>Confusion</a:t>
            </a:r>
          </a:p>
        </p:txBody>
      </p:sp>
      <p:sp>
        <p:nvSpPr>
          <p:cNvPr id="16387" name="Content Placeholder 2"/>
          <p:cNvSpPr>
            <a:spLocks noGrp="1"/>
          </p:cNvSpPr>
          <p:nvPr>
            <p:ph idx="4294967295"/>
          </p:nvPr>
        </p:nvSpPr>
        <p:spPr bwMode="auto">
          <a:xfrm>
            <a:off x="533400" y="2209800"/>
            <a:ext cx="7772400" cy="2362200"/>
          </a:xfrm>
          <a:prstGeom prst="rect">
            <a:avLst/>
          </a:prstGeom>
          <a:noFill/>
          <a:ln>
            <a:miter lim="800000"/>
            <a:headEnd/>
            <a:tailEnd/>
          </a:ln>
        </p:spPr>
        <p:txBody>
          <a:bodyPr/>
          <a:lstStyle/>
          <a:p>
            <a:pPr algn="just">
              <a:lnSpc>
                <a:spcPts val="3200"/>
              </a:lnSpc>
            </a:pPr>
            <a:r>
              <a:rPr lang="en-CA" dirty="0" smtClean="0"/>
              <a:t>How to achieve this?</a:t>
            </a:r>
          </a:p>
          <a:p>
            <a:pPr algn="just">
              <a:lnSpc>
                <a:spcPts val="3200"/>
              </a:lnSpc>
            </a:pPr>
            <a:r>
              <a:rPr lang="en-CA" dirty="0" smtClean="0">
                <a:solidFill>
                  <a:schemeClr val="tx1"/>
                </a:solidFill>
              </a:rPr>
              <a:t>Achieved by the </a:t>
            </a:r>
            <a:r>
              <a:rPr lang="en-CA" dirty="0" smtClean="0">
                <a:solidFill>
                  <a:srgbClr val="FF0000"/>
                </a:solidFill>
              </a:rPr>
              <a:t>use of a complex substitution </a:t>
            </a:r>
            <a:r>
              <a:rPr lang="en-CA" dirty="0" smtClean="0">
                <a:solidFill>
                  <a:schemeClr val="tx1"/>
                </a:solidFill>
              </a:rPr>
              <a:t>algorithm. </a:t>
            </a:r>
          </a:p>
          <a:p>
            <a:pPr algn="just">
              <a:lnSpc>
                <a:spcPts val="3200"/>
              </a:lnSpc>
            </a:pPr>
            <a:r>
              <a:rPr lang="en-CA" dirty="0" smtClean="0">
                <a:solidFill>
                  <a:schemeClr val="tx1"/>
                </a:solidFill>
              </a:rPr>
              <a:t>In contrast, a simple linear substitution function would add little confusion.</a:t>
            </a:r>
          </a:p>
        </p:txBody>
      </p:sp>
      <p:sp>
        <p:nvSpPr>
          <p:cNvPr id="16388" name="Slide Number Placeholder 5"/>
          <p:cNvSpPr>
            <a:spLocks noGrp="1"/>
          </p:cNvSpPr>
          <p:nvPr>
            <p:ph type="sldNum" sz="quarter" idx="4294967295"/>
          </p:nvPr>
        </p:nvSpPr>
        <p:spPr>
          <a:xfrm>
            <a:off x="6629400" y="6324600"/>
            <a:ext cx="2133600" cy="476250"/>
          </a:xfrm>
          <a:prstGeom prst="rect">
            <a:avLst/>
          </a:prstGeom>
          <a:noFill/>
        </p:spPr>
        <p:txBody>
          <a:bodyPr/>
          <a:lstStyle/>
          <a:p>
            <a:fld id="{D0AE478D-EF87-4F79-9A63-1F5A0D6089AE}" type="slidenum">
              <a:rPr lang="en-US" smtClean="0">
                <a:latin typeface="Arial" pitchFamily="34" charset="0"/>
                <a:ea typeface="PMingLiU" pitchFamily="18" charset="-120"/>
              </a:rPr>
              <a:pPr/>
              <a:t>14</a:t>
            </a:fld>
            <a:endParaRPr lang="en-US" smtClean="0">
              <a:latin typeface="Arial" pitchFamily="34" charset="0"/>
              <a:ea typeface="PMingLiU" pitchFamily="18" charset="-120"/>
            </a:endParaRPr>
          </a:p>
        </p:txBody>
      </p:sp>
    </p:spTree>
    <p:extLst>
      <p:ext uri="{BB962C8B-B14F-4D97-AF65-F5344CB8AC3E}">
        <p14:creationId xmlns:p14="http://schemas.microsoft.com/office/powerpoint/2010/main" val="4259280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4294967295"/>
          </p:nvPr>
        </p:nvSpPr>
        <p:spPr>
          <a:xfrm>
            <a:off x="6629400" y="6324600"/>
            <a:ext cx="2133600" cy="476250"/>
          </a:xfrm>
          <a:prstGeom prst="rect">
            <a:avLst/>
          </a:prstGeom>
          <a:noFill/>
        </p:spPr>
        <p:txBody>
          <a:bodyPr/>
          <a:lstStyle/>
          <a:p>
            <a:fld id="{D0AE478D-EF87-4F79-9A63-1F5A0D6089AE}" type="slidenum">
              <a:rPr lang="en-US" smtClean="0">
                <a:latin typeface="Arial" pitchFamily="34" charset="0"/>
                <a:ea typeface="PMingLiU" pitchFamily="18" charset="-120"/>
              </a:rPr>
              <a:pPr/>
              <a:t>15</a:t>
            </a:fld>
            <a:endParaRPr lang="en-US" smtClean="0">
              <a:latin typeface="Arial" pitchFamily="34" charset="0"/>
              <a:ea typeface="PMingLiU" pitchFamily="18" charset="-120"/>
            </a:endParaRPr>
          </a:p>
        </p:txBody>
      </p:sp>
      <p:sp>
        <p:nvSpPr>
          <p:cNvPr id="7" name="Rectangle 9"/>
          <p:cNvSpPr>
            <a:spLocks noChangeArrowheads="1"/>
          </p:cNvSpPr>
          <p:nvPr/>
        </p:nvSpPr>
        <p:spPr bwMode="auto">
          <a:xfrm>
            <a:off x="430630" y="1905000"/>
            <a:ext cx="828274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400" baseline="0" dirty="0"/>
              <a:t>Modern block ciphers normally are keyed substitution ciphers in which the key allows only partial mappings from the possible inputs to the possible outputs. </a:t>
            </a:r>
          </a:p>
        </p:txBody>
      </p:sp>
      <p:sp>
        <p:nvSpPr>
          <p:cNvPr id="8" name="Text Box 10"/>
          <p:cNvSpPr txBox="1">
            <a:spLocks noChangeArrowheads="1"/>
          </p:cNvSpPr>
          <p:nvPr/>
        </p:nvSpPr>
        <p:spPr bwMode="auto">
          <a:xfrm>
            <a:off x="648536" y="480500"/>
            <a:ext cx="76016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600" baseline="0" dirty="0" smtClean="0">
                <a:solidFill>
                  <a:srgbClr val="FF0000"/>
                </a:solidFill>
                <a:latin typeface="+mn-lt"/>
              </a:rPr>
              <a:t>Components </a:t>
            </a:r>
            <a:r>
              <a:rPr lang="en-US" sz="3600" baseline="0" dirty="0">
                <a:solidFill>
                  <a:srgbClr val="FF0000"/>
                </a:solidFill>
                <a:latin typeface="+mn-lt"/>
              </a:rPr>
              <a:t>of a Modern Block Cipher</a:t>
            </a:r>
          </a:p>
        </p:txBody>
      </p:sp>
      <p:sp>
        <p:nvSpPr>
          <p:cNvPr id="9" name="Rectangle 11"/>
          <p:cNvSpPr>
            <a:spLocks noChangeArrowheads="1"/>
          </p:cNvSpPr>
          <p:nvPr/>
        </p:nvSpPr>
        <p:spPr bwMode="auto">
          <a:xfrm>
            <a:off x="381000" y="4242535"/>
            <a:ext cx="8382000"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400" baseline="0" dirty="0"/>
              <a:t>A P-box (permutation box) parallels the traditional transposition cipher for characters. It transposes bits. </a:t>
            </a:r>
          </a:p>
        </p:txBody>
      </p:sp>
      <p:sp>
        <p:nvSpPr>
          <p:cNvPr id="10" name="Text Box 12"/>
          <p:cNvSpPr txBox="1">
            <a:spLocks noChangeArrowheads="1"/>
          </p:cNvSpPr>
          <p:nvPr/>
        </p:nvSpPr>
        <p:spPr bwMode="auto">
          <a:xfrm>
            <a:off x="381000" y="3429000"/>
            <a:ext cx="1408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a:solidFill>
                  <a:srgbClr val="FF0000"/>
                </a:solidFill>
                <a:latin typeface="+mn-lt"/>
              </a:rPr>
              <a:t>P-Boxes</a:t>
            </a:r>
            <a:endParaRPr lang="en-US" sz="2800" i="1" baseline="0" dirty="0">
              <a:solidFill>
                <a:srgbClr val="FF0000"/>
              </a:solidFill>
              <a:latin typeface="+mn-lt"/>
            </a:endParaRPr>
          </a:p>
        </p:txBody>
      </p:sp>
    </p:spTree>
    <p:extLst>
      <p:ext uri="{BB962C8B-B14F-4D97-AF65-F5344CB8AC3E}">
        <p14:creationId xmlns:p14="http://schemas.microsoft.com/office/powerpoint/2010/main" val="1514957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4294967295"/>
          </p:nvPr>
        </p:nvSpPr>
        <p:spPr>
          <a:xfrm>
            <a:off x="6400800" y="635635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D3069EC8-F195-442F-B53B-922D83866135}" type="slidenum">
              <a:rPr lang="en-US" sz="1200" baseline="0" smtClean="0">
                <a:solidFill>
                  <a:schemeClr val="bg2"/>
                </a:solidFill>
                <a:latin typeface="Arial" charset="0"/>
              </a:rPr>
              <a:pPr/>
              <a:t>16</a:t>
            </a:fld>
            <a:endParaRPr lang="en-US" sz="1200" baseline="0" dirty="0">
              <a:solidFill>
                <a:schemeClr val="bg2"/>
              </a:solidFill>
              <a:latin typeface="Arial" charset="0"/>
            </a:endParaRPr>
          </a:p>
        </p:txBody>
      </p:sp>
      <p:sp>
        <p:nvSpPr>
          <p:cNvPr id="17411" name="Text Box 4"/>
          <p:cNvSpPr txBox="1">
            <a:spLocks noChangeArrowheads="1"/>
          </p:cNvSpPr>
          <p:nvPr/>
        </p:nvSpPr>
        <p:spPr bwMode="auto">
          <a:xfrm>
            <a:off x="2674938" y="1021080"/>
            <a:ext cx="3812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chemeClr val="folHlink"/>
                </a:solidFill>
              </a:rPr>
              <a:t>  </a:t>
            </a:r>
            <a:r>
              <a:rPr lang="en-US" sz="2800" baseline="0" dirty="0">
                <a:latin typeface="+mn-lt"/>
              </a:rPr>
              <a:t>Three types of P-boxes</a:t>
            </a:r>
          </a:p>
        </p:txBody>
      </p:sp>
      <p:pic>
        <p:nvPicPr>
          <p:cNvPr id="174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981200"/>
            <a:ext cx="87296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19"/>
          <p:cNvSpPr txBox="1">
            <a:spLocks noChangeArrowheads="1"/>
          </p:cNvSpPr>
          <p:nvPr/>
        </p:nvSpPr>
        <p:spPr bwMode="auto">
          <a:xfrm>
            <a:off x="6539245" y="278130"/>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baseline="0" dirty="0" smtClean="0">
                <a:solidFill>
                  <a:srgbClr val="FF0000"/>
                </a:solidFill>
                <a:latin typeface="+mn-lt"/>
              </a:rPr>
              <a:t> </a:t>
            </a:r>
            <a:r>
              <a:rPr lang="en-US" sz="3200" baseline="0" dirty="0">
                <a:solidFill>
                  <a:srgbClr val="FF0000"/>
                </a:solidFill>
                <a:latin typeface="+mn-lt"/>
              </a:rPr>
              <a:t>Continued</a:t>
            </a:r>
          </a:p>
        </p:txBody>
      </p:sp>
    </p:spTree>
    <p:extLst>
      <p:ext uri="{BB962C8B-B14F-4D97-AF65-F5344CB8AC3E}">
        <p14:creationId xmlns:p14="http://schemas.microsoft.com/office/powerpoint/2010/main" val="394669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4294967295"/>
          </p:nvPr>
        </p:nvSpPr>
        <p:spPr>
          <a:xfrm>
            <a:off x="6400800" y="635635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A86586C5-707C-4D83-A096-DD6953D78CF8}" type="slidenum">
              <a:rPr lang="en-US" sz="1200" baseline="0" smtClean="0">
                <a:solidFill>
                  <a:schemeClr val="bg2"/>
                </a:solidFill>
                <a:latin typeface="Arial" charset="0"/>
              </a:rPr>
              <a:pPr/>
              <a:t>17</a:t>
            </a:fld>
            <a:endParaRPr lang="en-US" sz="1200" baseline="0" dirty="0">
              <a:solidFill>
                <a:schemeClr val="bg2"/>
              </a:solidFill>
              <a:latin typeface="Arial" charset="0"/>
            </a:endParaRPr>
          </a:p>
        </p:txBody>
      </p:sp>
      <p:sp>
        <p:nvSpPr>
          <p:cNvPr id="18435" name="Text Box 2"/>
          <p:cNvSpPr txBox="1">
            <a:spLocks noChangeArrowheads="1"/>
          </p:cNvSpPr>
          <p:nvPr/>
        </p:nvSpPr>
        <p:spPr bwMode="auto">
          <a:xfrm>
            <a:off x="609600" y="1219200"/>
            <a:ext cx="1630575" cy="52322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a:solidFill>
                  <a:schemeClr val="bg1"/>
                </a:solidFill>
                <a:latin typeface="+mn-lt"/>
              </a:rPr>
              <a:t>Example </a:t>
            </a:r>
            <a:endParaRPr lang="en-US" sz="2800" i="1" baseline="0" dirty="0">
              <a:solidFill>
                <a:schemeClr val="bg1"/>
              </a:solidFill>
              <a:latin typeface="+mn-lt"/>
            </a:endParaRPr>
          </a:p>
        </p:txBody>
      </p:sp>
      <p:sp>
        <p:nvSpPr>
          <p:cNvPr id="18443" name="Text Box 10"/>
          <p:cNvSpPr txBox="1">
            <a:spLocks noChangeArrowheads="1"/>
          </p:cNvSpPr>
          <p:nvPr/>
        </p:nvSpPr>
        <p:spPr bwMode="auto">
          <a:xfrm>
            <a:off x="6553200" y="292387"/>
            <a:ext cx="21307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baseline="0" dirty="0" smtClean="0">
                <a:solidFill>
                  <a:srgbClr val="FF0000"/>
                </a:solidFill>
              </a:rPr>
              <a:t>  </a:t>
            </a:r>
            <a:r>
              <a:rPr lang="en-US" sz="3200" baseline="0" dirty="0">
                <a:solidFill>
                  <a:srgbClr val="FF0000"/>
                </a:solidFill>
                <a:latin typeface="+mn-lt"/>
              </a:rPr>
              <a:t>Continued</a:t>
            </a:r>
          </a:p>
        </p:txBody>
      </p:sp>
      <p:pic>
        <p:nvPicPr>
          <p:cNvPr id="18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95750"/>
            <a:ext cx="7277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Text Box 13"/>
          <p:cNvSpPr txBox="1">
            <a:spLocks noChangeArrowheads="1"/>
          </p:cNvSpPr>
          <p:nvPr/>
        </p:nvSpPr>
        <p:spPr bwMode="auto">
          <a:xfrm>
            <a:off x="1591813" y="3276600"/>
            <a:ext cx="5312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chemeClr val="folHlink"/>
                </a:solidFill>
              </a:rPr>
              <a:t>  </a:t>
            </a:r>
            <a:r>
              <a:rPr lang="en-US" i="1" baseline="0" dirty="0"/>
              <a:t>The possible mappings of a 3 × 3 P-box</a:t>
            </a:r>
          </a:p>
        </p:txBody>
      </p:sp>
      <p:sp>
        <p:nvSpPr>
          <p:cNvPr id="944144" name="Rectangle 16"/>
          <p:cNvSpPr>
            <a:spLocks noChangeArrowheads="1"/>
          </p:cNvSpPr>
          <p:nvPr/>
        </p:nvSpPr>
        <p:spPr bwMode="auto">
          <a:xfrm>
            <a:off x="558507" y="1999447"/>
            <a:ext cx="8229600" cy="954107"/>
          </a:xfrm>
          <a:prstGeom prst="rect">
            <a:avLst/>
          </a:prstGeom>
          <a:noFill/>
          <a:ln w="9525">
            <a:noFill/>
            <a:miter lim="800000"/>
            <a:headEnd/>
            <a:tailEnd/>
          </a:ln>
          <a:effectLst/>
        </p:spPr>
        <p:txBody>
          <a:bodyPr anchor="ctr">
            <a:spAutoFit/>
          </a:bodyPr>
          <a:lstStyle/>
          <a:p>
            <a:pPr algn="just" eaLnBrk="1" hangingPunct="1">
              <a:defRPr/>
            </a:pPr>
            <a:r>
              <a:rPr lang="en-US" sz="2800" baseline="0" dirty="0"/>
              <a:t>Figure </a:t>
            </a:r>
            <a:r>
              <a:rPr lang="en-US" sz="2800" baseline="0" dirty="0" smtClean="0"/>
              <a:t> </a:t>
            </a:r>
            <a:r>
              <a:rPr lang="en-US" sz="2800" baseline="0" dirty="0"/>
              <a:t>shows all 6 possible mappings of a 3 × 3 P-box.</a:t>
            </a:r>
          </a:p>
        </p:txBody>
      </p:sp>
    </p:spTree>
    <p:extLst>
      <p:ext uri="{BB962C8B-B14F-4D97-AF65-F5344CB8AC3E}">
        <p14:creationId xmlns:p14="http://schemas.microsoft.com/office/powerpoint/2010/main" val="2923106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44329F99-B562-4650-9682-D578545E1811}" type="slidenum">
              <a:rPr lang="en-US" sz="1200" baseline="0">
                <a:solidFill>
                  <a:srgbClr val="DDE9EC"/>
                </a:solidFill>
                <a:latin typeface="Arial" charset="0"/>
              </a:rPr>
              <a:pPr/>
              <a:t>18</a:t>
            </a:fld>
            <a:endParaRPr lang="en-US" sz="1200" baseline="0">
              <a:solidFill>
                <a:srgbClr val="DDE9EC"/>
              </a:solidFill>
              <a:latin typeface="Arial" charset="0"/>
            </a:endParaRPr>
          </a:p>
        </p:txBody>
      </p:sp>
      <p:sp>
        <p:nvSpPr>
          <p:cNvPr id="19466" name="Text Box 10"/>
          <p:cNvSpPr txBox="1">
            <a:spLocks noChangeArrowheads="1"/>
          </p:cNvSpPr>
          <p:nvPr/>
        </p:nvSpPr>
        <p:spPr bwMode="auto">
          <a:xfrm>
            <a:off x="6324600" y="241012"/>
            <a:ext cx="2335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baseline="0" dirty="0">
                <a:solidFill>
                  <a:prstClr val="black"/>
                </a:solidFill>
                <a:latin typeface="+mn-lt"/>
              </a:rPr>
              <a:t>Continued</a:t>
            </a:r>
          </a:p>
        </p:txBody>
      </p:sp>
      <p:sp>
        <p:nvSpPr>
          <p:cNvPr id="19467" name="Text Box 13"/>
          <p:cNvSpPr txBox="1">
            <a:spLocks noChangeArrowheads="1"/>
          </p:cNvSpPr>
          <p:nvPr/>
        </p:nvSpPr>
        <p:spPr bwMode="auto">
          <a:xfrm>
            <a:off x="425688" y="1810998"/>
            <a:ext cx="82957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6B5680"/>
                </a:solidFill>
              </a:rPr>
              <a:t>  </a:t>
            </a:r>
            <a:r>
              <a:rPr lang="en-US" sz="2800" baseline="0" dirty="0">
                <a:solidFill>
                  <a:prstClr val="black"/>
                </a:solidFill>
                <a:latin typeface="+mn-lt"/>
              </a:rPr>
              <a:t>Example of a permutation table for a straight P-box</a:t>
            </a:r>
          </a:p>
        </p:txBody>
      </p:sp>
      <p:pic>
        <p:nvPicPr>
          <p:cNvPr id="1946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2767013"/>
            <a:ext cx="8683625"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Text Box 15"/>
          <p:cNvSpPr txBox="1">
            <a:spLocks noChangeArrowheads="1"/>
          </p:cNvSpPr>
          <p:nvPr/>
        </p:nvSpPr>
        <p:spPr bwMode="auto">
          <a:xfrm>
            <a:off x="609600" y="502621"/>
            <a:ext cx="32996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600" baseline="0" dirty="0">
                <a:solidFill>
                  <a:srgbClr val="FF0000"/>
                </a:solidFill>
                <a:latin typeface="+mn-lt"/>
              </a:rPr>
              <a:t>Straight P-Boxes</a:t>
            </a:r>
            <a:endParaRPr lang="en-US" sz="3600" i="1" baseline="0" dirty="0">
              <a:solidFill>
                <a:srgbClr val="FF0000"/>
              </a:solidFill>
              <a:latin typeface="+mn-lt"/>
            </a:endParaRPr>
          </a:p>
        </p:txBody>
      </p:sp>
    </p:spTree>
    <p:extLst>
      <p:ext uri="{BB962C8B-B14F-4D97-AF65-F5344CB8AC3E}">
        <p14:creationId xmlns:p14="http://schemas.microsoft.com/office/powerpoint/2010/main" val="3005388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chemeClr val="bg2"/>
                </a:solidFill>
                <a:latin typeface="Arial" charset="0"/>
              </a:rPr>
              <a:t>5.</a:t>
            </a:r>
            <a:fld id="{222181C4-E12F-4B34-B382-72A9CD953754}" type="slidenum">
              <a:rPr lang="en-US" sz="1200" baseline="0">
                <a:solidFill>
                  <a:schemeClr val="bg2"/>
                </a:solidFill>
                <a:latin typeface="Arial" charset="0"/>
              </a:rPr>
              <a:pPr/>
              <a:t>19</a:t>
            </a:fld>
            <a:endParaRPr lang="en-US" sz="1200" baseline="0">
              <a:solidFill>
                <a:schemeClr val="bg2"/>
              </a:solidFill>
              <a:latin typeface="Arial" charset="0"/>
            </a:endParaRPr>
          </a:p>
        </p:txBody>
      </p:sp>
      <p:sp>
        <p:nvSpPr>
          <p:cNvPr id="20483" name="Text Box 2"/>
          <p:cNvSpPr txBox="1">
            <a:spLocks noChangeArrowheads="1"/>
          </p:cNvSpPr>
          <p:nvPr/>
        </p:nvSpPr>
        <p:spPr bwMode="auto">
          <a:xfrm>
            <a:off x="265113" y="10668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chemeClr val="bg1"/>
                </a:solidFill>
              </a:rPr>
              <a:t>Example </a:t>
            </a:r>
            <a:endParaRPr lang="en-US" sz="2000" i="1" baseline="0" dirty="0">
              <a:solidFill>
                <a:schemeClr val="bg1"/>
              </a:solidFill>
            </a:endParaRPr>
          </a:p>
        </p:txBody>
      </p:sp>
      <p:sp>
        <p:nvSpPr>
          <p:cNvPr id="20491" name="Text Box 10"/>
          <p:cNvSpPr txBox="1">
            <a:spLocks noChangeArrowheads="1"/>
          </p:cNvSpPr>
          <p:nvPr/>
        </p:nvSpPr>
        <p:spPr bwMode="auto">
          <a:xfrm>
            <a:off x="6237835" y="292387"/>
            <a:ext cx="21707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solidFill>
                  <a:srgbClr val="0070C0"/>
                </a:solidFill>
                <a:latin typeface="+mn-lt"/>
              </a:rPr>
              <a:t>Continued</a:t>
            </a:r>
          </a:p>
        </p:txBody>
      </p:sp>
      <p:sp>
        <p:nvSpPr>
          <p:cNvPr id="942091" name="Rectangle 11"/>
          <p:cNvSpPr>
            <a:spLocks noChangeArrowheads="1"/>
          </p:cNvSpPr>
          <p:nvPr/>
        </p:nvSpPr>
        <p:spPr bwMode="auto">
          <a:xfrm>
            <a:off x="228600" y="1486883"/>
            <a:ext cx="8229600" cy="1569660"/>
          </a:xfrm>
          <a:prstGeom prst="rect">
            <a:avLst/>
          </a:prstGeom>
          <a:noFill/>
          <a:ln w="9525">
            <a:noFill/>
            <a:miter lim="800000"/>
            <a:headEnd/>
            <a:tailEnd/>
          </a:ln>
          <a:effectLst/>
        </p:spPr>
        <p:txBody>
          <a:bodyPr anchor="ctr">
            <a:spAutoFit/>
          </a:bodyPr>
          <a:lstStyle/>
          <a:p>
            <a:pPr algn="just" eaLnBrk="1" hangingPunct="1">
              <a:defRPr/>
            </a:pPr>
            <a:r>
              <a:rPr lang="en-US" sz="2400" baseline="0" dirty="0"/>
              <a:t>Design an 8 × 8 permutation table for a straight P-box that moves the two middle bits (bits 4 and 5) in the input word to the two ends (bits 1 and 8) in the output words. Relative positions of other bits should not be changed.</a:t>
            </a:r>
          </a:p>
        </p:txBody>
      </p:sp>
      <p:sp>
        <p:nvSpPr>
          <p:cNvPr id="942092" name="Rectangle 12"/>
          <p:cNvSpPr>
            <a:spLocks noChangeArrowheads="1"/>
          </p:cNvSpPr>
          <p:nvPr/>
        </p:nvSpPr>
        <p:spPr bwMode="auto">
          <a:xfrm>
            <a:off x="381000" y="3367088"/>
            <a:ext cx="8229600" cy="519112"/>
          </a:xfrm>
          <a:prstGeom prst="rect">
            <a:avLst/>
          </a:prstGeom>
          <a:noFill/>
          <a:ln w="9525">
            <a:noFill/>
            <a:miter lim="800000"/>
            <a:headEnd/>
            <a:tailEnd/>
          </a:ln>
          <a:effectLst/>
        </p:spPr>
        <p:txBody>
          <a:bodyPr anchor="ctr">
            <a:spAutoFit/>
          </a:bodyPr>
          <a:lstStyle/>
          <a:p>
            <a:pPr algn="just" eaLnBrk="1" hangingPunct="1">
              <a:defRPr/>
            </a:pPr>
            <a:r>
              <a:rPr lang="en-US" sz="2800" baseline="0" dirty="0">
                <a:solidFill>
                  <a:srgbClr val="FF0000"/>
                </a:solidFill>
                <a:effectLst>
                  <a:outerShdw blurRad="38100" dist="38100" dir="2700000" algn="tl">
                    <a:srgbClr val="C0C0C0"/>
                  </a:outerShdw>
                </a:effectLst>
              </a:rPr>
              <a:t>Solution</a:t>
            </a:r>
          </a:p>
        </p:txBody>
      </p:sp>
      <p:sp>
        <p:nvSpPr>
          <p:cNvPr id="942093" name="Rectangle 13"/>
          <p:cNvSpPr>
            <a:spLocks noChangeArrowheads="1"/>
          </p:cNvSpPr>
          <p:nvPr/>
        </p:nvSpPr>
        <p:spPr bwMode="auto">
          <a:xfrm>
            <a:off x="381000" y="4267200"/>
            <a:ext cx="8229600" cy="1569660"/>
          </a:xfrm>
          <a:prstGeom prst="rect">
            <a:avLst/>
          </a:prstGeom>
          <a:noFill/>
          <a:ln w="9525">
            <a:noFill/>
            <a:miter lim="800000"/>
            <a:headEnd/>
            <a:tailEnd/>
          </a:ln>
          <a:effectLst/>
        </p:spPr>
        <p:txBody>
          <a:bodyPr anchor="ctr">
            <a:spAutoFit/>
          </a:bodyPr>
          <a:lstStyle/>
          <a:p>
            <a:pPr algn="just" eaLnBrk="1" hangingPunct="1">
              <a:defRPr/>
            </a:pPr>
            <a:r>
              <a:rPr lang="en-US" sz="2400" baseline="0" dirty="0"/>
              <a:t>We need a straight P-box with the table [4  1  2  3  6  7  8  5]. The relative positions of input bits 1, 2, 3, 6, 7, and 8 have not been changed, but the first output takes the fourth input and the eighth output takes the fifth input.</a:t>
            </a:r>
          </a:p>
        </p:txBody>
      </p:sp>
    </p:spTree>
    <p:extLst>
      <p:ext uri="{BB962C8B-B14F-4D97-AF65-F5344CB8AC3E}">
        <p14:creationId xmlns:p14="http://schemas.microsoft.com/office/powerpoint/2010/main" val="1302348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Introduction</a:t>
            </a:r>
            <a:endParaRPr lang="en-AU" dirty="0" smtClean="0"/>
          </a:p>
        </p:txBody>
      </p:sp>
      <p:sp>
        <p:nvSpPr>
          <p:cNvPr id="4098" name="Content Placeholder 4"/>
          <p:cNvSpPr>
            <a:spLocks noGrp="1"/>
          </p:cNvSpPr>
          <p:nvPr>
            <p:ph idx="1"/>
          </p:nvPr>
        </p:nvSpPr>
        <p:spPr>
          <a:xfrm>
            <a:off x="152400" y="1600200"/>
            <a:ext cx="8839200" cy="3901440"/>
          </a:xfrm>
        </p:spPr>
        <p:txBody>
          <a:bodyPr/>
          <a:lstStyle/>
          <a:p>
            <a:r>
              <a:rPr lang="en-US" dirty="0" smtClean="0"/>
              <a:t>Many symmetric block encryption algorithms in current use are based on a structure referred to as a </a:t>
            </a:r>
            <a:r>
              <a:rPr lang="en-US" dirty="0" err="1" smtClean="0"/>
              <a:t>Feistel</a:t>
            </a:r>
            <a:r>
              <a:rPr lang="en-US" dirty="0" smtClean="0"/>
              <a:t> block cipher</a:t>
            </a:r>
          </a:p>
          <a:p>
            <a:r>
              <a:rPr lang="en-US" dirty="0" smtClean="0"/>
              <a:t>For that reason, it is important to examine the design principles of the </a:t>
            </a:r>
            <a:r>
              <a:rPr lang="en-US" dirty="0" err="1" smtClean="0"/>
              <a:t>Feistel</a:t>
            </a:r>
            <a:r>
              <a:rPr lang="en-US" dirty="0" smtClean="0"/>
              <a:t> cipher.</a:t>
            </a:r>
          </a:p>
          <a:p>
            <a:r>
              <a:rPr lang="en-US" dirty="0" smtClean="0"/>
              <a:t>A comparison of stream ciphers and block ciphers will be made</a:t>
            </a:r>
          </a:p>
        </p:txBody>
      </p:sp>
    </p:spTree>
    <p:extLst>
      <p:ext uri="{BB962C8B-B14F-4D97-AF65-F5344CB8AC3E}">
        <p14:creationId xmlns:p14="http://schemas.microsoft.com/office/powerpoint/2010/main" val="3702945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chemeClr val="bg2"/>
                </a:solidFill>
                <a:latin typeface="Arial" charset="0"/>
              </a:rPr>
              <a:t>5.</a:t>
            </a:r>
            <a:fld id="{20F8B976-97A4-4C86-80C8-96A9F01DBF97}" type="slidenum">
              <a:rPr lang="en-US" sz="1200" baseline="0">
                <a:solidFill>
                  <a:schemeClr val="bg2"/>
                </a:solidFill>
                <a:latin typeface="Arial" charset="0"/>
              </a:rPr>
              <a:pPr/>
              <a:t>20</a:t>
            </a:fld>
            <a:endParaRPr lang="en-US" sz="1200" baseline="0">
              <a:solidFill>
                <a:schemeClr val="bg2"/>
              </a:solidFill>
              <a:latin typeface="Arial" charset="0"/>
            </a:endParaRPr>
          </a:p>
        </p:txBody>
      </p:sp>
      <p:sp>
        <p:nvSpPr>
          <p:cNvPr id="21507" name="Text Box 2"/>
          <p:cNvSpPr txBox="1">
            <a:spLocks noChangeArrowheads="1"/>
          </p:cNvSpPr>
          <p:nvPr/>
        </p:nvSpPr>
        <p:spPr bwMode="auto">
          <a:xfrm>
            <a:off x="428625" y="533398"/>
            <a:ext cx="39971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baseline="0" dirty="0">
                <a:solidFill>
                  <a:srgbClr val="FF0000"/>
                </a:solidFill>
              </a:rPr>
              <a:t>Compression P-Boxes</a:t>
            </a:r>
            <a:endParaRPr lang="en-US" sz="3200" i="1" baseline="0" dirty="0">
              <a:solidFill>
                <a:srgbClr val="FF0000"/>
              </a:solidFill>
            </a:endParaRPr>
          </a:p>
        </p:txBody>
      </p:sp>
      <p:sp>
        <p:nvSpPr>
          <p:cNvPr id="21515" name="Text Box 10"/>
          <p:cNvSpPr txBox="1">
            <a:spLocks noChangeArrowheads="1"/>
          </p:cNvSpPr>
          <p:nvPr/>
        </p:nvSpPr>
        <p:spPr bwMode="auto">
          <a:xfrm>
            <a:off x="6408713" y="279112"/>
            <a:ext cx="22333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baseline="0" dirty="0">
                <a:latin typeface="+mn-lt"/>
              </a:rPr>
              <a:t>Continued</a:t>
            </a:r>
          </a:p>
        </p:txBody>
      </p:sp>
      <p:sp>
        <p:nvSpPr>
          <p:cNvPr id="21516" name="Rectangle 11"/>
          <p:cNvSpPr>
            <a:spLocks noChangeArrowheads="1"/>
          </p:cNvSpPr>
          <p:nvPr/>
        </p:nvSpPr>
        <p:spPr bwMode="auto">
          <a:xfrm>
            <a:off x="428625" y="1610298"/>
            <a:ext cx="8250262"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800" baseline="0" dirty="0"/>
              <a:t>A compression P-box is a P-box with </a:t>
            </a:r>
            <a:r>
              <a:rPr lang="en-US" sz="2800" baseline="0" dirty="0">
                <a:solidFill>
                  <a:srgbClr val="FF0000"/>
                </a:solidFill>
              </a:rPr>
              <a:t>n</a:t>
            </a:r>
            <a:r>
              <a:rPr lang="en-US" sz="2800" baseline="0" dirty="0"/>
              <a:t> inputs and </a:t>
            </a:r>
            <a:r>
              <a:rPr lang="en-US" sz="2800" baseline="0" dirty="0">
                <a:solidFill>
                  <a:srgbClr val="FF0000"/>
                </a:solidFill>
              </a:rPr>
              <a:t>m</a:t>
            </a:r>
            <a:r>
              <a:rPr lang="en-US" sz="2800" baseline="0" dirty="0"/>
              <a:t> outputs where </a:t>
            </a:r>
            <a:r>
              <a:rPr lang="en-US" sz="2800" baseline="0" dirty="0">
                <a:solidFill>
                  <a:srgbClr val="FF0000"/>
                </a:solidFill>
              </a:rPr>
              <a:t>m &lt; n</a:t>
            </a:r>
            <a:r>
              <a:rPr lang="en-US" sz="2800" baseline="0" dirty="0"/>
              <a:t>. </a:t>
            </a:r>
          </a:p>
        </p:txBody>
      </p:sp>
      <p:sp>
        <p:nvSpPr>
          <p:cNvPr id="21517" name="Text Box 13"/>
          <p:cNvSpPr txBox="1">
            <a:spLocks noChangeArrowheads="1"/>
          </p:cNvSpPr>
          <p:nvPr/>
        </p:nvSpPr>
        <p:spPr bwMode="auto">
          <a:xfrm>
            <a:off x="978542" y="3091190"/>
            <a:ext cx="73114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a:solidFill>
                  <a:schemeClr val="folHlink"/>
                </a:solidFill>
                <a:latin typeface="+mn-lt"/>
              </a:rPr>
              <a:t>Table </a:t>
            </a:r>
            <a:r>
              <a:rPr lang="en-US" sz="2800" baseline="0" dirty="0" smtClean="0">
                <a:solidFill>
                  <a:schemeClr val="folHlink"/>
                </a:solidFill>
                <a:latin typeface="+mn-lt"/>
              </a:rPr>
              <a:t>  </a:t>
            </a:r>
            <a:r>
              <a:rPr lang="en-US" sz="2800" baseline="0" dirty="0">
                <a:latin typeface="+mn-lt"/>
              </a:rPr>
              <a:t>Example of a 32 × 24 permutation table</a:t>
            </a:r>
          </a:p>
        </p:txBody>
      </p:sp>
      <p:pic>
        <p:nvPicPr>
          <p:cNvPr id="2151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4186237"/>
            <a:ext cx="84105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511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chemeClr val="bg2"/>
                </a:solidFill>
                <a:latin typeface="Arial" charset="0"/>
              </a:rPr>
              <a:t>5.</a:t>
            </a:r>
            <a:fld id="{E5B87EA8-7A51-48F3-86FB-C83E106D74BC}" type="slidenum">
              <a:rPr lang="en-US" sz="1200" baseline="0">
                <a:solidFill>
                  <a:schemeClr val="bg2"/>
                </a:solidFill>
                <a:latin typeface="Arial" charset="0"/>
              </a:rPr>
              <a:pPr/>
              <a:t>21</a:t>
            </a:fld>
            <a:endParaRPr lang="en-US" sz="1200" baseline="0">
              <a:solidFill>
                <a:schemeClr val="bg2"/>
              </a:solidFill>
              <a:latin typeface="Arial" charset="0"/>
            </a:endParaRPr>
          </a:p>
        </p:txBody>
      </p:sp>
      <p:sp>
        <p:nvSpPr>
          <p:cNvPr id="22538" name="Text Box 9"/>
          <p:cNvSpPr txBox="1">
            <a:spLocks noChangeArrowheads="1"/>
          </p:cNvSpPr>
          <p:nvPr/>
        </p:nvSpPr>
        <p:spPr bwMode="auto">
          <a:xfrm>
            <a:off x="6361065" y="478850"/>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t>Continued</a:t>
            </a:r>
          </a:p>
        </p:txBody>
      </p:sp>
      <p:sp>
        <p:nvSpPr>
          <p:cNvPr id="22540" name="Text Box 12"/>
          <p:cNvSpPr txBox="1">
            <a:spLocks noChangeArrowheads="1"/>
          </p:cNvSpPr>
          <p:nvPr/>
        </p:nvSpPr>
        <p:spPr bwMode="auto">
          <a:xfrm>
            <a:off x="609600" y="497900"/>
            <a:ext cx="2829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smtClean="0">
                <a:solidFill>
                  <a:srgbClr val="FF0000"/>
                </a:solidFill>
              </a:rPr>
              <a:t>Expansion </a:t>
            </a:r>
            <a:r>
              <a:rPr lang="en-US" sz="2800" baseline="0" dirty="0">
                <a:solidFill>
                  <a:srgbClr val="FF0000"/>
                </a:solidFill>
              </a:rPr>
              <a:t>P-Box</a:t>
            </a:r>
            <a:endParaRPr lang="en-US" sz="2800" i="1" baseline="0" dirty="0">
              <a:solidFill>
                <a:srgbClr val="FF0000"/>
              </a:solidFill>
            </a:endParaRPr>
          </a:p>
        </p:txBody>
      </p:sp>
      <p:sp>
        <p:nvSpPr>
          <p:cNvPr id="14" name="Rectangle 11"/>
          <p:cNvSpPr>
            <a:spLocks noChangeArrowheads="1"/>
          </p:cNvSpPr>
          <p:nvPr/>
        </p:nvSpPr>
        <p:spPr bwMode="auto">
          <a:xfrm>
            <a:off x="228600" y="18288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aseline="0" dirty="0"/>
              <a:t>An expansion P-box is a P-box with n inputs and m outputs where m &gt; n. </a:t>
            </a:r>
          </a:p>
        </p:txBody>
      </p:sp>
      <p:sp>
        <p:nvSpPr>
          <p:cNvPr id="15" name="Text Box 12"/>
          <p:cNvSpPr txBox="1">
            <a:spLocks noChangeArrowheads="1"/>
          </p:cNvSpPr>
          <p:nvPr/>
        </p:nvSpPr>
        <p:spPr bwMode="auto">
          <a:xfrm>
            <a:off x="907823" y="3200400"/>
            <a:ext cx="73283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a:solidFill>
                  <a:schemeClr val="folHlink"/>
                </a:solidFill>
              </a:rPr>
              <a:t>Table  </a:t>
            </a:r>
            <a:r>
              <a:rPr lang="en-US" sz="2800" i="1" baseline="0" dirty="0" smtClean="0"/>
              <a:t>Example </a:t>
            </a:r>
            <a:r>
              <a:rPr lang="en-US" sz="2800" i="1" baseline="0" dirty="0"/>
              <a:t>of a 12 × 16 permutation table</a:t>
            </a:r>
          </a:p>
        </p:txBody>
      </p:sp>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31" y="4384675"/>
            <a:ext cx="826293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289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chemeClr val="bg2"/>
                </a:solidFill>
                <a:latin typeface="Arial" charset="0"/>
              </a:rPr>
              <a:t>5.</a:t>
            </a:r>
            <a:fld id="{A61F930C-D763-43B9-AF14-ED694B9A975D}" type="slidenum">
              <a:rPr lang="en-US" sz="1200" baseline="0">
                <a:solidFill>
                  <a:schemeClr val="bg2"/>
                </a:solidFill>
                <a:latin typeface="Arial" charset="0"/>
              </a:rPr>
              <a:pPr/>
              <a:t>22</a:t>
            </a:fld>
            <a:endParaRPr lang="en-US" sz="1200" baseline="0">
              <a:solidFill>
                <a:schemeClr val="bg2"/>
              </a:solidFill>
              <a:latin typeface="Arial" charset="0"/>
            </a:endParaRPr>
          </a:p>
        </p:txBody>
      </p:sp>
      <p:sp>
        <p:nvSpPr>
          <p:cNvPr id="24586" name="Text Box 9"/>
          <p:cNvSpPr txBox="1">
            <a:spLocks noChangeArrowheads="1"/>
          </p:cNvSpPr>
          <p:nvPr/>
        </p:nvSpPr>
        <p:spPr bwMode="auto">
          <a:xfrm>
            <a:off x="6264227" y="405825"/>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t>Continued</a:t>
            </a:r>
          </a:p>
        </p:txBody>
      </p:sp>
      <p:sp>
        <p:nvSpPr>
          <p:cNvPr id="24587" name="Text Box 11"/>
          <p:cNvSpPr txBox="1">
            <a:spLocks noChangeArrowheads="1"/>
          </p:cNvSpPr>
          <p:nvPr/>
        </p:nvSpPr>
        <p:spPr bwMode="auto">
          <a:xfrm>
            <a:off x="609600" y="533400"/>
            <a:ext cx="34852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a:solidFill>
                  <a:srgbClr val="FF0000"/>
                </a:solidFill>
              </a:rPr>
              <a:t>P-Boxes: </a:t>
            </a:r>
            <a:r>
              <a:rPr lang="en-US" sz="2800" baseline="0" dirty="0" err="1">
                <a:solidFill>
                  <a:srgbClr val="FF0000"/>
                </a:solidFill>
              </a:rPr>
              <a:t>Invertibility</a:t>
            </a:r>
            <a:endParaRPr lang="en-US" sz="2800" i="1" baseline="0" dirty="0">
              <a:solidFill>
                <a:srgbClr val="FF0000"/>
              </a:solidFill>
            </a:endParaRPr>
          </a:p>
        </p:txBody>
      </p:sp>
      <p:sp>
        <p:nvSpPr>
          <p:cNvPr id="24588" name="Rectangle 12"/>
          <p:cNvSpPr>
            <a:spLocks noChangeArrowheads="1"/>
          </p:cNvSpPr>
          <p:nvPr/>
        </p:nvSpPr>
        <p:spPr bwMode="auto">
          <a:xfrm>
            <a:off x="228600" y="11430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sz="2800" i="1" baseline="0"/>
          </a:p>
        </p:txBody>
      </p:sp>
      <p:sp>
        <p:nvSpPr>
          <p:cNvPr id="24589" name="Rectangle 14"/>
          <p:cNvSpPr>
            <a:spLocks noChangeArrowheads="1"/>
          </p:cNvSpPr>
          <p:nvPr/>
        </p:nvSpPr>
        <p:spPr bwMode="auto">
          <a:xfrm>
            <a:off x="495300" y="3108325"/>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baseline="0"/>
              <a:t>A straight P-box is invertible, but compression and expansion P-boxes are not.</a:t>
            </a:r>
          </a:p>
        </p:txBody>
      </p:sp>
      <p:sp>
        <p:nvSpPr>
          <p:cNvPr id="954386" name="Line 18"/>
          <p:cNvSpPr>
            <a:spLocks noChangeShapeType="1"/>
          </p:cNvSpPr>
          <p:nvPr/>
        </p:nvSpPr>
        <p:spPr bwMode="auto">
          <a:xfrm>
            <a:off x="495300" y="3032125"/>
            <a:ext cx="8153400" cy="0"/>
          </a:xfrm>
          <a:prstGeom prst="line">
            <a:avLst/>
          </a:prstGeom>
          <a:noFill/>
          <a:ln w="76200">
            <a:solidFill>
              <a:srgbClr val="009900"/>
            </a:solidFill>
            <a:round/>
            <a:headEnd/>
            <a:tailEnd/>
          </a:ln>
          <a:effectLst/>
        </p:spPr>
        <p:txBody>
          <a:bodyPr/>
          <a:lstStyle/>
          <a:p>
            <a:pPr>
              <a:defRPr/>
            </a:pPr>
            <a:endParaRPr lang="en-US">
              <a:effectLst>
                <a:outerShdw blurRad="38100" dist="38100" dir="2700000" algn="tl">
                  <a:srgbClr val="000000">
                    <a:alpha val="43137"/>
                  </a:srgbClr>
                </a:outerShdw>
              </a:effectLst>
            </a:endParaRPr>
          </a:p>
        </p:txBody>
      </p:sp>
      <p:sp>
        <p:nvSpPr>
          <p:cNvPr id="954387" name="Line 19"/>
          <p:cNvSpPr>
            <a:spLocks noChangeShapeType="1"/>
          </p:cNvSpPr>
          <p:nvPr/>
        </p:nvSpPr>
        <p:spPr bwMode="auto">
          <a:xfrm>
            <a:off x="495300" y="4175125"/>
            <a:ext cx="8153400" cy="0"/>
          </a:xfrm>
          <a:prstGeom prst="line">
            <a:avLst/>
          </a:prstGeom>
          <a:noFill/>
          <a:ln w="76200">
            <a:solidFill>
              <a:srgbClr val="009900"/>
            </a:solidFill>
            <a:round/>
            <a:headEnd/>
            <a:tailEnd/>
          </a:ln>
          <a:effectLst/>
        </p:spPr>
        <p:txBody>
          <a:bodyPr/>
          <a:lstStyle/>
          <a:p>
            <a:pPr>
              <a:defRPr/>
            </a:pP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1857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chemeClr val="bg2"/>
                </a:solidFill>
                <a:latin typeface="Arial" charset="0"/>
              </a:rPr>
              <a:t>5.</a:t>
            </a:r>
            <a:fld id="{9A1E2763-C19D-431B-9230-C7E8274D5980}" type="slidenum">
              <a:rPr lang="en-US" sz="1200" baseline="0">
                <a:solidFill>
                  <a:schemeClr val="bg2"/>
                </a:solidFill>
                <a:latin typeface="Arial" charset="0"/>
              </a:rPr>
              <a:pPr/>
              <a:t>23</a:t>
            </a:fld>
            <a:endParaRPr lang="en-US" sz="1200" baseline="0">
              <a:solidFill>
                <a:schemeClr val="bg2"/>
              </a:solidFill>
              <a:latin typeface="Arial" charset="0"/>
            </a:endParaRPr>
          </a:p>
        </p:txBody>
      </p:sp>
      <p:sp>
        <p:nvSpPr>
          <p:cNvPr id="25603" name="Text Box 2"/>
          <p:cNvSpPr txBox="1">
            <a:spLocks noChangeArrowheads="1"/>
          </p:cNvSpPr>
          <p:nvPr/>
        </p:nvSpPr>
        <p:spPr bwMode="auto">
          <a:xfrm>
            <a:off x="304800" y="10668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chemeClr val="bg1"/>
                </a:solidFill>
              </a:rPr>
              <a:t>Example </a:t>
            </a:r>
            <a:endParaRPr lang="en-US" sz="2000" i="1" baseline="0" dirty="0">
              <a:solidFill>
                <a:schemeClr val="bg1"/>
              </a:solidFill>
            </a:endParaRPr>
          </a:p>
        </p:txBody>
      </p:sp>
      <p:sp>
        <p:nvSpPr>
          <p:cNvPr id="25611" name="Text Box 10"/>
          <p:cNvSpPr txBox="1">
            <a:spLocks noChangeArrowheads="1"/>
          </p:cNvSpPr>
          <p:nvPr/>
        </p:nvSpPr>
        <p:spPr bwMode="auto">
          <a:xfrm>
            <a:off x="6400800" y="482025"/>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t>Continued</a:t>
            </a:r>
          </a:p>
        </p:txBody>
      </p:sp>
      <p:sp>
        <p:nvSpPr>
          <p:cNvPr id="956427" name="Rectangle 11"/>
          <p:cNvSpPr>
            <a:spLocks noChangeArrowheads="1"/>
          </p:cNvSpPr>
          <p:nvPr/>
        </p:nvSpPr>
        <p:spPr bwMode="auto">
          <a:xfrm>
            <a:off x="325437" y="1882972"/>
            <a:ext cx="8229600" cy="830997"/>
          </a:xfrm>
          <a:prstGeom prst="rect">
            <a:avLst/>
          </a:prstGeom>
          <a:noFill/>
          <a:ln w="9525">
            <a:noFill/>
            <a:miter lim="800000"/>
            <a:headEnd/>
            <a:tailEnd/>
          </a:ln>
          <a:effectLst/>
        </p:spPr>
        <p:txBody>
          <a:bodyPr anchor="ctr">
            <a:spAutoFit/>
          </a:bodyPr>
          <a:lstStyle/>
          <a:p>
            <a:pPr algn="just" eaLnBrk="1" hangingPunct="1">
              <a:defRPr/>
            </a:pPr>
            <a:r>
              <a:rPr lang="en-US" sz="2400" baseline="0" dirty="0"/>
              <a:t>Figure </a:t>
            </a:r>
            <a:r>
              <a:rPr lang="en-US" sz="2400" baseline="0" dirty="0" smtClean="0"/>
              <a:t> </a:t>
            </a:r>
            <a:r>
              <a:rPr lang="en-US" sz="2400" baseline="0" dirty="0"/>
              <a:t>shows how to invert a permutation table represented as a one-dimensional table.</a:t>
            </a:r>
          </a:p>
        </p:txBody>
      </p:sp>
      <p:pic>
        <p:nvPicPr>
          <p:cNvPr id="2561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701822"/>
            <a:ext cx="8821737"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4" name="Text Box 15"/>
          <p:cNvSpPr txBox="1">
            <a:spLocks noChangeArrowheads="1"/>
          </p:cNvSpPr>
          <p:nvPr/>
        </p:nvSpPr>
        <p:spPr bwMode="auto">
          <a:xfrm>
            <a:off x="1825424" y="2799794"/>
            <a:ext cx="60243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a:solidFill>
                  <a:schemeClr val="folHlink"/>
                </a:solidFill>
              </a:rPr>
              <a:t>Figure </a:t>
            </a:r>
            <a:r>
              <a:rPr lang="en-US" sz="2800" baseline="0" dirty="0" smtClean="0">
                <a:solidFill>
                  <a:schemeClr val="folHlink"/>
                </a:solidFill>
              </a:rPr>
              <a:t>  </a:t>
            </a:r>
            <a:r>
              <a:rPr lang="en-US" sz="2800" baseline="0" dirty="0"/>
              <a:t>Inverting a permutation table</a:t>
            </a:r>
          </a:p>
        </p:txBody>
      </p:sp>
    </p:spTree>
    <p:extLst>
      <p:ext uri="{BB962C8B-B14F-4D97-AF65-F5344CB8AC3E}">
        <p14:creationId xmlns:p14="http://schemas.microsoft.com/office/powerpoint/2010/main" val="1240836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6A443AFD-5A05-48B7-BE53-B5C406CF50B9}" type="slidenum">
              <a:rPr lang="en-US" sz="1200" baseline="0">
                <a:solidFill>
                  <a:srgbClr val="DDE9EC"/>
                </a:solidFill>
                <a:latin typeface="Arial" charset="0"/>
              </a:rPr>
              <a:pPr/>
              <a:t>24</a:t>
            </a:fld>
            <a:endParaRPr lang="en-US" sz="1200" baseline="0">
              <a:solidFill>
                <a:srgbClr val="DDE9EC"/>
              </a:solidFill>
              <a:latin typeface="Arial" charset="0"/>
            </a:endParaRPr>
          </a:p>
        </p:txBody>
      </p:sp>
      <p:sp>
        <p:nvSpPr>
          <p:cNvPr id="26627" name="Text Box 4"/>
          <p:cNvSpPr txBox="1">
            <a:spLocks noChangeArrowheads="1"/>
          </p:cNvSpPr>
          <p:nvPr/>
        </p:nvSpPr>
        <p:spPr bwMode="auto">
          <a:xfrm>
            <a:off x="838200" y="1066800"/>
            <a:ext cx="8238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i="1" baseline="0" dirty="0">
                <a:solidFill>
                  <a:prstClr val="black"/>
                </a:solidFill>
              </a:rPr>
              <a:t>Compression and expansion P-boxes are non-invertible</a:t>
            </a:r>
          </a:p>
        </p:txBody>
      </p:sp>
      <p:pic>
        <p:nvPicPr>
          <p:cNvPr id="266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73225"/>
            <a:ext cx="6061075"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15"/>
          <p:cNvSpPr txBox="1">
            <a:spLocks noChangeArrowheads="1"/>
          </p:cNvSpPr>
          <p:nvPr/>
        </p:nvSpPr>
        <p:spPr bwMode="auto">
          <a:xfrm>
            <a:off x="6867401" y="241012"/>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3526080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006B1AE3-35AB-4EA0-A08D-5F1CC49DDE45}" type="slidenum">
              <a:rPr lang="en-US" sz="1200" baseline="0">
                <a:solidFill>
                  <a:srgbClr val="DDE9EC"/>
                </a:solidFill>
                <a:latin typeface="Arial" charset="0"/>
              </a:rPr>
              <a:pPr/>
              <a:t>25</a:t>
            </a:fld>
            <a:endParaRPr lang="en-US" sz="1200" baseline="0">
              <a:solidFill>
                <a:srgbClr val="DDE9EC"/>
              </a:solidFill>
              <a:latin typeface="Arial" charset="0"/>
            </a:endParaRPr>
          </a:p>
        </p:txBody>
      </p:sp>
      <p:sp>
        <p:nvSpPr>
          <p:cNvPr id="27658" name="Text Box 9"/>
          <p:cNvSpPr txBox="1">
            <a:spLocks noChangeArrowheads="1"/>
          </p:cNvSpPr>
          <p:nvPr/>
        </p:nvSpPr>
        <p:spPr bwMode="auto">
          <a:xfrm>
            <a:off x="1143000" y="0"/>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
        <p:nvSpPr>
          <p:cNvPr id="27659" name="Rectangle 11"/>
          <p:cNvSpPr>
            <a:spLocks noChangeArrowheads="1"/>
          </p:cNvSpPr>
          <p:nvPr/>
        </p:nvSpPr>
        <p:spPr bwMode="auto">
          <a:xfrm>
            <a:off x="228600" y="114300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srgbClr val="6B5680"/>
                </a:solidFill>
              </a:rPr>
              <a:t>S-Box</a:t>
            </a:r>
          </a:p>
          <a:p>
            <a:pPr algn="just"/>
            <a:r>
              <a:rPr lang="en-US" sz="2800" i="1">
                <a:solidFill>
                  <a:prstClr val="black"/>
                </a:solidFill>
              </a:rPr>
              <a:t>An S-box (substitution box) can be thought of as a miniature substitution cipher. </a:t>
            </a:r>
          </a:p>
        </p:txBody>
      </p:sp>
      <p:sp>
        <p:nvSpPr>
          <p:cNvPr id="27660" name="Rectangle 12"/>
          <p:cNvSpPr>
            <a:spLocks noChangeArrowheads="1"/>
          </p:cNvSpPr>
          <p:nvPr/>
        </p:nvSpPr>
        <p:spPr bwMode="auto">
          <a:xfrm>
            <a:off x="609600" y="35814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a:solidFill>
                  <a:prstClr val="black"/>
                </a:solidFill>
              </a:rPr>
              <a:t>An S-box is an </a:t>
            </a:r>
            <a:r>
              <a:rPr lang="en-US" sz="2800" i="1">
                <a:solidFill>
                  <a:prstClr val="black"/>
                </a:solidFill>
              </a:rPr>
              <a:t>m</a:t>
            </a:r>
            <a:r>
              <a:rPr lang="en-US" sz="2800">
                <a:solidFill>
                  <a:prstClr val="black"/>
                </a:solidFill>
              </a:rPr>
              <a:t> × </a:t>
            </a:r>
            <a:r>
              <a:rPr lang="en-US" sz="2800" i="1">
                <a:solidFill>
                  <a:prstClr val="black"/>
                </a:solidFill>
              </a:rPr>
              <a:t>n</a:t>
            </a:r>
            <a:r>
              <a:rPr lang="en-US" sz="2800">
                <a:solidFill>
                  <a:prstClr val="black"/>
                </a:solidFill>
              </a:rPr>
              <a:t> substitution unit, where </a:t>
            </a:r>
            <a:r>
              <a:rPr lang="en-US" sz="2800" i="1">
                <a:solidFill>
                  <a:prstClr val="black"/>
                </a:solidFill>
              </a:rPr>
              <a:t>m</a:t>
            </a:r>
            <a:r>
              <a:rPr lang="en-US" sz="2800">
                <a:solidFill>
                  <a:prstClr val="black"/>
                </a:solidFill>
              </a:rPr>
              <a:t> and </a:t>
            </a:r>
            <a:r>
              <a:rPr lang="en-US" sz="2800" i="1">
                <a:solidFill>
                  <a:prstClr val="black"/>
                </a:solidFill>
              </a:rPr>
              <a:t>n</a:t>
            </a:r>
            <a:r>
              <a:rPr lang="en-US" sz="2800">
                <a:solidFill>
                  <a:prstClr val="black"/>
                </a:solidFill>
              </a:rPr>
              <a:t> are not necessarily the same.</a:t>
            </a:r>
          </a:p>
        </p:txBody>
      </p:sp>
      <p:sp>
        <p:nvSpPr>
          <p:cNvPr id="1003536" name="Line 16"/>
          <p:cNvSpPr>
            <a:spLocks noChangeShapeType="1"/>
          </p:cNvSpPr>
          <p:nvPr/>
        </p:nvSpPr>
        <p:spPr bwMode="auto">
          <a:xfrm>
            <a:off x="609600" y="3505200"/>
            <a:ext cx="8153400" cy="0"/>
          </a:xfrm>
          <a:prstGeom prst="line">
            <a:avLst/>
          </a:prstGeom>
          <a:noFill/>
          <a:ln w="76200">
            <a:solidFill>
              <a:srgbClr val="009900"/>
            </a:solidFill>
            <a:round/>
            <a:headEnd/>
            <a:tailEnd/>
          </a:ln>
          <a:effectLst/>
        </p:spPr>
        <p:txBody>
          <a:bodyPr/>
          <a:lstStyle/>
          <a:p>
            <a:pPr>
              <a:defRPr/>
            </a:pPr>
            <a:endParaRPr lang="en-US">
              <a:solidFill>
                <a:prstClr val="black"/>
              </a:solidFill>
              <a:effectLst>
                <a:outerShdw blurRad="38100" dist="38100" dir="2700000" algn="tl">
                  <a:srgbClr val="000000">
                    <a:alpha val="43137"/>
                  </a:srgbClr>
                </a:outerShdw>
              </a:effectLst>
            </a:endParaRPr>
          </a:p>
        </p:txBody>
      </p:sp>
      <p:sp>
        <p:nvSpPr>
          <p:cNvPr id="1003537" name="Line 17"/>
          <p:cNvSpPr>
            <a:spLocks noChangeShapeType="1"/>
          </p:cNvSpPr>
          <p:nvPr/>
        </p:nvSpPr>
        <p:spPr bwMode="auto">
          <a:xfrm>
            <a:off x="609600" y="4648200"/>
            <a:ext cx="8153400" cy="0"/>
          </a:xfrm>
          <a:prstGeom prst="line">
            <a:avLst/>
          </a:prstGeom>
          <a:noFill/>
          <a:ln w="76200">
            <a:solidFill>
              <a:srgbClr val="009900"/>
            </a:solidFill>
            <a:round/>
            <a:headEnd/>
            <a:tailEnd/>
          </a:ln>
          <a:effectLst/>
        </p:spPr>
        <p:txBody>
          <a:bodyPr/>
          <a:lstStyle/>
          <a:p>
            <a:pPr>
              <a:defRPr/>
            </a:pPr>
            <a:endParaRPr lang="en-US">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5258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35CECFE6-8C23-41F9-8B6A-7E1DFABB39B5}" type="slidenum">
              <a:rPr lang="en-US" sz="1200" baseline="0">
                <a:solidFill>
                  <a:srgbClr val="DDE9EC"/>
                </a:solidFill>
                <a:latin typeface="Arial" charset="0"/>
              </a:rPr>
              <a:pPr/>
              <a:t>26</a:t>
            </a:fld>
            <a:endParaRPr lang="en-US" sz="1200" baseline="0">
              <a:solidFill>
                <a:srgbClr val="DDE9EC"/>
              </a:solidFill>
              <a:latin typeface="Arial" charset="0"/>
            </a:endParaRPr>
          </a:p>
        </p:txBody>
      </p:sp>
      <p:sp>
        <p:nvSpPr>
          <p:cNvPr id="28675" name="Text Box 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prstClr val="white"/>
                </a:solidFill>
              </a:rPr>
              <a:t>Example </a:t>
            </a:r>
            <a:endParaRPr lang="en-US" sz="2000" i="1" baseline="0" dirty="0">
              <a:solidFill>
                <a:prstClr val="white"/>
              </a:solidFill>
            </a:endParaRPr>
          </a:p>
        </p:txBody>
      </p:sp>
      <p:sp>
        <p:nvSpPr>
          <p:cNvPr id="28683" name="Text Box 10"/>
          <p:cNvSpPr txBox="1">
            <a:spLocks noChangeArrowheads="1"/>
          </p:cNvSpPr>
          <p:nvPr/>
        </p:nvSpPr>
        <p:spPr bwMode="auto">
          <a:xfrm>
            <a:off x="6264227" y="107950"/>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i="1" baseline="0" dirty="0">
                <a:solidFill>
                  <a:prstClr val="black"/>
                </a:solidFill>
              </a:rPr>
              <a:t>Continued</a:t>
            </a:r>
          </a:p>
        </p:txBody>
      </p:sp>
      <p:sp>
        <p:nvSpPr>
          <p:cNvPr id="1005579" name="Rectangle 11"/>
          <p:cNvSpPr>
            <a:spLocks noChangeArrowheads="1"/>
          </p:cNvSpPr>
          <p:nvPr/>
        </p:nvSpPr>
        <p:spPr bwMode="auto">
          <a:xfrm>
            <a:off x="228600" y="1143000"/>
            <a:ext cx="8229600" cy="457200"/>
          </a:xfrm>
          <a:prstGeom prst="rect">
            <a:avLst/>
          </a:prstGeom>
          <a:noFill/>
          <a:ln w="9525">
            <a:noFill/>
            <a:miter lim="800000"/>
            <a:headEnd/>
            <a:tailEnd/>
          </a:ln>
          <a:effectLst/>
        </p:spPr>
        <p:txBody>
          <a:bodyPr anchor="ctr">
            <a:spAutoFit/>
          </a:bodyPr>
          <a:lstStyle/>
          <a:p>
            <a:pPr algn="just">
              <a:defRPr/>
            </a:pPr>
            <a:r>
              <a:rPr lang="en-US">
                <a:solidFill>
                  <a:prstClr val="black"/>
                </a:solidFill>
                <a:effectLst>
                  <a:outerShdw blurRad="38100" dist="38100" dir="2700000" algn="tl">
                    <a:srgbClr val="C0C0C0"/>
                  </a:outerShdw>
                </a:effectLst>
              </a:rPr>
              <a:t>In an S-box with three inputs and two outputs, we have</a:t>
            </a:r>
          </a:p>
        </p:txBody>
      </p:sp>
      <p:pic>
        <p:nvPicPr>
          <p:cNvPr id="2868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1839913"/>
            <a:ext cx="5411787"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5583" name="Rectangle 15"/>
          <p:cNvSpPr>
            <a:spLocks noChangeArrowheads="1"/>
          </p:cNvSpPr>
          <p:nvPr/>
        </p:nvSpPr>
        <p:spPr bwMode="auto">
          <a:xfrm>
            <a:off x="304800" y="2927350"/>
            <a:ext cx="8229600" cy="1187450"/>
          </a:xfrm>
          <a:prstGeom prst="rect">
            <a:avLst/>
          </a:prstGeom>
          <a:noFill/>
          <a:ln w="9525">
            <a:noFill/>
            <a:miter lim="800000"/>
            <a:headEnd/>
            <a:tailEnd/>
          </a:ln>
          <a:effectLst/>
        </p:spPr>
        <p:txBody>
          <a:bodyPr anchor="ctr">
            <a:spAutoFit/>
          </a:bodyPr>
          <a:lstStyle/>
          <a:p>
            <a:pPr algn="just">
              <a:defRPr/>
            </a:pPr>
            <a:r>
              <a:rPr lang="en-US">
                <a:solidFill>
                  <a:prstClr val="black"/>
                </a:solidFill>
                <a:effectLst>
                  <a:outerShdw blurRad="38100" dist="38100" dir="2700000" algn="tl">
                    <a:srgbClr val="C0C0C0"/>
                  </a:outerShdw>
                </a:effectLst>
              </a:rPr>
              <a:t>The S-box is linear because </a:t>
            </a:r>
            <a:r>
              <a:rPr lang="en-US" i="1">
                <a:solidFill>
                  <a:prstClr val="black"/>
                </a:solidFill>
                <a:effectLst>
                  <a:outerShdw blurRad="38100" dist="38100" dir="2700000" algn="tl">
                    <a:srgbClr val="C0C0C0"/>
                  </a:outerShdw>
                </a:effectLst>
              </a:rPr>
              <a:t>a</a:t>
            </a:r>
            <a:r>
              <a:rPr lang="en-US" baseline="-25000">
                <a:solidFill>
                  <a:prstClr val="black"/>
                </a:solidFill>
                <a:effectLst>
                  <a:outerShdw blurRad="38100" dist="38100" dir="2700000" algn="tl">
                    <a:srgbClr val="C0C0C0"/>
                  </a:outerShdw>
                </a:effectLst>
              </a:rPr>
              <a:t>1,1</a:t>
            </a:r>
            <a:r>
              <a:rPr lang="en-US">
                <a:solidFill>
                  <a:prstClr val="black"/>
                </a:solidFill>
                <a:effectLst>
                  <a:outerShdw blurRad="38100" dist="38100" dir="2700000" algn="tl">
                    <a:srgbClr val="C0C0C0"/>
                  </a:outerShdw>
                </a:effectLst>
              </a:rPr>
              <a:t> = </a:t>
            </a:r>
            <a:r>
              <a:rPr lang="en-US" i="1">
                <a:solidFill>
                  <a:prstClr val="black"/>
                </a:solidFill>
                <a:effectLst>
                  <a:outerShdw blurRad="38100" dist="38100" dir="2700000" algn="tl">
                    <a:srgbClr val="C0C0C0"/>
                  </a:outerShdw>
                </a:effectLst>
              </a:rPr>
              <a:t>a</a:t>
            </a:r>
            <a:r>
              <a:rPr lang="en-US" baseline="-25000">
                <a:solidFill>
                  <a:prstClr val="black"/>
                </a:solidFill>
                <a:effectLst>
                  <a:outerShdw blurRad="38100" dist="38100" dir="2700000" algn="tl">
                    <a:srgbClr val="C0C0C0"/>
                  </a:outerShdw>
                </a:effectLst>
              </a:rPr>
              <a:t>1,2</a:t>
            </a:r>
            <a:r>
              <a:rPr lang="en-US">
                <a:solidFill>
                  <a:prstClr val="black"/>
                </a:solidFill>
                <a:effectLst>
                  <a:outerShdw blurRad="38100" dist="38100" dir="2700000" algn="tl">
                    <a:srgbClr val="C0C0C0"/>
                  </a:outerShdw>
                </a:effectLst>
              </a:rPr>
              <a:t> = </a:t>
            </a:r>
            <a:r>
              <a:rPr lang="en-US" i="1">
                <a:solidFill>
                  <a:prstClr val="black"/>
                </a:solidFill>
                <a:effectLst>
                  <a:outerShdw blurRad="38100" dist="38100" dir="2700000" algn="tl">
                    <a:srgbClr val="C0C0C0"/>
                  </a:outerShdw>
                </a:effectLst>
              </a:rPr>
              <a:t>a</a:t>
            </a:r>
            <a:r>
              <a:rPr lang="en-US" baseline="-25000">
                <a:solidFill>
                  <a:prstClr val="black"/>
                </a:solidFill>
                <a:effectLst>
                  <a:outerShdw blurRad="38100" dist="38100" dir="2700000" algn="tl">
                    <a:srgbClr val="C0C0C0"/>
                  </a:outerShdw>
                </a:effectLst>
              </a:rPr>
              <a:t>1,3</a:t>
            </a:r>
            <a:r>
              <a:rPr lang="en-US">
                <a:solidFill>
                  <a:prstClr val="black"/>
                </a:solidFill>
                <a:effectLst>
                  <a:outerShdw blurRad="38100" dist="38100" dir="2700000" algn="tl">
                    <a:srgbClr val="C0C0C0"/>
                  </a:outerShdw>
                </a:effectLst>
              </a:rPr>
              <a:t> = </a:t>
            </a:r>
            <a:r>
              <a:rPr lang="en-US" i="1">
                <a:solidFill>
                  <a:prstClr val="black"/>
                </a:solidFill>
                <a:effectLst>
                  <a:outerShdw blurRad="38100" dist="38100" dir="2700000" algn="tl">
                    <a:srgbClr val="C0C0C0"/>
                  </a:outerShdw>
                </a:effectLst>
              </a:rPr>
              <a:t>a</a:t>
            </a:r>
            <a:r>
              <a:rPr lang="en-US" baseline="-25000">
                <a:solidFill>
                  <a:prstClr val="black"/>
                </a:solidFill>
                <a:effectLst>
                  <a:outerShdw blurRad="38100" dist="38100" dir="2700000" algn="tl">
                    <a:srgbClr val="C0C0C0"/>
                  </a:outerShdw>
                </a:effectLst>
              </a:rPr>
              <a:t>2,1</a:t>
            </a:r>
            <a:r>
              <a:rPr lang="en-US">
                <a:solidFill>
                  <a:prstClr val="black"/>
                </a:solidFill>
                <a:effectLst>
                  <a:outerShdw blurRad="38100" dist="38100" dir="2700000" algn="tl">
                    <a:srgbClr val="C0C0C0"/>
                  </a:outerShdw>
                </a:effectLst>
              </a:rPr>
              <a:t> = 1 and </a:t>
            </a:r>
            <a:br>
              <a:rPr lang="en-US">
                <a:solidFill>
                  <a:prstClr val="black"/>
                </a:solidFill>
                <a:effectLst>
                  <a:outerShdw blurRad="38100" dist="38100" dir="2700000" algn="tl">
                    <a:srgbClr val="C0C0C0"/>
                  </a:outerShdw>
                </a:effectLst>
              </a:rPr>
            </a:br>
            <a:r>
              <a:rPr lang="en-US" i="1">
                <a:solidFill>
                  <a:prstClr val="black"/>
                </a:solidFill>
                <a:effectLst>
                  <a:outerShdw blurRad="38100" dist="38100" dir="2700000" algn="tl">
                    <a:srgbClr val="C0C0C0"/>
                  </a:outerShdw>
                </a:effectLst>
              </a:rPr>
              <a:t>a</a:t>
            </a:r>
            <a:r>
              <a:rPr lang="en-US" baseline="-25000">
                <a:solidFill>
                  <a:prstClr val="black"/>
                </a:solidFill>
                <a:effectLst>
                  <a:outerShdw blurRad="38100" dist="38100" dir="2700000" algn="tl">
                    <a:srgbClr val="C0C0C0"/>
                  </a:outerShdw>
                </a:effectLst>
              </a:rPr>
              <a:t>2,2</a:t>
            </a:r>
            <a:r>
              <a:rPr lang="en-US">
                <a:solidFill>
                  <a:prstClr val="black"/>
                </a:solidFill>
                <a:effectLst>
                  <a:outerShdw blurRad="38100" dist="38100" dir="2700000" algn="tl">
                    <a:srgbClr val="C0C0C0"/>
                  </a:outerShdw>
                </a:effectLst>
              </a:rPr>
              <a:t> = </a:t>
            </a:r>
            <a:r>
              <a:rPr lang="en-US" i="1">
                <a:solidFill>
                  <a:prstClr val="black"/>
                </a:solidFill>
                <a:effectLst>
                  <a:outerShdw blurRad="38100" dist="38100" dir="2700000" algn="tl">
                    <a:srgbClr val="C0C0C0"/>
                  </a:outerShdw>
                </a:effectLst>
              </a:rPr>
              <a:t>a</a:t>
            </a:r>
            <a:r>
              <a:rPr lang="en-US" baseline="-25000">
                <a:solidFill>
                  <a:prstClr val="black"/>
                </a:solidFill>
                <a:effectLst>
                  <a:outerShdw blurRad="38100" dist="38100" dir="2700000" algn="tl">
                    <a:srgbClr val="C0C0C0"/>
                  </a:outerShdw>
                </a:effectLst>
              </a:rPr>
              <a:t>2,3</a:t>
            </a:r>
            <a:r>
              <a:rPr lang="en-US">
                <a:solidFill>
                  <a:prstClr val="black"/>
                </a:solidFill>
                <a:effectLst>
                  <a:outerShdw blurRad="38100" dist="38100" dir="2700000" algn="tl">
                    <a:srgbClr val="C0C0C0"/>
                  </a:outerShdw>
                </a:effectLst>
              </a:rPr>
              <a:t> = 0. The relationship can be represented by matrices, as shown below:</a:t>
            </a:r>
          </a:p>
        </p:txBody>
      </p:sp>
      <p:pic>
        <p:nvPicPr>
          <p:cNvPr id="2868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8" y="4476750"/>
            <a:ext cx="51736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223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54994F6E-8524-4CDA-846D-1E3641E0BDD6}" type="slidenum">
              <a:rPr lang="en-US" sz="1200" baseline="0">
                <a:solidFill>
                  <a:srgbClr val="DDE9EC"/>
                </a:solidFill>
                <a:latin typeface="Arial" charset="0"/>
              </a:rPr>
              <a:pPr/>
              <a:t>27</a:t>
            </a:fld>
            <a:endParaRPr lang="en-US" sz="1200" baseline="0">
              <a:solidFill>
                <a:srgbClr val="DDE9EC"/>
              </a:solidFill>
              <a:latin typeface="Arial" charset="0"/>
            </a:endParaRPr>
          </a:p>
        </p:txBody>
      </p:sp>
      <p:sp>
        <p:nvSpPr>
          <p:cNvPr id="29699" name="Text Box 2"/>
          <p:cNvSpPr txBox="1">
            <a:spLocks noChangeArrowheads="1"/>
          </p:cNvSpPr>
          <p:nvPr/>
        </p:nvSpPr>
        <p:spPr bwMode="auto">
          <a:xfrm>
            <a:off x="1143000" y="5334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prstClr val="white"/>
                </a:solidFill>
              </a:rPr>
              <a:t>Example </a:t>
            </a:r>
            <a:endParaRPr lang="en-US" sz="2000" i="1" baseline="0" dirty="0">
              <a:solidFill>
                <a:prstClr val="white"/>
              </a:solidFill>
            </a:endParaRPr>
          </a:p>
        </p:txBody>
      </p:sp>
      <p:sp>
        <p:nvSpPr>
          <p:cNvPr id="29707" name="Text Box 10"/>
          <p:cNvSpPr txBox="1">
            <a:spLocks noChangeArrowheads="1"/>
          </p:cNvSpPr>
          <p:nvPr/>
        </p:nvSpPr>
        <p:spPr bwMode="auto">
          <a:xfrm>
            <a:off x="6553200" y="292387"/>
            <a:ext cx="23727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i="1" baseline="0" dirty="0">
                <a:solidFill>
                  <a:prstClr val="black"/>
                </a:solidFill>
              </a:rPr>
              <a:t>Continued</a:t>
            </a:r>
          </a:p>
        </p:txBody>
      </p:sp>
      <p:sp>
        <p:nvSpPr>
          <p:cNvPr id="1007627" name="Rectangle 11"/>
          <p:cNvSpPr>
            <a:spLocks noChangeArrowheads="1"/>
          </p:cNvSpPr>
          <p:nvPr/>
        </p:nvSpPr>
        <p:spPr bwMode="auto">
          <a:xfrm>
            <a:off x="228600" y="1143000"/>
            <a:ext cx="8229600" cy="457200"/>
          </a:xfrm>
          <a:prstGeom prst="rect">
            <a:avLst/>
          </a:prstGeom>
          <a:noFill/>
          <a:ln w="9525">
            <a:noFill/>
            <a:miter lim="800000"/>
            <a:headEnd/>
            <a:tailEnd/>
          </a:ln>
          <a:effectLst/>
        </p:spPr>
        <p:txBody>
          <a:bodyPr anchor="ctr">
            <a:spAutoFit/>
          </a:bodyPr>
          <a:lstStyle/>
          <a:p>
            <a:pPr algn="just">
              <a:defRPr/>
            </a:pPr>
            <a:r>
              <a:rPr lang="en-US">
                <a:solidFill>
                  <a:prstClr val="black"/>
                </a:solidFill>
                <a:effectLst>
                  <a:outerShdw blurRad="38100" dist="38100" dir="2700000" algn="tl">
                    <a:srgbClr val="C0C0C0"/>
                  </a:outerShdw>
                </a:effectLst>
              </a:rPr>
              <a:t>In an S-box with three inputs and two outputs, we have</a:t>
            </a:r>
          </a:p>
        </p:txBody>
      </p:sp>
      <p:sp>
        <p:nvSpPr>
          <p:cNvPr id="1007629" name="Rectangle 13"/>
          <p:cNvSpPr>
            <a:spLocks noChangeArrowheads="1"/>
          </p:cNvSpPr>
          <p:nvPr/>
        </p:nvSpPr>
        <p:spPr bwMode="auto">
          <a:xfrm>
            <a:off x="304800" y="3841750"/>
            <a:ext cx="8229600" cy="1187450"/>
          </a:xfrm>
          <a:prstGeom prst="rect">
            <a:avLst/>
          </a:prstGeom>
          <a:noFill/>
          <a:ln w="9525">
            <a:noFill/>
            <a:miter lim="800000"/>
            <a:headEnd/>
            <a:tailEnd/>
          </a:ln>
          <a:effectLst/>
        </p:spPr>
        <p:txBody>
          <a:bodyPr anchor="ctr">
            <a:spAutoFit/>
          </a:bodyPr>
          <a:lstStyle/>
          <a:p>
            <a:pPr algn="just">
              <a:defRPr/>
            </a:pPr>
            <a:r>
              <a:rPr lang="en-US">
                <a:solidFill>
                  <a:prstClr val="black"/>
                </a:solidFill>
                <a:effectLst>
                  <a:outerShdw blurRad="38100" dist="38100" dir="2700000" algn="tl">
                    <a:srgbClr val="C0C0C0"/>
                  </a:outerShdw>
                </a:effectLst>
              </a:rPr>
              <a:t>where multiplication and addition is in GF(2). The S-box is nonlinear because there is no linear relationship between the inputs and the outputs.</a:t>
            </a:r>
          </a:p>
        </p:txBody>
      </p:sp>
      <p:pic>
        <p:nvPicPr>
          <p:cNvPr id="2971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538413"/>
            <a:ext cx="7623175"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27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5CAFA9C2-83D5-4BB0-9CA5-167FE8BC78FA}" type="slidenum">
              <a:rPr lang="en-US" sz="1200" baseline="0">
                <a:solidFill>
                  <a:srgbClr val="DDE9EC"/>
                </a:solidFill>
                <a:latin typeface="Arial" charset="0"/>
              </a:rPr>
              <a:pPr/>
              <a:t>28</a:t>
            </a:fld>
            <a:endParaRPr lang="en-US" sz="1200" baseline="0">
              <a:solidFill>
                <a:srgbClr val="DDE9EC"/>
              </a:solidFill>
              <a:latin typeface="Arial" charset="0"/>
            </a:endParaRPr>
          </a:p>
        </p:txBody>
      </p:sp>
      <p:sp>
        <p:nvSpPr>
          <p:cNvPr id="1009675" name="Rectangle 11"/>
          <p:cNvSpPr>
            <a:spLocks noChangeArrowheads="1"/>
          </p:cNvSpPr>
          <p:nvPr/>
        </p:nvSpPr>
        <p:spPr bwMode="auto">
          <a:xfrm>
            <a:off x="228600" y="1020763"/>
            <a:ext cx="8229600" cy="1917700"/>
          </a:xfrm>
          <a:prstGeom prst="rect">
            <a:avLst/>
          </a:prstGeom>
          <a:noFill/>
          <a:ln w="9525">
            <a:noFill/>
            <a:miter lim="800000"/>
            <a:headEnd/>
            <a:tailEnd/>
          </a:ln>
          <a:effectLst/>
        </p:spPr>
        <p:txBody>
          <a:bodyPr anchor="ctr">
            <a:spAutoFit/>
          </a:bodyPr>
          <a:lstStyle/>
          <a:p>
            <a:pPr algn="just">
              <a:defRPr/>
            </a:pPr>
            <a:r>
              <a:rPr lang="en-US">
                <a:solidFill>
                  <a:prstClr val="black"/>
                </a:solidFill>
                <a:effectLst>
                  <a:outerShdw blurRad="38100" dist="38100" dir="2700000" algn="tl">
                    <a:srgbClr val="C0C0C0"/>
                  </a:outerShdw>
                </a:effectLst>
              </a:rPr>
              <a:t>The following table defines the input/output relationship for an S-box of size 3 × 2. The leftmost bit of the input defines the row; the two rightmost bits of the input define the column. The two output bits are values on the cross section of the selected row and column.</a:t>
            </a:r>
          </a:p>
        </p:txBody>
      </p:sp>
      <p:sp>
        <p:nvSpPr>
          <p:cNvPr id="1009676" name="Rectangle 12"/>
          <p:cNvSpPr>
            <a:spLocks noChangeArrowheads="1"/>
          </p:cNvSpPr>
          <p:nvPr/>
        </p:nvSpPr>
        <p:spPr bwMode="auto">
          <a:xfrm>
            <a:off x="304800" y="5730875"/>
            <a:ext cx="8229600" cy="822325"/>
          </a:xfrm>
          <a:prstGeom prst="rect">
            <a:avLst/>
          </a:prstGeom>
          <a:noFill/>
          <a:ln w="9525">
            <a:noFill/>
            <a:miter lim="800000"/>
            <a:headEnd/>
            <a:tailEnd/>
          </a:ln>
          <a:effectLst/>
        </p:spPr>
        <p:txBody>
          <a:bodyPr anchor="ctr">
            <a:spAutoFit/>
          </a:bodyPr>
          <a:lstStyle/>
          <a:p>
            <a:pPr algn="just">
              <a:defRPr/>
            </a:pPr>
            <a:r>
              <a:rPr lang="en-US">
                <a:solidFill>
                  <a:prstClr val="black"/>
                </a:solidFill>
                <a:effectLst>
                  <a:outerShdw blurRad="38100" dist="38100" dir="2700000" algn="tl">
                    <a:srgbClr val="C0C0C0"/>
                  </a:outerShdw>
                </a:effectLst>
              </a:rPr>
              <a:t>Based on the table, an input of 010 yields the output 01. An input of 101 yields the output of 00.</a:t>
            </a:r>
          </a:p>
        </p:txBody>
      </p:sp>
      <p:pic>
        <p:nvPicPr>
          <p:cNvPr id="307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3132138"/>
            <a:ext cx="6024562"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9"/>
          <p:cNvSpPr txBox="1">
            <a:spLocks noChangeArrowheads="1"/>
          </p:cNvSpPr>
          <p:nvPr/>
        </p:nvSpPr>
        <p:spPr bwMode="auto">
          <a:xfrm>
            <a:off x="6572003" y="2923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
        <p:nvSpPr>
          <p:cNvPr id="16" name="Text Box 2"/>
          <p:cNvSpPr txBox="1">
            <a:spLocks noChangeArrowheads="1"/>
          </p:cNvSpPr>
          <p:nvPr/>
        </p:nvSpPr>
        <p:spPr bwMode="auto">
          <a:xfrm>
            <a:off x="685800" y="55245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prstClr val="white"/>
                </a:solidFill>
              </a:rPr>
              <a:t>Example </a:t>
            </a:r>
            <a:endParaRPr lang="en-US" sz="2000" i="1" baseline="0" dirty="0">
              <a:solidFill>
                <a:prstClr val="white"/>
              </a:solidFill>
            </a:endParaRPr>
          </a:p>
        </p:txBody>
      </p:sp>
    </p:spTree>
    <p:extLst>
      <p:ext uri="{BB962C8B-B14F-4D97-AF65-F5344CB8AC3E}">
        <p14:creationId xmlns:p14="http://schemas.microsoft.com/office/powerpoint/2010/main" val="34384145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C9D5E0DC-3448-42C7-B5A8-3FCFC6075F7D}" type="slidenum">
              <a:rPr lang="en-US" sz="1200" baseline="0">
                <a:solidFill>
                  <a:srgbClr val="DDE9EC"/>
                </a:solidFill>
                <a:latin typeface="Arial" charset="0"/>
              </a:rPr>
              <a:pPr/>
              <a:t>29</a:t>
            </a:fld>
            <a:endParaRPr lang="en-US" sz="1200" baseline="0">
              <a:solidFill>
                <a:srgbClr val="DDE9EC"/>
              </a:solidFill>
              <a:latin typeface="Arial" charset="0"/>
            </a:endParaRPr>
          </a:p>
        </p:txBody>
      </p:sp>
      <p:sp>
        <p:nvSpPr>
          <p:cNvPr id="31755" name="Text Box 11"/>
          <p:cNvSpPr txBox="1">
            <a:spLocks noChangeArrowheads="1"/>
          </p:cNvSpPr>
          <p:nvPr/>
        </p:nvSpPr>
        <p:spPr bwMode="auto">
          <a:xfrm>
            <a:off x="609600" y="533400"/>
            <a:ext cx="3466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2800" baseline="0" dirty="0">
                <a:solidFill>
                  <a:srgbClr val="6B5680"/>
                </a:solidFill>
              </a:rPr>
              <a:t>S-Boxes: </a:t>
            </a:r>
            <a:r>
              <a:rPr lang="en-US" sz="2800" baseline="0" dirty="0" err="1">
                <a:solidFill>
                  <a:srgbClr val="6B5680"/>
                </a:solidFill>
              </a:rPr>
              <a:t>Invertibility</a:t>
            </a:r>
            <a:endParaRPr lang="en-US" sz="2800" i="1" baseline="0" dirty="0">
              <a:solidFill>
                <a:prstClr val="black"/>
              </a:solidFill>
            </a:endParaRPr>
          </a:p>
        </p:txBody>
      </p:sp>
      <p:sp>
        <p:nvSpPr>
          <p:cNvPr id="31756" name="Rectangle 12"/>
          <p:cNvSpPr>
            <a:spLocks noChangeArrowheads="1"/>
          </p:cNvSpPr>
          <p:nvPr/>
        </p:nvSpPr>
        <p:spPr bwMode="auto">
          <a:xfrm>
            <a:off x="228600" y="2286000"/>
            <a:ext cx="868680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dirty="0">
                <a:solidFill>
                  <a:prstClr val="black"/>
                </a:solidFill>
              </a:rPr>
              <a:t>An S-box </a:t>
            </a:r>
            <a:r>
              <a:rPr lang="en-US" sz="2800" i="1" dirty="0">
                <a:solidFill>
                  <a:srgbClr val="FF0000"/>
                </a:solidFill>
              </a:rPr>
              <a:t>may or may not be invertible</a:t>
            </a:r>
            <a:r>
              <a:rPr lang="en-US" sz="2800" i="1" dirty="0">
                <a:solidFill>
                  <a:prstClr val="black"/>
                </a:solidFill>
              </a:rPr>
              <a:t>. In an </a:t>
            </a:r>
            <a:r>
              <a:rPr lang="en-US" sz="2800" i="1" dirty="0" smtClean="0">
                <a:solidFill>
                  <a:prstClr val="black"/>
                </a:solidFill>
              </a:rPr>
              <a:t> invertible  S-box</a:t>
            </a:r>
            <a:r>
              <a:rPr lang="en-US" sz="2800" i="1" dirty="0">
                <a:solidFill>
                  <a:prstClr val="black"/>
                </a:solidFill>
              </a:rPr>
              <a:t>, the number of input bits should be the same as the number of output bits.</a:t>
            </a:r>
          </a:p>
        </p:txBody>
      </p:sp>
      <p:sp>
        <p:nvSpPr>
          <p:cNvPr id="14" name="Text Box 9"/>
          <p:cNvSpPr txBox="1">
            <a:spLocks noChangeArrowheads="1"/>
          </p:cNvSpPr>
          <p:nvPr/>
        </p:nvSpPr>
        <p:spPr bwMode="auto">
          <a:xfrm>
            <a:off x="6572003" y="2923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286674161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Block Ciphers</a:t>
            </a:r>
          </a:p>
        </p:txBody>
      </p:sp>
      <p:sp>
        <p:nvSpPr>
          <p:cNvPr id="6147" name="Content Placeholder 2"/>
          <p:cNvSpPr>
            <a:spLocks noGrp="1"/>
          </p:cNvSpPr>
          <p:nvPr>
            <p:ph idx="1"/>
          </p:nvPr>
        </p:nvSpPr>
        <p:spPr/>
        <p:txBody>
          <a:bodyPr>
            <a:normAutofit/>
          </a:bodyPr>
          <a:lstStyle/>
          <a:p>
            <a:r>
              <a:rPr lang="en-US" sz="2400" dirty="0" smtClean="0"/>
              <a:t>Encrypt a block of plaintext as a whole to produce same sized cipher text</a:t>
            </a:r>
          </a:p>
          <a:p>
            <a:r>
              <a:rPr lang="en-US" sz="2400" dirty="0" smtClean="0"/>
              <a:t>Typical block sizes are 64 or 128 bits</a:t>
            </a:r>
          </a:p>
          <a:p>
            <a:r>
              <a:rPr lang="en-US" sz="2400" dirty="0" smtClean="0"/>
              <a:t>As with a stream cipher, the two users share a symmetric encryption key</a:t>
            </a:r>
          </a:p>
          <a:p>
            <a:r>
              <a:rPr lang="en-US" sz="2400" dirty="0" smtClean="0"/>
              <a:t>Using some modes of operation block cipher can be used to achieve the same effect as a stream cipher.</a:t>
            </a:r>
          </a:p>
          <a:p>
            <a:r>
              <a:rPr lang="en-US" sz="2400" dirty="0" smtClean="0"/>
              <a:t>applicable to a broader range of </a:t>
            </a:r>
          </a:p>
          <a:p>
            <a:r>
              <a:rPr lang="en-US" sz="2400" dirty="0" smtClean="0"/>
              <a:t>applications than stream ciphers.</a:t>
            </a:r>
          </a:p>
        </p:txBody>
      </p:sp>
      <p:pic>
        <p:nvPicPr>
          <p:cNvPr id="6148" name="Picture 3"/>
          <p:cNvPicPr>
            <a:picLocks noChangeAspect="1" noChangeArrowheads="1"/>
          </p:cNvPicPr>
          <p:nvPr/>
        </p:nvPicPr>
        <p:blipFill>
          <a:blip r:embed="rId2"/>
          <a:srcRect/>
          <a:stretch>
            <a:fillRect/>
          </a:stretch>
        </p:blipFill>
        <p:spPr bwMode="auto">
          <a:xfrm>
            <a:off x="5814219" y="3371850"/>
            <a:ext cx="3214688" cy="3073400"/>
          </a:xfrm>
          <a:prstGeom prst="rect">
            <a:avLst/>
          </a:prstGeom>
          <a:noFill/>
          <a:ln w="9525">
            <a:noFill/>
            <a:miter lim="800000"/>
            <a:headEnd/>
            <a:tailEnd/>
          </a:ln>
        </p:spPr>
      </p:pic>
      <p:sp>
        <p:nvSpPr>
          <p:cNvPr id="6149" name="Rectangle 5"/>
          <p:cNvSpPr>
            <a:spLocks noChangeArrowheads="1"/>
          </p:cNvSpPr>
          <p:nvPr/>
        </p:nvSpPr>
        <p:spPr bwMode="auto">
          <a:xfrm>
            <a:off x="5029200" y="6172200"/>
            <a:ext cx="1570038" cy="369888"/>
          </a:xfrm>
          <a:prstGeom prst="rect">
            <a:avLst/>
          </a:prstGeom>
          <a:noFill/>
          <a:ln w="9525">
            <a:noFill/>
            <a:miter lim="800000"/>
            <a:headEnd/>
            <a:tailEnd/>
          </a:ln>
        </p:spPr>
        <p:txBody>
          <a:bodyPr wrap="none">
            <a:spAutoFit/>
          </a:bodyPr>
          <a:lstStyle/>
          <a:p>
            <a:r>
              <a:rPr lang="en-US" b="1">
                <a:solidFill>
                  <a:srgbClr val="0070C0"/>
                </a:solidFill>
              </a:rPr>
              <a:t>Block cipher</a:t>
            </a:r>
            <a:endParaRPr lang="en-US">
              <a:solidFill>
                <a:srgbClr val="0070C0"/>
              </a:solidFill>
            </a:endParaRPr>
          </a:p>
        </p:txBody>
      </p:sp>
    </p:spTree>
    <p:extLst>
      <p:ext uri="{BB962C8B-B14F-4D97-AF65-F5344CB8AC3E}">
        <p14:creationId xmlns:p14="http://schemas.microsoft.com/office/powerpoint/2010/main" val="1319669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AE66BCA4-DCDA-421C-9796-1A2FB66B87DE}" type="slidenum">
              <a:rPr lang="en-US" sz="1200" baseline="0">
                <a:solidFill>
                  <a:srgbClr val="DDE9EC"/>
                </a:solidFill>
                <a:latin typeface="Arial" charset="0"/>
              </a:rPr>
              <a:pPr/>
              <a:t>30</a:t>
            </a:fld>
            <a:endParaRPr lang="en-US" sz="1200" baseline="0">
              <a:solidFill>
                <a:srgbClr val="DDE9EC"/>
              </a:solidFill>
              <a:latin typeface="Arial" charset="0"/>
            </a:endParaRPr>
          </a:p>
        </p:txBody>
      </p:sp>
      <p:sp>
        <p:nvSpPr>
          <p:cNvPr id="32771" name="Text Box 2"/>
          <p:cNvSpPr txBox="1">
            <a:spLocks noChangeArrowheads="1"/>
          </p:cNvSpPr>
          <p:nvPr/>
        </p:nvSpPr>
        <p:spPr bwMode="auto">
          <a:xfrm>
            <a:off x="228600" y="1143000"/>
            <a:ext cx="1346844"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prstClr val="white"/>
                </a:solidFill>
              </a:rPr>
              <a:t>Example</a:t>
            </a:r>
            <a:endParaRPr lang="en-US" sz="2000" i="1" baseline="0" dirty="0">
              <a:solidFill>
                <a:prstClr val="white"/>
              </a:solidFill>
            </a:endParaRPr>
          </a:p>
        </p:txBody>
      </p:sp>
      <p:sp>
        <p:nvSpPr>
          <p:cNvPr id="32779" name="Text Box 10"/>
          <p:cNvSpPr txBox="1">
            <a:spLocks noChangeArrowheads="1"/>
          </p:cNvSpPr>
          <p:nvPr/>
        </p:nvSpPr>
        <p:spPr bwMode="auto">
          <a:xfrm>
            <a:off x="6706940" y="317212"/>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
        <p:nvSpPr>
          <p:cNvPr id="1013771" name="Rectangle 11"/>
          <p:cNvSpPr>
            <a:spLocks noChangeArrowheads="1"/>
          </p:cNvSpPr>
          <p:nvPr/>
        </p:nvSpPr>
        <p:spPr bwMode="auto">
          <a:xfrm>
            <a:off x="228600" y="2067222"/>
            <a:ext cx="8229600" cy="923330"/>
          </a:xfrm>
          <a:prstGeom prst="rect">
            <a:avLst/>
          </a:prstGeom>
          <a:noFill/>
          <a:ln w="9525">
            <a:noFill/>
            <a:miter lim="800000"/>
            <a:headEnd/>
            <a:tailEnd/>
          </a:ln>
          <a:effectLst/>
        </p:spPr>
        <p:txBody>
          <a:bodyPr anchor="ctr">
            <a:spAutoFit/>
          </a:bodyPr>
          <a:lstStyle/>
          <a:p>
            <a:pPr algn="just">
              <a:defRPr/>
            </a:pPr>
            <a:r>
              <a:rPr lang="en-US" dirty="0">
                <a:solidFill>
                  <a:prstClr val="black"/>
                </a:solidFill>
                <a:effectLst>
                  <a:outerShdw blurRad="38100" dist="38100" dir="2700000" algn="tl">
                    <a:srgbClr val="C0C0C0"/>
                  </a:outerShdw>
                </a:effectLst>
              </a:rPr>
              <a:t>Figure </a:t>
            </a:r>
            <a:r>
              <a:rPr lang="en-US" dirty="0" smtClean="0">
                <a:solidFill>
                  <a:prstClr val="black"/>
                </a:solidFill>
                <a:effectLst>
                  <a:outerShdw blurRad="38100" dist="38100" dir="2700000" algn="tl">
                    <a:srgbClr val="C0C0C0"/>
                  </a:outerShdw>
                </a:effectLst>
              </a:rPr>
              <a:t> </a:t>
            </a:r>
            <a:r>
              <a:rPr lang="en-US" dirty="0">
                <a:solidFill>
                  <a:prstClr val="black"/>
                </a:solidFill>
                <a:effectLst>
                  <a:outerShdw blurRad="38100" dist="38100" dir="2700000" algn="tl">
                    <a:srgbClr val="C0C0C0"/>
                  </a:outerShdw>
                </a:effectLst>
              </a:rPr>
              <a:t>shows an example of an invertible S-box.  For example, if the input to the left box is 001, the output is 101. The input 101 in the right table creates the output 001, which shows that the two tables are inverses of each other.</a:t>
            </a:r>
          </a:p>
        </p:txBody>
      </p:sp>
      <p:sp>
        <p:nvSpPr>
          <p:cNvPr id="32781" name="Text Box 14"/>
          <p:cNvSpPr txBox="1">
            <a:spLocks noChangeArrowheads="1"/>
          </p:cNvSpPr>
          <p:nvPr/>
        </p:nvSpPr>
        <p:spPr bwMode="auto">
          <a:xfrm>
            <a:off x="2052638" y="3505200"/>
            <a:ext cx="41401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sz="2000" i="1" baseline="0" dirty="0">
                <a:solidFill>
                  <a:prstClr val="black"/>
                </a:solidFill>
              </a:rPr>
              <a:t>S-box tables for Example </a:t>
            </a:r>
          </a:p>
        </p:txBody>
      </p:sp>
      <p:pic>
        <p:nvPicPr>
          <p:cNvPr id="3278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3994150"/>
            <a:ext cx="6873875"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0042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B4F7E650-1439-4DC5-97A8-B87F2223E115}" type="slidenum">
              <a:rPr lang="en-US" sz="1200" baseline="0">
                <a:solidFill>
                  <a:srgbClr val="DDE9EC"/>
                </a:solidFill>
                <a:latin typeface="Arial" charset="0"/>
              </a:rPr>
              <a:pPr/>
              <a:t>31</a:t>
            </a:fld>
            <a:endParaRPr lang="en-US" sz="1200" baseline="0">
              <a:solidFill>
                <a:srgbClr val="DDE9EC"/>
              </a:solidFill>
              <a:latin typeface="Arial" charset="0"/>
            </a:endParaRPr>
          </a:p>
        </p:txBody>
      </p:sp>
      <p:sp>
        <p:nvSpPr>
          <p:cNvPr id="33802" name="Text Box 9"/>
          <p:cNvSpPr txBox="1">
            <a:spLocks noChangeArrowheads="1"/>
          </p:cNvSpPr>
          <p:nvPr/>
        </p:nvSpPr>
        <p:spPr bwMode="auto">
          <a:xfrm>
            <a:off x="6477000" y="292387"/>
            <a:ext cx="20649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i="1" baseline="0" dirty="0">
                <a:solidFill>
                  <a:prstClr val="black"/>
                </a:solidFill>
              </a:rPr>
              <a:t>Continued</a:t>
            </a:r>
          </a:p>
        </p:txBody>
      </p:sp>
      <p:sp>
        <p:nvSpPr>
          <p:cNvPr id="33803" name="Text Box 10"/>
          <p:cNvSpPr txBox="1">
            <a:spLocks noChangeArrowheads="1"/>
          </p:cNvSpPr>
          <p:nvPr/>
        </p:nvSpPr>
        <p:spPr bwMode="auto">
          <a:xfrm>
            <a:off x="304800" y="9906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a:solidFill>
                  <a:srgbClr val="6B5680"/>
                </a:solidFill>
              </a:rPr>
              <a:t>Exclusive-Or</a:t>
            </a:r>
            <a:endParaRPr lang="en-US" sz="2000" i="1" baseline="0">
              <a:solidFill>
                <a:prstClr val="black"/>
              </a:solidFill>
            </a:endParaRPr>
          </a:p>
        </p:txBody>
      </p:sp>
      <p:sp>
        <p:nvSpPr>
          <p:cNvPr id="33804" name="Rectangle 11"/>
          <p:cNvSpPr>
            <a:spLocks noChangeArrowheads="1"/>
          </p:cNvSpPr>
          <p:nvPr/>
        </p:nvSpPr>
        <p:spPr bwMode="auto">
          <a:xfrm>
            <a:off x="228600" y="1430338"/>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prstClr val="black"/>
                </a:solidFill>
              </a:rPr>
              <a:t>An important component in most block ciphers is the exclusive-or operation. </a:t>
            </a:r>
          </a:p>
        </p:txBody>
      </p:sp>
      <p:sp>
        <p:nvSpPr>
          <p:cNvPr id="33805" name="Text Box 15"/>
          <p:cNvSpPr txBox="1">
            <a:spLocks noChangeArrowheads="1"/>
          </p:cNvSpPr>
          <p:nvPr/>
        </p:nvSpPr>
        <p:spPr bwMode="auto">
          <a:xfrm>
            <a:off x="1236663" y="3276600"/>
            <a:ext cx="5600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sz="2000" i="1" baseline="0" dirty="0" err="1">
                <a:solidFill>
                  <a:prstClr val="black"/>
                </a:solidFill>
              </a:rPr>
              <a:t>Invertibility</a:t>
            </a:r>
            <a:r>
              <a:rPr lang="en-US" sz="2000" i="1" baseline="0" dirty="0">
                <a:solidFill>
                  <a:prstClr val="black"/>
                </a:solidFill>
              </a:rPr>
              <a:t> of the exclusive-or operation</a:t>
            </a:r>
          </a:p>
        </p:txBody>
      </p:sp>
      <p:pic>
        <p:nvPicPr>
          <p:cNvPr id="3380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4046538"/>
            <a:ext cx="6700837"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77153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E4676391-3616-4760-A9E0-ACD65F506FAD}" type="slidenum">
              <a:rPr lang="en-US" sz="1200" baseline="0">
                <a:solidFill>
                  <a:srgbClr val="DDE9EC"/>
                </a:solidFill>
                <a:latin typeface="Arial" charset="0"/>
              </a:rPr>
              <a:pPr/>
              <a:t>32</a:t>
            </a:fld>
            <a:endParaRPr lang="en-US" sz="1200" baseline="0">
              <a:solidFill>
                <a:srgbClr val="DDE9EC"/>
              </a:solidFill>
              <a:latin typeface="Arial" charset="0"/>
            </a:endParaRPr>
          </a:p>
        </p:txBody>
      </p:sp>
      <p:sp>
        <p:nvSpPr>
          <p:cNvPr id="34827" name="Text Box 10"/>
          <p:cNvSpPr txBox="1">
            <a:spLocks noChangeArrowheads="1"/>
          </p:cNvSpPr>
          <p:nvPr/>
        </p:nvSpPr>
        <p:spPr bwMode="auto">
          <a:xfrm>
            <a:off x="1116013" y="533400"/>
            <a:ext cx="437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a:solidFill>
                  <a:srgbClr val="6B5680"/>
                </a:solidFill>
              </a:rPr>
              <a:t>Exclusive-Or </a:t>
            </a:r>
            <a:r>
              <a:rPr lang="en-US" baseline="0">
                <a:solidFill>
                  <a:prstClr val="black"/>
                </a:solidFill>
              </a:rPr>
              <a:t>(Continued)</a:t>
            </a:r>
            <a:endParaRPr lang="en-US" sz="2000" i="1" baseline="0">
              <a:solidFill>
                <a:prstClr val="black"/>
              </a:solidFill>
            </a:endParaRPr>
          </a:p>
        </p:txBody>
      </p:sp>
      <p:sp>
        <p:nvSpPr>
          <p:cNvPr id="34828" name="Rectangle 11"/>
          <p:cNvSpPr>
            <a:spLocks noChangeArrowheads="1"/>
          </p:cNvSpPr>
          <p:nvPr/>
        </p:nvSpPr>
        <p:spPr bwMode="auto">
          <a:xfrm>
            <a:off x="228600" y="1143000"/>
            <a:ext cx="86868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dirty="0">
                <a:solidFill>
                  <a:prstClr val="black"/>
                </a:solidFill>
              </a:rPr>
              <a:t>An important component in most block ciphers is the exclusive-or operation. </a:t>
            </a:r>
            <a:r>
              <a:rPr lang="en-US" sz="2800" i="1" dirty="0" smtClean="0">
                <a:solidFill>
                  <a:prstClr val="black"/>
                </a:solidFill>
              </a:rPr>
              <a:t>Addition </a:t>
            </a:r>
            <a:r>
              <a:rPr lang="en-US" sz="2800" i="1" dirty="0">
                <a:solidFill>
                  <a:prstClr val="black"/>
                </a:solidFill>
              </a:rPr>
              <a:t>and subtraction operations in the GF(2</a:t>
            </a:r>
            <a:r>
              <a:rPr lang="en-US" sz="2800" i="1" baseline="30000" dirty="0">
                <a:solidFill>
                  <a:prstClr val="black"/>
                </a:solidFill>
              </a:rPr>
              <a:t>n</a:t>
            </a:r>
            <a:r>
              <a:rPr lang="en-US" sz="2800" i="1" dirty="0">
                <a:solidFill>
                  <a:prstClr val="black"/>
                </a:solidFill>
              </a:rPr>
              <a:t>) field are performed by a single </a:t>
            </a:r>
            <a:r>
              <a:rPr lang="en-US" sz="2800" i="1" dirty="0" smtClean="0">
                <a:solidFill>
                  <a:prstClr val="black"/>
                </a:solidFill>
              </a:rPr>
              <a:t> operation </a:t>
            </a:r>
            <a:r>
              <a:rPr lang="en-US" sz="2800" i="1" dirty="0">
                <a:solidFill>
                  <a:prstClr val="black"/>
                </a:solidFill>
              </a:rPr>
              <a:t>called the exclusive-or (XOR).</a:t>
            </a:r>
          </a:p>
        </p:txBody>
      </p:sp>
      <p:sp>
        <p:nvSpPr>
          <p:cNvPr id="34829" name="Rectangle 12"/>
          <p:cNvSpPr>
            <a:spLocks noChangeArrowheads="1"/>
          </p:cNvSpPr>
          <p:nvPr/>
        </p:nvSpPr>
        <p:spPr bwMode="auto">
          <a:xfrm>
            <a:off x="228600" y="3716338"/>
            <a:ext cx="8686800" cy="222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dirty="0">
                <a:solidFill>
                  <a:prstClr val="black"/>
                </a:solidFill>
              </a:rPr>
              <a:t>The five properties of the exclusive-or operation in the GF(2</a:t>
            </a:r>
            <a:r>
              <a:rPr lang="en-US" sz="2800" i="1" baseline="30000" dirty="0">
                <a:solidFill>
                  <a:prstClr val="black"/>
                </a:solidFill>
              </a:rPr>
              <a:t>n</a:t>
            </a:r>
            <a:r>
              <a:rPr lang="en-US" sz="2800" i="1" dirty="0">
                <a:solidFill>
                  <a:prstClr val="black"/>
                </a:solidFill>
              </a:rPr>
              <a:t>) field makes this operation a very interesting component for use in a block cipher: </a:t>
            </a:r>
            <a:r>
              <a:rPr lang="en-US" sz="2800" i="1" dirty="0">
                <a:solidFill>
                  <a:srgbClr val="FF0000"/>
                </a:solidFill>
              </a:rPr>
              <a:t>closure, associativity, </a:t>
            </a:r>
            <a:r>
              <a:rPr lang="en-US" sz="2800" i="1" dirty="0" err="1">
                <a:solidFill>
                  <a:srgbClr val="FF0000"/>
                </a:solidFill>
              </a:rPr>
              <a:t>commutativity</a:t>
            </a:r>
            <a:r>
              <a:rPr lang="en-US" sz="2800" i="1" dirty="0">
                <a:solidFill>
                  <a:srgbClr val="FF0000"/>
                </a:solidFill>
              </a:rPr>
              <a:t>, existence of identity</a:t>
            </a:r>
            <a:r>
              <a:rPr lang="en-US" sz="2800" i="1" dirty="0">
                <a:solidFill>
                  <a:prstClr val="black"/>
                </a:solidFill>
              </a:rPr>
              <a:t>, and  </a:t>
            </a:r>
            <a:r>
              <a:rPr lang="en-US" sz="2800" i="1" dirty="0">
                <a:solidFill>
                  <a:srgbClr val="FF0000"/>
                </a:solidFill>
              </a:rPr>
              <a:t>existence of inverse</a:t>
            </a:r>
            <a:r>
              <a:rPr lang="en-US" sz="2800" i="1" dirty="0">
                <a:solidFill>
                  <a:prstClr val="black"/>
                </a:solidFill>
              </a:rPr>
              <a:t>. </a:t>
            </a:r>
          </a:p>
        </p:txBody>
      </p:sp>
      <p:sp>
        <p:nvSpPr>
          <p:cNvPr id="14" name="Text Box 9"/>
          <p:cNvSpPr txBox="1">
            <a:spLocks noChangeArrowheads="1"/>
          </p:cNvSpPr>
          <p:nvPr/>
        </p:nvSpPr>
        <p:spPr bwMode="auto">
          <a:xfrm>
            <a:off x="6572003" y="2923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32433693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dirty="0">
                <a:solidFill>
                  <a:srgbClr val="DDE9EC"/>
                </a:solidFill>
                <a:latin typeface="Arial" charset="0"/>
              </a:rPr>
              <a:t>5.</a:t>
            </a:r>
            <a:fld id="{18223BAB-E2C5-4B67-B2C8-BC5679AC459A}" type="slidenum">
              <a:rPr lang="en-US" sz="1200" baseline="0">
                <a:solidFill>
                  <a:srgbClr val="DDE9EC"/>
                </a:solidFill>
                <a:latin typeface="Arial" charset="0"/>
              </a:rPr>
              <a:pPr/>
              <a:t>33</a:t>
            </a:fld>
            <a:endParaRPr lang="en-US" sz="1200" baseline="0" dirty="0">
              <a:solidFill>
                <a:srgbClr val="DDE9EC"/>
              </a:solidFill>
              <a:latin typeface="Arial" charset="0"/>
            </a:endParaRPr>
          </a:p>
        </p:txBody>
      </p:sp>
      <p:sp>
        <p:nvSpPr>
          <p:cNvPr id="35851" name="Text Box 10"/>
          <p:cNvSpPr txBox="1">
            <a:spLocks noChangeArrowheads="1"/>
          </p:cNvSpPr>
          <p:nvPr/>
        </p:nvSpPr>
        <p:spPr bwMode="auto">
          <a:xfrm>
            <a:off x="1116013" y="533400"/>
            <a:ext cx="437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a:solidFill>
                  <a:srgbClr val="6B5680"/>
                </a:solidFill>
              </a:rPr>
              <a:t>Exclusive-Or </a:t>
            </a:r>
            <a:r>
              <a:rPr lang="en-US" baseline="0">
                <a:solidFill>
                  <a:prstClr val="black"/>
                </a:solidFill>
              </a:rPr>
              <a:t>(Continued)</a:t>
            </a:r>
            <a:endParaRPr lang="en-US" sz="2000" i="1" baseline="0">
              <a:solidFill>
                <a:prstClr val="black"/>
              </a:solidFill>
            </a:endParaRPr>
          </a:p>
        </p:txBody>
      </p:sp>
      <p:sp>
        <p:nvSpPr>
          <p:cNvPr id="35852" name="Rectangle 11"/>
          <p:cNvSpPr>
            <a:spLocks noChangeArrowheads="1"/>
          </p:cNvSpPr>
          <p:nvPr/>
        </p:nvSpPr>
        <p:spPr bwMode="auto">
          <a:xfrm>
            <a:off x="228600" y="1143000"/>
            <a:ext cx="8686800" cy="45243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solidFill>
                  <a:prstClr val="black"/>
                </a:solidFill>
              </a:rPr>
              <a:t>The </a:t>
            </a:r>
            <a:r>
              <a:rPr lang="en-US" sz="2400" dirty="0">
                <a:solidFill>
                  <a:srgbClr val="FF0000"/>
                </a:solidFill>
              </a:rPr>
              <a:t>inverse of a component in a cipher makes sense </a:t>
            </a:r>
            <a:r>
              <a:rPr lang="en-US" sz="2400" dirty="0">
                <a:solidFill>
                  <a:prstClr val="black"/>
                </a:solidFill>
              </a:rPr>
              <a:t>if the component represents a </a:t>
            </a:r>
            <a:r>
              <a:rPr lang="en-US" sz="2400" dirty="0">
                <a:solidFill>
                  <a:srgbClr val="FF0000"/>
                </a:solidFill>
              </a:rPr>
              <a:t>unary operation </a:t>
            </a:r>
            <a:r>
              <a:rPr lang="en-US" sz="2400" dirty="0">
                <a:solidFill>
                  <a:prstClr val="black"/>
                </a:solidFill>
              </a:rPr>
              <a:t>(one input and one output). For example, a keyless P-box or a keyless S-box can be made invertible because they have one input and one output. </a:t>
            </a:r>
            <a:endParaRPr lang="en-US" sz="2400" dirty="0" smtClean="0">
              <a:solidFill>
                <a:prstClr val="black"/>
              </a:solidFill>
            </a:endParaRPr>
          </a:p>
          <a:p>
            <a:pPr algn="just"/>
            <a:endParaRPr lang="en-US" sz="2400" dirty="0">
              <a:solidFill>
                <a:prstClr val="black"/>
              </a:solidFill>
            </a:endParaRPr>
          </a:p>
          <a:p>
            <a:pPr algn="just"/>
            <a:r>
              <a:rPr lang="en-US" sz="2400" dirty="0" smtClean="0">
                <a:solidFill>
                  <a:prstClr val="black"/>
                </a:solidFill>
              </a:rPr>
              <a:t>An </a:t>
            </a:r>
            <a:r>
              <a:rPr lang="en-US" sz="2400" dirty="0">
                <a:solidFill>
                  <a:prstClr val="black"/>
                </a:solidFill>
              </a:rPr>
              <a:t>exclusive operation is a binary operation. The inverse of an exclusive-or operation </a:t>
            </a:r>
            <a:r>
              <a:rPr lang="en-US" sz="2400" dirty="0" smtClean="0">
                <a:solidFill>
                  <a:prstClr val="black"/>
                </a:solidFill>
              </a:rPr>
              <a:t>can make </a:t>
            </a:r>
            <a:r>
              <a:rPr lang="en-US" sz="2400" dirty="0">
                <a:solidFill>
                  <a:prstClr val="black"/>
                </a:solidFill>
              </a:rPr>
              <a:t>sense only if one of the </a:t>
            </a:r>
            <a:r>
              <a:rPr lang="en-US" sz="2400" dirty="0">
                <a:solidFill>
                  <a:srgbClr val="FF0000"/>
                </a:solidFill>
              </a:rPr>
              <a:t>inputs is fixed </a:t>
            </a:r>
            <a:r>
              <a:rPr lang="en-US" sz="2400" dirty="0">
                <a:solidFill>
                  <a:prstClr val="black"/>
                </a:solidFill>
              </a:rPr>
              <a:t>(is the same in encryption and decryption). For example, if one of the inputs is </a:t>
            </a:r>
            <a:r>
              <a:rPr lang="en-US" sz="2400" dirty="0">
                <a:solidFill>
                  <a:srgbClr val="FF0000"/>
                </a:solidFill>
              </a:rPr>
              <a:t>the key, </a:t>
            </a:r>
            <a:r>
              <a:rPr lang="en-US" sz="2400" dirty="0">
                <a:solidFill>
                  <a:prstClr val="black"/>
                </a:solidFill>
              </a:rPr>
              <a:t>which normally is the same in encryption and decryption, then an </a:t>
            </a:r>
            <a:r>
              <a:rPr lang="en-US" sz="2400" dirty="0">
                <a:solidFill>
                  <a:srgbClr val="FF0000"/>
                </a:solidFill>
              </a:rPr>
              <a:t>exclusive-or operation is self-invertible, as shown in </a:t>
            </a:r>
            <a:r>
              <a:rPr lang="en-US" sz="2400" dirty="0" smtClean="0">
                <a:solidFill>
                  <a:srgbClr val="FF0000"/>
                </a:solidFill>
              </a:rPr>
              <a:t>the Figure.</a:t>
            </a:r>
            <a:endParaRPr lang="en-US" sz="2400" dirty="0">
              <a:solidFill>
                <a:srgbClr val="FF0000"/>
              </a:solidFill>
            </a:endParaRPr>
          </a:p>
        </p:txBody>
      </p:sp>
      <p:sp>
        <p:nvSpPr>
          <p:cNvPr id="13" name="Text Box 9"/>
          <p:cNvSpPr txBox="1">
            <a:spLocks noChangeArrowheads="1"/>
          </p:cNvSpPr>
          <p:nvPr/>
        </p:nvSpPr>
        <p:spPr bwMode="auto">
          <a:xfrm>
            <a:off x="6572003" y="2923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171353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74ECB034-F87B-46CB-873B-B87FA5077A2B}" type="slidenum">
              <a:rPr lang="en-US" sz="1200" baseline="0">
                <a:solidFill>
                  <a:srgbClr val="DDE9EC"/>
                </a:solidFill>
                <a:latin typeface="Arial" charset="0"/>
              </a:rPr>
              <a:pPr/>
              <a:t>34</a:t>
            </a:fld>
            <a:endParaRPr lang="en-US" sz="1200" baseline="0">
              <a:solidFill>
                <a:srgbClr val="DDE9EC"/>
              </a:solidFill>
              <a:latin typeface="Arial" charset="0"/>
            </a:endParaRPr>
          </a:p>
        </p:txBody>
      </p:sp>
      <p:sp>
        <p:nvSpPr>
          <p:cNvPr id="36867" name="Text Box 4"/>
          <p:cNvSpPr txBox="1">
            <a:spLocks noChangeArrowheads="1"/>
          </p:cNvSpPr>
          <p:nvPr/>
        </p:nvSpPr>
        <p:spPr bwMode="auto">
          <a:xfrm>
            <a:off x="533400" y="609600"/>
            <a:ext cx="6673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baseline="0" dirty="0" err="1">
                <a:solidFill>
                  <a:prstClr val="black"/>
                </a:solidFill>
              </a:rPr>
              <a:t>Invertibility</a:t>
            </a:r>
            <a:r>
              <a:rPr lang="en-US" baseline="0" dirty="0">
                <a:solidFill>
                  <a:prstClr val="black"/>
                </a:solidFill>
              </a:rPr>
              <a:t> of the exclusive-or operation</a:t>
            </a:r>
          </a:p>
        </p:txBody>
      </p:sp>
      <p:pic>
        <p:nvPicPr>
          <p:cNvPr id="3686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2522538"/>
            <a:ext cx="6700837"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p:nvSpPr>
        <p:spPr bwMode="auto">
          <a:xfrm>
            <a:off x="6858000" y="25565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98718456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0EDE0B57-986F-492E-9812-D6050EB74883}" type="slidenum">
              <a:rPr lang="en-US" sz="1200" baseline="0">
                <a:solidFill>
                  <a:srgbClr val="DDE9EC"/>
                </a:solidFill>
                <a:latin typeface="Arial" charset="0"/>
              </a:rPr>
              <a:pPr/>
              <a:t>35</a:t>
            </a:fld>
            <a:endParaRPr lang="en-US" sz="1200" baseline="0">
              <a:solidFill>
                <a:srgbClr val="DDE9EC"/>
              </a:solidFill>
              <a:latin typeface="Arial" charset="0"/>
            </a:endParaRPr>
          </a:p>
        </p:txBody>
      </p:sp>
      <p:sp>
        <p:nvSpPr>
          <p:cNvPr id="37898" name="Text Box 9"/>
          <p:cNvSpPr txBox="1">
            <a:spLocks noChangeArrowheads="1"/>
          </p:cNvSpPr>
          <p:nvPr/>
        </p:nvSpPr>
        <p:spPr bwMode="auto">
          <a:xfrm>
            <a:off x="6953003" y="2542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
        <p:nvSpPr>
          <p:cNvPr id="37899" name="Text Box 10"/>
          <p:cNvSpPr txBox="1">
            <a:spLocks noChangeArrowheads="1"/>
          </p:cNvSpPr>
          <p:nvPr/>
        </p:nvSpPr>
        <p:spPr bwMode="auto">
          <a:xfrm>
            <a:off x="152400" y="1066800"/>
            <a:ext cx="437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a:solidFill>
                  <a:srgbClr val="6B5680"/>
                </a:solidFill>
              </a:rPr>
              <a:t>Circular Shift</a:t>
            </a:r>
            <a:endParaRPr lang="en-US" sz="2000" i="1" baseline="0">
              <a:solidFill>
                <a:prstClr val="black"/>
              </a:solidFill>
            </a:endParaRPr>
          </a:p>
        </p:txBody>
      </p:sp>
      <p:sp>
        <p:nvSpPr>
          <p:cNvPr id="37900" name="Rectangle 11"/>
          <p:cNvSpPr>
            <a:spLocks noChangeArrowheads="1"/>
          </p:cNvSpPr>
          <p:nvPr/>
        </p:nvSpPr>
        <p:spPr bwMode="auto">
          <a:xfrm>
            <a:off x="228600" y="1474788"/>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prstClr val="black"/>
                </a:solidFill>
              </a:rPr>
              <a:t>Another component found in some modern block ciphers is the circular shift operation. </a:t>
            </a:r>
          </a:p>
        </p:txBody>
      </p:sp>
      <p:sp>
        <p:nvSpPr>
          <p:cNvPr id="37901" name="Text Box 12"/>
          <p:cNvSpPr txBox="1">
            <a:spLocks noChangeArrowheads="1"/>
          </p:cNvSpPr>
          <p:nvPr/>
        </p:nvSpPr>
        <p:spPr bwMode="auto">
          <a:xfrm>
            <a:off x="1181100" y="2971800"/>
            <a:ext cx="6602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sz="2000" i="1" baseline="0" dirty="0">
                <a:solidFill>
                  <a:prstClr val="black"/>
                </a:solidFill>
              </a:rPr>
              <a:t>Circular shifting an 8-bit word to the left or right</a:t>
            </a:r>
          </a:p>
        </p:txBody>
      </p:sp>
      <p:pic>
        <p:nvPicPr>
          <p:cNvPr id="3790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800" y="3840163"/>
            <a:ext cx="6197600"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8787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DCA0DFA3-2AD4-4A04-ACC9-D466FF0D7FBE}" type="slidenum">
              <a:rPr lang="en-US" sz="1200" baseline="0">
                <a:solidFill>
                  <a:srgbClr val="DDE9EC"/>
                </a:solidFill>
                <a:latin typeface="Arial" charset="0"/>
              </a:rPr>
              <a:pPr/>
              <a:t>36</a:t>
            </a:fld>
            <a:endParaRPr lang="en-US" sz="1200" baseline="0">
              <a:solidFill>
                <a:srgbClr val="DDE9EC"/>
              </a:solidFill>
              <a:latin typeface="Arial" charset="0"/>
            </a:endParaRPr>
          </a:p>
        </p:txBody>
      </p:sp>
      <p:sp>
        <p:nvSpPr>
          <p:cNvPr id="38922" name="Text Box 9"/>
          <p:cNvSpPr txBox="1">
            <a:spLocks noChangeArrowheads="1"/>
          </p:cNvSpPr>
          <p:nvPr/>
        </p:nvSpPr>
        <p:spPr bwMode="auto">
          <a:xfrm>
            <a:off x="6518227" y="220881"/>
            <a:ext cx="2270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i="1" baseline="0" dirty="0">
                <a:solidFill>
                  <a:prstClr val="black"/>
                </a:solidFill>
              </a:rPr>
              <a:t>Continued</a:t>
            </a:r>
          </a:p>
        </p:txBody>
      </p:sp>
      <p:sp>
        <p:nvSpPr>
          <p:cNvPr id="38923" name="Text Box 10"/>
          <p:cNvSpPr txBox="1">
            <a:spLocks noChangeArrowheads="1"/>
          </p:cNvSpPr>
          <p:nvPr/>
        </p:nvSpPr>
        <p:spPr bwMode="auto">
          <a:xfrm>
            <a:off x="304800" y="990600"/>
            <a:ext cx="437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a:solidFill>
                  <a:srgbClr val="6B5680"/>
                </a:solidFill>
              </a:rPr>
              <a:t>Swap</a:t>
            </a:r>
            <a:endParaRPr lang="en-US" sz="2000" i="1" baseline="0">
              <a:solidFill>
                <a:prstClr val="black"/>
              </a:solidFill>
            </a:endParaRPr>
          </a:p>
        </p:txBody>
      </p:sp>
      <p:sp>
        <p:nvSpPr>
          <p:cNvPr id="38924" name="Rectangle 11"/>
          <p:cNvSpPr>
            <a:spLocks noChangeArrowheads="1"/>
          </p:cNvSpPr>
          <p:nvPr/>
        </p:nvSpPr>
        <p:spPr bwMode="auto">
          <a:xfrm>
            <a:off x="228600" y="141605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prstClr val="black"/>
                </a:solidFill>
              </a:rPr>
              <a:t>The swap operation is a special case of the circular shift operation where k = n/2. </a:t>
            </a:r>
          </a:p>
        </p:txBody>
      </p:sp>
      <p:sp>
        <p:nvSpPr>
          <p:cNvPr id="38925" name="Text Box 12"/>
          <p:cNvSpPr txBox="1">
            <a:spLocks noChangeArrowheads="1"/>
          </p:cNvSpPr>
          <p:nvPr/>
        </p:nvSpPr>
        <p:spPr bwMode="auto">
          <a:xfrm>
            <a:off x="1858963" y="2667000"/>
            <a:ext cx="4733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sz="2000" i="1" baseline="0" dirty="0">
                <a:solidFill>
                  <a:prstClr val="black"/>
                </a:solidFill>
              </a:rPr>
              <a:t>Swap operation on an 8-bit word</a:t>
            </a:r>
          </a:p>
        </p:txBody>
      </p:sp>
      <p:pic>
        <p:nvPicPr>
          <p:cNvPr id="3892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57613"/>
            <a:ext cx="84836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034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7DE22A53-4E7F-4738-A25B-E36812A2D5E3}" type="slidenum">
              <a:rPr lang="en-US" sz="1200" baseline="0">
                <a:solidFill>
                  <a:srgbClr val="DDE9EC"/>
                </a:solidFill>
                <a:latin typeface="Arial" charset="0"/>
              </a:rPr>
              <a:pPr/>
              <a:t>37</a:t>
            </a:fld>
            <a:endParaRPr lang="en-US" sz="1200" baseline="0">
              <a:solidFill>
                <a:srgbClr val="DDE9EC"/>
              </a:solidFill>
              <a:latin typeface="Arial" charset="0"/>
            </a:endParaRPr>
          </a:p>
        </p:txBody>
      </p:sp>
      <p:sp>
        <p:nvSpPr>
          <p:cNvPr id="39947" name="Text Box 10"/>
          <p:cNvSpPr txBox="1">
            <a:spLocks noChangeArrowheads="1"/>
          </p:cNvSpPr>
          <p:nvPr/>
        </p:nvSpPr>
        <p:spPr bwMode="auto">
          <a:xfrm>
            <a:off x="1116013" y="533400"/>
            <a:ext cx="437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a:solidFill>
                  <a:srgbClr val="6B5680"/>
                </a:solidFill>
              </a:rPr>
              <a:t>Split and Combine</a:t>
            </a:r>
            <a:endParaRPr lang="en-US" sz="2000" i="1" baseline="0">
              <a:solidFill>
                <a:prstClr val="black"/>
              </a:solidFill>
            </a:endParaRPr>
          </a:p>
        </p:txBody>
      </p:sp>
      <p:sp>
        <p:nvSpPr>
          <p:cNvPr id="39948" name="Rectangle 11"/>
          <p:cNvSpPr>
            <a:spLocks noChangeArrowheads="1"/>
          </p:cNvSpPr>
          <p:nvPr/>
        </p:nvSpPr>
        <p:spPr bwMode="auto">
          <a:xfrm>
            <a:off x="228600" y="11430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prstClr val="black"/>
                </a:solidFill>
              </a:rPr>
              <a:t>Two other operations found in some block ciphers are split and combine. </a:t>
            </a:r>
          </a:p>
        </p:txBody>
      </p:sp>
      <p:sp>
        <p:nvSpPr>
          <p:cNvPr id="39949" name="Text Box 12"/>
          <p:cNvSpPr txBox="1">
            <a:spLocks noChangeArrowheads="1"/>
          </p:cNvSpPr>
          <p:nvPr/>
        </p:nvSpPr>
        <p:spPr bwMode="auto">
          <a:xfrm>
            <a:off x="1143000" y="3200400"/>
            <a:ext cx="664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a:solidFill>
                  <a:srgbClr val="6B5680"/>
                </a:solidFill>
              </a:rPr>
              <a:t>Figure 5.12  </a:t>
            </a:r>
            <a:r>
              <a:rPr lang="en-US" sz="2000" i="1" baseline="0">
                <a:solidFill>
                  <a:prstClr val="black"/>
                </a:solidFill>
              </a:rPr>
              <a:t>Split and combine operations on an 8-bit word</a:t>
            </a:r>
          </a:p>
        </p:txBody>
      </p:sp>
      <p:pic>
        <p:nvPicPr>
          <p:cNvPr id="3995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4271963"/>
            <a:ext cx="7989887"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9"/>
          <p:cNvSpPr txBox="1">
            <a:spLocks noChangeArrowheads="1"/>
          </p:cNvSpPr>
          <p:nvPr/>
        </p:nvSpPr>
        <p:spPr bwMode="auto">
          <a:xfrm>
            <a:off x="6572003" y="2923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931840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96F198F1-99F9-400A-9E3E-A082EEE405F8}" type="slidenum">
              <a:rPr lang="en-US" sz="1200" baseline="0">
                <a:solidFill>
                  <a:srgbClr val="DDE9EC"/>
                </a:solidFill>
                <a:latin typeface="Arial" charset="0"/>
              </a:rPr>
              <a:pPr/>
              <a:t>38</a:t>
            </a:fld>
            <a:endParaRPr lang="en-US" sz="1200" baseline="0">
              <a:solidFill>
                <a:srgbClr val="DDE9EC"/>
              </a:solidFill>
              <a:latin typeface="Arial" charset="0"/>
            </a:endParaRPr>
          </a:p>
        </p:txBody>
      </p:sp>
      <p:sp>
        <p:nvSpPr>
          <p:cNvPr id="40963" name="Text Box 4"/>
          <p:cNvSpPr txBox="1">
            <a:spLocks noChangeArrowheads="1"/>
          </p:cNvSpPr>
          <p:nvPr/>
        </p:nvSpPr>
        <p:spPr bwMode="auto">
          <a:xfrm>
            <a:off x="1454758" y="1828800"/>
            <a:ext cx="6321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sz="2000" i="1" baseline="0" dirty="0">
                <a:solidFill>
                  <a:prstClr val="black"/>
                </a:solidFill>
              </a:rPr>
              <a:t>Split and combine operations on an 8-bit word</a:t>
            </a:r>
          </a:p>
        </p:txBody>
      </p:sp>
      <p:pic>
        <p:nvPicPr>
          <p:cNvPr id="4096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2824163"/>
            <a:ext cx="7989887"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p:nvSpPr>
        <p:spPr bwMode="auto">
          <a:xfrm>
            <a:off x="6572003" y="2923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1319199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60AD8B29-E0CC-4C36-88D7-EBE703584AB3}" type="slidenum">
              <a:rPr lang="en-US" sz="1200" baseline="0">
                <a:solidFill>
                  <a:srgbClr val="DDE9EC"/>
                </a:solidFill>
                <a:latin typeface="Arial" charset="0"/>
              </a:rPr>
              <a:pPr/>
              <a:t>39</a:t>
            </a:fld>
            <a:endParaRPr lang="en-US" sz="1200" baseline="0">
              <a:solidFill>
                <a:srgbClr val="DDE9EC"/>
              </a:solidFill>
              <a:latin typeface="Arial" charset="0"/>
            </a:endParaRPr>
          </a:p>
        </p:txBody>
      </p:sp>
      <p:sp>
        <p:nvSpPr>
          <p:cNvPr id="41994" name="Rectangle 9"/>
          <p:cNvSpPr>
            <a:spLocks noChangeArrowheads="1"/>
          </p:cNvSpPr>
          <p:nvPr/>
        </p:nvSpPr>
        <p:spPr bwMode="auto">
          <a:xfrm>
            <a:off x="266700" y="2743200"/>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dirty="0">
                <a:solidFill>
                  <a:prstClr val="black"/>
                </a:solidFill>
              </a:rPr>
              <a:t>Shannon introduced the concept of a product cipher. A product cipher is a complex cipher combining substitution, permutation, and other components discussed in previous sections.</a:t>
            </a:r>
          </a:p>
        </p:txBody>
      </p:sp>
      <p:sp>
        <p:nvSpPr>
          <p:cNvPr id="41995" name="Text Box 10"/>
          <p:cNvSpPr txBox="1">
            <a:spLocks noChangeArrowheads="1"/>
          </p:cNvSpPr>
          <p:nvPr/>
        </p:nvSpPr>
        <p:spPr bwMode="auto">
          <a:xfrm>
            <a:off x="685800" y="311437"/>
            <a:ext cx="29562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FF0000"/>
                </a:solidFill>
              </a:rPr>
              <a:t>Product </a:t>
            </a:r>
            <a:r>
              <a:rPr lang="en-US" sz="3200" i="1" baseline="0" dirty="0">
                <a:solidFill>
                  <a:srgbClr val="FF0000"/>
                </a:solidFill>
              </a:rPr>
              <a:t>Ciphers</a:t>
            </a:r>
          </a:p>
        </p:txBody>
      </p:sp>
    </p:spTree>
    <p:extLst>
      <p:ext uri="{BB962C8B-B14F-4D97-AF65-F5344CB8AC3E}">
        <p14:creationId xmlns:p14="http://schemas.microsoft.com/office/powerpoint/2010/main" val="2154524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sz="3600" dirty="0" smtClean="0"/>
              <a:t>Stream Ciphers</a:t>
            </a:r>
            <a:endParaRPr lang="en-AU" sz="3600" dirty="0" smtClean="0"/>
          </a:p>
        </p:txBody>
      </p:sp>
      <p:pic>
        <p:nvPicPr>
          <p:cNvPr id="5124" name="Picture 2"/>
          <p:cNvPicPr>
            <a:picLocks noGrp="1" noChangeAspect="1" noChangeArrowheads="1"/>
          </p:cNvPicPr>
          <p:nvPr>
            <p:ph idx="1"/>
          </p:nvPr>
        </p:nvPicPr>
        <p:blipFill>
          <a:blip r:embed="rId3"/>
          <a:srcRect/>
          <a:stretch>
            <a:fillRect/>
          </a:stretch>
        </p:blipFill>
        <p:spPr>
          <a:xfrm>
            <a:off x="4893082" y="4620458"/>
            <a:ext cx="4250918" cy="2038350"/>
          </a:xfrm>
        </p:spPr>
      </p:pic>
      <p:sp>
        <p:nvSpPr>
          <p:cNvPr id="5123" name="Rectangle 3"/>
          <p:cNvSpPr>
            <a:spLocks noGrp="1" noChangeArrowheads="1"/>
          </p:cNvSpPr>
          <p:nvPr>
            <p:ph idx="4294967295"/>
          </p:nvPr>
        </p:nvSpPr>
        <p:spPr bwMode="auto">
          <a:xfrm>
            <a:off x="285750" y="1633954"/>
            <a:ext cx="8534400" cy="3299996"/>
          </a:xfrm>
          <a:prstGeom prst="rect">
            <a:avLst/>
          </a:prstGeom>
          <a:noFill/>
          <a:ln>
            <a:miter lim="800000"/>
            <a:headEnd/>
            <a:tailEnd/>
          </a:ln>
        </p:spPr>
        <p:txBody>
          <a:bodyPr/>
          <a:lstStyle/>
          <a:p>
            <a:pPr algn="just"/>
            <a:r>
              <a:rPr lang="en-US" sz="2400" dirty="0" smtClean="0">
                <a:solidFill>
                  <a:srgbClr val="FF0000"/>
                </a:solidFill>
              </a:rPr>
              <a:t>Encrypts</a:t>
            </a:r>
            <a:r>
              <a:rPr lang="en-US" sz="2400" dirty="0" smtClean="0">
                <a:solidFill>
                  <a:schemeClr val="tx1"/>
                </a:solidFill>
              </a:rPr>
              <a:t> a digital data stream </a:t>
            </a:r>
            <a:r>
              <a:rPr lang="en-US" sz="2400" dirty="0" smtClean="0">
                <a:solidFill>
                  <a:srgbClr val="FF0000"/>
                </a:solidFill>
              </a:rPr>
              <a:t>one bit </a:t>
            </a:r>
            <a:r>
              <a:rPr lang="en-US" sz="2400" dirty="0" smtClean="0">
                <a:solidFill>
                  <a:schemeClr val="tx1"/>
                </a:solidFill>
              </a:rPr>
              <a:t>or </a:t>
            </a:r>
            <a:r>
              <a:rPr lang="en-US" sz="2400" dirty="0" smtClean="0">
                <a:solidFill>
                  <a:srgbClr val="FF0000"/>
                </a:solidFill>
              </a:rPr>
              <a:t>one byte </a:t>
            </a:r>
            <a:r>
              <a:rPr lang="en-US" sz="2400" dirty="0" smtClean="0">
                <a:solidFill>
                  <a:schemeClr val="tx1"/>
                </a:solidFill>
              </a:rPr>
              <a:t>at a time</a:t>
            </a:r>
            <a:endParaRPr lang="en-AU" sz="2400" dirty="0" smtClean="0"/>
          </a:p>
          <a:p>
            <a:pPr algn="just" eaLnBrk="1" hangingPunct="1"/>
            <a:r>
              <a:rPr lang="en-US" sz="2400" dirty="0" smtClean="0"/>
              <a:t>One time pad </a:t>
            </a:r>
            <a:r>
              <a:rPr lang="en-US" sz="2400" dirty="0" smtClean="0">
                <a:solidFill>
                  <a:schemeClr val="tx1"/>
                </a:solidFill>
              </a:rPr>
              <a:t>is example; but has practical limitations</a:t>
            </a:r>
            <a:endParaRPr lang="en-AU" sz="2400" dirty="0" smtClean="0">
              <a:solidFill>
                <a:schemeClr val="tx1"/>
              </a:solidFill>
            </a:endParaRPr>
          </a:p>
          <a:p>
            <a:pPr algn="just" eaLnBrk="1" hangingPunct="1"/>
            <a:r>
              <a:rPr lang="en-US" sz="2400" dirty="0" smtClean="0">
                <a:solidFill>
                  <a:srgbClr val="0033CC"/>
                </a:solidFill>
              </a:rPr>
              <a:t>Typical approach </a:t>
            </a:r>
            <a:r>
              <a:rPr lang="en-US" sz="2400" dirty="0" smtClean="0">
                <a:solidFill>
                  <a:schemeClr val="tx1"/>
                </a:solidFill>
              </a:rPr>
              <a:t>for stream cipher:</a:t>
            </a:r>
          </a:p>
          <a:p>
            <a:pPr lvl="1" algn="just"/>
            <a:r>
              <a:rPr lang="en-US" dirty="0" smtClean="0">
                <a:solidFill>
                  <a:srgbClr val="FF0000"/>
                </a:solidFill>
              </a:rPr>
              <a:t>Key (K) used as input </a:t>
            </a:r>
            <a:r>
              <a:rPr lang="en-US" dirty="0" smtClean="0"/>
              <a:t>to bit-stream generator algorithm</a:t>
            </a:r>
          </a:p>
          <a:p>
            <a:pPr lvl="1" algn="just"/>
            <a:r>
              <a:rPr lang="en-US" dirty="0" smtClean="0"/>
              <a:t>Algorithm generates </a:t>
            </a:r>
            <a:r>
              <a:rPr lang="en-US" dirty="0" smtClean="0">
                <a:solidFill>
                  <a:srgbClr val="FF0000"/>
                </a:solidFill>
              </a:rPr>
              <a:t>cryptographic bit stream (</a:t>
            </a:r>
            <a:r>
              <a:rPr lang="en-US" dirty="0" err="1" smtClean="0">
                <a:solidFill>
                  <a:srgbClr val="FF0000"/>
                </a:solidFill>
              </a:rPr>
              <a:t>k</a:t>
            </a:r>
            <a:r>
              <a:rPr lang="en-US" baseline="-25000" dirty="0" err="1" smtClean="0">
                <a:solidFill>
                  <a:srgbClr val="FF0000"/>
                </a:solidFill>
              </a:rPr>
              <a:t>i</a:t>
            </a:r>
            <a:r>
              <a:rPr lang="en-US" baseline="-25000" dirty="0" smtClean="0">
                <a:solidFill>
                  <a:srgbClr val="FF0000"/>
                </a:solidFill>
              </a:rPr>
              <a:t> </a:t>
            </a:r>
            <a:r>
              <a:rPr lang="en-US" dirty="0" smtClean="0">
                <a:solidFill>
                  <a:srgbClr val="FF0000"/>
                </a:solidFill>
              </a:rPr>
              <a:t>) </a:t>
            </a:r>
            <a:r>
              <a:rPr lang="en-US" dirty="0" smtClean="0"/>
              <a:t>used to encrypt plaintext</a:t>
            </a:r>
          </a:p>
          <a:p>
            <a:pPr lvl="1" algn="just"/>
            <a:r>
              <a:rPr lang="en-US" dirty="0" smtClean="0">
                <a:solidFill>
                  <a:srgbClr val="FF0000"/>
                </a:solidFill>
              </a:rPr>
              <a:t>Users share a key; </a:t>
            </a:r>
            <a:r>
              <a:rPr lang="en-US" dirty="0" smtClean="0"/>
              <a:t>use it to generate </a:t>
            </a:r>
            <a:r>
              <a:rPr lang="en-US" dirty="0" err="1" smtClean="0"/>
              <a:t>keystream</a:t>
            </a:r>
            <a:endParaRPr lang="en-AU" dirty="0" smtClean="0"/>
          </a:p>
        </p:txBody>
      </p:sp>
      <p:sp>
        <p:nvSpPr>
          <p:cNvPr id="5125" name="Rectangle 4"/>
          <p:cNvSpPr>
            <a:spLocks noChangeArrowheads="1"/>
          </p:cNvSpPr>
          <p:nvPr/>
        </p:nvSpPr>
        <p:spPr bwMode="auto">
          <a:xfrm>
            <a:off x="704850" y="5712083"/>
            <a:ext cx="3505200" cy="584775"/>
          </a:xfrm>
          <a:prstGeom prst="rect">
            <a:avLst/>
          </a:prstGeom>
          <a:noFill/>
          <a:ln w="9525">
            <a:noFill/>
            <a:miter lim="800000"/>
            <a:headEnd/>
            <a:tailEnd/>
          </a:ln>
        </p:spPr>
        <p:txBody>
          <a:bodyPr wrap="square">
            <a:spAutoFit/>
          </a:bodyPr>
          <a:lstStyle/>
          <a:p>
            <a:r>
              <a:rPr lang="en-US" sz="1600" b="1" dirty="0">
                <a:solidFill>
                  <a:srgbClr val="0070C0"/>
                </a:solidFill>
              </a:rPr>
              <a:t>Stream cipher using algorithmic </a:t>
            </a:r>
            <a:endParaRPr lang="en-US" sz="1600" b="1" dirty="0" smtClean="0">
              <a:solidFill>
                <a:srgbClr val="0070C0"/>
              </a:solidFill>
            </a:endParaRPr>
          </a:p>
          <a:p>
            <a:r>
              <a:rPr lang="en-US" sz="1600" b="1" dirty="0" smtClean="0">
                <a:solidFill>
                  <a:srgbClr val="0070C0"/>
                </a:solidFill>
              </a:rPr>
              <a:t>bit-stream </a:t>
            </a:r>
            <a:r>
              <a:rPr lang="en-US" sz="1600" b="1" dirty="0">
                <a:solidFill>
                  <a:srgbClr val="0070C0"/>
                </a:solidFill>
              </a:rPr>
              <a:t>generator</a:t>
            </a:r>
            <a:endParaRPr lang="en-US" sz="1600" dirty="0">
              <a:solidFill>
                <a:srgbClr val="0070C0"/>
              </a:solidFill>
            </a:endParaRPr>
          </a:p>
        </p:txBody>
      </p:sp>
    </p:spTree>
    <p:extLst>
      <p:ext uri="{BB962C8B-B14F-4D97-AF65-F5344CB8AC3E}">
        <p14:creationId xmlns:p14="http://schemas.microsoft.com/office/powerpoint/2010/main" val="619537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B2B5F01C-2B32-44B8-9802-12959BFBFF7A}" type="slidenum">
              <a:rPr lang="en-US" sz="1200" baseline="0">
                <a:solidFill>
                  <a:srgbClr val="DDE9EC"/>
                </a:solidFill>
                <a:latin typeface="Arial" charset="0"/>
              </a:rPr>
              <a:pPr/>
              <a:t>40</a:t>
            </a:fld>
            <a:endParaRPr lang="en-US" sz="1200" baseline="0">
              <a:solidFill>
                <a:srgbClr val="DDE9EC"/>
              </a:solidFill>
              <a:latin typeface="Arial" charset="0"/>
            </a:endParaRPr>
          </a:p>
        </p:txBody>
      </p:sp>
      <p:sp>
        <p:nvSpPr>
          <p:cNvPr id="43018" name="Rectangle 9"/>
          <p:cNvSpPr>
            <a:spLocks noChangeArrowheads="1"/>
          </p:cNvSpPr>
          <p:nvPr/>
        </p:nvSpPr>
        <p:spPr bwMode="auto">
          <a:xfrm>
            <a:off x="228600" y="112395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srgbClr val="6B5680"/>
                </a:solidFill>
              </a:rPr>
              <a:t>Diffusion</a:t>
            </a:r>
          </a:p>
          <a:p>
            <a:pPr algn="just"/>
            <a:r>
              <a:rPr lang="en-US" sz="2800" i="1">
                <a:solidFill>
                  <a:prstClr val="black"/>
                </a:solidFill>
              </a:rPr>
              <a:t>The idea of diffusion is to hide the relationship between the ciphertext and the plaintext. </a:t>
            </a:r>
          </a:p>
        </p:txBody>
      </p:sp>
      <p:sp>
        <p:nvSpPr>
          <p:cNvPr id="43019" name="Text Box 10"/>
          <p:cNvSpPr txBox="1">
            <a:spLocks noChangeArrowheads="1"/>
          </p:cNvSpPr>
          <p:nvPr/>
        </p:nvSpPr>
        <p:spPr bwMode="auto">
          <a:xfrm>
            <a:off x="6552953" y="292387"/>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
        <p:nvSpPr>
          <p:cNvPr id="43020" name="Rectangle 11"/>
          <p:cNvSpPr>
            <a:spLocks noChangeArrowheads="1"/>
          </p:cNvSpPr>
          <p:nvPr/>
        </p:nvSpPr>
        <p:spPr bwMode="auto">
          <a:xfrm>
            <a:off x="457200" y="35052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a:solidFill>
                  <a:prstClr val="black"/>
                </a:solidFill>
              </a:rPr>
              <a:t>Diffusion hides the relationship between the ciphertext and the plaintext.</a:t>
            </a:r>
          </a:p>
        </p:txBody>
      </p:sp>
      <p:sp>
        <p:nvSpPr>
          <p:cNvPr id="1032207" name="Line 15"/>
          <p:cNvSpPr>
            <a:spLocks noChangeShapeType="1"/>
          </p:cNvSpPr>
          <p:nvPr/>
        </p:nvSpPr>
        <p:spPr bwMode="auto">
          <a:xfrm>
            <a:off x="457200" y="3429000"/>
            <a:ext cx="8153400" cy="0"/>
          </a:xfrm>
          <a:prstGeom prst="line">
            <a:avLst/>
          </a:prstGeom>
          <a:noFill/>
          <a:ln w="76200">
            <a:solidFill>
              <a:srgbClr val="009900"/>
            </a:solidFill>
            <a:round/>
            <a:headEnd/>
            <a:tailEnd/>
          </a:ln>
          <a:effectLst/>
        </p:spPr>
        <p:txBody>
          <a:bodyPr/>
          <a:lstStyle/>
          <a:p>
            <a:pPr>
              <a:defRPr/>
            </a:pPr>
            <a:endParaRPr lang="en-US">
              <a:solidFill>
                <a:prstClr val="black"/>
              </a:solidFill>
              <a:effectLst>
                <a:outerShdw blurRad="38100" dist="38100" dir="2700000" algn="tl">
                  <a:srgbClr val="000000">
                    <a:alpha val="43137"/>
                  </a:srgbClr>
                </a:outerShdw>
              </a:effectLst>
            </a:endParaRPr>
          </a:p>
        </p:txBody>
      </p:sp>
      <p:sp>
        <p:nvSpPr>
          <p:cNvPr id="1032208" name="Line 16"/>
          <p:cNvSpPr>
            <a:spLocks noChangeShapeType="1"/>
          </p:cNvSpPr>
          <p:nvPr/>
        </p:nvSpPr>
        <p:spPr bwMode="auto">
          <a:xfrm>
            <a:off x="457200" y="4572000"/>
            <a:ext cx="8153400" cy="0"/>
          </a:xfrm>
          <a:prstGeom prst="line">
            <a:avLst/>
          </a:prstGeom>
          <a:noFill/>
          <a:ln w="76200">
            <a:solidFill>
              <a:srgbClr val="009900"/>
            </a:solidFill>
            <a:round/>
            <a:headEnd/>
            <a:tailEnd/>
          </a:ln>
          <a:effectLst/>
        </p:spPr>
        <p:txBody>
          <a:bodyPr/>
          <a:lstStyle/>
          <a:p>
            <a:pPr>
              <a:defRPr/>
            </a:pPr>
            <a:endParaRPr lang="en-US">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1925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7B1DBC3E-D35A-481B-9AC8-B20502CBF3D8}" type="slidenum">
              <a:rPr lang="en-US" sz="1200" baseline="0">
                <a:solidFill>
                  <a:srgbClr val="DDE9EC"/>
                </a:solidFill>
                <a:latin typeface="Arial" charset="0"/>
              </a:rPr>
              <a:pPr/>
              <a:t>41</a:t>
            </a:fld>
            <a:endParaRPr lang="en-US" sz="1200" baseline="0">
              <a:solidFill>
                <a:srgbClr val="DDE9EC"/>
              </a:solidFill>
              <a:latin typeface="Arial" charset="0"/>
            </a:endParaRPr>
          </a:p>
        </p:txBody>
      </p:sp>
      <p:sp>
        <p:nvSpPr>
          <p:cNvPr id="44042" name="Rectangle 9"/>
          <p:cNvSpPr>
            <a:spLocks noChangeArrowheads="1"/>
          </p:cNvSpPr>
          <p:nvPr/>
        </p:nvSpPr>
        <p:spPr bwMode="auto">
          <a:xfrm>
            <a:off x="228600" y="112395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srgbClr val="6B5680"/>
                </a:solidFill>
              </a:rPr>
              <a:t>Confusion</a:t>
            </a:r>
          </a:p>
          <a:p>
            <a:pPr algn="just"/>
            <a:r>
              <a:rPr lang="en-US" sz="2800" i="1">
                <a:solidFill>
                  <a:prstClr val="black"/>
                </a:solidFill>
              </a:rPr>
              <a:t>The idea of confusion is to hide the relationship between the ciphertext and the key. </a:t>
            </a:r>
          </a:p>
        </p:txBody>
      </p:sp>
      <p:sp>
        <p:nvSpPr>
          <p:cNvPr id="44043" name="Text Box 10"/>
          <p:cNvSpPr txBox="1">
            <a:spLocks noChangeArrowheads="1"/>
          </p:cNvSpPr>
          <p:nvPr/>
        </p:nvSpPr>
        <p:spPr bwMode="auto">
          <a:xfrm>
            <a:off x="6308082" y="272762"/>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i="1" baseline="0" dirty="0">
                <a:solidFill>
                  <a:prstClr val="black"/>
                </a:solidFill>
              </a:rPr>
              <a:t>Continued</a:t>
            </a:r>
          </a:p>
        </p:txBody>
      </p:sp>
      <p:sp>
        <p:nvSpPr>
          <p:cNvPr id="44044" name="Rectangle 11"/>
          <p:cNvSpPr>
            <a:spLocks noChangeArrowheads="1"/>
          </p:cNvSpPr>
          <p:nvPr/>
        </p:nvSpPr>
        <p:spPr bwMode="auto">
          <a:xfrm>
            <a:off x="457200" y="37338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a:solidFill>
                  <a:prstClr val="black"/>
                </a:solidFill>
              </a:rPr>
              <a:t>Confusion hides the relationship between the ciphertext and the key.</a:t>
            </a:r>
          </a:p>
        </p:txBody>
      </p:sp>
      <p:sp>
        <p:nvSpPr>
          <p:cNvPr id="1034255" name="Line 15"/>
          <p:cNvSpPr>
            <a:spLocks noChangeShapeType="1"/>
          </p:cNvSpPr>
          <p:nvPr/>
        </p:nvSpPr>
        <p:spPr bwMode="auto">
          <a:xfrm>
            <a:off x="457200" y="3657600"/>
            <a:ext cx="8153400" cy="0"/>
          </a:xfrm>
          <a:prstGeom prst="line">
            <a:avLst/>
          </a:prstGeom>
          <a:noFill/>
          <a:ln w="76200">
            <a:solidFill>
              <a:srgbClr val="009900"/>
            </a:solidFill>
            <a:round/>
            <a:headEnd/>
            <a:tailEnd/>
          </a:ln>
          <a:effectLst/>
        </p:spPr>
        <p:txBody>
          <a:bodyPr/>
          <a:lstStyle/>
          <a:p>
            <a:pPr>
              <a:defRPr/>
            </a:pPr>
            <a:endParaRPr lang="en-US">
              <a:solidFill>
                <a:prstClr val="black"/>
              </a:solidFill>
              <a:effectLst>
                <a:outerShdw blurRad="38100" dist="38100" dir="2700000" algn="tl">
                  <a:srgbClr val="000000">
                    <a:alpha val="43137"/>
                  </a:srgbClr>
                </a:outerShdw>
              </a:effectLst>
            </a:endParaRPr>
          </a:p>
        </p:txBody>
      </p:sp>
      <p:sp>
        <p:nvSpPr>
          <p:cNvPr id="1034256" name="Line 16"/>
          <p:cNvSpPr>
            <a:spLocks noChangeShapeType="1"/>
          </p:cNvSpPr>
          <p:nvPr/>
        </p:nvSpPr>
        <p:spPr bwMode="auto">
          <a:xfrm>
            <a:off x="457200" y="4800600"/>
            <a:ext cx="8153400" cy="0"/>
          </a:xfrm>
          <a:prstGeom prst="line">
            <a:avLst/>
          </a:prstGeom>
          <a:noFill/>
          <a:ln w="76200">
            <a:solidFill>
              <a:srgbClr val="009900"/>
            </a:solidFill>
            <a:round/>
            <a:headEnd/>
            <a:tailEnd/>
          </a:ln>
          <a:effectLst/>
        </p:spPr>
        <p:txBody>
          <a:bodyPr/>
          <a:lstStyle/>
          <a:p>
            <a:pPr>
              <a:defRPr/>
            </a:pPr>
            <a:endParaRPr lang="en-US">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0521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8E6D7C4B-9E8E-4F9B-A8BD-1AA6A7820EBF}" type="slidenum">
              <a:rPr lang="en-US" sz="1200" baseline="0">
                <a:solidFill>
                  <a:srgbClr val="DDE9EC"/>
                </a:solidFill>
                <a:latin typeface="Arial" charset="0"/>
              </a:rPr>
              <a:pPr/>
              <a:t>42</a:t>
            </a:fld>
            <a:endParaRPr lang="en-US" sz="1200" baseline="0">
              <a:solidFill>
                <a:srgbClr val="DDE9EC"/>
              </a:solidFill>
              <a:latin typeface="Arial" charset="0"/>
            </a:endParaRPr>
          </a:p>
        </p:txBody>
      </p:sp>
      <p:sp>
        <p:nvSpPr>
          <p:cNvPr id="45066" name="Rectangle 9"/>
          <p:cNvSpPr>
            <a:spLocks noChangeArrowheads="1"/>
          </p:cNvSpPr>
          <p:nvPr/>
        </p:nvSpPr>
        <p:spPr bwMode="auto">
          <a:xfrm>
            <a:off x="228600" y="2362200"/>
            <a:ext cx="8686800" cy="22467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dirty="0">
                <a:solidFill>
                  <a:srgbClr val="FF0000"/>
                </a:solidFill>
              </a:rPr>
              <a:t>Rounds</a:t>
            </a:r>
          </a:p>
          <a:p>
            <a:pPr algn="just"/>
            <a:r>
              <a:rPr lang="en-US" sz="2800" i="1" dirty="0">
                <a:solidFill>
                  <a:prstClr val="black"/>
                </a:solidFill>
              </a:rPr>
              <a:t>Diffusion and confusion can be achieved using iterated product ciphers where each iteration is a combination of S-boxes, P-boxes, and other components. </a:t>
            </a:r>
          </a:p>
        </p:txBody>
      </p:sp>
      <p:sp>
        <p:nvSpPr>
          <p:cNvPr id="45067" name="Text Box 10"/>
          <p:cNvSpPr txBox="1">
            <a:spLocks noChangeArrowheads="1"/>
          </p:cNvSpPr>
          <p:nvPr/>
        </p:nvSpPr>
        <p:spPr bwMode="auto">
          <a:xfrm>
            <a:off x="6477000" y="330487"/>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i="1" baseline="0" dirty="0">
                <a:solidFill>
                  <a:prstClr val="black"/>
                </a:solidFill>
              </a:rPr>
              <a:t>Continued</a:t>
            </a:r>
          </a:p>
        </p:txBody>
      </p:sp>
    </p:spTree>
    <p:extLst>
      <p:ext uri="{BB962C8B-B14F-4D97-AF65-F5344CB8AC3E}">
        <p14:creationId xmlns:p14="http://schemas.microsoft.com/office/powerpoint/2010/main" val="14586241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339AA0C2-EE03-46B5-8AA7-6C789745D4F0}" type="slidenum">
              <a:rPr lang="en-US" sz="1200" baseline="0">
                <a:solidFill>
                  <a:srgbClr val="DDE9EC"/>
                </a:solidFill>
                <a:latin typeface="Arial" charset="0"/>
              </a:rPr>
              <a:pPr/>
              <a:t>43</a:t>
            </a:fld>
            <a:endParaRPr lang="en-US" sz="1200" baseline="0">
              <a:solidFill>
                <a:srgbClr val="DDE9EC"/>
              </a:solidFill>
              <a:latin typeface="Arial" charset="0"/>
            </a:endParaRPr>
          </a:p>
        </p:txBody>
      </p:sp>
      <p:sp>
        <p:nvSpPr>
          <p:cNvPr id="46083" name="Text Box 4"/>
          <p:cNvSpPr txBox="1">
            <a:spLocks noChangeArrowheads="1"/>
          </p:cNvSpPr>
          <p:nvPr/>
        </p:nvSpPr>
        <p:spPr bwMode="auto">
          <a:xfrm>
            <a:off x="1844675" y="609600"/>
            <a:ext cx="5195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rgbClr val="6B5680"/>
                </a:solidFill>
              </a:rPr>
              <a:t>Figure </a:t>
            </a:r>
            <a:r>
              <a:rPr lang="en-US" baseline="0" dirty="0" smtClean="0">
                <a:solidFill>
                  <a:srgbClr val="6B5680"/>
                </a:solidFill>
              </a:rPr>
              <a:t>  </a:t>
            </a:r>
            <a:r>
              <a:rPr lang="en-US" sz="2000" i="1" baseline="0" dirty="0">
                <a:solidFill>
                  <a:prstClr val="black"/>
                </a:solidFill>
              </a:rPr>
              <a:t>A product cipher made of two rounds</a:t>
            </a:r>
          </a:p>
        </p:txBody>
      </p:sp>
      <p:pic>
        <p:nvPicPr>
          <p:cNvPr id="460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228725"/>
            <a:ext cx="49180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Text Box 16"/>
          <p:cNvSpPr txBox="1">
            <a:spLocks noChangeArrowheads="1"/>
          </p:cNvSpPr>
          <p:nvPr/>
        </p:nvSpPr>
        <p:spPr bwMode="auto">
          <a:xfrm>
            <a:off x="6705600" y="241012"/>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rgbClr val="B292CA"/>
                </a:solidFill>
              </a:rPr>
              <a:t>  </a:t>
            </a:r>
            <a:r>
              <a:rPr lang="en-US" sz="3200" i="1" baseline="0" dirty="0">
                <a:solidFill>
                  <a:prstClr val="black"/>
                </a:solidFill>
              </a:rPr>
              <a:t>Continued</a:t>
            </a:r>
          </a:p>
        </p:txBody>
      </p:sp>
    </p:spTree>
    <p:extLst>
      <p:ext uri="{BB962C8B-B14F-4D97-AF65-F5344CB8AC3E}">
        <p14:creationId xmlns:p14="http://schemas.microsoft.com/office/powerpoint/2010/main" val="724970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1200" baseline="0">
                <a:solidFill>
                  <a:srgbClr val="DDE9EC"/>
                </a:solidFill>
                <a:latin typeface="Arial" charset="0"/>
              </a:rPr>
              <a:t>5.</a:t>
            </a:r>
            <a:fld id="{A971D2BA-454E-4848-A8B6-293B8AA2EC61}" type="slidenum">
              <a:rPr lang="en-US" sz="1200" baseline="0">
                <a:solidFill>
                  <a:srgbClr val="DDE9EC"/>
                </a:solidFill>
                <a:latin typeface="Arial" charset="0"/>
              </a:rPr>
              <a:pPr/>
              <a:t>44</a:t>
            </a:fld>
            <a:endParaRPr lang="en-US" sz="1200" baseline="0">
              <a:solidFill>
                <a:srgbClr val="DDE9EC"/>
              </a:solidFill>
              <a:latin typeface="Arial" charset="0"/>
            </a:endParaRPr>
          </a:p>
        </p:txBody>
      </p:sp>
      <p:sp>
        <p:nvSpPr>
          <p:cNvPr id="47107" name="Text Box 4"/>
          <p:cNvSpPr txBox="1">
            <a:spLocks noChangeArrowheads="1"/>
          </p:cNvSpPr>
          <p:nvPr/>
        </p:nvSpPr>
        <p:spPr bwMode="auto">
          <a:xfrm>
            <a:off x="1212850" y="533400"/>
            <a:ext cx="56246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rgbClr val="6B5680"/>
                </a:solidFill>
              </a:rPr>
              <a:t>Figure  </a:t>
            </a:r>
            <a:r>
              <a:rPr lang="en-US" sz="2000" i="1" baseline="0" dirty="0">
                <a:solidFill>
                  <a:prstClr val="black"/>
                </a:solidFill>
              </a:rPr>
              <a:t>Diffusion and confusion in a block cipher</a:t>
            </a:r>
          </a:p>
        </p:txBody>
      </p:sp>
      <p:pic>
        <p:nvPicPr>
          <p:cNvPr id="471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1387475"/>
            <a:ext cx="4214812"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6" name="Text Box 15"/>
          <p:cNvSpPr txBox="1">
            <a:spLocks noChangeArrowheads="1"/>
          </p:cNvSpPr>
          <p:nvPr/>
        </p:nvSpPr>
        <p:spPr bwMode="auto">
          <a:xfrm>
            <a:off x="7010400" y="177225"/>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prstClr val="black"/>
                </a:solidFill>
              </a:rPr>
              <a:t>Continued</a:t>
            </a:r>
            <a:endParaRPr lang="en-US" sz="3200" i="1" baseline="0" dirty="0">
              <a:solidFill>
                <a:prstClr val="black"/>
              </a:solidFill>
            </a:endParaRPr>
          </a:p>
        </p:txBody>
      </p:sp>
    </p:spTree>
    <p:extLst>
      <p:ext uri="{BB962C8B-B14F-4D97-AF65-F5344CB8AC3E}">
        <p14:creationId xmlns:p14="http://schemas.microsoft.com/office/powerpoint/2010/main" val="116974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4294967295"/>
          </p:nvPr>
        </p:nvSpPr>
        <p:spPr>
          <a:xfrm>
            <a:off x="6400800" y="635635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8050018E-AF7E-429E-8923-574FBED76399}" type="slidenum">
              <a:rPr lang="en-US" sz="1200" baseline="0" smtClean="0">
                <a:solidFill>
                  <a:schemeClr val="bg2"/>
                </a:solidFill>
                <a:latin typeface="Arial" charset="0"/>
              </a:rPr>
              <a:pPr/>
              <a:t>45</a:t>
            </a:fld>
            <a:endParaRPr lang="en-US" sz="1200" baseline="0" dirty="0">
              <a:solidFill>
                <a:schemeClr val="bg2"/>
              </a:solidFill>
              <a:latin typeface="Arial" charset="0"/>
            </a:endParaRPr>
          </a:p>
        </p:txBody>
      </p:sp>
      <p:sp>
        <p:nvSpPr>
          <p:cNvPr id="48138" name="Rectangle 9"/>
          <p:cNvSpPr>
            <a:spLocks noChangeArrowheads="1"/>
          </p:cNvSpPr>
          <p:nvPr/>
        </p:nvSpPr>
        <p:spPr bwMode="auto">
          <a:xfrm>
            <a:off x="228600" y="1981200"/>
            <a:ext cx="86868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aseline="0" dirty="0"/>
              <a:t>Modern block ciphers are all product ciphers, but they are divided into two classes. </a:t>
            </a:r>
          </a:p>
          <a:p>
            <a:pPr algn="just"/>
            <a:endParaRPr lang="en-US" sz="2800" baseline="0" dirty="0"/>
          </a:p>
          <a:p>
            <a:pPr algn="just"/>
            <a:r>
              <a:rPr lang="en-US" sz="2800" baseline="0" dirty="0">
                <a:solidFill>
                  <a:schemeClr val="hlink"/>
                </a:solidFill>
              </a:rPr>
              <a:t>1.</a:t>
            </a:r>
            <a:r>
              <a:rPr lang="en-US" sz="2800" baseline="0" dirty="0"/>
              <a:t> </a:t>
            </a:r>
            <a:r>
              <a:rPr lang="en-US" sz="2800" baseline="0" dirty="0" err="1"/>
              <a:t>Feistel</a:t>
            </a:r>
            <a:r>
              <a:rPr lang="en-US" sz="2800" baseline="0" dirty="0"/>
              <a:t> ciphers</a:t>
            </a:r>
          </a:p>
          <a:p>
            <a:pPr algn="just"/>
            <a:endParaRPr lang="en-US" sz="2800" baseline="0" dirty="0"/>
          </a:p>
          <a:p>
            <a:pPr algn="just"/>
            <a:r>
              <a:rPr lang="en-US" sz="2800" baseline="0" dirty="0">
                <a:solidFill>
                  <a:schemeClr val="hlink"/>
                </a:solidFill>
              </a:rPr>
              <a:t>2.</a:t>
            </a:r>
            <a:r>
              <a:rPr lang="en-US" sz="2800" baseline="0" dirty="0"/>
              <a:t> Non-</a:t>
            </a:r>
            <a:r>
              <a:rPr lang="en-US" sz="2800" baseline="0" dirty="0" err="1"/>
              <a:t>Feistel</a:t>
            </a:r>
            <a:r>
              <a:rPr lang="en-US" sz="2800" baseline="0" dirty="0"/>
              <a:t> ciphers</a:t>
            </a:r>
          </a:p>
        </p:txBody>
      </p:sp>
      <p:sp>
        <p:nvSpPr>
          <p:cNvPr id="48139" name="Text Box 10"/>
          <p:cNvSpPr txBox="1">
            <a:spLocks noChangeArrowheads="1"/>
          </p:cNvSpPr>
          <p:nvPr/>
        </p:nvSpPr>
        <p:spPr bwMode="auto">
          <a:xfrm>
            <a:off x="1143000" y="603139"/>
            <a:ext cx="66566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latin typeface="+mn-lt"/>
              </a:rPr>
              <a:t>  </a:t>
            </a:r>
            <a:r>
              <a:rPr lang="en-US" sz="3600" baseline="0" dirty="0">
                <a:solidFill>
                  <a:srgbClr val="FF0000"/>
                </a:solidFill>
                <a:latin typeface="+mn-lt"/>
              </a:rPr>
              <a:t>Two Classes of Product Ciphers</a:t>
            </a:r>
          </a:p>
        </p:txBody>
      </p:sp>
    </p:spTree>
    <p:extLst>
      <p:ext uri="{BB962C8B-B14F-4D97-AF65-F5344CB8AC3E}">
        <p14:creationId xmlns:p14="http://schemas.microsoft.com/office/powerpoint/2010/main" val="3595456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4294967295"/>
          </p:nvPr>
        </p:nvSpPr>
        <p:spPr>
          <a:xfrm>
            <a:off x="6400800" y="635635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8050018E-AF7E-429E-8923-574FBED76399}" type="slidenum">
              <a:rPr lang="en-US" sz="1200" baseline="0" smtClean="0">
                <a:solidFill>
                  <a:schemeClr val="bg2"/>
                </a:solidFill>
                <a:latin typeface="Arial" charset="0"/>
              </a:rPr>
              <a:pPr/>
              <a:t>46</a:t>
            </a:fld>
            <a:endParaRPr lang="en-US" sz="1200" baseline="0" dirty="0">
              <a:solidFill>
                <a:schemeClr val="bg2"/>
              </a:solidFill>
              <a:latin typeface="Arial" charset="0"/>
            </a:endParaRPr>
          </a:p>
        </p:txBody>
      </p:sp>
      <p:sp>
        <p:nvSpPr>
          <p:cNvPr id="48139" name="Text Box 10"/>
          <p:cNvSpPr txBox="1">
            <a:spLocks noChangeArrowheads="1"/>
          </p:cNvSpPr>
          <p:nvPr/>
        </p:nvSpPr>
        <p:spPr bwMode="auto">
          <a:xfrm>
            <a:off x="742950" y="577452"/>
            <a:ext cx="80416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600" baseline="0" dirty="0">
                <a:solidFill>
                  <a:srgbClr val="FF0000"/>
                </a:solidFill>
              </a:rPr>
              <a:t>Two Classes of Product </a:t>
            </a:r>
            <a:r>
              <a:rPr lang="en-US" sz="3600" baseline="0" dirty="0" smtClean="0">
                <a:solidFill>
                  <a:srgbClr val="FF0000"/>
                </a:solidFill>
              </a:rPr>
              <a:t>Ciphers (cont.)</a:t>
            </a:r>
            <a:endParaRPr lang="en-US" sz="3600" baseline="0" dirty="0">
              <a:solidFill>
                <a:srgbClr val="FF0000"/>
              </a:solidFill>
            </a:endParaRPr>
          </a:p>
        </p:txBody>
      </p:sp>
      <p:sp>
        <p:nvSpPr>
          <p:cNvPr id="5" name="Rectangle 9"/>
          <p:cNvSpPr>
            <a:spLocks noChangeArrowheads="1"/>
          </p:cNvSpPr>
          <p:nvPr/>
        </p:nvSpPr>
        <p:spPr bwMode="auto">
          <a:xfrm>
            <a:off x="381000" y="2093446"/>
            <a:ext cx="8153400" cy="2677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800" baseline="0" dirty="0" err="1">
                <a:solidFill>
                  <a:srgbClr val="0033CC"/>
                </a:solidFill>
              </a:rPr>
              <a:t>Feistel</a:t>
            </a:r>
            <a:r>
              <a:rPr lang="en-US" sz="2800" baseline="0" dirty="0">
                <a:solidFill>
                  <a:srgbClr val="0033CC"/>
                </a:solidFill>
              </a:rPr>
              <a:t> </a:t>
            </a:r>
            <a:r>
              <a:rPr lang="en-US" sz="2800" baseline="0" dirty="0" smtClean="0">
                <a:solidFill>
                  <a:srgbClr val="0033CC"/>
                </a:solidFill>
              </a:rPr>
              <a:t>Ciphers</a:t>
            </a:r>
          </a:p>
          <a:p>
            <a:pPr algn="just"/>
            <a:endParaRPr lang="en-US" sz="2800" baseline="0" dirty="0">
              <a:solidFill>
                <a:srgbClr val="0033CC"/>
              </a:solidFill>
            </a:endParaRPr>
          </a:p>
          <a:p>
            <a:pPr algn="just"/>
            <a:r>
              <a:rPr lang="en-US" sz="2800" baseline="0" dirty="0" err="1"/>
              <a:t>Feistel</a:t>
            </a:r>
            <a:r>
              <a:rPr lang="en-US" sz="2800" baseline="0" dirty="0"/>
              <a:t> designed a very intelligent and interesting cipher that has been used for decades. A </a:t>
            </a:r>
            <a:r>
              <a:rPr lang="en-US" sz="2800" baseline="0" dirty="0" err="1"/>
              <a:t>Feistel</a:t>
            </a:r>
            <a:r>
              <a:rPr lang="en-US" sz="2800" baseline="0" dirty="0"/>
              <a:t> cipher can have </a:t>
            </a:r>
            <a:r>
              <a:rPr lang="en-US" sz="2800" baseline="0" dirty="0">
                <a:solidFill>
                  <a:srgbClr val="FF0000"/>
                </a:solidFill>
              </a:rPr>
              <a:t>three types of components</a:t>
            </a:r>
            <a:r>
              <a:rPr lang="en-US" sz="2800" baseline="0" dirty="0"/>
              <a:t>: </a:t>
            </a:r>
            <a:r>
              <a:rPr lang="en-US" sz="2800" baseline="0" dirty="0">
                <a:solidFill>
                  <a:schemeClr val="hlink"/>
                </a:solidFill>
              </a:rPr>
              <a:t>self-invertible</a:t>
            </a:r>
            <a:r>
              <a:rPr lang="en-US" sz="2800" baseline="0" dirty="0"/>
              <a:t>, </a:t>
            </a:r>
            <a:r>
              <a:rPr lang="en-US" sz="2800" baseline="0" dirty="0">
                <a:solidFill>
                  <a:schemeClr val="hlink"/>
                </a:solidFill>
              </a:rPr>
              <a:t>invertible</a:t>
            </a:r>
            <a:r>
              <a:rPr lang="en-US" sz="2800" baseline="0" dirty="0"/>
              <a:t>, </a:t>
            </a:r>
            <a:r>
              <a:rPr lang="en-US" sz="2800" baseline="0" dirty="0" smtClean="0">
                <a:solidFill>
                  <a:schemeClr val="hlink"/>
                </a:solidFill>
              </a:rPr>
              <a:t>and noninvertible</a:t>
            </a:r>
            <a:r>
              <a:rPr lang="en-US" sz="2800" baseline="0" dirty="0"/>
              <a:t>. </a:t>
            </a:r>
          </a:p>
        </p:txBody>
      </p:sp>
    </p:spTree>
    <p:extLst>
      <p:ext uri="{BB962C8B-B14F-4D97-AF65-F5344CB8AC3E}">
        <p14:creationId xmlns:p14="http://schemas.microsoft.com/office/powerpoint/2010/main" val="22821972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4294967295"/>
          </p:nvPr>
        </p:nvSpPr>
        <p:spPr>
          <a:xfrm>
            <a:off x="6566854" y="647319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02182388-158A-4A52-8078-BA994EA3494F}" type="slidenum">
              <a:rPr lang="en-US" sz="1200" baseline="0" smtClean="0">
                <a:solidFill>
                  <a:schemeClr val="bg2"/>
                </a:solidFill>
                <a:latin typeface="Arial" charset="0"/>
              </a:rPr>
              <a:pPr/>
              <a:t>47</a:t>
            </a:fld>
            <a:endParaRPr lang="en-US" sz="1200" baseline="0" dirty="0">
              <a:solidFill>
                <a:schemeClr val="bg2"/>
              </a:solidFill>
              <a:latin typeface="Arial" charset="0"/>
            </a:endParaRPr>
          </a:p>
        </p:txBody>
      </p:sp>
      <p:sp>
        <p:nvSpPr>
          <p:cNvPr id="50179" name="Text Box 4"/>
          <p:cNvSpPr txBox="1">
            <a:spLocks noChangeArrowheads="1"/>
          </p:cNvSpPr>
          <p:nvPr/>
        </p:nvSpPr>
        <p:spPr bwMode="auto">
          <a:xfrm>
            <a:off x="1217531" y="943004"/>
            <a:ext cx="6556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chemeClr val="folHlink"/>
                </a:solidFill>
              </a:rPr>
              <a:t>  </a:t>
            </a:r>
            <a:r>
              <a:rPr lang="en-US" sz="2800" baseline="0" dirty="0"/>
              <a:t>The first thought in </a:t>
            </a:r>
            <a:r>
              <a:rPr lang="en-US" sz="2800" baseline="0" dirty="0" err="1"/>
              <a:t>Feistel</a:t>
            </a:r>
            <a:r>
              <a:rPr lang="en-US" sz="2800" baseline="0" dirty="0"/>
              <a:t> cipher design</a:t>
            </a:r>
          </a:p>
        </p:txBody>
      </p:sp>
      <p:pic>
        <p:nvPicPr>
          <p:cNvPr id="501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1936818"/>
            <a:ext cx="7231062"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8" name="Text Box 15"/>
          <p:cNvSpPr txBox="1">
            <a:spLocks noChangeArrowheads="1"/>
          </p:cNvSpPr>
          <p:nvPr/>
        </p:nvSpPr>
        <p:spPr bwMode="auto">
          <a:xfrm>
            <a:off x="6136632" y="292387"/>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solidFill>
                  <a:srgbClr val="FF0000"/>
                </a:solidFill>
              </a:rPr>
              <a:t>Continued</a:t>
            </a:r>
          </a:p>
        </p:txBody>
      </p:sp>
      <p:sp>
        <p:nvSpPr>
          <p:cNvPr id="2" name="TextBox 1"/>
          <p:cNvSpPr txBox="1"/>
          <p:nvPr/>
        </p:nvSpPr>
        <p:spPr>
          <a:xfrm>
            <a:off x="1114207" y="1437053"/>
            <a:ext cx="7190006" cy="461665"/>
          </a:xfrm>
          <a:prstGeom prst="rect">
            <a:avLst/>
          </a:prstGeom>
          <a:noFill/>
        </p:spPr>
        <p:txBody>
          <a:bodyPr wrap="square" rtlCol="0">
            <a:spAutoFit/>
          </a:bodyPr>
          <a:lstStyle/>
          <a:p>
            <a:r>
              <a:rPr lang="en-US" sz="2400" dirty="0" smtClean="0"/>
              <a:t>Non-invertible  elements cancels out  when X-</a:t>
            </a:r>
            <a:r>
              <a:rPr lang="en-US" sz="2400" dirty="0" err="1" smtClean="0"/>
              <a:t>ored</a:t>
            </a:r>
            <a:endParaRPr lang="en-US" sz="2400" dirty="0"/>
          </a:p>
        </p:txBody>
      </p:sp>
      <p:sp>
        <p:nvSpPr>
          <p:cNvPr id="12" name="Rectangle 16"/>
          <p:cNvSpPr>
            <a:spLocks noChangeArrowheads="1"/>
          </p:cNvSpPr>
          <p:nvPr/>
        </p:nvSpPr>
        <p:spPr bwMode="auto">
          <a:xfrm>
            <a:off x="670610" y="5181600"/>
            <a:ext cx="8077200" cy="946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sz="2800" baseline="0" dirty="0"/>
              <a:t>Diffusion hides the relationship between the </a:t>
            </a:r>
            <a:r>
              <a:rPr lang="en-US" sz="2800" baseline="0" dirty="0" err="1"/>
              <a:t>ciphertext</a:t>
            </a:r>
            <a:r>
              <a:rPr lang="en-US" sz="2800" baseline="0" dirty="0"/>
              <a:t> and the plaintext.</a:t>
            </a:r>
          </a:p>
        </p:txBody>
      </p:sp>
      <p:sp>
        <p:nvSpPr>
          <p:cNvPr id="13" name="Line 20"/>
          <p:cNvSpPr>
            <a:spLocks noChangeShapeType="1"/>
          </p:cNvSpPr>
          <p:nvPr/>
        </p:nvSpPr>
        <p:spPr bwMode="auto">
          <a:xfrm>
            <a:off x="670610" y="5105400"/>
            <a:ext cx="8153400" cy="0"/>
          </a:xfrm>
          <a:prstGeom prst="line">
            <a:avLst/>
          </a:prstGeom>
          <a:noFill/>
          <a:ln w="76200">
            <a:solidFill>
              <a:srgbClr val="009900"/>
            </a:solidFill>
            <a:round/>
            <a:headEnd/>
            <a:tailEnd/>
          </a:ln>
          <a:effectLst/>
        </p:spPr>
        <p:txBody>
          <a:bodyPr/>
          <a:lstStyle/>
          <a:p>
            <a:pPr>
              <a:defRPr/>
            </a:pPr>
            <a:endParaRPr lang="en-US">
              <a:effectLst>
                <a:outerShdw blurRad="38100" dist="38100" dir="2700000" algn="tl">
                  <a:srgbClr val="000000">
                    <a:alpha val="43137"/>
                  </a:srgbClr>
                </a:outerShdw>
              </a:effectLst>
            </a:endParaRPr>
          </a:p>
        </p:txBody>
      </p:sp>
      <p:sp>
        <p:nvSpPr>
          <p:cNvPr id="14" name="Line 21"/>
          <p:cNvSpPr>
            <a:spLocks noChangeShapeType="1"/>
          </p:cNvSpPr>
          <p:nvPr/>
        </p:nvSpPr>
        <p:spPr bwMode="auto">
          <a:xfrm>
            <a:off x="670610" y="6248400"/>
            <a:ext cx="8153400" cy="0"/>
          </a:xfrm>
          <a:prstGeom prst="line">
            <a:avLst/>
          </a:prstGeom>
          <a:noFill/>
          <a:ln w="76200">
            <a:solidFill>
              <a:srgbClr val="009900"/>
            </a:solidFill>
            <a:round/>
            <a:headEnd/>
            <a:tailEnd/>
          </a:ln>
          <a:effectLst/>
        </p:spPr>
        <p:txBody>
          <a:bodyPr/>
          <a:lstStyle/>
          <a:p>
            <a:pPr>
              <a:defRPr/>
            </a:pP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53739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9" y="3143250"/>
            <a:ext cx="814493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1676400"/>
            <a:ext cx="7086600" cy="954107"/>
          </a:xfrm>
          <a:prstGeom prst="rect">
            <a:avLst/>
          </a:prstGeom>
          <a:noFill/>
        </p:spPr>
        <p:txBody>
          <a:bodyPr wrap="square" rtlCol="0">
            <a:spAutoFit/>
          </a:bodyPr>
          <a:lstStyle/>
          <a:p>
            <a:r>
              <a:rPr lang="en-US" sz="2800" dirty="0" smtClean="0"/>
              <a:t>Two algorithms are inverses of each other:  If C2=C1 then P2=P1</a:t>
            </a:r>
            <a:endParaRPr lang="en-US"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216" y="49530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516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
          <p:cNvSpPr txBox="1">
            <a:spLocks noChangeArrowheads="1"/>
          </p:cNvSpPr>
          <p:nvPr/>
        </p:nvSpPr>
        <p:spPr bwMode="auto">
          <a:xfrm>
            <a:off x="170656" y="990600"/>
            <a:ext cx="142378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a:solidFill>
                  <a:schemeClr val="bg1"/>
                </a:solidFill>
              </a:rPr>
              <a:t>Example </a:t>
            </a:r>
            <a:endParaRPr lang="en-US" sz="2000" i="1" baseline="0" dirty="0">
              <a:solidFill>
                <a:schemeClr val="bg1"/>
              </a:solidFill>
            </a:endParaRPr>
          </a:p>
        </p:txBody>
      </p:sp>
      <p:sp>
        <p:nvSpPr>
          <p:cNvPr id="51211" name="Text Box 10"/>
          <p:cNvSpPr txBox="1">
            <a:spLocks noChangeArrowheads="1"/>
          </p:cNvSpPr>
          <p:nvPr/>
        </p:nvSpPr>
        <p:spPr bwMode="auto">
          <a:xfrm>
            <a:off x="5810250" y="237837"/>
            <a:ext cx="23727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t>Continued</a:t>
            </a:r>
          </a:p>
        </p:txBody>
      </p:sp>
      <p:sp>
        <p:nvSpPr>
          <p:cNvPr id="1067019" name="Rectangle 11"/>
          <p:cNvSpPr>
            <a:spLocks noChangeArrowheads="1"/>
          </p:cNvSpPr>
          <p:nvPr/>
        </p:nvSpPr>
        <p:spPr bwMode="auto">
          <a:xfrm>
            <a:off x="228600" y="1652111"/>
            <a:ext cx="8229600" cy="1477328"/>
          </a:xfrm>
          <a:prstGeom prst="rect">
            <a:avLst/>
          </a:prstGeom>
          <a:noFill/>
          <a:ln w="9525">
            <a:noFill/>
            <a:miter lim="800000"/>
            <a:headEnd/>
            <a:tailEnd/>
          </a:ln>
          <a:effectLst/>
        </p:spPr>
        <p:txBody>
          <a:bodyPr anchor="ctr">
            <a:spAutoFit/>
          </a:bodyPr>
          <a:lstStyle/>
          <a:p>
            <a:pPr algn="just" eaLnBrk="1" hangingPunct="1">
              <a:defRPr/>
            </a:pPr>
            <a:r>
              <a:rPr lang="en-US" baseline="0" dirty="0">
                <a:effectLst>
                  <a:outerShdw blurRad="38100" dist="38100" dir="2700000" algn="tl">
                    <a:srgbClr val="C0C0C0"/>
                  </a:outerShdw>
                </a:effectLst>
              </a:rPr>
              <a:t>This is a trivial example. The plaintext and </a:t>
            </a:r>
            <a:r>
              <a:rPr lang="en-US" baseline="0" dirty="0" err="1">
                <a:effectLst>
                  <a:outerShdw blurRad="38100" dist="38100" dir="2700000" algn="tl">
                    <a:srgbClr val="C0C0C0"/>
                  </a:outerShdw>
                </a:effectLst>
              </a:rPr>
              <a:t>ciphertext</a:t>
            </a:r>
            <a:r>
              <a:rPr lang="en-US" baseline="0" dirty="0">
                <a:effectLst>
                  <a:outerShdw blurRad="38100" dist="38100" dir="2700000" algn="tl">
                    <a:srgbClr val="C0C0C0"/>
                  </a:outerShdw>
                </a:effectLst>
              </a:rPr>
              <a:t> are </a:t>
            </a:r>
            <a:r>
              <a:rPr lang="en-US" baseline="0" dirty="0">
                <a:solidFill>
                  <a:srgbClr val="FF0000"/>
                </a:solidFill>
                <a:effectLst>
                  <a:outerShdw blurRad="38100" dist="38100" dir="2700000" algn="tl">
                    <a:srgbClr val="C0C0C0"/>
                  </a:outerShdw>
                </a:effectLst>
              </a:rPr>
              <a:t>each 4 bits long and the key is 3 bits long. </a:t>
            </a:r>
            <a:r>
              <a:rPr lang="en-US" baseline="0" dirty="0">
                <a:effectLst>
                  <a:outerShdw blurRad="38100" dist="38100" dir="2700000" algn="tl">
                    <a:srgbClr val="C0C0C0"/>
                  </a:outerShdw>
                </a:effectLst>
              </a:rPr>
              <a:t>Assume that the function takes the </a:t>
            </a:r>
            <a:r>
              <a:rPr lang="en-US" baseline="0" dirty="0">
                <a:solidFill>
                  <a:srgbClr val="FF0000"/>
                </a:solidFill>
                <a:effectLst>
                  <a:outerShdw blurRad="38100" dist="38100" dir="2700000" algn="tl">
                    <a:srgbClr val="C0C0C0"/>
                  </a:outerShdw>
                </a:effectLst>
              </a:rPr>
              <a:t>first and third bits </a:t>
            </a:r>
            <a:r>
              <a:rPr lang="en-US" baseline="0" dirty="0">
                <a:effectLst>
                  <a:outerShdw blurRad="38100" dist="38100" dir="2700000" algn="tl">
                    <a:srgbClr val="C0C0C0"/>
                  </a:outerShdw>
                </a:effectLst>
              </a:rPr>
              <a:t>of the key, interprets these two bits as a </a:t>
            </a:r>
            <a:r>
              <a:rPr lang="en-US" baseline="0" dirty="0">
                <a:solidFill>
                  <a:srgbClr val="FF0000"/>
                </a:solidFill>
                <a:effectLst>
                  <a:outerShdw blurRad="38100" dist="38100" dir="2700000" algn="tl">
                    <a:srgbClr val="C0C0C0"/>
                  </a:outerShdw>
                </a:effectLst>
              </a:rPr>
              <a:t>decimal number</a:t>
            </a:r>
            <a:r>
              <a:rPr lang="en-US" baseline="0" dirty="0">
                <a:effectLst>
                  <a:outerShdw blurRad="38100" dist="38100" dir="2700000" algn="tl">
                    <a:srgbClr val="C0C0C0"/>
                  </a:outerShdw>
                </a:effectLst>
              </a:rPr>
              <a:t>, squares the number, and interprets the result as a </a:t>
            </a:r>
            <a:r>
              <a:rPr lang="en-US" baseline="0" dirty="0">
                <a:solidFill>
                  <a:srgbClr val="FF0000"/>
                </a:solidFill>
                <a:effectLst>
                  <a:outerShdw blurRad="38100" dist="38100" dir="2700000" algn="tl">
                    <a:srgbClr val="C0C0C0"/>
                  </a:outerShdw>
                </a:effectLst>
              </a:rPr>
              <a:t>4-bit binary pattern</a:t>
            </a:r>
            <a:r>
              <a:rPr lang="en-US" baseline="0" dirty="0">
                <a:effectLst>
                  <a:outerShdw blurRad="38100" dist="38100" dir="2700000" algn="tl">
                    <a:srgbClr val="C0C0C0"/>
                  </a:outerShdw>
                </a:effectLst>
              </a:rPr>
              <a:t>. Show the results of encryption and decryption if the original </a:t>
            </a:r>
            <a:r>
              <a:rPr lang="en-US" baseline="0" dirty="0">
                <a:solidFill>
                  <a:srgbClr val="FF0000"/>
                </a:solidFill>
                <a:effectLst>
                  <a:outerShdw blurRad="38100" dist="38100" dir="2700000" algn="tl">
                    <a:srgbClr val="C0C0C0"/>
                  </a:outerShdw>
                </a:effectLst>
              </a:rPr>
              <a:t>plaintext is 0111 </a:t>
            </a:r>
            <a:r>
              <a:rPr lang="en-US" baseline="0" dirty="0">
                <a:effectLst>
                  <a:outerShdw blurRad="38100" dist="38100" dir="2700000" algn="tl">
                    <a:srgbClr val="C0C0C0"/>
                  </a:outerShdw>
                </a:effectLst>
              </a:rPr>
              <a:t>and the key is </a:t>
            </a:r>
            <a:r>
              <a:rPr lang="en-US" baseline="0" dirty="0">
                <a:solidFill>
                  <a:srgbClr val="FF0000"/>
                </a:solidFill>
                <a:effectLst>
                  <a:outerShdw blurRad="38100" dist="38100" dir="2700000" algn="tl">
                    <a:srgbClr val="C0C0C0"/>
                  </a:outerShdw>
                </a:effectLst>
              </a:rPr>
              <a:t>101.</a:t>
            </a:r>
          </a:p>
        </p:txBody>
      </p:sp>
      <p:sp>
        <p:nvSpPr>
          <p:cNvPr id="1067020" name="Rectangle 12"/>
          <p:cNvSpPr>
            <a:spLocks noChangeArrowheads="1"/>
          </p:cNvSpPr>
          <p:nvPr/>
        </p:nvSpPr>
        <p:spPr bwMode="auto">
          <a:xfrm>
            <a:off x="228600" y="4061509"/>
            <a:ext cx="8229600" cy="646331"/>
          </a:xfrm>
          <a:prstGeom prst="rect">
            <a:avLst/>
          </a:prstGeom>
          <a:noFill/>
          <a:ln w="9525">
            <a:noFill/>
            <a:miter lim="800000"/>
            <a:headEnd/>
            <a:tailEnd/>
          </a:ln>
          <a:effectLst/>
        </p:spPr>
        <p:txBody>
          <a:bodyPr anchor="ctr">
            <a:spAutoFit/>
          </a:bodyPr>
          <a:lstStyle/>
          <a:p>
            <a:pPr algn="just" eaLnBrk="1" hangingPunct="1">
              <a:defRPr/>
            </a:pPr>
            <a:r>
              <a:rPr lang="en-US" baseline="0" dirty="0">
                <a:effectLst>
                  <a:outerShdw blurRad="38100" dist="38100" dir="2700000" algn="tl">
                    <a:srgbClr val="C0C0C0"/>
                  </a:outerShdw>
                </a:effectLst>
              </a:rPr>
              <a:t>The function extracts the first and </a:t>
            </a:r>
            <a:r>
              <a:rPr lang="en-US" dirty="0" smtClean="0">
                <a:effectLst>
                  <a:outerShdw blurRad="38100" dist="38100" dir="2700000" algn="tl">
                    <a:srgbClr val="C0C0C0"/>
                  </a:outerShdw>
                </a:effectLst>
              </a:rPr>
              <a:t>third</a:t>
            </a:r>
            <a:r>
              <a:rPr lang="en-US" baseline="0" dirty="0" smtClean="0">
                <a:effectLst>
                  <a:outerShdw blurRad="38100" dist="38100" dir="2700000" algn="tl">
                    <a:srgbClr val="C0C0C0"/>
                  </a:outerShdw>
                </a:effectLst>
              </a:rPr>
              <a:t> </a:t>
            </a:r>
            <a:r>
              <a:rPr lang="en-US" baseline="0" dirty="0">
                <a:effectLst>
                  <a:outerShdw blurRad="38100" dist="38100" dir="2700000" algn="tl">
                    <a:srgbClr val="C0C0C0"/>
                  </a:outerShdw>
                </a:effectLst>
              </a:rPr>
              <a:t>bits to get 11 in binary or 3 in decimal. The result of squaring is 9, which is 1001 in binary.</a:t>
            </a:r>
          </a:p>
        </p:txBody>
      </p:sp>
      <p:sp>
        <p:nvSpPr>
          <p:cNvPr id="1067021" name="Rectangle 13"/>
          <p:cNvSpPr>
            <a:spLocks noChangeArrowheads="1"/>
          </p:cNvSpPr>
          <p:nvPr/>
        </p:nvSpPr>
        <p:spPr bwMode="auto">
          <a:xfrm>
            <a:off x="266700" y="3276600"/>
            <a:ext cx="8229600" cy="457200"/>
          </a:xfrm>
          <a:prstGeom prst="rect">
            <a:avLst/>
          </a:prstGeom>
          <a:noFill/>
          <a:ln w="9525">
            <a:noFill/>
            <a:miter lim="800000"/>
            <a:headEnd/>
            <a:tailEnd/>
          </a:ln>
          <a:effectLst/>
        </p:spPr>
        <p:txBody>
          <a:bodyPr anchor="ctr">
            <a:spAutoFit/>
          </a:bodyPr>
          <a:lstStyle/>
          <a:p>
            <a:pPr algn="just" eaLnBrk="1" hangingPunct="1">
              <a:defRPr/>
            </a:pPr>
            <a:r>
              <a:rPr lang="en-US" baseline="0" dirty="0">
                <a:solidFill>
                  <a:schemeClr val="hlink"/>
                </a:solidFill>
                <a:effectLst>
                  <a:outerShdw blurRad="38100" dist="38100" dir="2700000" algn="tl">
                    <a:srgbClr val="C0C0C0"/>
                  </a:outerShdw>
                </a:effectLst>
              </a:rPr>
              <a:t>Solution</a:t>
            </a:r>
          </a:p>
        </p:txBody>
      </p:sp>
      <p:pic>
        <p:nvPicPr>
          <p:cNvPr id="512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4800600"/>
            <a:ext cx="67183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312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7021"/>
                                        </p:tgtEl>
                                        <p:attrNameLst>
                                          <p:attrName>style.visibility</p:attrName>
                                        </p:attrNameLst>
                                      </p:cBhvr>
                                      <p:to>
                                        <p:strVal val="visible"/>
                                      </p:to>
                                    </p:set>
                                    <p:anim calcmode="lin" valueType="num">
                                      <p:cBhvr additive="base">
                                        <p:cTn id="7" dur="500" fill="hold"/>
                                        <p:tgtEl>
                                          <p:spTgt spid="1067021"/>
                                        </p:tgtEl>
                                        <p:attrNameLst>
                                          <p:attrName>ppt_x</p:attrName>
                                        </p:attrNameLst>
                                      </p:cBhvr>
                                      <p:tavLst>
                                        <p:tav tm="0">
                                          <p:val>
                                            <p:strVal val="#ppt_x"/>
                                          </p:val>
                                        </p:tav>
                                        <p:tav tm="100000">
                                          <p:val>
                                            <p:strVal val="#ppt_x"/>
                                          </p:val>
                                        </p:tav>
                                      </p:tavLst>
                                    </p:anim>
                                    <p:anim calcmode="lin" valueType="num">
                                      <p:cBhvr additive="base">
                                        <p:cTn id="8" dur="500" fill="hold"/>
                                        <p:tgtEl>
                                          <p:spTgt spid="10670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7020"/>
                                        </p:tgtEl>
                                        <p:attrNameLst>
                                          <p:attrName>style.visibility</p:attrName>
                                        </p:attrNameLst>
                                      </p:cBhvr>
                                      <p:to>
                                        <p:strVal val="visible"/>
                                      </p:to>
                                    </p:set>
                                    <p:anim calcmode="lin" valueType="num">
                                      <p:cBhvr additive="base">
                                        <p:cTn id="13" dur="500" fill="hold"/>
                                        <p:tgtEl>
                                          <p:spTgt spid="1067020"/>
                                        </p:tgtEl>
                                        <p:attrNameLst>
                                          <p:attrName>ppt_x</p:attrName>
                                        </p:attrNameLst>
                                      </p:cBhvr>
                                      <p:tavLst>
                                        <p:tav tm="0">
                                          <p:val>
                                            <p:strVal val="#ppt_x"/>
                                          </p:val>
                                        </p:tav>
                                        <p:tav tm="100000">
                                          <p:val>
                                            <p:strVal val="#ppt_x"/>
                                          </p:val>
                                        </p:tav>
                                      </p:tavLst>
                                    </p:anim>
                                    <p:anim calcmode="lin" valueType="num">
                                      <p:cBhvr additive="base">
                                        <p:cTn id="14" dur="500" fill="hold"/>
                                        <p:tgtEl>
                                          <p:spTgt spid="10670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15"/>
                                        </p:tgtEl>
                                        <p:attrNameLst>
                                          <p:attrName>style.visibility</p:attrName>
                                        </p:attrNameLst>
                                      </p:cBhvr>
                                      <p:to>
                                        <p:strVal val="visible"/>
                                      </p:to>
                                    </p:set>
                                    <p:anim calcmode="lin" valueType="num">
                                      <p:cBhvr additive="base">
                                        <p:cTn id="19" dur="500" fill="hold"/>
                                        <p:tgtEl>
                                          <p:spTgt spid="51215"/>
                                        </p:tgtEl>
                                        <p:attrNameLst>
                                          <p:attrName>ppt_x</p:attrName>
                                        </p:attrNameLst>
                                      </p:cBhvr>
                                      <p:tavLst>
                                        <p:tav tm="0">
                                          <p:val>
                                            <p:strVal val="#ppt_x"/>
                                          </p:val>
                                        </p:tav>
                                        <p:tav tm="100000">
                                          <p:val>
                                            <p:strVal val="#ppt_x"/>
                                          </p:val>
                                        </p:tav>
                                      </p:tavLst>
                                    </p:anim>
                                    <p:anim calcmode="lin" valueType="num">
                                      <p:cBhvr additive="base">
                                        <p:cTn id="20" dur="500" fill="hold"/>
                                        <p:tgtEl>
                                          <p:spTgt spid="51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20" grpId="0"/>
      <p:bldP spid="10670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Autofit/>
          </a:bodyPr>
          <a:lstStyle/>
          <a:p>
            <a:r>
              <a:rPr lang="en-US" sz="2800" dirty="0" smtClean="0"/>
              <a:t>Motivation for the </a:t>
            </a:r>
            <a:r>
              <a:rPr lang="en-US" sz="2800" dirty="0" err="1" smtClean="0"/>
              <a:t>Feistel</a:t>
            </a:r>
            <a:r>
              <a:rPr lang="en-US" sz="2800" dirty="0" smtClean="0"/>
              <a:t> Cipher Structure : </a:t>
            </a:r>
            <a:r>
              <a:rPr lang="en-CA" sz="2800" dirty="0" smtClean="0"/>
              <a:t>Reversible and irreversible Mappings</a:t>
            </a:r>
          </a:p>
        </p:txBody>
      </p:sp>
      <p:sp>
        <p:nvSpPr>
          <p:cNvPr id="7172" name="Slide Number Placeholder 5"/>
          <p:cNvSpPr>
            <a:spLocks noGrp="1"/>
          </p:cNvSpPr>
          <p:nvPr>
            <p:ph type="sldNum" sz="quarter" idx="12"/>
          </p:nvPr>
        </p:nvSpPr>
        <p:spPr/>
        <p:txBody>
          <a:bodyPr>
            <a:normAutofit fontScale="92500" lnSpcReduction="20000"/>
          </a:bodyPr>
          <a:lstStyle/>
          <a:p>
            <a:fld id="{AFD66856-4E84-4A42-8C9E-225D5FF056C8}" type="slidenum">
              <a:rPr lang="en-US" smtClean="0"/>
              <a:pPr/>
              <a:t>5</a:t>
            </a:fld>
            <a:endParaRPr lang="en-US" smtClean="0"/>
          </a:p>
        </p:txBody>
      </p:sp>
      <p:sp>
        <p:nvSpPr>
          <p:cNvPr id="7171" name="Content Placeholder 2"/>
          <p:cNvSpPr>
            <a:spLocks noGrp="1"/>
          </p:cNvSpPr>
          <p:nvPr>
            <p:ph idx="1"/>
          </p:nvPr>
        </p:nvSpPr>
        <p:spPr/>
        <p:txBody>
          <a:bodyPr>
            <a:normAutofit fontScale="77500" lnSpcReduction="20000"/>
          </a:bodyPr>
          <a:lstStyle/>
          <a:p>
            <a:r>
              <a:rPr lang="en-US" dirty="0" smtClean="0"/>
              <a:t>n-bit block cipher takes n bit plaintext and produces n bit </a:t>
            </a:r>
            <a:r>
              <a:rPr lang="en-US" dirty="0" err="1" smtClean="0"/>
              <a:t>ciphertext</a:t>
            </a:r>
            <a:endParaRPr lang="en-US" dirty="0" smtClean="0"/>
          </a:p>
          <a:p>
            <a:r>
              <a:rPr lang="en-CA" dirty="0" smtClean="0"/>
              <a:t>In n bits, 2n possible different plaintext blocks</a:t>
            </a:r>
          </a:p>
          <a:p>
            <a:r>
              <a:rPr lang="en-CA" dirty="0" smtClean="0"/>
              <a:t>Encryption to be reversible (i.e., for decryption to be possible), each must produce a unique </a:t>
            </a:r>
            <a:r>
              <a:rPr lang="en-CA" dirty="0" err="1" smtClean="0"/>
              <a:t>ciphertext</a:t>
            </a:r>
            <a:endParaRPr lang="en-CA" dirty="0" smtClean="0"/>
          </a:p>
          <a:p>
            <a:r>
              <a:rPr lang="en-CA" dirty="0" smtClean="0"/>
              <a:t>For  n = 2,</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If we limit ourselves to reversible mappings, the number of different transformations is  (2n)!.</a:t>
            </a:r>
          </a:p>
        </p:txBody>
      </p:sp>
      <p:pic>
        <p:nvPicPr>
          <p:cNvPr id="7173" name="Picture 6"/>
          <p:cNvPicPr>
            <a:picLocks noChangeAspect="1" noChangeArrowheads="1"/>
          </p:cNvPicPr>
          <p:nvPr/>
        </p:nvPicPr>
        <p:blipFill>
          <a:blip r:embed="rId2"/>
          <a:srcRect/>
          <a:stretch>
            <a:fillRect/>
          </a:stretch>
        </p:blipFill>
        <p:spPr bwMode="auto">
          <a:xfrm>
            <a:off x="2057400" y="3124200"/>
            <a:ext cx="5543550" cy="2133600"/>
          </a:xfrm>
          <a:prstGeom prst="rect">
            <a:avLst/>
          </a:prstGeom>
          <a:noFill/>
          <a:ln w="9525">
            <a:noFill/>
            <a:miter lim="800000"/>
            <a:headEnd/>
            <a:tailEnd/>
          </a:ln>
        </p:spPr>
      </p:pic>
    </p:spTree>
    <p:extLst>
      <p:ext uri="{BB962C8B-B14F-4D97-AF65-F5344CB8AC3E}">
        <p14:creationId xmlns:p14="http://schemas.microsoft.com/office/powerpoint/2010/main" val="25491664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4294967295"/>
          </p:nvPr>
        </p:nvSpPr>
        <p:spPr>
          <a:xfrm>
            <a:off x="6566854" y="647319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02182388-158A-4A52-8078-BA994EA3494F}" type="slidenum">
              <a:rPr lang="en-US" sz="1200" baseline="0" smtClean="0">
                <a:solidFill>
                  <a:schemeClr val="bg2"/>
                </a:solidFill>
                <a:latin typeface="Arial" charset="0"/>
              </a:rPr>
              <a:pPr/>
              <a:t>50</a:t>
            </a:fld>
            <a:endParaRPr lang="en-US" sz="1200" baseline="0" dirty="0">
              <a:solidFill>
                <a:schemeClr val="bg2"/>
              </a:solidFill>
              <a:latin typeface="Arial" charset="0"/>
            </a:endParaRPr>
          </a:p>
        </p:txBody>
      </p:sp>
      <p:sp>
        <p:nvSpPr>
          <p:cNvPr id="50179" name="Text Box 4"/>
          <p:cNvSpPr txBox="1">
            <a:spLocks noChangeArrowheads="1"/>
          </p:cNvSpPr>
          <p:nvPr/>
        </p:nvSpPr>
        <p:spPr bwMode="auto">
          <a:xfrm>
            <a:off x="1168922" y="990600"/>
            <a:ext cx="67664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chemeClr val="folHlink"/>
                </a:solidFill>
              </a:rPr>
              <a:t>  </a:t>
            </a:r>
            <a:r>
              <a:rPr lang="en-US" sz="2800" baseline="0" dirty="0"/>
              <a:t>The </a:t>
            </a:r>
            <a:r>
              <a:rPr lang="en-US" sz="2800" baseline="0" dirty="0" smtClean="0"/>
              <a:t>improvement  </a:t>
            </a:r>
            <a:r>
              <a:rPr lang="en-US" sz="2800" baseline="0" dirty="0"/>
              <a:t>in </a:t>
            </a:r>
            <a:r>
              <a:rPr lang="en-US" sz="2800" baseline="0" dirty="0" err="1"/>
              <a:t>Feistel</a:t>
            </a:r>
            <a:r>
              <a:rPr lang="en-US" sz="2800" baseline="0" dirty="0"/>
              <a:t> cipher design</a:t>
            </a:r>
          </a:p>
        </p:txBody>
      </p:sp>
      <p:sp>
        <p:nvSpPr>
          <p:cNvPr id="50188" name="Text Box 15"/>
          <p:cNvSpPr txBox="1">
            <a:spLocks noChangeArrowheads="1"/>
          </p:cNvSpPr>
          <p:nvPr/>
        </p:nvSpPr>
        <p:spPr bwMode="auto">
          <a:xfrm>
            <a:off x="6136632" y="292387"/>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solidFill>
                  <a:srgbClr val="FF0000"/>
                </a:solidFill>
              </a:rPr>
              <a:t>Continued</a:t>
            </a:r>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752600"/>
            <a:ext cx="7659687"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7213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76400"/>
            <a:ext cx="7086600" cy="954107"/>
          </a:xfrm>
          <a:prstGeom prst="rect">
            <a:avLst/>
          </a:prstGeom>
          <a:noFill/>
        </p:spPr>
        <p:txBody>
          <a:bodyPr wrap="square" rtlCol="0">
            <a:spAutoFit/>
          </a:bodyPr>
          <a:lstStyle/>
          <a:p>
            <a:r>
              <a:rPr lang="en-US" sz="2800" dirty="0" smtClean="0"/>
              <a:t>Two algorithms are inverses of each other:  If L3=L2  and  R3=R2</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3205162"/>
            <a:ext cx="8080448"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181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4294967295"/>
          </p:nvPr>
        </p:nvSpPr>
        <p:spPr>
          <a:xfrm>
            <a:off x="6566854" y="647319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02182388-158A-4A52-8078-BA994EA3494F}" type="slidenum">
              <a:rPr lang="en-US" sz="1200" baseline="0" smtClean="0">
                <a:solidFill>
                  <a:schemeClr val="bg2"/>
                </a:solidFill>
                <a:latin typeface="Arial" charset="0"/>
              </a:rPr>
              <a:pPr/>
              <a:t>52</a:t>
            </a:fld>
            <a:endParaRPr lang="en-US" sz="1200" baseline="0" dirty="0">
              <a:solidFill>
                <a:schemeClr val="bg2"/>
              </a:solidFill>
              <a:latin typeface="Arial" charset="0"/>
            </a:endParaRPr>
          </a:p>
        </p:txBody>
      </p:sp>
      <p:sp>
        <p:nvSpPr>
          <p:cNvPr id="50179" name="Text Box 4"/>
          <p:cNvSpPr txBox="1">
            <a:spLocks noChangeArrowheads="1"/>
          </p:cNvSpPr>
          <p:nvPr/>
        </p:nvSpPr>
        <p:spPr bwMode="auto">
          <a:xfrm>
            <a:off x="355141" y="184664"/>
            <a:ext cx="57758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baseline="0" dirty="0" smtClean="0">
                <a:solidFill>
                  <a:schemeClr val="folHlink"/>
                </a:solidFill>
              </a:rPr>
              <a:t>  </a:t>
            </a:r>
            <a:r>
              <a:rPr lang="en-US" sz="2800" baseline="0" dirty="0"/>
              <a:t>The  </a:t>
            </a:r>
            <a:r>
              <a:rPr lang="en-US" sz="2800" baseline="0" dirty="0" smtClean="0"/>
              <a:t>final  design of   </a:t>
            </a:r>
            <a:r>
              <a:rPr lang="en-US" sz="2800" baseline="0" dirty="0" err="1"/>
              <a:t>Feistel</a:t>
            </a:r>
            <a:r>
              <a:rPr lang="en-US" sz="2800" baseline="0" dirty="0"/>
              <a:t> cipher </a:t>
            </a:r>
          </a:p>
        </p:txBody>
      </p:sp>
      <p:sp>
        <p:nvSpPr>
          <p:cNvPr id="50188" name="Text Box 15"/>
          <p:cNvSpPr txBox="1">
            <a:spLocks noChangeArrowheads="1"/>
          </p:cNvSpPr>
          <p:nvPr/>
        </p:nvSpPr>
        <p:spPr bwMode="auto">
          <a:xfrm>
            <a:off x="6477000" y="172251"/>
            <a:ext cx="21675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r>
              <a:rPr lang="en-US" sz="3200" i="1" baseline="0" dirty="0" smtClean="0">
                <a:solidFill>
                  <a:schemeClr val="hlink"/>
                </a:solidFill>
              </a:rPr>
              <a:t>  </a:t>
            </a:r>
            <a:r>
              <a:rPr lang="en-US" sz="3200" i="1" baseline="0" dirty="0">
                <a:solidFill>
                  <a:srgbClr val="FF0000"/>
                </a:solidFill>
              </a:rPr>
              <a:t>Continued</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877162"/>
            <a:ext cx="5667375"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162800" y="1143000"/>
            <a:ext cx="1752600" cy="3046988"/>
          </a:xfrm>
          <a:prstGeom prst="rect">
            <a:avLst/>
          </a:prstGeom>
          <a:noFill/>
        </p:spPr>
        <p:txBody>
          <a:bodyPr wrap="square" rtlCol="0">
            <a:spAutoFit/>
          </a:bodyPr>
          <a:lstStyle/>
          <a:p>
            <a:r>
              <a:rPr lang="en-US" sz="2400" dirty="0" smtClean="0"/>
              <a:t>Final design Flaw: </a:t>
            </a:r>
            <a:r>
              <a:rPr lang="en-US" sz="2400" dirty="0" smtClean="0">
                <a:solidFill>
                  <a:srgbClr val="FF0000"/>
                </a:solidFill>
              </a:rPr>
              <a:t>no change in  Right half.</a:t>
            </a:r>
          </a:p>
          <a:p>
            <a:r>
              <a:rPr lang="en-US" sz="2400" dirty="0" err="1" smtClean="0">
                <a:solidFill>
                  <a:srgbClr val="0000FF"/>
                </a:solidFill>
              </a:rPr>
              <a:t>Inc</a:t>
            </a:r>
            <a:r>
              <a:rPr lang="en-US" sz="2400" dirty="0" smtClean="0">
                <a:solidFill>
                  <a:srgbClr val="0000FF"/>
                </a:solidFill>
              </a:rPr>
              <a:t>: rounds</a:t>
            </a:r>
          </a:p>
          <a:p>
            <a:r>
              <a:rPr lang="en-US" sz="2400" dirty="0" smtClean="0">
                <a:solidFill>
                  <a:srgbClr val="0000FF"/>
                </a:solidFill>
              </a:rPr>
              <a:t>Add: swapper</a:t>
            </a:r>
            <a:endParaRPr lang="en-US" sz="2400" dirty="0">
              <a:solidFill>
                <a:srgbClr val="0000FF"/>
              </a:solidFill>
            </a:endParaRPr>
          </a:p>
        </p:txBody>
      </p:sp>
    </p:spTree>
    <p:extLst>
      <p:ext uri="{BB962C8B-B14F-4D97-AF65-F5344CB8AC3E}">
        <p14:creationId xmlns:p14="http://schemas.microsoft.com/office/powerpoint/2010/main" val="616878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19200"/>
            <a:ext cx="7086600" cy="1384995"/>
          </a:xfrm>
          <a:prstGeom prst="rect">
            <a:avLst/>
          </a:prstGeom>
          <a:noFill/>
        </p:spPr>
        <p:txBody>
          <a:bodyPr wrap="square" rtlCol="0">
            <a:spAutoFit/>
          </a:bodyPr>
          <a:lstStyle/>
          <a:p>
            <a:r>
              <a:rPr lang="en-US" sz="2800" dirty="0" smtClean="0"/>
              <a:t>Two algorithms are inverses of each other:  If  L6=L1  and  R6=R1 assuming that</a:t>
            </a:r>
          </a:p>
          <a:p>
            <a:r>
              <a:rPr lang="en-US" sz="2800" dirty="0" smtClean="0"/>
              <a:t>L4=L3 </a:t>
            </a:r>
            <a:r>
              <a:rPr lang="en-US" sz="2800" dirty="0"/>
              <a:t>and  </a:t>
            </a:r>
            <a:r>
              <a:rPr lang="en-US" sz="2800" dirty="0" smtClean="0"/>
              <a:t>R4=R3</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45" y="2819400"/>
            <a:ext cx="74506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29" y="5105400"/>
            <a:ext cx="715060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16779" y="3657600"/>
            <a:ext cx="7086600" cy="954107"/>
          </a:xfrm>
          <a:prstGeom prst="rect">
            <a:avLst/>
          </a:prstGeom>
          <a:noFill/>
        </p:spPr>
        <p:txBody>
          <a:bodyPr wrap="square" rtlCol="0">
            <a:spAutoFit/>
          </a:bodyPr>
          <a:lstStyle/>
          <a:p>
            <a:r>
              <a:rPr lang="en-US" sz="2800" dirty="0" smtClean="0"/>
              <a:t>Then it is easy to prove that the holds for two plaintext blocks </a:t>
            </a:r>
            <a:endParaRPr lang="en-US" sz="2800" dirty="0"/>
          </a:p>
        </p:txBody>
      </p:sp>
    </p:spTree>
    <p:extLst>
      <p:ext uri="{BB962C8B-B14F-4D97-AF65-F5344CB8AC3E}">
        <p14:creationId xmlns:p14="http://schemas.microsoft.com/office/powerpoint/2010/main" val="9149237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4294967295"/>
          </p:nvPr>
        </p:nvSpPr>
        <p:spPr>
          <a:xfrm>
            <a:off x="6566854" y="6473190"/>
            <a:ext cx="2289048" cy="3657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baseline="30000">
                <a:solidFill>
                  <a:schemeClr val="tx1"/>
                </a:solidFill>
                <a:latin typeface="Times New Roman" pitchFamily="18" charset="0"/>
              </a:defRPr>
            </a:lvl1pPr>
            <a:lvl2pPr marL="742950" indent="-285750">
              <a:defRPr sz="2400" b="1" baseline="30000">
                <a:solidFill>
                  <a:schemeClr val="tx1"/>
                </a:solidFill>
                <a:latin typeface="Times New Roman" pitchFamily="18" charset="0"/>
              </a:defRPr>
            </a:lvl2pPr>
            <a:lvl3pPr marL="1143000" indent="-228600">
              <a:defRPr sz="2400" b="1" baseline="30000">
                <a:solidFill>
                  <a:schemeClr val="tx1"/>
                </a:solidFill>
                <a:latin typeface="Times New Roman" pitchFamily="18" charset="0"/>
              </a:defRPr>
            </a:lvl3pPr>
            <a:lvl4pPr marL="1600200" indent="-228600">
              <a:defRPr sz="2400" b="1" baseline="30000">
                <a:solidFill>
                  <a:schemeClr val="tx1"/>
                </a:solidFill>
                <a:latin typeface="Times New Roman" pitchFamily="18" charset="0"/>
              </a:defRPr>
            </a:lvl4pPr>
            <a:lvl5pPr marL="2057400" indent="-228600">
              <a:defRPr sz="2400" b="1" baseline="30000">
                <a:solidFill>
                  <a:schemeClr val="tx1"/>
                </a:solidFill>
                <a:latin typeface="Times New Roman" pitchFamily="18" charset="0"/>
              </a:defRPr>
            </a:lvl5pPr>
            <a:lvl6pPr marL="2514600" indent="-228600" eaLnBrk="0" fontAlgn="base" hangingPunct="0">
              <a:spcBef>
                <a:spcPct val="0"/>
              </a:spcBef>
              <a:spcAft>
                <a:spcPct val="0"/>
              </a:spcAft>
              <a:defRPr sz="2400" b="1" baseline="30000">
                <a:solidFill>
                  <a:schemeClr val="tx1"/>
                </a:solidFill>
                <a:latin typeface="Times New Roman" pitchFamily="18" charset="0"/>
              </a:defRPr>
            </a:lvl6pPr>
            <a:lvl7pPr marL="2971800" indent="-228600" eaLnBrk="0" fontAlgn="base" hangingPunct="0">
              <a:spcBef>
                <a:spcPct val="0"/>
              </a:spcBef>
              <a:spcAft>
                <a:spcPct val="0"/>
              </a:spcAft>
              <a:defRPr sz="2400" b="1" baseline="30000">
                <a:solidFill>
                  <a:schemeClr val="tx1"/>
                </a:solidFill>
                <a:latin typeface="Times New Roman" pitchFamily="18" charset="0"/>
              </a:defRPr>
            </a:lvl7pPr>
            <a:lvl8pPr marL="3429000" indent="-228600" eaLnBrk="0" fontAlgn="base" hangingPunct="0">
              <a:spcBef>
                <a:spcPct val="0"/>
              </a:spcBef>
              <a:spcAft>
                <a:spcPct val="0"/>
              </a:spcAft>
              <a:defRPr sz="2400" b="1" baseline="30000">
                <a:solidFill>
                  <a:schemeClr val="tx1"/>
                </a:solidFill>
                <a:latin typeface="Times New Roman" pitchFamily="18" charset="0"/>
              </a:defRPr>
            </a:lvl8pPr>
            <a:lvl9pPr marL="3886200" indent="-228600" eaLnBrk="0" fontAlgn="base" hangingPunct="0">
              <a:spcBef>
                <a:spcPct val="0"/>
              </a:spcBef>
              <a:spcAft>
                <a:spcPct val="0"/>
              </a:spcAft>
              <a:defRPr sz="2400" b="1" baseline="30000">
                <a:solidFill>
                  <a:schemeClr val="tx1"/>
                </a:solidFill>
                <a:latin typeface="Times New Roman" pitchFamily="18" charset="0"/>
              </a:defRPr>
            </a:lvl9pPr>
          </a:lstStyle>
          <a:p>
            <a:fld id="{02182388-158A-4A52-8078-BA994EA3494F}" type="slidenum">
              <a:rPr lang="en-US" sz="1200" baseline="0" smtClean="0">
                <a:solidFill>
                  <a:schemeClr val="bg2"/>
                </a:solidFill>
                <a:latin typeface="Arial" charset="0"/>
              </a:rPr>
              <a:pPr/>
              <a:t>54</a:t>
            </a:fld>
            <a:endParaRPr lang="en-US" sz="1200" baseline="0" dirty="0">
              <a:solidFill>
                <a:schemeClr val="bg2"/>
              </a:solidFill>
              <a:latin typeface="Arial" charset="0"/>
            </a:endParaRPr>
          </a:p>
        </p:txBody>
      </p:sp>
      <p:sp>
        <p:nvSpPr>
          <p:cNvPr id="7" name="Rectangle 9"/>
          <p:cNvSpPr>
            <a:spLocks noChangeArrowheads="1"/>
          </p:cNvSpPr>
          <p:nvPr/>
        </p:nvSpPr>
        <p:spPr bwMode="auto">
          <a:xfrm>
            <a:off x="609600" y="2514600"/>
            <a:ext cx="7860824"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800" baseline="0" dirty="0" smtClean="0"/>
              <a:t>A </a:t>
            </a:r>
            <a:r>
              <a:rPr lang="en-US" sz="2800" baseline="0" dirty="0"/>
              <a:t>non-</a:t>
            </a:r>
            <a:r>
              <a:rPr lang="en-US" sz="2800" baseline="0" dirty="0" err="1"/>
              <a:t>Feistel</a:t>
            </a:r>
            <a:r>
              <a:rPr lang="en-US" sz="2800" baseline="0" dirty="0"/>
              <a:t> cipher uses </a:t>
            </a:r>
            <a:r>
              <a:rPr lang="en-US" sz="2800" baseline="0" dirty="0">
                <a:solidFill>
                  <a:srgbClr val="FF0000"/>
                </a:solidFill>
              </a:rPr>
              <a:t>only invertible components.</a:t>
            </a:r>
            <a:r>
              <a:rPr lang="en-US" sz="2800" baseline="0" dirty="0"/>
              <a:t> A component in the encryption cipher has the corresponding component in the decryption cipher.  </a:t>
            </a:r>
          </a:p>
        </p:txBody>
      </p:sp>
      <p:sp>
        <p:nvSpPr>
          <p:cNvPr id="2" name="Rectangle 1"/>
          <p:cNvSpPr/>
          <p:nvPr/>
        </p:nvSpPr>
        <p:spPr>
          <a:xfrm>
            <a:off x="2637087" y="1066800"/>
            <a:ext cx="3805850" cy="584775"/>
          </a:xfrm>
          <a:prstGeom prst="rect">
            <a:avLst/>
          </a:prstGeom>
        </p:spPr>
        <p:txBody>
          <a:bodyPr wrap="none">
            <a:spAutoFit/>
          </a:bodyPr>
          <a:lstStyle/>
          <a:p>
            <a:pPr algn="just"/>
            <a:r>
              <a:rPr lang="en-US" sz="3200" dirty="0">
                <a:solidFill>
                  <a:srgbClr val="FF0000"/>
                </a:solidFill>
              </a:rPr>
              <a:t>Non-</a:t>
            </a:r>
            <a:r>
              <a:rPr lang="en-US" sz="3200" dirty="0" err="1">
                <a:solidFill>
                  <a:srgbClr val="FF0000"/>
                </a:solidFill>
              </a:rPr>
              <a:t>Feistel</a:t>
            </a:r>
            <a:r>
              <a:rPr lang="en-US" sz="3200" dirty="0">
                <a:solidFill>
                  <a:srgbClr val="FF0000"/>
                </a:solidFill>
              </a:rPr>
              <a:t> Ciphers</a:t>
            </a:r>
          </a:p>
        </p:txBody>
      </p:sp>
    </p:spTree>
    <p:extLst>
      <p:ext uri="{BB962C8B-B14F-4D97-AF65-F5344CB8AC3E}">
        <p14:creationId xmlns:p14="http://schemas.microsoft.com/office/powerpoint/2010/main" val="31187915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304800" y="457200"/>
            <a:ext cx="8458200" cy="4572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err="1" smtClean="0"/>
              <a:t>Feistel</a:t>
            </a:r>
            <a:r>
              <a:rPr lang="en-US" dirty="0" smtClean="0"/>
              <a:t> Structure for Block Ciphers</a:t>
            </a:r>
          </a:p>
        </p:txBody>
      </p:sp>
      <p:sp>
        <p:nvSpPr>
          <p:cNvPr id="17411" name="Content Placeholder 2"/>
          <p:cNvSpPr>
            <a:spLocks noGrp="1"/>
          </p:cNvSpPr>
          <p:nvPr>
            <p:ph idx="1"/>
          </p:nvPr>
        </p:nvSpPr>
        <p:spPr bwMode="auto">
          <a:xfrm>
            <a:off x="457200" y="1600200"/>
            <a:ext cx="8305800" cy="4267200"/>
          </a:xfrm>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lgn="just">
              <a:spcBef>
                <a:spcPts val="800"/>
              </a:spcBef>
              <a:spcAft>
                <a:spcPts val="800"/>
              </a:spcAft>
              <a:buFontTx/>
              <a:buBlip>
                <a:blip r:embed="rId2"/>
              </a:buBlip>
            </a:pPr>
            <a:r>
              <a:rPr lang="en-US" dirty="0" err="1" smtClean="0">
                <a:solidFill>
                  <a:srgbClr val="FF0000"/>
                </a:solidFill>
                <a:latin typeface="Arial" pitchFamily="34" charset="0"/>
              </a:rPr>
              <a:t>Feistel</a:t>
            </a:r>
            <a:r>
              <a:rPr lang="en-US" dirty="0" smtClean="0">
                <a:solidFill>
                  <a:srgbClr val="FF0000"/>
                </a:solidFill>
                <a:latin typeface="Arial" pitchFamily="34" charset="0"/>
              </a:rPr>
              <a:t> proposed </a:t>
            </a:r>
            <a:r>
              <a:rPr lang="en-US" dirty="0" smtClean="0">
                <a:latin typeface="Arial" pitchFamily="34" charset="0"/>
              </a:rPr>
              <a:t>applying </a:t>
            </a:r>
            <a:r>
              <a:rPr lang="en-US" dirty="0" smtClean="0">
                <a:solidFill>
                  <a:srgbClr val="0033CC"/>
                </a:solidFill>
                <a:latin typeface="Arial" pitchFamily="34" charset="0"/>
              </a:rPr>
              <a:t>two or more </a:t>
            </a:r>
            <a:r>
              <a:rPr lang="en-US" dirty="0" smtClean="0">
                <a:solidFill>
                  <a:srgbClr val="FF0000"/>
                </a:solidFill>
                <a:latin typeface="Arial" pitchFamily="34" charset="0"/>
              </a:rPr>
              <a:t>simple ciphers </a:t>
            </a:r>
            <a:r>
              <a:rPr lang="en-US" dirty="0" smtClean="0">
                <a:solidFill>
                  <a:srgbClr val="339933"/>
                </a:solidFill>
                <a:latin typeface="Arial" pitchFamily="34" charset="0"/>
              </a:rPr>
              <a:t>in sequence</a:t>
            </a:r>
            <a:r>
              <a:rPr lang="en-US" dirty="0" smtClean="0">
                <a:latin typeface="Arial" pitchFamily="34" charset="0"/>
              </a:rPr>
              <a:t> so final result is cryptographically stronger than component ciphers</a:t>
            </a:r>
          </a:p>
          <a:p>
            <a:pPr algn="just">
              <a:spcBef>
                <a:spcPts val="800"/>
              </a:spcBef>
              <a:spcAft>
                <a:spcPts val="800"/>
              </a:spcAft>
              <a:buFontTx/>
              <a:buBlip>
                <a:blip r:embed="rId2"/>
              </a:buBlip>
            </a:pPr>
            <a:r>
              <a:rPr lang="en-US" dirty="0" smtClean="0">
                <a:solidFill>
                  <a:srgbClr val="339933"/>
                </a:solidFill>
                <a:latin typeface="Arial" pitchFamily="34" charset="0"/>
              </a:rPr>
              <a:t>n-bit block length</a:t>
            </a:r>
            <a:r>
              <a:rPr lang="en-US" dirty="0" smtClean="0">
                <a:solidFill>
                  <a:srgbClr val="0000FF"/>
                </a:solidFill>
                <a:latin typeface="Arial" pitchFamily="34" charset="0"/>
              </a:rPr>
              <a:t>; k-bit key length; </a:t>
            </a:r>
            <a:r>
              <a:rPr lang="en-US" dirty="0" smtClean="0">
                <a:solidFill>
                  <a:srgbClr val="FF0000"/>
                </a:solidFill>
                <a:latin typeface="Arial" pitchFamily="34" charset="0"/>
              </a:rPr>
              <a:t>2</a:t>
            </a:r>
            <a:r>
              <a:rPr lang="en-US" baseline="30000" dirty="0" smtClean="0">
                <a:solidFill>
                  <a:srgbClr val="FF0000"/>
                </a:solidFill>
                <a:latin typeface="Arial" pitchFamily="34" charset="0"/>
              </a:rPr>
              <a:t>k</a:t>
            </a:r>
            <a:r>
              <a:rPr lang="en-US" dirty="0" smtClean="0">
                <a:solidFill>
                  <a:srgbClr val="FF0000"/>
                </a:solidFill>
                <a:latin typeface="Arial" pitchFamily="34" charset="0"/>
              </a:rPr>
              <a:t> transformations</a:t>
            </a:r>
          </a:p>
          <a:p>
            <a:pPr algn="just">
              <a:spcBef>
                <a:spcPts val="800"/>
              </a:spcBef>
              <a:spcAft>
                <a:spcPts val="800"/>
              </a:spcAft>
              <a:buFontTx/>
              <a:buBlip>
                <a:blip r:embed="rId2"/>
              </a:buBlip>
            </a:pPr>
            <a:r>
              <a:rPr lang="fr-FR" dirty="0" err="1" smtClean="0">
                <a:latin typeface="Arial" pitchFamily="34" charset="0"/>
              </a:rPr>
              <a:t>Feistel</a:t>
            </a:r>
            <a:r>
              <a:rPr lang="fr-FR" dirty="0" smtClean="0">
                <a:latin typeface="Arial" pitchFamily="34" charset="0"/>
              </a:rPr>
              <a:t> </a:t>
            </a:r>
            <a:r>
              <a:rPr lang="fr-FR" dirty="0" err="1" smtClean="0">
                <a:latin typeface="Arial" pitchFamily="34" charset="0"/>
              </a:rPr>
              <a:t>cipher</a:t>
            </a:r>
            <a:r>
              <a:rPr lang="fr-FR" dirty="0" smtClean="0">
                <a:latin typeface="Arial" pitchFamily="34" charset="0"/>
              </a:rPr>
              <a:t> </a:t>
            </a:r>
            <a:r>
              <a:rPr lang="fr-FR" dirty="0" err="1" smtClean="0">
                <a:solidFill>
                  <a:srgbClr val="FF0000"/>
                </a:solidFill>
                <a:latin typeface="Arial" pitchFamily="34" charset="0"/>
              </a:rPr>
              <a:t>alternates</a:t>
            </a:r>
            <a:r>
              <a:rPr lang="fr-FR" dirty="0" smtClean="0">
                <a:solidFill>
                  <a:srgbClr val="FF0000"/>
                </a:solidFill>
                <a:latin typeface="Arial" pitchFamily="34" charset="0"/>
              </a:rPr>
              <a:t>:</a:t>
            </a:r>
            <a:r>
              <a:rPr lang="fr-FR" dirty="0" smtClean="0">
                <a:latin typeface="Arial" pitchFamily="34" charset="0"/>
              </a:rPr>
              <a:t> </a:t>
            </a:r>
            <a:r>
              <a:rPr lang="fr-FR" dirty="0" smtClean="0">
                <a:solidFill>
                  <a:srgbClr val="0000FF"/>
                </a:solidFill>
                <a:latin typeface="Arial" pitchFamily="34" charset="0"/>
              </a:rPr>
              <a:t>substitutions</a:t>
            </a:r>
            <a:r>
              <a:rPr lang="fr-FR" dirty="0" smtClean="0">
                <a:latin typeface="Arial" pitchFamily="34" charset="0"/>
              </a:rPr>
              <a:t>, </a:t>
            </a:r>
            <a:r>
              <a:rPr lang="fr-FR" dirty="0" smtClean="0">
                <a:solidFill>
                  <a:srgbClr val="0000FF"/>
                </a:solidFill>
                <a:latin typeface="Arial" pitchFamily="34" charset="0"/>
              </a:rPr>
              <a:t>transpositions </a:t>
            </a:r>
            <a:r>
              <a:rPr lang="en-US" dirty="0" smtClean="0">
                <a:latin typeface="Arial" pitchFamily="34" charset="0"/>
              </a:rPr>
              <a:t>(permutations)</a:t>
            </a:r>
          </a:p>
          <a:p>
            <a:pPr algn="just">
              <a:spcBef>
                <a:spcPts val="800"/>
              </a:spcBef>
              <a:spcAft>
                <a:spcPts val="800"/>
              </a:spcAft>
              <a:buFontTx/>
              <a:buBlip>
                <a:blip r:embed="rId2"/>
              </a:buBlip>
            </a:pPr>
            <a:r>
              <a:rPr lang="en-US" dirty="0" smtClean="0">
                <a:latin typeface="Arial" pitchFamily="34" charset="0"/>
              </a:rPr>
              <a:t>Applies concepts of </a:t>
            </a:r>
            <a:r>
              <a:rPr lang="en-US" dirty="0" smtClean="0">
                <a:solidFill>
                  <a:srgbClr val="FF0000"/>
                </a:solidFill>
                <a:latin typeface="Arial" pitchFamily="34" charset="0"/>
              </a:rPr>
              <a:t>diffusion</a:t>
            </a:r>
            <a:r>
              <a:rPr lang="en-US" dirty="0" smtClean="0">
                <a:latin typeface="Arial" pitchFamily="34" charset="0"/>
              </a:rPr>
              <a:t> and </a:t>
            </a:r>
            <a:r>
              <a:rPr lang="en-US" dirty="0" smtClean="0">
                <a:solidFill>
                  <a:srgbClr val="FF0000"/>
                </a:solidFill>
                <a:latin typeface="Arial" pitchFamily="34" charset="0"/>
              </a:rPr>
              <a:t>confusion</a:t>
            </a:r>
          </a:p>
          <a:p>
            <a:pPr algn="just">
              <a:spcBef>
                <a:spcPts val="800"/>
              </a:spcBef>
              <a:spcAft>
                <a:spcPts val="800"/>
              </a:spcAft>
              <a:buFontTx/>
              <a:buBlip>
                <a:blip r:embed="rId2"/>
              </a:buBlip>
            </a:pPr>
            <a:r>
              <a:rPr lang="en-US" dirty="0" smtClean="0">
                <a:latin typeface="Arial" pitchFamily="34" charset="0"/>
              </a:rPr>
              <a:t>Applied in many ciphers today</a:t>
            </a:r>
          </a:p>
        </p:txBody>
      </p:sp>
    </p:spTree>
    <p:extLst>
      <p:ext uri="{BB962C8B-B14F-4D97-AF65-F5344CB8AC3E}">
        <p14:creationId xmlns:p14="http://schemas.microsoft.com/office/powerpoint/2010/main" val="3398462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381000" y="304800"/>
            <a:ext cx="7329488" cy="609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smtClean="0">
                <a:ea typeface="ＭＳ Ｐゴシック" pitchFamily="34" charset="-128"/>
              </a:rPr>
              <a:t>Feistel Cipher Structure</a:t>
            </a:r>
          </a:p>
        </p:txBody>
      </p:sp>
      <p:sp>
        <p:nvSpPr>
          <p:cNvPr id="18435" name="Rectangle 3"/>
          <p:cNvSpPr>
            <a:spLocks noGrp="1" noChangeArrowheads="1"/>
          </p:cNvSpPr>
          <p:nvPr>
            <p:ph idx="4294967295"/>
          </p:nvPr>
        </p:nvSpPr>
        <p:spPr bwMode="auto">
          <a:xfrm>
            <a:off x="590550" y="1528763"/>
            <a:ext cx="7772400" cy="5029200"/>
          </a:xfrm>
          <a:prstGeom prst="rect">
            <a:avLst/>
          </a:prstGeom>
          <a:noFill/>
          <a:ln>
            <a:miter lim="800000"/>
            <a:headEnd/>
            <a:tailEnd/>
          </a:ln>
        </p:spPr>
        <p:txBody>
          <a:bodyPr/>
          <a:lstStyle/>
          <a:p>
            <a:pPr eaLnBrk="1" hangingPunct="1">
              <a:lnSpc>
                <a:spcPts val="3200"/>
              </a:lnSpc>
            </a:pPr>
            <a:r>
              <a:rPr lang="en-AU" dirty="0" smtClean="0"/>
              <a:t>Horst </a:t>
            </a:r>
            <a:r>
              <a:rPr lang="en-AU" dirty="0" err="1" smtClean="0"/>
              <a:t>Feistel</a:t>
            </a:r>
            <a:r>
              <a:rPr lang="en-AU" dirty="0" smtClean="0"/>
              <a:t> devised the </a:t>
            </a:r>
            <a:r>
              <a:rPr lang="en-AU" b="1" dirty="0" err="1" smtClean="0"/>
              <a:t>feistel</a:t>
            </a:r>
            <a:r>
              <a:rPr lang="en-AU" b="1" dirty="0" smtClean="0"/>
              <a:t> cipher</a:t>
            </a:r>
            <a:endParaRPr lang="en-AU" dirty="0" smtClean="0"/>
          </a:p>
          <a:p>
            <a:pPr lvl="1" eaLnBrk="1" hangingPunct="1">
              <a:lnSpc>
                <a:spcPts val="3200"/>
              </a:lnSpc>
            </a:pPr>
            <a:r>
              <a:rPr lang="en-US" dirty="0" smtClean="0"/>
              <a:t>based on concept of </a:t>
            </a:r>
            <a:r>
              <a:rPr lang="en-US" b="1" dirty="0" smtClean="0">
                <a:solidFill>
                  <a:srgbClr val="FF0000"/>
                </a:solidFill>
              </a:rPr>
              <a:t>invertible product cipher</a:t>
            </a:r>
            <a:endParaRPr lang="en-AU" b="1" dirty="0" smtClean="0">
              <a:solidFill>
                <a:srgbClr val="FF0000"/>
              </a:solidFill>
            </a:endParaRPr>
          </a:p>
          <a:p>
            <a:pPr eaLnBrk="1" hangingPunct="1">
              <a:lnSpc>
                <a:spcPts val="3200"/>
              </a:lnSpc>
            </a:pPr>
            <a:r>
              <a:rPr lang="en-AU" dirty="0" smtClean="0">
                <a:solidFill>
                  <a:srgbClr val="0033CC"/>
                </a:solidFill>
              </a:rPr>
              <a:t>Partitions input block into two halves</a:t>
            </a:r>
          </a:p>
          <a:p>
            <a:pPr lvl="1">
              <a:buFontTx/>
              <a:buBlip>
                <a:blip r:embed="rId3"/>
              </a:buBlip>
            </a:pPr>
            <a:r>
              <a:rPr lang="en-US" dirty="0" err="1" smtClean="0">
                <a:solidFill>
                  <a:srgbClr val="339933"/>
                </a:solidFill>
              </a:rPr>
              <a:t>Subkeys</a:t>
            </a:r>
            <a:r>
              <a:rPr lang="en-US" dirty="0" smtClean="0">
                <a:solidFill>
                  <a:srgbClr val="339933"/>
                </a:solidFill>
              </a:rPr>
              <a:t> (or round keys) generated from key</a:t>
            </a:r>
          </a:p>
          <a:p>
            <a:pPr lvl="1">
              <a:buFontTx/>
              <a:buBlip>
                <a:blip r:embed="rId3"/>
              </a:buBlip>
            </a:pPr>
            <a:r>
              <a:rPr lang="en-US" dirty="0" smtClean="0">
                <a:solidFill>
                  <a:srgbClr val="00B0F0"/>
                </a:solidFill>
              </a:rPr>
              <a:t>Round function, F, applied to right half</a:t>
            </a:r>
          </a:p>
          <a:p>
            <a:pPr lvl="1">
              <a:buFontTx/>
              <a:buBlip>
                <a:blip r:embed="rId3"/>
              </a:buBlip>
            </a:pPr>
            <a:r>
              <a:rPr lang="en-US" dirty="0" smtClean="0"/>
              <a:t>Apply substitution on left half using XOR</a:t>
            </a:r>
          </a:p>
          <a:p>
            <a:pPr lvl="1">
              <a:buFontTx/>
              <a:buBlip>
                <a:blip r:embed="rId3"/>
              </a:buBlip>
            </a:pPr>
            <a:r>
              <a:rPr lang="en-US" dirty="0" smtClean="0">
                <a:solidFill>
                  <a:srgbClr val="FF0000"/>
                </a:solidFill>
              </a:rPr>
              <a:t>Apply permutation: interchange to halves</a:t>
            </a:r>
          </a:p>
          <a:p>
            <a:pPr lvl="1" eaLnBrk="1" hangingPunct="1">
              <a:lnSpc>
                <a:spcPts val="3200"/>
              </a:lnSpc>
            </a:pPr>
            <a:endParaRPr lang="en-AU" dirty="0" smtClean="0"/>
          </a:p>
          <a:p>
            <a:pPr eaLnBrk="1" hangingPunct="1">
              <a:lnSpc>
                <a:spcPts val="3200"/>
              </a:lnSpc>
            </a:pPr>
            <a:r>
              <a:rPr lang="en-AU" dirty="0" smtClean="0"/>
              <a:t>Implements Shannon’s S-P net concept</a:t>
            </a:r>
          </a:p>
        </p:txBody>
      </p:sp>
      <p:sp>
        <p:nvSpPr>
          <p:cNvPr id="18436" name="Slide Number Placeholder 4"/>
          <p:cNvSpPr>
            <a:spLocks noGrp="1"/>
          </p:cNvSpPr>
          <p:nvPr>
            <p:ph type="sldNum" sz="quarter" idx="4294967295"/>
          </p:nvPr>
        </p:nvSpPr>
        <p:spPr>
          <a:xfrm>
            <a:off x="6629400" y="6324600"/>
            <a:ext cx="2133600" cy="476250"/>
          </a:xfrm>
          <a:prstGeom prst="rect">
            <a:avLst/>
          </a:prstGeom>
          <a:noFill/>
        </p:spPr>
        <p:txBody>
          <a:bodyPr/>
          <a:lstStyle/>
          <a:p>
            <a:fld id="{5FFCB0CF-7F19-414A-AB77-9CF7F8200C92}" type="slidenum">
              <a:rPr lang="en-US" smtClean="0">
                <a:latin typeface="Arial" pitchFamily="34" charset="0"/>
                <a:ea typeface="PMingLiU" pitchFamily="18" charset="-120"/>
              </a:rPr>
              <a:pPr/>
              <a:t>56</a:t>
            </a:fld>
            <a:endParaRPr lang="en-US" smtClean="0">
              <a:latin typeface="Arial" pitchFamily="34" charset="0"/>
              <a:ea typeface="PMingLiU" pitchFamily="18" charset="-120"/>
            </a:endParaRPr>
          </a:p>
        </p:txBody>
      </p:sp>
      <p:sp>
        <p:nvSpPr>
          <p:cNvPr id="18437" name="Rectangle 4"/>
          <p:cNvSpPr>
            <a:spLocks noChangeArrowheads="1"/>
          </p:cNvSpPr>
          <p:nvPr/>
        </p:nvSpPr>
        <p:spPr bwMode="auto">
          <a:xfrm>
            <a:off x="6248400" y="3581400"/>
            <a:ext cx="1828800" cy="461963"/>
          </a:xfrm>
          <a:prstGeom prst="rect">
            <a:avLst/>
          </a:prstGeom>
          <a:noFill/>
          <a:ln w="9525">
            <a:noFill/>
            <a:miter lim="800000"/>
            <a:headEnd/>
            <a:tailEnd/>
          </a:ln>
        </p:spPr>
        <p:txBody>
          <a:bodyPr>
            <a:spAutoFit/>
          </a:bodyPr>
          <a:lstStyle/>
          <a:p>
            <a:r>
              <a:rPr lang="en-US" sz="2400" i="1"/>
              <a:t>F(RE</a:t>
            </a:r>
            <a:r>
              <a:rPr lang="en-US" sz="2400" i="1" baseline="-25000"/>
              <a:t>i</a:t>
            </a:r>
            <a:r>
              <a:rPr lang="en-US" sz="2400" i="1"/>
              <a:t>, K</a:t>
            </a:r>
            <a:r>
              <a:rPr lang="en-US" sz="2400" i="1" baseline="-25000"/>
              <a:t>i+1</a:t>
            </a:r>
            <a:r>
              <a:rPr lang="en-US" sz="2400" i="1"/>
              <a:t>)</a:t>
            </a:r>
            <a:endParaRPr lang="en-US" sz="2400"/>
          </a:p>
        </p:txBody>
      </p:sp>
    </p:spTree>
    <p:extLst>
      <p:ext uri="{BB962C8B-B14F-4D97-AF65-F5344CB8AC3E}">
        <p14:creationId xmlns:p14="http://schemas.microsoft.com/office/powerpoint/2010/main" val="3882657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Using the Feistel Structure</a:t>
            </a:r>
          </a:p>
        </p:txBody>
      </p:sp>
      <p:sp>
        <p:nvSpPr>
          <p:cNvPr id="19459" name="Content Placeholder 2"/>
          <p:cNvSpPr>
            <a:spLocks noGrp="1"/>
          </p:cNvSpPr>
          <p:nvPr>
            <p:ph idx="1"/>
          </p:nvPr>
        </p:nvSpPr>
        <p:spPr bwMode="auto">
          <a:xfrm>
            <a:off x="514350" y="1466850"/>
            <a:ext cx="8305800" cy="52578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Blip>
                <a:blip r:embed="rId2"/>
              </a:buBlip>
            </a:pPr>
            <a:r>
              <a:rPr lang="en-US" dirty="0" smtClean="0">
                <a:solidFill>
                  <a:srgbClr val="FF0000"/>
                </a:solidFill>
              </a:rPr>
              <a:t>Exact implementation</a:t>
            </a:r>
            <a:r>
              <a:rPr lang="en-US" dirty="0" smtClean="0"/>
              <a:t> depends on </a:t>
            </a:r>
            <a:r>
              <a:rPr lang="en-US" dirty="0" smtClean="0">
                <a:solidFill>
                  <a:srgbClr val="FF0000"/>
                </a:solidFill>
              </a:rPr>
              <a:t>various design features</a:t>
            </a:r>
          </a:p>
          <a:p>
            <a:pPr lvl="1">
              <a:buFontTx/>
              <a:buChar char="–"/>
            </a:pPr>
            <a:r>
              <a:rPr lang="en-US" dirty="0" smtClean="0">
                <a:solidFill>
                  <a:srgbClr val="FF0000"/>
                </a:solidFill>
              </a:rPr>
              <a:t>Block size</a:t>
            </a:r>
            <a:r>
              <a:rPr lang="en-US" dirty="0" smtClean="0"/>
              <a:t>, e.g. 64, 128 bits: larger values leads to more </a:t>
            </a:r>
            <a:r>
              <a:rPr lang="en-US" dirty="0" err="1" smtClean="0"/>
              <a:t>diusion</a:t>
            </a:r>
            <a:endParaRPr lang="en-US" dirty="0" smtClean="0"/>
          </a:p>
          <a:p>
            <a:pPr lvl="1">
              <a:buFontTx/>
              <a:buChar char="–"/>
            </a:pPr>
            <a:r>
              <a:rPr lang="en-US" dirty="0" smtClean="0">
                <a:solidFill>
                  <a:srgbClr val="FF0000"/>
                </a:solidFill>
              </a:rPr>
              <a:t>Key size</a:t>
            </a:r>
            <a:r>
              <a:rPr lang="en-US" dirty="0" smtClean="0"/>
              <a:t>, e.g. 128 bits: larger values leads to more confusion, resistance against brute force</a:t>
            </a:r>
          </a:p>
          <a:p>
            <a:pPr lvl="1">
              <a:buFontTx/>
              <a:buChar char="–"/>
            </a:pPr>
            <a:r>
              <a:rPr lang="en-US" dirty="0" smtClean="0">
                <a:solidFill>
                  <a:srgbClr val="FF0000"/>
                </a:solidFill>
              </a:rPr>
              <a:t>Number of rounds</a:t>
            </a:r>
            <a:r>
              <a:rPr lang="en-US" dirty="0" smtClean="0"/>
              <a:t>, e.g. 16 rounds</a:t>
            </a:r>
          </a:p>
          <a:p>
            <a:pPr lvl="1">
              <a:buFontTx/>
              <a:buChar char="–"/>
            </a:pPr>
            <a:r>
              <a:rPr lang="en-US" dirty="0" err="1" smtClean="0">
                <a:solidFill>
                  <a:srgbClr val="FF0000"/>
                </a:solidFill>
              </a:rPr>
              <a:t>Subkey</a:t>
            </a:r>
            <a:r>
              <a:rPr lang="en-US" dirty="0" smtClean="0">
                <a:solidFill>
                  <a:srgbClr val="FF0000"/>
                </a:solidFill>
              </a:rPr>
              <a:t> generation algorithm</a:t>
            </a:r>
            <a:r>
              <a:rPr lang="en-US" dirty="0" smtClean="0"/>
              <a:t>: should be complex</a:t>
            </a:r>
          </a:p>
          <a:p>
            <a:pPr lvl="1">
              <a:buFontTx/>
              <a:buChar char="–"/>
            </a:pPr>
            <a:r>
              <a:rPr lang="en-US" dirty="0" smtClean="0">
                <a:solidFill>
                  <a:srgbClr val="FF0000"/>
                </a:solidFill>
              </a:rPr>
              <a:t>Round function F</a:t>
            </a:r>
            <a:r>
              <a:rPr lang="en-US" dirty="0" smtClean="0"/>
              <a:t>: should be complex</a:t>
            </a:r>
          </a:p>
          <a:p>
            <a:pPr>
              <a:buFontTx/>
              <a:buBlip>
                <a:blip r:embed="rId2"/>
              </a:buBlip>
            </a:pPr>
            <a:r>
              <a:rPr lang="en-US" dirty="0" smtClean="0"/>
              <a:t>Other factors include </a:t>
            </a:r>
            <a:r>
              <a:rPr lang="en-US" dirty="0" smtClean="0">
                <a:solidFill>
                  <a:srgbClr val="FF0000"/>
                </a:solidFill>
              </a:rPr>
              <a:t>fast encryption </a:t>
            </a:r>
            <a:r>
              <a:rPr lang="en-US" dirty="0" smtClean="0"/>
              <a:t>in software and ease of analysis</a:t>
            </a:r>
          </a:p>
          <a:p>
            <a:pPr>
              <a:buFontTx/>
              <a:buBlip>
                <a:blip r:embed="rId2"/>
              </a:buBlip>
            </a:pPr>
            <a:r>
              <a:rPr lang="en-US" dirty="0" smtClean="0">
                <a:solidFill>
                  <a:srgbClr val="0000FF"/>
                </a:solidFill>
              </a:rPr>
              <a:t>Trade-off: </a:t>
            </a:r>
            <a:r>
              <a:rPr lang="en-US" dirty="0" smtClean="0">
                <a:solidFill>
                  <a:srgbClr val="FF0000"/>
                </a:solidFill>
              </a:rPr>
              <a:t>security</a:t>
            </a:r>
            <a:r>
              <a:rPr lang="en-US" dirty="0" smtClean="0"/>
              <a:t> vs. </a:t>
            </a:r>
            <a:r>
              <a:rPr lang="en-US" dirty="0" smtClean="0">
                <a:solidFill>
                  <a:srgbClr val="FF0000"/>
                </a:solidFill>
              </a:rPr>
              <a:t>performance</a:t>
            </a:r>
          </a:p>
          <a:p>
            <a:pPr lvl="1">
              <a:buFontTx/>
              <a:buNone/>
            </a:pPr>
            <a:endParaRPr lang="en-US" dirty="0" smtClean="0"/>
          </a:p>
          <a:p>
            <a:pPr lvl="1">
              <a:buFontTx/>
              <a:buNone/>
            </a:pPr>
            <a:endParaRPr lang="en-US" dirty="0" smtClean="0"/>
          </a:p>
        </p:txBody>
      </p:sp>
    </p:spTree>
    <p:extLst>
      <p:ext uri="{BB962C8B-B14F-4D97-AF65-F5344CB8AC3E}">
        <p14:creationId xmlns:p14="http://schemas.microsoft.com/office/powerpoint/2010/main" val="3967761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219200" y="152400"/>
            <a:ext cx="7391400" cy="758825"/>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smtClean="0">
                <a:ea typeface="ＭＳ Ｐゴシック" pitchFamily="34" charset="-128"/>
              </a:rPr>
              <a:t>Feistel Cipher Structure Encryption</a:t>
            </a:r>
          </a:p>
        </p:txBody>
      </p:sp>
      <p:sp>
        <p:nvSpPr>
          <p:cNvPr id="20483" name="Slide Number Placeholder 4"/>
          <p:cNvSpPr>
            <a:spLocks noGrp="1"/>
          </p:cNvSpPr>
          <p:nvPr>
            <p:ph type="sldNum" sz="quarter" idx="4294967295"/>
          </p:nvPr>
        </p:nvSpPr>
        <p:spPr>
          <a:xfrm>
            <a:off x="6629400" y="6324600"/>
            <a:ext cx="2133600" cy="476250"/>
          </a:xfrm>
          <a:prstGeom prst="rect">
            <a:avLst/>
          </a:prstGeom>
          <a:noFill/>
        </p:spPr>
        <p:txBody>
          <a:bodyPr/>
          <a:lstStyle/>
          <a:p>
            <a:fld id="{FE7B5E3F-90B1-4352-B8F4-0749C7FA5D91}" type="slidenum">
              <a:rPr lang="en-US" smtClean="0">
                <a:latin typeface="Arial" pitchFamily="34" charset="0"/>
                <a:ea typeface="PMingLiU" pitchFamily="18" charset="-120"/>
              </a:rPr>
              <a:pPr/>
              <a:t>58</a:t>
            </a:fld>
            <a:endParaRPr lang="en-US" smtClean="0">
              <a:latin typeface="Arial" pitchFamily="34" charset="0"/>
              <a:ea typeface="PMingLiU" pitchFamily="18" charset="-120"/>
            </a:endParaRPr>
          </a:p>
        </p:txBody>
      </p:sp>
      <p:pic>
        <p:nvPicPr>
          <p:cNvPr id="20484" name="Picture 3"/>
          <p:cNvPicPr>
            <a:picLocks noChangeAspect="1" noChangeArrowheads="1"/>
          </p:cNvPicPr>
          <p:nvPr/>
        </p:nvPicPr>
        <p:blipFill>
          <a:blip r:embed="rId3"/>
          <a:srcRect/>
          <a:stretch>
            <a:fillRect/>
          </a:stretch>
        </p:blipFill>
        <p:spPr bwMode="auto">
          <a:xfrm>
            <a:off x="4957763" y="1905000"/>
            <a:ext cx="3271837" cy="4343400"/>
          </a:xfrm>
          <a:prstGeom prst="rect">
            <a:avLst/>
          </a:prstGeom>
          <a:noFill/>
          <a:ln w="9525">
            <a:noFill/>
            <a:miter lim="800000"/>
            <a:headEnd/>
            <a:tailEnd/>
          </a:ln>
        </p:spPr>
      </p:pic>
      <p:cxnSp>
        <p:nvCxnSpPr>
          <p:cNvPr id="10" name="Shape 9"/>
          <p:cNvCxnSpPr/>
          <p:nvPr/>
        </p:nvCxnSpPr>
        <p:spPr bwMode="auto">
          <a:xfrm rot="5400000" flipH="1" flipV="1">
            <a:off x="2801144" y="2150269"/>
            <a:ext cx="4038600" cy="3548062"/>
          </a:xfrm>
          <a:prstGeom prst="bentConnector5">
            <a:avLst>
              <a:gd name="adj1" fmla="val -5660"/>
              <a:gd name="adj2" fmla="val 50598"/>
              <a:gd name="adj3" fmla="val 105660"/>
            </a:avLst>
          </a:prstGeom>
          <a:ln>
            <a:headEnd type="none" w="med" len="med"/>
            <a:tailEnd type="triangle" w="lg" len="lg"/>
          </a:ln>
          <a:extLst/>
        </p:spPr>
        <p:style>
          <a:lnRef idx="2">
            <a:schemeClr val="dk1"/>
          </a:lnRef>
          <a:fillRef idx="0">
            <a:schemeClr val="dk1"/>
          </a:fillRef>
          <a:effectRef idx="1">
            <a:schemeClr val="dk1"/>
          </a:effectRef>
          <a:fontRef idx="minor">
            <a:schemeClr val="tx1"/>
          </a:fontRef>
        </p:style>
      </p:cxnSp>
      <p:pic>
        <p:nvPicPr>
          <p:cNvPr id="20486" name="Picture 2"/>
          <p:cNvPicPr>
            <a:picLocks noChangeAspect="1" noChangeArrowheads="1"/>
          </p:cNvPicPr>
          <p:nvPr/>
        </p:nvPicPr>
        <p:blipFill>
          <a:blip r:embed="rId4"/>
          <a:srcRect/>
          <a:stretch>
            <a:fillRect/>
          </a:stretch>
        </p:blipFill>
        <p:spPr bwMode="auto">
          <a:xfrm>
            <a:off x="1143000" y="747713"/>
            <a:ext cx="3355975" cy="5195887"/>
          </a:xfrm>
          <a:prstGeom prst="rect">
            <a:avLst/>
          </a:prstGeom>
          <a:noFill/>
          <a:ln w="9525">
            <a:noFill/>
            <a:miter lim="800000"/>
            <a:headEnd/>
            <a:tailEnd/>
          </a:ln>
        </p:spPr>
      </p:pic>
    </p:spTree>
    <p:extLst>
      <p:ext uri="{BB962C8B-B14F-4D97-AF65-F5344CB8AC3E}">
        <p14:creationId xmlns:p14="http://schemas.microsoft.com/office/powerpoint/2010/main" val="40957101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1143000" y="76200"/>
            <a:ext cx="7329488" cy="609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AU" smtClean="0">
                <a:ea typeface="ＭＳ Ｐゴシック" pitchFamily="34" charset="-128"/>
              </a:rPr>
              <a:t>Feistel Cipher Structure Decryption</a:t>
            </a:r>
            <a:endParaRPr lang="en-CA" smtClean="0">
              <a:ea typeface="ＭＳ Ｐゴシック" pitchFamily="34" charset="-128"/>
            </a:endParaRPr>
          </a:p>
        </p:txBody>
      </p:sp>
      <p:sp>
        <p:nvSpPr>
          <p:cNvPr id="21507" name="Slide Number Placeholder 5"/>
          <p:cNvSpPr>
            <a:spLocks noGrp="1"/>
          </p:cNvSpPr>
          <p:nvPr>
            <p:ph type="sldNum" sz="quarter" idx="4294967295"/>
          </p:nvPr>
        </p:nvSpPr>
        <p:spPr>
          <a:xfrm>
            <a:off x="6629400" y="6324600"/>
            <a:ext cx="2133600" cy="476250"/>
          </a:xfrm>
          <a:prstGeom prst="rect">
            <a:avLst/>
          </a:prstGeom>
          <a:noFill/>
        </p:spPr>
        <p:txBody>
          <a:bodyPr/>
          <a:lstStyle/>
          <a:p>
            <a:fld id="{DDF15AD5-B94D-43F5-B6BB-79CAF12939D1}" type="slidenum">
              <a:rPr lang="en-US" smtClean="0">
                <a:latin typeface="Arial" pitchFamily="34" charset="0"/>
                <a:ea typeface="PMingLiU" pitchFamily="18" charset="-120"/>
              </a:rPr>
              <a:pPr/>
              <a:t>59</a:t>
            </a:fld>
            <a:endParaRPr lang="en-US" smtClean="0">
              <a:latin typeface="Arial" pitchFamily="34" charset="0"/>
              <a:ea typeface="PMingLiU" pitchFamily="18" charset="-120"/>
            </a:endParaRPr>
          </a:p>
        </p:txBody>
      </p:sp>
      <p:pic>
        <p:nvPicPr>
          <p:cNvPr id="21508" name="Picture 2"/>
          <p:cNvPicPr>
            <a:picLocks noChangeAspect="1" noChangeArrowheads="1"/>
          </p:cNvPicPr>
          <p:nvPr/>
        </p:nvPicPr>
        <p:blipFill>
          <a:blip r:embed="rId2"/>
          <a:srcRect/>
          <a:stretch>
            <a:fillRect/>
          </a:stretch>
        </p:blipFill>
        <p:spPr bwMode="auto">
          <a:xfrm>
            <a:off x="5334000" y="1195388"/>
            <a:ext cx="3429000" cy="4532312"/>
          </a:xfrm>
          <a:prstGeom prst="rect">
            <a:avLst/>
          </a:prstGeom>
          <a:noFill/>
          <a:ln w="9525">
            <a:noFill/>
            <a:miter lim="800000"/>
            <a:headEnd/>
            <a:tailEnd/>
          </a:ln>
        </p:spPr>
      </p:pic>
      <p:pic>
        <p:nvPicPr>
          <p:cNvPr id="21509" name="Picture 3"/>
          <p:cNvPicPr>
            <a:picLocks noChangeAspect="1" noChangeArrowheads="1"/>
          </p:cNvPicPr>
          <p:nvPr/>
        </p:nvPicPr>
        <p:blipFill>
          <a:blip r:embed="rId3"/>
          <a:srcRect/>
          <a:stretch>
            <a:fillRect/>
          </a:stretch>
        </p:blipFill>
        <p:spPr bwMode="auto">
          <a:xfrm>
            <a:off x="990600" y="1376363"/>
            <a:ext cx="3505200" cy="4910137"/>
          </a:xfrm>
          <a:prstGeom prst="rect">
            <a:avLst/>
          </a:prstGeom>
          <a:noFill/>
          <a:ln w="9525">
            <a:noFill/>
            <a:miter lim="800000"/>
            <a:headEnd/>
            <a:tailEnd/>
          </a:ln>
        </p:spPr>
      </p:pic>
      <p:cxnSp>
        <p:nvCxnSpPr>
          <p:cNvPr id="9" name="Shape 8"/>
          <p:cNvCxnSpPr/>
          <p:nvPr/>
        </p:nvCxnSpPr>
        <p:spPr bwMode="auto">
          <a:xfrm rot="16200000" flipH="1">
            <a:off x="2720181" y="1399382"/>
            <a:ext cx="4351337" cy="4305300"/>
          </a:xfrm>
          <a:prstGeom prst="bentConnector5">
            <a:avLst>
              <a:gd name="adj1" fmla="val -10275"/>
              <a:gd name="adj2" fmla="val 50442"/>
              <a:gd name="adj3" fmla="val 109961"/>
            </a:avLst>
          </a:prstGeom>
          <a:ln>
            <a:headEnd type="none" w="med" len="med"/>
            <a:tailEnd type="triangle" w="lg" len="lg"/>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1012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Ideal Block Cipher</a:t>
            </a:r>
            <a:endParaRPr lang="en-US" dirty="0" smtClean="0"/>
          </a:p>
        </p:txBody>
      </p:sp>
      <p:sp>
        <p:nvSpPr>
          <p:cNvPr id="8195" name="Content Placeholder 2"/>
          <p:cNvSpPr>
            <a:spLocks noGrp="1"/>
          </p:cNvSpPr>
          <p:nvPr>
            <p:ph idx="1"/>
          </p:nvPr>
        </p:nvSpPr>
        <p:spPr>
          <a:xfrm>
            <a:off x="171450" y="1695450"/>
            <a:ext cx="8839200" cy="4648200"/>
          </a:xfrm>
        </p:spPr>
        <p:txBody>
          <a:bodyPr>
            <a:noAutofit/>
          </a:bodyPr>
          <a:lstStyle/>
          <a:p>
            <a:pPr algn="just"/>
            <a:r>
              <a:rPr lang="en-US" sz="2400" dirty="0" smtClean="0"/>
              <a:t>n-bit input maps to 2</a:t>
            </a:r>
            <a:r>
              <a:rPr lang="en-US" sz="2400" baseline="30000" dirty="0" smtClean="0"/>
              <a:t>n</a:t>
            </a:r>
            <a:r>
              <a:rPr lang="en-US" sz="2400" dirty="0" smtClean="0"/>
              <a:t> possible input states</a:t>
            </a:r>
          </a:p>
          <a:p>
            <a:pPr algn="just"/>
            <a:r>
              <a:rPr lang="en-US" sz="2400" dirty="0" smtClean="0"/>
              <a:t>Substitution used to produce 2</a:t>
            </a:r>
            <a:r>
              <a:rPr lang="en-US" sz="2400" baseline="30000" dirty="0" smtClean="0"/>
              <a:t>n</a:t>
            </a:r>
            <a:r>
              <a:rPr lang="en-US" sz="2400" dirty="0" smtClean="0"/>
              <a:t> output states</a:t>
            </a:r>
          </a:p>
          <a:p>
            <a:pPr algn="just"/>
            <a:r>
              <a:rPr lang="en-US" sz="2400" dirty="0" smtClean="0"/>
              <a:t>Output states map to n-bit output</a:t>
            </a:r>
          </a:p>
          <a:p>
            <a:pPr algn="just"/>
            <a:r>
              <a:rPr lang="en-US" sz="2400" dirty="0" err="1" smtClean="0"/>
              <a:t>Feistel</a:t>
            </a:r>
            <a:r>
              <a:rPr lang="en-US" sz="2400" dirty="0" smtClean="0"/>
              <a:t> refers to this as Ideal block cipher because it  allows maximum number of possible encryption mappings from plaintext block</a:t>
            </a:r>
          </a:p>
          <a:p>
            <a:pPr algn="just"/>
            <a:r>
              <a:rPr lang="en-US" sz="2400" dirty="0" smtClean="0">
                <a:solidFill>
                  <a:srgbClr val="FF0000"/>
                </a:solidFill>
              </a:rPr>
              <a:t>Problems with ideal block cipher:</a:t>
            </a:r>
          </a:p>
          <a:p>
            <a:pPr lvl="1" algn="just"/>
            <a:r>
              <a:rPr lang="en-US" sz="2400" dirty="0" smtClean="0"/>
              <a:t>Small block size: equivalent to classical substitution cipher; cryptanalysis based on statistical characteristics feasible</a:t>
            </a:r>
          </a:p>
          <a:p>
            <a:pPr lvl="1" algn="just"/>
            <a:r>
              <a:rPr lang="en-US" sz="2400" dirty="0" smtClean="0"/>
              <a:t>Large block size: key must be very large; performance/implementation problems</a:t>
            </a:r>
          </a:p>
        </p:txBody>
      </p:sp>
    </p:spTree>
    <p:extLst>
      <p:ext uri="{BB962C8B-B14F-4D97-AF65-F5344CB8AC3E}">
        <p14:creationId xmlns:p14="http://schemas.microsoft.com/office/powerpoint/2010/main" val="4264271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571500" y="323850"/>
            <a:ext cx="8153400" cy="762000"/>
          </a:xfrm>
          <a:noFill/>
          <a:ln>
            <a:miter lim="800000"/>
            <a:headEnd/>
            <a:tailEnd/>
          </a:ln>
        </p:spPr>
        <p:txBody>
          <a:bodyPr vert="horz" wrap="square" lIns="91440" tIns="45720" rIns="91440" bIns="45720" numCol="1" anchor="t" anchorCtr="0" compatLnSpc="1">
            <a:prstTxWarp prst="textNoShape">
              <a:avLst/>
            </a:prstTxWarp>
          </a:bodyPr>
          <a:lstStyle/>
          <a:p>
            <a:pPr algn="just"/>
            <a:r>
              <a:rPr lang="en-CA" sz="3200" dirty="0"/>
              <a:t>General </a:t>
            </a:r>
            <a:r>
              <a:rPr lang="en-CA" sz="3200" dirty="0" smtClean="0"/>
              <a:t>Formula for Encryption/Decryption</a:t>
            </a:r>
          </a:p>
        </p:txBody>
      </p:sp>
      <p:sp>
        <p:nvSpPr>
          <p:cNvPr id="22531" name="Content Placeholder 2"/>
          <p:cNvSpPr>
            <a:spLocks noGrp="1"/>
          </p:cNvSpPr>
          <p:nvPr>
            <p:ph idx="4294967295"/>
          </p:nvPr>
        </p:nvSpPr>
        <p:spPr bwMode="auto">
          <a:xfrm>
            <a:off x="869950" y="2171700"/>
            <a:ext cx="7772400" cy="3771900"/>
          </a:xfrm>
          <a:prstGeom prst="rect">
            <a:avLst/>
          </a:prstGeom>
          <a:noFill/>
          <a:ln>
            <a:miter lim="800000"/>
            <a:headEnd/>
            <a:tailEnd/>
          </a:ln>
        </p:spPr>
        <p:txBody>
          <a:bodyPr/>
          <a:lstStyle/>
          <a:p>
            <a:r>
              <a:rPr lang="en-CA" dirty="0" smtClean="0">
                <a:latin typeface="Arial" pitchFamily="34" charset="0"/>
                <a:cs typeface="Arial" pitchFamily="34" charset="0"/>
              </a:rPr>
              <a:t>For the </a:t>
            </a:r>
            <a:r>
              <a:rPr lang="en-CA" dirty="0" err="1" smtClean="0">
                <a:latin typeface="Arial" pitchFamily="34" charset="0"/>
                <a:cs typeface="Arial" pitchFamily="34" charset="0"/>
              </a:rPr>
              <a:t>ith</a:t>
            </a:r>
            <a:r>
              <a:rPr lang="en-CA" dirty="0" smtClean="0">
                <a:latin typeface="Arial" pitchFamily="34" charset="0"/>
                <a:cs typeface="Arial" pitchFamily="34" charset="0"/>
              </a:rPr>
              <a:t> iteration of the encryption algorithm</a:t>
            </a:r>
          </a:p>
          <a:p>
            <a:endParaRPr lang="en-CA" sz="2000" dirty="0" smtClean="0"/>
          </a:p>
          <a:p>
            <a:pPr>
              <a:buFontTx/>
              <a:buNone/>
            </a:pPr>
            <a:endParaRPr lang="en-CA" sz="2000" dirty="0" smtClean="0"/>
          </a:p>
          <a:p>
            <a:pPr>
              <a:buFontTx/>
              <a:buNone/>
            </a:pPr>
            <a:endParaRPr lang="en-CA" sz="2000" dirty="0" smtClean="0"/>
          </a:p>
          <a:p>
            <a:endParaRPr lang="en-CA" sz="2000" dirty="0" smtClean="0"/>
          </a:p>
          <a:p>
            <a:r>
              <a:rPr lang="en-CA" dirty="0" smtClean="0">
                <a:latin typeface="Arial" pitchFamily="34" charset="0"/>
                <a:cs typeface="Arial" pitchFamily="34" charset="0"/>
              </a:rPr>
              <a:t>Rearranging terms gives the decryption:</a:t>
            </a:r>
          </a:p>
        </p:txBody>
      </p:sp>
      <p:sp>
        <p:nvSpPr>
          <p:cNvPr id="22532" name="Slide Number Placeholder 5"/>
          <p:cNvSpPr>
            <a:spLocks noGrp="1"/>
          </p:cNvSpPr>
          <p:nvPr>
            <p:ph type="sldNum" sz="quarter" idx="4294967295"/>
          </p:nvPr>
        </p:nvSpPr>
        <p:spPr>
          <a:xfrm>
            <a:off x="6629400" y="6324600"/>
            <a:ext cx="2133600" cy="476250"/>
          </a:xfrm>
          <a:prstGeom prst="rect">
            <a:avLst/>
          </a:prstGeom>
          <a:noFill/>
        </p:spPr>
        <p:txBody>
          <a:bodyPr/>
          <a:lstStyle/>
          <a:p>
            <a:fld id="{42296BFB-B26B-4086-A8FA-939C050D522E}" type="slidenum">
              <a:rPr lang="en-US" smtClean="0">
                <a:latin typeface="Arial" pitchFamily="34" charset="0"/>
                <a:ea typeface="PMingLiU" pitchFamily="18" charset="-120"/>
              </a:rPr>
              <a:pPr/>
              <a:t>60</a:t>
            </a:fld>
            <a:endParaRPr lang="en-US" smtClean="0">
              <a:latin typeface="Arial" pitchFamily="34" charset="0"/>
              <a:ea typeface="PMingLiU" pitchFamily="18" charset="-120"/>
            </a:endParaRPr>
          </a:p>
        </p:txBody>
      </p:sp>
      <p:pic>
        <p:nvPicPr>
          <p:cNvPr id="22533" name="Picture 2"/>
          <p:cNvPicPr>
            <a:picLocks noChangeAspect="1" noChangeArrowheads="1"/>
          </p:cNvPicPr>
          <p:nvPr/>
        </p:nvPicPr>
        <p:blipFill>
          <a:blip r:embed="rId2"/>
          <a:srcRect/>
          <a:stretch>
            <a:fillRect/>
          </a:stretch>
        </p:blipFill>
        <p:spPr bwMode="auto">
          <a:xfrm>
            <a:off x="1600200" y="2819400"/>
            <a:ext cx="3386138" cy="804863"/>
          </a:xfrm>
          <a:prstGeom prst="rect">
            <a:avLst/>
          </a:prstGeom>
          <a:noFill/>
          <a:ln w="9525">
            <a:noFill/>
            <a:miter lim="800000"/>
            <a:headEnd/>
            <a:tailEnd/>
          </a:ln>
        </p:spPr>
      </p:pic>
      <p:pic>
        <p:nvPicPr>
          <p:cNvPr id="22534" name="Picture 3"/>
          <p:cNvPicPr>
            <a:picLocks noChangeAspect="1" noChangeArrowheads="1"/>
          </p:cNvPicPr>
          <p:nvPr/>
        </p:nvPicPr>
        <p:blipFill>
          <a:blip r:embed="rId3"/>
          <a:srcRect/>
          <a:stretch>
            <a:fillRect/>
          </a:stretch>
        </p:blipFill>
        <p:spPr bwMode="auto">
          <a:xfrm>
            <a:off x="1600200" y="4724400"/>
            <a:ext cx="5549900" cy="762000"/>
          </a:xfrm>
          <a:prstGeom prst="rect">
            <a:avLst/>
          </a:prstGeom>
          <a:noFill/>
          <a:ln w="9525">
            <a:noFill/>
            <a:miter lim="800000"/>
            <a:headEnd/>
            <a:tailEnd/>
          </a:ln>
        </p:spPr>
      </p:pic>
    </p:spTree>
    <p:extLst>
      <p:ext uri="{BB962C8B-B14F-4D97-AF65-F5344CB8AC3E}">
        <p14:creationId xmlns:p14="http://schemas.microsoft.com/office/powerpoint/2010/main" val="1188650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762000" y="304800"/>
            <a:ext cx="7329488" cy="609600"/>
          </a:xfrm>
          <a:noFill/>
          <a:ln>
            <a:miter lim="800000"/>
            <a:headEnd/>
            <a:tailEnd/>
          </a:ln>
        </p:spPr>
        <p:txBody>
          <a:bodyPr vert="horz" wrap="square" lIns="91440" tIns="45720" rIns="91440" bIns="45720" numCol="1" anchor="t" anchorCtr="0" compatLnSpc="1">
            <a:prstTxWarp prst="textNoShape">
              <a:avLst/>
            </a:prstTxWarp>
          </a:bodyPr>
          <a:lstStyle/>
          <a:p>
            <a:r>
              <a:rPr lang="en-CA" sz="2800" dirty="0" smtClean="0"/>
              <a:t>Relation between output and input</a:t>
            </a:r>
          </a:p>
        </p:txBody>
      </p:sp>
      <p:sp>
        <p:nvSpPr>
          <p:cNvPr id="23555" name="Content Placeholder 2"/>
          <p:cNvSpPr>
            <a:spLocks noGrp="1"/>
          </p:cNvSpPr>
          <p:nvPr>
            <p:ph idx="4294967295"/>
          </p:nvPr>
        </p:nvSpPr>
        <p:spPr bwMode="auto">
          <a:xfrm>
            <a:off x="552450" y="1524000"/>
            <a:ext cx="7772400" cy="5029200"/>
          </a:xfrm>
          <a:prstGeom prst="rect">
            <a:avLst/>
          </a:prstGeom>
          <a:noFill/>
          <a:ln>
            <a:miter lim="800000"/>
            <a:headEnd/>
            <a:tailEnd/>
          </a:ln>
        </p:spPr>
        <p:txBody>
          <a:bodyPr>
            <a:normAutofit fontScale="92500" lnSpcReduction="20000"/>
          </a:bodyPr>
          <a:lstStyle/>
          <a:p>
            <a:r>
              <a:rPr lang="en-CA" sz="2000" dirty="0" smtClean="0"/>
              <a:t>Show that the </a:t>
            </a:r>
            <a:r>
              <a:rPr lang="en-CA" sz="2000" dirty="0" smtClean="0">
                <a:solidFill>
                  <a:srgbClr val="00B050"/>
                </a:solidFill>
              </a:rPr>
              <a:t>output</a:t>
            </a:r>
            <a:r>
              <a:rPr lang="en-CA" sz="2000" dirty="0" smtClean="0"/>
              <a:t> of the </a:t>
            </a:r>
            <a:r>
              <a:rPr lang="en-CA" sz="2000" dirty="0" smtClean="0">
                <a:solidFill>
                  <a:srgbClr val="00B050"/>
                </a:solidFill>
              </a:rPr>
              <a:t>first round </a:t>
            </a:r>
            <a:r>
              <a:rPr lang="en-CA" sz="2000" dirty="0" smtClean="0"/>
              <a:t>of the</a:t>
            </a:r>
          </a:p>
          <a:p>
            <a:pPr>
              <a:buFontTx/>
              <a:buNone/>
            </a:pPr>
            <a:r>
              <a:rPr lang="en-CA" sz="2000" dirty="0" smtClean="0"/>
              <a:t>    </a:t>
            </a:r>
            <a:r>
              <a:rPr lang="en-CA" sz="2000" dirty="0" smtClean="0">
                <a:solidFill>
                  <a:srgbClr val="00B050"/>
                </a:solidFill>
              </a:rPr>
              <a:t>decryption</a:t>
            </a:r>
            <a:r>
              <a:rPr lang="en-CA" sz="2000" dirty="0" smtClean="0"/>
              <a:t> process is equal to a 32-bit swap </a:t>
            </a:r>
          </a:p>
          <a:p>
            <a:pPr>
              <a:buFontTx/>
              <a:buNone/>
            </a:pPr>
            <a:r>
              <a:rPr lang="en-CA" sz="2000" dirty="0" smtClean="0"/>
              <a:t>   of the </a:t>
            </a:r>
            <a:r>
              <a:rPr lang="en-CA" sz="2000" dirty="0" smtClean="0">
                <a:solidFill>
                  <a:srgbClr val="FF0000"/>
                </a:solidFill>
              </a:rPr>
              <a:t>input to the sixteenth </a:t>
            </a:r>
            <a:r>
              <a:rPr lang="en-CA" sz="2000" dirty="0" smtClean="0"/>
              <a:t>round of the </a:t>
            </a:r>
          </a:p>
          <a:p>
            <a:pPr>
              <a:buFontTx/>
              <a:buNone/>
            </a:pPr>
            <a:r>
              <a:rPr lang="en-CA" sz="2000" dirty="0" smtClean="0"/>
              <a:t>   </a:t>
            </a:r>
            <a:r>
              <a:rPr lang="en-CA" sz="2000" dirty="0" smtClean="0">
                <a:solidFill>
                  <a:srgbClr val="FF0000"/>
                </a:solidFill>
              </a:rPr>
              <a:t>encryption </a:t>
            </a:r>
            <a:r>
              <a:rPr lang="en-CA" sz="2000" dirty="0" smtClean="0"/>
              <a:t>process.</a:t>
            </a:r>
          </a:p>
          <a:p>
            <a:r>
              <a:rPr lang="en-CA" sz="2000" dirty="0" smtClean="0"/>
              <a:t>consider the encryption</a:t>
            </a:r>
          </a:p>
          <a:p>
            <a:pPr>
              <a:buFontTx/>
              <a:buNone/>
            </a:pPr>
            <a:endParaRPr lang="en-CA" sz="2000" dirty="0" smtClean="0"/>
          </a:p>
          <a:p>
            <a:r>
              <a:rPr lang="en-CA" sz="2000" dirty="0" smtClean="0"/>
              <a:t>decryption side</a:t>
            </a:r>
          </a:p>
          <a:p>
            <a:endParaRPr lang="en-CA" sz="2000" dirty="0" smtClean="0"/>
          </a:p>
          <a:p>
            <a:endParaRPr lang="en-CA" sz="2000" dirty="0" smtClean="0"/>
          </a:p>
          <a:p>
            <a:endParaRPr lang="en-CA" sz="2000" dirty="0" smtClean="0"/>
          </a:p>
          <a:p>
            <a:r>
              <a:rPr lang="en-CA" sz="2000" dirty="0" smtClean="0"/>
              <a:t>Thus, we have</a:t>
            </a:r>
          </a:p>
          <a:p>
            <a:r>
              <a:rPr lang="en-CA" sz="2000" dirty="0" smtClean="0"/>
              <a:t>Therefore, the output of the first round </a:t>
            </a:r>
          </a:p>
          <a:p>
            <a:pPr>
              <a:buFontTx/>
              <a:buNone/>
            </a:pPr>
            <a:r>
              <a:rPr lang="en-CA" sz="2000" dirty="0" smtClean="0"/>
              <a:t>   of the decryption process is                   , which </a:t>
            </a:r>
          </a:p>
          <a:p>
            <a:pPr>
              <a:buFontTx/>
              <a:buNone/>
            </a:pPr>
            <a:r>
              <a:rPr lang="en-CA" sz="2000" dirty="0" smtClean="0"/>
              <a:t>is the 32-bit swap of the input to the sixteenth </a:t>
            </a:r>
          </a:p>
          <a:p>
            <a:pPr>
              <a:buFontTx/>
              <a:buNone/>
            </a:pPr>
            <a:r>
              <a:rPr lang="en-CA" sz="2000" dirty="0" smtClean="0"/>
              <a:t>round of the encryption</a:t>
            </a:r>
          </a:p>
        </p:txBody>
      </p:sp>
      <p:sp>
        <p:nvSpPr>
          <p:cNvPr id="23556" name="Slide Number Placeholder 5"/>
          <p:cNvSpPr>
            <a:spLocks noGrp="1"/>
          </p:cNvSpPr>
          <p:nvPr>
            <p:ph type="sldNum" sz="quarter" idx="4294967295"/>
          </p:nvPr>
        </p:nvSpPr>
        <p:spPr>
          <a:xfrm>
            <a:off x="6629400" y="6324600"/>
            <a:ext cx="2133600" cy="476250"/>
          </a:xfrm>
          <a:prstGeom prst="rect">
            <a:avLst/>
          </a:prstGeom>
          <a:noFill/>
        </p:spPr>
        <p:txBody>
          <a:bodyPr/>
          <a:lstStyle/>
          <a:p>
            <a:fld id="{15FC8266-2357-48C6-810E-E6DF16023D58}" type="slidenum">
              <a:rPr lang="en-US" smtClean="0">
                <a:latin typeface="Arial" pitchFamily="34" charset="0"/>
                <a:ea typeface="PMingLiU" pitchFamily="18" charset="-120"/>
              </a:rPr>
              <a:pPr/>
              <a:t>61</a:t>
            </a:fld>
            <a:endParaRPr lang="en-US" smtClean="0">
              <a:latin typeface="Arial" pitchFamily="34" charset="0"/>
              <a:ea typeface="PMingLiU" pitchFamily="18" charset="-120"/>
            </a:endParaRPr>
          </a:p>
        </p:txBody>
      </p:sp>
      <p:pic>
        <p:nvPicPr>
          <p:cNvPr id="23557" name="Picture 2"/>
          <p:cNvPicPr>
            <a:picLocks noChangeAspect="1" noChangeArrowheads="1"/>
          </p:cNvPicPr>
          <p:nvPr/>
        </p:nvPicPr>
        <p:blipFill>
          <a:blip r:embed="rId2"/>
          <a:srcRect/>
          <a:stretch>
            <a:fillRect/>
          </a:stretch>
        </p:blipFill>
        <p:spPr bwMode="auto">
          <a:xfrm>
            <a:off x="3733800" y="2209800"/>
            <a:ext cx="3133725" cy="685800"/>
          </a:xfrm>
          <a:prstGeom prst="rect">
            <a:avLst/>
          </a:prstGeom>
          <a:noFill/>
          <a:ln w="9525">
            <a:noFill/>
            <a:miter lim="800000"/>
            <a:headEnd/>
            <a:tailEnd/>
          </a:ln>
        </p:spPr>
      </p:pic>
      <p:pic>
        <p:nvPicPr>
          <p:cNvPr id="23558" name="Picture 3"/>
          <p:cNvPicPr>
            <a:picLocks noChangeAspect="1" noChangeArrowheads="1"/>
          </p:cNvPicPr>
          <p:nvPr/>
        </p:nvPicPr>
        <p:blipFill>
          <a:blip r:embed="rId3"/>
          <a:srcRect/>
          <a:stretch>
            <a:fillRect/>
          </a:stretch>
        </p:blipFill>
        <p:spPr bwMode="auto">
          <a:xfrm>
            <a:off x="3352800" y="2922588"/>
            <a:ext cx="4343400" cy="1282700"/>
          </a:xfrm>
          <a:prstGeom prst="rect">
            <a:avLst/>
          </a:prstGeom>
          <a:noFill/>
          <a:ln w="9525">
            <a:noFill/>
            <a:miter lim="800000"/>
            <a:headEnd/>
            <a:tailEnd/>
          </a:ln>
        </p:spPr>
      </p:pic>
      <p:pic>
        <p:nvPicPr>
          <p:cNvPr id="23559" name="Picture 4"/>
          <p:cNvPicPr>
            <a:picLocks noChangeAspect="1" noChangeArrowheads="1"/>
          </p:cNvPicPr>
          <p:nvPr/>
        </p:nvPicPr>
        <p:blipFill>
          <a:blip r:embed="rId4"/>
          <a:srcRect/>
          <a:stretch>
            <a:fillRect/>
          </a:stretch>
        </p:blipFill>
        <p:spPr bwMode="auto">
          <a:xfrm>
            <a:off x="3200400" y="4724400"/>
            <a:ext cx="3317875" cy="304800"/>
          </a:xfrm>
          <a:prstGeom prst="rect">
            <a:avLst/>
          </a:prstGeom>
          <a:noFill/>
          <a:ln w="9525">
            <a:noFill/>
            <a:miter lim="800000"/>
            <a:headEnd/>
            <a:tailEnd/>
          </a:ln>
        </p:spPr>
      </p:pic>
      <p:pic>
        <p:nvPicPr>
          <p:cNvPr id="23560" name="Picture 5"/>
          <p:cNvPicPr>
            <a:picLocks noChangeAspect="1" noChangeArrowheads="1"/>
          </p:cNvPicPr>
          <p:nvPr/>
        </p:nvPicPr>
        <p:blipFill>
          <a:blip r:embed="rId5"/>
          <a:srcRect/>
          <a:stretch>
            <a:fillRect/>
          </a:stretch>
        </p:blipFill>
        <p:spPr bwMode="auto">
          <a:xfrm>
            <a:off x="4191000" y="5486400"/>
            <a:ext cx="1143000" cy="312738"/>
          </a:xfrm>
          <a:prstGeom prst="rect">
            <a:avLst/>
          </a:prstGeom>
          <a:noFill/>
          <a:ln w="9525">
            <a:noFill/>
            <a:miter lim="800000"/>
            <a:headEnd/>
            <a:tailEnd/>
          </a:ln>
        </p:spPr>
      </p:pic>
      <p:pic>
        <p:nvPicPr>
          <p:cNvPr id="23561" name="Picture 9"/>
          <p:cNvPicPr>
            <a:picLocks noChangeAspect="1" noChangeArrowheads="1"/>
          </p:cNvPicPr>
          <p:nvPr/>
        </p:nvPicPr>
        <p:blipFill>
          <a:blip r:embed="rId6"/>
          <a:srcRect/>
          <a:stretch>
            <a:fillRect/>
          </a:stretch>
        </p:blipFill>
        <p:spPr bwMode="auto">
          <a:xfrm>
            <a:off x="6629400" y="228600"/>
            <a:ext cx="2362200" cy="2801938"/>
          </a:xfrm>
          <a:prstGeom prst="rect">
            <a:avLst/>
          </a:prstGeom>
          <a:noFill/>
          <a:ln w="9525">
            <a:noFill/>
            <a:miter lim="800000"/>
            <a:headEnd/>
            <a:tailEnd/>
          </a:ln>
        </p:spPr>
      </p:pic>
      <p:pic>
        <p:nvPicPr>
          <p:cNvPr id="23562" name="Picture 10"/>
          <p:cNvPicPr>
            <a:picLocks noChangeAspect="1" noChangeArrowheads="1"/>
          </p:cNvPicPr>
          <p:nvPr/>
        </p:nvPicPr>
        <p:blipFill>
          <a:blip r:embed="rId7"/>
          <a:srcRect/>
          <a:stretch>
            <a:fillRect/>
          </a:stretch>
        </p:blipFill>
        <p:spPr bwMode="auto">
          <a:xfrm>
            <a:off x="6858000" y="4495800"/>
            <a:ext cx="2133600" cy="1771650"/>
          </a:xfrm>
          <a:prstGeom prst="rect">
            <a:avLst/>
          </a:prstGeom>
          <a:noFill/>
          <a:ln w="9525">
            <a:noFill/>
            <a:miter lim="800000"/>
            <a:headEnd/>
            <a:tailEnd/>
          </a:ln>
        </p:spPr>
      </p:pic>
      <p:cxnSp>
        <p:nvCxnSpPr>
          <p:cNvPr id="23563" name="Straight Arrow Connector 11"/>
          <p:cNvCxnSpPr>
            <a:cxnSpLocks noChangeShapeType="1"/>
          </p:cNvCxnSpPr>
          <p:nvPr/>
        </p:nvCxnSpPr>
        <p:spPr bwMode="auto">
          <a:xfrm>
            <a:off x="6629400" y="1524000"/>
            <a:ext cx="533400" cy="1588"/>
          </a:xfrm>
          <a:prstGeom prst="straightConnector1">
            <a:avLst/>
          </a:prstGeom>
          <a:noFill/>
          <a:ln w="25400" algn="ctr">
            <a:solidFill>
              <a:srgbClr val="FF0000"/>
            </a:solidFill>
            <a:round/>
            <a:headEnd/>
            <a:tailEnd type="arrow" w="med" len="med"/>
          </a:ln>
        </p:spPr>
      </p:cxnSp>
      <p:cxnSp>
        <p:nvCxnSpPr>
          <p:cNvPr id="23564" name="Straight Arrow Connector 12"/>
          <p:cNvCxnSpPr>
            <a:cxnSpLocks noChangeShapeType="1"/>
          </p:cNvCxnSpPr>
          <p:nvPr/>
        </p:nvCxnSpPr>
        <p:spPr bwMode="auto">
          <a:xfrm>
            <a:off x="6705600" y="4648200"/>
            <a:ext cx="533400" cy="1588"/>
          </a:xfrm>
          <a:prstGeom prst="straightConnector1">
            <a:avLst/>
          </a:prstGeom>
          <a:noFill/>
          <a:ln w="25400" algn="ctr">
            <a:solidFill>
              <a:srgbClr val="FF0000"/>
            </a:solidFill>
            <a:round/>
            <a:headEnd/>
            <a:tailEnd type="arrow" w="med" len="med"/>
          </a:ln>
        </p:spPr>
      </p:cxnSp>
    </p:spTree>
    <p:extLst>
      <p:ext uri="{BB962C8B-B14F-4D97-AF65-F5344CB8AC3E}">
        <p14:creationId xmlns:p14="http://schemas.microsoft.com/office/powerpoint/2010/main" val="22547976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609600" y="304800"/>
            <a:ext cx="8153400" cy="6365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sz="3200" dirty="0" err="1" smtClean="0">
                <a:ea typeface="ＭＳ Ｐゴシック" pitchFamily="34" charset="-128"/>
              </a:rPr>
              <a:t>Feistel</a:t>
            </a:r>
            <a:r>
              <a:rPr lang="en-AU" sz="3200" dirty="0" smtClean="0">
                <a:ea typeface="ＭＳ Ｐゴシック" pitchFamily="34" charset="-128"/>
              </a:rPr>
              <a:t> Cipher Design Elements Discussions</a:t>
            </a:r>
          </a:p>
        </p:txBody>
      </p:sp>
      <p:sp>
        <p:nvSpPr>
          <p:cNvPr id="24579" name="Rectangle 3"/>
          <p:cNvSpPr>
            <a:spLocks noGrp="1" noChangeArrowheads="1"/>
          </p:cNvSpPr>
          <p:nvPr>
            <p:ph idx="4294967295"/>
          </p:nvPr>
        </p:nvSpPr>
        <p:spPr bwMode="auto">
          <a:xfrm>
            <a:off x="476250" y="1714500"/>
            <a:ext cx="8153400" cy="4210050"/>
          </a:xfrm>
          <a:prstGeom prst="rect">
            <a:avLst/>
          </a:prstGeom>
          <a:noFill/>
          <a:ln>
            <a:miter lim="800000"/>
            <a:headEnd/>
            <a:tailEnd/>
          </a:ln>
        </p:spPr>
        <p:txBody>
          <a:bodyPr>
            <a:noAutofit/>
          </a:bodyPr>
          <a:lstStyle/>
          <a:p>
            <a:pPr algn="just">
              <a:lnSpc>
                <a:spcPts val="3200"/>
              </a:lnSpc>
            </a:pPr>
            <a:r>
              <a:rPr lang="en-AU" sz="2400" dirty="0" smtClean="0">
                <a:latin typeface="Arial" pitchFamily="34" charset="0"/>
                <a:ea typeface="ＭＳ Ｐゴシック" pitchFamily="34" charset="-128"/>
                <a:cs typeface="Arial" pitchFamily="34" charset="0"/>
              </a:rPr>
              <a:t>Block size</a:t>
            </a:r>
          </a:p>
          <a:p>
            <a:pPr lvl="1" algn="just">
              <a:lnSpc>
                <a:spcPts val="3200"/>
              </a:lnSpc>
            </a:pPr>
            <a:r>
              <a:rPr lang="en-CA" sz="2400" dirty="0" smtClean="0">
                <a:latin typeface="Arial" pitchFamily="34" charset="0"/>
                <a:cs typeface="Arial" pitchFamily="34" charset="0"/>
              </a:rPr>
              <a:t>Larger block sizes mean greater security</a:t>
            </a:r>
            <a:r>
              <a:rPr lang="en-AU" sz="2400" dirty="0" smtClean="0">
                <a:latin typeface="Arial" pitchFamily="34" charset="0"/>
                <a:ea typeface="ＭＳ Ｐゴシック" pitchFamily="34" charset="-128"/>
                <a:cs typeface="Arial" pitchFamily="34" charset="0"/>
              </a:rPr>
              <a:t> </a:t>
            </a:r>
          </a:p>
          <a:p>
            <a:pPr algn="just">
              <a:lnSpc>
                <a:spcPts val="3200"/>
              </a:lnSpc>
            </a:pPr>
            <a:r>
              <a:rPr lang="en-AU" sz="2400" dirty="0" smtClean="0">
                <a:latin typeface="Arial" pitchFamily="34" charset="0"/>
                <a:ea typeface="ＭＳ Ｐゴシック" pitchFamily="34" charset="-128"/>
                <a:cs typeface="Arial" pitchFamily="34" charset="0"/>
              </a:rPr>
              <a:t>Key size</a:t>
            </a:r>
          </a:p>
          <a:p>
            <a:pPr lvl="1" algn="just">
              <a:lnSpc>
                <a:spcPts val="3200"/>
              </a:lnSpc>
            </a:pPr>
            <a:r>
              <a:rPr lang="en-CA" sz="2400" dirty="0" smtClean="0">
                <a:latin typeface="Arial" pitchFamily="34" charset="0"/>
                <a:cs typeface="Arial" pitchFamily="34" charset="0"/>
              </a:rPr>
              <a:t>Larger key size means greater security but may decrease encryption/decryption speed</a:t>
            </a:r>
            <a:endParaRPr lang="en-AU" sz="2400" dirty="0" smtClean="0">
              <a:latin typeface="Arial" pitchFamily="34" charset="0"/>
              <a:ea typeface="ＭＳ Ｐゴシック" pitchFamily="34" charset="-128"/>
              <a:cs typeface="Arial" pitchFamily="34" charset="0"/>
            </a:endParaRPr>
          </a:p>
          <a:p>
            <a:pPr algn="just">
              <a:lnSpc>
                <a:spcPts val="3200"/>
              </a:lnSpc>
            </a:pPr>
            <a:r>
              <a:rPr lang="en-AU" sz="2400" dirty="0" smtClean="0">
                <a:latin typeface="Arial" pitchFamily="34" charset="0"/>
                <a:ea typeface="ＭＳ Ｐゴシック" pitchFamily="34" charset="-128"/>
                <a:cs typeface="Arial" pitchFamily="34" charset="0"/>
              </a:rPr>
              <a:t>Number of rounds</a:t>
            </a:r>
          </a:p>
          <a:p>
            <a:pPr lvl="1" algn="just">
              <a:lnSpc>
                <a:spcPts val="3200"/>
              </a:lnSpc>
            </a:pPr>
            <a:r>
              <a:rPr lang="en-CA" sz="2400" dirty="0" smtClean="0">
                <a:latin typeface="Arial" pitchFamily="34" charset="0"/>
                <a:cs typeface="Arial" pitchFamily="34" charset="0"/>
              </a:rPr>
              <a:t>a single round offers inadequate security but that multiple rounds offer increasing security</a:t>
            </a:r>
            <a:r>
              <a:rPr lang="en-AU" sz="2400" dirty="0" smtClean="0">
                <a:latin typeface="Arial" pitchFamily="34" charset="0"/>
                <a:ea typeface="ＭＳ Ｐゴシック" pitchFamily="34" charset="-128"/>
                <a:cs typeface="Arial" pitchFamily="34" charset="0"/>
              </a:rPr>
              <a:t> </a:t>
            </a:r>
          </a:p>
        </p:txBody>
      </p:sp>
      <p:sp>
        <p:nvSpPr>
          <p:cNvPr id="24580" name="Slide Number Placeholder 4"/>
          <p:cNvSpPr>
            <a:spLocks noGrp="1"/>
          </p:cNvSpPr>
          <p:nvPr>
            <p:ph type="sldNum" sz="quarter" idx="4294967295"/>
          </p:nvPr>
        </p:nvSpPr>
        <p:spPr>
          <a:xfrm>
            <a:off x="6629400" y="6324600"/>
            <a:ext cx="2133600" cy="476250"/>
          </a:xfrm>
          <a:prstGeom prst="rect">
            <a:avLst/>
          </a:prstGeom>
          <a:noFill/>
        </p:spPr>
        <p:txBody>
          <a:bodyPr/>
          <a:lstStyle/>
          <a:p>
            <a:fld id="{9F5F724A-0D4B-43BC-BE4D-1D0E6D347FF9}" type="slidenum">
              <a:rPr lang="en-US" smtClean="0">
                <a:latin typeface="Arial" pitchFamily="34" charset="0"/>
                <a:ea typeface="PMingLiU" pitchFamily="18" charset="-120"/>
              </a:rPr>
              <a:pPr/>
              <a:t>62</a:t>
            </a:fld>
            <a:endParaRPr lang="en-US" smtClean="0">
              <a:latin typeface="Arial" pitchFamily="34" charset="0"/>
              <a:ea typeface="PMingLiU" pitchFamily="18" charset="-120"/>
            </a:endParaRPr>
          </a:p>
        </p:txBody>
      </p:sp>
    </p:spTree>
    <p:extLst>
      <p:ext uri="{BB962C8B-B14F-4D97-AF65-F5344CB8AC3E}">
        <p14:creationId xmlns:p14="http://schemas.microsoft.com/office/powerpoint/2010/main" val="38191953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609600" y="304800"/>
            <a:ext cx="8153400" cy="6365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sz="3200" dirty="0" err="1" smtClean="0">
                <a:ea typeface="ＭＳ Ｐゴシック" pitchFamily="34" charset="-128"/>
              </a:rPr>
              <a:t>Feistel</a:t>
            </a:r>
            <a:r>
              <a:rPr lang="en-AU" sz="3200" dirty="0" smtClean="0">
                <a:ea typeface="ＭＳ Ｐゴシック" pitchFamily="34" charset="-128"/>
              </a:rPr>
              <a:t> Cipher Design Elements Discussions</a:t>
            </a:r>
          </a:p>
        </p:txBody>
      </p:sp>
      <p:sp>
        <p:nvSpPr>
          <p:cNvPr id="24580" name="Slide Number Placeholder 4"/>
          <p:cNvSpPr>
            <a:spLocks noGrp="1"/>
          </p:cNvSpPr>
          <p:nvPr>
            <p:ph type="sldNum" sz="quarter" idx="4294967295"/>
          </p:nvPr>
        </p:nvSpPr>
        <p:spPr>
          <a:xfrm>
            <a:off x="6629400" y="6324600"/>
            <a:ext cx="2133600" cy="476250"/>
          </a:xfrm>
          <a:prstGeom prst="rect">
            <a:avLst/>
          </a:prstGeom>
          <a:noFill/>
        </p:spPr>
        <p:txBody>
          <a:bodyPr/>
          <a:lstStyle/>
          <a:p>
            <a:fld id="{9F5F724A-0D4B-43BC-BE4D-1D0E6D347FF9}" type="slidenum">
              <a:rPr lang="en-US" smtClean="0">
                <a:latin typeface="Arial" pitchFamily="34" charset="0"/>
                <a:ea typeface="PMingLiU" pitchFamily="18" charset="-120"/>
              </a:rPr>
              <a:pPr/>
              <a:t>63</a:t>
            </a:fld>
            <a:endParaRPr lang="en-US" smtClean="0">
              <a:latin typeface="Arial" pitchFamily="34" charset="0"/>
              <a:ea typeface="PMingLiU" pitchFamily="18" charset="-12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 y="2205038"/>
            <a:ext cx="9066213"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7778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533400" y="609600"/>
            <a:ext cx="8382000" cy="609600"/>
          </a:xfrm>
          <a:noFill/>
          <a:ln>
            <a:miter lim="800000"/>
            <a:headEnd/>
            <a:tailEnd/>
          </a:ln>
        </p:spPr>
        <p:txBody>
          <a:bodyPr vert="horz" wrap="square" lIns="91440" tIns="45720" rIns="91440" bIns="45720" numCol="1" anchor="t" anchorCtr="0" compatLnSpc="1">
            <a:prstTxWarp prst="textNoShape">
              <a:avLst/>
            </a:prstTxWarp>
          </a:bodyPr>
          <a:lstStyle/>
          <a:p>
            <a:r>
              <a:rPr lang="en-AU" sz="3200" dirty="0" err="1" smtClean="0">
                <a:ea typeface="ＭＳ Ｐゴシック" pitchFamily="34" charset="-128"/>
              </a:rPr>
              <a:t>Feistel</a:t>
            </a:r>
            <a:r>
              <a:rPr lang="en-AU" sz="3200" dirty="0" smtClean="0">
                <a:ea typeface="ＭＳ Ｐゴシック" pitchFamily="34" charset="-128"/>
              </a:rPr>
              <a:t> Cipher Design Elements Discussions</a:t>
            </a:r>
            <a:endParaRPr lang="en-CA" sz="3200" dirty="0" smtClean="0">
              <a:ea typeface="ＭＳ Ｐゴシック" pitchFamily="34" charset="-128"/>
            </a:endParaRPr>
          </a:p>
        </p:txBody>
      </p:sp>
      <p:sp>
        <p:nvSpPr>
          <p:cNvPr id="25603" name="Content Placeholder 2"/>
          <p:cNvSpPr>
            <a:spLocks noGrp="1"/>
          </p:cNvSpPr>
          <p:nvPr>
            <p:ph idx="4294967295"/>
          </p:nvPr>
        </p:nvSpPr>
        <p:spPr bwMode="auto">
          <a:xfrm>
            <a:off x="533400" y="1752600"/>
            <a:ext cx="8077200" cy="3733800"/>
          </a:xfrm>
          <a:prstGeom prst="rect">
            <a:avLst/>
          </a:prstGeom>
          <a:noFill/>
          <a:ln>
            <a:miter lim="800000"/>
            <a:headEnd/>
            <a:tailEnd/>
          </a:ln>
        </p:spPr>
        <p:txBody>
          <a:bodyPr/>
          <a:lstStyle/>
          <a:p>
            <a:pPr algn="just">
              <a:lnSpc>
                <a:spcPts val="3200"/>
              </a:lnSpc>
            </a:pPr>
            <a:r>
              <a:rPr lang="en-US" dirty="0" smtClean="0">
                <a:latin typeface="Arial" pitchFamily="34" charset="0"/>
                <a:ea typeface="ＭＳ Ｐゴシック" pitchFamily="34" charset="-128"/>
                <a:cs typeface="Arial" pitchFamily="34" charset="0"/>
              </a:rPr>
              <a:t>Fast software en/decryption</a:t>
            </a:r>
          </a:p>
          <a:p>
            <a:pPr lvl="1" algn="just">
              <a:lnSpc>
                <a:spcPts val="3200"/>
              </a:lnSpc>
            </a:pPr>
            <a:r>
              <a:rPr lang="en-CA" sz="2400" dirty="0" smtClean="0">
                <a:latin typeface="Arial" pitchFamily="34" charset="0"/>
                <a:cs typeface="Arial" pitchFamily="34" charset="0"/>
              </a:rPr>
              <a:t>the speed of execution of the algorithm becomes a concern</a:t>
            </a:r>
            <a:endParaRPr lang="en-US" sz="2400" dirty="0" smtClean="0">
              <a:latin typeface="Arial" pitchFamily="34" charset="0"/>
              <a:ea typeface="ＭＳ Ｐゴシック" pitchFamily="34" charset="-128"/>
              <a:cs typeface="Arial" pitchFamily="34" charset="0"/>
            </a:endParaRPr>
          </a:p>
          <a:p>
            <a:pPr algn="just">
              <a:lnSpc>
                <a:spcPts val="3200"/>
              </a:lnSpc>
            </a:pPr>
            <a:r>
              <a:rPr lang="en-US" dirty="0" smtClean="0">
                <a:latin typeface="Arial" pitchFamily="34" charset="0"/>
                <a:ea typeface="ＭＳ Ｐゴシック" pitchFamily="34" charset="-128"/>
                <a:cs typeface="Arial" pitchFamily="34" charset="0"/>
              </a:rPr>
              <a:t>Ease of analysis</a:t>
            </a:r>
          </a:p>
          <a:p>
            <a:pPr lvl="1" algn="just">
              <a:lnSpc>
                <a:spcPts val="3200"/>
              </a:lnSpc>
            </a:pPr>
            <a:r>
              <a:rPr lang="en-CA" sz="2400" dirty="0" smtClean="0">
                <a:latin typeface="Arial" pitchFamily="34" charset="0"/>
                <a:cs typeface="Arial" pitchFamily="34" charset="0"/>
              </a:rPr>
              <a:t>if the algorithm can be concisely and clearly explained, it is easier to analyze that algorithm for cryptanalytic vulnerabilities and therefore develop a higher level of assurance as to its strength</a:t>
            </a:r>
            <a:endParaRPr lang="en-US" sz="2400" dirty="0" smtClean="0">
              <a:latin typeface="Arial" pitchFamily="34" charset="0"/>
              <a:ea typeface="ＭＳ Ｐゴシック" pitchFamily="34" charset="-128"/>
              <a:cs typeface="Arial" pitchFamily="34" charset="0"/>
            </a:endParaRPr>
          </a:p>
          <a:p>
            <a:pPr algn="just"/>
            <a:endParaRPr lang="en-CA" sz="2800" dirty="0" smtClean="0"/>
          </a:p>
        </p:txBody>
      </p:sp>
      <p:sp>
        <p:nvSpPr>
          <p:cNvPr id="25604" name="Slide Number Placeholder 5"/>
          <p:cNvSpPr>
            <a:spLocks noGrp="1"/>
          </p:cNvSpPr>
          <p:nvPr>
            <p:ph type="sldNum" sz="quarter" idx="4294967295"/>
          </p:nvPr>
        </p:nvSpPr>
        <p:spPr>
          <a:xfrm>
            <a:off x="6629400" y="6324600"/>
            <a:ext cx="2133600" cy="476250"/>
          </a:xfrm>
          <a:prstGeom prst="rect">
            <a:avLst/>
          </a:prstGeom>
          <a:noFill/>
        </p:spPr>
        <p:txBody>
          <a:bodyPr/>
          <a:lstStyle/>
          <a:p>
            <a:fld id="{E349E19E-41DF-40A8-BDDA-2564E8E2A603}" type="slidenum">
              <a:rPr lang="en-US" smtClean="0">
                <a:latin typeface="Arial" pitchFamily="34" charset="0"/>
                <a:ea typeface="PMingLiU" pitchFamily="18" charset="-120"/>
              </a:rPr>
              <a:pPr/>
              <a:t>64</a:t>
            </a:fld>
            <a:endParaRPr lang="en-US" smtClean="0">
              <a:latin typeface="Arial" pitchFamily="34" charset="0"/>
              <a:ea typeface="PMingLiU" pitchFamily="18" charset="-120"/>
            </a:endParaRPr>
          </a:p>
        </p:txBody>
      </p:sp>
    </p:spTree>
    <p:extLst>
      <p:ext uri="{BB962C8B-B14F-4D97-AF65-F5344CB8AC3E}">
        <p14:creationId xmlns:p14="http://schemas.microsoft.com/office/powerpoint/2010/main" val="25931201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609600" y="304800"/>
            <a:ext cx="7329488" cy="609600"/>
          </a:xfrm>
          <a:noFill/>
          <a:ln>
            <a:miter lim="800000"/>
            <a:headEnd/>
            <a:tailEnd/>
          </a:ln>
        </p:spPr>
        <p:txBody>
          <a:bodyPr vert="horz" wrap="square" lIns="91440" tIns="45720" rIns="91440" bIns="45720" numCol="1" anchor="t" anchorCtr="0" compatLnSpc="1">
            <a:prstTxWarp prst="textNoShape">
              <a:avLst/>
            </a:prstTxWarp>
          </a:bodyPr>
          <a:lstStyle/>
          <a:p>
            <a:r>
              <a:rPr lang="en-CA" sz="2400" smtClean="0"/>
              <a:t>Dependency on function F</a:t>
            </a:r>
          </a:p>
        </p:txBody>
      </p:sp>
      <p:sp>
        <p:nvSpPr>
          <p:cNvPr id="26627" name="Content Placeholder 2"/>
          <p:cNvSpPr>
            <a:spLocks noGrp="1"/>
          </p:cNvSpPr>
          <p:nvPr>
            <p:ph idx="4294967295"/>
          </p:nvPr>
        </p:nvSpPr>
        <p:spPr bwMode="auto">
          <a:xfrm>
            <a:off x="747712" y="1447800"/>
            <a:ext cx="7772400" cy="5105400"/>
          </a:xfrm>
          <a:prstGeom prst="rect">
            <a:avLst/>
          </a:prstGeom>
          <a:noFill/>
          <a:ln>
            <a:miter lim="800000"/>
            <a:headEnd/>
            <a:tailEnd/>
          </a:ln>
        </p:spPr>
        <p:txBody>
          <a:bodyPr>
            <a:normAutofit lnSpcReduction="10000"/>
          </a:bodyPr>
          <a:lstStyle/>
          <a:p>
            <a:r>
              <a:rPr lang="en-CA" sz="2000" dirty="0" smtClean="0">
                <a:solidFill>
                  <a:schemeClr val="tx1"/>
                </a:solidFill>
              </a:rPr>
              <a:t>The derivation </a:t>
            </a:r>
            <a:r>
              <a:rPr lang="en-CA" sz="2000" dirty="0" smtClean="0">
                <a:solidFill>
                  <a:srgbClr val="FF0000"/>
                </a:solidFill>
              </a:rPr>
              <a:t>does not require </a:t>
            </a:r>
            <a:r>
              <a:rPr lang="en-CA" sz="2000" dirty="0" smtClean="0">
                <a:solidFill>
                  <a:schemeClr val="tx1"/>
                </a:solidFill>
              </a:rPr>
              <a:t>that </a:t>
            </a:r>
            <a:r>
              <a:rPr lang="en-CA" sz="2000" dirty="0" smtClean="0">
                <a:solidFill>
                  <a:srgbClr val="00B050"/>
                </a:solidFill>
              </a:rPr>
              <a:t>F be a reversible </a:t>
            </a:r>
            <a:r>
              <a:rPr lang="en-CA" sz="2000" dirty="0" smtClean="0">
                <a:solidFill>
                  <a:schemeClr val="tx1"/>
                </a:solidFill>
              </a:rPr>
              <a:t>function. </a:t>
            </a:r>
          </a:p>
          <a:p>
            <a:r>
              <a:rPr lang="en-CA" sz="2000" dirty="0" smtClean="0">
                <a:solidFill>
                  <a:schemeClr val="tx1"/>
                </a:solidFill>
              </a:rPr>
              <a:t>For example, F produces a constant output (e.g., all ones) regardless of the values of its two arguments.</a:t>
            </a:r>
          </a:p>
          <a:p>
            <a:endParaRPr lang="en-CA" sz="2000" dirty="0" smtClean="0">
              <a:solidFill>
                <a:schemeClr val="tx1"/>
              </a:solidFill>
            </a:endParaRPr>
          </a:p>
          <a:p>
            <a:endParaRPr lang="en-CA" sz="2000" dirty="0" smtClean="0">
              <a:solidFill>
                <a:schemeClr val="tx1"/>
              </a:solidFill>
            </a:endParaRPr>
          </a:p>
          <a:p>
            <a:endParaRPr lang="en-CA" sz="2000" dirty="0" smtClean="0">
              <a:solidFill>
                <a:schemeClr val="tx1"/>
              </a:solidFill>
            </a:endParaRPr>
          </a:p>
          <a:p>
            <a:endParaRPr lang="en-CA" sz="2000" dirty="0" smtClean="0">
              <a:solidFill>
                <a:schemeClr val="tx1"/>
              </a:solidFill>
            </a:endParaRPr>
          </a:p>
          <a:p>
            <a:endParaRPr lang="en-CA" sz="2000" dirty="0" smtClean="0">
              <a:solidFill>
                <a:schemeClr val="tx1"/>
              </a:solidFill>
            </a:endParaRPr>
          </a:p>
          <a:p>
            <a:endParaRPr lang="en-CA" sz="2000" dirty="0" smtClean="0">
              <a:solidFill>
                <a:schemeClr val="tx1"/>
              </a:solidFill>
            </a:endParaRPr>
          </a:p>
          <a:p>
            <a:endParaRPr lang="en-CA" sz="2000" dirty="0" smtClean="0">
              <a:solidFill>
                <a:schemeClr val="tx1"/>
              </a:solidFill>
            </a:endParaRPr>
          </a:p>
          <a:p>
            <a:endParaRPr lang="en-CA" sz="2000" dirty="0" smtClean="0">
              <a:solidFill>
                <a:schemeClr val="tx1"/>
              </a:solidFill>
            </a:endParaRPr>
          </a:p>
          <a:p>
            <a:endParaRPr lang="en-CA" sz="2000" dirty="0" smtClean="0">
              <a:solidFill>
                <a:schemeClr val="tx1"/>
              </a:solidFill>
            </a:endParaRPr>
          </a:p>
          <a:p>
            <a:r>
              <a:rPr lang="en-CA" sz="2000" dirty="0" smtClean="0">
                <a:solidFill>
                  <a:schemeClr val="tx1"/>
                </a:solidFill>
              </a:rPr>
              <a:t>15</a:t>
            </a:r>
            <a:r>
              <a:rPr lang="en-CA" sz="2000" baseline="30000" dirty="0" smtClean="0">
                <a:solidFill>
                  <a:schemeClr val="tx1"/>
                </a:solidFill>
              </a:rPr>
              <a:t>th</a:t>
            </a:r>
            <a:r>
              <a:rPr lang="en-CA" sz="2000" dirty="0" smtClean="0">
                <a:solidFill>
                  <a:schemeClr val="tx1"/>
                </a:solidFill>
              </a:rPr>
              <a:t> round of encryption corresponds to 2</a:t>
            </a:r>
            <a:r>
              <a:rPr lang="en-CA" sz="2000" baseline="30000" dirty="0" smtClean="0">
                <a:solidFill>
                  <a:schemeClr val="tx1"/>
                </a:solidFill>
              </a:rPr>
              <a:t>nd</a:t>
            </a:r>
            <a:r>
              <a:rPr lang="en-CA" sz="2000" dirty="0" smtClean="0">
                <a:solidFill>
                  <a:schemeClr val="tx1"/>
                </a:solidFill>
              </a:rPr>
              <a:t> round of decryption</a:t>
            </a:r>
          </a:p>
          <a:p>
            <a:r>
              <a:rPr lang="en-CA" sz="2000" dirty="0" smtClean="0">
                <a:solidFill>
                  <a:schemeClr val="tx1"/>
                </a:solidFill>
              </a:rPr>
              <a:t>Block size is 32 bits (two 16-bit halves) and key size is 24 bits</a:t>
            </a:r>
          </a:p>
        </p:txBody>
      </p:sp>
      <p:sp>
        <p:nvSpPr>
          <p:cNvPr id="26628" name="Slide Number Placeholder 5"/>
          <p:cNvSpPr>
            <a:spLocks noGrp="1"/>
          </p:cNvSpPr>
          <p:nvPr>
            <p:ph type="sldNum" sz="quarter" idx="4294967295"/>
          </p:nvPr>
        </p:nvSpPr>
        <p:spPr>
          <a:xfrm>
            <a:off x="6629400" y="6324600"/>
            <a:ext cx="2133600" cy="476250"/>
          </a:xfrm>
          <a:prstGeom prst="rect">
            <a:avLst/>
          </a:prstGeom>
          <a:noFill/>
        </p:spPr>
        <p:txBody>
          <a:bodyPr/>
          <a:lstStyle/>
          <a:p>
            <a:fld id="{BB94AE63-F0FC-41FF-A4CB-F2D2225BF76B}" type="slidenum">
              <a:rPr lang="en-US" smtClean="0">
                <a:latin typeface="Arial" pitchFamily="34" charset="0"/>
                <a:ea typeface="PMingLiU" pitchFamily="18" charset="-120"/>
              </a:rPr>
              <a:pPr/>
              <a:t>65</a:t>
            </a:fld>
            <a:endParaRPr lang="en-US" smtClean="0">
              <a:latin typeface="Arial" pitchFamily="34" charset="0"/>
              <a:ea typeface="PMingLiU" pitchFamily="18" charset="-120"/>
            </a:endParaRPr>
          </a:p>
        </p:txBody>
      </p:sp>
      <p:pic>
        <p:nvPicPr>
          <p:cNvPr id="26629" name="Picture 2"/>
          <p:cNvPicPr>
            <a:picLocks noChangeAspect="1" noChangeArrowheads="1"/>
          </p:cNvPicPr>
          <p:nvPr/>
        </p:nvPicPr>
        <p:blipFill>
          <a:blip r:embed="rId2"/>
          <a:srcRect b="92500"/>
          <a:stretch>
            <a:fillRect/>
          </a:stretch>
        </p:blipFill>
        <p:spPr bwMode="auto">
          <a:xfrm>
            <a:off x="96838" y="2209800"/>
            <a:ext cx="8867775" cy="228600"/>
          </a:xfrm>
          <a:prstGeom prst="rect">
            <a:avLst/>
          </a:prstGeom>
          <a:noFill/>
          <a:ln w="9525">
            <a:noFill/>
            <a:miter lim="800000"/>
            <a:headEnd/>
            <a:tailEnd/>
          </a:ln>
        </p:spPr>
      </p:pic>
      <p:pic>
        <p:nvPicPr>
          <p:cNvPr id="26630" name="Picture 2"/>
          <p:cNvPicPr>
            <a:picLocks noChangeAspect="1" noChangeArrowheads="1"/>
          </p:cNvPicPr>
          <p:nvPr/>
        </p:nvPicPr>
        <p:blipFill>
          <a:blip r:embed="rId2"/>
          <a:srcRect t="22501"/>
          <a:stretch>
            <a:fillRect/>
          </a:stretch>
        </p:blipFill>
        <p:spPr bwMode="auto">
          <a:xfrm>
            <a:off x="200025" y="2514600"/>
            <a:ext cx="8867775" cy="2362200"/>
          </a:xfrm>
          <a:prstGeom prst="rect">
            <a:avLst/>
          </a:prstGeom>
          <a:noFill/>
          <a:ln w="9525">
            <a:noFill/>
            <a:miter lim="800000"/>
            <a:headEnd/>
            <a:tailEnd/>
          </a:ln>
        </p:spPr>
      </p:pic>
    </p:spTree>
    <p:extLst>
      <p:ext uri="{BB962C8B-B14F-4D97-AF65-F5344CB8AC3E}">
        <p14:creationId xmlns:p14="http://schemas.microsoft.com/office/powerpoint/2010/main" val="12779142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381000" y="304800"/>
            <a:ext cx="7329488" cy="609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CA" dirty="0" smtClean="0"/>
              <a:t>Dependency on function F</a:t>
            </a:r>
          </a:p>
        </p:txBody>
      </p:sp>
      <p:sp>
        <p:nvSpPr>
          <p:cNvPr id="27651" name="Slide Number Placeholder 5"/>
          <p:cNvSpPr>
            <a:spLocks noGrp="1"/>
          </p:cNvSpPr>
          <p:nvPr>
            <p:ph type="sldNum" sz="quarter" idx="4294967295"/>
          </p:nvPr>
        </p:nvSpPr>
        <p:spPr>
          <a:xfrm>
            <a:off x="6629400" y="6324600"/>
            <a:ext cx="2133600" cy="476250"/>
          </a:xfrm>
          <a:prstGeom prst="rect">
            <a:avLst/>
          </a:prstGeom>
          <a:noFill/>
        </p:spPr>
        <p:txBody>
          <a:bodyPr/>
          <a:lstStyle/>
          <a:p>
            <a:fld id="{07FE2240-FBD0-4CCC-A4DE-5D0A507B3A51}" type="slidenum">
              <a:rPr lang="en-US" smtClean="0">
                <a:latin typeface="Arial" pitchFamily="34" charset="0"/>
                <a:ea typeface="PMingLiU" pitchFamily="18" charset="-120"/>
              </a:rPr>
              <a:pPr/>
              <a:t>66</a:t>
            </a:fld>
            <a:endParaRPr lang="en-US" smtClean="0">
              <a:latin typeface="Arial" pitchFamily="34" charset="0"/>
              <a:ea typeface="PMingLiU" pitchFamily="18" charset="-120"/>
            </a:endParaRPr>
          </a:p>
        </p:txBody>
      </p:sp>
      <p:pic>
        <p:nvPicPr>
          <p:cNvPr id="27652" name="Picture 2"/>
          <p:cNvPicPr>
            <a:picLocks noChangeAspect="1" noChangeArrowheads="1"/>
          </p:cNvPicPr>
          <p:nvPr/>
        </p:nvPicPr>
        <p:blipFill>
          <a:blip r:embed="rId2"/>
          <a:srcRect t="2940"/>
          <a:stretch>
            <a:fillRect/>
          </a:stretch>
        </p:blipFill>
        <p:spPr bwMode="auto">
          <a:xfrm>
            <a:off x="228600" y="1143000"/>
            <a:ext cx="8631238" cy="2514600"/>
          </a:xfrm>
          <a:prstGeom prst="rect">
            <a:avLst/>
          </a:prstGeom>
          <a:noFill/>
          <a:ln w="9525">
            <a:noFill/>
            <a:miter lim="800000"/>
            <a:headEnd/>
            <a:tailEnd/>
          </a:ln>
        </p:spPr>
      </p:pic>
      <p:pic>
        <p:nvPicPr>
          <p:cNvPr id="27653" name="Picture 2"/>
          <p:cNvPicPr>
            <a:picLocks noChangeAspect="1" noChangeArrowheads="1"/>
          </p:cNvPicPr>
          <p:nvPr/>
        </p:nvPicPr>
        <p:blipFill>
          <a:blip r:embed="rId3"/>
          <a:srcRect t="22501"/>
          <a:stretch>
            <a:fillRect/>
          </a:stretch>
        </p:blipFill>
        <p:spPr bwMode="auto">
          <a:xfrm>
            <a:off x="276225" y="3886200"/>
            <a:ext cx="8639175" cy="2362200"/>
          </a:xfrm>
          <a:prstGeom prst="rect">
            <a:avLst/>
          </a:prstGeom>
          <a:noFill/>
          <a:ln w="9525">
            <a:noFill/>
            <a:miter lim="800000"/>
            <a:headEnd/>
            <a:tailEnd/>
          </a:ln>
        </p:spPr>
      </p:pic>
      <p:cxnSp>
        <p:nvCxnSpPr>
          <p:cNvPr id="27654" name="Straight Connector 6"/>
          <p:cNvCxnSpPr>
            <a:cxnSpLocks noChangeShapeType="1"/>
          </p:cNvCxnSpPr>
          <p:nvPr/>
        </p:nvCxnSpPr>
        <p:spPr bwMode="auto">
          <a:xfrm>
            <a:off x="6858000" y="1981200"/>
            <a:ext cx="1143000" cy="1588"/>
          </a:xfrm>
          <a:prstGeom prst="line">
            <a:avLst/>
          </a:prstGeom>
          <a:noFill/>
          <a:ln w="25400" algn="ctr">
            <a:solidFill>
              <a:srgbClr val="FF0000"/>
            </a:solidFill>
            <a:round/>
            <a:headEnd/>
            <a:tailEnd/>
          </a:ln>
        </p:spPr>
      </p:cxnSp>
      <p:cxnSp>
        <p:nvCxnSpPr>
          <p:cNvPr id="27655" name="Straight Connector 7"/>
          <p:cNvCxnSpPr>
            <a:cxnSpLocks noChangeShapeType="1"/>
          </p:cNvCxnSpPr>
          <p:nvPr/>
        </p:nvCxnSpPr>
        <p:spPr bwMode="auto">
          <a:xfrm>
            <a:off x="4800600" y="1676400"/>
            <a:ext cx="1600200" cy="1588"/>
          </a:xfrm>
          <a:prstGeom prst="line">
            <a:avLst/>
          </a:prstGeom>
          <a:noFill/>
          <a:ln w="25400" algn="ctr">
            <a:solidFill>
              <a:srgbClr val="FF0000"/>
            </a:solidFill>
            <a:round/>
            <a:headEnd/>
            <a:tailEnd/>
          </a:ln>
        </p:spPr>
      </p:cxnSp>
      <p:cxnSp>
        <p:nvCxnSpPr>
          <p:cNvPr id="27656" name="Straight Connector 8"/>
          <p:cNvCxnSpPr>
            <a:cxnSpLocks noChangeShapeType="1"/>
          </p:cNvCxnSpPr>
          <p:nvPr/>
        </p:nvCxnSpPr>
        <p:spPr bwMode="auto">
          <a:xfrm>
            <a:off x="6934200" y="1676400"/>
            <a:ext cx="1447800" cy="1588"/>
          </a:xfrm>
          <a:prstGeom prst="line">
            <a:avLst/>
          </a:prstGeom>
          <a:noFill/>
          <a:ln w="25400" algn="ctr">
            <a:solidFill>
              <a:srgbClr val="FF0000"/>
            </a:solidFill>
            <a:round/>
            <a:headEnd/>
            <a:tailEnd/>
          </a:ln>
        </p:spPr>
      </p:cxnSp>
      <p:cxnSp>
        <p:nvCxnSpPr>
          <p:cNvPr id="27657" name="Straight Connector 11"/>
          <p:cNvCxnSpPr>
            <a:cxnSpLocks noChangeShapeType="1"/>
          </p:cNvCxnSpPr>
          <p:nvPr/>
        </p:nvCxnSpPr>
        <p:spPr bwMode="auto">
          <a:xfrm>
            <a:off x="304800" y="1981200"/>
            <a:ext cx="1600200" cy="1588"/>
          </a:xfrm>
          <a:prstGeom prst="line">
            <a:avLst/>
          </a:prstGeom>
          <a:noFill/>
          <a:ln w="25400" algn="ctr">
            <a:solidFill>
              <a:srgbClr val="FF0000"/>
            </a:solidFill>
            <a:round/>
            <a:headEnd/>
            <a:tailEnd/>
          </a:ln>
        </p:spPr>
      </p:cxnSp>
      <p:cxnSp>
        <p:nvCxnSpPr>
          <p:cNvPr id="27658" name="Straight Connector 12"/>
          <p:cNvCxnSpPr>
            <a:cxnSpLocks noChangeShapeType="1"/>
          </p:cNvCxnSpPr>
          <p:nvPr/>
        </p:nvCxnSpPr>
        <p:spPr bwMode="auto">
          <a:xfrm>
            <a:off x="4724400" y="1981200"/>
            <a:ext cx="1600200" cy="1588"/>
          </a:xfrm>
          <a:prstGeom prst="line">
            <a:avLst/>
          </a:prstGeom>
          <a:noFill/>
          <a:ln w="25400" algn="ctr">
            <a:solidFill>
              <a:srgbClr val="FF0000"/>
            </a:solidFill>
            <a:round/>
            <a:headEnd/>
            <a:tailEnd/>
          </a:ln>
        </p:spPr>
      </p:cxnSp>
      <p:cxnSp>
        <p:nvCxnSpPr>
          <p:cNvPr id="27659" name="Straight Connector 13"/>
          <p:cNvCxnSpPr>
            <a:cxnSpLocks noChangeShapeType="1"/>
          </p:cNvCxnSpPr>
          <p:nvPr/>
        </p:nvCxnSpPr>
        <p:spPr bwMode="auto">
          <a:xfrm>
            <a:off x="228600" y="2286000"/>
            <a:ext cx="1600200" cy="1588"/>
          </a:xfrm>
          <a:prstGeom prst="line">
            <a:avLst/>
          </a:prstGeom>
          <a:noFill/>
          <a:ln w="25400" algn="ctr">
            <a:solidFill>
              <a:srgbClr val="FF0000"/>
            </a:solidFill>
            <a:round/>
            <a:headEnd/>
            <a:tailEnd/>
          </a:ln>
        </p:spPr>
      </p:cxnSp>
      <p:cxnSp>
        <p:nvCxnSpPr>
          <p:cNvPr id="27660" name="Straight Connector 14"/>
          <p:cNvCxnSpPr>
            <a:cxnSpLocks noChangeShapeType="1"/>
          </p:cNvCxnSpPr>
          <p:nvPr/>
        </p:nvCxnSpPr>
        <p:spPr bwMode="auto">
          <a:xfrm>
            <a:off x="2133600" y="2286000"/>
            <a:ext cx="3657600" cy="1588"/>
          </a:xfrm>
          <a:prstGeom prst="line">
            <a:avLst/>
          </a:prstGeom>
          <a:noFill/>
          <a:ln w="25400" algn="ctr">
            <a:solidFill>
              <a:srgbClr val="FF0000"/>
            </a:solidFill>
            <a:round/>
            <a:headEnd/>
            <a:tailEnd/>
          </a:ln>
        </p:spPr>
      </p:cxnSp>
      <p:cxnSp>
        <p:nvCxnSpPr>
          <p:cNvPr id="27661" name="Straight Connector 16"/>
          <p:cNvCxnSpPr>
            <a:cxnSpLocks noChangeShapeType="1"/>
          </p:cNvCxnSpPr>
          <p:nvPr/>
        </p:nvCxnSpPr>
        <p:spPr bwMode="auto">
          <a:xfrm>
            <a:off x="6019800" y="1371600"/>
            <a:ext cx="1600200" cy="1588"/>
          </a:xfrm>
          <a:prstGeom prst="line">
            <a:avLst/>
          </a:prstGeom>
          <a:noFill/>
          <a:ln w="25400" algn="ctr">
            <a:solidFill>
              <a:srgbClr val="FF0000"/>
            </a:solidFill>
            <a:round/>
            <a:headEnd/>
            <a:tailEnd/>
          </a:ln>
        </p:spPr>
      </p:cxnSp>
      <p:cxnSp>
        <p:nvCxnSpPr>
          <p:cNvPr id="27662" name="Straight Connector 18"/>
          <p:cNvCxnSpPr>
            <a:cxnSpLocks noChangeShapeType="1"/>
          </p:cNvCxnSpPr>
          <p:nvPr/>
        </p:nvCxnSpPr>
        <p:spPr bwMode="auto">
          <a:xfrm>
            <a:off x="5943600" y="1371600"/>
            <a:ext cx="1600200" cy="1588"/>
          </a:xfrm>
          <a:prstGeom prst="line">
            <a:avLst/>
          </a:prstGeom>
          <a:noFill/>
          <a:ln w="25400" algn="ctr">
            <a:solidFill>
              <a:srgbClr val="FF0000"/>
            </a:solidFill>
            <a:round/>
            <a:headEnd/>
            <a:tailEnd/>
          </a:ln>
        </p:spPr>
      </p:cxnSp>
      <p:cxnSp>
        <p:nvCxnSpPr>
          <p:cNvPr id="27663" name="Straight Connector 19"/>
          <p:cNvCxnSpPr>
            <a:cxnSpLocks noChangeShapeType="1"/>
          </p:cNvCxnSpPr>
          <p:nvPr/>
        </p:nvCxnSpPr>
        <p:spPr bwMode="auto">
          <a:xfrm>
            <a:off x="1295400" y="6248400"/>
            <a:ext cx="2819400" cy="1588"/>
          </a:xfrm>
          <a:prstGeom prst="line">
            <a:avLst/>
          </a:prstGeom>
          <a:noFill/>
          <a:ln w="25400" algn="ctr">
            <a:solidFill>
              <a:srgbClr val="FF0000"/>
            </a:solidFill>
            <a:round/>
            <a:headEnd/>
            <a:tailEnd/>
          </a:ln>
        </p:spPr>
      </p:cxnSp>
      <p:cxnSp>
        <p:nvCxnSpPr>
          <p:cNvPr id="27664" name="Straight Connector 21"/>
          <p:cNvCxnSpPr>
            <a:cxnSpLocks noChangeShapeType="1"/>
          </p:cNvCxnSpPr>
          <p:nvPr/>
        </p:nvCxnSpPr>
        <p:spPr bwMode="auto">
          <a:xfrm>
            <a:off x="5562600" y="6248400"/>
            <a:ext cx="2819400" cy="1588"/>
          </a:xfrm>
          <a:prstGeom prst="line">
            <a:avLst/>
          </a:prstGeom>
          <a:noFill/>
          <a:ln w="25400" algn="ctr">
            <a:solidFill>
              <a:srgbClr val="FF0000"/>
            </a:solidFill>
            <a:round/>
            <a:headEnd/>
            <a:tailEnd/>
          </a:ln>
        </p:spPr>
      </p:cxnSp>
      <p:cxnSp>
        <p:nvCxnSpPr>
          <p:cNvPr id="27665" name="Straight Arrow Connector 23"/>
          <p:cNvCxnSpPr>
            <a:cxnSpLocks noChangeShapeType="1"/>
          </p:cNvCxnSpPr>
          <p:nvPr/>
        </p:nvCxnSpPr>
        <p:spPr bwMode="auto">
          <a:xfrm rot="10800000" flipV="1">
            <a:off x="3124200" y="2514600"/>
            <a:ext cx="4495800" cy="3352800"/>
          </a:xfrm>
          <a:prstGeom prst="straightConnector1">
            <a:avLst/>
          </a:prstGeom>
          <a:noFill/>
          <a:ln w="9525" algn="ctr">
            <a:solidFill>
              <a:schemeClr val="tx1"/>
            </a:solidFill>
            <a:round/>
            <a:headEnd/>
            <a:tailEnd type="arrow" w="med" len="med"/>
          </a:ln>
        </p:spPr>
      </p:cxnSp>
      <p:cxnSp>
        <p:nvCxnSpPr>
          <p:cNvPr id="27666" name="Straight Arrow Connector 26"/>
          <p:cNvCxnSpPr>
            <a:cxnSpLocks noChangeShapeType="1"/>
          </p:cNvCxnSpPr>
          <p:nvPr/>
        </p:nvCxnSpPr>
        <p:spPr bwMode="auto">
          <a:xfrm>
            <a:off x="4343400" y="6096000"/>
            <a:ext cx="228600" cy="1588"/>
          </a:xfrm>
          <a:prstGeom prst="straightConnector1">
            <a:avLst/>
          </a:prstGeom>
          <a:noFill/>
          <a:ln w="9525" algn="ctr">
            <a:solidFill>
              <a:schemeClr val="tx1"/>
            </a:solidFill>
            <a:round/>
            <a:headEnd/>
            <a:tailEnd type="arrow" w="med" len="med"/>
          </a:ln>
        </p:spPr>
      </p:cxnSp>
      <p:cxnSp>
        <p:nvCxnSpPr>
          <p:cNvPr id="27667" name="Straight Arrow Connector 27"/>
          <p:cNvCxnSpPr>
            <a:cxnSpLocks noChangeShapeType="1"/>
          </p:cNvCxnSpPr>
          <p:nvPr/>
        </p:nvCxnSpPr>
        <p:spPr bwMode="auto">
          <a:xfrm>
            <a:off x="3352800" y="4495800"/>
            <a:ext cx="2286000" cy="1588"/>
          </a:xfrm>
          <a:prstGeom prst="straightConnector1">
            <a:avLst/>
          </a:prstGeom>
          <a:noFill/>
          <a:ln w="25400" algn="ctr">
            <a:solidFill>
              <a:srgbClr val="0033CC"/>
            </a:solidFill>
            <a:round/>
            <a:headEnd/>
            <a:tailEnd type="arrow" w="med" len="med"/>
          </a:ln>
        </p:spPr>
      </p:cxnSp>
    </p:spTree>
    <p:extLst>
      <p:ext uri="{BB962C8B-B14F-4D97-AF65-F5344CB8AC3E}">
        <p14:creationId xmlns:p14="http://schemas.microsoft.com/office/powerpoint/2010/main" val="353250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457200"/>
            <a:ext cx="8077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TW" sz="4000" dirty="0" smtClean="0">
                <a:latin typeface="Gill Sans MT" pitchFamily="34" charset="0"/>
                <a:ea typeface="ＭＳ Ｐゴシック" pitchFamily="34" charset="-128"/>
              </a:rPr>
              <a:t>Symmetric Block Cipher Algorithms</a:t>
            </a:r>
          </a:p>
        </p:txBody>
      </p:sp>
      <p:sp>
        <p:nvSpPr>
          <p:cNvPr id="28675" name="Rectangle 3"/>
          <p:cNvSpPr>
            <a:spLocks noGrp="1" noChangeArrowheads="1"/>
          </p:cNvSpPr>
          <p:nvPr>
            <p:ph type="body" idx="1"/>
          </p:nvPr>
        </p:nvSpPr>
        <p:spPr bwMode="auto">
          <a:xfrm>
            <a:off x="609600" y="2514600"/>
            <a:ext cx="7467600" cy="1828800"/>
          </a:xfrm>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pPr>
            <a:r>
              <a:rPr lang="en-US" altLang="zh-TW" dirty="0" smtClean="0">
                <a:latin typeface="Gill Sans MT" pitchFamily="34" charset="0"/>
                <a:ea typeface="ＭＳ Ｐゴシック" pitchFamily="34" charset="-128"/>
              </a:rPr>
              <a:t>DES (Data Encryption Standard)</a:t>
            </a:r>
          </a:p>
          <a:p>
            <a:pPr>
              <a:buFontTx/>
              <a:buBlip>
                <a:blip r:embed="rId3"/>
              </a:buBlip>
            </a:pPr>
            <a:r>
              <a:rPr lang="en-US" altLang="zh-TW" dirty="0" smtClean="0">
                <a:latin typeface="Gill Sans MT" pitchFamily="34" charset="0"/>
                <a:ea typeface="ＭＳ Ｐゴシック" pitchFamily="34" charset="-128"/>
              </a:rPr>
              <a:t>3DES (Triple DES)</a:t>
            </a:r>
          </a:p>
          <a:p>
            <a:pPr>
              <a:buFontTx/>
              <a:buBlip>
                <a:blip r:embed="rId3"/>
              </a:buBlip>
            </a:pPr>
            <a:r>
              <a:rPr lang="en-US" altLang="zh-TW" dirty="0" smtClean="0">
                <a:latin typeface="Gill Sans MT" pitchFamily="34" charset="0"/>
                <a:ea typeface="ＭＳ Ｐゴシック" pitchFamily="34" charset="-128"/>
              </a:rPr>
              <a:t>AES (Advanced Encryption Standard)</a:t>
            </a:r>
          </a:p>
          <a:p>
            <a:pPr>
              <a:buFontTx/>
              <a:buBlip>
                <a:blip r:embed="rId3"/>
              </a:buBlip>
            </a:pPr>
            <a:endParaRPr lang="en-US" altLang="zh-TW" dirty="0" smtClean="0">
              <a:latin typeface="Gill Sans MT" pitchFamily="34" charset="0"/>
              <a:ea typeface="ＭＳ Ｐゴシック" pitchFamily="34" charset="-128"/>
            </a:endParaRPr>
          </a:p>
        </p:txBody>
      </p:sp>
    </p:spTree>
    <p:extLst>
      <p:ext uri="{BB962C8B-B14F-4D97-AF65-F5344CB8AC3E}">
        <p14:creationId xmlns:p14="http://schemas.microsoft.com/office/powerpoint/2010/main" val="6647172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457200" y="6096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latin typeface="Gill Sans MT" pitchFamily="34" charset="0"/>
              </a:rPr>
              <a:t>Data Encryption Standard</a:t>
            </a:r>
          </a:p>
        </p:txBody>
      </p:sp>
      <p:sp>
        <p:nvSpPr>
          <p:cNvPr id="29699" name="Content Placeholder 2"/>
          <p:cNvSpPr>
            <a:spLocks noGrp="1"/>
          </p:cNvSpPr>
          <p:nvPr>
            <p:ph idx="1"/>
          </p:nvPr>
        </p:nvSpPr>
        <p:spPr bwMode="auto">
          <a:xfrm>
            <a:off x="381000" y="1600200"/>
            <a:ext cx="8458200" cy="44196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Blip>
                <a:blip r:embed="rId2"/>
              </a:buBlip>
            </a:pPr>
            <a:r>
              <a:rPr lang="en-US" smtClean="0">
                <a:latin typeface="Gill Sans MT" pitchFamily="34" charset="0"/>
              </a:rPr>
              <a:t>Symmetric block cipher</a:t>
            </a:r>
          </a:p>
          <a:p>
            <a:pPr lvl="1">
              <a:buFontTx/>
              <a:buChar char="–"/>
            </a:pPr>
            <a:r>
              <a:rPr lang="en-US" smtClean="0">
                <a:solidFill>
                  <a:srgbClr val="FF0000"/>
                </a:solidFill>
                <a:latin typeface="Gill Sans MT" pitchFamily="34" charset="0"/>
              </a:rPr>
              <a:t>56-bit key</a:t>
            </a:r>
            <a:r>
              <a:rPr lang="en-US" smtClean="0">
                <a:latin typeface="Gill Sans MT" pitchFamily="34" charset="0"/>
              </a:rPr>
              <a:t>, </a:t>
            </a:r>
            <a:r>
              <a:rPr lang="en-US" smtClean="0">
                <a:solidFill>
                  <a:srgbClr val="FF0000"/>
                </a:solidFill>
                <a:latin typeface="Gill Sans MT" pitchFamily="34" charset="0"/>
              </a:rPr>
              <a:t>64-bit input block, 64-bit output block</a:t>
            </a:r>
          </a:p>
          <a:p>
            <a:pPr>
              <a:buFontTx/>
              <a:buBlip>
                <a:blip r:embed="rId2"/>
              </a:buBlip>
            </a:pPr>
            <a:r>
              <a:rPr lang="en-US" smtClean="0">
                <a:latin typeface="Gill Sans MT" pitchFamily="34" charset="0"/>
              </a:rPr>
              <a:t>One of </a:t>
            </a:r>
            <a:r>
              <a:rPr lang="en-US" smtClean="0">
                <a:solidFill>
                  <a:srgbClr val="FF0000"/>
                </a:solidFill>
                <a:latin typeface="Gill Sans MT" pitchFamily="34" charset="0"/>
              </a:rPr>
              <a:t>most used </a:t>
            </a:r>
            <a:r>
              <a:rPr lang="en-US" smtClean="0">
                <a:latin typeface="Gill Sans MT" pitchFamily="34" charset="0"/>
              </a:rPr>
              <a:t>encryption systems in world</a:t>
            </a:r>
          </a:p>
          <a:p>
            <a:pPr lvl="1">
              <a:buFontTx/>
              <a:buChar char="–"/>
            </a:pPr>
            <a:r>
              <a:rPr lang="en-US" smtClean="0">
                <a:latin typeface="Gill Sans MT" pitchFamily="34" charset="0"/>
              </a:rPr>
              <a:t>Developed in </a:t>
            </a:r>
            <a:r>
              <a:rPr lang="en-US" smtClean="0">
                <a:solidFill>
                  <a:srgbClr val="FF0000"/>
                </a:solidFill>
                <a:latin typeface="Gill Sans MT" pitchFamily="34" charset="0"/>
              </a:rPr>
              <a:t>1977 </a:t>
            </a:r>
            <a:r>
              <a:rPr lang="en-US" smtClean="0">
                <a:latin typeface="Gill Sans MT" pitchFamily="34" charset="0"/>
              </a:rPr>
              <a:t>by NBS/NIST</a:t>
            </a:r>
          </a:p>
          <a:p>
            <a:pPr lvl="1">
              <a:buFontTx/>
              <a:buChar char="–"/>
            </a:pPr>
            <a:r>
              <a:rPr lang="en-US" smtClean="0">
                <a:latin typeface="Gill Sans MT" pitchFamily="34" charset="0"/>
              </a:rPr>
              <a:t>Designed by </a:t>
            </a:r>
            <a:r>
              <a:rPr lang="en-US" smtClean="0">
                <a:solidFill>
                  <a:srgbClr val="FF0000"/>
                </a:solidFill>
                <a:latin typeface="Gill Sans MT" pitchFamily="34" charset="0"/>
              </a:rPr>
              <a:t>IBM</a:t>
            </a:r>
            <a:r>
              <a:rPr lang="en-US" smtClean="0">
                <a:latin typeface="Gill Sans MT" pitchFamily="34" charset="0"/>
              </a:rPr>
              <a:t> (Lucifer) with input from NSA</a:t>
            </a:r>
          </a:p>
          <a:p>
            <a:pPr lvl="1">
              <a:buFontTx/>
              <a:buChar char="–"/>
            </a:pPr>
            <a:r>
              <a:rPr lang="en-US" smtClean="0">
                <a:latin typeface="Gill Sans MT" pitchFamily="34" charset="0"/>
              </a:rPr>
              <a:t>Principles used in other ciphers, e.g. 3DES, IDEA</a:t>
            </a:r>
          </a:p>
          <a:p>
            <a:pPr>
              <a:buFontTx/>
              <a:buBlip>
                <a:blip r:embed="rId2"/>
              </a:buBlip>
            </a:pPr>
            <a:r>
              <a:rPr lang="en-US" smtClean="0">
                <a:latin typeface="Gill Sans MT" pitchFamily="34" charset="0"/>
              </a:rPr>
              <a:t>Simplied DES (S-DES)</a:t>
            </a:r>
          </a:p>
          <a:p>
            <a:pPr lvl="1">
              <a:buFontTx/>
              <a:buBlip>
                <a:blip r:embed="rId2"/>
              </a:buBlip>
            </a:pPr>
            <a:r>
              <a:rPr lang="en-US" smtClean="0">
                <a:latin typeface="Gill Sans MT" pitchFamily="34" charset="0"/>
              </a:rPr>
              <a:t>Cipher using principles of DES</a:t>
            </a:r>
          </a:p>
          <a:p>
            <a:pPr lvl="1">
              <a:buFontTx/>
              <a:buBlip>
                <a:blip r:embed="rId2"/>
              </a:buBlip>
            </a:pPr>
            <a:r>
              <a:rPr lang="en-US" smtClean="0">
                <a:latin typeface="Gill Sans MT" pitchFamily="34" charset="0"/>
              </a:rPr>
              <a:t>Developed for education (not real world use)</a:t>
            </a:r>
          </a:p>
        </p:txBody>
      </p:sp>
    </p:spTree>
    <p:extLst>
      <p:ext uri="{BB962C8B-B14F-4D97-AF65-F5344CB8AC3E}">
        <p14:creationId xmlns:p14="http://schemas.microsoft.com/office/powerpoint/2010/main" val="22204465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304800" y="3810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latin typeface="Gill Sans MT" pitchFamily="34" charset="0"/>
              </a:rPr>
              <a:t>Simplified DES</a:t>
            </a:r>
          </a:p>
        </p:txBody>
      </p:sp>
      <p:sp>
        <p:nvSpPr>
          <p:cNvPr id="30723" name="Content Placeholder 2"/>
          <p:cNvSpPr>
            <a:spLocks noGrp="1"/>
          </p:cNvSpPr>
          <p:nvPr>
            <p:ph idx="1"/>
          </p:nvPr>
        </p:nvSpPr>
        <p:spPr bwMode="auto">
          <a:xfrm>
            <a:off x="381000" y="2076450"/>
            <a:ext cx="8458200" cy="3886200"/>
          </a:xfrm>
          <a:no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Tx/>
              <a:buBlip>
                <a:blip r:embed="rId2"/>
              </a:buBlip>
            </a:pPr>
            <a:r>
              <a:rPr lang="en-US" dirty="0" smtClean="0">
                <a:latin typeface="Gill Sans MT" pitchFamily="34" charset="0"/>
              </a:rPr>
              <a:t>Input (plaintext) block: </a:t>
            </a:r>
            <a:r>
              <a:rPr lang="en-US" dirty="0" smtClean="0">
                <a:solidFill>
                  <a:srgbClr val="FF0000"/>
                </a:solidFill>
                <a:latin typeface="Gill Sans MT" pitchFamily="34" charset="0"/>
              </a:rPr>
              <a:t>8-bits</a:t>
            </a:r>
          </a:p>
          <a:p>
            <a:pPr>
              <a:buFontTx/>
              <a:buBlip>
                <a:blip r:embed="rId2"/>
              </a:buBlip>
            </a:pPr>
            <a:r>
              <a:rPr lang="en-US" dirty="0" smtClean="0">
                <a:latin typeface="Gill Sans MT" pitchFamily="34" charset="0"/>
              </a:rPr>
              <a:t>Output (</a:t>
            </a:r>
            <a:r>
              <a:rPr lang="en-US" dirty="0" err="1" smtClean="0">
                <a:latin typeface="Gill Sans MT" pitchFamily="34" charset="0"/>
              </a:rPr>
              <a:t>ciphertext</a:t>
            </a:r>
            <a:r>
              <a:rPr lang="en-US" dirty="0" smtClean="0">
                <a:latin typeface="Gill Sans MT" pitchFamily="34" charset="0"/>
              </a:rPr>
              <a:t>) block: </a:t>
            </a:r>
            <a:r>
              <a:rPr lang="en-US" dirty="0" smtClean="0">
                <a:solidFill>
                  <a:srgbClr val="FF0000"/>
                </a:solidFill>
                <a:latin typeface="Gill Sans MT" pitchFamily="34" charset="0"/>
              </a:rPr>
              <a:t>8-bits</a:t>
            </a:r>
          </a:p>
          <a:p>
            <a:pPr>
              <a:buFontTx/>
              <a:buBlip>
                <a:blip r:embed="rId2"/>
              </a:buBlip>
            </a:pPr>
            <a:r>
              <a:rPr lang="en-US" dirty="0" smtClean="0">
                <a:latin typeface="Gill Sans MT" pitchFamily="34" charset="0"/>
              </a:rPr>
              <a:t>Key: </a:t>
            </a:r>
            <a:r>
              <a:rPr lang="en-US" dirty="0" smtClean="0">
                <a:solidFill>
                  <a:srgbClr val="FF0000"/>
                </a:solidFill>
                <a:latin typeface="Gill Sans MT" pitchFamily="34" charset="0"/>
              </a:rPr>
              <a:t>10-bits</a:t>
            </a:r>
          </a:p>
          <a:p>
            <a:pPr>
              <a:buFontTx/>
              <a:buBlip>
                <a:blip r:embed="rId2"/>
              </a:buBlip>
            </a:pPr>
            <a:r>
              <a:rPr lang="en-US" dirty="0" smtClean="0">
                <a:latin typeface="Gill Sans MT" pitchFamily="34" charset="0"/>
              </a:rPr>
              <a:t>Rounds</a:t>
            </a:r>
            <a:r>
              <a:rPr lang="en-US" dirty="0" smtClean="0">
                <a:solidFill>
                  <a:srgbClr val="FF0000"/>
                </a:solidFill>
                <a:latin typeface="Gill Sans MT" pitchFamily="34" charset="0"/>
              </a:rPr>
              <a:t>: 2</a:t>
            </a:r>
          </a:p>
          <a:p>
            <a:pPr>
              <a:buFontTx/>
              <a:buBlip>
                <a:blip r:embed="rId2"/>
              </a:buBlip>
            </a:pPr>
            <a:r>
              <a:rPr lang="en-US" dirty="0" smtClean="0">
                <a:latin typeface="Gill Sans MT" pitchFamily="34" charset="0"/>
              </a:rPr>
              <a:t>Round keys generated using permutations and left shifts</a:t>
            </a:r>
          </a:p>
          <a:p>
            <a:pPr>
              <a:buFontTx/>
              <a:buBlip>
                <a:blip r:embed="rId2"/>
              </a:buBlip>
            </a:pPr>
            <a:r>
              <a:rPr lang="en-US" dirty="0" smtClean="0">
                <a:latin typeface="Gill Sans MT" pitchFamily="34" charset="0"/>
              </a:rPr>
              <a:t>Encryption: initial permutation, round function, switch halves</a:t>
            </a:r>
          </a:p>
          <a:p>
            <a:pPr>
              <a:buFontTx/>
              <a:buBlip>
                <a:blip r:embed="rId2"/>
              </a:buBlip>
            </a:pPr>
            <a:r>
              <a:rPr lang="en-US" dirty="0" smtClean="0">
                <a:latin typeface="Gill Sans MT" pitchFamily="34" charset="0"/>
              </a:rPr>
              <a:t>Decryption: Same as encryption, </a:t>
            </a:r>
            <a:r>
              <a:rPr lang="en-US" dirty="0" smtClean="0">
                <a:solidFill>
                  <a:srgbClr val="FF0000"/>
                </a:solidFill>
                <a:latin typeface="Gill Sans MT" pitchFamily="34" charset="0"/>
              </a:rPr>
              <a:t>except round keys used in opposite order</a:t>
            </a:r>
          </a:p>
        </p:txBody>
      </p:sp>
    </p:spTree>
    <p:extLst>
      <p:ext uri="{BB962C8B-B14F-4D97-AF65-F5344CB8AC3E}">
        <p14:creationId xmlns:p14="http://schemas.microsoft.com/office/powerpoint/2010/main" val="2890445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Ideal block cipher example</a:t>
            </a:r>
          </a:p>
        </p:txBody>
      </p:sp>
      <p:pic>
        <p:nvPicPr>
          <p:cNvPr id="10243" name="Picture 4"/>
          <p:cNvPicPr>
            <a:picLocks noChangeAspect="1" noChangeArrowheads="1"/>
          </p:cNvPicPr>
          <p:nvPr/>
        </p:nvPicPr>
        <p:blipFill>
          <a:blip r:embed="rId3"/>
          <a:srcRect/>
          <a:stretch>
            <a:fillRect/>
          </a:stretch>
        </p:blipFill>
        <p:spPr bwMode="auto">
          <a:xfrm>
            <a:off x="609600" y="2152650"/>
            <a:ext cx="8013700" cy="2438400"/>
          </a:xfrm>
          <a:prstGeom prst="rect">
            <a:avLst/>
          </a:prstGeom>
          <a:noFill/>
          <a:ln w="9525">
            <a:noFill/>
            <a:miter lim="800000"/>
            <a:headEnd/>
            <a:tailEnd/>
          </a:ln>
        </p:spPr>
      </p:pic>
      <p:sp>
        <p:nvSpPr>
          <p:cNvPr id="10244" name="Rectangle 4"/>
          <p:cNvSpPr>
            <a:spLocks noChangeArrowheads="1"/>
          </p:cNvSpPr>
          <p:nvPr/>
        </p:nvSpPr>
        <p:spPr bwMode="auto">
          <a:xfrm>
            <a:off x="1524000" y="4991100"/>
            <a:ext cx="4572000" cy="1570038"/>
          </a:xfrm>
          <a:prstGeom prst="rect">
            <a:avLst/>
          </a:prstGeom>
          <a:noFill/>
          <a:ln w="9525">
            <a:noFill/>
            <a:miter lim="800000"/>
            <a:headEnd/>
            <a:tailEnd/>
          </a:ln>
        </p:spPr>
        <p:txBody>
          <a:bodyPr>
            <a:spAutoFit/>
          </a:bodyPr>
          <a:lstStyle/>
          <a:p>
            <a:r>
              <a:rPr lang="en-US" dirty="0">
                <a:latin typeface="Courier New" pitchFamily="49" charset="0"/>
                <a:cs typeface="Courier New" pitchFamily="49" charset="0"/>
              </a:rPr>
              <a:t>2 bit block, 2</a:t>
            </a:r>
            <a:r>
              <a:rPr lang="en-US" baseline="30000" dirty="0">
                <a:latin typeface="Courier New" pitchFamily="49" charset="0"/>
                <a:cs typeface="Courier New" pitchFamily="49" charset="0"/>
              </a:rPr>
              <a:t>2</a:t>
            </a:r>
            <a:r>
              <a:rPr lang="en-US" dirty="0">
                <a:latin typeface="Courier New" pitchFamily="49" charset="0"/>
                <a:cs typeface="Courier New" pitchFamily="49" charset="0"/>
              </a:rPr>
              <a:t>=4 mappings</a:t>
            </a:r>
          </a:p>
          <a:p>
            <a:endParaRPr lang="en-US" sz="2400" dirty="0">
              <a:latin typeface="Courier New" pitchFamily="49" charset="0"/>
              <a:cs typeface="Courier New" pitchFamily="49" charset="0"/>
            </a:endParaRPr>
          </a:p>
          <a:p>
            <a:r>
              <a:rPr lang="en-US" dirty="0">
                <a:latin typeface="Courier New" pitchFamily="49" charset="0"/>
                <a:cs typeface="Courier New" pitchFamily="49" charset="0"/>
              </a:rPr>
              <a:t>Input 01</a:t>
            </a:r>
          </a:p>
          <a:p>
            <a:r>
              <a:rPr lang="en-US" dirty="0">
                <a:latin typeface="Courier New" pitchFamily="49" charset="0"/>
                <a:cs typeface="Courier New" pitchFamily="49" charset="0"/>
              </a:rPr>
              <a:t>Output 01  if K17 is   used, as </a:t>
            </a:r>
            <a:r>
              <a:rPr lang="en-US" dirty="0" smtClean="0">
                <a:latin typeface="Courier New" pitchFamily="49" charset="0"/>
                <a:cs typeface="Courier New" pitchFamily="49" charset="0"/>
              </a:rPr>
              <a:t>K17=11 </a:t>
            </a:r>
            <a:r>
              <a:rPr lang="en-US" dirty="0">
                <a:latin typeface="Courier New" pitchFamily="49" charset="0"/>
                <a:cs typeface="Courier New" pitchFamily="49" charset="0"/>
              </a:rPr>
              <a:t>01 00 10</a:t>
            </a:r>
            <a:endParaRPr lang="en-US" sz="2400" baseline="30000" dirty="0">
              <a:latin typeface="Courier New" pitchFamily="49" charset="0"/>
              <a:cs typeface="Courier New" pitchFamily="49" charset="0"/>
            </a:endParaRPr>
          </a:p>
        </p:txBody>
      </p:sp>
    </p:spTree>
    <p:extLst>
      <p:ext uri="{BB962C8B-B14F-4D97-AF65-F5344CB8AC3E}">
        <p14:creationId xmlns:p14="http://schemas.microsoft.com/office/powerpoint/2010/main" val="33056957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S-DES Key Generation</a:t>
            </a:r>
          </a:p>
        </p:txBody>
      </p:sp>
      <p:pic>
        <p:nvPicPr>
          <p:cNvPr id="31747" name="Picture 2"/>
          <p:cNvPicPr>
            <a:picLocks noChangeAspect="1" noChangeArrowheads="1"/>
          </p:cNvPicPr>
          <p:nvPr/>
        </p:nvPicPr>
        <p:blipFill>
          <a:blip r:embed="rId2"/>
          <a:srcRect/>
          <a:stretch>
            <a:fillRect/>
          </a:stretch>
        </p:blipFill>
        <p:spPr bwMode="auto">
          <a:xfrm>
            <a:off x="2743200" y="762000"/>
            <a:ext cx="3524250" cy="5619750"/>
          </a:xfrm>
          <a:prstGeom prst="rect">
            <a:avLst/>
          </a:prstGeom>
          <a:noFill/>
          <a:ln w="9525">
            <a:noFill/>
            <a:miter lim="800000"/>
            <a:headEnd/>
            <a:tailEnd/>
          </a:ln>
        </p:spPr>
      </p:pic>
    </p:spTree>
    <p:extLst>
      <p:ext uri="{BB962C8B-B14F-4D97-AF65-F5344CB8AC3E}">
        <p14:creationId xmlns:p14="http://schemas.microsoft.com/office/powerpoint/2010/main" val="13588115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S-DES Operations</a:t>
            </a:r>
          </a:p>
        </p:txBody>
      </p:sp>
      <p:sp>
        <p:nvSpPr>
          <p:cNvPr id="3277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smtClean="0"/>
              <a:t>P10 (permutate)</a:t>
            </a:r>
          </a:p>
          <a:p>
            <a:pPr>
              <a:buFontTx/>
              <a:buNone/>
            </a:pPr>
            <a:r>
              <a:rPr lang="en-US" smtClean="0"/>
              <a:t>		</a:t>
            </a:r>
            <a:r>
              <a:rPr lang="en-US" smtClean="0">
                <a:latin typeface="Courier New" pitchFamily="49" charset="0"/>
                <a:cs typeface="Courier New" pitchFamily="49" charset="0"/>
              </a:rPr>
              <a:t>Input : 1 2 3 4 5 6 7 8 9 10</a:t>
            </a:r>
          </a:p>
          <a:p>
            <a:pPr>
              <a:buFontTx/>
              <a:buNone/>
            </a:pPr>
            <a:r>
              <a:rPr lang="en-US" smtClean="0">
                <a:latin typeface="Courier New" pitchFamily="49" charset="0"/>
                <a:cs typeface="Courier New" pitchFamily="49" charset="0"/>
              </a:rPr>
              <a:t>		Output: 3 5 2 7 4 10 1 9 8 6</a:t>
            </a:r>
          </a:p>
          <a:p>
            <a:pPr>
              <a:buFontTx/>
              <a:buNone/>
            </a:pPr>
            <a:r>
              <a:rPr lang="en-US" smtClean="0"/>
              <a:t>P8 (select and permutate)</a:t>
            </a:r>
          </a:p>
          <a:p>
            <a:pPr>
              <a:buFontTx/>
              <a:buNone/>
            </a:pPr>
            <a:r>
              <a:rPr lang="en-US" smtClean="0"/>
              <a:t>		</a:t>
            </a:r>
            <a:r>
              <a:rPr lang="en-US" smtClean="0">
                <a:latin typeface="Courier New" pitchFamily="49" charset="0"/>
                <a:cs typeface="Courier New" pitchFamily="49" charset="0"/>
              </a:rPr>
              <a:t>Input : 1 2 3 4 5 6 7 8 9 10</a:t>
            </a:r>
          </a:p>
          <a:p>
            <a:pPr>
              <a:buFontTx/>
              <a:buNone/>
            </a:pPr>
            <a:r>
              <a:rPr lang="en-US" smtClean="0">
                <a:latin typeface="Courier New" pitchFamily="49" charset="0"/>
                <a:cs typeface="Courier New" pitchFamily="49" charset="0"/>
              </a:rPr>
              <a:t>		Output: 6 3 7 4 8 5 10 9</a:t>
            </a:r>
          </a:p>
          <a:p>
            <a:pPr>
              <a:buFontTx/>
              <a:buNone/>
            </a:pPr>
            <a:r>
              <a:rPr lang="en-US" smtClean="0"/>
              <a:t>P4 (permutate)</a:t>
            </a:r>
          </a:p>
          <a:p>
            <a:pPr>
              <a:buFontTx/>
              <a:buNone/>
            </a:pPr>
            <a:r>
              <a:rPr lang="en-US" smtClean="0"/>
              <a:t>		</a:t>
            </a:r>
            <a:r>
              <a:rPr lang="en-US" smtClean="0">
                <a:latin typeface="Courier New" pitchFamily="49" charset="0"/>
                <a:cs typeface="Courier New" pitchFamily="49" charset="0"/>
              </a:rPr>
              <a:t>Input : 1 2 3 4</a:t>
            </a:r>
          </a:p>
          <a:p>
            <a:pPr>
              <a:buFontTx/>
              <a:buNone/>
            </a:pPr>
            <a:r>
              <a:rPr lang="en-US" smtClean="0">
                <a:latin typeface="Courier New" pitchFamily="49" charset="0"/>
                <a:cs typeface="Courier New" pitchFamily="49" charset="0"/>
              </a:rPr>
              <a:t>		Output: 2 4 3 1</a:t>
            </a:r>
          </a:p>
        </p:txBody>
      </p:sp>
    </p:spTree>
    <p:extLst>
      <p:ext uri="{BB962C8B-B14F-4D97-AF65-F5344CB8AC3E}">
        <p14:creationId xmlns:p14="http://schemas.microsoft.com/office/powerpoint/2010/main" val="35444835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Example S-DES : Key generation</a:t>
            </a:r>
          </a:p>
        </p:txBody>
      </p:sp>
      <p:sp>
        <p:nvSpPr>
          <p:cNvPr id="33795" name="Rectangle 3"/>
          <p:cNvSpPr>
            <a:spLocks noChangeArrowheads="1"/>
          </p:cNvSpPr>
          <p:nvPr/>
        </p:nvSpPr>
        <p:spPr bwMode="auto">
          <a:xfrm>
            <a:off x="228600" y="1600200"/>
            <a:ext cx="8458200" cy="5016500"/>
          </a:xfrm>
          <a:prstGeom prst="rect">
            <a:avLst/>
          </a:prstGeom>
          <a:noFill/>
          <a:ln w="9525">
            <a:solidFill>
              <a:schemeClr val="tx1"/>
            </a:solidFill>
            <a:prstDash val="dash"/>
            <a:miter lim="800000"/>
            <a:headEnd/>
            <a:tailEnd/>
          </a:ln>
        </p:spPr>
        <p:txBody>
          <a:bodyPr>
            <a:spAutoFit/>
          </a:bodyPr>
          <a:lstStyle/>
          <a:p>
            <a:pPr>
              <a:lnSpc>
                <a:spcPct val="200000"/>
              </a:lnSpc>
            </a:pPr>
            <a:r>
              <a:rPr lang="en-US" sz="2000"/>
              <a:t>Assume input 10-bit key, K, is: 1010000010</a:t>
            </a:r>
          </a:p>
          <a:p>
            <a:pPr>
              <a:lnSpc>
                <a:spcPct val="200000"/>
              </a:lnSpc>
            </a:pPr>
            <a:r>
              <a:rPr lang="en-US" sz="2000"/>
              <a:t>Then the steps for generating the two 8-bit round keys, K1 and K2, are:</a:t>
            </a:r>
          </a:p>
          <a:p>
            <a:pPr>
              <a:lnSpc>
                <a:spcPct val="200000"/>
              </a:lnSpc>
            </a:pPr>
            <a:r>
              <a:rPr lang="en-US" sz="2000"/>
              <a:t>1. Rearrange K using  P10: 1000001100</a:t>
            </a:r>
          </a:p>
          <a:p>
            <a:pPr>
              <a:lnSpc>
                <a:spcPct val="200000"/>
              </a:lnSpc>
            </a:pPr>
            <a:r>
              <a:rPr lang="en-US" sz="2000"/>
              <a:t>2. Left shift by 1 position both the left and right halves:  </a:t>
            </a:r>
            <a:r>
              <a:rPr lang="en-US" sz="2000">
                <a:solidFill>
                  <a:srgbClr val="FF0000"/>
                </a:solidFill>
              </a:rPr>
              <a:t>00</a:t>
            </a:r>
            <a:r>
              <a:rPr lang="en-US" sz="2000"/>
              <a:t>001 11000</a:t>
            </a:r>
          </a:p>
          <a:p>
            <a:pPr>
              <a:lnSpc>
                <a:spcPct val="200000"/>
              </a:lnSpc>
            </a:pPr>
            <a:r>
              <a:rPr lang="en-US" sz="2000"/>
              <a:t>3. Rearrange the halves with P8 to produce K1: 10100100</a:t>
            </a:r>
          </a:p>
          <a:p>
            <a:pPr>
              <a:lnSpc>
                <a:spcPct val="200000"/>
              </a:lnSpc>
            </a:pPr>
            <a:r>
              <a:rPr lang="en-US" sz="2000"/>
              <a:t>4. Left shift by 2 positions the left and right halves: 00100 00011</a:t>
            </a:r>
          </a:p>
          <a:p>
            <a:pPr>
              <a:lnSpc>
                <a:spcPct val="200000"/>
              </a:lnSpc>
            </a:pPr>
            <a:r>
              <a:rPr lang="en-US" sz="2000"/>
              <a:t>5. Rearrange the halves with P8 to produce K2: 01000011</a:t>
            </a:r>
          </a:p>
          <a:p>
            <a:pPr>
              <a:lnSpc>
                <a:spcPct val="200000"/>
              </a:lnSpc>
            </a:pPr>
            <a:r>
              <a:rPr lang="en-US" sz="2000"/>
              <a:t>K1 and K2 are used as inputs in the encryption and decryption stages.</a:t>
            </a:r>
          </a:p>
        </p:txBody>
      </p:sp>
      <p:cxnSp>
        <p:nvCxnSpPr>
          <p:cNvPr id="33796" name="Straight Connector 5"/>
          <p:cNvCxnSpPr>
            <a:cxnSpLocks noChangeShapeType="1"/>
          </p:cNvCxnSpPr>
          <p:nvPr/>
        </p:nvCxnSpPr>
        <p:spPr bwMode="auto">
          <a:xfrm rot="5400000">
            <a:off x="6934201" y="3505200"/>
            <a:ext cx="762000" cy="3175"/>
          </a:xfrm>
          <a:prstGeom prst="line">
            <a:avLst/>
          </a:prstGeom>
          <a:noFill/>
          <a:ln w="22225" algn="ctr">
            <a:solidFill>
              <a:srgbClr val="FF0000"/>
            </a:solidFill>
            <a:prstDash val="sysDash"/>
            <a:round/>
            <a:headEnd/>
            <a:tailEnd/>
          </a:ln>
        </p:spPr>
      </p:cxnSp>
      <p:cxnSp>
        <p:nvCxnSpPr>
          <p:cNvPr id="33797" name="Straight Arrow Connector 8"/>
          <p:cNvCxnSpPr>
            <a:cxnSpLocks noChangeShapeType="1"/>
          </p:cNvCxnSpPr>
          <p:nvPr/>
        </p:nvCxnSpPr>
        <p:spPr bwMode="auto">
          <a:xfrm rot="5400000">
            <a:off x="6858000" y="4114800"/>
            <a:ext cx="609600" cy="30480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9487627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S-DES Encryption Details</a:t>
            </a:r>
          </a:p>
        </p:txBody>
      </p:sp>
      <p:pic>
        <p:nvPicPr>
          <p:cNvPr id="34819" name="Picture 2"/>
          <p:cNvPicPr>
            <a:picLocks noChangeAspect="1" noChangeArrowheads="1"/>
          </p:cNvPicPr>
          <p:nvPr/>
        </p:nvPicPr>
        <p:blipFill>
          <a:blip r:embed="rId2"/>
          <a:srcRect/>
          <a:stretch>
            <a:fillRect/>
          </a:stretch>
        </p:blipFill>
        <p:spPr bwMode="auto">
          <a:xfrm>
            <a:off x="4419600" y="228600"/>
            <a:ext cx="4343400" cy="6324600"/>
          </a:xfrm>
          <a:prstGeom prst="rect">
            <a:avLst/>
          </a:prstGeom>
          <a:noFill/>
          <a:ln w="9525">
            <a:noFill/>
            <a:miter lim="800000"/>
            <a:headEnd/>
            <a:tailEnd/>
          </a:ln>
        </p:spPr>
      </p:pic>
    </p:spTree>
    <p:extLst>
      <p:ext uri="{BB962C8B-B14F-4D97-AF65-F5344CB8AC3E}">
        <p14:creationId xmlns:p14="http://schemas.microsoft.com/office/powerpoint/2010/main" val="27677467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S-DES Operations</a:t>
            </a:r>
          </a:p>
        </p:txBody>
      </p:sp>
      <p:sp>
        <p:nvSpPr>
          <p:cNvPr id="3584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smtClean="0"/>
              <a:t>EP (expand and permutate)</a:t>
            </a:r>
          </a:p>
          <a:p>
            <a:pPr>
              <a:buFontTx/>
              <a:buNone/>
            </a:pPr>
            <a:r>
              <a:rPr lang="en-US" smtClean="0"/>
              <a:t>		</a:t>
            </a:r>
            <a:r>
              <a:rPr lang="en-US" smtClean="0">
                <a:latin typeface="Courier New" pitchFamily="49" charset="0"/>
                <a:cs typeface="Courier New" pitchFamily="49" charset="0"/>
              </a:rPr>
              <a:t>Input : 1 2 3 4</a:t>
            </a:r>
          </a:p>
          <a:p>
            <a:pPr>
              <a:buFontTx/>
              <a:buNone/>
            </a:pPr>
            <a:r>
              <a:rPr lang="en-US" smtClean="0">
                <a:latin typeface="Courier New" pitchFamily="49" charset="0"/>
                <a:cs typeface="Courier New" pitchFamily="49" charset="0"/>
              </a:rPr>
              <a:t>		Output: 4 1 2 3 2 3 4 1</a:t>
            </a:r>
          </a:p>
          <a:p>
            <a:pPr>
              <a:buFontTx/>
              <a:buBlip>
                <a:blip r:embed="rId2"/>
              </a:buBlip>
            </a:pPr>
            <a:r>
              <a:rPr lang="en-US" smtClean="0"/>
              <a:t>IP (initial permutation)</a:t>
            </a:r>
          </a:p>
          <a:p>
            <a:pPr>
              <a:buFontTx/>
              <a:buNone/>
            </a:pPr>
            <a:r>
              <a:rPr lang="en-US" smtClean="0"/>
              <a:t>		</a:t>
            </a:r>
            <a:r>
              <a:rPr lang="en-US" smtClean="0">
                <a:latin typeface="Courier New" pitchFamily="49" charset="0"/>
                <a:cs typeface="Courier New" pitchFamily="49" charset="0"/>
              </a:rPr>
              <a:t>Input : 1 2 3 4 5 6 7 8</a:t>
            </a:r>
          </a:p>
          <a:p>
            <a:pPr>
              <a:buFontTx/>
              <a:buNone/>
            </a:pPr>
            <a:r>
              <a:rPr lang="en-US" smtClean="0">
                <a:latin typeface="Courier New" pitchFamily="49" charset="0"/>
                <a:cs typeface="Courier New" pitchFamily="49" charset="0"/>
              </a:rPr>
              <a:t>		Output: 2 6 3 1 4 8 5 7</a:t>
            </a:r>
          </a:p>
          <a:p>
            <a:pPr>
              <a:buFontTx/>
              <a:buBlip>
                <a:blip r:embed="rId2"/>
              </a:buBlip>
            </a:pPr>
            <a:r>
              <a:rPr lang="en-US" smtClean="0"/>
              <a:t>IP</a:t>
            </a:r>
            <a:r>
              <a:rPr lang="en-US" baseline="30000" smtClean="0"/>
              <a:t>-1</a:t>
            </a:r>
            <a:r>
              <a:rPr lang="en-US" smtClean="0"/>
              <a:t> (inverse of IP)</a:t>
            </a:r>
          </a:p>
          <a:p>
            <a:pPr>
              <a:buFontTx/>
              <a:buBlip>
                <a:blip r:embed="rId2"/>
              </a:buBlip>
            </a:pPr>
            <a:r>
              <a:rPr lang="en-US" smtClean="0"/>
              <a:t>LS-1 (left shift 1 position)</a:t>
            </a:r>
          </a:p>
          <a:p>
            <a:pPr>
              <a:buFontTx/>
              <a:buBlip>
                <a:blip r:embed="rId2"/>
              </a:buBlip>
            </a:pPr>
            <a:r>
              <a:rPr lang="en-US" smtClean="0"/>
              <a:t>LS-2 (left shift 2 positions)</a:t>
            </a:r>
          </a:p>
        </p:txBody>
      </p:sp>
    </p:spTree>
    <p:extLst>
      <p:ext uri="{BB962C8B-B14F-4D97-AF65-F5344CB8AC3E}">
        <p14:creationId xmlns:p14="http://schemas.microsoft.com/office/powerpoint/2010/main" val="13877930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Example S-DES Encryption</a:t>
            </a:r>
          </a:p>
        </p:txBody>
      </p:sp>
      <p:sp>
        <p:nvSpPr>
          <p:cNvPr id="36867" name="Rectangle 3"/>
          <p:cNvSpPr>
            <a:spLocks noChangeArrowheads="1"/>
          </p:cNvSpPr>
          <p:nvPr/>
        </p:nvSpPr>
        <p:spPr bwMode="auto">
          <a:xfrm>
            <a:off x="228600" y="1154112"/>
            <a:ext cx="8763000" cy="5703888"/>
          </a:xfrm>
          <a:prstGeom prst="rect">
            <a:avLst/>
          </a:prstGeom>
          <a:noFill/>
          <a:ln w="9525">
            <a:noFill/>
            <a:miter lim="800000"/>
            <a:headEnd/>
            <a:tailEnd/>
          </a:ln>
        </p:spPr>
        <p:txBody>
          <a:bodyPr>
            <a:spAutoFit/>
          </a:bodyPr>
          <a:lstStyle/>
          <a:p>
            <a:pPr>
              <a:lnSpc>
                <a:spcPts val="3200"/>
              </a:lnSpc>
            </a:pPr>
            <a:r>
              <a:rPr lang="en-US" sz="2000" dirty="0"/>
              <a:t>Assume a 8-bit plaintext, P: 01110010</a:t>
            </a:r>
          </a:p>
          <a:p>
            <a:pPr>
              <a:lnSpc>
                <a:spcPts val="3200"/>
              </a:lnSpc>
            </a:pPr>
            <a:r>
              <a:rPr lang="en-US" sz="2000" dirty="0"/>
              <a:t>Then the steps for encryption are:</a:t>
            </a:r>
          </a:p>
          <a:p>
            <a:pPr>
              <a:lnSpc>
                <a:spcPts val="3200"/>
              </a:lnSpc>
            </a:pPr>
            <a:r>
              <a:rPr lang="en-US" sz="2000" dirty="0"/>
              <a:t>1. Apply the initial permutation, IP, on P: 10101001</a:t>
            </a:r>
          </a:p>
          <a:p>
            <a:pPr>
              <a:lnSpc>
                <a:spcPts val="3200"/>
              </a:lnSpc>
            </a:pPr>
            <a:r>
              <a:rPr lang="en-US" sz="2000" dirty="0"/>
              <a:t>2. Assume the input from step 1 is in two halves, L and R: L=1010, R=1001</a:t>
            </a:r>
          </a:p>
          <a:p>
            <a:pPr>
              <a:lnSpc>
                <a:spcPts val="3200"/>
              </a:lnSpc>
            </a:pPr>
            <a:r>
              <a:rPr lang="en-US" sz="2000" dirty="0"/>
              <a:t>3. Expand and </a:t>
            </a:r>
            <a:r>
              <a:rPr lang="en-US" sz="2000" dirty="0" err="1"/>
              <a:t>permutate</a:t>
            </a:r>
            <a:r>
              <a:rPr lang="en-US" sz="2000" dirty="0"/>
              <a:t> R using E/P: 11000011</a:t>
            </a:r>
          </a:p>
          <a:p>
            <a:pPr>
              <a:lnSpc>
                <a:spcPts val="3200"/>
              </a:lnSpc>
            </a:pPr>
            <a:r>
              <a:rPr lang="en-US" sz="2000" dirty="0"/>
              <a:t>4. XOR input from step 3 with K1: 10100100 XOR 11000011 = 01100111</a:t>
            </a:r>
          </a:p>
          <a:p>
            <a:pPr>
              <a:lnSpc>
                <a:spcPts val="3200"/>
              </a:lnSpc>
            </a:pPr>
            <a:r>
              <a:rPr lang="en-US" sz="2000" dirty="0"/>
              <a:t>5. Input left halve of step 4 into S-Box S0 and right halve into S-Box S1:</a:t>
            </a:r>
          </a:p>
          <a:p>
            <a:pPr>
              <a:lnSpc>
                <a:spcPts val="3200"/>
              </a:lnSpc>
            </a:pPr>
            <a:r>
              <a:rPr lang="en-US" sz="2000" dirty="0"/>
              <a:t>	 a. For S0: 0110 as input: b1,b4 for row, b2,b3 for column</a:t>
            </a:r>
          </a:p>
          <a:p>
            <a:pPr>
              <a:lnSpc>
                <a:spcPts val="3200"/>
              </a:lnSpc>
            </a:pPr>
            <a:r>
              <a:rPr lang="en-US" sz="2000" dirty="0"/>
              <a:t>	b. Row 00, column 11 -&gt; output is 10</a:t>
            </a:r>
          </a:p>
          <a:p>
            <a:pPr>
              <a:lnSpc>
                <a:spcPts val="3200"/>
              </a:lnSpc>
            </a:pPr>
            <a:r>
              <a:rPr lang="en-US" sz="2000" dirty="0"/>
              <a:t>	c. For S1: 0111 as input:</a:t>
            </a:r>
          </a:p>
          <a:p>
            <a:pPr>
              <a:lnSpc>
                <a:spcPts val="3200"/>
              </a:lnSpc>
            </a:pPr>
            <a:r>
              <a:rPr lang="en-US" sz="2000" dirty="0"/>
              <a:t>	d. Row 01, column 11 -&gt; output is 11</a:t>
            </a:r>
          </a:p>
          <a:p>
            <a:pPr>
              <a:lnSpc>
                <a:spcPts val="3200"/>
              </a:lnSpc>
            </a:pPr>
            <a:r>
              <a:rPr lang="en-US" sz="2000" dirty="0"/>
              <a:t>6. Rearrange outputs from step 5 (1011) using P4: 0111</a:t>
            </a:r>
          </a:p>
          <a:p>
            <a:pPr>
              <a:lnSpc>
                <a:spcPts val="3200"/>
              </a:lnSpc>
            </a:pPr>
            <a:r>
              <a:rPr lang="en-US" sz="2000" dirty="0"/>
              <a:t>7. XOR output from step 6 with L from step 2: 0111 XOR 1010 = 1101</a:t>
            </a:r>
          </a:p>
          <a:p>
            <a:endParaRPr lang="en-US" dirty="0"/>
          </a:p>
        </p:txBody>
      </p:sp>
    </p:spTree>
    <p:extLst>
      <p:ext uri="{BB962C8B-B14F-4D97-AF65-F5344CB8AC3E}">
        <p14:creationId xmlns:p14="http://schemas.microsoft.com/office/powerpoint/2010/main" val="2646084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endParaRPr lang="en-US" smtClean="0"/>
          </a:p>
        </p:txBody>
      </p:sp>
      <p:sp>
        <p:nvSpPr>
          <p:cNvPr id="37891" name="Rectangle 3"/>
          <p:cNvSpPr>
            <a:spLocks noChangeArrowheads="1"/>
          </p:cNvSpPr>
          <p:nvPr/>
        </p:nvSpPr>
        <p:spPr bwMode="auto">
          <a:xfrm>
            <a:off x="228600" y="838200"/>
            <a:ext cx="8686800" cy="5837238"/>
          </a:xfrm>
          <a:prstGeom prst="rect">
            <a:avLst/>
          </a:prstGeom>
          <a:noFill/>
          <a:ln w="9525">
            <a:noFill/>
            <a:miter lim="800000"/>
            <a:headEnd/>
            <a:tailEnd/>
          </a:ln>
        </p:spPr>
        <p:txBody>
          <a:bodyPr>
            <a:spAutoFit/>
          </a:bodyPr>
          <a:lstStyle/>
          <a:p>
            <a:pPr>
              <a:lnSpc>
                <a:spcPts val="3200"/>
              </a:lnSpc>
            </a:pPr>
            <a:r>
              <a:rPr lang="en-US" sz="2000" dirty="0"/>
              <a:t>8. Now we have the output of step 7 as the left half and the original R as the right half.  </a:t>
            </a:r>
            <a:r>
              <a:rPr lang="en-US" sz="2000" dirty="0">
                <a:solidFill>
                  <a:srgbClr val="FF0000"/>
                </a:solidFill>
              </a:rPr>
              <a:t>Switch</a:t>
            </a:r>
            <a:r>
              <a:rPr lang="en-US" sz="2000" dirty="0"/>
              <a:t> the halves and move to round 2: 1001 1101</a:t>
            </a:r>
          </a:p>
          <a:p>
            <a:pPr>
              <a:lnSpc>
                <a:spcPts val="3200"/>
              </a:lnSpc>
            </a:pPr>
            <a:r>
              <a:rPr lang="en-US" sz="2000" dirty="0"/>
              <a:t>9. E/P with right half: E/P(1101) = 11101011</a:t>
            </a:r>
          </a:p>
          <a:p>
            <a:pPr>
              <a:lnSpc>
                <a:spcPts val="3200"/>
              </a:lnSpc>
            </a:pPr>
            <a:r>
              <a:rPr lang="en-US" sz="2000" dirty="0"/>
              <a:t>10. XOR output of step 9 with K2: 11101011 XOR 01000011 = </a:t>
            </a:r>
            <a:r>
              <a:rPr lang="en-US" sz="2000" dirty="0">
                <a:solidFill>
                  <a:srgbClr val="FF0000"/>
                </a:solidFill>
              </a:rPr>
              <a:t>1010</a:t>
            </a:r>
            <a:r>
              <a:rPr lang="en-US" sz="2000" dirty="0">
                <a:solidFill>
                  <a:srgbClr val="0070C0"/>
                </a:solidFill>
              </a:rPr>
              <a:t>1000</a:t>
            </a:r>
          </a:p>
          <a:p>
            <a:pPr>
              <a:lnSpc>
                <a:spcPts val="3200"/>
              </a:lnSpc>
            </a:pPr>
            <a:r>
              <a:rPr lang="en-US" sz="2000" dirty="0"/>
              <a:t>11. Input to s-boxes:</a:t>
            </a:r>
          </a:p>
          <a:p>
            <a:pPr>
              <a:lnSpc>
                <a:spcPts val="3200"/>
              </a:lnSpc>
            </a:pPr>
            <a:r>
              <a:rPr lang="en-US" sz="2000" dirty="0"/>
              <a:t>	a. For S0, 1010</a:t>
            </a:r>
          </a:p>
          <a:p>
            <a:pPr>
              <a:lnSpc>
                <a:spcPts val="3200"/>
              </a:lnSpc>
            </a:pPr>
            <a:r>
              <a:rPr lang="en-US" sz="2000" dirty="0"/>
              <a:t>	b. Row 10, column 01 -&gt; output is 10</a:t>
            </a:r>
          </a:p>
          <a:p>
            <a:pPr>
              <a:lnSpc>
                <a:spcPts val="3200"/>
              </a:lnSpc>
            </a:pPr>
            <a:r>
              <a:rPr lang="en-US" sz="2000" dirty="0"/>
              <a:t>	c. For S1, 1000</a:t>
            </a:r>
          </a:p>
          <a:p>
            <a:pPr>
              <a:lnSpc>
                <a:spcPts val="3200"/>
              </a:lnSpc>
            </a:pPr>
            <a:r>
              <a:rPr lang="en-US" sz="2000" dirty="0"/>
              <a:t>	d. Row 10, column 00 -&gt; output is 11</a:t>
            </a:r>
          </a:p>
          <a:p>
            <a:pPr>
              <a:lnSpc>
                <a:spcPts val="3200"/>
              </a:lnSpc>
            </a:pPr>
            <a:r>
              <a:rPr lang="en-US" sz="2000" dirty="0"/>
              <a:t>12. Rearrange output from step 11 (1011) using P4: 0111</a:t>
            </a:r>
          </a:p>
          <a:p>
            <a:pPr>
              <a:lnSpc>
                <a:spcPts val="3200"/>
              </a:lnSpc>
            </a:pPr>
            <a:r>
              <a:rPr lang="en-US" sz="2000" dirty="0"/>
              <a:t>13. XOR output of step 12 with left halve from step 8: 0111 XOR 1001 = 1110</a:t>
            </a:r>
          </a:p>
          <a:p>
            <a:pPr>
              <a:lnSpc>
                <a:spcPts val="3200"/>
              </a:lnSpc>
            </a:pPr>
            <a:r>
              <a:rPr lang="en-US" sz="2000" dirty="0"/>
              <a:t>14. Input output from step 13 and right halve from step 8 into inverse IP</a:t>
            </a:r>
          </a:p>
          <a:p>
            <a:pPr>
              <a:lnSpc>
                <a:spcPts val="3200"/>
              </a:lnSpc>
            </a:pPr>
            <a:r>
              <a:rPr lang="en-US" sz="2000" dirty="0"/>
              <a:t>	a. Input us 1110 1101, 	b. Output is: 01110111</a:t>
            </a:r>
          </a:p>
        </p:txBody>
      </p:sp>
    </p:spTree>
    <p:extLst>
      <p:ext uri="{BB962C8B-B14F-4D97-AF65-F5344CB8AC3E}">
        <p14:creationId xmlns:p14="http://schemas.microsoft.com/office/powerpoint/2010/main" val="15641404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S-DES S-Boxes</a:t>
            </a:r>
          </a:p>
        </p:txBody>
      </p:sp>
      <p:sp>
        <p:nvSpPr>
          <p:cNvPr id="38915" name="Content Placeholder 2"/>
          <p:cNvSpPr>
            <a:spLocks noGrp="1"/>
          </p:cNvSpPr>
          <p:nvPr>
            <p:ph idx="1"/>
          </p:nvPr>
        </p:nvSpPr>
        <p:spPr bwMode="auto">
          <a:xfrm>
            <a:off x="304800" y="838200"/>
            <a:ext cx="8458200" cy="3200400"/>
          </a:xfrm>
          <a:noFill/>
          <a:ln>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a:lnSpc>
                <a:spcPts val="3200"/>
              </a:lnSpc>
              <a:buFontTx/>
              <a:buBlip>
                <a:blip r:embed="rId2"/>
              </a:buBlip>
            </a:pPr>
            <a:r>
              <a:rPr lang="en-US" sz="2000" smtClean="0"/>
              <a:t>S-DES (and DES) perform substitutions using S-Boxes</a:t>
            </a:r>
          </a:p>
          <a:p>
            <a:pPr>
              <a:lnSpc>
                <a:spcPts val="3200"/>
              </a:lnSpc>
              <a:buFontTx/>
              <a:buBlip>
                <a:blip r:embed="rId2"/>
              </a:buBlip>
            </a:pPr>
            <a:r>
              <a:rPr lang="en-US" sz="2000" smtClean="0"/>
              <a:t>S-Box considered as a matrix: input used to select row/column; selected element is output</a:t>
            </a:r>
          </a:p>
          <a:p>
            <a:pPr>
              <a:lnSpc>
                <a:spcPts val="3200"/>
              </a:lnSpc>
              <a:buFontTx/>
              <a:buBlip>
                <a:blip r:embed="rId2"/>
              </a:buBlip>
            </a:pPr>
            <a:r>
              <a:rPr lang="sv-SE" sz="2000" smtClean="0"/>
              <a:t>4-bit input: bit1; bit2; bit3; bit4</a:t>
            </a:r>
          </a:p>
          <a:p>
            <a:pPr>
              <a:lnSpc>
                <a:spcPts val="3200"/>
              </a:lnSpc>
              <a:buFontTx/>
              <a:buBlip>
                <a:blip r:embed="rId2"/>
              </a:buBlip>
            </a:pPr>
            <a:r>
              <a:rPr lang="en-US" sz="2000" smtClean="0">
                <a:solidFill>
                  <a:srgbClr val="FF0000"/>
                </a:solidFill>
              </a:rPr>
              <a:t>bit</a:t>
            </a:r>
            <a:r>
              <a:rPr lang="en-US" sz="2000" baseline="-25000" smtClean="0">
                <a:solidFill>
                  <a:srgbClr val="FF0000"/>
                </a:solidFill>
              </a:rPr>
              <a:t>1</a:t>
            </a:r>
            <a:r>
              <a:rPr lang="en-US" sz="2000" smtClean="0">
                <a:solidFill>
                  <a:srgbClr val="FF0000"/>
                </a:solidFill>
              </a:rPr>
              <a:t>bit</a:t>
            </a:r>
            <a:r>
              <a:rPr lang="en-US" sz="2000" baseline="-25000" smtClean="0">
                <a:solidFill>
                  <a:srgbClr val="FF0000"/>
                </a:solidFill>
              </a:rPr>
              <a:t>4</a:t>
            </a:r>
            <a:r>
              <a:rPr lang="en-US" sz="2000" smtClean="0"/>
              <a:t> species row (0, 1, 2 or 3 in decimal)</a:t>
            </a:r>
          </a:p>
          <a:p>
            <a:pPr>
              <a:lnSpc>
                <a:spcPts val="3200"/>
              </a:lnSpc>
              <a:buFontTx/>
              <a:buBlip>
                <a:blip r:embed="rId2"/>
              </a:buBlip>
            </a:pPr>
            <a:r>
              <a:rPr lang="en-US" sz="2000" smtClean="0">
                <a:solidFill>
                  <a:srgbClr val="FF0000"/>
                </a:solidFill>
              </a:rPr>
              <a:t>bit</a:t>
            </a:r>
            <a:r>
              <a:rPr lang="en-US" sz="2000" baseline="-25000" smtClean="0">
                <a:solidFill>
                  <a:srgbClr val="FF0000"/>
                </a:solidFill>
              </a:rPr>
              <a:t>2</a:t>
            </a:r>
            <a:r>
              <a:rPr lang="en-US" sz="2000" smtClean="0">
                <a:solidFill>
                  <a:srgbClr val="FF0000"/>
                </a:solidFill>
              </a:rPr>
              <a:t>bit</a:t>
            </a:r>
            <a:r>
              <a:rPr lang="en-US" sz="2000" baseline="-25000" smtClean="0">
                <a:solidFill>
                  <a:srgbClr val="FF0000"/>
                </a:solidFill>
              </a:rPr>
              <a:t>3</a:t>
            </a:r>
            <a:r>
              <a:rPr lang="en-US" sz="2000" smtClean="0"/>
              <a:t> species column</a:t>
            </a:r>
          </a:p>
          <a:p>
            <a:pPr>
              <a:lnSpc>
                <a:spcPts val="3200"/>
              </a:lnSpc>
              <a:buFontTx/>
              <a:buBlip>
                <a:blip r:embed="rId2"/>
              </a:buBlip>
            </a:pPr>
            <a:r>
              <a:rPr lang="en-US" sz="2000" smtClean="0"/>
              <a:t>2-bit output</a:t>
            </a:r>
          </a:p>
        </p:txBody>
      </p:sp>
      <p:pic>
        <p:nvPicPr>
          <p:cNvPr id="38916" name="Picture 3"/>
          <p:cNvPicPr>
            <a:picLocks noChangeAspect="1" noChangeArrowheads="1"/>
          </p:cNvPicPr>
          <p:nvPr/>
        </p:nvPicPr>
        <p:blipFill>
          <a:blip r:embed="rId3"/>
          <a:srcRect/>
          <a:stretch>
            <a:fillRect/>
          </a:stretch>
        </p:blipFill>
        <p:spPr bwMode="auto">
          <a:xfrm>
            <a:off x="914400" y="4495800"/>
            <a:ext cx="6610350" cy="1533525"/>
          </a:xfrm>
          <a:prstGeom prst="rect">
            <a:avLst/>
          </a:prstGeom>
          <a:noFill/>
          <a:ln w="9525">
            <a:noFill/>
            <a:miter lim="800000"/>
            <a:headEnd/>
            <a:tailEnd/>
          </a:ln>
        </p:spPr>
      </p:pic>
    </p:spTree>
    <p:extLst>
      <p:ext uri="{BB962C8B-B14F-4D97-AF65-F5344CB8AC3E}">
        <p14:creationId xmlns:p14="http://schemas.microsoft.com/office/powerpoint/2010/main" val="4899232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Comparing DES and S-DES</a:t>
            </a:r>
          </a:p>
        </p:txBody>
      </p:sp>
      <p:pic>
        <p:nvPicPr>
          <p:cNvPr id="39939" name="Picture 2"/>
          <p:cNvPicPr>
            <a:picLocks noChangeAspect="1" noChangeArrowheads="1"/>
          </p:cNvPicPr>
          <p:nvPr/>
        </p:nvPicPr>
        <p:blipFill>
          <a:blip r:embed="rId2"/>
          <a:srcRect/>
          <a:stretch>
            <a:fillRect/>
          </a:stretch>
        </p:blipFill>
        <p:spPr bwMode="auto">
          <a:xfrm>
            <a:off x="609600" y="838200"/>
            <a:ext cx="7458075" cy="5657850"/>
          </a:xfrm>
          <a:prstGeom prst="rect">
            <a:avLst/>
          </a:prstGeom>
          <a:noFill/>
          <a:ln w="9525">
            <a:noFill/>
            <a:miter lim="800000"/>
            <a:headEnd/>
            <a:tailEnd/>
          </a:ln>
        </p:spPr>
      </p:pic>
    </p:spTree>
    <p:extLst>
      <p:ext uri="{BB962C8B-B14F-4D97-AF65-F5344CB8AC3E}">
        <p14:creationId xmlns:p14="http://schemas.microsoft.com/office/powerpoint/2010/main" val="32516434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S-DES Summary</a:t>
            </a:r>
          </a:p>
        </p:txBody>
      </p:sp>
      <p:sp>
        <p:nvSpPr>
          <p:cNvPr id="4096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Tx/>
              <a:buBlip>
                <a:blip r:embed="rId2"/>
              </a:buBlip>
            </a:pPr>
            <a:r>
              <a:rPr lang="en-US" dirty="0" smtClean="0"/>
              <a:t>Educational encryption algorithm</a:t>
            </a:r>
          </a:p>
          <a:p>
            <a:pPr>
              <a:buFontTx/>
              <a:buBlip>
                <a:blip r:embed="rId2"/>
              </a:buBlip>
            </a:pPr>
            <a:r>
              <a:rPr lang="en-US" dirty="0" smtClean="0"/>
              <a:t>S-DES expressed as functions:</a:t>
            </a:r>
          </a:p>
          <a:p>
            <a:pPr>
              <a:buFontTx/>
              <a:buBlip>
                <a:blip r:embed="rId2"/>
              </a:buBlip>
            </a:pPr>
            <a:endParaRPr lang="en-US" dirty="0" smtClean="0"/>
          </a:p>
          <a:p>
            <a:pPr>
              <a:buFontTx/>
              <a:buBlip>
                <a:blip r:embed="rId2"/>
              </a:buBlip>
            </a:pPr>
            <a:endParaRPr lang="en-US" dirty="0" smtClean="0"/>
          </a:p>
          <a:p>
            <a:pPr>
              <a:buFontTx/>
              <a:buBlip>
                <a:blip r:embed="rId2"/>
              </a:buBlip>
            </a:pPr>
            <a:endParaRPr lang="en-US" dirty="0" smtClean="0"/>
          </a:p>
          <a:p>
            <a:pPr>
              <a:buFontTx/>
              <a:buBlip>
                <a:blip r:embed="rId2"/>
              </a:buBlip>
            </a:pPr>
            <a:endParaRPr lang="en-US" dirty="0" smtClean="0"/>
          </a:p>
          <a:p>
            <a:pPr>
              <a:buFontTx/>
              <a:buBlip>
                <a:blip r:embed="rId2"/>
              </a:buBlip>
            </a:pPr>
            <a:r>
              <a:rPr lang="en-US" dirty="0" smtClean="0"/>
              <a:t>Security of S-DES:</a:t>
            </a:r>
          </a:p>
          <a:p>
            <a:pPr lvl="1">
              <a:buFontTx/>
              <a:buChar char="–"/>
            </a:pPr>
            <a:r>
              <a:rPr lang="en-US" dirty="0" smtClean="0"/>
              <a:t>10-bit key, 1024 keys: brute force easy</a:t>
            </a:r>
          </a:p>
          <a:p>
            <a:pPr lvl="1">
              <a:buFontTx/>
              <a:buChar char="–"/>
            </a:pPr>
            <a:r>
              <a:rPr lang="en-US" dirty="0" smtClean="0"/>
              <a:t>If know plaintext and corresponding </a:t>
            </a:r>
            <a:r>
              <a:rPr lang="en-US" dirty="0" err="1" smtClean="0"/>
              <a:t>ciphertext</a:t>
            </a:r>
            <a:r>
              <a:rPr lang="en-US" dirty="0" smtClean="0"/>
              <a:t>, can we</a:t>
            </a:r>
          </a:p>
          <a:p>
            <a:pPr>
              <a:buFontTx/>
              <a:buNone/>
            </a:pPr>
            <a:r>
              <a:rPr lang="en-US" dirty="0" smtClean="0"/>
              <a:t>		</a:t>
            </a:r>
            <a:r>
              <a:rPr lang="en-US" sz="2800" dirty="0" smtClean="0"/>
              <a:t>determine key? </a:t>
            </a:r>
            <a:r>
              <a:rPr lang="en-US" sz="2800" dirty="0" smtClean="0">
                <a:solidFill>
                  <a:srgbClr val="FF0000"/>
                </a:solidFill>
              </a:rPr>
              <a:t>Very hard</a:t>
            </a:r>
          </a:p>
        </p:txBody>
      </p:sp>
      <p:pic>
        <p:nvPicPr>
          <p:cNvPr id="40964" name="Picture 2"/>
          <p:cNvPicPr>
            <a:picLocks noChangeAspect="1" noChangeArrowheads="1"/>
          </p:cNvPicPr>
          <p:nvPr/>
        </p:nvPicPr>
        <p:blipFill>
          <a:blip r:embed="rId3"/>
          <a:srcRect/>
          <a:stretch>
            <a:fillRect/>
          </a:stretch>
        </p:blipFill>
        <p:spPr bwMode="auto">
          <a:xfrm>
            <a:off x="762000" y="2609850"/>
            <a:ext cx="7370763" cy="1371600"/>
          </a:xfrm>
          <a:prstGeom prst="rect">
            <a:avLst/>
          </a:prstGeom>
          <a:noFill/>
          <a:ln w="9525">
            <a:noFill/>
            <a:miter lim="800000"/>
            <a:headEnd/>
            <a:tailEnd/>
          </a:ln>
        </p:spPr>
      </p:pic>
    </p:spTree>
    <p:extLst>
      <p:ext uri="{BB962C8B-B14F-4D97-AF65-F5344CB8AC3E}">
        <p14:creationId xmlns:p14="http://schemas.microsoft.com/office/powerpoint/2010/main" val="1544045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endParaRPr lang="en-US" smtClean="0"/>
          </a:p>
        </p:txBody>
      </p:sp>
      <p:sp>
        <p:nvSpPr>
          <p:cNvPr id="11267" name="TextBox 3"/>
          <p:cNvSpPr txBox="1">
            <a:spLocks noChangeArrowheads="1"/>
          </p:cNvSpPr>
          <p:nvPr/>
        </p:nvSpPr>
        <p:spPr bwMode="auto">
          <a:xfrm>
            <a:off x="457200" y="1981200"/>
            <a:ext cx="8077200" cy="2862322"/>
          </a:xfrm>
          <a:prstGeom prst="rect">
            <a:avLst/>
          </a:prstGeom>
          <a:noFill/>
          <a:ln w="9525">
            <a:noFill/>
            <a:miter lim="800000"/>
            <a:headEnd/>
            <a:tailEnd/>
          </a:ln>
        </p:spPr>
        <p:txBody>
          <a:bodyPr wrap="square">
            <a:spAutoFit/>
          </a:bodyPr>
          <a:lstStyle/>
          <a:p>
            <a:pPr marL="342900" indent="-342900">
              <a:buFont typeface="Wingdings" pitchFamily="2" charset="2"/>
              <a:buChar char="Ø"/>
            </a:pPr>
            <a:r>
              <a:rPr lang="en-US" sz="2400" dirty="0">
                <a:cs typeface="Arial" pitchFamily="34" charset="0"/>
              </a:rPr>
              <a:t>Ideal :  n-bit block, </a:t>
            </a:r>
            <a:r>
              <a:rPr lang="en-US" sz="2400" dirty="0" smtClean="0">
                <a:cs typeface="Arial" pitchFamily="34" charset="0"/>
              </a:rPr>
              <a:t>2</a:t>
            </a:r>
            <a:r>
              <a:rPr lang="en-US" sz="2400" baseline="30000" dirty="0" smtClean="0">
                <a:cs typeface="Arial" pitchFamily="34" charset="0"/>
              </a:rPr>
              <a:t>n</a:t>
            </a:r>
            <a:r>
              <a:rPr lang="en-US" sz="2400" dirty="0" smtClean="0">
                <a:cs typeface="Arial" pitchFamily="34" charset="0"/>
              </a:rPr>
              <a:t>   </a:t>
            </a:r>
            <a:r>
              <a:rPr lang="en-US" sz="2400" dirty="0" smtClean="0">
                <a:solidFill>
                  <a:srgbClr val="FF0000"/>
                </a:solidFill>
                <a:cs typeface="Arial" pitchFamily="34" charset="0"/>
              </a:rPr>
              <a:t>Mappings. </a:t>
            </a:r>
          </a:p>
          <a:p>
            <a:pPr marL="342900" indent="-342900">
              <a:buFont typeface="Wingdings" pitchFamily="2" charset="2"/>
              <a:buChar char="Ø"/>
            </a:pPr>
            <a:r>
              <a:rPr lang="en-US" sz="2400" dirty="0" smtClean="0">
                <a:cs typeface="Arial" pitchFamily="34" charset="0"/>
              </a:rPr>
              <a:t>Total</a:t>
            </a:r>
            <a:r>
              <a:rPr lang="en-US" sz="2400" dirty="0" smtClean="0">
                <a:solidFill>
                  <a:srgbClr val="FF0000"/>
                </a:solidFill>
                <a:cs typeface="Arial" pitchFamily="34" charset="0"/>
              </a:rPr>
              <a:t> n.</a:t>
            </a:r>
            <a:r>
              <a:rPr lang="en-US" sz="2400" dirty="0">
                <a:solidFill>
                  <a:srgbClr val="FF0000"/>
                </a:solidFill>
                <a:cs typeface="Arial" pitchFamily="34" charset="0"/>
              </a:rPr>
              <a:t> </a:t>
            </a:r>
            <a:r>
              <a:rPr lang="en-US" sz="2400" dirty="0" smtClean="0">
                <a:solidFill>
                  <a:srgbClr val="FF0000"/>
                </a:solidFill>
                <a:cs typeface="Arial" pitchFamily="34" charset="0"/>
              </a:rPr>
              <a:t>2</a:t>
            </a:r>
            <a:r>
              <a:rPr lang="en-US" sz="2400" baseline="30000" dirty="0" smtClean="0">
                <a:solidFill>
                  <a:srgbClr val="FF0000"/>
                </a:solidFill>
                <a:cs typeface="Arial" pitchFamily="34" charset="0"/>
              </a:rPr>
              <a:t>n </a:t>
            </a:r>
            <a:r>
              <a:rPr lang="en-US" sz="2400" dirty="0" smtClean="0">
                <a:cs typeface="Arial" pitchFamily="34" charset="0"/>
              </a:rPr>
              <a:t>mappings</a:t>
            </a:r>
            <a:endParaRPr lang="en-US" sz="2400" dirty="0">
              <a:solidFill>
                <a:srgbClr val="FF0000"/>
              </a:solidFill>
              <a:cs typeface="Arial" pitchFamily="34" charset="0"/>
            </a:endParaRPr>
          </a:p>
          <a:p>
            <a:pPr marL="342900" indent="-342900">
              <a:buFont typeface="Wingdings" pitchFamily="2" charset="2"/>
              <a:buChar char="Ø"/>
            </a:pPr>
            <a:endParaRPr lang="en-US" sz="2400" baseline="30000" dirty="0">
              <a:cs typeface="Arial" pitchFamily="34" charset="0"/>
            </a:endParaRPr>
          </a:p>
          <a:p>
            <a:pPr marL="342900" indent="-342900">
              <a:buFont typeface="Wingdings" pitchFamily="2" charset="2"/>
              <a:buChar char="Ø"/>
            </a:pPr>
            <a:r>
              <a:rPr lang="en-US" sz="2400" dirty="0" smtClean="0">
                <a:cs typeface="Arial" pitchFamily="34" charset="0"/>
              </a:rPr>
              <a:t>Any Key length (to represent any mapping)  n. </a:t>
            </a:r>
            <a:r>
              <a:rPr lang="en-US" sz="2400" dirty="0">
                <a:cs typeface="Arial" pitchFamily="34" charset="0"/>
              </a:rPr>
              <a:t>2</a:t>
            </a:r>
            <a:r>
              <a:rPr lang="en-US" sz="2400" baseline="30000" dirty="0">
                <a:cs typeface="Arial" pitchFamily="34" charset="0"/>
              </a:rPr>
              <a:t>n </a:t>
            </a:r>
            <a:r>
              <a:rPr lang="en-US" sz="2400" baseline="30000" dirty="0" smtClean="0">
                <a:cs typeface="Arial" pitchFamily="34" charset="0"/>
              </a:rPr>
              <a:t>  </a:t>
            </a:r>
            <a:r>
              <a:rPr lang="en-US" sz="2400" dirty="0" smtClean="0">
                <a:cs typeface="Arial" pitchFamily="34" charset="0"/>
              </a:rPr>
              <a:t>bits (</a:t>
            </a:r>
            <a:r>
              <a:rPr lang="en-US" sz="2400" dirty="0" smtClean="0">
                <a:solidFill>
                  <a:srgbClr val="FF0000"/>
                </a:solidFill>
                <a:cs typeface="Arial" pitchFamily="34" charset="0"/>
              </a:rPr>
              <a:t>each mapping contains n bits</a:t>
            </a:r>
            <a:r>
              <a:rPr lang="en-US" sz="2400" dirty="0" smtClean="0">
                <a:cs typeface="Arial" pitchFamily="34" charset="0"/>
              </a:rPr>
              <a:t>)</a:t>
            </a:r>
            <a:endParaRPr lang="en-US" sz="2400" dirty="0">
              <a:cs typeface="Arial" pitchFamily="34" charset="0"/>
            </a:endParaRPr>
          </a:p>
          <a:p>
            <a:pPr marL="342900" indent="-342900">
              <a:buFont typeface="Wingdings" pitchFamily="2" charset="2"/>
              <a:buChar char="Ø"/>
            </a:pPr>
            <a:endParaRPr lang="en-US" sz="2400" baseline="30000" dirty="0">
              <a:cs typeface="Arial" pitchFamily="34" charset="0"/>
            </a:endParaRPr>
          </a:p>
          <a:p>
            <a:pPr marL="342900" indent="-342900">
              <a:buFont typeface="Wingdings" pitchFamily="2" charset="2"/>
              <a:buChar char="Ø"/>
            </a:pPr>
            <a:r>
              <a:rPr lang="en-US" sz="2400" dirty="0" err="1">
                <a:cs typeface="Arial" pitchFamily="34" charset="0"/>
              </a:rPr>
              <a:t>Fiestel</a:t>
            </a:r>
            <a:r>
              <a:rPr lang="en-US" sz="2400" dirty="0">
                <a:cs typeface="Arial" pitchFamily="34" charset="0"/>
              </a:rPr>
              <a:t>:  n-bit  block, 2</a:t>
            </a:r>
            <a:r>
              <a:rPr lang="en-US" sz="2400" baseline="30000" dirty="0">
                <a:cs typeface="Arial" pitchFamily="34" charset="0"/>
              </a:rPr>
              <a:t>K  </a:t>
            </a:r>
            <a:r>
              <a:rPr lang="en-US" sz="2400" dirty="0">
                <a:cs typeface="Arial" pitchFamily="34" charset="0"/>
              </a:rPr>
              <a:t>mappings, key length </a:t>
            </a:r>
            <a:r>
              <a:rPr lang="en-US" sz="2400" dirty="0">
                <a:solidFill>
                  <a:srgbClr val="FF0000"/>
                </a:solidFill>
                <a:cs typeface="Arial" pitchFamily="34" charset="0"/>
              </a:rPr>
              <a:t>K</a:t>
            </a:r>
          </a:p>
          <a:p>
            <a:endParaRPr lang="en-US" sz="2800" dirty="0">
              <a:latin typeface="Courier New" pitchFamily="49" charset="0"/>
              <a:cs typeface="Courier New" pitchFamily="49" charset="0"/>
            </a:endParaRPr>
          </a:p>
        </p:txBody>
      </p:sp>
    </p:spTree>
    <p:extLst>
      <p:ext uri="{BB962C8B-B14F-4D97-AF65-F5344CB8AC3E}">
        <p14:creationId xmlns:p14="http://schemas.microsoft.com/office/powerpoint/2010/main" val="39137211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sz="4000" smtClean="0"/>
              <a:t>Data Encryption Standard (DES)</a:t>
            </a:r>
          </a:p>
        </p:txBody>
      </p:sp>
      <p:sp>
        <p:nvSpPr>
          <p:cNvPr id="41987" name="Rectangle 3"/>
          <p:cNvSpPr>
            <a:spLocks noGrp="1" noChangeArrowheads="1"/>
          </p:cNvSpPr>
          <p:nvPr>
            <p:ph type="body" idx="1"/>
          </p:nvPr>
        </p:nvSpPr>
        <p:spPr bwMode="auto">
          <a:xfrm>
            <a:off x="342900" y="1714500"/>
            <a:ext cx="8458200" cy="3124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ts val="3200"/>
              </a:lnSpc>
              <a:buFontTx/>
              <a:buBlip>
                <a:blip r:embed="rId3"/>
              </a:buBlip>
            </a:pPr>
            <a:r>
              <a:rPr lang="en-AU" altLang="zh-TW" sz="2800" dirty="0" smtClean="0">
                <a:ea typeface="ＭＳ Ｐゴシック" pitchFamily="34" charset="-128"/>
              </a:rPr>
              <a:t>most widely used block cipher in world </a:t>
            </a:r>
          </a:p>
          <a:p>
            <a:pPr eaLnBrk="1" hangingPunct="1">
              <a:lnSpc>
                <a:spcPts val="3200"/>
              </a:lnSpc>
              <a:buFontTx/>
              <a:buBlip>
                <a:blip r:embed="rId3"/>
              </a:buBlip>
            </a:pPr>
            <a:r>
              <a:rPr lang="en-AU" altLang="zh-TW" sz="2800" dirty="0" smtClean="0">
                <a:ea typeface="ＭＳ Ｐゴシック" pitchFamily="34" charset="-128"/>
              </a:rPr>
              <a:t>adopted in 1977 by NBS (now NIST)</a:t>
            </a:r>
          </a:p>
          <a:p>
            <a:pPr lvl="1" eaLnBrk="1" hangingPunct="1">
              <a:lnSpc>
                <a:spcPts val="3200"/>
              </a:lnSpc>
              <a:buFontTx/>
              <a:buChar char="–"/>
            </a:pPr>
            <a:r>
              <a:rPr lang="en-US" sz="2800" dirty="0" smtClean="0">
                <a:ea typeface="ＭＳ Ｐゴシック" pitchFamily="34" charset="-128"/>
              </a:rPr>
              <a:t>as FIPS PUB 46</a:t>
            </a:r>
            <a:endParaRPr lang="en-AU" altLang="zh-TW" sz="2800" dirty="0" smtClean="0">
              <a:ea typeface="ＭＳ Ｐゴシック" pitchFamily="34" charset="-128"/>
            </a:endParaRPr>
          </a:p>
          <a:p>
            <a:pPr eaLnBrk="1" hangingPunct="1">
              <a:lnSpc>
                <a:spcPts val="3200"/>
              </a:lnSpc>
              <a:buFontTx/>
              <a:buBlip>
                <a:blip r:embed="rId3"/>
              </a:buBlip>
            </a:pPr>
            <a:r>
              <a:rPr lang="en-US" sz="2800" dirty="0" smtClean="0">
                <a:ea typeface="ＭＳ Ｐゴシック" pitchFamily="34" charset="-128"/>
              </a:rPr>
              <a:t>encrypts 64-bit data using 56-bit key</a:t>
            </a:r>
          </a:p>
          <a:p>
            <a:pPr eaLnBrk="1" hangingPunct="1">
              <a:lnSpc>
                <a:spcPts val="3200"/>
              </a:lnSpc>
              <a:buFontTx/>
              <a:buBlip>
                <a:blip r:embed="rId3"/>
              </a:buBlip>
            </a:pPr>
            <a:r>
              <a:rPr lang="en-US" sz="2800" dirty="0" smtClean="0">
                <a:ea typeface="ＭＳ Ｐゴシック" pitchFamily="34" charset="-128"/>
              </a:rPr>
              <a:t>has widespread use</a:t>
            </a:r>
          </a:p>
          <a:p>
            <a:pPr eaLnBrk="1" hangingPunct="1">
              <a:lnSpc>
                <a:spcPts val="3200"/>
              </a:lnSpc>
              <a:buFontTx/>
              <a:buBlip>
                <a:blip r:embed="rId3"/>
              </a:buBlip>
            </a:pPr>
            <a:r>
              <a:rPr lang="en-US" sz="2800" dirty="0" smtClean="0">
                <a:ea typeface="ＭＳ Ｐゴシック" pitchFamily="34" charset="-128"/>
              </a:rPr>
              <a:t>has considerable controversy over its security</a:t>
            </a:r>
            <a:endParaRPr lang="en-AU" altLang="zh-TW" sz="2800" dirty="0" smtClean="0">
              <a:ea typeface="ＭＳ Ｐゴシック" pitchFamily="34" charset="-128"/>
            </a:endParaRPr>
          </a:p>
          <a:p>
            <a:pPr eaLnBrk="1" hangingPunct="1">
              <a:lnSpc>
                <a:spcPct val="90000"/>
              </a:lnSpc>
              <a:buFontTx/>
              <a:buBlip>
                <a:blip r:embed="rId3"/>
              </a:buBlip>
            </a:pPr>
            <a:endParaRPr lang="zh-TW" altLang="en-AU" dirty="0" smtClean="0">
              <a:ea typeface="ＭＳ Ｐゴシック" pitchFamily="34" charset="-128"/>
            </a:endParaRPr>
          </a:p>
        </p:txBody>
      </p:sp>
    </p:spTree>
    <p:extLst>
      <p:ext uri="{BB962C8B-B14F-4D97-AF65-F5344CB8AC3E}">
        <p14:creationId xmlns:p14="http://schemas.microsoft.com/office/powerpoint/2010/main" val="12849557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323850" y="40005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dirty="0" smtClean="0">
                <a:ea typeface="ＭＳ Ｐゴシック" pitchFamily="34" charset="-128"/>
              </a:rPr>
              <a:t>DES History</a:t>
            </a:r>
            <a:endParaRPr lang="en-AU" altLang="zh-TW" dirty="0" smtClean="0">
              <a:ea typeface="ＭＳ Ｐゴシック" pitchFamily="34" charset="-128"/>
            </a:endParaRPr>
          </a:p>
        </p:txBody>
      </p:sp>
      <p:sp>
        <p:nvSpPr>
          <p:cNvPr id="43011" name="Rectangle 3"/>
          <p:cNvSpPr>
            <a:spLocks noGrp="1" noChangeArrowheads="1"/>
          </p:cNvSpPr>
          <p:nvPr>
            <p:ph type="body" idx="1"/>
          </p:nvPr>
        </p:nvSpPr>
        <p:spPr bwMode="auto">
          <a:xfrm>
            <a:off x="342900" y="1714500"/>
            <a:ext cx="8458200" cy="371475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ts val="3200"/>
              </a:lnSpc>
              <a:buFontTx/>
              <a:buBlip>
                <a:blip r:embed="rId3"/>
              </a:buBlip>
            </a:pPr>
            <a:r>
              <a:rPr lang="en-US" sz="2000" dirty="0" smtClean="0">
                <a:ea typeface="ＭＳ Ｐゴシック" pitchFamily="34" charset="-128"/>
              </a:rPr>
              <a:t>IBM developed Lucifer cipher</a:t>
            </a:r>
          </a:p>
          <a:p>
            <a:pPr lvl="1" eaLnBrk="1" hangingPunct="1">
              <a:lnSpc>
                <a:spcPts val="3200"/>
              </a:lnSpc>
              <a:buFontTx/>
              <a:buChar char="–"/>
            </a:pPr>
            <a:r>
              <a:rPr lang="en-US" dirty="0" smtClean="0">
                <a:ea typeface="ＭＳ Ｐゴシック" pitchFamily="34" charset="-128"/>
              </a:rPr>
              <a:t>by team led by </a:t>
            </a:r>
            <a:r>
              <a:rPr lang="en-US" dirty="0" err="1" smtClean="0">
                <a:ea typeface="ＭＳ Ｐゴシック" pitchFamily="34" charset="-128"/>
              </a:rPr>
              <a:t>Feistel</a:t>
            </a:r>
            <a:r>
              <a:rPr lang="en-US" dirty="0" smtClean="0">
                <a:ea typeface="ＭＳ Ｐゴシック" pitchFamily="34" charset="-128"/>
              </a:rPr>
              <a:t> in late 60’s</a:t>
            </a:r>
          </a:p>
          <a:p>
            <a:pPr lvl="1" eaLnBrk="1" hangingPunct="1">
              <a:lnSpc>
                <a:spcPts val="3200"/>
              </a:lnSpc>
              <a:buFontTx/>
              <a:buChar char="–"/>
            </a:pPr>
            <a:r>
              <a:rPr lang="en-US" dirty="0" smtClean="0">
                <a:ea typeface="ＭＳ Ｐゴシック" pitchFamily="34" charset="-128"/>
              </a:rPr>
              <a:t>used 64-bit data blocks with 128-bit key</a:t>
            </a:r>
          </a:p>
          <a:p>
            <a:pPr eaLnBrk="1" hangingPunct="1">
              <a:lnSpc>
                <a:spcPts val="3200"/>
              </a:lnSpc>
              <a:buFontTx/>
              <a:buBlip>
                <a:blip r:embed="rId3"/>
              </a:buBlip>
            </a:pPr>
            <a:r>
              <a:rPr lang="en-US" sz="2000" dirty="0" smtClean="0">
                <a:ea typeface="ＭＳ Ｐゴシック" pitchFamily="34" charset="-128"/>
              </a:rPr>
              <a:t>then redeveloped as a commercial cipher with input from NSA and others</a:t>
            </a:r>
            <a:endParaRPr lang="en-AU" altLang="zh-TW" sz="2000" dirty="0" smtClean="0">
              <a:ea typeface="ＭＳ Ｐゴシック" pitchFamily="34" charset="-128"/>
            </a:endParaRPr>
          </a:p>
          <a:p>
            <a:pPr eaLnBrk="1" hangingPunct="1">
              <a:lnSpc>
                <a:spcPts val="3200"/>
              </a:lnSpc>
              <a:buFontTx/>
              <a:buBlip>
                <a:blip r:embed="rId3"/>
              </a:buBlip>
            </a:pPr>
            <a:r>
              <a:rPr lang="en-US" sz="2000" dirty="0" smtClean="0">
                <a:ea typeface="ＭＳ Ｐゴシック" pitchFamily="34" charset="-128"/>
              </a:rPr>
              <a:t>in 1973 NBS issued request for proposals for a national cipher standard</a:t>
            </a:r>
          </a:p>
          <a:p>
            <a:pPr eaLnBrk="1" hangingPunct="1">
              <a:lnSpc>
                <a:spcPts val="3200"/>
              </a:lnSpc>
              <a:buFontTx/>
              <a:buBlip>
                <a:blip r:embed="rId3"/>
              </a:buBlip>
            </a:pPr>
            <a:r>
              <a:rPr lang="en-US" sz="2000" dirty="0" smtClean="0">
                <a:ea typeface="ＭＳ Ｐゴシック" pitchFamily="34" charset="-128"/>
              </a:rPr>
              <a:t>IBM submitted their revised Lucifer which was eventually accepted as the DES</a:t>
            </a:r>
          </a:p>
        </p:txBody>
      </p:sp>
    </p:spTree>
    <p:extLst>
      <p:ext uri="{BB962C8B-B14F-4D97-AF65-F5344CB8AC3E}">
        <p14:creationId xmlns:p14="http://schemas.microsoft.com/office/powerpoint/2010/main" val="25160149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7200" y="304800"/>
            <a:ext cx="8229600" cy="1139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smtClean="0"/>
              <a:t>DES Design Controversy (</a:t>
            </a:r>
            <a:r>
              <a:rPr lang="en-AU" smtClean="0">
                <a:solidFill>
                  <a:srgbClr val="FF0000"/>
                </a:solidFill>
              </a:rPr>
              <a:t>Concerns</a:t>
            </a:r>
            <a:r>
              <a:rPr lang="en-AU" smtClean="0"/>
              <a:t>)</a:t>
            </a:r>
          </a:p>
        </p:txBody>
      </p:sp>
      <p:sp>
        <p:nvSpPr>
          <p:cNvPr id="44035" name="Rectangle 3"/>
          <p:cNvSpPr>
            <a:spLocks noGrp="1" noChangeArrowheads="1"/>
          </p:cNvSpPr>
          <p:nvPr>
            <p:ph type="body" idx="1"/>
          </p:nvPr>
        </p:nvSpPr>
        <p:spPr bwMode="auto">
          <a:xfrm>
            <a:off x="476250" y="1676400"/>
            <a:ext cx="8229600" cy="44196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ts val="3200"/>
              </a:lnSpc>
              <a:buFontTx/>
              <a:buBlip>
                <a:blip r:embed="rId3"/>
              </a:buBlip>
            </a:pPr>
            <a:r>
              <a:rPr lang="en-AU" altLang="zh-TW" sz="2400" dirty="0" smtClean="0">
                <a:ea typeface="ＭＳ Ｐゴシック" pitchFamily="34" charset="-128"/>
              </a:rPr>
              <a:t>although DES standard is public, considerable controversy over design (two concerns)</a:t>
            </a:r>
          </a:p>
          <a:p>
            <a:pPr lvl="1" eaLnBrk="1" hangingPunct="1">
              <a:lnSpc>
                <a:spcPts val="3200"/>
              </a:lnSpc>
              <a:buFontTx/>
              <a:buChar char="–"/>
            </a:pPr>
            <a:r>
              <a:rPr lang="en-AU" altLang="zh-TW" sz="2400" dirty="0" smtClean="0">
                <a:ea typeface="ＭＳ Ｐゴシック" pitchFamily="34" charset="-128"/>
              </a:rPr>
              <a:t>in choice of 56-bit key (</a:t>
            </a:r>
            <a:r>
              <a:rPr lang="en-AU" altLang="zh-TW" sz="2400" dirty="0" err="1" smtClean="0">
                <a:ea typeface="ＭＳ Ｐゴシック" pitchFamily="34" charset="-128"/>
              </a:rPr>
              <a:t>vs</a:t>
            </a:r>
            <a:r>
              <a:rPr lang="en-AU" altLang="zh-TW" sz="2400" dirty="0" smtClean="0">
                <a:ea typeface="ＭＳ Ｐゴシック" pitchFamily="34" charset="-128"/>
              </a:rPr>
              <a:t> Lucifer 128-bit)</a:t>
            </a:r>
          </a:p>
          <a:p>
            <a:pPr lvl="1" eaLnBrk="1" hangingPunct="1">
              <a:lnSpc>
                <a:spcPts val="3200"/>
              </a:lnSpc>
              <a:buFontTx/>
              <a:buChar char="–"/>
            </a:pPr>
            <a:r>
              <a:rPr lang="en-AU" altLang="zh-TW" sz="2400" dirty="0" smtClean="0">
                <a:ea typeface="ＭＳ Ｐゴシック" pitchFamily="34" charset="-128"/>
              </a:rPr>
              <a:t>and because design criteria were classified </a:t>
            </a:r>
          </a:p>
          <a:p>
            <a:pPr eaLnBrk="1" hangingPunct="1">
              <a:lnSpc>
                <a:spcPts val="3200"/>
              </a:lnSpc>
              <a:buFontTx/>
              <a:buBlip>
                <a:blip r:embed="rId3"/>
              </a:buBlip>
            </a:pPr>
            <a:r>
              <a:rPr lang="en-US" sz="2400" dirty="0" smtClean="0">
                <a:ea typeface="ＭＳ Ｐゴシック" pitchFamily="34" charset="-128"/>
              </a:rPr>
              <a:t>subsequent events and public analysis show in fact design was appropriate</a:t>
            </a:r>
          </a:p>
          <a:p>
            <a:pPr eaLnBrk="1" hangingPunct="1">
              <a:lnSpc>
                <a:spcPts val="3200"/>
              </a:lnSpc>
              <a:buFontTx/>
              <a:buBlip>
                <a:blip r:embed="rId3"/>
              </a:buBlip>
            </a:pPr>
            <a:r>
              <a:rPr lang="en-US" sz="2400" dirty="0" smtClean="0">
                <a:ea typeface="ＭＳ Ｐゴシック" pitchFamily="34" charset="-128"/>
              </a:rPr>
              <a:t>use of DES has flourished</a:t>
            </a:r>
          </a:p>
          <a:p>
            <a:pPr lvl="1" eaLnBrk="1" hangingPunct="1">
              <a:lnSpc>
                <a:spcPts val="3200"/>
              </a:lnSpc>
              <a:buFontTx/>
              <a:buChar char="–"/>
            </a:pPr>
            <a:r>
              <a:rPr lang="en-US" sz="2400" dirty="0" smtClean="0">
                <a:ea typeface="ＭＳ Ｐゴシック" pitchFamily="34" charset="-128"/>
              </a:rPr>
              <a:t>especially in financial applications</a:t>
            </a:r>
          </a:p>
          <a:p>
            <a:pPr lvl="1" eaLnBrk="1" hangingPunct="1">
              <a:lnSpc>
                <a:spcPts val="3200"/>
              </a:lnSpc>
              <a:buFontTx/>
              <a:buChar char="–"/>
            </a:pPr>
            <a:r>
              <a:rPr lang="en-AU" altLang="zh-TW" sz="2400" dirty="0" smtClean="0">
                <a:ea typeface="ＭＳ Ｐゴシック" pitchFamily="34" charset="-128"/>
              </a:rPr>
              <a:t>still standardised for legacy application use</a:t>
            </a:r>
          </a:p>
          <a:p>
            <a:pPr eaLnBrk="1" hangingPunct="1">
              <a:lnSpc>
                <a:spcPct val="90000"/>
              </a:lnSpc>
              <a:buFontTx/>
              <a:buBlip>
                <a:blip r:embed="rId3"/>
              </a:buBlip>
            </a:pPr>
            <a:endParaRPr lang="en-AU" altLang="zh-TW" sz="2400" dirty="0" smtClean="0">
              <a:ea typeface="ＭＳ Ｐゴシック" pitchFamily="34" charset="-128"/>
            </a:endParaRPr>
          </a:p>
        </p:txBody>
      </p:sp>
    </p:spTree>
    <p:extLst>
      <p:ext uri="{BB962C8B-B14F-4D97-AF65-F5344CB8AC3E}">
        <p14:creationId xmlns:p14="http://schemas.microsoft.com/office/powerpoint/2010/main" val="25753367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TW" sz="4000" smtClean="0">
                <a:ea typeface="ＭＳ Ｐゴシック" pitchFamily="34" charset="-128"/>
              </a:rPr>
              <a:t>Time to Break a DES Code (assuming 10</a:t>
            </a:r>
            <a:r>
              <a:rPr lang="en-US" altLang="zh-TW" sz="4000" baseline="30000" smtClean="0">
                <a:ea typeface="ＭＳ Ｐゴシック" pitchFamily="34" charset="-128"/>
              </a:rPr>
              <a:t>6</a:t>
            </a:r>
            <a:r>
              <a:rPr lang="en-US" altLang="zh-TW" sz="4000" smtClean="0">
                <a:ea typeface="ＭＳ Ｐゴシック" pitchFamily="34" charset="-128"/>
              </a:rPr>
              <a:t> decryptions/</a:t>
            </a:r>
            <a:r>
              <a:rPr lang="en-US" altLang="zh-TW" sz="4000" smtClean="0">
                <a:ea typeface="ＭＳ Ｐゴシック" pitchFamily="34" charset="-128"/>
                <a:sym typeface="Symbol" pitchFamily="18" charset="2"/>
              </a:rPr>
              <a:t></a:t>
            </a:r>
            <a:r>
              <a:rPr lang="en-US" altLang="zh-TW" sz="4000" smtClean="0">
                <a:ea typeface="ＭＳ Ｐゴシック" pitchFamily="34" charset="-128"/>
              </a:rPr>
              <a:t>s)</a:t>
            </a:r>
          </a:p>
        </p:txBody>
      </p:sp>
      <p:pic>
        <p:nvPicPr>
          <p:cNvPr id="45059" name="Picture 4"/>
          <p:cNvPicPr>
            <a:picLocks noGrp="1" noChangeAspect="1" noChangeArrowheads="1"/>
          </p:cNvPicPr>
          <p:nvPr>
            <p:ph type="body" idx="1"/>
          </p:nvPr>
        </p:nvPicPr>
        <p:blipFill>
          <a:blip r:embed="rId3"/>
          <a:srcRect/>
          <a:stretch>
            <a:fillRect/>
          </a:stretch>
        </p:blipFill>
        <p:spPr bwMode="auto">
          <a:xfrm>
            <a:off x="2322513" y="1700213"/>
            <a:ext cx="4519612" cy="4454525"/>
          </a:xfrm>
          <a:noFill/>
          <a:ln>
            <a:miter lim="800000"/>
            <a:headEnd/>
            <a:tailEnd/>
          </a:ln>
        </p:spPr>
      </p:pic>
      <p:sp>
        <p:nvSpPr>
          <p:cNvPr id="45060" name="Rectangle 3"/>
          <p:cNvSpPr>
            <a:spLocks noChangeArrowheads="1"/>
          </p:cNvSpPr>
          <p:nvPr/>
        </p:nvSpPr>
        <p:spPr bwMode="auto">
          <a:xfrm>
            <a:off x="381000" y="2209800"/>
            <a:ext cx="1676400" cy="2586038"/>
          </a:xfrm>
          <a:prstGeom prst="rect">
            <a:avLst/>
          </a:prstGeom>
          <a:noFill/>
          <a:ln w="9525">
            <a:noFill/>
            <a:miter lim="800000"/>
            <a:headEnd/>
            <a:tailEnd/>
          </a:ln>
        </p:spPr>
        <p:txBody>
          <a:bodyPr>
            <a:spAutoFit/>
          </a:bodyPr>
          <a:lstStyle/>
          <a:p>
            <a:r>
              <a:rPr lang="en-US"/>
              <a:t>Using Electronic</a:t>
            </a:r>
          </a:p>
          <a:p>
            <a:r>
              <a:rPr lang="en-US"/>
              <a:t>Frontier Foundation (EFF) DES cracker </a:t>
            </a:r>
          </a:p>
          <a:p>
            <a:endParaRPr lang="en-US"/>
          </a:p>
          <a:p>
            <a:r>
              <a:rPr lang="en-US"/>
              <a:t>Appx 10 hrs. for DES</a:t>
            </a:r>
          </a:p>
        </p:txBody>
      </p:sp>
    </p:spTree>
    <p:extLst>
      <p:ext uri="{BB962C8B-B14F-4D97-AF65-F5344CB8AC3E}">
        <p14:creationId xmlns:p14="http://schemas.microsoft.com/office/powerpoint/2010/main" val="17385867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smtClean="0"/>
              <a:t>Triple DES</a:t>
            </a:r>
            <a:endParaRPr lang="en-US" smtClean="0"/>
          </a:p>
        </p:txBody>
      </p:sp>
      <p:sp>
        <p:nvSpPr>
          <p:cNvPr id="4608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smtClean="0"/>
              <a:t>Triple DES (3DES) was first standardized for use in financial applications in ANSI standard X9.17 in 1985.</a:t>
            </a:r>
          </a:p>
          <a:p>
            <a:pPr>
              <a:buFontTx/>
              <a:buBlip>
                <a:blip r:embed="rId2"/>
              </a:buBlip>
            </a:pPr>
            <a:r>
              <a:rPr lang="en-US" smtClean="0"/>
              <a:t>3DES was incorporated as part of the Data Encryption Standard in 1999 with the publication of FIPS 46-3.</a:t>
            </a:r>
          </a:p>
        </p:txBody>
      </p:sp>
      <p:pic>
        <p:nvPicPr>
          <p:cNvPr id="46084" name="Picture 2"/>
          <p:cNvPicPr>
            <a:picLocks noChangeAspect="1" noChangeArrowheads="1"/>
          </p:cNvPicPr>
          <p:nvPr/>
        </p:nvPicPr>
        <p:blipFill>
          <a:blip r:embed="rId3"/>
          <a:srcRect/>
          <a:stretch>
            <a:fillRect/>
          </a:stretch>
        </p:blipFill>
        <p:spPr bwMode="auto">
          <a:xfrm>
            <a:off x="2009775" y="3648075"/>
            <a:ext cx="5276850" cy="3209925"/>
          </a:xfrm>
          <a:prstGeom prst="rect">
            <a:avLst/>
          </a:prstGeom>
          <a:noFill/>
          <a:ln w="9525">
            <a:noFill/>
            <a:miter lim="800000"/>
            <a:headEnd/>
            <a:tailEnd/>
          </a:ln>
        </p:spPr>
      </p:pic>
    </p:spTree>
    <p:extLst>
      <p:ext uri="{BB962C8B-B14F-4D97-AF65-F5344CB8AC3E}">
        <p14:creationId xmlns:p14="http://schemas.microsoft.com/office/powerpoint/2010/main" val="8643153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smtClean="0"/>
              <a:t>Triple DES</a:t>
            </a:r>
            <a:endParaRPr lang="en-US" smtClean="0"/>
          </a:p>
        </p:txBody>
      </p:sp>
      <p:pic>
        <p:nvPicPr>
          <p:cNvPr id="47107" name="Picture 2"/>
          <p:cNvPicPr>
            <a:picLocks noGrp="1" noChangeAspect="1" noChangeArrowheads="1"/>
          </p:cNvPicPr>
          <p:nvPr>
            <p:ph idx="1"/>
          </p:nvPr>
        </p:nvPicPr>
        <p:blipFill>
          <a:blip r:embed="rId2"/>
          <a:srcRect/>
          <a:stretch>
            <a:fillRect/>
          </a:stretch>
        </p:blipFill>
        <p:spPr bwMode="auto">
          <a:xfrm>
            <a:off x="1649412" y="2616200"/>
            <a:ext cx="4291013" cy="679450"/>
          </a:xfrm>
          <a:noFill/>
          <a:ln>
            <a:miter lim="800000"/>
            <a:headEnd/>
            <a:tailEnd/>
          </a:ln>
        </p:spPr>
      </p:pic>
      <p:pic>
        <p:nvPicPr>
          <p:cNvPr id="47108" name="Picture 3"/>
          <p:cNvPicPr>
            <a:picLocks noChangeAspect="1" noChangeArrowheads="1"/>
          </p:cNvPicPr>
          <p:nvPr/>
        </p:nvPicPr>
        <p:blipFill>
          <a:blip r:embed="rId3"/>
          <a:srcRect/>
          <a:stretch>
            <a:fillRect/>
          </a:stretch>
        </p:blipFill>
        <p:spPr bwMode="auto">
          <a:xfrm>
            <a:off x="1504155" y="3162300"/>
            <a:ext cx="4760913" cy="1524000"/>
          </a:xfrm>
          <a:prstGeom prst="rect">
            <a:avLst/>
          </a:prstGeom>
          <a:noFill/>
          <a:ln w="9525">
            <a:noFill/>
            <a:miter lim="800000"/>
            <a:headEnd/>
            <a:tailEnd/>
          </a:ln>
        </p:spPr>
      </p:pic>
      <p:pic>
        <p:nvPicPr>
          <p:cNvPr id="47109" name="Picture 4"/>
          <p:cNvPicPr>
            <a:picLocks noChangeAspect="1" noChangeArrowheads="1"/>
          </p:cNvPicPr>
          <p:nvPr/>
        </p:nvPicPr>
        <p:blipFill>
          <a:blip r:embed="rId4"/>
          <a:srcRect/>
          <a:stretch>
            <a:fillRect/>
          </a:stretch>
        </p:blipFill>
        <p:spPr bwMode="auto">
          <a:xfrm>
            <a:off x="1828800" y="4876800"/>
            <a:ext cx="4111625" cy="609600"/>
          </a:xfrm>
          <a:prstGeom prst="rect">
            <a:avLst/>
          </a:prstGeom>
          <a:noFill/>
          <a:ln w="9525">
            <a:noFill/>
            <a:miter lim="800000"/>
            <a:headEnd/>
            <a:tailEnd/>
          </a:ln>
        </p:spPr>
      </p:pic>
      <p:sp>
        <p:nvSpPr>
          <p:cNvPr id="47110" name="Rectangle 6"/>
          <p:cNvSpPr>
            <a:spLocks noChangeArrowheads="1"/>
          </p:cNvSpPr>
          <p:nvPr/>
        </p:nvSpPr>
        <p:spPr bwMode="auto">
          <a:xfrm>
            <a:off x="381000" y="1571714"/>
            <a:ext cx="8153400" cy="1200329"/>
          </a:xfrm>
          <a:prstGeom prst="rect">
            <a:avLst/>
          </a:prstGeom>
          <a:noFill/>
          <a:ln w="9525">
            <a:noFill/>
            <a:miter lim="800000"/>
            <a:headEnd/>
            <a:tailEnd/>
          </a:ln>
        </p:spPr>
        <p:txBody>
          <a:bodyPr>
            <a:spAutoFit/>
          </a:bodyPr>
          <a:lstStyle/>
          <a:p>
            <a:r>
              <a:rPr lang="en-US" sz="2400" dirty="0"/>
              <a:t>3DES uses three keys and three executions of the DES </a:t>
            </a:r>
            <a:r>
              <a:rPr lang="en-US" sz="2400" dirty="0" err="1"/>
              <a:t>algorithm.The</a:t>
            </a:r>
            <a:r>
              <a:rPr lang="en-US" sz="2400" dirty="0"/>
              <a:t> function follows an encrypt-decrypt-encrypt (EDE) sequence</a:t>
            </a:r>
          </a:p>
        </p:txBody>
      </p:sp>
      <p:sp>
        <p:nvSpPr>
          <p:cNvPr id="47111" name="Rectangle 7"/>
          <p:cNvSpPr>
            <a:spLocks noChangeArrowheads="1"/>
          </p:cNvSpPr>
          <p:nvPr/>
        </p:nvSpPr>
        <p:spPr bwMode="auto">
          <a:xfrm>
            <a:off x="838200" y="5520898"/>
            <a:ext cx="7696200" cy="830997"/>
          </a:xfrm>
          <a:prstGeom prst="rect">
            <a:avLst/>
          </a:prstGeom>
          <a:noFill/>
          <a:ln w="9525">
            <a:noFill/>
            <a:miter lim="800000"/>
            <a:headEnd/>
            <a:tailEnd/>
          </a:ln>
        </p:spPr>
        <p:txBody>
          <a:bodyPr>
            <a:spAutoFit/>
          </a:bodyPr>
          <a:lstStyle/>
          <a:p>
            <a:r>
              <a:rPr lang="en-US" sz="2400" dirty="0"/>
              <a:t>There is no cryptographic significance to the use of decryption for the second stage of 3DES encryption.</a:t>
            </a:r>
          </a:p>
        </p:txBody>
      </p:sp>
    </p:spTree>
    <p:extLst>
      <p:ext uri="{BB962C8B-B14F-4D97-AF65-F5344CB8AC3E}">
        <p14:creationId xmlns:p14="http://schemas.microsoft.com/office/powerpoint/2010/main" val="22538416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smtClean="0"/>
              <a:t>Triple DES comments</a:t>
            </a:r>
            <a:endParaRPr lang="en-US" smtClean="0"/>
          </a:p>
        </p:txBody>
      </p:sp>
      <p:sp>
        <p:nvSpPr>
          <p:cNvPr id="48131" name="Content Placeholder 2"/>
          <p:cNvSpPr>
            <a:spLocks noGrp="1"/>
          </p:cNvSpPr>
          <p:nvPr>
            <p:ph idx="1"/>
          </p:nvPr>
        </p:nvSpPr>
        <p:spPr bwMode="auto">
          <a:xfrm>
            <a:off x="438150" y="1657350"/>
            <a:ext cx="8458200" cy="4114800"/>
          </a:xfrm>
          <a:noFill/>
          <a:ln>
            <a:miter lim="800000"/>
            <a:headEnd/>
            <a:tailEnd/>
          </a:ln>
        </p:spPr>
        <p:txBody>
          <a:bodyPr vert="horz" wrap="square" lIns="91440" tIns="45720" rIns="91440" bIns="45720" numCol="1" anchor="t" anchorCtr="0" compatLnSpc="1">
            <a:prstTxWarp prst="textNoShape">
              <a:avLst/>
            </a:prstTxWarp>
            <a:noAutofit/>
          </a:bodyPr>
          <a:lstStyle/>
          <a:p>
            <a:pPr>
              <a:buFontTx/>
              <a:buBlip>
                <a:blip r:embed="rId2"/>
              </a:buBlip>
            </a:pPr>
            <a:r>
              <a:rPr lang="en-US" sz="2400" dirty="0" smtClean="0"/>
              <a:t>3DES is the FIPS approved symmetric encryption algorithm of choice.</a:t>
            </a:r>
          </a:p>
          <a:p>
            <a:pPr>
              <a:buFontTx/>
              <a:buBlip>
                <a:blip r:embed="rId2"/>
              </a:buBlip>
            </a:pPr>
            <a:r>
              <a:rPr lang="en-US" sz="2400" dirty="0" smtClean="0"/>
              <a:t>The original DES, which uses a single 56-bit key, is permitted under the standard for legacy systems only. New procurements should support 3DES.</a:t>
            </a:r>
          </a:p>
          <a:p>
            <a:pPr>
              <a:buFontTx/>
              <a:buBlip>
                <a:blip r:embed="rId2"/>
              </a:buBlip>
            </a:pPr>
            <a:r>
              <a:rPr lang="en-US" sz="2400" dirty="0" smtClean="0"/>
              <a:t>Government organizations with legacy DES systems are encouraged to transition to 3DES.</a:t>
            </a:r>
          </a:p>
          <a:p>
            <a:pPr>
              <a:buFontTx/>
              <a:buBlip>
                <a:blip r:embed="rId2"/>
              </a:buBlip>
            </a:pPr>
            <a:r>
              <a:rPr lang="en-US" sz="2400" dirty="0" smtClean="0"/>
              <a:t>It is anticipated that 3DES and the Advanced Encryption Standard (AES) will coexist as FIPS-approved algorithms, allowing for a gradual transition to AES.</a:t>
            </a:r>
          </a:p>
          <a:p>
            <a:pPr>
              <a:buFontTx/>
              <a:buBlip>
                <a:blip r:embed="rId2"/>
              </a:buBlip>
            </a:pPr>
            <a:endParaRPr lang="en-US" sz="2400" dirty="0" smtClean="0"/>
          </a:p>
        </p:txBody>
      </p:sp>
    </p:spTree>
    <p:extLst>
      <p:ext uri="{BB962C8B-B14F-4D97-AF65-F5344CB8AC3E}">
        <p14:creationId xmlns:p14="http://schemas.microsoft.com/office/powerpoint/2010/main" val="12615220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smtClean="0"/>
              <a:t>Triple DES comments</a:t>
            </a:r>
            <a:endParaRPr lang="en-US" smtClean="0"/>
          </a:p>
        </p:txBody>
      </p:sp>
      <p:sp>
        <p:nvSpPr>
          <p:cNvPr id="3" name="Rectangle 2"/>
          <p:cNvSpPr/>
          <p:nvPr/>
        </p:nvSpPr>
        <p:spPr>
          <a:xfrm>
            <a:off x="533400" y="1730960"/>
            <a:ext cx="8267700" cy="1815882"/>
          </a:xfrm>
          <a:prstGeom prst="rect">
            <a:avLst/>
          </a:prstGeom>
        </p:spPr>
        <p:txBody>
          <a:bodyPr wrap="square">
            <a:spAutoFit/>
          </a:bodyPr>
          <a:lstStyle/>
          <a:p>
            <a:pPr marL="514350" indent="-514350" algn="just">
              <a:buFont typeface="Wingdings" pitchFamily="2" charset="2"/>
              <a:buChar char="§"/>
            </a:pPr>
            <a:r>
              <a:rPr lang="en-US" sz="2800" b="1" dirty="0"/>
              <a:t>FIPS: Federal Information Processing Standards</a:t>
            </a:r>
          </a:p>
          <a:p>
            <a:pPr marL="514350" indent="-514350" algn="just">
              <a:buFont typeface="Wingdings" pitchFamily="2" charset="2"/>
              <a:buChar char="§"/>
            </a:pPr>
            <a:r>
              <a:rPr lang="en-US" sz="2800" dirty="0"/>
              <a:t>The purpose of FIPS is to ensure that all federal government and agencies adhere to the same guidelines regarding security and communication.</a:t>
            </a:r>
          </a:p>
        </p:txBody>
      </p:sp>
    </p:spTree>
    <p:extLst>
      <p:ext uri="{BB962C8B-B14F-4D97-AF65-F5344CB8AC3E}">
        <p14:creationId xmlns:p14="http://schemas.microsoft.com/office/powerpoint/2010/main" val="26308579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DES</a:t>
            </a:r>
          </a:p>
        </p:txBody>
      </p:sp>
      <p:sp>
        <p:nvSpPr>
          <p:cNvPr id="4915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smtClean="0"/>
              <a:t>For DEA, data are encrypted in 64-bit blocks using a</a:t>
            </a:r>
          </a:p>
          <a:p>
            <a:pPr>
              <a:buFontTx/>
              <a:buBlip>
                <a:blip r:embed="rId2"/>
              </a:buBlip>
            </a:pPr>
            <a:r>
              <a:rPr lang="en-US" smtClean="0"/>
              <a:t>56-bit key. </a:t>
            </a:r>
          </a:p>
          <a:p>
            <a:pPr>
              <a:buFontTx/>
              <a:buBlip>
                <a:blip r:embed="rId2"/>
              </a:buBlip>
            </a:pPr>
            <a:r>
              <a:rPr lang="en-US" smtClean="0"/>
              <a:t>The algorithm transforms 64-bit input in a series of steps into a 64-bit output.</a:t>
            </a:r>
          </a:p>
          <a:p>
            <a:pPr>
              <a:buFontTx/>
              <a:buBlip>
                <a:blip r:embed="rId2"/>
              </a:buBlip>
            </a:pPr>
            <a:r>
              <a:rPr lang="en-US" smtClean="0"/>
              <a:t>The same steps, with the same key, are used to reverse the encryption.</a:t>
            </a:r>
          </a:p>
          <a:p>
            <a:pPr>
              <a:buFontTx/>
              <a:buBlip>
                <a:blip r:embed="rId2"/>
              </a:buBlip>
            </a:pPr>
            <a:r>
              <a:rPr lang="en-US" smtClean="0"/>
              <a:t>With the exception of the initial and final permutations, DES has the exact structure of a Feistel cipher.</a:t>
            </a:r>
          </a:p>
        </p:txBody>
      </p:sp>
    </p:spTree>
    <p:extLst>
      <p:ext uri="{BB962C8B-B14F-4D97-AF65-F5344CB8AC3E}">
        <p14:creationId xmlns:p14="http://schemas.microsoft.com/office/powerpoint/2010/main" val="41323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smtClean="0"/>
              <a:t>DES Encryption</a:t>
            </a:r>
            <a:endParaRPr lang="en-US" smtClean="0"/>
          </a:p>
        </p:txBody>
      </p:sp>
      <p:sp>
        <p:nvSpPr>
          <p:cNvPr id="3" name="Content Placeholder 2"/>
          <p:cNvSpPr>
            <a:spLocks noGrp="1"/>
          </p:cNvSpPr>
          <p:nvPr>
            <p:ph idx="1"/>
          </p:nvPr>
        </p:nvSpPr>
        <p:spPr>
          <a:xfrm>
            <a:off x="304800" y="1543050"/>
            <a:ext cx="8839200" cy="5105400"/>
          </a:xfrm>
        </p:spPr>
        <p:txBody>
          <a:bodyPr>
            <a:noAutofit/>
          </a:bodyPr>
          <a:lstStyle/>
          <a:p>
            <a:pPr>
              <a:defRPr/>
            </a:pPr>
            <a:r>
              <a:rPr lang="en-US" sz="2400" dirty="0" smtClean="0"/>
              <a:t>As with any encryption scheme, there are </a:t>
            </a:r>
            <a:r>
              <a:rPr lang="en-US" sz="2400" dirty="0" smtClean="0">
                <a:solidFill>
                  <a:srgbClr val="FF0000"/>
                </a:solidFill>
              </a:rPr>
              <a:t>two inputs</a:t>
            </a:r>
            <a:r>
              <a:rPr lang="en-US" sz="2400" dirty="0" smtClean="0"/>
              <a:t> to the encryption function: </a:t>
            </a:r>
            <a:r>
              <a:rPr lang="en-US" sz="2400" dirty="0" smtClean="0">
                <a:solidFill>
                  <a:srgbClr val="FF0000"/>
                </a:solidFill>
              </a:rPr>
              <a:t>the plaintext </a:t>
            </a:r>
            <a:r>
              <a:rPr lang="en-US" sz="2400" dirty="0" smtClean="0"/>
              <a:t>to be encrypted and </a:t>
            </a:r>
            <a:r>
              <a:rPr lang="en-US" sz="2400" dirty="0" smtClean="0">
                <a:solidFill>
                  <a:srgbClr val="FF0000"/>
                </a:solidFill>
              </a:rPr>
              <a:t>the key</a:t>
            </a:r>
          </a:p>
          <a:p>
            <a:pPr>
              <a:defRPr/>
            </a:pPr>
            <a:r>
              <a:rPr lang="en-US" sz="2400" dirty="0" smtClean="0"/>
              <a:t>the processing of the plaintext proceeds in </a:t>
            </a:r>
            <a:r>
              <a:rPr lang="en-US" sz="2400" dirty="0" smtClean="0">
                <a:solidFill>
                  <a:srgbClr val="FF0000"/>
                </a:solidFill>
              </a:rPr>
              <a:t>three phases.</a:t>
            </a:r>
          </a:p>
          <a:p>
            <a:pPr>
              <a:defRPr/>
            </a:pPr>
            <a:endParaRPr lang="en-US" sz="2400" dirty="0" smtClean="0"/>
          </a:p>
          <a:p>
            <a:pPr marL="457200" indent="-457200">
              <a:buFontTx/>
              <a:buAutoNum type="arabicPeriod"/>
              <a:defRPr/>
            </a:pPr>
            <a:r>
              <a:rPr lang="en-US" sz="2400" dirty="0" smtClean="0"/>
              <a:t>First, the </a:t>
            </a:r>
            <a:r>
              <a:rPr lang="en-US" sz="2400" dirty="0" smtClean="0">
                <a:solidFill>
                  <a:srgbClr val="0033CC"/>
                </a:solidFill>
              </a:rPr>
              <a:t>64-bit plaintext </a:t>
            </a:r>
            <a:r>
              <a:rPr lang="en-US" sz="2400" dirty="0" smtClean="0"/>
              <a:t>passes through an </a:t>
            </a:r>
            <a:r>
              <a:rPr lang="en-US" sz="2400" dirty="0" smtClean="0">
                <a:solidFill>
                  <a:srgbClr val="0033CC"/>
                </a:solidFill>
              </a:rPr>
              <a:t>initial permutation (IP) </a:t>
            </a:r>
            <a:r>
              <a:rPr lang="en-US" sz="2400" dirty="0" smtClean="0"/>
              <a:t>that rearranges the bits to produce the </a:t>
            </a:r>
            <a:r>
              <a:rPr lang="en-US" sz="2400" i="1" dirty="0" smtClean="0">
                <a:solidFill>
                  <a:srgbClr val="0033CC"/>
                </a:solidFill>
              </a:rPr>
              <a:t>permuted input.</a:t>
            </a:r>
          </a:p>
          <a:p>
            <a:pPr>
              <a:buFontTx/>
              <a:buNone/>
              <a:defRPr/>
            </a:pPr>
            <a:r>
              <a:rPr lang="en-US" sz="2400" dirty="0" smtClean="0"/>
              <a:t> 2. This is followed by a phase consisting of </a:t>
            </a:r>
            <a:r>
              <a:rPr lang="en-US" sz="2400" dirty="0" smtClean="0">
                <a:solidFill>
                  <a:srgbClr val="FF0000"/>
                </a:solidFill>
              </a:rPr>
              <a:t>sixteen rounds </a:t>
            </a:r>
            <a:r>
              <a:rPr lang="en-US" sz="2400" dirty="0" smtClean="0"/>
              <a:t>of the same function, which involves both </a:t>
            </a:r>
            <a:r>
              <a:rPr lang="en-US" sz="2400" dirty="0" smtClean="0">
                <a:solidFill>
                  <a:srgbClr val="0033CC"/>
                </a:solidFill>
              </a:rPr>
              <a:t>permutation and substitution </a:t>
            </a:r>
            <a:r>
              <a:rPr lang="en-US" sz="2400" dirty="0" smtClean="0"/>
              <a:t>functions.</a:t>
            </a:r>
          </a:p>
          <a:p>
            <a:pPr>
              <a:buFontTx/>
              <a:buNone/>
              <a:defRPr/>
            </a:pPr>
            <a:r>
              <a:rPr lang="en-US" sz="2400" dirty="0" smtClean="0"/>
              <a:t>3. </a:t>
            </a:r>
            <a:r>
              <a:rPr lang="en-US" sz="2400" dirty="0" smtClean="0">
                <a:solidFill>
                  <a:srgbClr val="0033CC"/>
                </a:solidFill>
              </a:rPr>
              <a:t>The left </a:t>
            </a:r>
            <a:r>
              <a:rPr lang="en-US" sz="2400" dirty="0" smtClean="0"/>
              <a:t>and </a:t>
            </a:r>
            <a:r>
              <a:rPr lang="en-US" sz="2400" dirty="0" smtClean="0">
                <a:solidFill>
                  <a:srgbClr val="0033CC"/>
                </a:solidFill>
              </a:rPr>
              <a:t>right halves </a:t>
            </a:r>
            <a:r>
              <a:rPr lang="en-US" sz="2400" dirty="0" smtClean="0"/>
              <a:t>of the output are </a:t>
            </a:r>
            <a:r>
              <a:rPr lang="en-US" sz="2400" dirty="0" smtClean="0">
                <a:solidFill>
                  <a:srgbClr val="FF0000"/>
                </a:solidFill>
              </a:rPr>
              <a:t>swapped</a:t>
            </a:r>
            <a:r>
              <a:rPr lang="en-US" sz="2400" dirty="0" smtClean="0"/>
              <a:t> to produce the </a:t>
            </a:r>
            <a:r>
              <a:rPr lang="en-US" sz="2400" i="1" dirty="0" err="1" smtClean="0">
                <a:solidFill>
                  <a:srgbClr val="0033CC"/>
                </a:solidFill>
              </a:rPr>
              <a:t>preoutput</a:t>
            </a:r>
            <a:r>
              <a:rPr lang="en-US" sz="2400" i="1" dirty="0" smtClean="0">
                <a:solidFill>
                  <a:srgbClr val="0033CC"/>
                </a:solidFill>
              </a:rPr>
              <a:t>.</a:t>
            </a:r>
          </a:p>
          <a:p>
            <a:pPr>
              <a:buFontTx/>
              <a:buNone/>
              <a:defRPr/>
            </a:pPr>
            <a:r>
              <a:rPr lang="en-US" sz="2400" dirty="0" smtClean="0"/>
              <a:t>4.  Finally, the </a:t>
            </a:r>
            <a:r>
              <a:rPr lang="en-US" sz="2400" dirty="0" err="1" smtClean="0">
                <a:solidFill>
                  <a:srgbClr val="FF0000"/>
                </a:solidFill>
              </a:rPr>
              <a:t>preoutput</a:t>
            </a:r>
            <a:r>
              <a:rPr lang="en-US" sz="2400" dirty="0" smtClean="0"/>
              <a:t> is passed through </a:t>
            </a:r>
            <a:r>
              <a:rPr lang="en-US" sz="2400" dirty="0" smtClean="0">
                <a:solidFill>
                  <a:srgbClr val="FF0000"/>
                </a:solidFill>
              </a:rPr>
              <a:t>a permutation [IP </a:t>
            </a:r>
            <a:r>
              <a:rPr lang="en-US" sz="2400" baseline="30000" dirty="0" smtClean="0">
                <a:solidFill>
                  <a:srgbClr val="FF0000"/>
                </a:solidFill>
              </a:rPr>
              <a:t>-1</a:t>
            </a:r>
            <a:r>
              <a:rPr lang="en-US" sz="2400" dirty="0" smtClean="0">
                <a:solidFill>
                  <a:srgbClr val="FF0000"/>
                </a:solidFill>
              </a:rPr>
              <a:t>] </a:t>
            </a:r>
            <a:r>
              <a:rPr lang="en-US" sz="2400" dirty="0" smtClean="0"/>
              <a:t>that is the inverse of  the initial permutation function, to produce the </a:t>
            </a:r>
            <a:r>
              <a:rPr lang="en-US" sz="2400" dirty="0" smtClean="0">
                <a:solidFill>
                  <a:srgbClr val="FF0000"/>
                </a:solidFill>
              </a:rPr>
              <a:t>64-bit </a:t>
            </a:r>
            <a:r>
              <a:rPr lang="en-US" sz="2400" dirty="0" err="1" smtClean="0">
                <a:solidFill>
                  <a:srgbClr val="FF0000"/>
                </a:solidFill>
              </a:rPr>
              <a:t>ciphertext</a:t>
            </a:r>
            <a:r>
              <a:rPr lang="en-US" sz="2400" dirty="0" smtClean="0">
                <a:solidFill>
                  <a:srgbClr val="FF0000"/>
                </a:solidFill>
              </a:rPr>
              <a:t>.</a:t>
            </a:r>
            <a:endParaRPr lang="en-US" sz="2400" i="1" dirty="0">
              <a:solidFill>
                <a:srgbClr val="FF0000"/>
              </a:solidFill>
            </a:endParaRPr>
          </a:p>
        </p:txBody>
      </p:sp>
    </p:spTree>
    <p:extLst>
      <p:ext uri="{BB962C8B-B14F-4D97-AF65-F5344CB8AC3E}">
        <p14:creationId xmlns:p14="http://schemas.microsoft.com/office/powerpoint/2010/main" val="1380379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1143000" y="152400"/>
            <a:ext cx="7329488" cy="6096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CA" dirty="0" smtClean="0"/>
              <a:t>Substitution/Block cipher</a:t>
            </a:r>
          </a:p>
        </p:txBody>
      </p:sp>
      <p:sp>
        <p:nvSpPr>
          <p:cNvPr id="9219" name="Content Placeholder 2"/>
          <p:cNvSpPr>
            <a:spLocks noGrp="1"/>
          </p:cNvSpPr>
          <p:nvPr>
            <p:ph idx="4294967295"/>
          </p:nvPr>
        </p:nvSpPr>
        <p:spPr bwMode="auto">
          <a:xfrm>
            <a:off x="533400" y="762000"/>
            <a:ext cx="7772400" cy="5029200"/>
          </a:xfrm>
          <a:prstGeom prst="rect">
            <a:avLst/>
          </a:prstGeom>
          <a:noFill/>
          <a:ln>
            <a:miter lim="800000"/>
            <a:headEnd/>
            <a:tailEnd/>
          </a:ln>
        </p:spPr>
        <p:txBody>
          <a:bodyPr/>
          <a:lstStyle/>
          <a:p>
            <a:r>
              <a:rPr lang="en-CA" sz="2000" dirty="0" smtClean="0">
                <a:solidFill>
                  <a:srgbClr val="FF0000"/>
                </a:solidFill>
              </a:rPr>
              <a:t>4-bit input </a:t>
            </a:r>
            <a:r>
              <a:rPr lang="en-CA" sz="2000" dirty="0" smtClean="0">
                <a:solidFill>
                  <a:schemeClr val="tx1"/>
                </a:solidFill>
              </a:rPr>
              <a:t>produces one of </a:t>
            </a:r>
            <a:r>
              <a:rPr lang="en-CA" sz="2000" dirty="0" smtClean="0">
                <a:solidFill>
                  <a:srgbClr val="FF0000"/>
                </a:solidFill>
              </a:rPr>
              <a:t>16 input states</a:t>
            </a:r>
          </a:p>
          <a:p>
            <a:r>
              <a:rPr lang="en-CA" sz="2000" dirty="0" smtClean="0">
                <a:solidFill>
                  <a:schemeClr val="tx1"/>
                </a:solidFill>
              </a:rPr>
              <a:t>What is the possible number of different transformations? </a:t>
            </a:r>
          </a:p>
          <a:p>
            <a:r>
              <a:rPr lang="en-CA" sz="2000" dirty="0" smtClean="0">
                <a:solidFill>
                  <a:schemeClr val="tx1"/>
                </a:solidFill>
              </a:rPr>
              <a:t>which is mapped by the substitution cipher into a unique one of </a:t>
            </a:r>
            <a:r>
              <a:rPr lang="en-CA" sz="2000" dirty="0" smtClean="0">
                <a:solidFill>
                  <a:srgbClr val="FF0000"/>
                </a:solidFill>
              </a:rPr>
              <a:t>16 possible output states</a:t>
            </a:r>
            <a:r>
              <a:rPr lang="en-CA" sz="2000" dirty="0" smtClean="0">
                <a:solidFill>
                  <a:schemeClr val="tx1"/>
                </a:solidFill>
              </a:rPr>
              <a:t>, each of which is represented by 4 </a:t>
            </a:r>
            <a:r>
              <a:rPr lang="en-CA" sz="2000" dirty="0" err="1" smtClean="0">
                <a:solidFill>
                  <a:schemeClr val="tx1"/>
                </a:solidFill>
              </a:rPr>
              <a:t>ciphertext</a:t>
            </a:r>
            <a:r>
              <a:rPr lang="en-CA" sz="2000" dirty="0" smtClean="0">
                <a:solidFill>
                  <a:schemeClr val="tx1"/>
                </a:solidFill>
              </a:rPr>
              <a:t> </a:t>
            </a:r>
            <a:r>
              <a:rPr lang="en-CA" sz="2000" dirty="0" smtClean="0"/>
              <a:t>bits.</a:t>
            </a:r>
          </a:p>
          <a:p>
            <a:r>
              <a:rPr lang="en-US" sz="2000" dirty="0"/>
              <a:t>This is the most general form of block </a:t>
            </a:r>
            <a:r>
              <a:rPr lang="en-US" sz="2000" dirty="0" smtClean="0"/>
              <a:t>cipher and </a:t>
            </a:r>
            <a:r>
              <a:rPr lang="en-US" sz="2000" dirty="0"/>
              <a:t>can be used to define any reversible mapping between plaintext and </a:t>
            </a:r>
            <a:r>
              <a:rPr lang="en-US" sz="2000" dirty="0" err="1"/>
              <a:t>ciphertext</a:t>
            </a:r>
            <a:r>
              <a:rPr lang="en-US" sz="2000" dirty="0"/>
              <a:t>.</a:t>
            </a:r>
            <a:endParaRPr lang="en-CA" sz="2000" dirty="0" smtClean="0"/>
          </a:p>
        </p:txBody>
      </p:sp>
      <p:sp>
        <p:nvSpPr>
          <p:cNvPr id="9220" name="Slide Number Placeholder 5"/>
          <p:cNvSpPr>
            <a:spLocks noGrp="1"/>
          </p:cNvSpPr>
          <p:nvPr>
            <p:ph type="sldNum" sz="quarter" idx="4294967295"/>
          </p:nvPr>
        </p:nvSpPr>
        <p:spPr>
          <a:xfrm>
            <a:off x="6629400" y="6324600"/>
            <a:ext cx="2133600" cy="476250"/>
          </a:xfrm>
          <a:prstGeom prst="rect">
            <a:avLst/>
          </a:prstGeom>
          <a:noFill/>
        </p:spPr>
        <p:txBody>
          <a:bodyPr/>
          <a:lstStyle/>
          <a:p>
            <a:fld id="{EC32B0F9-F1B8-46DD-AA6A-A8B5A8F3D954}" type="slidenum">
              <a:rPr lang="en-US" smtClean="0">
                <a:latin typeface="Arial" pitchFamily="34" charset="0"/>
                <a:ea typeface="PMingLiU" pitchFamily="18" charset="-120"/>
              </a:rPr>
              <a:pPr/>
              <a:t>9</a:t>
            </a:fld>
            <a:endParaRPr lang="en-US" smtClean="0">
              <a:latin typeface="Arial" pitchFamily="34" charset="0"/>
              <a:ea typeface="PMingLiU" pitchFamily="18" charset="-120"/>
            </a:endParaRPr>
          </a:p>
        </p:txBody>
      </p:sp>
      <p:pic>
        <p:nvPicPr>
          <p:cNvPr id="9221" name="Picture 5"/>
          <p:cNvPicPr>
            <a:picLocks noChangeAspect="1" noChangeArrowheads="1"/>
          </p:cNvPicPr>
          <p:nvPr/>
        </p:nvPicPr>
        <p:blipFill>
          <a:blip r:embed="rId2"/>
          <a:srcRect/>
          <a:stretch>
            <a:fillRect/>
          </a:stretch>
        </p:blipFill>
        <p:spPr bwMode="auto">
          <a:xfrm>
            <a:off x="4114800" y="3352800"/>
            <a:ext cx="4177104" cy="3216275"/>
          </a:xfrm>
          <a:prstGeom prst="rect">
            <a:avLst/>
          </a:prstGeom>
          <a:noFill/>
          <a:ln w="9525">
            <a:noFill/>
            <a:miter lim="800000"/>
            <a:headEnd/>
            <a:tailEnd/>
          </a:ln>
        </p:spPr>
      </p:pic>
      <p:sp>
        <p:nvSpPr>
          <p:cNvPr id="2" name="Rectangle 1"/>
          <p:cNvSpPr/>
          <p:nvPr/>
        </p:nvSpPr>
        <p:spPr>
          <a:xfrm>
            <a:off x="304800" y="3727915"/>
            <a:ext cx="2514600" cy="1938992"/>
          </a:xfrm>
          <a:prstGeom prst="rect">
            <a:avLst/>
          </a:prstGeom>
        </p:spPr>
        <p:txBody>
          <a:bodyPr wrap="square">
            <a:spAutoFit/>
          </a:bodyPr>
          <a:lstStyle/>
          <a:p>
            <a:r>
              <a:rPr lang="en-US" sz="2400" dirty="0" smtClean="0"/>
              <a:t>Figure illustrates </a:t>
            </a:r>
            <a:r>
              <a:rPr lang="en-US" sz="2400" dirty="0"/>
              <a:t>the logic of a general substitution cipher for </a:t>
            </a:r>
            <a:r>
              <a:rPr lang="en-US" sz="2400" i="1" dirty="0"/>
              <a:t>n </a:t>
            </a:r>
            <a:r>
              <a:rPr lang="en-US" sz="2400" dirty="0"/>
              <a:t>= 4.</a:t>
            </a:r>
          </a:p>
        </p:txBody>
      </p:sp>
    </p:spTree>
    <p:extLst>
      <p:ext uri="{BB962C8B-B14F-4D97-AF65-F5344CB8AC3E}">
        <p14:creationId xmlns:p14="http://schemas.microsoft.com/office/powerpoint/2010/main" val="22587503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Key generation</a:t>
            </a:r>
          </a:p>
        </p:txBody>
      </p:sp>
      <p:sp>
        <p:nvSpPr>
          <p:cNvPr id="51203"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smtClean="0"/>
              <a:t>Initially, the key is passed through </a:t>
            </a:r>
            <a:r>
              <a:rPr lang="en-US" smtClean="0">
                <a:solidFill>
                  <a:srgbClr val="FF0000"/>
                </a:solidFill>
              </a:rPr>
              <a:t>a permutation function</a:t>
            </a:r>
            <a:r>
              <a:rPr lang="en-US" smtClean="0"/>
              <a:t>.</a:t>
            </a:r>
          </a:p>
          <a:p>
            <a:pPr>
              <a:buFontTx/>
              <a:buBlip>
                <a:blip r:embed="rId2"/>
              </a:buBlip>
            </a:pPr>
            <a:r>
              <a:rPr lang="en-US" smtClean="0"/>
              <a:t>Then, for each of  the sixteen rounds, a </a:t>
            </a:r>
            <a:r>
              <a:rPr lang="en-US" i="1" smtClean="0"/>
              <a:t>subkey (K</a:t>
            </a:r>
            <a:r>
              <a:rPr lang="en-US" i="1" baseline="-25000" smtClean="0"/>
              <a:t>i</a:t>
            </a:r>
            <a:r>
              <a:rPr lang="en-US" i="1" smtClean="0"/>
              <a:t>) is produced by the </a:t>
            </a:r>
            <a:r>
              <a:rPr lang="en-US" i="1" smtClean="0">
                <a:solidFill>
                  <a:srgbClr val="0033CC"/>
                </a:solidFill>
              </a:rPr>
              <a:t>combination</a:t>
            </a:r>
            <a:r>
              <a:rPr lang="en-US" i="1" smtClean="0"/>
              <a:t> of a </a:t>
            </a:r>
            <a:r>
              <a:rPr lang="en-US" i="1" smtClean="0">
                <a:solidFill>
                  <a:srgbClr val="FF0000"/>
                </a:solidFill>
              </a:rPr>
              <a:t>left circular </a:t>
            </a:r>
            <a:r>
              <a:rPr lang="en-US" smtClean="0">
                <a:solidFill>
                  <a:srgbClr val="FF0000"/>
                </a:solidFill>
              </a:rPr>
              <a:t>shift </a:t>
            </a:r>
            <a:r>
              <a:rPr lang="en-US" smtClean="0"/>
              <a:t>and a </a:t>
            </a:r>
            <a:r>
              <a:rPr lang="en-US" smtClean="0">
                <a:solidFill>
                  <a:srgbClr val="FF0000"/>
                </a:solidFill>
              </a:rPr>
              <a:t>permutation.</a:t>
            </a:r>
          </a:p>
        </p:txBody>
      </p:sp>
    </p:spTree>
    <p:extLst>
      <p:ext uri="{BB962C8B-B14F-4D97-AF65-F5344CB8AC3E}">
        <p14:creationId xmlns:p14="http://schemas.microsoft.com/office/powerpoint/2010/main" val="24941066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A DES decryption</a:t>
            </a:r>
          </a:p>
        </p:txBody>
      </p:sp>
      <p:sp>
        <p:nvSpPr>
          <p:cNvPr id="5222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smtClean="0"/>
              <a:t>1. As with any Feistel cipher, decryption uses the </a:t>
            </a:r>
            <a:r>
              <a:rPr lang="en-US" smtClean="0">
                <a:solidFill>
                  <a:srgbClr val="FF0000"/>
                </a:solidFill>
              </a:rPr>
              <a:t>same algorithm as encryption</a:t>
            </a:r>
            <a:r>
              <a:rPr lang="en-US" smtClean="0"/>
              <a:t>, except that the application of the </a:t>
            </a:r>
            <a:r>
              <a:rPr lang="en-US" smtClean="0">
                <a:solidFill>
                  <a:srgbClr val="FF0000"/>
                </a:solidFill>
              </a:rPr>
              <a:t>subkeys is reversed.</a:t>
            </a:r>
          </a:p>
          <a:p>
            <a:pPr>
              <a:buFontTx/>
              <a:buBlip>
                <a:blip r:embed="rId2"/>
              </a:buBlip>
            </a:pPr>
            <a:endParaRPr lang="en-US" smtClean="0">
              <a:solidFill>
                <a:srgbClr val="FF0000"/>
              </a:solidFill>
            </a:endParaRPr>
          </a:p>
          <a:p>
            <a:pPr>
              <a:buFontTx/>
              <a:buBlip>
                <a:blip r:embed="rId2"/>
              </a:buBlip>
            </a:pPr>
            <a:r>
              <a:rPr lang="en-US" smtClean="0"/>
              <a:t>2. Additionally, the initial and final permutations are </a:t>
            </a:r>
            <a:r>
              <a:rPr lang="en-US" smtClean="0">
                <a:solidFill>
                  <a:srgbClr val="FF0000"/>
                </a:solidFill>
              </a:rPr>
              <a:t>reversed. </a:t>
            </a:r>
          </a:p>
        </p:txBody>
      </p:sp>
    </p:spTree>
    <p:extLst>
      <p:ext uri="{BB962C8B-B14F-4D97-AF65-F5344CB8AC3E}">
        <p14:creationId xmlns:p14="http://schemas.microsoft.com/office/powerpoint/2010/main" val="23632359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General DES Encryption Algorithm</a:t>
            </a:r>
          </a:p>
        </p:txBody>
      </p:sp>
      <p:pic>
        <p:nvPicPr>
          <p:cNvPr id="53251" name="Picture 2"/>
          <p:cNvPicPr>
            <a:picLocks noChangeAspect="1" noChangeArrowheads="1"/>
          </p:cNvPicPr>
          <p:nvPr/>
        </p:nvPicPr>
        <p:blipFill>
          <a:blip r:embed="rId2"/>
          <a:srcRect/>
          <a:stretch>
            <a:fillRect/>
          </a:stretch>
        </p:blipFill>
        <p:spPr bwMode="auto">
          <a:xfrm>
            <a:off x="2209800" y="914400"/>
            <a:ext cx="4591050" cy="5632450"/>
          </a:xfrm>
          <a:prstGeom prst="rect">
            <a:avLst/>
          </a:prstGeom>
          <a:noFill/>
          <a:ln w="9525">
            <a:noFill/>
            <a:miter lim="800000"/>
            <a:headEnd/>
            <a:tailEnd/>
          </a:ln>
        </p:spPr>
      </p:pic>
    </p:spTree>
    <p:extLst>
      <p:ext uri="{BB962C8B-B14F-4D97-AF65-F5344CB8AC3E}">
        <p14:creationId xmlns:p14="http://schemas.microsoft.com/office/powerpoint/2010/main" val="2146971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DES example</a:t>
            </a:r>
          </a:p>
        </p:txBody>
      </p:sp>
      <p:sp>
        <p:nvSpPr>
          <p:cNvPr id="54275" name="Content Placeholder 2"/>
          <p:cNvSpPr>
            <a:spLocks noGrp="1"/>
          </p:cNvSpPr>
          <p:nvPr>
            <p:ph idx="1"/>
          </p:nvPr>
        </p:nvSpPr>
        <p:spPr bwMode="auto">
          <a:xfrm>
            <a:off x="364331" y="1733550"/>
            <a:ext cx="8458200" cy="1447800"/>
          </a:xfrm>
          <a:noFill/>
          <a:ln>
            <a:miter lim="800000"/>
            <a:headEnd/>
            <a:tailEnd/>
          </a:ln>
        </p:spPr>
        <p:txBody>
          <a:bodyPr vert="horz" wrap="square" lIns="91440" tIns="45720" rIns="91440" bIns="45720" numCol="1" anchor="t" anchorCtr="0" compatLnSpc="1">
            <a:prstTxWarp prst="textNoShape">
              <a:avLst/>
            </a:prstTxWarp>
          </a:bodyPr>
          <a:lstStyle/>
          <a:p>
            <a:pPr>
              <a:buFontTx/>
              <a:buBlip>
                <a:blip r:embed="rId2"/>
              </a:buBlip>
            </a:pPr>
            <a:r>
              <a:rPr lang="en-US" dirty="0" smtClean="0"/>
              <a:t>For this example, the plaintext is a hexadecimal palindrome. The plaintext, key, and resulting </a:t>
            </a:r>
            <a:r>
              <a:rPr lang="en-US" dirty="0" err="1" smtClean="0"/>
              <a:t>ciphertext</a:t>
            </a:r>
            <a:r>
              <a:rPr lang="en-US" dirty="0" smtClean="0"/>
              <a:t> are as follows:</a:t>
            </a:r>
          </a:p>
        </p:txBody>
      </p:sp>
      <p:pic>
        <p:nvPicPr>
          <p:cNvPr id="54276" name="Picture 2"/>
          <p:cNvPicPr>
            <a:picLocks noChangeAspect="1" noChangeArrowheads="1"/>
          </p:cNvPicPr>
          <p:nvPr/>
        </p:nvPicPr>
        <p:blipFill>
          <a:blip r:embed="rId3"/>
          <a:srcRect/>
          <a:stretch>
            <a:fillRect/>
          </a:stretch>
        </p:blipFill>
        <p:spPr bwMode="auto">
          <a:xfrm>
            <a:off x="2362200" y="3657600"/>
            <a:ext cx="4462463" cy="1371600"/>
          </a:xfrm>
          <a:prstGeom prst="rect">
            <a:avLst/>
          </a:prstGeom>
          <a:noFill/>
          <a:ln w="9525">
            <a:noFill/>
            <a:miter lim="800000"/>
            <a:headEnd/>
            <a:tailEnd/>
          </a:ln>
        </p:spPr>
      </p:pic>
    </p:spTree>
    <p:extLst>
      <p:ext uri="{BB962C8B-B14F-4D97-AF65-F5344CB8AC3E}">
        <p14:creationId xmlns:p14="http://schemas.microsoft.com/office/powerpoint/2010/main" val="38017944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b="1" smtClean="0"/>
              <a:t>Results</a:t>
            </a:r>
            <a:endParaRPr lang="en-US" smtClean="0"/>
          </a:p>
        </p:txBody>
      </p:sp>
      <p:pic>
        <p:nvPicPr>
          <p:cNvPr id="55299" name="Picture 2"/>
          <p:cNvPicPr>
            <a:picLocks noChangeAspect="1" noChangeArrowheads="1"/>
          </p:cNvPicPr>
          <p:nvPr/>
        </p:nvPicPr>
        <p:blipFill>
          <a:blip r:embed="rId2"/>
          <a:srcRect/>
          <a:stretch>
            <a:fillRect/>
          </a:stretch>
        </p:blipFill>
        <p:spPr bwMode="auto">
          <a:xfrm>
            <a:off x="990600" y="914400"/>
            <a:ext cx="6934200" cy="4921250"/>
          </a:xfrm>
          <a:prstGeom prst="rect">
            <a:avLst/>
          </a:prstGeom>
          <a:noFill/>
          <a:ln w="9525">
            <a:noFill/>
            <a:miter lim="800000"/>
            <a:headEnd/>
            <a:tailEnd/>
          </a:ln>
        </p:spPr>
      </p:pic>
      <p:sp>
        <p:nvSpPr>
          <p:cNvPr id="55300" name="Rectangle 3"/>
          <p:cNvSpPr>
            <a:spLocks noChangeArrowheads="1"/>
          </p:cNvSpPr>
          <p:nvPr/>
        </p:nvSpPr>
        <p:spPr bwMode="auto">
          <a:xfrm>
            <a:off x="2209800" y="6019800"/>
            <a:ext cx="4211638" cy="369888"/>
          </a:xfrm>
          <a:prstGeom prst="rect">
            <a:avLst/>
          </a:prstGeom>
          <a:noFill/>
          <a:ln w="9525">
            <a:noFill/>
            <a:miter lim="800000"/>
            <a:headEnd/>
            <a:tailEnd/>
          </a:ln>
        </p:spPr>
        <p:txBody>
          <a:bodyPr wrap="none">
            <a:spAutoFit/>
          </a:bodyPr>
          <a:lstStyle/>
          <a:p>
            <a:r>
              <a:rPr lang="en-US"/>
              <a:t>shows the progression of the algorithm.</a:t>
            </a:r>
          </a:p>
        </p:txBody>
      </p:sp>
    </p:spTree>
    <p:extLst>
      <p:ext uri="{BB962C8B-B14F-4D97-AF65-F5344CB8AC3E}">
        <p14:creationId xmlns:p14="http://schemas.microsoft.com/office/powerpoint/2010/main" val="38187782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Permutation Tables for DES</a:t>
            </a:r>
          </a:p>
        </p:txBody>
      </p:sp>
      <p:sp>
        <p:nvSpPr>
          <p:cNvPr id="56323" name="Rectangle 3"/>
          <p:cNvSpPr>
            <a:spLocks noChangeArrowheads="1"/>
          </p:cNvSpPr>
          <p:nvPr/>
        </p:nvSpPr>
        <p:spPr bwMode="auto">
          <a:xfrm>
            <a:off x="457200" y="4648200"/>
            <a:ext cx="7696200" cy="1570038"/>
          </a:xfrm>
          <a:prstGeom prst="rect">
            <a:avLst/>
          </a:prstGeom>
          <a:noFill/>
          <a:ln w="9525">
            <a:noFill/>
            <a:miter lim="800000"/>
            <a:headEnd/>
            <a:tailEnd/>
          </a:ln>
        </p:spPr>
        <p:txBody>
          <a:bodyPr>
            <a:spAutoFit/>
          </a:bodyPr>
          <a:lstStyle/>
          <a:p>
            <a:r>
              <a:rPr lang="en-US" sz="2400"/>
              <a:t>Input bit 58 goes to output bit 1</a:t>
            </a:r>
          </a:p>
          <a:p>
            <a:r>
              <a:rPr lang="en-US" sz="2400"/>
              <a:t>Input bit 50 goes to output bit 2, …</a:t>
            </a:r>
          </a:p>
          <a:p>
            <a:r>
              <a:rPr lang="en-US" sz="2400"/>
              <a:t> Even bits to LH half, odd bits to RH half</a:t>
            </a:r>
          </a:p>
          <a:p>
            <a:r>
              <a:rPr lang="en-US" sz="2400"/>
              <a:t>Quite regular in structure (easy in h/w)</a:t>
            </a:r>
          </a:p>
        </p:txBody>
      </p:sp>
      <p:pic>
        <p:nvPicPr>
          <p:cNvPr id="56324" name="Picture 4"/>
          <p:cNvPicPr>
            <a:picLocks noChangeAspect="1" noChangeArrowheads="1"/>
          </p:cNvPicPr>
          <p:nvPr/>
        </p:nvPicPr>
        <p:blipFill>
          <a:blip r:embed="rId2"/>
          <a:srcRect/>
          <a:stretch>
            <a:fillRect/>
          </a:stretch>
        </p:blipFill>
        <p:spPr bwMode="auto">
          <a:xfrm>
            <a:off x="304800" y="1371600"/>
            <a:ext cx="3619500" cy="2714625"/>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4800600" y="1447800"/>
            <a:ext cx="3633788" cy="2746375"/>
          </a:xfrm>
          <a:prstGeom prst="rect">
            <a:avLst/>
          </a:prstGeom>
          <a:noFill/>
          <a:ln w="9525">
            <a:noFill/>
            <a:miter lim="800000"/>
            <a:headEnd/>
            <a:tailEnd/>
          </a:ln>
        </p:spPr>
      </p:pic>
    </p:spTree>
    <p:extLst>
      <p:ext uri="{BB962C8B-B14F-4D97-AF65-F5344CB8AC3E}">
        <p14:creationId xmlns:p14="http://schemas.microsoft.com/office/powerpoint/2010/main" val="17580958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Permutation Tables for DES</a:t>
            </a:r>
          </a:p>
        </p:txBody>
      </p:sp>
      <p:pic>
        <p:nvPicPr>
          <p:cNvPr id="57347" name="Picture 2"/>
          <p:cNvPicPr>
            <a:picLocks noChangeAspect="1" noChangeArrowheads="1"/>
          </p:cNvPicPr>
          <p:nvPr/>
        </p:nvPicPr>
        <p:blipFill>
          <a:blip r:embed="rId2"/>
          <a:srcRect/>
          <a:stretch>
            <a:fillRect/>
          </a:stretch>
        </p:blipFill>
        <p:spPr bwMode="auto">
          <a:xfrm>
            <a:off x="1295400" y="1066800"/>
            <a:ext cx="6096000" cy="4572000"/>
          </a:xfrm>
          <a:prstGeom prst="rect">
            <a:avLst/>
          </a:prstGeom>
          <a:noFill/>
          <a:ln w="9525">
            <a:noFill/>
            <a:miter lim="800000"/>
            <a:headEnd/>
            <a:tailEnd/>
          </a:ln>
        </p:spPr>
      </p:pic>
    </p:spTree>
    <p:extLst>
      <p:ext uri="{BB962C8B-B14F-4D97-AF65-F5344CB8AC3E}">
        <p14:creationId xmlns:p14="http://schemas.microsoft.com/office/powerpoint/2010/main" val="17854832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Single Round of DES Algorithm</a:t>
            </a:r>
          </a:p>
        </p:txBody>
      </p:sp>
      <p:pic>
        <p:nvPicPr>
          <p:cNvPr id="58371" name="Picture 2"/>
          <p:cNvPicPr>
            <a:picLocks noChangeAspect="1" noChangeArrowheads="1"/>
          </p:cNvPicPr>
          <p:nvPr/>
        </p:nvPicPr>
        <p:blipFill>
          <a:blip r:embed="rId2"/>
          <a:srcRect/>
          <a:stretch>
            <a:fillRect/>
          </a:stretch>
        </p:blipFill>
        <p:spPr bwMode="auto">
          <a:xfrm>
            <a:off x="990600" y="914400"/>
            <a:ext cx="7097713" cy="5181600"/>
          </a:xfrm>
          <a:prstGeom prst="rect">
            <a:avLst/>
          </a:prstGeom>
          <a:noFill/>
          <a:ln w="9525">
            <a:noFill/>
            <a:miter lim="800000"/>
            <a:headEnd/>
            <a:tailEnd/>
          </a:ln>
        </p:spPr>
      </p:pic>
    </p:spTree>
    <p:extLst>
      <p:ext uri="{BB962C8B-B14F-4D97-AF65-F5344CB8AC3E}">
        <p14:creationId xmlns:p14="http://schemas.microsoft.com/office/powerpoint/2010/main" val="23913614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Calculation of F(R,K)</a:t>
            </a:r>
          </a:p>
        </p:txBody>
      </p:sp>
      <p:pic>
        <p:nvPicPr>
          <p:cNvPr id="59395" name="Picture 4"/>
          <p:cNvPicPr>
            <a:picLocks noChangeAspect="1" noChangeArrowheads="1"/>
          </p:cNvPicPr>
          <p:nvPr/>
        </p:nvPicPr>
        <p:blipFill>
          <a:blip r:embed="rId2"/>
          <a:srcRect/>
          <a:stretch>
            <a:fillRect/>
          </a:stretch>
        </p:blipFill>
        <p:spPr bwMode="auto">
          <a:xfrm>
            <a:off x="685800" y="1371600"/>
            <a:ext cx="7924800" cy="4714875"/>
          </a:xfrm>
          <a:prstGeom prst="rect">
            <a:avLst/>
          </a:prstGeom>
          <a:noFill/>
          <a:ln w="9525">
            <a:noFill/>
            <a:miter lim="800000"/>
            <a:headEnd/>
            <a:tailEnd/>
          </a:ln>
        </p:spPr>
      </p:pic>
    </p:spTree>
    <p:extLst>
      <p:ext uri="{BB962C8B-B14F-4D97-AF65-F5344CB8AC3E}">
        <p14:creationId xmlns:p14="http://schemas.microsoft.com/office/powerpoint/2010/main" val="6518986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a:xfrm>
            <a:off x="304800" y="152400"/>
            <a:ext cx="8458200" cy="6397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Substitution boxes</a:t>
            </a:r>
          </a:p>
        </p:txBody>
      </p:sp>
      <p:pic>
        <p:nvPicPr>
          <p:cNvPr id="60419" name="Picture 2"/>
          <p:cNvPicPr>
            <a:picLocks noChangeAspect="1" noChangeArrowheads="1"/>
          </p:cNvPicPr>
          <p:nvPr/>
        </p:nvPicPr>
        <p:blipFill>
          <a:blip r:embed="rId2"/>
          <a:srcRect/>
          <a:stretch>
            <a:fillRect/>
          </a:stretch>
        </p:blipFill>
        <p:spPr bwMode="auto">
          <a:xfrm>
            <a:off x="685800" y="1600200"/>
            <a:ext cx="7921625" cy="3886200"/>
          </a:xfrm>
          <a:prstGeom prst="rect">
            <a:avLst/>
          </a:prstGeom>
          <a:noFill/>
          <a:ln w="9525">
            <a:noFill/>
            <a:miter lim="800000"/>
            <a:headEnd/>
            <a:tailEnd/>
          </a:ln>
        </p:spPr>
      </p:pic>
    </p:spTree>
    <p:extLst>
      <p:ext uri="{BB962C8B-B14F-4D97-AF65-F5344CB8AC3E}">
        <p14:creationId xmlns:p14="http://schemas.microsoft.com/office/powerpoint/2010/main" val="18194919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lnDef>
      <a:spPr>
        <a:ln w="5715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77558</TotalTime>
  <Words>5992</Words>
  <Application>Microsoft Office PowerPoint</Application>
  <PresentationFormat>On-screen Show (4:3)</PresentationFormat>
  <Paragraphs>688</Paragraphs>
  <Slides>123</Slides>
  <Notes>53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123</vt:i4>
      </vt:variant>
    </vt:vector>
  </HeadingPairs>
  <TitlesOfParts>
    <vt:vector size="135" baseType="lpstr">
      <vt:lpstr>ＭＳ Ｐゴシック</vt:lpstr>
      <vt:lpstr>PMingLiU</vt:lpstr>
      <vt:lpstr>Arial</vt:lpstr>
      <vt:lpstr>Calibri</vt:lpstr>
      <vt:lpstr>Courier New</vt:lpstr>
      <vt:lpstr>Gill Sans MT</vt:lpstr>
      <vt:lpstr>Symbol</vt:lpstr>
      <vt:lpstr>Times New Roman</vt:lpstr>
      <vt:lpstr>Tw Cen MT</vt:lpstr>
      <vt:lpstr>Wingdings</vt:lpstr>
      <vt:lpstr>Wingdings 2</vt:lpstr>
      <vt:lpstr>Median</vt:lpstr>
      <vt:lpstr>Block Ciphers</vt:lpstr>
      <vt:lpstr>Introduction</vt:lpstr>
      <vt:lpstr>Block Ciphers</vt:lpstr>
      <vt:lpstr>Stream Ciphers</vt:lpstr>
      <vt:lpstr>Motivation for the Feistel Cipher Structure : Reversible and irreversible Mappings</vt:lpstr>
      <vt:lpstr>Ideal Block Cipher</vt:lpstr>
      <vt:lpstr>Ideal block cipher example</vt:lpstr>
      <vt:lpstr>PowerPoint Presentation</vt:lpstr>
      <vt:lpstr>Substitution/Block cipher</vt:lpstr>
      <vt:lpstr>Encryption and Decryption Tables for Substitution Cipher</vt:lpstr>
      <vt:lpstr>Substitution-permutation (S-P) networks</vt:lpstr>
      <vt:lpstr>Diffusion and Confusion</vt:lpstr>
      <vt:lpstr>Diffusion</vt:lpstr>
      <vt:lpstr>Confusion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Feistel Structure for Block Ciphers</vt:lpstr>
      <vt:lpstr>Feistel Cipher Structure</vt:lpstr>
      <vt:lpstr>Using the Feistel Structure</vt:lpstr>
      <vt:lpstr>Feistel Cipher Structure Encryption</vt:lpstr>
      <vt:lpstr>Feistel Cipher Structure Decryption</vt:lpstr>
      <vt:lpstr>General Formula for Encryption/Decryption</vt:lpstr>
      <vt:lpstr>Relation between output and input</vt:lpstr>
      <vt:lpstr>Feistel Cipher Design Elements Discussions</vt:lpstr>
      <vt:lpstr>Feistel Cipher Design Elements Discussions</vt:lpstr>
      <vt:lpstr>Feistel Cipher Design Elements Discussions</vt:lpstr>
      <vt:lpstr>Dependency on function F</vt:lpstr>
      <vt:lpstr>Dependency on function F</vt:lpstr>
      <vt:lpstr>Symmetric Block Cipher Algorithms</vt:lpstr>
      <vt:lpstr>Data Encryption Standard</vt:lpstr>
      <vt:lpstr>Simplified DES</vt:lpstr>
      <vt:lpstr>S-DES Key Generation</vt:lpstr>
      <vt:lpstr>S-DES Operations</vt:lpstr>
      <vt:lpstr>Example S-DES : Key generation</vt:lpstr>
      <vt:lpstr>S-DES Encryption Details</vt:lpstr>
      <vt:lpstr>S-DES Operations</vt:lpstr>
      <vt:lpstr>Example S-DES Encryption</vt:lpstr>
      <vt:lpstr>PowerPoint Presentation</vt:lpstr>
      <vt:lpstr>S-DES S-Boxes</vt:lpstr>
      <vt:lpstr>Comparing DES and S-DES</vt:lpstr>
      <vt:lpstr>S-DES Summary</vt:lpstr>
      <vt:lpstr>Data Encryption Standard (DES)</vt:lpstr>
      <vt:lpstr>DES History</vt:lpstr>
      <vt:lpstr>DES Design Controversy (Concerns)</vt:lpstr>
      <vt:lpstr>Time to Break a DES Code (assuming 106 decryptions/s)</vt:lpstr>
      <vt:lpstr>Triple DES</vt:lpstr>
      <vt:lpstr>Triple DES</vt:lpstr>
      <vt:lpstr>Triple DES comments</vt:lpstr>
      <vt:lpstr>Triple DES comments</vt:lpstr>
      <vt:lpstr>DES</vt:lpstr>
      <vt:lpstr>DES Encryption</vt:lpstr>
      <vt:lpstr>Key generation</vt:lpstr>
      <vt:lpstr>A DES decryption</vt:lpstr>
      <vt:lpstr>General DES Encryption Algorithm</vt:lpstr>
      <vt:lpstr>DES example</vt:lpstr>
      <vt:lpstr>Results</vt:lpstr>
      <vt:lpstr>Permutation Tables for DES</vt:lpstr>
      <vt:lpstr>Permutation Tables for DES</vt:lpstr>
      <vt:lpstr>Single Round of DES Algorithm</vt:lpstr>
      <vt:lpstr>Calculation of F(R,K)</vt:lpstr>
      <vt:lpstr>Substitution boxes</vt:lpstr>
      <vt:lpstr>Definition of DES S-Boxes</vt:lpstr>
      <vt:lpstr>Definition of DES S-Boxes</vt:lpstr>
      <vt:lpstr>DES Key Schedule Calculation</vt:lpstr>
      <vt:lpstr>The Avalanche Effect</vt:lpstr>
      <vt:lpstr>Avalanche Effect in DES: Change in Plaintext</vt:lpstr>
      <vt:lpstr>Avalanche Eect in DES: Change in Key</vt:lpstr>
      <vt:lpstr>Concerns of DES</vt:lpstr>
      <vt:lpstr>PowerPoint Presentation</vt:lpstr>
      <vt:lpstr>Concern of DES</vt:lpstr>
      <vt:lpstr>Attacks on DES</vt:lpstr>
      <vt:lpstr>PowerPoint Presentation</vt:lpstr>
      <vt:lpstr>PowerPoint Presentation</vt:lpstr>
      <vt:lpstr>Choosing F</vt:lpstr>
      <vt:lpstr>DES Algorithm Design</vt:lpstr>
      <vt:lpstr>Multiple Encryption with DES</vt:lpstr>
      <vt:lpstr>Double Encryption</vt:lpstr>
      <vt:lpstr>Meet-in-the-Middle Attack</vt:lpstr>
      <vt:lpstr>Triple Encryption</vt:lpstr>
      <vt:lpstr>Other Symmetric Encryption Algorithms</vt:lpstr>
      <vt:lpstr>Cryptanalysis on Block Ciphers</vt:lpstr>
      <vt:lpstr>Multiple Encryption &amp; DES</vt:lpstr>
      <vt:lpstr>Double-DES?</vt:lpstr>
      <vt:lpstr>Triple-DES with Two-Keys</vt:lpstr>
      <vt:lpstr>Triple-DES with Three-Keys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 Wilson</dc:creator>
  <cp:lastModifiedBy>USER</cp:lastModifiedBy>
  <cp:revision>969</cp:revision>
  <cp:lastPrinted>2012-08-22T04:00:45Z</cp:lastPrinted>
  <dcterms:created xsi:type="dcterms:W3CDTF">2012-01-03T02:22:46Z</dcterms:created>
  <dcterms:modified xsi:type="dcterms:W3CDTF">2020-02-26T17:38:34Z</dcterms:modified>
</cp:coreProperties>
</file>