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5"/>
  </p:notesMasterIdLst>
  <p:sldIdLst>
    <p:sldId id="685" r:id="rId2"/>
    <p:sldId id="686" r:id="rId3"/>
    <p:sldId id="642" r:id="rId4"/>
    <p:sldId id="688" r:id="rId5"/>
    <p:sldId id="689" r:id="rId6"/>
    <p:sldId id="691" r:id="rId7"/>
    <p:sldId id="693" r:id="rId8"/>
    <p:sldId id="647" r:id="rId9"/>
    <p:sldId id="695" r:id="rId10"/>
    <p:sldId id="696" r:id="rId11"/>
    <p:sldId id="697" r:id="rId12"/>
    <p:sldId id="698" r:id="rId13"/>
    <p:sldId id="699" r:id="rId14"/>
    <p:sldId id="702" r:id="rId15"/>
    <p:sldId id="700" r:id="rId16"/>
    <p:sldId id="701" r:id="rId17"/>
    <p:sldId id="703" r:id="rId18"/>
    <p:sldId id="704" r:id="rId19"/>
    <p:sldId id="705" r:id="rId20"/>
    <p:sldId id="706" r:id="rId21"/>
    <p:sldId id="707" r:id="rId22"/>
    <p:sldId id="708" r:id="rId23"/>
    <p:sldId id="709" r:id="rId24"/>
    <p:sldId id="710" r:id="rId25"/>
    <p:sldId id="711" r:id="rId26"/>
    <p:sldId id="712" r:id="rId27"/>
    <p:sldId id="713" r:id="rId28"/>
    <p:sldId id="714" r:id="rId29"/>
    <p:sldId id="715" r:id="rId30"/>
    <p:sldId id="643" r:id="rId31"/>
    <p:sldId id="720" r:id="rId32"/>
    <p:sldId id="721" r:id="rId33"/>
    <p:sldId id="722" r:id="rId34"/>
    <p:sldId id="724" r:id="rId35"/>
    <p:sldId id="725" r:id="rId36"/>
    <p:sldId id="726" r:id="rId37"/>
    <p:sldId id="727" r:id="rId38"/>
    <p:sldId id="728" r:id="rId39"/>
    <p:sldId id="729" r:id="rId40"/>
    <p:sldId id="730" r:id="rId41"/>
    <p:sldId id="731" r:id="rId42"/>
    <p:sldId id="732" r:id="rId43"/>
    <p:sldId id="733" r:id="rId44"/>
    <p:sldId id="734" r:id="rId45"/>
    <p:sldId id="735" r:id="rId46"/>
    <p:sldId id="736" r:id="rId47"/>
    <p:sldId id="737" r:id="rId48"/>
    <p:sldId id="738" r:id="rId49"/>
    <p:sldId id="739" r:id="rId50"/>
    <p:sldId id="740" r:id="rId51"/>
    <p:sldId id="741" r:id="rId52"/>
    <p:sldId id="743" r:id="rId53"/>
    <p:sldId id="747" r:id="rId54"/>
    <p:sldId id="744" r:id="rId55"/>
    <p:sldId id="748" r:id="rId56"/>
    <p:sldId id="749" r:id="rId57"/>
    <p:sldId id="750" r:id="rId58"/>
    <p:sldId id="751" r:id="rId59"/>
    <p:sldId id="752" r:id="rId60"/>
    <p:sldId id="753" r:id="rId61"/>
    <p:sldId id="644" r:id="rId62"/>
    <p:sldId id="754" r:id="rId63"/>
    <p:sldId id="755" r:id="rId64"/>
    <p:sldId id="756" r:id="rId65"/>
    <p:sldId id="757" r:id="rId66"/>
    <p:sldId id="758" r:id="rId67"/>
    <p:sldId id="759" r:id="rId68"/>
    <p:sldId id="760" r:id="rId69"/>
    <p:sldId id="761" r:id="rId70"/>
    <p:sldId id="762" r:id="rId71"/>
    <p:sldId id="763" r:id="rId72"/>
    <p:sldId id="764" r:id="rId73"/>
    <p:sldId id="687" r:id="rId74"/>
    <p:sldId id="766" r:id="rId75"/>
    <p:sldId id="768" r:id="rId76"/>
    <p:sldId id="770" r:id="rId77"/>
    <p:sldId id="771" r:id="rId78"/>
    <p:sldId id="773" r:id="rId79"/>
    <p:sldId id="774" r:id="rId80"/>
    <p:sldId id="775" r:id="rId81"/>
    <p:sldId id="776" r:id="rId82"/>
    <p:sldId id="777" r:id="rId83"/>
    <p:sldId id="778" r:id="rId8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660066"/>
    <a:srgbClr val="00CC00"/>
    <a:srgbClr val="D9ECFF"/>
    <a:srgbClr val="99CCFF"/>
    <a:srgbClr val="FFFF00"/>
    <a:srgbClr val="F2F3B7"/>
    <a:srgbClr val="EAE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7" autoAdjust="0"/>
    <p:restoredTop sz="94712" autoAdjust="0"/>
  </p:normalViewPr>
  <p:slideViewPr>
    <p:cSldViewPr>
      <p:cViewPr varScale="1">
        <p:scale>
          <a:sx n="64" d="100"/>
          <a:sy n="64" d="100"/>
        </p:scale>
        <p:origin x="9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8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smtClean="0"/>
            </a:lvl1pPr>
          </a:lstStyle>
          <a:p>
            <a:pPr>
              <a:defRPr/>
            </a:pPr>
            <a:fld id="{E0A1CFCD-6F4B-4402-AF7C-FC9780911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28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9205FF-0F12-4620-970F-C79978AF7D62}" type="slidenum">
              <a:rPr lang="en-US" b="0" i="0"/>
              <a:pPr/>
              <a:t>1</a:t>
            </a:fld>
            <a:endParaRPr lang="en-US" b="0" i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9345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4A47ED-982E-4A99-9E1F-32622D88CA83}" type="slidenum">
              <a:rPr lang="en-US" b="0" i="0"/>
              <a:pPr/>
              <a:t>10</a:t>
            </a:fld>
            <a:endParaRPr lang="en-US" b="0" i="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9542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97CEAA-2CF9-4711-B224-AF0B04F72A06}" type="slidenum">
              <a:rPr lang="en-US" b="0" i="0"/>
              <a:pPr/>
              <a:t>11</a:t>
            </a:fld>
            <a:endParaRPr lang="en-US" b="0" i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267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D67836-1CED-4872-833C-FF660F78E99E}" type="slidenum">
              <a:rPr lang="en-US" b="0" i="0"/>
              <a:pPr/>
              <a:t>12</a:t>
            </a:fld>
            <a:endParaRPr lang="en-US" b="0" i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4930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850BB9-BFE9-4B1F-9849-6769F78A506D}" type="slidenum">
              <a:rPr lang="en-US" b="0" i="0"/>
              <a:pPr/>
              <a:t>13</a:t>
            </a:fld>
            <a:endParaRPr lang="en-US" b="0" i="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5917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9533FB-5C00-4BF3-987B-AACF887879DC}" type="slidenum">
              <a:rPr lang="en-US" b="0" i="0"/>
              <a:pPr/>
              <a:t>14</a:t>
            </a:fld>
            <a:endParaRPr lang="en-US" b="0" i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5354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AD5419-0F46-4478-83AB-B2F3435BAEFA}" type="slidenum">
              <a:rPr lang="en-US" b="0" i="0"/>
              <a:pPr/>
              <a:t>15</a:t>
            </a:fld>
            <a:endParaRPr lang="en-US" b="0" i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6087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5F11DE-B76A-4E00-A2F0-E73A4071D280}" type="slidenum">
              <a:rPr lang="en-US" b="0" i="0"/>
              <a:pPr/>
              <a:t>16</a:t>
            </a:fld>
            <a:endParaRPr lang="en-US" b="0" i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2149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50A517-5E80-4435-B068-E8406BD34D81}" type="slidenum">
              <a:rPr lang="en-US" b="0" i="0"/>
              <a:pPr/>
              <a:t>17</a:t>
            </a:fld>
            <a:endParaRPr lang="en-US" b="0" i="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8046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727D94-39C2-4C76-9CA9-C50FCE12749B}" type="slidenum">
              <a:rPr lang="en-US" b="0" i="0"/>
              <a:pPr/>
              <a:t>18</a:t>
            </a:fld>
            <a:endParaRPr lang="en-US" b="0" i="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0770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24057F-7AA5-4220-9869-EF3B26DE4495}" type="slidenum">
              <a:rPr lang="en-US" b="0" i="0"/>
              <a:pPr/>
              <a:t>19</a:t>
            </a:fld>
            <a:endParaRPr lang="en-US" b="0" i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674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562122-2430-4C49-80F1-2850FBAC916D}" type="slidenum">
              <a:rPr lang="en-US" b="0" i="0"/>
              <a:pPr/>
              <a:t>2</a:t>
            </a:fld>
            <a:endParaRPr lang="en-US" b="0" i="0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7045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AC62A3-ECD4-4664-9749-F79E653456AC}" type="slidenum">
              <a:rPr lang="en-US" b="0" i="0"/>
              <a:pPr/>
              <a:t>20</a:t>
            </a:fld>
            <a:endParaRPr lang="en-US" b="0" i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7843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74450E-D0A6-405F-94C5-A1159D56F11D}" type="slidenum">
              <a:rPr lang="en-US" b="0" i="0"/>
              <a:pPr/>
              <a:t>21</a:t>
            </a:fld>
            <a:endParaRPr lang="en-US" b="0" i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2033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716F1F-26CB-4519-AA1F-1536C0D4EC95}" type="slidenum">
              <a:rPr lang="en-US" b="0" i="0"/>
              <a:pPr/>
              <a:t>22</a:t>
            </a:fld>
            <a:endParaRPr lang="en-US" b="0" i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40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9772C2-51AB-4B1B-AC82-D5CF153BAEA6}" type="slidenum">
              <a:rPr lang="en-US" b="0" i="0"/>
              <a:pPr/>
              <a:t>23</a:t>
            </a:fld>
            <a:endParaRPr lang="en-US" b="0" i="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5218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77CA60-2FE6-4476-8348-B3B5EA1C39C2}" type="slidenum">
              <a:rPr lang="en-US" b="0" i="0"/>
              <a:pPr/>
              <a:t>24</a:t>
            </a:fld>
            <a:endParaRPr lang="en-US" b="0" i="0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4182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B747DE-E0D0-4A06-846A-14FB92240F65}" type="slidenum">
              <a:rPr lang="en-US" b="0" i="0"/>
              <a:pPr/>
              <a:t>25</a:t>
            </a:fld>
            <a:endParaRPr lang="en-US" b="0" i="0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8362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B23C75-9E23-4FFD-858B-44022E398C0B}" type="slidenum">
              <a:rPr lang="en-US" b="0" i="0"/>
              <a:pPr/>
              <a:t>26</a:t>
            </a:fld>
            <a:endParaRPr lang="en-US" b="0" i="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09987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47B201-50F1-45FB-A5CA-F4A57E71B560}" type="slidenum">
              <a:rPr lang="en-US" b="0" i="0"/>
              <a:pPr/>
              <a:t>27</a:t>
            </a:fld>
            <a:endParaRPr lang="en-US" b="0" i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2979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003727-7CA6-4F64-B539-8B07C5BC2199}" type="slidenum">
              <a:rPr lang="en-US" b="0" i="0"/>
              <a:pPr/>
              <a:t>28</a:t>
            </a:fld>
            <a:endParaRPr lang="en-US" b="0" i="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26720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7ED1FD-48AF-457E-A9A8-786402013581}" type="slidenum">
              <a:rPr lang="en-US" b="0" i="0"/>
              <a:pPr/>
              <a:t>29</a:t>
            </a:fld>
            <a:endParaRPr lang="en-US" b="0" i="0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2563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96EDBD-27AC-47F7-A231-D2CA76BE73D6}" type="slidenum">
              <a:rPr lang="en-US" b="0" i="0"/>
              <a:pPr/>
              <a:t>3</a:t>
            </a:fld>
            <a:endParaRPr lang="en-US" b="0" i="0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5605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98BAB7-E1AF-4FD4-9552-3EFF4C00871A}" type="slidenum">
              <a:rPr lang="en-US" b="0" i="0"/>
              <a:pPr/>
              <a:t>30</a:t>
            </a:fld>
            <a:endParaRPr lang="en-US" b="0" i="0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51483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ECC575-3487-4A04-A026-F1D73820008E}" type="slidenum">
              <a:rPr lang="en-US" b="0" i="0"/>
              <a:pPr/>
              <a:t>31</a:t>
            </a:fld>
            <a:endParaRPr lang="en-US" b="0" i="0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53756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48841A-E389-4FF4-AA90-4091067572EF}" type="slidenum">
              <a:rPr lang="en-US" b="0" i="0"/>
              <a:pPr/>
              <a:t>32</a:t>
            </a:fld>
            <a:endParaRPr lang="en-US" b="0" i="0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73462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6335BA-1EE1-4EFE-B2EE-65EC923B0143}" type="slidenum">
              <a:rPr lang="en-US" b="0" i="0"/>
              <a:pPr/>
              <a:t>33</a:t>
            </a:fld>
            <a:endParaRPr lang="en-US" b="0" i="0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37461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BC076B-AD75-4091-A6C0-B89C26469D44}" type="slidenum">
              <a:rPr lang="en-US" b="0" i="0"/>
              <a:pPr/>
              <a:t>34</a:t>
            </a:fld>
            <a:endParaRPr lang="en-US" b="0" i="0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75792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FF9325-D4A5-4210-8DA8-B3FC4AD2898D}" type="slidenum">
              <a:rPr lang="en-US" b="0" i="0"/>
              <a:pPr/>
              <a:t>35</a:t>
            </a:fld>
            <a:endParaRPr lang="en-US" b="0" i="0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01903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632ECC-E616-4546-B0E9-CC4B558C0553}" type="slidenum">
              <a:rPr lang="en-US" b="0" i="0"/>
              <a:pPr/>
              <a:t>36</a:t>
            </a:fld>
            <a:endParaRPr lang="en-US" b="0" i="0"/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10799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2CDEA5-DA00-4D5D-8DB1-3622203C01BC}" type="slidenum">
              <a:rPr lang="en-US" b="0" i="0"/>
              <a:pPr/>
              <a:t>37</a:t>
            </a:fld>
            <a:endParaRPr lang="en-US" b="0" i="0"/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594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A22B2E-B456-4631-ADA1-FCA4B2B03726}" type="slidenum">
              <a:rPr lang="en-US" b="0" i="0"/>
              <a:pPr/>
              <a:t>38</a:t>
            </a:fld>
            <a:endParaRPr lang="en-US" b="0" i="0"/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85252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91E63C-1F51-472A-91EF-F2901C622698}" type="slidenum">
              <a:rPr lang="en-US" b="0" i="0"/>
              <a:pPr/>
              <a:t>39</a:t>
            </a:fld>
            <a:endParaRPr lang="en-US" b="0" i="0"/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4492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1426F5-D807-4F8E-979B-186A822D7C5C}" type="slidenum">
              <a:rPr lang="en-US" b="0" i="0"/>
              <a:pPr/>
              <a:t>4</a:t>
            </a:fld>
            <a:endParaRPr lang="en-US" b="0" i="0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48965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98646D-DC23-4C81-925F-39AEF20CE645}" type="slidenum">
              <a:rPr lang="en-US" b="0" i="0"/>
              <a:pPr/>
              <a:t>40</a:t>
            </a:fld>
            <a:endParaRPr lang="en-US" b="0" i="0"/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85537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0358F6-711D-40AE-A7A3-A135B1C6016E}" type="slidenum">
              <a:rPr lang="en-US" b="0" i="0"/>
              <a:pPr/>
              <a:t>41</a:t>
            </a:fld>
            <a:endParaRPr lang="en-US" b="0" i="0"/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7220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8926E4-D627-4A44-BE1A-2B703948A7A1}" type="slidenum">
              <a:rPr lang="en-US" b="0" i="0"/>
              <a:pPr/>
              <a:t>42</a:t>
            </a:fld>
            <a:endParaRPr lang="en-US" b="0" i="0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44355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319016-EBBD-4182-9D23-4E189BF83B15}" type="slidenum">
              <a:rPr lang="en-US" b="0" i="0"/>
              <a:pPr/>
              <a:t>43</a:t>
            </a:fld>
            <a:endParaRPr lang="en-US" b="0" i="0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12476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DBCED1-01A9-4901-B4F2-D937D9E92123}" type="slidenum">
              <a:rPr lang="en-US" b="0" i="0"/>
              <a:pPr/>
              <a:t>44</a:t>
            </a:fld>
            <a:endParaRPr lang="en-US" b="0" i="0"/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04831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977CEC-4C96-440B-ACC1-DC361BE69BE2}" type="slidenum">
              <a:rPr lang="en-US" b="0" i="0"/>
              <a:pPr/>
              <a:t>45</a:t>
            </a:fld>
            <a:endParaRPr lang="en-US" b="0" i="0"/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9152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0A8336-29FA-4956-A768-1ACB5CFAB778}" type="slidenum">
              <a:rPr lang="en-US" b="0" i="0"/>
              <a:pPr/>
              <a:t>46</a:t>
            </a:fld>
            <a:endParaRPr lang="en-US" b="0" i="0"/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35115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9464D4-E683-4D70-ACEC-C88EA4EB3DD8}" type="slidenum">
              <a:rPr lang="en-US" b="0" i="0"/>
              <a:pPr/>
              <a:t>47</a:t>
            </a:fld>
            <a:endParaRPr lang="en-US" b="0" i="0"/>
          </a:p>
        </p:txBody>
      </p:sp>
      <p:sp>
        <p:nvSpPr>
          <p:cNvPr id="993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46400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D679BD-5398-4B1F-A303-9C1DB3F1A5C7}" type="slidenum">
              <a:rPr lang="en-US" b="0" i="0"/>
              <a:pPr/>
              <a:t>48</a:t>
            </a:fld>
            <a:endParaRPr lang="en-US" b="0" i="0"/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61356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21C9A6-E0F5-465E-882D-9ACD45FF4B88}" type="slidenum">
              <a:rPr lang="en-US" b="0" i="0"/>
              <a:pPr/>
              <a:t>49</a:t>
            </a:fld>
            <a:endParaRPr lang="en-US" b="0" i="0"/>
          </a:p>
        </p:txBody>
      </p:sp>
      <p:sp>
        <p:nvSpPr>
          <p:cNvPr id="1034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3088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E1123E-06E1-4975-B0A5-368B54511A4C}" type="slidenum">
              <a:rPr lang="en-US" b="0" i="0"/>
              <a:pPr/>
              <a:t>5</a:t>
            </a:fld>
            <a:endParaRPr lang="en-US" b="0" i="0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95086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C466FE-423E-4646-A898-35B17F6DC047}" type="slidenum">
              <a:rPr lang="en-US" b="0" i="0"/>
              <a:pPr/>
              <a:t>50</a:t>
            </a:fld>
            <a:endParaRPr lang="en-US" b="0" i="0"/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3825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F2927F-54B3-4D30-A54C-1A3B2DF6C677}" type="slidenum">
              <a:rPr lang="en-US" b="0" i="0"/>
              <a:pPr/>
              <a:t>51</a:t>
            </a:fld>
            <a:endParaRPr lang="en-US" b="0" i="0"/>
          </a:p>
        </p:txBody>
      </p:sp>
      <p:sp>
        <p:nvSpPr>
          <p:cNvPr id="1075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00114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51EC10-6811-428F-8227-CD14C4329277}" type="slidenum">
              <a:rPr lang="en-US" b="0" i="0"/>
              <a:pPr/>
              <a:t>52</a:t>
            </a:fld>
            <a:endParaRPr lang="en-US" b="0" i="0"/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73425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7FAEA4-9616-4E9E-B17D-0F7390001FC7}" type="slidenum">
              <a:rPr lang="en-US" b="0" i="0"/>
              <a:pPr/>
              <a:t>53</a:t>
            </a:fld>
            <a:endParaRPr lang="en-US" b="0" i="0"/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98235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2F110B-6B0E-4FDA-972B-E81CF59C6401}" type="slidenum">
              <a:rPr lang="en-US" b="0" i="0"/>
              <a:pPr/>
              <a:t>54</a:t>
            </a:fld>
            <a:endParaRPr lang="en-US" b="0" i="0"/>
          </a:p>
        </p:txBody>
      </p:sp>
      <p:sp>
        <p:nvSpPr>
          <p:cNvPr id="1136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94628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329E7D-A16B-4202-85B6-979ACB8DBC2B}" type="slidenum">
              <a:rPr lang="en-US" b="0" i="0"/>
              <a:pPr/>
              <a:t>55</a:t>
            </a:fld>
            <a:endParaRPr lang="en-US" b="0" i="0"/>
          </a:p>
        </p:txBody>
      </p:sp>
      <p:sp>
        <p:nvSpPr>
          <p:cNvPr id="1157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52343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C43081-3404-46B1-B9DC-18E775118549}" type="slidenum">
              <a:rPr lang="en-US" b="0" i="0"/>
              <a:pPr/>
              <a:t>56</a:t>
            </a:fld>
            <a:endParaRPr lang="en-US" b="0" i="0"/>
          </a:p>
        </p:txBody>
      </p:sp>
      <p:sp>
        <p:nvSpPr>
          <p:cNvPr id="1177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80355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F1D2EB-E21C-492D-8515-27E9C039BBFC}" type="slidenum">
              <a:rPr lang="en-US" b="0" i="0"/>
              <a:pPr/>
              <a:t>57</a:t>
            </a:fld>
            <a:endParaRPr lang="en-US" b="0" i="0"/>
          </a:p>
        </p:txBody>
      </p:sp>
      <p:sp>
        <p:nvSpPr>
          <p:cNvPr id="1198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27289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03E70A-BFC6-4A7E-9C5E-B213D81FC45B}" type="slidenum">
              <a:rPr lang="en-US" b="0" i="0"/>
              <a:pPr/>
              <a:t>58</a:t>
            </a:fld>
            <a:endParaRPr lang="en-US" b="0" i="0"/>
          </a:p>
        </p:txBody>
      </p:sp>
      <p:sp>
        <p:nvSpPr>
          <p:cNvPr id="1218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8224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B388C6-5B7D-4652-8834-D294CAE51792}" type="slidenum">
              <a:rPr lang="en-US" b="0" i="0"/>
              <a:pPr/>
              <a:t>59</a:t>
            </a:fld>
            <a:endParaRPr lang="en-US" b="0" i="0"/>
          </a:p>
        </p:txBody>
      </p:sp>
      <p:sp>
        <p:nvSpPr>
          <p:cNvPr id="1239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0783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17C85-C9CF-4F5D-B147-C484FAB3666F}" type="slidenum">
              <a:rPr lang="en-US" b="0" i="0"/>
              <a:pPr/>
              <a:t>6</a:t>
            </a:fld>
            <a:endParaRPr lang="en-US" b="0" i="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47819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2274D5-B1B1-4C3C-9F59-5FBA87CBA71A}" type="slidenum">
              <a:rPr lang="en-US" b="0" i="0"/>
              <a:pPr/>
              <a:t>60</a:t>
            </a:fld>
            <a:endParaRPr lang="en-US" b="0" i="0"/>
          </a:p>
        </p:txBody>
      </p:sp>
      <p:sp>
        <p:nvSpPr>
          <p:cNvPr id="1259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45516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9B63EC-1058-45EB-A5F4-03F990B7F38D}" type="slidenum">
              <a:rPr lang="en-US" b="0" i="0"/>
              <a:pPr/>
              <a:t>61</a:t>
            </a:fld>
            <a:endParaRPr lang="en-US" b="0" i="0"/>
          </a:p>
        </p:txBody>
      </p:sp>
      <p:sp>
        <p:nvSpPr>
          <p:cNvPr id="1280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71792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168BF2-DEFA-4E4E-93E3-4B2304D1A960}" type="slidenum">
              <a:rPr lang="en-US" b="0" i="0"/>
              <a:pPr/>
              <a:t>62</a:t>
            </a:fld>
            <a:endParaRPr lang="en-US" b="0" i="0"/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55243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F4CDC9-6D9B-4F58-AC22-E59016A3E914}" type="slidenum">
              <a:rPr lang="en-US" b="0" i="0"/>
              <a:pPr/>
              <a:t>63</a:t>
            </a:fld>
            <a:endParaRPr lang="en-US" b="0" i="0"/>
          </a:p>
        </p:txBody>
      </p:sp>
      <p:sp>
        <p:nvSpPr>
          <p:cNvPr id="132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102677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307A88-C521-49FF-BD48-7B8ED62D7B01}" type="slidenum">
              <a:rPr lang="en-US" b="0" i="0"/>
              <a:pPr/>
              <a:t>64</a:t>
            </a:fld>
            <a:endParaRPr lang="en-US" b="0" i="0"/>
          </a:p>
        </p:txBody>
      </p:sp>
      <p:sp>
        <p:nvSpPr>
          <p:cNvPr id="134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41926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D7587C-F59E-4210-BCDC-C622F5E2349E}" type="slidenum">
              <a:rPr lang="en-US" b="0" i="0"/>
              <a:pPr/>
              <a:t>65</a:t>
            </a:fld>
            <a:endParaRPr lang="en-US" b="0" i="0"/>
          </a:p>
        </p:txBody>
      </p:sp>
      <p:sp>
        <p:nvSpPr>
          <p:cNvPr id="136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78183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1B4DE0-7626-44FE-8C25-89C6CDE76473}" type="slidenum">
              <a:rPr lang="en-US" b="0" i="0"/>
              <a:pPr/>
              <a:t>66</a:t>
            </a:fld>
            <a:endParaRPr lang="en-US" b="0" i="0"/>
          </a:p>
        </p:txBody>
      </p:sp>
      <p:sp>
        <p:nvSpPr>
          <p:cNvPr id="138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20427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046438-25C3-4B0B-8659-A6DD82E8E915}" type="slidenum">
              <a:rPr lang="en-US" b="0" i="0"/>
              <a:pPr/>
              <a:t>67</a:t>
            </a:fld>
            <a:endParaRPr lang="en-US" b="0" i="0"/>
          </a:p>
        </p:txBody>
      </p:sp>
      <p:sp>
        <p:nvSpPr>
          <p:cNvPr id="140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16239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A05810-4A3D-4DE0-B41D-C8FA0BCA2859}" type="slidenum">
              <a:rPr lang="en-US" b="0" i="0"/>
              <a:pPr/>
              <a:t>68</a:t>
            </a:fld>
            <a:endParaRPr lang="en-US" b="0" i="0"/>
          </a:p>
        </p:txBody>
      </p:sp>
      <p:sp>
        <p:nvSpPr>
          <p:cNvPr id="142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93563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9225F6-712D-44FA-9AA6-FD29FB47CD1C}" type="slidenum">
              <a:rPr lang="en-US" b="0" i="0"/>
              <a:pPr/>
              <a:t>69</a:t>
            </a:fld>
            <a:endParaRPr lang="en-US" b="0" i="0"/>
          </a:p>
        </p:txBody>
      </p:sp>
      <p:sp>
        <p:nvSpPr>
          <p:cNvPr id="144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7167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3DF2DB-6D2F-4F34-B0AF-31F4E1CB4E0B}" type="slidenum">
              <a:rPr lang="en-US" b="0" i="0"/>
              <a:pPr/>
              <a:t>7</a:t>
            </a:fld>
            <a:endParaRPr lang="en-US" b="0" i="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85242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9CE27F-4305-4F5A-A7DA-90FC37E14E4D}" type="slidenum">
              <a:rPr lang="en-US" b="0" i="0"/>
              <a:pPr/>
              <a:t>70</a:t>
            </a:fld>
            <a:endParaRPr lang="en-US" b="0" i="0"/>
          </a:p>
        </p:txBody>
      </p:sp>
      <p:sp>
        <p:nvSpPr>
          <p:cNvPr id="146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4338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D668F9-CCD2-4630-A8B0-7A7378FF3C00}" type="slidenum">
              <a:rPr lang="en-US" b="0" i="0"/>
              <a:pPr/>
              <a:t>71</a:t>
            </a:fld>
            <a:endParaRPr lang="en-US" b="0" i="0"/>
          </a:p>
        </p:txBody>
      </p:sp>
      <p:sp>
        <p:nvSpPr>
          <p:cNvPr id="148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821562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961BA6-218A-47D0-99D6-E2908655CC72}" type="slidenum">
              <a:rPr lang="en-US" b="0" i="0"/>
              <a:pPr/>
              <a:t>72</a:t>
            </a:fld>
            <a:endParaRPr lang="en-US" b="0" i="0"/>
          </a:p>
        </p:txBody>
      </p:sp>
      <p:sp>
        <p:nvSpPr>
          <p:cNvPr id="150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79214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F222BE-DC70-443C-9A2B-7882A270919B}" type="slidenum">
              <a:rPr lang="en-US" b="0" i="0"/>
              <a:pPr/>
              <a:t>73</a:t>
            </a:fld>
            <a:endParaRPr lang="en-US" b="0" i="0"/>
          </a:p>
        </p:txBody>
      </p:sp>
      <p:sp>
        <p:nvSpPr>
          <p:cNvPr id="152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85888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B1304A-D238-4C1F-BAEC-93FC1BEF98E6}" type="slidenum">
              <a:rPr lang="en-US" b="0" i="0"/>
              <a:pPr/>
              <a:t>74</a:t>
            </a:fld>
            <a:endParaRPr lang="en-US" b="0" i="0"/>
          </a:p>
        </p:txBody>
      </p:sp>
      <p:sp>
        <p:nvSpPr>
          <p:cNvPr id="154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472217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C2616F-7215-4478-B6F5-FB4EDCA197DA}" type="slidenum">
              <a:rPr lang="en-US" b="0" i="0"/>
              <a:pPr/>
              <a:t>75</a:t>
            </a:fld>
            <a:endParaRPr lang="en-US" b="0" i="0"/>
          </a:p>
        </p:txBody>
      </p:sp>
      <p:sp>
        <p:nvSpPr>
          <p:cNvPr id="156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62072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55FD87-7188-4905-AFE2-93AF3C17856E}" type="slidenum">
              <a:rPr lang="en-US" b="0" i="0"/>
              <a:pPr/>
              <a:t>76</a:t>
            </a:fld>
            <a:endParaRPr lang="en-US" b="0" i="0"/>
          </a:p>
        </p:txBody>
      </p:sp>
      <p:sp>
        <p:nvSpPr>
          <p:cNvPr id="158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140202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FEA85A-8071-4A8A-A647-300B869AAB62}" type="slidenum">
              <a:rPr lang="en-US" b="0" i="0"/>
              <a:pPr/>
              <a:t>77</a:t>
            </a:fld>
            <a:endParaRPr lang="en-US" b="0" i="0"/>
          </a:p>
        </p:txBody>
      </p:sp>
      <p:sp>
        <p:nvSpPr>
          <p:cNvPr id="160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208350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95AC5D-8063-46DA-A3DF-FAA847BB5480}" type="slidenum">
              <a:rPr lang="en-US" b="0" i="0"/>
              <a:pPr/>
              <a:t>78</a:t>
            </a:fld>
            <a:endParaRPr lang="en-US" b="0" i="0"/>
          </a:p>
        </p:txBody>
      </p:sp>
      <p:sp>
        <p:nvSpPr>
          <p:cNvPr id="162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10465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62030D-6675-46FC-AE50-2E8E9B2DD022}" type="slidenum">
              <a:rPr lang="en-US" b="0" i="0"/>
              <a:pPr/>
              <a:t>80</a:t>
            </a:fld>
            <a:endParaRPr lang="en-US" b="0" i="0"/>
          </a:p>
        </p:txBody>
      </p:sp>
      <p:sp>
        <p:nvSpPr>
          <p:cNvPr id="165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1844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AE5133-484F-4217-B112-BA5E69E0782E}" type="slidenum">
              <a:rPr lang="en-US" b="0" i="0"/>
              <a:pPr/>
              <a:t>8</a:t>
            </a:fld>
            <a:endParaRPr lang="en-US" b="0" i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154209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10F4E7-F47B-43DB-82F2-ECA850F5698F}" type="slidenum">
              <a:rPr lang="en-US" b="0" i="0"/>
              <a:pPr/>
              <a:t>81</a:t>
            </a:fld>
            <a:endParaRPr lang="en-US" b="0" i="0"/>
          </a:p>
        </p:txBody>
      </p:sp>
      <p:sp>
        <p:nvSpPr>
          <p:cNvPr id="167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846377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FAA8E0-0D15-4508-B178-FEEC777EDC0E}" type="slidenum">
              <a:rPr lang="en-US" b="0" i="0"/>
              <a:pPr/>
              <a:t>82</a:t>
            </a:fld>
            <a:endParaRPr lang="en-US" b="0" i="0"/>
          </a:p>
        </p:txBody>
      </p:sp>
      <p:sp>
        <p:nvSpPr>
          <p:cNvPr id="169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682014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4D0BD9-E2C9-49F0-AF04-E9794727D143}" type="slidenum">
              <a:rPr lang="en-US" b="0" i="0"/>
              <a:pPr/>
              <a:t>83</a:t>
            </a:fld>
            <a:endParaRPr lang="en-US" b="0" i="0"/>
          </a:p>
        </p:txBody>
      </p:sp>
      <p:sp>
        <p:nvSpPr>
          <p:cNvPr id="172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6833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82EC47-7AD4-46A4-A175-DD6EB9C733EE}" type="slidenum">
              <a:rPr lang="en-US" b="0" i="0"/>
              <a:pPr/>
              <a:t>9</a:t>
            </a:fld>
            <a:endParaRPr lang="en-US" b="0" i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33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GB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GB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/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i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 dirty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#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E61E2459-68EE-4938-A9E3-F5D4FEDFC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6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08D3E-D46F-4AC0-9A67-C289BA9E03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7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B961D-0B20-4274-B432-BD2E2B852A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3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E8ADD-3668-47B3-8303-A80C1651A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2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608F4-2156-4051-B492-1902E45C28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0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43A26-1352-470D-B74F-8A74032908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5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795AE-9611-4099-9BA5-B8139C9DB0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0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3D101-D339-4039-8A23-4FA5E74154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0735F-1BA7-4411-BA03-952E2D8E08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8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22AC0-55FB-4E8B-B598-281D0B9A45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7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3F189-FCFE-402B-A36A-C295645785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2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A5A3DD-D195-4386-87BF-1D6E43A3D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BB4F0A-F978-4ACE-9CBF-7FF57C7D9377}" type="slidenum">
              <a:rPr lang="en-US" i="0">
                <a:latin typeface="Arial" panose="020B0604020202020204" pitchFamily="34" charset="0"/>
              </a:rPr>
              <a:pPr/>
              <a:t>1</a:t>
            </a:fld>
            <a:endParaRPr lang="en-US" i="0">
              <a:latin typeface="Arial" panose="020B0604020202020204" pitchFamily="34" charset="0"/>
            </a:endParaRPr>
          </a:p>
        </p:txBody>
      </p:sp>
      <p:pic>
        <p:nvPicPr>
          <p:cNvPr id="4099" name="Picture 19" descr="The Mathematics of Cryptography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152400"/>
            <a:ext cx="9256713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152400" y="2209800"/>
            <a:ext cx="8305800" cy="25542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000" i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4400" i="0">
                <a:solidFill>
                  <a:srgbClr val="808000"/>
                </a:solidFill>
                <a:latin typeface="Arial" panose="020B0604020202020204" pitchFamily="34" charset="0"/>
              </a:rPr>
              <a:t>Mathematics of Cryptography</a:t>
            </a:r>
          </a:p>
          <a:p>
            <a:r>
              <a:rPr lang="en-GB" sz="3200">
                <a:solidFill>
                  <a:schemeClr val="bg1"/>
                </a:solidFill>
              </a:rPr>
              <a:t>Modular Arithmetic, Congruence,</a:t>
            </a:r>
          </a:p>
          <a:p>
            <a:r>
              <a:rPr lang="en-GB" sz="3200">
                <a:solidFill>
                  <a:schemeClr val="bg1"/>
                </a:solidFill>
              </a:rPr>
              <a:t>and Matrices</a:t>
            </a:r>
          </a:p>
          <a:p>
            <a:pPr algn="ctr"/>
            <a:endParaRPr lang="en-US" sz="3200" i="0">
              <a:solidFill>
                <a:srgbClr val="808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F4B991-45CF-4E3D-A508-4824D10E0BBA}" type="slidenum">
              <a:rPr lang="en-US" i="0">
                <a:latin typeface="Arial" panose="020B0604020202020204" pitchFamily="34" charset="0"/>
              </a:rPr>
              <a:pPr/>
              <a:t>10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346200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Continued</a:t>
            </a:r>
          </a:p>
        </p:txBody>
      </p:sp>
      <p:sp>
        <p:nvSpPr>
          <p:cNvPr id="868363" name="Rectangle 11"/>
          <p:cNvSpPr>
            <a:spLocks noChangeArrowheads="1"/>
          </p:cNvSpPr>
          <p:nvPr/>
        </p:nvSpPr>
        <p:spPr bwMode="auto">
          <a:xfrm>
            <a:off x="152400" y="1130300"/>
            <a:ext cx="8229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When we use a computer or a calculator,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are negative when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is negative. How can we apply the restriction that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 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needs to be positive? The solution is simple, we decrement the value of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by 1 and we add the value of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to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to make it positive.</a:t>
            </a:r>
          </a:p>
        </p:txBody>
      </p:sp>
      <p:pic>
        <p:nvPicPr>
          <p:cNvPr id="2254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3986213"/>
            <a:ext cx="8675687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7CDE53-6C49-43A6-B453-93BF3765FA77}" type="slidenum">
              <a:rPr lang="en-US" i="0">
                <a:latin typeface="Arial" panose="020B0604020202020204" pitchFamily="34" charset="0"/>
              </a:rPr>
              <a:pPr/>
              <a:t>11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1143000" y="0"/>
            <a:ext cx="20653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Continued</a:t>
            </a:r>
          </a:p>
        </p:txBody>
      </p:sp>
      <p:sp>
        <p:nvSpPr>
          <p:cNvPr id="24587" name="Text Box 14"/>
          <p:cNvSpPr txBox="1">
            <a:spLocks noChangeArrowheads="1"/>
          </p:cNvSpPr>
          <p:nvPr/>
        </p:nvSpPr>
        <p:spPr bwMode="auto">
          <a:xfrm>
            <a:off x="1143000" y="533400"/>
            <a:ext cx="45132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 </a:t>
            </a:r>
            <a:r>
              <a:rPr lang="en-US" sz="2000"/>
              <a:t>Graph of division alogorithm</a:t>
            </a:r>
          </a:p>
        </p:txBody>
      </p:sp>
      <p:pic>
        <p:nvPicPr>
          <p:cNvPr id="24588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2268538"/>
            <a:ext cx="6956425" cy="276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07D8DA-95DC-4B6F-89EF-888B31CADD30}" type="slidenum">
              <a:rPr lang="en-US" i="0">
                <a:latin typeface="Arial" panose="020B0604020202020204" pitchFamily="34" charset="0"/>
              </a:rPr>
              <a:pPr/>
              <a:t>12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800"/>
              <a:t>If a is not zero and we let  r = 0 in the division relation, we get</a:t>
            </a: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1143000" y="0"/>
            <a:ext cx="18954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Divisbility</a:t>
            </a:r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>
            <a:off x="457200" y="2651125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>
            <a:off x="458788" y="3413125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8" name="Rectangle 13"/>
          <p:cNvSpPr>
            <a:spLocks noChangeArrowheads="1"/>
          </p:cNvSpPr>
          <p:nvPr/>
        </p:nvSpPr>
        <p:spPr bwMode="auto">
          <a:xfrm>
            <a:off x="495300" y="2743200"/>
            <a:ext cx="80772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3200">
                <a:latin typeface="Arial" panose="020B0604020202020204" pitchFamily="34" charset="0"/>
              </a:rPr>
              <a:t>a = q × n</a:t>
            </a:r>
          </a:p>
        </p:txBody>
      </p:sp>
      <p:sp>
        <p:nvSpPr>
          <p:cNvPr id="26639" name="Rectangle 14"/>
          <p:cNvSpPr>
            <a:spLocks noChangeArrowheads="1"/>
          </p:cNvSpPr>
          <p:nvPr/>
        </p:nvSpPr>
        <p:spPr bwMode="auto">
          <a:xfrm>
            <a:off x="381000" y="3762375"/>
            <a:ext cx="38100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800"/>
              <a:t>If the remainder is zero, </a:t>
            </a:r>
          </a:p>
        </p:txBody>
      </p:sp>
      <p:pic>
        <p:nvPicPr>
          <p:cNvPr id="26640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676775"/>
            <a:ext cx="968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41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3886200"/>
            <a:ext cx="7683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42" name="Rectangle 17"/>
          <p:cNvSpPr>
            <a:spLocks noChangeArrowheads="1"/>
          </p:cNvSpPr>
          <p:nvPr/>
        </p:nvSpPr>
        <p:spPr bwMode="auto">
          <a:xfrm>
            <a:off x="381000" y="4572000"/>
            <a:ext cx="44196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800"/>
              <a:t>If the remainder is not zero,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7E0F36-BB4F-445E-A33B-B6CDB3229455}" type="slidenum">
              <a:rPr lang="en-US" i="0">
                <a:latin typeface="Arial" panose="020B0604020202020204" pitchFamily="34" charset="0"/>
              </a:rPr>
              <a:pPr/>
              <a:t>13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346200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Continued</a:t>
            </a:r>
          </a:p>
        </p:txBody>
      </p:sp>
      <p:sp>
        <p:nvSpPr>
          <p:cNvPr id="874507" name="Rectangle 11"/>
          <p:cNvSpPr>
            <a:spLocks noChangeArrowheads="1"/>
          </p:cNvSpPr>
          <p:nvPr/>
        </p:nvSpPr>
        <p:spPr bwMode="auto">
          <a:xfrm>
            <a:off x="304800" y="12192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AutoNum type="alphaLcPeriod"/>
              <a:defRPr/>
            </a:pPr>
            <a:r>
              <a:rPr lang="en-US" i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integer 4 divides the integer 32 because 32 = 8 × 4. We show this as</a:t>
            </a:r>
          </a:p>
        </p:txBody>
      </p:sp>
      <p:sp>
        <p:nvSpPr>
          <p:cNvPr id="874510" name="Rectangle 14"/>
          <p:cNvSpPr>
            <a:spLocks noChangeArrowheads="1"/>
          </p:cNvSpPr>
          <p:nvPr/>
        </p:nvSpPr>
        <p:spPr bwMode="auto">
          <a:xfrm>
            <a:off x="304800" y="3384550"/>
            <a:ext cx="822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r>
              <a:rPr lang="en-US" i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b. The number 8 does not divide the number 42 because </a:t>
            </a:r>
          </a:p>
          <a:p>
            <a:pPr algn="just" eaLnBrk="1" hangingPunct="1">
              <a:defRPr/>
            </a:pPr>
            <a:r>
              <a:rPr lang="en-US" i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42 = 5 × 8 + 2. There is a remainder, the number 2, in the equation. We show this as </a:t>
            </a:r>
          </a:p>
        </p:txBody>
      </p:sp>
      <p:pic>
        <p:nvPicPr>
          <p:cNvPr id="2868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98675"/>
            <a:ext cx="99853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7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878388"/>
            <a:ext cx="1395413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B2B065-5DA4-4F12-95A6-46EA1C788F83}" type="slidenum">
              <a:rPr lang="en-US" i="0">
                <a:latin typeface="Arial" panose="020B0604020202020204" pitchFamily="34" charset="0"/>
              </a:rPr>
              <a:pPr/>
              <a:t>14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3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Properties</a:t>
            </a:r>
            <a:endParaRPr lang="en-US" sz="2000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0731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Continued</a:t>
            </a:r>
          </a:p>
        </p:txBody>
      </p:sp>
      <p:sp>
        <p:nvSpPr>
          <p:cNvPr id="30732" name="Line 16"/>
          <p:cNvSpPr>
            <a:spLocks noChangeShapeType="1"/>
          </p:cNvSpPr>
          <p:nvPr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3" name="Line 17"/>
          <p:cNvSpPr>
            <a:spLocks noChangeShapeType="1"/>
          </p:cNvSpPr>
          <p:nvPr/>
        </p:nvSpPr>
        <p:spPr bwMode="auto">
          <a:xfrm>
            <a:off x="458788" y="5943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4" name="Rectangle 18"/>
          <p:cNvSpPr>
            <a:spLocks noChangeArrowheads="1"/>
          </p:cNvSpPr>
          <p:nvPr/>
        </p:nvSpPr>
        <p:spPr bwMode="auto">
          <a:xfrm>
            <a:off x="495300" y="1387475"/>
            <a:ext cx="8077200" cy="44783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latin typeface="Arial" panose="020B0604020202020204" pitchFamily="34" charset="0"/>
              </a:rPr>
              <a:t>Property 1: if a|1, then a = ±1.</a:t>
            </a:r>
            <a:br>
              <a:rPr lang="en-US" sz="3200">
                <a:latin typeface="Arial" panose="020B0604020202020204" pitchFamily="34" charset="0"/>
              </a:rPr>
            </a:br>
            <a:endParaRPr lang="en-US" sz="3200">
              <a:latin typeface="Arial" panose="020B0604020202020204" pitchFamily="34" charset="0"/>
            </a:endParaRPr>
          </a:p>
          <a:p>
            <a:r>
              <a:rPr lang="en-US" sz="3200">
                <a:latin typeface="Arial" panose="020B0604020202020204" pitchFamily="34" charset="0"/>
              </a:rPr>
              <a:t>Property 2: if a|b and b|a, then a = ±b.</a:t>
            </a:r>
            <a:br>
              <a:rPr lang="en-US" sz="3200">
                <a:latin typeface="Arial" panose="020B0604020202020204" pitchFamily="34" charset="0"/>
              </a:rPr>
            </a:br>
            <a:endParaRPr lang="en-US" sz="3200">
              <a:latin typeface="Arial" panose="020B0604020202020204" pitchFamily="34" charset="0"/>
            </a:endParaRPr>
          </a:p>
          <a:p>
            <a:r>
              <a:rPr lang="en-US" sz="3200">
                <a:latin typeface="Arial" panose="020B0604020202020204" pitchFamily="34" charset="0"/>
              </a:rPr>
              <a:t>Property 3: if a|b and b|c, then a|c.</a:t>
            </a:r>
            <a:br>
              <a:rPr lang="en-US" sz="3200">
                <a:latin typeface="Arial" panose="020B0604020202020204" pitchFamily="34" charset="0"/>
              </a:rPr>
            </a:br>
            <a:endParaRPr lang="en-US" sz="3200">
              <a:latin typeface="Arial" panose="020B0604020202020204" pitchFamily="34" charset="0"/>
            </a:endParaRPr>
          </a:p>
          <a:p>
            <a:r>
              <a:rPr lang="en-US" sz="3200">
                <a:latin typeface="Arial" panose="020B0604020202020204" pitchFamily="34" charset="0"/>
              </a:rPr>
              <a:t>Property 4: if a|b and a|c, then </a:t>
            </a:r>
            <a:br>
              <a:rPr lang="en-US" sz="3200">
                <a:latin typeface="Arial" panose="020B0604020202020204" pitchFamily="34" charset="0"/>
              </a:rPr>
            </a:br>
            <a:r>
              <a:rPr lang="en-US" sz="3200">
                <a:latin typeface="Arial" panose="020B0604020202020204" pitchFamily="34" charset="0"/>
              </a:rPr>
              <a:t>                    a|(m × b + n × c), where m</a:t>
            </a:r>
            <a:br>
              <a:rPr lang="en-US" sz="3200">
                <a:latin typeface="Arial" panose="020B0604020202020204" pitchFamily="34" charset="0"/>
              </a:rPr>
            </a:br>
            <a:r>
              <a:rPr lang="en-US" sz="3200">
                <a:latin typeface="Arial" panose="020B0604020202020204" pitchFamily="34" charset="0"/>
              </a:rPr>
              <a:t>                    and n are arbitrary integers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8F9020-54E2-424F-89A2-55EE0C9EE56A}" type="slidenum">
              <a:rPr lang="en-US" i="0">
                <a:latin typeface="Arial" panose="020B0604020202020204" pitchFamily="34" charset="0"/>
              </a:rPr>
              <a:pPr/>
              <a:t>15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Continued</a:t>
            </a:r>
          </a:p>
        </p:txBody>
      </p:sp>
      <p:pic>
        <p:nvPicPr>
          <p:cNvPr id="32780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965325"/>
            <a:ext cx="826293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8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86113"/>
            <a:ext cx="89916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2FA74A-4731-432D-AE78-C393841799BF}" type="slidenum">
              <a:rPr lang="en-US" i="0">
                <a:latin typeface="Arial" panose="020B0604020202020204" pitchFamily="34" charset="0"/>
              </a:rPr>
              <a:pPr/>
              <a:t>16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346200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Continued</a:t>
            </a:r>
          </a:p>
        </p:txBody>
      </p:sp>
      <p:pic>
        <p:nvPicPr>
          <p:cNvPr id="3482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581E91-A06E-4F18-ACAD-E25765ECE0E6}" type="slidenum">
              <a:rPr lang="en-US" i="0">
                <a:latin typeface="Arial" panose="020B0604020202020204" pitchFamily="34" charset="0"/>
              </a:rPr>
              <a:pPr/>
              <a:t>17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143000" y="58261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000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6875" name="Text Box 10"/>
          <p:cNvSpPr txBox="1">
            <a:spLocks noChangeArrowheads="1"/>
          </p:cNvSpPr>
          <p:nvPr/>
        </p:nvSpPr>
        <p:spPr bwMode="auto">
          <a:xfrm>
            <a:off x="1143000" y="0"/>
            <a:ext cx="22701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 Continued</a:t>
            </a:r>
          </a:p>
        </p:txBody>
      </p:sp>
      <p:sp>
        <p:nvSpPr>
          <p:cNvPr id="36876" name="Line 14"/>
          <p:cNvSpPr>
            <a:spLocks noChangeShapeType="1"/>
          </p:cNvSpPr>
          <p:nvPr/>
        </p:nvSpPr>
        <p:spPr bwMode="auto">
          <a:xfrm>
            <a:off x="457200" y="2362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7" name="Line 15"/>
          <p:cNvSpPr>
            <a:spLocks noChangeShapeType="1"/>
          </p:cNvSpPr>
          <p:nvPr/>
        </p:nvSpPr>
        <p:spPr bwMode="auto">
          <a:xfrm>
            <a:off x="457200" y="5562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8" name="Rectangle 16"/>
          <p:cNvSpPr>
            <a:spLocks noChangeArrowheads="1"/>
          </p:cNvSpPr>
          <p:nvPr/>
        </p:nvSpPr>
        <p:spPr bwMode="auto">
          <a:xfrm>
            <a:off x="495300" y="2454275"/>
            <a:ext cx="8077200" cy="301625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latin typeface="Arial" panose="020B0604020202020204" pitchFamily="34" charset="0"/>
              </a:rPr>
              <a:t>Fact 1: The integer 1 has only one</a:t>
            </a:r>
            <a:br>
              <a:rPr lang="en-US" sz="3200">
                <a:latin typeface="Arial" panose="020B0604020202020204" pitchFamily="34" charset="0"/>
              </a:rPr>
            </a:br>
            <a:r>
              <a:rPr lang="en-US" sz="3200">
                <a:latin typeface="Arial" panose="020B0604020202020204" pitchFamily="34" charset="0"/>
              </a:rPr>
              <a:t>             divisor, itself.</a:t>
            </a:r>
          </a:p>
          <a:p>
            <a:endParaRPr lang="en-US" sz="3200">
              <a:latin typeface="Arial" panose="020B0604020202020204" pitchFamily="34" charset="0"/>
            </a:endParaRPr>
          </a:p>
          <a:p>
            <a:r>
              <a:rPr lang="en-US" sz="3200">
                <a:latin typeface="Arial" panose="020B0604020202020204" pitchFamily="34" charset="0"/>
              </a:rPr>
              <a:t>Fact 2: Any positive integer has at least </a:t>
            </a:r>
          </a:p>
          <a:p>
            <a:r>
              <a:rPr lang="en-US" sz="3200">
                <a:latin typeface="Arial" panose="020B0604020202020204" pitchFamily="34" charset="0"/>
              </a:rPr>
              <a:t>             two divisors, 1 and itself (but it</a:t>
            </a:r>
            <a:br>
              <a:rPr lang="en-US" sz="3200">
                <a:latin typeface="Arial" panose="020B0604020202020204" pitchFamily="34" charset="0"/>
              </a:rPr>
            </a:br>
            <a:r>
              <a:rPr lang="en-US" sz="3200">
                <a:latin typeface="Arial" panose="020B0604020202020204" pitchFamily="34" charset="0"/>
              </a:rPr>
              <a:t>             can have more).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C29C69-078E-411E-9892-B573917BDDD8}" type="slidenum">
              <a:rPr lang="en-US" i="0">
                <a:latin typeface="Arial" panose="020B0604020202020204" pitchFamily="34" charset="0"/>
              </a:rPr>
              <a:pPr/>
              <a:t>18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Continued</a:t>
            </a:r>
          </a:p>
        </p:txBody>
      </p:sp>
      <p:pic>
        <p:nvPicPr>
          <p:cNvPr id="3892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057400"/>
            <a:ext cx="8620125" cy="341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4" name="Text Box 17"/>
          <p:cNvSpPr txBox="1">
            <a:spLocks noChangeArrowheads="1"/>
          </p:cNvSpPr>
          <p:nvPr/>
        </p:nvSpPr>
        <p:spPr bwMode="auto">
          <a:xfrm>
            <a:off x="1143000" y="533400"/>
            <a:ext cx="45831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</a:t>
            </a:r>
            <a:r>
              <a:rPr lang="en-US" sz="2000"/>
              <a:t>Common divisors of two integers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6F41DE-A6FD-4019-8FFF-DD2AF946F37F}" type="slidenum">
              <a:rPr lang="en-US" i="0">
                <a:latin typeface="Arial" panose="020B0604020202020204" pitchFamily="34" charset="0"/>
              </a:rPr>
              <a:pPr/>
              <a:t>19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981200" y="3962400"/>
            <a:ext cx="60346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folHlink"/>
                </a:solidFill>
              </a:rPr>
              <a:t>Euclidean </a:t>
            </a:r>
            <a:r>
              <a:rPr lang="en-US" sz="2400" i="0" dirty="0" smtClean="0">
                <a:solidFill>
                  <a:schemeClr val="folHlink"/>
                </a:solidFill>
              </a:rPr>
              <a:t>Algorithm  ex. </a:t>
            </a:r>
            <a:r>
              <a:rPr lang="en-US" sz="2400" i="0" dirty="0" err="1" smtClean="0">
                <a:solidFill>
                  <a:schemeClr val="folHlink"/>
                </a:solidFill>
              </a:rPr>
              <a:t>gcd</a:t>
            </a:r>
            <a:r>
              <a:rPr lang="en-US" sz="2400" i="0" dirty="0" smtClean="0">
                <a:solidFill>
                  <a:schemeClr val="folHlink"/>
                </a:solidFill>
              </a:rPr>
              <a:t> (35,5)=</a:t>
            </a:r>
            <a:r>
              <a:rPr lang="en-US" sz="2400" i="0" dirty="0" err="1" smtClean="0">
                <a:solidFill>
                  <a:schemeClr val="folHlink"/>
                </a:solidFill>
              </a:rPr>
              <a:t>gcd</a:t>
            </a:r>
            <a:r>
              <a:rPr lang="en-US" sz="2400" i="0" dirty="0" smtClean="0">
                <a:solidFill>
                  <a:schemeClr val="folHlink"/>
                </a:solidFill>
              </a:rPr>
              <a:t>(5,0)</a:t>
            </a:r>
            <a:endParaRPr lang="en-US" sz="2000" dirty="0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Continued</a:t>
            </a:r>
          </a:p>
        </p:txBody>
      </p:sp>
      <p:sp>
        <p:nvSpPr>
          <p:cNvPr id="40972" name="Line 11"/>
          <p:cNvSpPr>
            <a:spLocks noChangeShapeType="1"/>
          </p:cNvSpPr>
          <p:nvPr/>
        </p:nvSpPr>
        <p:spPr bwMode="auto">
          <a:xfrm>
            <a:off x="609600" y="4572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73" name="Line 12"/>
          <p:cNvSpPr>
            <a:spLocks noChangeShapeType="1"/>
          </p:cNvSpPr>
          <p:nvPr/>
        </p:nvSpPr>
        <p:spPr bwMode="auto">
          <a:xfrm>
            <a:off x="609600" y="6324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647700" y="4664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</a:rPr>
              <a:t>Fact 1: </a:t>
            </a:r>
            <a:r>
              <a:rPr lang="en-US" sz="3200" dirty="0" err="1">
                <a:latin typeface="Arial" panose="020B0604020202020204" pitchFamily="34" charset="0"/>
              </a:rPr>
              <a:t>gcd</a:t>
            </a:r>
            <a:r>
              <a:rPr lang="en-US" sz="3200" dirty="0">
                <a:latin typeface="Arial" panose="020B0604020202020204" pitchFamily="34" charset="0"/>
              </a:rPr>
              <a:t> (a, 0) = a</a:t>
            </a:r>
            <a:br>
              <a:rPr lang="en-US" sz="3200" dirty="0">
                <a:latin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</a:rPr>
              <a:t>Fact 2: </a:t>
            </a:r>
            <a:r>
              <a:rPr lang="en-US" sz="3200" dirty="0" err="1">
                <a:latin typeface="Arial" panose="020B0604020202020204" pitchFamily="34" charset="0"/>
              </a:rPr>
              <a:t>gcd</a:t>
            </a:r>
            <a:r>
              <a:rPr lang="en-US" sz="3200" dirty="0">
                <a:latin typeface="Arial" panose="020B0604020202020204" pitchFamily="34" charset="0"/>
              </a:rPr>
              <a:t> (a, b) = </a:t>
            </a:r>
            <a:r>
              <a:rPr lang="en-US" sz="3200" dirty="0" err="1">
                <a:latin typeface="Arial" panose="020B0604020202020204" pitchFamily="34" charset="0"/>
              </a:rPr>
              <a:t>gcd</a:t>
            </a:r>
            <a:r>
              <a:rPr lang="en-US" sz="3200" dirty="0">
                <a:latin typeface="Arial" panose="020B0604020202020204" pitchFamily="34" charset="0"/>
              </a:rPr>
              <a:t> (b, r), where r is</a:t>
            </a:r>
            <a:br>
              <a:rPr lang="en-US" sz="3200" dirty="0">
                <a:latin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</a:rPr>
              <a:t>             the remainder of dividing a by b</a:t>
            </a:r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>
            <a:off x="609600" y="1752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76" name="Line 15"/>
          <p:cNvSpPr>
            <a:spLocks noChangeShapeType="1"/>
          </p:cNvSpPr>
          <p:nvPr/>
        </p:nvSpPr>
        <p:spPr bwMode="auto">
          <a:xfrm>
            <a:off x="609600" y="3505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77" name="Rectangle 16"/>
          <p:cNvSpPr>
            <a:spLocks noChangeArrowheads="1"/>
          </p:cNvSpPr>
          <p:nvPr/>
        </p:nvSpPr>
        <p:spPr bwMode="auto">
          <a:xfrm>
            <a:off x="647700" y="18446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latin typeface="Arial" panose="020B0604020202020204" pitchFamily="34" charset="0"/>
              </a:rPr>
              <a:t>The greatest common divisor of two positive integers is the largest integer that can divide both integers.</a:t>
            </a:r>
          </a:p>
        </p:txBody>
      </p:sp>
      <p:sp>
        <p:nvSpPr>
          <p:cNvPr id="40978" name="Text Box 17"/>
          <p:cNvSpPr txBox="1">
            <a:spLocks noChangeArrowheads="1"/>
          </p:cNvSpPr>
          <p:nvPr/>
        </p:nvSpPr>
        <p:spPr bwMode="auto">
          <a:xfrm>
            <a:off x="1905000" y="1219200"/>
            <a:ext cx="360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Greatest Common Divisor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EE8695-B2B6-48B7-9135-B0AA8300C181}" type="slidenum">
              <a:rPr lang="en-US" i="0">
                <a:latin typeface="Arial" panose="020B0604020202020204" pitchFamily="34" charset="0"/>
              </a:rPr>
              <a:pPr/>
              <a:t>2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304800" y="1143000"/>
            <a:ext cx="8534400" cy="541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Aft>
                <a:spcPct val="60000"/>
              </a:spcAft>
              <a:buFont typeface="Wingdings" panose="05000000000000000000" pitchFamily="2" charset="2"/>
              <a:buChar char="q"/>
            </a:pPr>
            <a:r>
              <a:rPr lang="en-US" sz="2400" i="0">
                <a:latin typeface="Tw Cen MT" panose="020B0602020104020603" pitchFamily="34" charset="0"/>
              </a:rPr>
              <a:t>  </a:t>
            </a:r>
            <a:r>
              <a:rPr lang="en-US" sz="2400" b="0" i="0">
                <a:latin typeface="Tw Cen MT" panose="020B0602020104020603" pitchFamily="34" charset="0"/>
              </a:rPr>
              <a:t>To review integer arithmetic, concentrating on divisibility</a:t>
            </a:r>
            <a:br>
              <a:rPr lang="en-US" sz="2400" b="0" i="0">
                <a:latin typeface="Tw Cen MT" panose="020B0602020104020603" pitchFamily="34" charset="0"/>
              </a:rPr>
            </a:br>
            <a:r>
              <a:rPr lang="en-US" sz="2400" b="0" i="0">
                <a:latin typeface="Tw Cen MT" panose="020B0602020104020603" pitchFamily="34" charset="0"/>
              </a:rPr>
              <a:t>     and finding the greatest common divisor using the Euclidean</a:t>
            </a:r>
            <a:br>
              <a:rPr lang="en-US" sz="2400" b="0" i="0">
                <a:latin typeface="Tw Cen MT" panose="020B0602020104020603" pitchFamily="34" charset="0"/>
              </a:rPr>
            </a:br>
            <a:r>
              <a:rPr lang="en-US" sz="2400" b="0" i="0">
                <a:latin typeface="Tw Cen MT" panose="020B0602020104020603" pitchFamily="34" charset="0"/>
              </a:rPr>
              <a:t>     algorithm</a:t>
            </a:r>
          </a:p>
          <a:p>
            <a:pPr algn="just">
              <a:spcAft>
                <a:spcPct val="60000"/>
              </a:spcAft>
              <a:buFont typeface="Wingdings" panose="05000000000000000000" pitchFamily="2" charset="2"/>
              <a:buChar char="q"/>
            </a:pPr>
            <a:r>
              <a:rPr lang="en-US" sz="2400" b="0" i="0">
                <a:latin typeface="Tw Cen MT" panose="020B0602020104020603" pitchFamily="34" charset="0"/>
              </a:rPr>
              <a:t>  To understand how the extended Euclidean algorithm can be</a:t>
            </a:r>
            <a:br>
              <a:rPr lang="en-US" sz="2400" b="0" i="0">
                <a:latin typeface="Tw Cen MT" panose="020B0602020104020603" pitchFamily="34" charset="0"/>
              </a:rPr>
            </a:br>
            <a:r>
              <a:rPr lang="en-US" sz="2400" b="0" i="0">
                <a:latin typeface="Tw Cen MT" panose="020B0602020104020603" pitchFamily="34" charset="0"/>
              </a:rPr>
              <a:t>     used to solve linear Diophantine equations, to solve linear</a:t>
            </a:r>
            <a:br>
              <a:rPr lang="en-US" sz="2400" b="0" i="0">
                <a:latin typeface="Tw Cen MT" panose="020B0602020104020603" pitchFamily="34" charset="0"/>
              </a:rPr>
            </a:br>
            <a:r>
              <a:rPr lang="en-US" sz="2400" b="0" i="0">
                <a:latin typeface="Tw Cen MT" panose="020B0602020104020603" pitchFamily="34" charset="0"/>
              </a:rPr>
              <a:t>     congruent equations, and to find the multiplicative inverses</a:t>
            </a:r>
          </a:p>
          <a:p>
            <a:pPr algn="just">
              <a:spcAft>
                <a:spcPct val="60000"/>
              </a:spcAft>
              <a:buFont typeface="Wingdings" panose="05000000000000000000" pitchFamily="2" charset="2"/>
              <a:buChar char="q"/>
            </a:pPr>
            <a:r>
              <a:rPr lang="en-US" sz="2400" b="0" i="0">
                <a:latin typeface="Tw Cen MT" panose="020B0602020104020603" pitchFamily="34" charset="0"/>
              </a:rPr>
              <a:t> To emphasize the importance of modular arithmetic and </a:t>
            </a:r>
            <a:br>
              <a:rPr lang="en-US" sz="2400" b="0" i="0">
                <a:latin typeface="Tw Cen MT" panose="020B0602020104020603" pitchFamily="34" charset="0"/>
              </a:rPr>
            </a:br>
            <a:r>
              <a:rPr lang="en-US" sz="2400" b="0" i="0">
                <a:latin typeface="Tw Cen MT" panose="020B0602020104020603" pitchFamily="34" charset="0"/>
              </a:rPr>
              <a:t>     the modulo operator, because they are extensively used in</a:t>
            </a:r>
            <a:br>
              <a:rPr lang="en-US" sz="2400" b="0" i="0">
                <a:latin typeface="Tw Cen MT" panose="020B0602020104020603" pitchFamily="34" charset="0"/>
              </a:rPr>
            </a:br>
            <a:r>
              <a:rPr lang="en-US" sz="2400" b="0" i="0">
                <a:latin typeface="Tw Cen MT" panose="020B0602020104020603" pitchFamily="34" charset="0"/>
              </a:rPr>
              <a:t>     cryptography</a:t>
            </a:r>
          </a:p>
          <a:p>
            <a:pPr algn="just">
              <a:spcAft>
                <a:spcPct val="60000"/>
              </a:spcAft>
              <a:buFont typeface="Wingdings" panose="05000000000000000000" pitchFamily="2" charset="2"/>
              <a:buChar char="q"/>
            </a:pPr>
            <a:r>
              <a:rPr lang="en-US" sz="2400" b="0" i="0">
                <a:latin typeface="Tw Cen MT" panose="020B0602020104020603" pitchFamily="34" charset="0"/>
              </a:rPr>
              <a:t> To emphasize and review matrices and operations on residue</a:t>
            </a:r>
            <a:br>
              <a:rPr lang="en-US" sz="2400" b="0" i="0">
                <a:latin typeface="Tw Cen MT" panose="020B0602020104020603" pitchFamily="34" charset="0"/>
              </a:rPr>
            </a:br>
            <a:r>
              <a:rPr lang="en-US" sz="2400" b="0" i="0">
                <a:latin typeface="Tw Cen MT" panose="020B0602020104020603" pitchFamily="34" charset="0"/>
              </a:rPr>
              <a:t>     matrices that are extensively used in cryptography</a:t>
            </a:r>
          </a:p>
          <a:p>
            <a:pPr algn="just">
              <a:spcAft>
                <a:spcPct val="60000"/>
              </a:spcAft>
              <a:buFont typeface="Wingdings" panose="05000000000000000000" pitchFamily="2" charset="2"/>
              <a:buChar char="q"/>
            </a:pPr>
            <a:r>
              <a:rPr lang="en-US" sz="2400" b="0" i="0">
                <a:latin typeface="Tw Cen MT" panose="020B0602020104020603" pitchFamily="34" charset="0"/>
              </a:rPr>
              <a:t> To solve a set of congruent equations using residue matrices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914400" y="127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i="0">
                <a:solidFill>
                  <a:schemeClr val="hlink"/>
                </a:solidFill>
              </a:rPr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F0CDCD-0D2D-4D1A-9687-6E89B44E558B}" type="slidenum">
              <a:rPr lang="en-US" i="0">
                <a:latin typeface="Arial" panose="020B0604020202020204" pitchFamily="34" charset="0"/>
              </a:rPr>
              <a:pPr/>
              <a:t>20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Continued</a:t>
            </a:r>
          </a:p>
        </p:txBody>
      </p:sp>
      <p:pic>
        <p:nvPicPr>
          <p:cNvPr id="43019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066800"/>
            <a:ext cx="7002462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20" name="Text Box 25"/>
          <p:cNvSpPr txBox="1">
            <a:spLocks noChangeArrowheads="1"/>
          </p:cNvSpPr>
          <p:nvPr/>
        </p:nvSpPr>
        <p:spPr bwMode="auto">
          <a:xfrm>
            <a:off x="1219200" y="533400"/>
            <a:ext cx="34972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</a:t>
            </a:r>
            <a:r>
              <a:rPr lang="en-US" sz="2000"/>
              <a:t>Euclidean Algorithm</a:t>
            </a:r>
          </a:p>
        </p:txBody>
      </p:sp>
      <p:sp>
        <p:nvSpPr>
          <p:cNvPr id="43021" name="Line 27"/>
          <p:cNvSpPr>
            <a:spLocks noChangeShapeType="1"/>
          </p:cNvSpPr>
          <p:nvPr/>
        </p:nvSpPr>
        <p:spPr bwMode="auto">
          <a:xfrm>
            <a:off x="609600" y="5334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2" name="Line 28"/>
          <p:cNvSpPr>
            <a:spLocks noChangeShapeType="1"/>
          </p:cNvSpPr>
          <p:nvPr/>
        </p:nvSpPr>
        <p:spPr bwMode="auto">
          <a:xfrm>
            <a:off x="609600" y="6553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3" name="Rectangle 29"/>
          <p:cNvSpPr>
            <a:spLocks noChangeArrowheads="1"/>
          </p:cNvSpPr>
          <p:nvPr/>
        </p:nvSpPr>
        <p:spPr bwMode="auto">
          <a:xfrm>
            <a:off x="647700" y="5426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latin typeface="Arial" panose="020B0604020202020204" pitchFamily="34" charset="0"/>
              </a:rPr>
              <a:t>When gcd (a, b) = 1, we say that a and b are relatively prime.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749968-6D7A-4BD8-A081-1F97ECC1B0E3}" type="slidenum">
              <a:rPr lang="en-US" i="0">
                <a:latin typeface="Arial" panose="020B0604020202020204" pitchFamily="34" charset="0"/>
              </a:rPr>
              <a:pPr/>
              <a:t>21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506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5066" name="Text Box 9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Continued</a:t>
            </a:r>
          </a:p>
        </p:txBody>
      </p:sp>
      <p:sp>
        <p:nvSpPr>
          <p:cNvPr id="45067" name="Line 12"/>
          <p:cNvSpPr>
            <a:spLocks noChangeShapeType="1"/>
          </p:cNvSpPr>
          <p:nvPr/>
        </p:nvSpPr>
        <p:spPr bwMode="auto">
          <a:xfrm>
            <a:off x="609600" y="3124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8" name="Line 13"/>
          <p:cNvSpPr>
            <a:spLocks noChangeShapeType="1"/>
          </p:cNvSpPr>
          <p:nvPr/>
        </p:nvSpPr>
        <p:spPr bwMode="auto">
          <a:xfrm>
            <a:off x="609600" y="4343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9" name="Rectangle 14"/>
          <p:cNvSpPr>
            <a:spLocks noChangeArrowheads="1"/>
          </p:cNvSpPr>
          <p:nvPr/>
        </p:nvSpPr>
        <p:spPr bwMode="auto">
          <a:xfrm>
            <a:off x="647700" y="32162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latin typeface="Arial" panose="020B0604020202020204" pitchFamily="34" charset="0"/>
              </a:rPr>
              <a:t>When gcd (a, b) = 1, we say that a and b are relatively prime.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7A42F1-0CA6-47FE-9141-7B51706A2B47}" type="slidenum">
              <a:rPr lang="en-US" i="0">
                <a:latin typeface="Arial" panose="020B0604020202020204" pitchFamily="34" charset="0"/>
              </a:rPr>
              <a:pPr/>
              <a:t>22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7114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Continued</a:t>
            </a:r>
          </a:p>
        </p:txBody>
      </p:sp>
      <p:sp>
        <p:nvSpPr>
          <p:cNvPr id="894987" name="Rectangle 11"/>
          <p:cNvSpPr>
            <a:spLocks noChangeArrowheads="1"/>
          </p:cNvSpPr>
          <p:nvPr/>
        </p:nvSpPr>
        <p:spPr bwMode="auto">
          <a:xfrm>
            <a:off x="304800" y="1065213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greatest common divisor of 2740 and 1760.</a:t>
            </a:r>
          </a:p>
        </p:txBody>
      </p:sp>
      <p:sp>
        <p:nvSpPr>
          <p:cNvPr id="894988" name="Rectangle 12"/>
          <p:cNvSpPr>
            <a:spLocks noChangeArrowheads="1"/>
          </p:cNvSpPr>
          <p:nvPr/>
        </p:nvSpPr>
        <p:spPr bwMode="auto">
          <a:xfrm>
            <a:off x="228600" y="2057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We have gcd (2740, 1760) = 20.</a:t>
            </a:r>
          </a:p>
        </p:txBody>
      </p:sp>
      <p:sp>
        <p:nvSpPr>
          <p:cNvPr id="894989" name="Rectangle 13"/>
          <p:cNvSpPr>
            <a:spLocks noChangeArrowheads="1"/>
          </p:cNvSpPr>
          <p:nvPr/>
        </p:nvSpPr>
        <p:spPr bwMode="auto">
          <a:xfrm>
            <a:off x="228600" y="1600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pic>
        <p:nvPicPr>
          <p:cNvPr id="4711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52673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97354D-6794-4B88-A23A-F5D5B93D3235}" type="slidenum">
              <a:rPr lang="en-US" i="0">
                <a:latin typeface="Arial" panose="020B0604020202020204" pitchFamily="34" charset="0"/>
              </a:rPr>
              <a:pPr/>
              <a:t>23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9161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9162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1143000" y="0"/>
            <a:ext cx="20653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Continued</a:t>
            </a:r>
          </a:p>
        </p:txBody>
      </p:sp>
      <p:sp>
        <p:nvSpPr>
          <p:cNvPr id="897035" name="Rectangle 11"/>
          <p:cNvSpPr>
            <a:spLocks noChangeArrowheads="1"/>
          </p:cNvSpPr>
          <p:nvPr/>
        </p:nvSpPr>
        <p:spPr bwMode="auto">
          <a:xfrm>
            <a:off x="304800" y="1065213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greatest common divisor of 25 and 60.</a:t>
            </a:r>
          </a:p>
        </p:txBody>
      </p:sp>
      <p:sp>
        <p:nvSpPr>
          <p:cNvPr id="897036" name="Rectangle 12"/>
          <p:cNvSpPr>
            <a:spLocks noChangeArrowheads="1"/>
          </p:cNvSpPr>
          <p:nvPr/>
        </p:nvSpPr>
        <p:spPr bwMode="auto">
          <a:xfrm>
            <a:off x="228600" y="2057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We have gcd (25, 65) = 5.</a:t>
            </a:r>
          </a:p>
        </p:txBody>
      </p:sp>
      <p:sp>
        <p:nvSpPr>
          <p:cNvPr id="897037" name="Rectangle 13"/>
          <p:cNvSpPr>
            <a:spLocks noChangeArrowheads="1"/>
          </p:cNvSpPr>
          <p:nvPr/>
        </p:nvSpPr>
        <p:spPr bwMode="auto">
          <a:xfrm>
            <a:off x="228600" y="1676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pic>
        <p:nvPicPr>
          <p:cNvPr id="4916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2735263"/>
            <a:ext cx="5146675" cy="282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87D483-D023-4748-A0B3-E34664A5CC1E}" type="slidenum">
              <a:rPr lang="en-US" i="0">
                <a:latin typeface="Arial" panose="020B0604020202020204" pitchFamily="34" charset="0"/>
              </a:rPr>
              <a:pPr/>
              <a:t>24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423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Extended Euclidean Algorithm</a:t>
            </a:r>
            <a:endParaRPr lang="en-US" sz="2000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1209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1210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1211" name="Text Box 10"/>
          <p:cNvSpPr txBox="1">
            <a:spLocks noChangeArrowheads="1"/>
          </p:cNvSpPr>
          <p:nvPr/>
        </p:nvSpPr>
        <p:spPr bwMode="auto">
          <a:xfrm>
            <a:off x="1143000" y="0"/>
            <a:ext cx="22701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 Continued</a:t>
            </a:r>
          </a:p>
        </p:txBody>
      </p:sp>
      <p:sp>
        <p:nvSpPr>
          <p:cNvPr id="899083" name="Rectangle 11"/>
          <p:cNvSpPr>
            <a:spLocks noChangeArrowheads="1"/>
          </p:cNvSpPr>
          <p:nvPr/>
        </p:nvSpPr>
        <p:spPr bwMode="auto">
          <a:xfrm>
            <a:off x="304800" y="1082675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Given two integers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, we often need to find other two integers,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, such that</a:t>
            </a:r>
          </a:p>
        </p:txBody>
      </p:sp>
      <p:pic>
        <p:nvPicPr>
          <p:cNvPr id="5121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2438400"/>
            <a:ext cx="5462587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9088" name="Rectangle 16"/>
          <p:cNvSpPr>
            <a:spLocks noChangeArrowheads="1"/>
          </p:cNvSpPr>
          <p:nvPr/>
        </p:nvSpPr>
        <p:spPr bwMode="auto">
          <a:xfrm>
            <a:off x="381000" y="3978275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The extended Euclidean algorithm can calculate the gcd 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) and at the same time calculate the value of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43A017-A9CA-435E-ACBF-6703659C8241}" type="slidenum">
              <a:rPr lang="en-US" i="0">
                <a:latin typeface="Arial" panose="020B0604020202020204" pitchFamily="34" charset="0"/>
              </a:rPr>
              <a:pPr/>
              <a:t>25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Continued</a:t>
            </a:r>
          </a:p>
        </p:txBody>
      </p:sp>
      <p:pic>
        <p:nvPicPr>
          <p:cNvPr id="5325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676400"/>
            <a:ext cx="8593137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60" name="Text Box 16"/>
          <p:cNvSpPr txBox="1">
            <a:spLocks noChangeArrowheads="1"/>
          </p:cNvSpPr>
          <p:nvPr/>
        </p:nvSpPr>
        <p:spPr bwMode="auto">
          <a:xfrm>
            <a:off x="1066800" y="533400"/>
            <a:ext cx="52720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 </a:t>
            </a:r>
            <a:r>
              <a:rPr lang="en-US" sz="2000"/>
              <a:t>Extended Euclidean algorithm, part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BA5FB0-685A-4E87-8DED-FF0E6C72B3D2}" type="slidenum">
              <a:rPr lang="en-US" i="0">
                <a:latin typeface="Arial" panose="020B0604020202020204" pitchFamily="34" charset="0"/>
              </a:rPr>
              <a:pPr/>
              <a:t>26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Continued</a:t>
            </a:r>
          </a:p>
        </p:txBody>
      </p:sp>
      <p:sp>
        <p:nvSpPr>
          <p:cNvPr id="55307" name="Text Box 14"/>
          <p:cNvSpPr txBox="1">
            <a:spLocks noChangeArrowheads="1"/>
          </p:cNvSpPr>
          <p:nvPr/>
        </p:nvSpPr>
        <p:spPr bwMode="auto">
          <a:xfrm>
            <a:off x="1155700" y="533400"/>
            <a:ext cx="53482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</a:t>
            </a:r>
            <a:r>
              <a:rPr lang="en-US" sz="2000"/>
              <a:t>Extended Euclidean algorithm, part b</a:t>
            </a:r>
          </a:p>
        </p:txBody>
      </p:sp>
      <p:pic>
        <p:nvPicPr>
          <p:cNvPr id="5530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7497763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300832-73B0-4A5F-B26E-BBAD7A21B524}" type="slidenum">
              <a:rPr lang="en-US" i="0">
                <a:latin typeface="Arial" panose="020B0604020202020204" pitchFamily="34" charset="0"/>
              </a:rPr>
              <a:pPr/>
              <a:t>27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7353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7354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7355" name="Text Box 10"/>
          <p:cNvSpPr txBox="1">
            <a:spLocks noChangeArrowheads="1"/>
          </p:cNvSpPr>
          <p:nvPr/>
        </p:nvSpPr>
        <p:spPr bwMode="auto">
          <a:xfrm>
            <a:off x="1143000" y="0"/>
            <a:ext cx="20653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Continued</a:t>
            </a:r>
          </a:p>
        </p:txBody>
      </p:sp>
      <p:sp>
        <p:nvSpPr>
          <p:cNvPr id="905227" name="Rectangle 11"/>
          <p:cNvSpPr>
            <a:spLocks noChangeArrowheads="1"/>
          </p:cNvSpPr>
          <p:nvPr/>
        </p:nvSpPr>
        <p:spPr bwMode="auto">
          <a:xfrm>
            <a:off x="304800" y="1158875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Given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= 161 and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= 28, find gcd 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) and the values of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905228" name="Rectangle 12"/>
          <p:cNvSpPr>
            <a:spLocks noChangeArrowheads="1"/>
          </p:cNvSpPr>
          <p:nvPr/>
        </p:nvSpPr>
        <p:spPr bwMode="auto">
          <a:xfrm>
            <a:off x="381000" y="25908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We get gcd (161, 28) = 7,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= −1 and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= 6.</a:t>
            </a:r>
          </a:p>
        </p:txBody>
      </p:sp>
      <p:sp>
        <p:nvSpPr>
          <p:cNvPr id="905229" name="Rectangle 13"/>
          <p:cNvSpPr>
            <a:spLocks noChangeArrowheads="1"/>
          </p:cNvSpPr>
          <p:nvPr/>
        </p:nvSpPr>
        <p:spPr bwMode="auto">
          <a:xfrm>
            <a:off x="381000" y="22098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pic>
        <p:nvPicPr>
          <p:cNvPr id="5735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76295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2A68C2-1371-44D4-840B-5A2369A51085}" type="slidenum">
              <a:rPr lang="en-US" i="0">
                <a:latin typeface="Arial" panose="020B0604020202020204" pitchFamily="34" charset="0"/>
              </a:rPr>
              <a:pPr/>
              <a:t>28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9401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9402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9403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Continued</a:t>
            </a:r>
          </a:p>
        </p:txBody>
      </p:sp>
      <p:sp>
        <p:nvSpPr>
          <p:cNvPr id="907275" name="Rectangle 11"/>
          <p:cNvSpPr>
            <a:spLocks noChangeArrowheads="1"/>
          </p:cNvSpPr>
          <p:nvPr/>
        </p:nvSpPr>
        <p:spPr bwMode="auto">
          <a:xfrm>
            <a:off x="304800" y="1082675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Given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= 17 and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= 0, find gcd 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) and the values of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907276" name="Rectangle 12"/>
          <p:cNvSpPr>
            <a:spLocks noChangeArrowheads="1"/>
          </p:cNvSpPr>
          <p:nvPr/>
        </p:nvSpPr>
        <p:spPr bwMode="auto">
          <a:xfrm>
            <a:off x="304800" y="2819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We get gcd (17, 0) = 17,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= 1, and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= 0</a:t>
            </a:r>
            <a:r>
              <a:rPr lang="en-US" sz="2400" i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907277" name="Rectangle 13"/>
          <p:cNvSpPr>
            <a:spLocks noChangeArrowheads="1"/>
          </p:cNvSpPr>
          <p:nvPr/>
        </p:nvSpPr>
        <p:spPr bwMode="auto">
          <a:xfrm>
            <a:off x="228600" y="2362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pic>
        <p:nvPicPr>
          <p:cNvPr id="5940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84867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38E1DD-7AD0-457F-9951-47C301466FCA}" type="slidenum">
              <a:rPr lang="en-US" i="0">
                <a:latin typeface="Arial" panose="020B0604020202020204" pitchFamily="34" charset="0"/>
              </a:rPr>
              <a:pPr/>
              <a:t>29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346200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1450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1451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Continued</a:t>
            </a:r>
          </a:p>
        </p:txBody>
      </p:sp>
      <p:sp>
        <p:nvSpPr>
          <p:cNvPr id="909323" name="Rectangle 11"/>
          <p:cNvSpPr>
            <a:spLocks noChangeArrowheads="1"/>
          </p:cNvSpPr>
          <p:nvPr/>
        </p:nvSpPr>
        <p:spPr bwMode="auto">
          <a:xfrm>
            <a:off x="304800" y="1158875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Given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= 0 and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= 45, find gcd 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) and the values of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909324" name="Rectangle 12"/>
          <p:cNvSpPr>
            <a:spLocks noChangeArrowheads="1"/>
          </p:cNvSpPr>
          <p:nvPr/>
        </p:nvSpPr>
        <p:spPr bwMode="auto">
          <a:xfrm>
            <a:off x="228600" y="25908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We get gcd (0, 45) = 45,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= 0, and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= 1.</a:t>
            </a:r>
          </a:p>
        </p:txBody>
      </p:sp>
      <p:sp>
        <p:nvSpPr>
          <p:cNvPr id="909325" name="Rectangle 13"/>
          <p:cNvSpPr>
            <a:spLocks noChangeArrowheads="1"/>
          </p:cNvSpPr>
          <p:nvPr/>
        </p:nvSpPr>
        <p:spPr bwMode="auto">
          <a:xfrm>
            <a:off x="228600" y="22098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pic>
        <p:nvPicPr>
          <p:cNvPr id="6145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52800"/>
            <a:ext cx="84867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86C489-A794-45D4-A1C9-4742A80AD99D}" type="slidenum">
              <a:rPr lang="en-US" i="0">
                <a:latin typeface="Arial" panose="020B0604020202020204" pitchFamily="34" charset="0"/>
              </a:rPr>
              <a:pPr/>
              <a:t>3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74957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3200" i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48990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INTEGER ARITHMETIC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i="0"/>
          </a:p>
        </p:txBody>
      </p:sp>
      <p:sp>
        <p:nvSpPr>
          <p:cNvPr id="749573" name="Rectangle 5"/>
          <p:cNvSpPr>
            <a:spLocks noChangeArrowheads="1"/>
          </p:cNvSpPr>
          <p:nvPr/>
        </p:nvSpPr>
        <p:spPr bwMode="auto">
          <a:xfrm>
            <a:off x="304800" y="1808163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integer arithmetic, we use a set and a few operations. They are reviewed here to create a background for modular arithmetic.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381000" y="4114800"/>
            <a:ext cx="67056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 i="0">
                <a:solidFill>
                  <a:schemeClr val="hlink"/>
                </a:solidFill>
              </a:rPr>
              <a:t>1</a:t>
            </a:r>
            <a:r>
              <a:rPr lang="en-US" sz="2400" i="0">
                <a:solidFill>
                  <a:srgbClr val="0033CC"/>
                </a:solidFill>
              </a:rPr>
              <a:t>	Set of Integers</a:t>
            </a:r>
            <a:r>
              <a:rPr lang="fr-FR" sz="2400" i="0">
                <a:solidFill>
                  <a:srgbClr val="0033CC"/>
                </a:solidFill>
              </a:rPr>
              <a:t/>
            </a:r>
            <a:br>
              <a:rPr lang="fr-FR" sz="2400" i="0">
                <a:solidFill>
                  <a:srgbClr val="0033CC"/>
                </a:solidFill>
              </a:rPr>
            </a:br>
            <a:r>
              <a:rPr lang="fr-FR" sz="2400" i="0">
                <a:solidFill>
                  <a:schemeClr val="hlink"/>
                </a:solidFill>
              </a:rPr>
              <a:t>2</a:t>
            </a:r>
            <a:r>
              <a:rPr lang="fr-FR" sz="2400" i="0">
                <a:solidFill>
                  <a:srgbClr val="0033CC"/>
                </a:solidFill>
              </a:rPr>
              <a:t>	Binary Operations</a:t>
            </a:r>
            <a:br>
              <a:rPr lang="fr-FR" sz="2400" i="0">
                <a:solidFill>
                  <a:srgbClr val="0033CC"/>
                </a:solidFill>
              </a:rPr>
            </a:br>
            <a:r>
              <a:rPr lang="fr-FR" sz="2400" i="0">
                <a:solidFill>
                  <a:schemeClr val="hlink"/>
                </a:solidFill>
              </a:rPr>
              <a:t>3</a:t>
            </a:r>
            <a:r>
              <a:rPr lang="fr-FR" sz="2400" i="0">
                <a:solidFill>
                  <a:srgbClr val="0033CC"/>
                </a:solidFill>
              </a:rPr>
              <a:t>	Integer Division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fr-FR" sz="2400" i="0">
                <a:solidFill>
                  <a:schemeClr val="hlink"/>
                </a:solidFill>
              </a:rPr>
              <a:t>4</a:t>
            </a:r>
            <a:r>
              <a:rPr lang="fr-FR" sz="2400" i="0">
                <a:solidFill>
                  <a:srgbClr val="0033CC"/>
                </a:solidFill>
              </a:rPr>
              <a:t>	Divisibility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fr-FR" sz="2400" i="0">
                <a:solidFill>
                  <a:schemeClr val="hlink"/>
                </a:solidFill>
              </a:rPr>
              <a:t>5</a:t>
            </a:r>
            <a:r>
              <a:rPr lang="fr-FR" sz="2400" i="0">
                <a:solidFill>
                  <a:srgbClr val="0033CC"/>
                </a:solidFill>
              </a:rPr>
              <a:t>	Linear Diophantine Equations</a:t>
            </a:r>
            <a:endParaRPr lang="en-US" sz="2400" i="0">
              <a:solidFill>
                <a:srgbClr val="0033CC"/>
              </a:solidFill>
            </a:endParaRPr>
          </a:p>
        </p:txBody>
      </p:sp>
      <p:sp>
        <p:nvSpPr>
          <p:cNvPr id="749575" name="Text Box 7"/>
          <p:cNvSpPr txBox="1">
            <a:spLocks noChangeArrowheads="1"/>
          </p:cNvSpPr>
          <p:nvPr/>
        </p:nvSpPr>
        <p:spPr bwMode="auto">
          <a:xfrm>
            <a:off x="304800" y="3505200"/>
            <a:ext cx="11287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999A28-78C6-4CB9-BD28-63BEEEAAA9BC}" type="slidenum">
              <a:rPr lang="en-US" i="0">
                <a:latin typeface="Arial" panose="020B0604020202020204" pitchFamily="34" charset="0"/>
              </a:rPr>
              <a:pPr/>
              <a:t>30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751618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3200" i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56848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MODULAR ARITHMETIC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i="0"/>
          </a:p>
        </p:txBody>
      </p:sp>
      <p:sp>
        <p:nvSpPr>
          <p:cNvPr id="751621" name="Rectangle 5"/>
          <p:cNvSpPr>
            <a:spLocks noChangeArrowheads="1"/>
          </p:cNvSpPr>
          <p:nvPr/>
        </p:nvSpPr>
        <p:spPr bwMode="auto">
          <a:xfrm>
            <a:off x="304800" y="1516063"/>
            <a:ext cx="82296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division relationship (a = q × n + r) discussed earlier has two inputs (a and n) and two outputs (q and r). In modular arithmetic, we are interested in only one of the outputs, the remainder r. </a:t>
            </a:r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304800" y="4117975"/>
            <a:ext cx="67056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 i="0">
                <a:solidFill>
                  <a:schemeClr val="hlink"/>
                </a:solidFill>
              </a:rPr>
              <a:t>1</a:t>
            </a:r>
            <a:r>
              <a:rPr lang="en-US" sz="2400" i="0">
                <a:solidFill>
                  <a:srgbClr val="0033CC"/>
                </a:solidFill>
              </a:rPr>
              <a:t>	Modular Operator</a:t>
            </a:r>
            <a:r>
              <a:rPr lang="fr-FR" sz="2400" i="0">
                <a:solidFill>
                  <a:srgbClr val="0033CC"/>
                </a:solidFill>
              </a:rPr>
              <a:t/>
            </a:r>
            <a:br>
              <a:rPr lang="fr-FR" sz="2400" i="0">
                <a:solidFill>
                  <a:srgbClr val="0033CC"/>
                </a:solidFill>
              </a:rPr>
            </a:br>
            <a:r>
              <a:rPr lang="fr-FR" sz="2400" i="0">
                <a:solidFill>
                  <a:schemeClr val="hlink"/>
                </a:solidFill>
              </a:rPr>
              <a:t>2</a:t>
            </a:r>
            <a:r>
              <a:rPr lang="fr-FR" sz="2400" i="0">
                <a:solidFill>
                  <a:srgbClr val="0033CC"/>
                </a:solidFill>
              </a:rPr>
              <a:t>	Set of Residues</a:t>
            </a:r>
            <a:br>
              <a:rPr lang="fr-FR" sz="2400" i="0">
                <a:solidFill>
                  <a:srgbClr val="0033CC"/>
                </a:solidFill>
              </a:rPr>
            </a:br>
            <a:r>
              <a:rPr lang="fr-FR" sz="2400" i="0">
                <a:solidFill>
                  <a:schemeClr val="hlink"/>
                </a:solidFill>
              </a:rPr>
              <a:t>3</a:t>
            </a:r>
            <a:r>
              <a:rPr lang="fr-FR" sz="2400" i="0">
                <a:solidFill>
                  <a:srgbClr val="0033CC"/>
                </a:solidFill>
              </a:rPr>
              <a:t>	Congruence</a:t>
            </a:r>
            <a:br>
              <a:rPr lang="fr-FR" sz="2400" i="0">
                <a:solidFill>
                  <a:srgbClr val="0033CC"/>
                </a:solidFill>
              </a:rPr>
            </a:br>
            <a:r>
              <a:rPr lang="fr-FR" sz="2400" i="0">
                <a:solidFill>
                  <a:schemeClr val="hlink"/>
                </a:solidFill>
              </a:rPr>
              <a:t>4</a:t>
            </a:r>
            <a:r>
              <a:rPr lang="fr-FR" sz="2400" i="0">
                <a:solidFill>
                  <a:srgbClr val="0033CC"/>
                </a:solidFill>
              </a:rPr>
              <a:t>	Operations in Z</a:t>
            </a:r>
            <a:r>
              <a:rPr lang="fr-FR" sz="2400" i="0" baseline="-25000">
                <a:solidFill>
                  <a:srgbClr val="0033CC"/>
                </a:solidFill>
              </a:rPr>
              <a:t>n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 i="0">
                <a:solidFill>
                  <a:schemeClr val="hlink"/>
                </a:solidFill>
              </a:rPr>
              <a:t>5</a:t>
            </a:r>
            <a:r>
              <a:rPr lang="en-US" sz="2400" i="0">
                <a:solidFill>
                  <a:srgbClr val="0033CC"/>
                </a:solidFill>
              </a:rPr>
              <a:t>	Addition and Multiplication Tables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 i="0">
                <a:solidFill>
                  <a:schemeClr val="hlink"/>
                </a:solidFill>
              </a:rPr>
              <a:t>6</a:t>
            </a:r>
            <a:r>
              <a:rPr lang="en-US" sz="2400" i="0">
                <a:solidFill>
                  <a:srgbClr val="0033CC"/>
                </a:solidFill>
              </a:rPr>
              <a:t>	Different Sets</a:t>
            </a:r>
          </a:p>
        </p:txBody>
      </p:sp>
      <p:sp>
        <p:nvSpPr>
          <p:cNvPr id="751623" name="Text Box 7"/>
          <p:cNvSpPr txBox="1">
            <a:spLocks noChangeArrowheads="1"/>
          </p:cNvSpPr>
          <p:nvPr/>
        </p:nvSpPr>
        <p:spPr bwMode="auto">
          <a:xfrm>
            <a:off x="228600" y="3505200"/>
            <a:ext cx="1247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D72962-2B4B-4B77-8164-AB6B23933FDE}" type="slidenum">
              <a:rPr lang="en-US" i="0">
                <a:latin typeface="Arial" panose="020B0604020202020204" pitchFamily="34" charset="0"/>
              </a:rPr>
              <a:pPr/>
              <a:t>31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554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554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554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5546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1373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800"/>
              <a:t>The modulo operator is shown as </a:t>
            </a:r>
            <a:r>
              <a:rPr lang="en-US" sz="2800">
                <a:solidFill>
                  <a:schemeClr val="hlink"/>
                </a:solidFill>
              </a:rPr>
              <a:t>mod</a:t>
            </a:r>
            <a:r>
              <a:rPr lang="en-US" sz="2800"/>
              <a:t>. The second input (n) is called the modulus. The output r is called the residue. </a:t>
            </a:r>
          </a:p>
        </p:txBody>
      </p:sp>
      <p:sp>
        <p:nvSpPr>
          <p:cNvPr id="65547" name="Text Box 10"/>
          <p:cNvSpPr txBox="1">
            <a:spLocks noChangeArrowheads="1"/>
          </p:cNvSpPr>
          <p:nvPr/>
        </p:nvSpPr>
        <p:spPr bwMode="auto">
          <a:xfrm>
            <a:off x="1143000" y="0"/>
            <a:ext cx="32416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 Modulo Operator</a:t>
            </a:r>
          </a:p>
        </p:txBody>
      </p:sp>
      <p:pic>
        <p:nvPicPr>
          <p:cNvPr id="65548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3490913"/>
            <a:ext cx="7321550" cy="222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9" name="Text Box 19"/>
          <p:cNvSpPr txBox="1">
            <a:spLocks noChangeArrowheads="1"/>
          </p:cNvSpPr>
          <p:nvPr/>
        </p:nvSpPr>
        <p:spPr bwMode="auto">
          <a:xfrm>
            <a:off x="1662113" y="2590800"/>
            <a:ext cx="55483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 </a:t>
            </a:r>
            <a:r>
              <a:rPr lang="en-US" sz="2000"/>
              <a:t>Division algorithm and modulo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AE1721-3A58-468B-AEDE-385BB5E4E22F}" type="slidenum">
              <a:rPr lang="en-US" i="0">
                <a:latin typeface="Arial" panose="020B0604020202020204" pitchFamily="34" charset="0"/>
              </a:rPr>
              <a:pPr/>
              <a:t>32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7591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7592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7593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7595" name="Text Box 10"/>
          <p:cNvSpPr txBox="1">
            <a:spLocks noChangeArrowheads="1"/>
          </p:cNvSpPr>
          <p:nvPr/>
        </p:nvSpPr>
        <p:spPr bwMode="auto">
          <a:xfrm>
            <a:off x="1143000" y="0"/>
            <a:ext cx="22701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 Continued</a:t>
            </a:r>
          </a:p>
        </p:txBody>
      </p:sp>
      <p:sp>
        <p:nvSpPr>
          <p:cNvPr id="921611" name="Rectangle 11"/>
          <p:cNvSpPr>
            <a:spLocks noChangeArrowheads="1"/>
          </p:cNvSpPr>
          <p:nvPr/>
        </p:nvSpPr>
        <p:spPr bwMode="auto">
          <a:xfrm>
            <a:off x="304800" y="1066800"/>
            <a:ext cx="822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result of the following operations:</a:t>
            </a:r>
          </a:p>
          <a:p>
            <a:pPr algn="just" eaLnBrk="1" hangingPunct="1">
              <a:defRPr/>
            </a:pPr>
            <a:r>
              <a:rPr lang="da-DK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a.</a:t>
            </a:r>
            <a:r>
              <a:rPr lang="da-DK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 27 mod 5                                            </a:t>
            </a:r>
            <a:r>
              <a:rPr lang="da-DK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b.</a:t>
            </a:r>
            <a:r>
              <a:rPr lang="da-DK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 36 mod 12</a:t>
            </a:r>
          </a:p>
          <a:p>
            <a:pPr algn="just" eaLnBrk="1" hangingPunct="1">
              <a:defRPr/>
            </a:pPr>
            <a:r>
              <a:rPr lang="da-DK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c.</a:t>
            </a:r>
            <a:r>
              <a:rPr lang="da-DK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 −18 mod 14                                        </a:t>
            </a:r>
            <a:r>
              <a:rPr lang="da-DK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d.</a:t>
            </a:r>
            <a:r>
              <a:rPr lang="da-DK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 −7 mod 10</a:t>
            </a:r>
            <a:endParaRPr lang="en-US" sz="2400" i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612" name="Rectangle 12"/>
          <p:cNvSpPr>
            <a:spLocks noChangeArrowheads="1"/>
          </p:cNvSpPr>
          <p:nvPr/>
        </p:nvSpPr>
        <p:spPr bwMode="auto">
          <a:xfrm>
            <a:off x="228600" y="3376613"/>
            <a:ext cx="82296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40000"/>
              </a:spcAft>
              <a:buFontTx/>
              <a:buAutoNum type="alphaLcPeriod"/>
              <a:defRPr/>
            </a:pPr>
            <a:r>
              <a:rPr lang="en-US" i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Dividing 27 by 5 results in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i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2</a:t>
            </a:r>
          </a:p>
          <a:p>
            <a:pPr eaLnBrk="1" hangingPunct="1">
              <a:spcAft>
                <a:spcPct val="40000"/>
              </a:spcAft>
              <a:buFontTx/>
              <a:buAutoNum type="alphaLcPeriod"/>
              <a:defRPr/>
            </a:pPr>
            <a:r>
              <a:rPr lang="en-US" i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Dividing 36 by 12 results in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i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0. </a:t>
            </a:r>
          </a:p>
          <a:p>
            <a:pPr eaLnBrk="1" hangingPunct="1">
              <a:spcAft>
                <a:spcPct val="40000"/>
              </a:spcAft>
              <a:defRPr/>
            </a:pPr>
            <a:r>
              <a:rPr lang="en-US" i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c.   Dividing −18 by 14 results in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i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−4. After adding the modulus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i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10</a:t>
            </a:r>
          </a:p>
          <a:p>
            <a:pPr eaLnBrk="1" hangingPunct="1">
              <a:spcAft>
                <a:spcPct val="40000"/>
              </a:spcAft>
              <a:defRPr/>
            </a:pPr>
            <a:r>
              <a:rPr lang="en-US" i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d.   Dividing −7 by 10 results in r = −7. After adding the modulus to −7, r = 3. </a:t>
            </a:r>
          </a:p>
        </p:txBody>
      </p:sp>
      <p:sp>
        <p:nvSpPr>
          <p:cNvPr id="921613" name="Rectangle 13"/>
          <p:cNvSpPr>
            <a:spLocks noChangeArrowheads="1"/>
          </p:cNvSpPr>
          <p:nvPr/>
        </p:nvSpPr>
        <p:spPr bwMode="auto">
          <a:xfrm>
            <a:off x="228600" y="29718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86558C-6370-4F5B-948B-E8006742B8AE}" type="slidenum">
              <a:rPr lang="en-US" i="0">
                <a:latin typeface="Arial" panose="020B0604020202020204" pitchFamily="34" charset="0"/>
              </a:rPr>
              <a:pPr/>
              <a:t>33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963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964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964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9642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1373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800"/>
              <a:t>The modulo operation creates a set, which in modular arithmetic is referred to as </a:t>
            </a:r>
            <a:r>
              <a:rPr lang="en-US" sz="2800">
                <a:solidFill>
                  <a:schemeClr val="hlink"/>
                </a:solidFill>
              </a:rPr>
              <a:t>the set of least residues modulo n</a:t>
            </a:r>
            <a:r>
              <a:rPr lang="en-US" sz="2800"/>
              <a:t>, </a:t>
            </a:r>
            <a:r>
              <a:rPr lang="en-US" sz="2800">
                <a:solidFill>
                  <a:schemeClr val="hlink"/>
                </a:solidFill>
              </a:rPr>
              <a:t>or Z</a:t>
            </a:r>
            <a:r>
              <a:rPr lang="en-US" sz="2800" baseline="-25000">
                <a:solidFill>
                  <a:schemeClr val="hlink"/>
                </a:solidFill>
              </a:rPr>
              <a:t>n</a:t>
            </a:r>
            <a:r>
              <a:rPr lang="en-US" sz="2800"/>
              <a:t>. </a:t>
            </a:r>
          </a:p>
        </p:txBody>
      </p:sp>
      <p:sp>
        <p:nvSpPr>
          <p:cNvPr id="69643" name="Text Box 10"/>
          <p:cNvSpPr txBox="1">
            <a:spLocks noChangeArrowheads="1"/>
          </p:cNvSpPr>
          <p:nvPr/>
        </p:nvSpPr>
        <p:spPr bwMode="auto">
          <a:xfrm>
            <a:off x="1143000" y="0"/>
            <a:ext cx="27622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Set of Residues</a:t>
            </a:r>
          </a:p>
        </p:txBody>
      </p:sp>
      <p:pic>
        <p:nvPicPr>
          <p:cNvPr id="6964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4521200"/>
            <a:ext cx="71659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45" name="Text Box 14"/>
          <p:cNvSpPr txBox="1">
            <a:spLocks noChangeArrowheads="1"/>
          </p:cNvSpPr>
          <p:nvPr/>
        </p:nvSpPr>
        <p:spPr bwMode="auto">
          <a:xfrm>
            <a:off x="2935288" y="3505200"/>
            <a:ext cx="25685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</a:t>
            </a:r>
            <a:r>
              <a:rPr lang="en-US" sz="2000"/>
              <a:t>Some Z</a:t>
            </a:r>
            <a:r>
              <a:rPr lang="en-US" sz="2400" baseline="-25000"/>
              <a:t>n</a:t>
            </a:r>
            <a:r>
              <a:rPr lang="en-US" sz="2000"/>
              <a:t>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9AA7A4-8EFD-4689-A325-A741F5A24DDC}" type="slidenum">
              <a:rPr lang="en-US" i="0">
                <a:latin typeface="Arial" panose="020B0604020202020204" pitchFamily="34" charset="0"/>
              </a:rPr>
              <a:pPr/>
              <a:t>34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168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168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168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1690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800"/>
              <a:t>To show that two integers are congruent, we use the congruence operator </a:t>
            </a:r>
            <a:r>
              <a:rPr lang="en-US" sz="2800" i="0"/>
              <a:t>( </a:t>
            </a:r>
            <a:r>
              <a:rPr lang="en-US" sz="2800">
                <a:solidFill>
                  <a:schemeClr val="hlink"/>
                </a:solidFill>
              </a:rPr>
              <a:t>≡</a:t>
            </a:r>
            <a:r>
              <a:rPr lang="en-US" sz="2800"/>
              <a:t> </a:t>
            </a:r>
            <a:r>
              <a:rPr lang="en-US" sz="2800" i="0"/>
              <a:t>)</a:t>
            </a:r>
            <a:r>
              <a:rPr lang="en-US" sz="2800"/>
              <a:t>. For example, we write:</a:t>
            </a:r>
          </a:p>
        </p:txBody>
      </p:sp>
      <p:sp>
        <p:nvSpPr>
          <p:cNvPr id="71691" name="Text Box 10"/>
          <p:cNvSpPr txBox="1">
            <a:spLocks noChangeArrowheads="1"/>
          </p:cNvSpPr>
          <p:nvPr/>
        </p:nvSpPr>
        <p:spPr bwMode="auto">
          <a:xfrm>
            <a:off x="1143000" y="0"/>
            <a:ext cx="2260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Congruence</a:t>
            </a:r>
          </a:p>
        </p:txBody>
      </p:sp>
      <p:pic>
        <p:nvPicPr>
          <p:cNvPr id="716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838450"/>
            <a:ext cx="73056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040D97-865E-4E47-B197-6C9F2F941A75}" type="slidenum">
              <a:rPr lang="en-US" i="0">
                <a:latin typeface="Arial" panose="020B0604020202020204" pitchFamily="34" charset="0"/>
              </a:rPr>
              <a:pPr/>
              <a:t>35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373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373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373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373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1143000" y="0"/>
            <a:ext cx="21669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Continued</a:t>
            </a:r>
          </a:p>
        </p:txBody>
      </p:sp>
      <p:pic>
        <p:nvPicPr>
          <p:cNvPr id="7373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655763"/>
            <a:ext cx="7486650" cy="405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40" name="Text Box 13"/>
          <p:cNvSpPr txBox="1">
            <a:spLocks noChangeArrowheads="1"/>
          </p:cNvSpPr>
          <p:nvPr/>
        </p:nvSpPr>
        <p:spPr bwMode="auto">
          <a:xfrm>
            <a:off x="1143000" y="533400"/>
            <a:ext cx="37290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 </a:t>
            </a:r>
            <a:r>
              <a:rPr lang="en-US" sz="2000"/>
              <a:t>Concept of congruence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2BA84F-6B19-4684-845F-41C30A026AF1}" type="slidenum">
              <a:rPr lang="en-US" i="0">
                <a:latin typeface="Arial" panose="020B0604020202020204" pitchFamily="34" charset="0"/>
              </a:rPr>
              <a:pPr/>
              <a:t>36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578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578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578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578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5786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800"/>
              <a:t>A residue class [a] or [a]</a:t>
            </a:r>
            <a:r>
              <a:rPr lang="en-US" sz="2800" baseline="-25000"/>
              <a:t>n</a:t>
            </a:r>
            <a:r>
              <a:rPr lang="en-US" sz="2800"/>
              <a:t> is the set of integers congruent modulo n. </a:t>
            </a:r>
          </a:p>
        </p:txBody>
      </p:sp>
      <p:sp>
        <p:nvSpPr>
          <p:cNvPr id="75787" name="Text Box 10"/>
          <p:cNvSpPr txBox="1">
            <a:spLocks noChangeArrowheads="1"/>
          </p:cNvSpPr>
          <p:nvPr/>
        </p:nvSpPr>
        <p:spPr bwMode="auto">
          <a:xfrm>
            <a:off x="1143000" y="0"/>
            <a:ext cx="20653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Continued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1143000" y="533400"/>
            <a:ext cx="2243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Residue Classes</a:t>
            </a:r>
            <a:endParaRPr lang="en-US" sz="2000"/>
          </a:p>
        </p:txBody>
      </p:sp>
      <p:pic>
        <p:nvPicPr>
          <p:cNvPr id="7578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590800"/>
            <a:ext cx="7742237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448719-5572-41F2-A99E-B1799A57372A}" type="slidenum">
              <a:rPr lang="en-US" i="0">
                <a:latin typeface="Arial" panose="020B0604020202020204" pitchFamily="34" charset="0"/>
              </a:rPr>
              <a:pPr/>
              <a:t>37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783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783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1143000" y="0"/>
            <a:ext cx="21669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Continued</a:t>
            </a:r>
          </a:p>
        </p:txBody>
      </p:sp>
      <p:pic>
        <p:nvPicPr>
          <p:cNvPr id="7783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717675"/>
            <a:ext cx="8520112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836" name="Text Box 14"/>
          <p:cNvSpPr txBox="1">
            <a:spLocks noChangeArrowheads="1"/>
          </p:cNvSpPr>
          <p:nvPr/>
        </p:nvSpPr>
        <p:spPr bwMode="auto">
          <a:xfrm>
            <a:off x="1079500" y="533400"/>
            <a:ext cx="5291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 </a:t>
            </a:r>
            <a:r>
              <a:rPr lang="en-US" sz="2000"/>
              <a:t>Comparison of Z and Z</a:t>
            </a:r>
            <a:r>
              <a:rPr lang="en-US" sz="2000" baseline="-25000"/>
              <a:t>n</a:t>
            </a:r>
            <a:r>
              <a:rPr lang="en-US" sz="2000"/>
              <a:t> using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95E5CB-261D-4794-A587-D35B696A6E08}" type="slidenum">
              <a:rPr lang="en-US" i="0">
                <a:latin typeface="Arial" panose="020B0604020202020204" pitchFamily="34" charset="0"/>
              </a:rPr>
              <a:pPr/>
              <a:t>38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9880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9881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9882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9883" name="Text Box 10"/>
          <p:cNvSpPr txBox="1">
            <a:spLocks noChangeArrowheads="1"/>
          </p:cNvSpPr>
          <p:nvPr/>
        </p:nvSpPr>
        <p:spPr bwMode="auto">
          <a:xfrm>
            <a:off x="1143000" y="0"/>
            <a:ext cx="21669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Continued</a:t>
            </a:r>
          </a:p>
        </p:txBody>
      </p:sp>
      <p:sp>
        <p:nvSpPr>
          <p:cNvPr id="935947" name="Rectangle 11"/>
          <p:cNvSpPr>
            <a:spLocks noChangeArrowheads="1"/>
          </p:cNvSpPr>
          <p:nvPr/>
        </p:nvSpPr>
        <p:spPr bwMode="auto">
          <a:xfrm>
            <a:off x="304800" y="1219200"/>
            <a:ext cx="822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We use modular arithmetic in our daily life; for example, we use a clock to measure time. Our clock system uses modulo 12 arithmetic. However, instead of a 0 we use the number 12.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i="0">
                <a:latin typeface="Arial" panose="020B0604020202020204" pitchFamily="34" charset="0"/>
              </a:rPr>
              <a:t>2.</a:t>
            </a:r>
            <a:fld id="{1F9A57CE-2FE0-407C-9D53-F249E442D2CA}" type="slidenum">
              <a:rPr lang="en-US" i="0">
                <a:latin typeface="Arial" panose="020B0604020202020204" pitchFamily="34" charset="0"/>
              </a:rPr>
              <a:pPr/>
              <a:t>39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192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192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192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1930" name="Rectangle 9"/>
          <p:cNvSpPr>
            <a:spLocks noChangeArrowheads="1"/>
          </p:cNvSpPr>
          <p:nvPr/>
        </p:nvSpPr>
        <p:spPr bwMode="auto">
          <a:xfrm>
            <a:off x="228600" y="989013"/>
            <a:ext cx="8686800" cy="1373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800"/>
              <a:t>The three binary operations that we discussed for the set Z can also be defined for the set Zn. The result may need to be mapped to Zn using the mod operator.</a:t>
            </a:r>
          </a:p>
        </p:txBody>
      </p:sp>
      <p:sp>
        <p:nvSpPr>
          <p:cNvPr id="81931" name="Text Box 10"/>
          <p:cNvSpPr txBox="1">
            <a:spLocks noChangeArrowheads="1"/>
          </p:cNvSpPr>
          <p:nvPr/>
        </p:nvSpPr>
        <p:spPr bwMode="auto">
          <a:xfrm>
            <a:off x="1143000" y="0"/>
            <a:ext cx="2844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Operation in Z</a:t>
            </a:r>
            <a:r>
              <a:rPr lang="en-US" sz="3200" baseline="-25000">
                <a:solidFill>
                  <a:schemeClr val="hlink"/>
                </a:solidFill>
              </a:rPr>
              <a:t>n</a:t>
            </a:r>
          </a:p>
        </p:txBody>
      </p:sp>
      <p:pic>
        <p:nvPicPr>
          <p:cNvPr id="8193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5" y="3243263"/>
            <a:ext cx="4460875" cy="323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1744663" y="2514600"/>
            <a:ext cx="36957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</a:t>
            </a:r>
            <a:r>
              <a:rPr lang="en-US" sz="2000"/>
              <a:t>Binary operations in Z</a:t>
            </a:r>
            <a:r>
              <a:rPr lang="en-US" sz="2000" baseline="-2500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28CCDC-3AD7-483A-9CAA-06227243878A}" type="slidenum">
              <a:rPr lang="en-US" i="0">
                <a:latin typeface="Arial" panose="020B0604020202020204" pitchFamily="34" charset="0"/>
              </a:rPr>
              <a:pPr/>
              <a:t>4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1373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800"/>
              <a:t>The set of integers, denoted by Z, contains all integral numbers (with no fraction) from negative infinity to positive infinity (Figure 2.1). 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1143000" y="0"/>
            <a:ext cx="2647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Set of Integers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2859088" y="3200400"/>
            <a:ext cx="3184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1  </a:t>
            </a:r>
            <a:r>
              <a:rPr lang="en-US"/>
              <a:t>The set of integers</a:t>
            </a:r>
            <a:endParaRPr lang="en-US" sz="2000"/>
          </a:p>
        </p:txBody>
      </p:sp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789363"/>
            <a:ext cx="5256213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EC604C-7531-4316-B651-3EF1E1B78EF4}" type="slidenum">
              <a:rPr lang="en-US" i="0">
                <a:latin typeface="Arial" panose="020B0604020202020204" pitchFamily="34" charset="0"/>
              </a:rPr>
              <a:pPr/>
              <a:t>40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3975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3976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3977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3978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3979" name="Text Box 10"/>
          <p:cNvSpPr txBox="1">
            <a:spLocks noChangeArrowheads="1"/>
          </p:cNvSpPr>
          <p:nvPr/>
        </p:nvSpPr>
        <p:spPr bwMode="auto">
          <a:xfrm>
            <a:off x="1143000" y="0"/>
            <a:ext cx="22701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 Continued</a:t>
            </a: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304800" y="1114425"/>
            <a:ext cx="8229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Perform the following operations (the inputs come from Zn):</a:t>
            </a:r>
          </a:p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a. Add 7 to 14 in Z15.</a:t>
            </a:r>
          </a:p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b. Subtract 11 from 7 in Z13.</a:t>
            </a:r>
          </a:p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c. Multiply 11 by 7 in Z20.</a:t>
            </a: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228600" y="3200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pic>
        <p:nvPicPr>
          <p:cNvPr id="8398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8600"/>
            <a:ext cx="76485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736448-0974-49B5-9A47-2B74F7D31736}" type="slidenum">
              <a:rPr lang="en-US" i="0">
                <a:latin typeface="Arial" panose="020B0604020202020204" pitchFamily="34" charset="0"/>
              </a:rPr>
              <a:pPr/>
              <a:t>41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346200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6023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6024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6025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6026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6027" name="Text Box 10"/>
          <p:cNvSpPr txBox="1">
            <a:spLocks noChangeArrowheads="1"/>
          </p:cNvSpPr>
          <p:nvPr/>
        </p:nvSpPr>
        <p:spPr bwMode="auto">
          <a:xfrm>
            <a:off x="1143000" y="0"/>
            <a:ext cx="21669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Continued</a:t>
            </a:r>
          </a:p>
        </p:txBody>
      </p:sp>
      <p:sp>
        <p:nvSpPr>
          <p:cNvPr id="942091" name="Rectangle 11"/>
          <p:cNvSpPr>
            <a:spLocks noChangeArrowheads="1"/>
          </p:cNvSpPr>
          <p:nvPr/>
        </p:nvSpPr>
        <p:spPr bwMode="auto">
          <a:xfrm>
            <a:off x="304800" y="1054100"/>
            <a:ext cx="8229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Perform the following operations (the inputs come from either Z or Z</a:t>
            </a:r>
            <a:r>
              <a:rPr lang="en-US" sz="2400" i="0" baseline="-1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):</a:t>
            </a:r>
          </a:p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a. Add 17 to 27 in Z</a:t>
            </a:r>
            <a:r>
              <a:rPr lang="en-US" sz="2400" i="0" baseline="-10000"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b. Subtract 43 from 12 in Z</a:t>
            </a:r>
            <a:r>
              <a:rPr lang="en-US" sz="2400" i="0" baseline="-10000">
                <a:effectLst>
                  <a:outerShdw blurRad="38100" dist="38100" dir="2700000" algn="tl">
                    <a:srgbClr val="C0C0C0"/>
                  </a:outerShdw>
                </a:effectLst>
              </a:rPr>
              <a:t>13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c. Multiply 123 by −10 in Z</a:t>
            </a:r>
            <a:r>
              <a:rPr lang="en-US" sz="2400" i="0" baseline="-15000">
                <a:effectLst>
                  <a:outerShdw blurRad="38100" dist="38100" dir="2700000" algn="tl">
                    <a:srgbClr val="C0C0C0"/>
                  </a:outerShdw>
                </a:effectLst>
              </a:rPr>
              <a:t>19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942092" name="Rectangle 12"/>
          <p:cNvSpPr>
            <a:spLocks noChangeArrowheads="1"/>
          </p:cNvSpPr>
          <p:nvPr/>
        </p:nvSpPr>
        <p:spPr bwMode="auto">
          <a:xfrm>
            <a:off x="228600" y="3200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pic>
        <p:nvPicPr>
          <p:cNvPr id="8603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833813"/>
            <a:ext cx="7651750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6846C9-EAFC-4A96-943A-D97D286FFF61}" type="slidenum">
              <a:rPr lang="en-US" i="0">
                <a:latin typeface="Arial" panose="020B0604020202020204" pitchFamily="34" charset="0"/>
              </a:rPr>
              <a:pPr/>
              <a:t>42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3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Properties</a:t>
            </a:r>
            <a:endParaRPr lang="en-US" sz="2000"/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8071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8072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8073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8074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88075" name="Text Box 10"/>
          <p:cNvSpPr txBox="1">
            <a:spLocks noChangeArrowheads="1"/>
          </p:cNvSpPr>
          <p:nvPr/>
        </p:nvSpPr>
        <p:spPr bwMode="auto">
          <a:xfrm>
            <a:off x="1143000" y="0"/>
            <a:ext cx="22701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 Continued</a:t>
            </a:r>
          </a:p>
        </p:txBody>
      </p:sp>
      <p:pic>
        <p:nvPicPr>
          <p:cNvPr id="8807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457450"/>
            <a:ext cx="87439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C4F9F5-25CD-4CE5-8111-A5B9517E4C80}" type="slidenum">
              <a:rPr lang="en-US" i="0">
                <a:latin typeface="Arial" panose="020B0604020202020204" pitchFamily="34" charset="0"/>
              </a:rPr>
              <a:pPr/>
              <a:t>43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1143000" y="0"/>
            <a:ext cx="22701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 Continued</a:t>
            </a:r>
          </a:p>
        </p:txBody>
      </p:sp>
      <p:pic>
        <p:nvPicPr>
          <p:cNvPr id="9012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681990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24" name="Text Box 13"/>
          <p:cNvSpPr txBox="1">
            <a:spLocks noChangeArrowheads="1"/>
          </p:cNvSpPr>
          <p:nvPr/>
        </p:nvSpPr>
        <p:spPr bwMode="auto">
          <a:xfrm>
            <a:off x="1066800" y="533400"/>
            <a:ext cx="42306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 </a:t>
            </a:r>
            <a:r>
              <a:rPr lang="en-US" sz="2000"/>
              <a:t>Properties of mode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CE11C-1AF2-47EF-9EB5-63E54ADEBCDD}" type="slidenum">
              <a:rPr lang="en-US" i="0">
                <a:latin typeface="Arial" panose="020B0604020202020204" pitchFamily="34" charset="0"/>
              </a:rPr>
              <a:pPr/>
              <a:t>44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346200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2166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2167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2168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2169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2170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2171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Continued</a:t>
            </a:r>
          </a:p>
        </p:txBody>
      </p:sp>
      <p:sp>
        <p:nvSpPr>
          <p:cNvPr id="948235" name="Rectangle 11"/>
          <p:cNvSpPr>
            <a:spLocks noChangeArrowheads="1"/>
          </p:cNvSpPr>
          <p:nvPr/>
        </p:nvSpPr>
        <p:spPr bwMode="auto">
          <a:xfrm>
            <a:off x="457200" y="1771650"/>
            <a:ext cx="8229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r>
              <a:rPr lang="en-US" i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following shows the application of the above properties:</a:t>
            </a:r>
          </a:p>
          <a:p>
            <a:pPr algn="just" eaLnBrk="1" hangingPunct="1">
              <a:defRPr/>
            </a:pPr>
            <a:endParaRPr lang="en-US" i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i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 (1,723,345 + 2,124,945) mod 11 = (8 + 9) mod 11 = 6</a:t>
            </a:r>
          </a:p>
          <a:p>
            <a:pPr algn="just" eaLnBrk="1" hangingPunct="1">
              <a:buFontTx/>
              <a:buChar char="•"/>
              <a:defRPr/>
            </a:pPr>
            <a:endParaRPr lang="en-US" i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i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2. (1,723,345 − 2,124,945) mod 16 = (8 − 9) mod 11 = 10</a:t>
            </a:r>
          </a:p>
          <a:p>
            <a:pPr algn="just" eaLnBrk="1" hangingPunct="1">
              <a:defRPr/>
            </a:pPr>
            <a:endParaRPr lang="en-US" i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i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3. (1,723,345 × 2,124,945) mod 16 = (8 × 9) mod 11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047828-114E-480B-9B37-153BE499570F}" type="slidenum">
              <a:rPr lang="en-US" i="0">
                <a:latin typeface="Arial" panose="020B0604020202020204" pitchFamily="34" charset="0"/>
              </a:rPr>
              <a:pPr/>
              <a:t>45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4215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4216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4217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4218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4219" name="Text Box 10"/>
          <p:cNvSpPr txBox="1">
            <a:spLocks noChangeArrowheads="1"/>
          </p:cNvSpPr>
          <p:nvPr/>
        </p:nvSpPr>
        <p:spPr bwMode="auto">
          <a:xfrm>
            <a:off x="1143000" y="0"/>
            <a:ext cx="22701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 Continued</a:t>
            </a:r>
          </a:p>
        </p:txBody>
      </p:sp>
      <p:sp>
        <p:nvSpPr>
          <p:cNvPr id="950284" name="Rectangle 12"/>
          <p:cNvSpPr>
            <a:spLocks noChangeArrowheads="1"/>
          </p:cNvSpPr>
          <p:nvPr/>
        </p:nvSpPr>
        <p:spPr bwMode="auto">
          <a:xfrm>
            <a:off x="304800" y="1370013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In arithmetic, we often need to find the remainder of powers of 10 when divided by an integer. </a:t>
            </a:r>
          </a:p>
        </p:txBody>
      </p:sp>
      <p:pic>
        <p:nvPicPr>
          <p:cNvPr id="9422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5471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22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886200"/>
            <a:ext cx="7705725" cy="119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61A01C-AEE6-4F14-9B19-784DCF75E947}" type="slidenum">
              <a:rPr lang="en-US" i="0">
                <a:latin typeface="Arial" panose="020B0604020202020204" pitchFamily="34" charset="0"/>
              </a:rPr>
              <a:pPr/>
              <a:t>46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6262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6263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6264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6265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6266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6267" name="Text Box 10"/>
          <p:cNvSpPr txBox="1">
            <a:spLocks noChangeArrowheads="1"/>
          </p:cNvSpPr>
          <p:nvPr/>
        </p:nvSpPr>
        <p:spPr bwMode="auto">
          <a:xfrm>
            <a:off x="1143000" y="0"/>
            <a:ext cx="22701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 Continued</a:t>
            </a:r>
          </a:p>
        </p:txBody>
      </p:sp>
      <p:sp>
        <p:nvSpPr>
          <p:cNvPr id="952331" name="Rectangle 11"/>
          <p:cNvSpPr>
            <a:spLocks noChangeArrowheads="1"/>
          </p:cNvSpPr>
          <p:nvPr/>
        </p:nvSpPr>
        <p:spPr bwMode="auto">
          <a:xfrm>
            <a:off x="304800" y="1219200"/>
            <a:ext cx="8229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 have been told in arithmetic that the remainder of an integer divided by 3 is the same as the remainder of the sum of its decimal digits. We write an integer as the sum of its digits multiplied by the powers of 10.</a:t>
            </a:r>
          </a:p>
        </p:txBody>
      </p:sp>
      <p:pic>
        <p:nvPicPr>
          <p:cNvPr id="9626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82677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8CF3EB-3C51-4839-B6CE-3E5C3FD87588}" type="slidenum">
              <a:rPr lang="en-US" i="0">
                <a:latin typeface="Arial" panose="020B0604020202020204" pitchFamily="34" charset="0"/>
              </a:rPr>
              <a:pPr/>
              <a:t>47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1143000" y="0"/>
            <a:ext cx="16017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Inverses</a:t>
            </a:r>
          </a:p>
        </p:txBody>
      </p:sp>
      <p:sp>
        <p:nvSpPr>
          <p:cNvPr id="954382" name="Rectangle 14"/>
          <p:cNvSpPr>
            <a:spLocks noChangeArrowheads="1"/>
          </p:cNvSpPr>
          <p:nvPr/>
        </p:nvSpPr>
        <p:spPr bwMode="auto">
          <a:xfrm>
            <a:off x="304800" y="979488"/>
            <a:ext cx="8229600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When we are working in modular arithmetic, we often need to find the </a:t>
            </a:r>
            <a:r>
              <a:rPr lang="en-US" sz="24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inverse of a number 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relative to an operation. We are normally looking for an additive inverse (relative to an addition operation) or a multiplicative inverse (relative to a multiplication operation).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3FEF62-9C0A-4920-893F-08DEE5D4AD83}" type="slidenum">
              <a:rPr lang="en-US" i="0">
                <a:latin typeface="Arial" panose="020B0604020202020204" pitchFamily="34" charset="0"/>
              </a:rPr>
              <a:pPr/>
              <a:t>48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035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035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035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036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036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0362" name="Text Box 9"/>
          <p:cNvSpPr txBox="1">
            <a:spLocks noChangeArrowheads="1"/>
          </p:cNvSpPr>
          <p:nvPr/>
        </p:nvSpPr>
        <p:spPr bwMode="auto">
          <a:xfrm>
            <a:off x="1143000" y="0"/>
            <a:ext cx="20653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 Continue</a:t>
            </a:r>
          </a:p>
        </p:txBody>
      </p:sp>
      <p:sp>
        <p:nvSpPr>
          <p:cNvPr id="956426" name="Rectangle 10"/>
          <p:cNvSpPr>
            <a:spLocks noChangeArrowheads="1"/>
          </p:cNvSpPr>
          <p:nvPr/>
        </p:nvSpPr>
        <p:spPr bwMode="auto">
          <a:xfrm>
            <a:off x="304800" y="12954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In Z</a:t>
            </a:r>
            <a:r>
              <a:rPr lang="en-US" sz="2400" i="0" baseline="-20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, two numbers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are additive inverses of each other if</a:t>
            </a:r>
          </a:p>
        </p:txBody>
      </p:sp>
      <p:sp>
        <p:nvSpPr>
          <p:cNvPr id="100364" name="Text Box 11"/>
          <p:cNvSpPr txBox="1">
            <a:spLocks noChangeArrowheads="1"/>
          </p:cNvSpPr>
          <p:nvPr/>
        </p:nvSpPr>
        <p:spPr bwMode="auto">
          <a:xfrm>
            <a:off x="1219200" y="533400"/>
            <a:ext cx="234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Additive Inverse</a:t>
            </a:r>
            <a:endParaRPr lang="en-US" sz="2000"/>
          </a:p>
        </p:txBody>
      </p:sp>
      <p:pic>
        <p:nvPicPr>
          <p:cNvPr id="10036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3" y="2224088"/>
            <a:ext cx="4130675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366" name="Line 13"/>
          <p:cNvSpPr>
            <a:spLocks noChangeShapeType="1"/>
          </p:cNvSpPr>
          <p:nvPr/>
        </p:nvSpPr>
        <p:spPr bwMode="auto">
          <a:xfrm>
            <a:off x="609600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0367" name="Line 14"/>
          <p:cNvSpPr>
            <a:spLocks noChangeShapeType="1"/>
          </p:cNvSpPr>
          <p:nvPr/>
        </p:nvSpPr>
        <p:spPr bwMode="auto">
          <a:xfrm>
            <a:off x="609600" y="6172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0368" name="Rectangle 15"/>
          <p:cNvSpPr>
            <a:spLocks noChangeArrowheads="1"/>
          </p:cNvSpPr>
          <p:nvPr/>
        </p:nvSpPr>
        <p:spPr bwMode="auto">
          <a:xfrm>
            <a:off x="647700" y="40544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3200">
                <a:latin typeface="Arial" panose="020B0604020202020204" pitchFamily="34" charset="0"/>
              </a:rPr>
              <a:t>In modular arithmetic, each integer has an additive inverse. The sum of an integer and its additive inverse is congruent to 0 modulo 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2BD195-6578-4C97-9FD2-8DEA8AA545BD}" type="slidenum">
              <a:rPr lang="en-US" i="0">
                <a:latin typeface="Arial" panose="020B0604020202020204" pitchFamily="34" charset="0"/>
              </a:rPr>
              <a:pPr/>
              <a:t>49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2406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2407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2408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2409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2410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2411" name="Text Box 10"/>
          <p:cNvSpPr txBox="1">
            <a:spLocks noChangeArrowheads="1"/>
          </p:cNvSpPr>
          <p:nvPr/>
        </p:nvSpPr>
        <p:spPr bwMode="auto">
          <a:xfrm>
            <a:off x="1143000" y="0"/>
            <a:ext cx="20653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Continued</a:t>
            </a:r>
          </a:p>
        </p:txBody>
      </p:sp>
      <p:sp>
        <p:nvSpPr>
          <p:cNvPr id="958475" name="Rectangle 11"/>
          <p:cNvSpPr>
            <a:spLocks noChangeArrowheads="1"/>
          </p:cNvSpPr>
          <p:nvPr/>
        </p:nvSpPr>
        <p:spPr bwMode="auto">
          <a:xfrm>
            <a:off x="304800" y="1431925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Find all additive inverse pairs in Z</a:t>
            </a:r>
            <a:r>
              <a:rPr lang="en-US" sz="2400" i="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958477" name="Rectangle 13"/>
          <p:cNvSpPr>
            <a:spLocks noChangeArrowheads="1"/>
          </p:cNvSpPr>
          <p:nvPr/>
        </p:nvSpPr>
        <p:spPr bwMode="auto">
          <a:xfrm>
            <a:off x="304800" y="3124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sp>
        <p:nvSpPr>
          <p:cNvPr id="958478" name="Rectangle 14"/>
          <p:cNvSpPr>
            <a:spLocks noChangeArrowheads="1"/>
          </p:cNvSpPr>
          <p:nvPr/>
        </p:nvSpPr>
        <p:spPr bwMode="auto">
          <a:xfrm>
            <a:off x="304800" y="35814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The six pairs of additive inverses are (0, 0), (1, 9), (2, 8), (3, 7), (4, 6), and (5, 5).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65805A-6826-46F3-AD54-23A2D8B2E54A}" type="slidenum">
              <a:rPr lang="en-US" i="0">
                <a:latin typeface="Arial" panose="020B0604020202020204" pitchFamily="34" charset="0"/>
              </a:rPr>
              <a:pPr/>
              <a:t>5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228600" y="838200"/>
            <a:ext cx="8686800" cy="1373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800"/>
              <a:t>In cryptography, we are interested in three binary operations applied to the set of integers. A binary operation takes two inputs and creates one output. 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1143000" y="0"/>
            <a:ext cx="34242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 Binary Operations</a:t>
            </a:r>
          </a:p>
        </p:txBody>
      </p:sp>
      <p:pic>
        <p:nvPicPr>
          <p:cNvPr id="1230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3" y="3113088"/>
            <a:ext cx="3830637" cy="328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01" name="Text Box 14"/>
          <p:cNvSpPr txBox="1">
            <a:spLocks noChangeArrowheads="1"/>
          </p:cNvSpPr>
          <p:nvPr/>
        </p:nvSpPr>
        <p:spPr bwMode="auto">
          <a:xfrm>
            <a:off x="1143000" y="2514600"/>
            <a:ext cx="6122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 </a:t>
            </a:r>
            <a:r>
              <a:rPr lang="en-US" sz="2000"/>
              <a:t>Three binary operations for the set of integers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8119F1-1155-48E2-8CA0-F24528DD688A}" type="slidenum">
              <a:rPr lang="en-US" i="0">
                <a:latin typeface="Arial" panose="020B0604020202020204" pitchFamily="34" charset="0"/>
              </a:rPr>
              <a:pPr/>
              <a:t>50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445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445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445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4458" name="Text Box 9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Continue</a:t>
            </a:r>
          </a:p>
        </p:txBody>
      </p:sp>
      <p:sp>
        <p:nvSpPr>
          <p:cNvPr id="960522" name="Rectangle 10"/>
          <p:cNvSpPr>
            <a:spLocks noChangeArrowheads="1"/>
          </p:cNvSpPr>
          <p:nvPr/>
        </p:nvSpPr>
        <p:spPr bwMode="auto">
          <a:xfrm>
            <a:off x="304800" y="10668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In Z</a:t>
            </a:r>
            <a:r>
              <a:rPr lang="en-US" sz="2400" i="0" baseline="-20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, two numbers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are the multiplicative inverse of each other if</a:t>
            </a:r>
          </a:p>
        </p:txBody>
      </p:sp>
      <p:sp>
        <p:nvSpPr>
          <p:cNvPr id="104460" name="Text Box 11"/>
          <p:cNvSpPr txBox="1">
            <a:spLocks noChangeArrowheads="1"/>
          </p:cNvSpPr>
          <p:nvPr/>
        </p:nvSpPr>
        <p:spPr bwMode="auto">
          <a:xfrm>
            <a:off x="1219200" y="533400"/>
            <a:ext cx="305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Multiplicative Inverse</a:t>
            </a:r>
            <a:endParaRPr lang="en-US" sz="2000"/>
          </a:p>
        </p:txBody>
      </p:sp>
      <p:pic>
        <p:nvPicPr>
          <p:cNvPr id="104461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3" y="1752600"/>
            <a:ext cx="33083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62" name="Line 21"/>
          <p:cNvSpPr>
            <a:spLocks noChangeShapeType="1"/>
          </p:cNvSpPr>
          <p:nvPr/>
        </p:nvSpPr>
        <p:spPr bwMode="auto">
          <a:xfrm>
            <a:off x="609600" y="3352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463" name="Line 22"/>
          <p:cNvSpPr>
            <a:spLocks noChangeShapeType="1"/>
          </p:cNvSpPr>
          <p:nvPr/>
        </p:nvSpPr>
        <p:spPr bwMode="auto">
          <a:xfrm>
            <a:off x="609600" y="6019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464" name="Rectangle 23"/>
          <p:cNvSpPr>
            <a:spLocks noChangeArrowheads="1"/>
          </p:cNvSpPr>
          <p:nvPr/>
        </p:nvSpPr>
        <p:spPr bwMode="auto">
          <a:xfrm>
            <a:off x="647700" y="3414713"/>
            <a:ext cx="8077200" cy="252888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3200">
                <a:latin typeface="Arial" panose="020B0604020202020204" pitchFamily="34" charset="0"/>
              </a:rPr>
              <a:t>In modular arithmetic, an integer may or may not have a multiplicative inverse.</a:t>
            </a:r>
          </a:p>
          <a:p>
            <a:pPr algn="ctr"/>
            <a:r>
              <a:rPr lang="en-US" sz="3200">
                <a:latin typeface="Arial" panose="020B0604020202020204" pitchFamily="34" charset="0"/>
              </a:rPr>
              <a:t>When it does, the product of the integer and its multiplicative inverse is congruent to 1 modulo 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6C0CC3-BDC5-4209-8A2B-037ECE1FBB3D}" type="slidenum">
              <a:rPr lang="en-US" i="0">
                <a:latin typeface="Arial" panose="020B0604020202020204" pitchFamily="34" charset="0"/>
              </a:rPr>
              <a:pPr/>
              <a:t>51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6500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6501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6502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6503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6504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6505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6506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6507" name="Text Box 10"/>
          <p:cNvSpPr txBox="1">
            <a:spLocks noChangeArrowheads="1"/>
          </p:cNvSpPr>
          <p:nvPr/>
        </p:nvSpPr>
        <p:spPr bwMode="auto">
          <a:xfrm>
            <a:off x="1143000" y="0"/>
            <a:ext cx="21669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Continued</a:t>
            </a:r>
          </a:p>
        </p:txBody>
      </p:sp>
      <p:sp>
        <p:nvSpPr>
          <p:cNvPr id="962571" name="Rectangle 11"/>
          <p:cNvSpPr>
            <a:spLocks noChangeArrowheads="1"/>
          </p:cNvSpPr>
          <p:nvPr/>
        </p:nvSpPr>
        <p:spPr bwMode="auto">
          <a:xfrm>
            <a:off x="304800" y="1600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multiplicative inverse of 8 in Z</a:t>
            </a:r>
            <a:r>
              <a:rPr lang="en-US" sz="2400" i="0" baseline="-2000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962572" name="Rectangle 12"/>
          <p:cNvSpPr>
            <a:spLocks noChangeArrowheads="1"/>
          </p:cNvSpPr>
          <p:nvPr/>
        </p:nvSpPr>
        <p:spPr bwMode="auto">
          <a:xfrm>
            <a:off x="304800" y="2057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sp>
        <p:nvSpPr>
          <p:cNvPr id="962573" name="Rectangle 13"/>
          <p:cNvSpPr>
            <a:spLocks noChangeArrowheads="1"/>
          </p:cNvSpPr>
          <p:nvPr/>
        </p:nvSpPr>
        <p:spPr bwMode="auto">
          <a:xfrm>
            <a:off x="304800" y="2409825"/>
            <a:ext cx="822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There is no multiplicative inverse because gcd (10, 8) = 2 ≠ 1. In other words, we cannot find any number between 0 and 9 such that when multiplied by 8, the result is congruent to 1.</a:t>
            </a:r>
          </a:p>
        </p:txBody>
      </p:sp>
      <p:sp>
        <p:nvSpPr>
          <p:cNvPr id="106511" name="Text Box 14"/>
          <p:cNvSpPr txBox="1">
            <a:spLocks noChangeArrowheads="1"/>
          </p:cNvSpPr>
          <p:nvPr/>
        </p:nvSpPr>
        <p:spPr bwMode="auto">
          <a:xfrm>
            <a:off x="381000" y="3733800"/>
            <a:ext cx="1346200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62575" name="Rectangle 15"/>
          <p:cNvSpPr>
            <a:spLocks noChangeArrowheads="1"/>
          </p:cNvSpPr>
          <p:nvPr/>
        </p:nvSpPr>
        <p:spPr bwMode="auto">
          <a:xfrm>
            <a:off x="304800" y="426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Find all multiplicative inverses in Z</a:t>
            </a:r>
            <a:r>
              <a:rPr lang="en-US" sz="2400" i="0" baseline="-2000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962576" name="Rectangle 16"/>
          <p:cNvSpPr>
            <a:spLocks noChangeArrowheads="1"/>
          </p:cNvSpPr>
          <p:nvPr/>
        </p:nvSpPr>
        <p:spPr bwMode="auto">
          <a:xfrm>
            <a:off x="304800" y="49530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sp>
        <p:nvSpPr>
          <p:cNvPr id="962577" name="Rectangle 17"/>
          <p:cNvSpPr>
            <a:spLocks noChangeArrowheads="1"/>
          </p:cNvSpPr>
          <p:nvPr/>
        </p:nvSpPr>
        <p:spPr bwMode="auto">
          <a:xfrm>
            <a:off x="304800" y="5257800"/>
            <a:ext cx="822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There are only three pairs: (1, 1), (3, 7) and (9, 9). The numbers 0, 2, 4, 5, 6, and 8 do not have a multiplicative inverse.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1DFA7E-9178-4A13-AA3C-59C6CE9E2BBD}" type="slidenum">
              <a:rPr lang="en-US" i="0">
                <a:latin typeface="Arial" panose="020B0604020202020204" pitchFamily="34" charset="0"/>
              </a:rPr>
              <a:pPr/>
              <a:t>52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1143000" y="706438"/>
            <a:ext cx="1423988" cy="4619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8548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8549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8550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8551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8552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8553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8554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08555" name="Text Box 10"/>
          <p:cNvSpPr txBox="1">
            <a:spLocks noChangeArrowheads="1"/>
          </p:cNvSpPr>
          <p:nvPr/>
        </p:nvSpPr>
        <p:spPr bwMode="auto">
          <a:xfrm>
            <a:off x="1143000" y="0"/>
            <a:ext cx="21669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Continued</a:t>
            </a:r>
          </a:p>
        </p:txBody>
      </p:sp>
      <p:sp>
        <p:nvSpPr>
          <p:cNvPr id="966667" name="Rectangle 11"/>
          <p:cNvSpPr>
            <a:spLocks noChangeArrowheads="1"/>
          </p:cNvSpPr>
          <p:nvPr/>
        </p:nvSpPr>
        <p:spPr bwMode="auto">
          <a:xfrm>
            <a:off x="304800" y="11430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Find all multiplicative inverse pairs in Z</a:t>
            </a:r>
            <a:r>
              <a:rPr lang="en-US" sz="2400" i="0" baseline="-20000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966668" name="Rectangle 12"/>
          <p:cNvSpPr>
            <a:spLocks noChangeArrowheads="1"/>
          </p:cNvSpPr>
          <p:nvPr/>
        </p:nvSpPr>
        <p:spPr bwMode="auto">
          <a:xfrm>
            <a:off x="304800" y="1676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sp>
        <p:nvSpPr>
          <p:cNvPr id="966669" name="Rectangle 13"/>
          <p:cNvSpPr>
            <a:spLocks noChangeArrowheads="1"/>
          </p:cNvSpPr>
          <p:nvPr/>
        </p:nvSpPr>
        <p:spPr bwMode="auto">
          <a:xfrm>
            <a:off x="304800" y="210185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We have seven pairs: (1, 1), (2, 6), (3, 4), (5, 9), (7, 8), (9, 9), and (10, 10).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i="0">
                <a:latin typeface="Arial" panose="020B0604020202020204" pitchFamily="34" charset="0"/>
              </a:rPr>
              <a:t>2.</a:t>
            </a:r>
            <a:fld id="{E532E2A9-289E-4732-89CD-FFE73C534F4F}" type="slidenum">
              <a:rPr lang="en-US" i="0">
                <a:latin typeface="Arial" panose="020B0604020202020204" pitchFamily="34" charset="0"/>
              </a:rPr>
              <a:pPr/>
              <a:t>53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059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059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059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060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060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0602" name="Text Box 9"/>
          <p:cNvSpPr txBox="1">
            <a:spLocks noChangeArrowheads="1"/>
          </p:cNvSpPr>
          <p:nvPr/>
        </p:nvSpPr>
        <p:spPr bwMode="auto">
          <a:xfrm>
            <a:off x="1143000" y="0"/>
            <a:ext cx="21669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Continued</a:t>
            </a:r>
          </a:p>
        </p:txBody>
      </p:sp>
      <p:sp>
        <p:nvSpPr>
          <p:cNvPr id="110603" name="Line 15"/>
          <p:cNvSpPr>
            <a:spLocks noChangeShapeType="1"/>
          </p:cNvSpPr>
          <p:nvPr/>
        </p:nvSpPr>
        <p:spPr bwMode="auto">
          <a:xfrm>
            <a:off x="609600" y="2362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604" name="Line 16"/>
          <p:cNvSpPr>
            <a:spLocks noChangeShapeType="1"/>
          </p:cNvSpPr>
          <p:nvPr/>
        </p:nvSpPr>
        <p:spPr bwMode="auto">
          <a:xfrm>
            <a:off x="609600" y="5562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605" name="Rectangle 17"/>
          <p:cNvSpPr>
            <a:spLocks noChangeArrowheads="1"/>
          </p:cNvSpPr>
          <p:nvPr/>
        </p:nvSpPr>
        <p:spPr bwMode="auto">
          <a:xfrm>
            <a:off x="647700" y="2424113"/>
            <a:ext cx="8077200" cy="301625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3200">
                <a:latin typeface="Arial" panose="020B0604020202020204" pitchFamily="34" charset="0"/>
              </a:rPr>
              <a:t>The extended Euclidean algorithm finds the multiplicative inverses of b in Z</a:t>
            </a:r>
            <a:r>
              <a:rPr lang="en-US" sz="3200" baseline="-18000">
                <a:latin typeface="Arial" panose="020B0604020202020204" pitchFamily="34" charset="0"/>
              </a:rPr>
              <a:t>n</a:t>
            </a:r>
            <a:r>
              <a:rPr lang="en-US" sz="3200">
                <a:latin typeface="Arial" panose="020B0604020202020204" pitchFamily="34" charset="0"/>
              </a:rPr>
              <a:t> when n and b are given and </a:t>
            </a:r>
          </a:p>
          <a:p>
            <a:pPr algn="ctr"/>
            <a:r>
              <a:rPr lang="en-US" sz="3200">
                <a:latin typeface="Arial" panose="020B0604020202020204" pitchFamily="34" charset="0"/>
              </a:rPr>
              <a:t>gcd (n, b) = 1.</a:t>
            </a:r>
          </a:p>
          <a:p>
            <a:pPr algn="ctr"/>
            <a:r>
              <a:rPr lang="en-US" sz="3200">
                <a:latin typeface="Arial" panose="020B0604020202020204" pitchFamily="34" charset="0"/>
              </a:rPr>
              <a:t>The multiplicative inverse of b is the value of t after being mapped to Z</a:t>
            </a:r>
            <a:r>
              <a:rPr lang="en-US" sz="3200" baseline="-18000">
                <a:latin typeface="Arial" panose="020B0604020202020204" pitchFamily="34" charset="0"/>
              </a:rPr>
              <a:t>n</a:t>
            </a:r>
            <a:r>
              <a:rPr lang="en-US" sz="32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00868F-863B-4528-BE6F-F62A099446CC}" type="slidenum">
              <a:rPr lang="en-US" i="0">
                <a:latin typeface="Arial" panose="020B0604020202020204" pitchFamily="34" charset="0"/>
              </a:rPr>
              <a:pPr/>
              <a:t>54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2650" name="Text Box 10"/>
          <p:cNvSpPr txBox="1">
            <a:spLocks noChangeArrowheads="1"/>
          </p:cNvSpPr>
          <p:nvPr/>
        </p:nvSpPr>
        <p:spPr bwMode="auto">
          <a:xfrm>
            <a:off x="1143000" y="0"/>
            <a:ext cx="22701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 Continued</a:t>
            </a:r>
          </a:p>
        </p:txBody>
      </p:sp>
      <p:pic>
        <p:nvPicPr>
          <p:cNvPr id="11265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922463"/>
            <a:ext cx="7523162" cy="379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52" name="Text Box 16"/>
          <p:cNvSpPr txBox="1">
            <a:spLocks noChangeArrowheads="1"/>
          </p:cNvSpPr>
          <p:nvPr/>
        </p:nvSpPr>
        <p:spPr bwMode="auto">
          <a:xfrm>
            <a:off x="990600" y="533400"/>
            <a:ext cx="56388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 </a:t>
            </a:r>
            <a:r>
              <a:rPr lang="en-US" sz="2000"/>
              <a:t>Using extended Euclidean algorithm to </a:t>
            </a:r>
            <a:br>
              <a:rPr lang="en-US" sz="2000"/>
            </a:br>
            <a:r>
              <a:rPr lang="en-US" sz="2000"/>
              <a:t>                          find multiplicative inverse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736D88-D078-46D7-BCC8-BD74D2B5797D}" type="slidenum">
              <a:rPr lang="en-US" i="0">
                <a:latin typeface="Arial" panose="020B0604020202020204" pitchFamily="34" charset="0"/>
              </a:rPr>
              <a:pPr/>
              <a:t>55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9446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2.25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4692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4693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4694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4695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4696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4697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4698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4699" name="Text Box 10"/>
          <p:cNvSpPr txBox="1">
            <a:spLocks noChangeArrowheads="1"/>
          </p:cNvSpPr>
          <p:nvPr/>
        </p:nvSpPr>
        <p:spPr bwMode="auto">
          <a:xfrm>
            <a:off x="1143000" y="0"/>
            <a:ext cx="3062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2.2.5   Continued</a:t>
            </a:r>
          </a:p>
        </p:txBody>
      </p:sp>
      <p:sp>
        <p:nvSpPr>
          <p:cNvPr id="976907" name="Rectangle 11"/>
          <p:cNvSpPr>
            <a:spLocks noChangeArrowheads="1"/>
          </p:cNvSpPr>
          <p:nvPr/>
        </p:nvSpPr>
        <p:spPr bwMode="auto">
          <a:xfrm>
            <a:off x="304800" y="10668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multiplicative inverse of 11 in Z</a:t>
            </a:r>
            <a:r>
              <a:rPr lang="en-US" sz="2400" i="0" baseline="-20000">
                <a:effectLst>
                  <a:outerShdw blurRad="38100" dist="38100" dir="2700000" algn="tl">
                    <a:srgbClr val="C0C0C0"/>
                  </a:outerShdw>
                </a:effectLst>
              </a:rPr>
              <a:t>26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976908" name="Rectangle 12"/>
          <p:cNvSpPr>
            <a:spLocks noChangeArrowheads="1"/>
          </p:cNvSpPr>
          <p:nvPr/>
        </p:nvSpPr>
        <p:spPr bwMode="auto">
          <a:xfrm>
            <a:off x="304800" y="1600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sp>
        <p:nvSpPr>
          <p:cNvPr id="976912" name="Rectangle 16"/>
          <p:cNvSpPr>
            <a:spLocks noChangeArrowheads="1"/>
          </p:cNvSpPr>
          <p:nvPr/>
        </p:nvSpPr>
        <p:spPr bwMode="auto">
          <a:xfrm>
            <a:off x="457200" y="57150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The gcd (26, 11) is 1; the inverse of 11 is 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-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7 or 19.</a:t>
            </a:r>
          </a:p>
        </p:txBody>
      </p:sp>
      <p:pic>
        <p:nvPicPr>
          <p:cNvPr id="11470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4676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6E05E9-2998-4F8E-A5CD-725CD689BFE4}" type="slidenum">
              <a:rPr lang="en-US" i="0">
                <a:latin typeface="Arial" panose="020B0604020202020204" pitchFamily="34" charset="0"/>
              </a:rPr>
              <a:pPr/>
              <a:t>56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16739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6740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6741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6742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6743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6744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6745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6746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6747" name="Text Box 10"/>
          <p:cNvSpPr txBox="1">
            <a:spLocks noChangeArrowheads="1"/>
          </p:cNvSpPr>
          <p:nvPr/>
        </p:nvSpPr>
        <p:spPr bwMode="auto">
          <a:xfrm>
            <a:off x="1143000" y="0"/>
            <a:ext cx="22701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 Continued</a:t>
            </a:r>
          </a:p>
        </p:txBody>
      </p:sp>
      <p:sp>
        <p:nvSpPr>
          <p:cNvPr id="978955" name="Rectangle 11"/>
          <p:cNvSpPr>
            <a:spLocks noChangeArrowheads="1"/>
          </p:cNvSpPr>
          <p:nvPr/>
        </p:nvSpPr>
        <p:spPr bwMode="auto">
          <a:xfrm>
            <a:off x="304800" y="10668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multiplicative inverse of 23 in Z</a:t>
            </a:r>
            <a:r>
              <a:rPr lang="en-US" sz="2400" i="0" baseline="-18000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978956" name="Rectangle 12"/>
          <p:cNvSpPr>
            <a:spLocks noChangeArrowheads="1"/>
          </p:cNvSpPr>
          <p:nvPr/>
        </p:nvSpPr>
        <p:spPr bwMode="auto">
          <a:xfrm>
            <a:off x="304800" y="1600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sp>
        <p:nvSpPr>
          <p:cNvPr id="978958" name="Rectangle 14"/>
          <p:cNvSpPr>
            <a:spLocks noChangeArrowheads="1"/>
          </p:cNvSpPr>
          <p:nvPr/>
        </p:nvSpPr>
        <p:spPr bwMode="auto">
          <a:xfrm>
            <a:off x="457200" y="57150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The gcd (100, 23) is 1; the inverse of 23 is 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-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13 or 87.</a:t>
            </a:r>
          </a:p>
        </p:txBody>
      </p:sp>
      <p:pic>
        <p:nvPicPr>
          <p:cNvPr id="11675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057400"/>
            <a:ext cx="88963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189D06-221C-4A49-B9BC-840C43A9D93B}" type="slidenum">
              <a:rPr lang="en-US" i="0">
                <a:latin typeface="Arial" panose="020B0604020202020204" pitchFamily="34" charset="0"/>
              </a:rPr>
              <a:pPr/>
              <a:t>57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18787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8788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8789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8790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8791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8792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8793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8794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18795" name="Text Box 10"/>
          <p:cNvSpPr txBox="1">
            <a:spLocks noChangeArrowheads="1"/>
          </p:cNvSpPr>
          <p:nvPr/>
        </p:nvSpPr>
        <p:spPr bwMode="auto">
          <a:xfrm>
            <a:off x="1143000" y="0"/>
            <a:ext cx="21669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Continued</a:t>
            </a:r>
          </a:p>
        </p:txBody>
      </p:sp>
      <p:sp>
        <p:nvSpPr>
          <p:cNvPr id="981003" name="Rectangle 11"/>
          <p:cNvSpPr>
            <a:spLocks noChangeArrowheads="1"/>
          </p:cNvSpPr>
          <p:nvPr/>
        </p:nvSpPr>
        <p:spPr bwMode="auto">
          <a:xfrm>
            <a:off x="304800" y="10668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inverse of 12 in Z</a:t>
            </a:r>
            <a:r>
              <a:rPr lang="en-US" sz="2400" i="0" baseline="-18000">
                <a:effectLst>
                  <a:outerShdw blurRad="38100" dist="38100" dir="2700000" algn="tl">
                    <a:srgbClr val="C0C0C0"/>
                  </a:outerShdw>
                </a:effectLst>
              </a:rPr>
              <a:t>26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981004" name="Rectangle 12"/>
          <p:cNvSpPr>
            <a:spLocks noChangeArrowheads="1"/>
          </p:cNvSpPr>
          <p:nvPr/>
        </p:nvSpPr>
        <p:spPr bwMode="auto">
          <a:xfrm>
            <a:off x="304800" y="1600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sp>
        <p:nvSpPr>
          <p:cNvPr id="981005" name="Rectangle 13"/>
          <p:cNvSpPr>
            <a:spLocks noChangeArrowheads="1"/>
          </p:cNvSpPr>
          <p:nvPr/>
        </p:nvSpPr>
        <p:spPr bwMode="auto">
          <a:xfrm>
            <a:off x="457200" y="5029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The gcd (26, 12) is 2; the inverse does not exist.</a:t>
            </a:r>
          </a:p>
        </p:txBody>
      </p:sp>
      <p:pic>
        <p:nvPicPr>
          <p:cNvPr id="11879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360613"/>
            <a:ext cx="8793162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7CE1A4-D347-4113-B37F-D938A11B3A63}" type="slidenum">
              <a:rPr lang="en-US" i="0">
                <a:latin typeface="Arial" panose="020B0604020202020204" pitchFamily="34" charset="0"/>
              </a:rPr>
              <a:pPr/>
              <a:t>58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1143000" y="0"/>
            <a:ext cx="66849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   Addition and Multiplication Tables</a:t>
            </a:r>
            <a:r>
              <a:rPr lang="en-US" sz="3200"/>
              <a:t> </a:t>
            </a:r>
          </a:p>
        </p:txBody>
      </p:sp>
      <p:pic>
        <p:nvPicPr>
          <p:cNvPr id="12084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000250"/>
            <a:ext cx="6481762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844" name="Text Box 16"/>
          <p:cNvSpPr txBox="1">
            <a:spLocks noChangeArrowheads="1"/>
          </p:cNvSpPr>
          <p:nvPr/>
        </p:nvSpPr>
        <p:spPr bwMode="auto">
          <a:xfrm>
            <a:off x="1141413" y="533400"/>
            <a:ext cx="5691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 </a:t>
            </a:r>
            <a:r>
              <a:rPr lang="en-US" sz="2000"/>
              <a:t>Addition and multiplication table for Z</a:t>
            </a:r>
            <a:r>
              <a:rPr lang="en-US" sz="2000" baseline="-2500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3F8E3B-DDEE-4CA3-9E4F-12179562AFD9}" type="slidenum">
              <a:rPr lang="en-US" i="0">
                <a:latin typeface="Arial" panose="020B0604020202020204" pitchFamily="34" charset="0"/>
              </a:rPr>
              <a:pPr/>
              <a:t>59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2288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288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288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288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288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288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288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2890" name="Text Box 9"/>
          <p:cNvSpPr txBox="1">
            <a:spLocks noChangeArrowheads="1"/>
          </p:cNvSpPr>
          <p:nvPr/>
        </p:nvSpPr>
        <p:spPr bwMode="auto">
          <a:xfrm>
            <a:off x="1143000" y="0"/>
            <a:ext cx="27193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 Different Sets</a:t>
            </a:r>
            <a:r>
              <a:rPr lang="en-US" sz="3200"/>
              <a:t> </a:t>
            </a:r>
          </a:p>
        </p:txBody>
      </p: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1141413" y="533400"/>
            <a:ext cx="3414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</a:t>
            </a:r>
            <a:r>
              <a:rPr lang="en-US" sz="2000"/>
              <a:t>Some Z</a:t>
            </a:r>
            <a:r>
              <a:rPr lang="en-US" sz="2000" baseline="-18000"/>
              <a:t>n</a:t>
            </a:r>
            <a:r>
              <a:rPr lang="en-US" sz="2000"/>
              <a:t> and Z</a:t>
            </a:r>
            <a:r>
              <a:rPr lang="en-US" sz="2000" baseline="-18000"/>
              <a:t>n</a:t>
            </a:r>
            <a:r>
              <a:rPr lang="en-US" sz="2000" baseline="-6000"/>
              <a:t>*</a:t>
            </a:r>
            <a:r>
              <a:rPr lang="en-US" sz="2000"/>
              <a:t> sets</a:t>
            </a:r>
            <a:endParaRPr lang="en-US" sz="2000" baseline="-25000"/>
          </a:p>
        </p:txBody>
      </p:sp>
      <p:pic>
        <p:nvPicPr>
          <p:cNvPr id="12289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554788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609600" y="4724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94" name="Line 14"/>
          <p:cNvSpPr>
            <a:spLocks noChangeShapeType="1"/>
          </p:cNvSpPr>
          <p:nvPr/>
        </p:nvSpPr>
        <p:spPr bwMode="auto">
          <a:xfrm>
            <a:off x="609600" y="640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95" name="Rectangle 15"/>
          <p:cNvSpPr>
            <a:spLocks noChangeArrowheads="1"/>
          </p:cNvSpPr>
          <p:nvPr/>
        </p:nvSpPr>
        <p:spPr bwMode="auto">
          <a:xfrm>
            <a:off x="647700" y="4786313"/>
            <a:ext cx="8077200" cy="15700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3200">
                <a:latin typeface="Arial" panose="020B0604020202020204" pitchFamily="34" charset="0"/>
              </a:rPr>
              <a:t>We need to use Z</a:t>
            </a:r>
            <a:r>
              <a:rPr lang="en-US" sz="3200" baseline="-25000">
                <a:latin typeface="Arial" panose="020B0604020202020204" pitchFamily="34" charset="0"/>
              </a:rPr>
              <a:t>n</a:t>
            </a:r>
            <a:r>
              <a:rPr lang="en-US" sz="3200">
                <a:latin typeface="Arial" panose="020B0604020202020204" pitchFamily="34" charset="0"/>
              </a:rPr>
              <a:t> when additive inverses are needed; we need to use Zn* when multiplicative inverses are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92550D-7C0A-4DB4-8FEE-AB3C1D345876}" type="slidenum">
              <a:rPr lang="en-US" i="0">
                <a:latin typeface="Arial" panose="020B0604020202020204" pitchFamily="34" charset="0"/>
              </a:rPr>
              <a:pPr/>
              <a:t>6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1143000" y="0"/>
            <a:ext cx="20653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 </a:t>
            </a:r>
            <a:r>
              <a:rPr lang="en-US" sz="3200"/>
              <a:t>Continued</a:t>
            </a:r>
          </a:p>
        </p:txBody>
      </p:sp>
      <p:sp>
        <p:nvSpPr>
          <p:cNvPr id="856075" name="Rectangle 11"/>
          <p:cNvSpPr>
            <a:spLocks noChangeArrowheads="1"/>
          </p:cNvSpPr>
          <p:nvPr/>
        </p:nvSpPr>
        <p:spPr bwMode="auto">
          <a:xfrm>
            <a:off x="152400" y="1219200"/>
            <a:ext cx="822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The following shows the results of the three binary operations on two integers. Because each input can be either positive or negative, we can have four cases for each operation.</a:t>
            </a:r>
          </a:p>
        </p:txBody>
      </p:sp>
      <p:pic>
        <p:nvPicPr>
          <p:cNvPr id="1434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09913"/>
            <a:ext cx="80899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B6780B-055F-406B-8FB4-FF025DEDCB81}" type="slidenum">
              <a:rPr lang="en-US" i="0">
                <a:latin typeface="Arial" panose="020B0604020202020204" pitchFamily="34" charset="0"/>
              </a:rPr>
              <a:pPr/>
              <a:t>60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2493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493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493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493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493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493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4938" name="Text Box 9"/>
          <p:cNvSpPr txBox="1">
            <a:spLocks noChangeArrowheads="1"/>
          </p:cNvSpPr>
          <p:nvPr/>
        </p:nvSpPr>
        <p:spPr bwMode="auto">
          <a:xfrm>
            <a:off x="1143000" y="0"/>
            <a:ext cx="3009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  Two More Sets</a:t>
            </a:r>
            <a:r>
              <a:rPr lang="en-US" sz="3200"/>
              <a:t> </a:t>
            </a:r>
          </a:p>
        </p:txBody>
      </p:sp>
      <p:sp>
        <p:nvSpPr>
          <p:cNvPr id="987155" name="Rectangle 19"/>
          <p:cNvSpPr>
            <a:spLocks noChangeArrowheads="1"/>
          </p:cNvSpPr>
          <p:nvPr/>
        </p:nvSpPr>
        <p:spPr bwMode="auto">
          <a:xfrm>
            <a:off x="304800" y="12192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Cryptography often uses two more sets: Z</a:t>
            </a:r>
            <a:r>
              <a:rPr lang="en-US" sz="2800" baseline="-160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and Z</a:t>
            </a:r>
            <a:r>
              <a:rPr lang="en-US" sz="2800" baseline="-180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*. The modulus in these two sets is a prime number. </a:t>
            </a:r>
          </a:p>
        </p:txBody>
      </p:sp>
      <p:pic>
        <p:nvPicPr>
          <p:cNvPr id="12494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2943225"/>
            <a:ext cx="67722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09064A-2DC6-4B15-8421-AB8B24768E1C}" type="slidenum">
              <a:rPr lang="en-US" i="0">
                <a:latin typeface="Arial" panose="020B0604020202020204" pitchFamily="34" charset="0"/>
              </a:rPr>
              <a:pPr/>
              <a:t>61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753666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3200" i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53667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26765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MATRICES</a:t>
            </a:r>
          </a:p>
        </p:txBody>
      </p:sp>
      <p:sp>
        <p:nvSpPr>
          <p:cNvPr id="126981" name="Text Box 4"/>
          <p:cNvSpPr txBox="1">
            <a:spLocks noChangeArrowheads="1"/>
          </p:cNvSpPr>
          <p:nvPr/>
        </p:nvSpPr>
        <p:spPr bwMode="auto">
          <a:xfrm>
            <a:off x="8229600" y="57912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i="0"/>
          </a:p>
        </p:txBody>
      </p:sp>
      <p:sp>
        <p:nvSpPr>
          <p:cNvPr id="753669" name="Rectangle 5"/>
          <p:cNvSpPr>
            <a:spLocks noChangeArrowheads="1"/>
          </p:cNvSpPr>
          <p:nvPr/>
        </p:nvSpPr>
        <p:spPr bwMode="auto">
          <a:xfrm>
            <a:off x="304800" y="1524000"/>
            <a:ext cx="822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cryptography we need to handle matrices. Although this topic belongs to a special branch of algebra called linear algebra, the following brief review of matrices is necessary preparation for the study of cryptography. </a:t>
            </a:r>
          </a:p>
        </p:txBody>
      </p:sp>
      <p:sp>
        <p:nvSpPr>
          <p:cNvPr id="126983" name="Rectangle 6"/>
          <p:cNvSpPr>
            <a:spLocks noChangeArrowheads="1"/>
          </p:cNvSpPr>
          <p:nvPr/>
        </p:nvSpPr>
        <p:spPr bwMode="auto">
          <a:xfrm>
            <a:off x="304800" y="4438650"/>
            <a:ext cx="67056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 i="0">
                <a:solidFill>
                  <a:schemeClr val="hlink"/>
                </a:solidFill>
              </a:rPr>
              <a:t>1</a:t>
            </a:r>
            <a:r>
              <a:rPr lang="en-US" sz="2400" i="0">
                <a:solidFill>
                  <a:srgbClr val="0033CC"/>
                </a:solidFill>
              </a:rPr>
              <a:t>	Definitions</a:t>
            </a:r>
            <a:r>
              <a:rPr lang="fr-FR" sz="2400" i="0">
                <a:solidFill>
                  <a:srgbClr val="0033CC"/>
                </a:solidFill>
              </a:rPr>
              <a:t/>
            </a:r>
            <a:br>
              <a:rPr lang="fr-FR" sz="2400" i="0">
                <a:solidFill>
                  <a:srgbClr val="0033CC"/>
                </a:solidFill>
              </a:rPr>
            </a:br>
            <a:r>
              <a:rPr lang="fr-FR" sz="2400" i="0">
                <a:solidFill>
                  <a:schemeClr val="hlink"/>
                </a:solidFill>
              </a:rPr>
              <a:t>2</a:t>
            </a:r>
            <a:r>
              <a:rPr lang="fr-FR" sz="2400" i="0">
                <a:solidFill>
                  <a:srgbClr val="0033CC"/>
                </a:solidFill>
              </a:rPr>
              <a:t>	Operations and Relations</a:t>
            </a:r>
            <a:br>
              <a:rPr lang="fr-FR" sz="2400" i="0">
                <a:solidFill>
                  <a:srgbClr val="0033CC"/>
                </a:solidFill>
              </a:rPr>
            </a:br>
            <a:r>
              <a:rPr lang="fr-FR" sz="2400" i="0">
                <a:solidFill>
                  <a:schemeClr val="hlink"/>
                </a:solidFill>
              </a:rPr>
              <a:t>3</a:t>
            </a:r>
            <a:r>
              <a:rPr lang="fr-FR" sz="2400" i="0">
                <a:solidFill>
                  <a:srgbClr val="0033CC"/>
                </a:solidFill>
              </a:rPr>
              <a:t>	Determinants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fr-FR" sz="2400" i="0">
                <a:solidFill>
                  <a:schemeClr val="hlink"/>
                </a:solidFill>
              </a:rPr>
              <a:t>4</a:t>
            </a:r>
            <a:r>
              <a:rPr lang="fr-FR" sz="2400" i="0">
                <a:solidFill>
                  <a:srgbClr val="0033CC"/>
                </a:solidFill>
              </a:rPr>
              <a:t>	Residue Matrices</a:t>
            </a:r>
            <a:endParaRPr lang="en-US" sz="2400" i="0">
              <a:solidFill>
                <a:srgbClr val="0033CC"/>
              </a:solidFill>
            </a:endParaRP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228600" y="3657600"/>
            <a:ext cx="1247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49FA43-B55F-40AE-87DE-A4CE635D7EFA}" type="slidenum">
              <a:rPr lang="en-US" i="0">
                <a:latin typeface="Arial" panose="020B0604020202020204" pitchFamily="34" charset="0"/>
              </a:rPr>
              <a:pPr/>
              <a:t>62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2902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902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902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903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903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903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903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29034" name="Text Box 9"/>
          <p:cNvSpPr txBox="1">
            <a:spLocks noChangeArrowheads="1"/>
          </p:cNvSpPr>
          <p:nvPr/>
        </p:nvSpPr>
        <p:spPr bwMode="auto">
          <a:xfrm>
            <a:off x="1143000" y="0"/>
            <a:ext cx="20177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Definition</a:t>
            </a:r>
            <a:r>
              <a:rPr lang="en-US" sz="3200"/>
              <a:t> </a:t>
            </a:r>
          </a:p>
        </p:txBody>
      </p:sp>
      <p:sp>
        <p:nvSpPr>
          <p:cNvPr id="129035" name="Text Box 13"/>
          <p:cNvSpPr txBox="1">
            <a:spLocks noChangeArrowheads="1"/>
          </p:cNvSpPr>
          <p:nvPr/>
        </p:nvSpPr>
        <p:spPr bwMode="auto">
          <a:xfrm>
            <a:off x="2660650" y="1524000"/>
            <a:ext cx="35242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 </a:t>
            </a:r>
            <a:r>
              <a:rPr lang="en-US" sz="2000"/>
              <a:t>A matrix of size </a:t>
            </a:r>
            <a:r>
              <a:rPr lang="en-US" sz="2000">
                <a:solidFill>
                  <a:schemeClr val="hlink"/>
                </a:solidFill>
              </a:rPr>
              <a:t>l</a:t>
            </a:r>
            <a:r>
              <a:rPr lang="en-US" sz="2000"/>
              <a:t> </a:t>
            </a:r>
            <a:r>
              <a:rPr lang="en-US" sz="2000">
                <a:latin typeface="Symbol" panose="05050102010706020507" pitchFamily="18" charset="2"/>
              </a:rPr>
              <a:t>´</a:t>
            </a:r>
            <a:r>
              <a:rPr lang="en-US" sz="2000"/>
              <a:t> </a:t>
            </a:r>
            <a:r>
              <a:rPr lang="en-US" sz="2000">
                <a:solidFill>
                  <a:schemeClr val="hlink"/>
                </a:solidFill>
              </a:rPr>
              <a:t>m</a:t>
            </a:r>
          </a:p>
        </p:txBody>
      </p:sp>
      <p:pic>
        <p:nvPicPr>
          <p:cNvPr id="12903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5508625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BD68F5-99E1-4CFE-A1EE-893A03FD6045}" type="slidenum">
              <a:rPr lang="en-US" i="0">
                <a:latin typeface="Arial" panose="020B0604020202020204" pitchFamily="34" charset="0"/>
              </a:rPr>
              <a:pPr/>
              <a:t>63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107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107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107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107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108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108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1082" name="Text Box 9"/>
          <p:cNvSpPr txBox="1">
            <a:spLocks noChangeArrowheads="1"/>
          </p:cNvSpPr>
          <p:nvPr/>
        </p:nvSpPr>
        <p:spPr bwMode="auto">
          <a:xfrm>
            <a:off x="1143000" y="0"/>
            <a:ext cx="22701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  </a:t>
            </a:r>
            <a:r>
              <a:rPr lang="en-US" sz="3200"/>
              <a:t>Continued </a:t>
            </a:r>
          </a:p>
        </p:txBody>
      </p:sp>
      <p:pic>
        <p:nvPicPr>
          <p:cNvPr id="13108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797175"/>
            <a:ext cx="7724775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084" name="Text Box 14"/>
          <p:cNvSpPr txBox="1">
            <a:spLocks noChangeArrowheads="1"/>
          </p:cNvSpPr>
          <p:nvPr/>
        </p:nvSpPr>
        <p:spPr bwMode="auto">
          <a:xfrm>
            <a:off x="2568575" y="1905000"/>
            <a:ext cx="35544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 </a:t>
            </a:r>
            <a:r>
              <a:rPr lang="en-US" sz="2000"/>
              <a:t>Examples of matrices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BF92D9-087D-4672-9957-D4CB8A793C86}" type="slidenum">
              <a:rPr lang="en-US" i="0">
                <a:latin typeface="Arial" panose="020B0604020202020204" pitchFamily="34" charset="0"/>
              </a:rPr>
              <a:pPr/>
              <a:t>64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3312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312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312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312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312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312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312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3130" name="Text Box 9"/>
          <p:cNvSpPr txBox="1">
            <a:spLocks noChangeArrowheads="1"/>
          </p:cNvSpPr>
          <p:nvPr/>
        </p:nvSpPr>
        <p:spPr bwMode="auto">
          <a:xfrm>
            <a:off x="1143000" y="0"/>
            <a:ext cx="48021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  Operations and Relations</a:t>
            </a:r>
            <a:r>
              <a:rPr lang="en-US" sz="3200"/>
              <a:t> </a:t>
            </a:r>
          </a:p>
        </p:txBody>
      </p:sp>
      <p:sp>
        <p:nvSpPr>
          <p:cNvPr id="995338" name="Rectangle 10"/>
          <p:cNvSpPr>
            <a:spLocks noChangeArrowheads="1"/>
          </p:cNvSpPr>
          <p:nvPr/>
        </p:nvSpPr>
        <p:spPr bwMode="auto">
          <a:xfrm>
            <a:off x="609600" y="1524000"/>
            <a:ext cx="822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Figure shows an example of addition and subtraction.</a:t>
            </a:r>
          </a:p>
        </p:txBody>
      </p:sp>
      <p:sp>
        <p:nvSpPr>
          <p:cNvPr id="133132" name="Text Box 13"/>
          <p:cNvSpPr txBox="1">
            <a:spLocks noChangeArrowheads="1"/>
          </p:cNvSpPr>
          <p:nvPr/>
        </p:nvSpPr>
        <p:spPr bwMode="auto">
          <a:xfrm>
            <a:off x="1143000" y="533400"/>
            <a:ext cx="1346200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33133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29000"/>
            <a:ext cx="55022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34" name="Text Box 15"/>
          <p:cNvSpPr txBox="1">
            <a:spLocks noChangeArrowheads="1"/>
          </p:cNvSpPr>
          <p:nvPr/>
        </p:nvSpPr>
        <p:spPr bwMode="auto">
          <a:xfrm>
            <a:off x="1905000" y="2743200"/>
            <a:ext cx="53022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 </a:t>
            </a:r>
            <a:r>
              <a:rPr lang="en-US" sz="2000"/>
              <a:t>Addition and subtraction of matrices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0AA50E-091A-45C9-AEA6-8C8E74A96898}" type="slidenum">
              <a:rPr lang="en-US" i="0">
                <a:latin typeface="Arial" panose="020B0604020202020204" pitchFamily="34" charset="0"/>
              </a:rPr>
              <a:pPr/>
              <a:t>65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3517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517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517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517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517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517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517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5178" name="Text Box 9"/>
          <p:cNvSpPr txBox="1">
            <a:spLocks noChangeArrowheads="1"/>
          </p:cNvSpPr>
          <p:nvPr/>
        </p:nvSpPr>
        <p:spPr bwMode="auto">
          <a:xfrm>
            <a:off x="1143000" y="0"/>
            <a:ext cx="2373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   </a:t>
            </a:r>
            <a:r>
              <a:rPr lang="en-US" sz="3200"/>
              <a:t>Continued </a:t>
            </a:r>
          </a:p>
        </p:txBody>
      </p:sp>
      <p:sp>
        <p:nvSpPr>
          <p:cNvPr id="997386" name="Rectangle 10"/>
          <p:cNvSpPr>
            <a:spLocks noChangeArrowheads="1"/>
          </p:cNvSpPr>
          <p:nvPr/>
        </p:nvSpPr>
        <p:spPr bwMode="auto">
          <a:xfrm>
            <a:off x="304800" y="114300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Figure  shows the product of a row matrix (1 × 3) by a column matrix (3 × 1). The result is a matrix of size 1 × 1.</a:t>
            </a:r>
          </a:p>
        </p:txBody>
      </p:sp>
      <p:sp>
        <p:nvSpPr>
          <p:cNvPr id="135180" name="Text Box 11"/>
          <p:cNvSpPr txBox="1">
            <a:spLocks noChangeArrowheads="1"/>
          </p:cNvSpPr>
          <p:nvPr/>
        </p:nvSpPr>
        <p:spPr bwMode="auto">
          <a:xfrm>
            <a:off x="1143000" y="5334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3518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3630613"/>
            <a:ext cx="3994150" cy="22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182" name="Text Box 15"/>
          <p:cNvSpPr txBox="1">
            <a:spLocks noChangeArrowheads="1"/>
          </p:cNvSpPr>
          <p:nvPr/>
        </p:nvSpPr>
        <p:spPr bwMode="auto">
          <a:xfrm>
            <a:off x="1003300" y="2895600"/>
            <a:ext cx="6673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</a:t>
            </a:r>
            <a:r>
              <a:rPr lang="en-US" sz="2000"/>
              <a:t>Multiplication of a row matrix by a column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FA3AB6-1313-4893-82D4-67ABE6CFCC5C}" type="slidenum">
              <a:rPr lang="en-US" i="0">
                <a:latin typeface="Arial" panose="020B0604020202020204" pitchFamily="34" charset="0"/>
              </a:rPr>
              <a:pPr/>
              <a:t>66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3721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722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722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722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722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722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722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7226" name="Text Box 9"/>
          <p:cNvSpPr txBox="1">
            <a:spLocks noChangeArrowheads="1"/>
          </p:cNvSpPr>
          <p:nvPr/>
        </p:nvSpPr>
        <p:spPr bwMode="auto">
          <a:xfrm>
            <a:off x="1143000" y="0"/>
            <a:ext cx="2373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   </a:t>
            </a:r>
            <a:r>
              <a:rPr lang="en-US" sz="3200"/>
              <a:t>Continued </a:t>
            </a:r>
          </a:p>
        </p:txBody>
      </p:sp>
      <p:sp>
        <p:nvSpPr>
          <p:cNvPr id="999434" name="Rectangle 10"/>
          <p:cNvSpPr>
            <a:spLocks noChangeArrowheads="1"/>
          </p:cNvSpPr>
          <p:nvPr/>
        </p:nvSpPr>
        <p:spPr bwMode="auto">
          <a:xfrm>
            <a:off x="304800" y="1355725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Figure shows the product of a 2 × 3 matrix by a </a:t>
            </a:r>
            <a:b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 × 4 matrix. The result is a 2 × 4 matrix.</a:t>
            </a:r>
          </a:p>
        </p:txBody>
      </p:sp>
      <p:sp>
        <p:nvSpPr>
          <p:cNvPr id="137228" name="Text Box 11"/>
          <p:cNvSpPr txBox="1">
            <a:spLocks noChangeArrowheads="1"/>
          </p:cNvSpPr>
          <p:nvPr/>
        </p:nvSpPr>
        <p:spPr bwMode="auto">
          <a:xfrm>
            <a:off x="1143000" y="5334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1003300" y="2895600"/>
            <a:ext cx="66167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 </a:t>
            </a:r>
            <a:r>
              <a:rPr lang="en-US" sz="2000"/>
              <a:t>Multiplication of a 2 × 3 matrix by a 3 × 4 matrix</a:t>
            </a:r>
          </a:p>
        </p:txBody>
      </p:sp>
      <p:pic>
        <p:nvPicPr>
          <p:cNvPr id="13723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810000"/>
            <a:ext cx="7513637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0CEFB4-716B-4D5E-9DE8-819A00D94408}" type="slidenum">
              <a:rPr lang="en-US" i="0">
                <a:latin typeface="Arial" panose="020B0604020202020204" pitchFamily="34" charset="0"/>
              </a:rPr>
              <a:pPr/>
              <a:t>67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3926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926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926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927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927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927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927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39274" name="Text Box 9"/>
          <p:cNvSpPr txBox="1">
            <a:spLocks noChangeArrowheads="1"/>
          </p:cNvSpPr>
          <p:nvPr/>
        </p:nvSpPr>
        <p:spPr bwMode="auto">
          <a:xfrm>
            <a:off x="1143000" y="0"/>
            <a:ext cx="22701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Continued </a:t>
            </a:r>
          </a:p>
        </p:txBody>
      </p:sp>
      <p:sp>
        <p:nvSpPr>
          <p:cNvPr id="1001482" name="Rectangle 10"/>
          <p:cNvSpPr>
            <a:spLocks noChangeArrowheads="1"/>
          </p:cNvSpPr>
          <p:nvPr/>
        </p:nvSpPr>
        <p:spPr bwMode="auto">
          <a:xfrm>
            <a:off x="304800" y="1566863"/>
            <a:ext cx="822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Figure shows an example of scalar multiplication.</a:t>
            </a:r>
          </a:p>
        </p:txBody>
      </p:sp>
      <p:sp>
        <p:nvSpPr>
          <p:cNvPr id="139276" name="Text Box 11"/>
          <p:cNvSpPr txBox="1">
            <a:spLocks noChangeArrowheads="1"/>
          </p:cNvSpPr>
          <p:nvPr/>
        </p:nvSpPr>
        <p:spPr bwMode="auto">
          <a:xfrm>
            <a:off x="1143000" y="5334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3927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3817938"/>
            <a:ext cx="5697537" cy="159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278" name="Text Box 15"/>
          <p:cNvSpPr txBox="1">
            <a:spLocks noChangeArrowheads="1"/>
          </p:cNvSpPr>
          <p:nvPr/>
        </p:nvSpPr>
        <p:spPr bwMode="auto">
          <a:xfrm>
            <a:off x="2466975" y="3048000"/>
            <a:ext cx="34274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</a:t>
            </a:r>
            <a:r>
              <a:rPr lang="en-US" sz="2000"/>
              <a:t>Scalar multiplication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D3BA05-F052-4DA7-97F5-99E681839F80}" type="slidenum">
              <a:rPr lang="en-US" i="0">
                <a:latin typeface="Arial" panose="020B0604020202020204" pitchFamily="34" charset="0"/>
              </a:rPr>
              <a:pPr/>
              <a:t>68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4131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131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131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131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131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132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132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1322" name="Text Box 9"/>
          <p:cNvSpPr txBox="1">
            <a:spLocks noChangeArrowheads="1"/>
          </p:cNvSpPr>
          <p:nvPr/>
        </p:nvSpPr>
        <p:spPr bwMode="auto">
          <a:xfrm>
            <a:off x="1143000" y="0"/>
            <a:ext cx="27384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   Determinant</a:t>
            </a:r>
            <a:r>
              <a:rPr lang="en-US" sz="3200"/>
              <a:t> </a:t>
            </a:r>
          </a:p>
        </p:txBody>
      </p:sp>
      <p:sp>
        <p:nvSpPr>
          <p:cNvPr id="1003530" name="Rectangle 10"/>
          <p:cNvSpPr>
            <a:spLocks noChangeArrowheads="1"/>
          </p:cNvSpPr>
          <p:nvPr/>
        </p:nvSpPr>
        <p:spPr bwMode="auto">
          <a:xfrm>
            <a:off x="304800" y="989013"/>
            <a:ext cx="8229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The determinant of a square matrix A of size m × m denoted as det (A) is a scalar calculated recursively as shown below:</a:t>
            </a:r>
          </a:p>
        </p:txBody>
      </p:sp>
      <p:sp>
        <p:nvSpPr>
          <p:cNvPr id="141324" name="Line 14"/>
          <p:cNvSpPr>
            <a:spLocks noChangeShapeType="1"/>
          </p:cNvSpPr>
          <p:nvPr/>
        </p:nvSpPr>
        <p:spPr bwMode="auto">
          <a:xfrm>
            <a:off x="609600" y="5257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25" name="Line 15"/>
          <p:cNvSpPr>
            <a:spLocks noChangeShapeType="1"/>
          </p:cNvSpPr>
          <p:nvPr/>
        </p:nvSpPr>
        <p:spPr bwMode="auto">
          <a:xfrm>
            <a:off x="609600" y="647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26" name="Rectangle 16"/>
          <p:cNvSpPr>
            <a:spLocks noChangeArrowheads="1"/>
          </p:cNvSpPr>
          <p:nvPr/>
        </p:nvSpPr>
        <p:spPr bwMode="auto">
          <a:xfrm>
            <a:off x="647700" y="5319713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3200">
                <a:latin typeface="Arial" panose="020B0604020202020204" pitchFamily="34" charset="0"/>
              </a:rPr>
              <a:t>The determinant is defined only for a square matrix.</a:t>
            </a:r>
          </a:p>
        </p:txBody>
      </p:sp>
      <p:pic>
        <p:nvPicPr>
          <p:cNvPr id="141327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2362200"/>
            <a:ext cx="690403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328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16363"/>
            <a:ext cx="50673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329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5029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ECE166-A2DD-4087-B4D8-77D124E755DB}" type="slidenum">
              <a:rPr lang="en-US" i="0">
                <a:latin typeface="Arial" panose="020B0604020202020204" pitchFamily="34" charset="0"/>
              </a:rPr>
              <a:pPr/>
              <a:t>69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4336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336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336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336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336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336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336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3370" name="Text Box 9"/>
          <p:cNvSpPr txBox="1">
            <a:spLocks noChangeArrowheads="1"/>
          </p:cNvSpPr>
          <p:nvPr/>
        </p:nvSpPr>
        <p:spPr bwMode="auto">
          <a:xfrm>
            <a:off x="1143000" y="0"/>
            <a:ext cx="21669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 </a:t>
            </a:r>
            <a:r>
              <a:rPr lang="en-US" sz="3200"/>
              <a:t>Continued </a:t>
            </a:r>
          </a:p>
        </p:txBody>
      </p:sp>
      <p:sp>
        <p:nvSpPr>
          <p:cNvPr id="1005578" name="Rectangle 10"/>
          <p:cNvSpPr>
            <a:spLocks noChangeArrowheads="1"/>
          </p:cNvSpPr>
          <p:nvPr/>
        </p:nvSpPr>
        <p:spPr bwMode="auto">
          <a:xfrm>
            <a:off x="304800" y="114300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Figure  shows how we can calculate the determinant of a 2 × 2 matrix based on the determinant of a 1 × 1 matrix. </a:t>
            </a:r>
          </a:p>
        </p:txBody>
      </p:sp>
      <p:sp>
        <p:nvSpPr>
          <p:cNvPr id="143372" name="Text Box 11"/>
          <p:cNvSpPr txBox="1">
            <a:spLocks noChangeArrowheads="1"/>
          </p:cNvSpPr>
          <p:nvPr/>
        </p:nvSpPr>
        <p:spPr bwMode="auto">
          <a:xfrm>
            <a:off x="1143000" y="533400"/>
            <a:ext cx="1346200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4337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3505200"/>
            <a:ext cx="86931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74" name="Text Box 16"/>
          <p:cNvSpPr txBox="1">
            <a:spLocks noChangeArrowheads="1"/>
          </p:cNvSpPr>
          <p:nvPr/>
        </p:nvSpPr>
        <p:spPr bwMode="auto">
          <a:xfrm>
            <a:off x="1219200" y="2819400"/>
            <a:ext cx="62261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 </a:t>
            </a:r>
            <a:r>
              <a:rPr lang="en-US" sz="2000"/>
              <a:t>Calculating the determinant of a 2 </a:t>
            </a:r>
            <a:r>
              <a:rPr lang="en-US" sz="2000">
                <a:latin typeface="Symbol" panose="05050102010706020507" pitchFamily="18" charset="2"/>
              </a:rPr>
              <a:t>´</a:t>
            </a:r>
            <a:r>
              <a:rPr lang="en-US" sz="2000"/>
              <a:t> 2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7974F3-C99D-49F0-A9C4-3DD4254FD3B0}" type="slidenum">
              <a:rPr lang="en-US" i="0">
                <a:latin typeface="Arial" panose="020B0604020202020204" pitchFamily="34" charset="0"/>
              </a:rPr>
              <a:pPr/>
              <a:t>7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1373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800"/>
              <a:t>In integer arithmetic, if we divide a by n, we can get q</a:t>
            </a:r>
          </a:p>
          <a:p>
            <a:pPr algn="just"/>
            <a:r>
              <a:rPr lang="en-US" sz="2800"/>
              <a:t>And r . The relationship between these four integers can be shown as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337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Integer Division</a:t>
            </a:r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457200" y="3200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8" name="Rectangle 13"/>
          <p:cNvSpPr>
            <a:spLocks noChangeArrowheads="1"/>
          </p:cNvSpPr>
          <p:nvPr/>
        </p:nvSpPr>
        <p:spPr bwMode="auto">
          <a:xfrm>
            <a:off x="495300" y="3292475"/>
            <a:ext cx="80772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3200">
                <a:latin typeface="Arial" panose="020B0604020202020204" pitchFamily="34" charset="0"/>
              </a:rPr>
              <a:t>a</a:t>
            </a:r>
            <a:r>
              <a:rPr lang="en-US" sz="3200" i="0">
                <a:latin typeface="Arial" panose="020B0604020202020204" pitchFamily="34" charset="0"/>
              </a:rPr>
              <a:t> = </a:t>
            </a:r>
            <a:r>
              <a:rPr lang="en-US" sz="3200">
                <a:latin typeface="Arial" panose="020B0604020202020204" pitchFamily="34" charset="0"/>
              </a:rPr>
              <a:t>q</a:t>
            </a:r>
            <a:r>
              <a:rPr lang="en-US" sz="3200" i="0">
                <a:latin typeface="Arial" panose="020B0604020202020204" pitchFamily="34" charset="0"/>
              </a:rPr>
              <a:t> × </a:t>
            </a:r>
            <a:r>
              <a:rPr lang="en-US" sz="3200">
                <a:latin typeface="Arial" panose="020B0604020202020204" pitchFamily="34" charset="0"/>
              </a:rPr>
              <a:t>n</a:t>
            </a:r>
            <a:r>
              <a:rPr lang="en-US" sz="3200" i="0">
                <a:latin typeface="Arial" panose="020B0604020202020204" pitchFamily="34" charset="0"/>
              </a:rPr>
              <a:t> + </a:t>
            </a:r>
            <a:r>
              <a:rPr lang="en-US" sz="3200">
                <a:latin typeface="Arial" panose="020B0604020202020204" pitchFamily="34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8000B5-B888-4038-B6CB-9336C913E179}" type="slidenum">
              <a:rPr lang="en-US" i="0">
                <a:latin typeface="Arial" panose="020B0604020202020204" pitchFamily="34" charset="0"/>
              </a:rPr>
              <a:pPr/>
              <a:t>70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4541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541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541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541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541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541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541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5418" name="Text Box 9"/>
          <p:cNvSpPr txBox="1">
            <a:spLocks noChangeArrowheads="1"/>
          </p:cNvSpPr>
          <p:nvPr/>
        </p:nvSpPr>
        <p:spPr bwMode="auto">
          <a:xfrm>
            <a:off x="1143000" y="0"/>
            <a:ext cx="2373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   </a:t>
            </a:r>
            <a:r>
              <a:rPr lang="en-US" sz="3200"/>
              <a:t>Continued </a:t>
            </a:r>
          </a:p>
        </p:txBody>
      </p:sp>
      <p:sp>
        <p:nvSpPr>
          <p:cNvPr id="1007626" name="Rectangle 10"/>
          <p:cNvSpPr>
            <a:spLocks noChangeArrowheads="1"/>
          </p:cNvSpPr>
          <p:nvPr/>
        </p:nvSpPr>
        <p:spPr bwMode="auto">
          <a:xfrm>
            <a:off x="304800" y="12192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Figure  shows the calculation of the determinant of a 3 × 3 matrix.</a:t>
            </a:r>
          </a:p>
        </p:txBody>
      </p:sp>
      <p:sp>
        <p:nvSpPr>
          <p:cNvPr id="145420" name="Text Box 11"/>
          <p:cNvSpPr txBox="1">
            <a:spLocks noChangeArrowheads="1"/>
          </p:cNvSpPr>
          <p:nvPr/>
        </p:nvSpPr>
        <p:spPr bwMode="auto">
          <a:xfrm>
            <a:off x="1143000" y="5334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4542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282950"/>
            <a:ext cx="7980363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422" name="Text Box 15"/>
          <p:cNvSpPr txBox="1">
            <a:spLocks noChangeArrowheads="1"/>
          </p:cNvSpPr>
          <p:nvPr/>
        </p:nvSpPr>
        <p:spPr bwMode="auto">
          <a:xfrm>
            <a:off x="1219200" y="2514600"/>
            <a:ext cx="61483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</a:t>
            </a:r>
            <a:r>
              <a:rPr lang="en-US" sz="2000"/>
              <a:t>Calculating the determinant of a 3 </a:t>
            </a:r>
            <a:r>
              <a:rPr lang="en-US" sz="2000">
                <a:latin typeface="Symbol" panose="05050102010706020507" pitchFamily="18" charset="2"/>
              </a:rPr>
              <a:t>´</a:t>
            </a:r>
            <a:r>
              <a:rPr lang="en-US" sz="2000"/>
              <a:t> 3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08FE51-E94D-42C6-8CF2-B22491E03A76}" type="slidenum">
              <a:rPr lang="en-US" i="0">
                <a:latin typeface="Arial" panose="020B0604020202020204" pitchFamily="34" charset="0"/>
              </a:rPr>
              <a:pPr/>
              <a:t>71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4745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746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746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746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746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746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746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7466" name="Text Box 9"/>
          <p:cNvSpPr txBox="1">
            <a:spLocks noChangeArrowheads="1"/>
          </p:cNvSpPr>
          <p:nvPr/>
        </p:nvSpPr>
        <p:spPr bwMode="auto">
          <a:xfrm>
            <a:off x="1143000" y="0"/>
            <a:ext cx="20113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   Inverses</a:t>
            </a:r>
            <a:r>
              <a:rPr lang="en-US" sz="3200"/>
              <a:t> </a:t>
            </a: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609600" y="2514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>
            <a:off x="609600" y="3733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647700" y="2576513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3200">
                <a:latin typeface="Arial" panose="020B0604020202020204" pitchFamily="34" charset="0"/>
              </a:rPr>
              <a:t>Multiplicative inverses are only defined for square matrices.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2E7E1A-3F8C-4137-A4B7-D604B666BFA8}" type="slidenum">
              <a:rPr lang="en-US" i="0">
                <a:latin typeface="Arial" panose="020B0604020202020204" pitchFamily="34" charset="0"/>
              </a:rPr>
              <a:pPr/>
              <a:t>72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4950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950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950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951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951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951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951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49514" name="Text Box 9"/>
          <p:cNvSpPr txBox="1">
            <a:spLocks noChangeArrowheads="1"/>
          </p:cNvSpPr>
          <p:nvPr/>
        </p:nvSpPr>
        <p:spPr bwMode="auto">
          <a:xfrm>
            <a:off x="1143000" y="0"/>
            <a:ext cx="35290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   Residue Matrices</a:t>
            </a:r>
            <a:r>
              <a:rPr lang="en-US" sz="3200"/>
              <a:t> </a:t>
            </a:r>
          </a:p>
        </p:txBody>
      </p:sp>
      <p:sp>
        <p:nvSpPr>
          <p:cNvPr id="1013770" name="Rectangle 10"/>
          <p:cNvSpPr>
            <a:spLocks noChangeArrowheads="1"/>
          </p:cNvSpPr>
          <p:nvPr/>
        </p:nvSpPr>
        <p:spPr bwMode="auto">
          <a:xfrm>
            <a:off x="304800" y="91440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Cryptography uses residue matrices: matrices where all elements are in Z</a:t>
            </a:r>
            <a:r>
              <a:rPr lang="en-US" sz="2800" baseline="-18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A residue matrix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has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 multiplicative inverse if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gcd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det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(A), n) = 1.</a:t>
            </a:r>
          </a:p>
        </p:txBody>
      </p:sp>
      <p:sp>
        <p:nvSpPr>
          <p:cNvPr id="149516" name="Text Box 17"/>
          <p:cNvSpPr txBox="1">
            <a:spLocks noChangeArrowheads="1"/>
          </p:cNvSpPr>
          <p:nvPr/>
        </p:nvSpPr>
        <p:spPr bwMode="auto">
          <a:xfrm>
            <a:off x="381000" y="2819400"/>
            <a:ext cx="1346200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49517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4267200"/>
            <a:ext cx="6051550" cy="209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518" name="Text Box 19"/>
          <p:cNvSpPr txBox="1">
            <a:spLocks noChangeArrowheads="1"/>
          </p:cNvSpPr>
          <p:nvPr/>
        </p:nvSpPr>
        <p:spPr bwMode="auto">
          <a:xfrm>
            <a:off x="1546225" y="3581400"/>
            <a:ext cx="67040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</a:t>
            </a:r>
            <a:r>
              <a:rPr lang="en-US" sz="2000"/>
              <a:t>A residue matrix and its multiplicative inverse in Z</a:t>
            </a:r>
            <a:r>
              <a:rPr lang="en-US" sz="2000" baseline="-25000"/>
              <a:t>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44053E-8418-4D02-9CD0-2113D5532797}" type="slidenum">
              <a:rPr lang="en-US" i="0">
                <a:latin typeface="Arial" panose="020B0604020202020204" pitchFamily="34" charset="0"/>
              </a:rPr>
              <a:pPr/>
              <a:t>73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84787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3200" i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47875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53641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LINEAR CONGRUENCE</a:t>
            </a:r>
          </a:p>
        </p:txBody>
      </p:sp>
      <p:sp>
        <p:nvSpPr>
          <p:cNvPr id="151557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i="0"/>
          </a:p>
        </p:txBody>
      </p:sp>
      <p:sp>
        <p:nvSpPr>
          <p:cNvPr id="847877" name="Rectangle 5"/>
          <p:cNvSpPr>
            <a:spLocks noChangeArrowheads="1"/>
          </p:cNvSpPr>
          <p:nvPr/>
        </p:nvSpPr>
        <p:spPr bwMode="auto">
          <a:xfrm>
            <a:off x="304800" y="1374775"/>
            <a:ext cx="8229600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Cryptography often involves solving an equation or a set of equations of one or more variables with coefficient in Z</a:t>
            </a:r>
            <a:r>
              <a:rPr 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Here, we shall discuss  how to solve equations when the power of each variable is 1 (linear equation).</a:t>
            </a:r>
          </a:p>
        </p:txBody>
      </p:sp>
      <p:sp>
        <p:nvSpPr>
          <p:cNvPr id="151559" name="Rectangle 6"/>
          <p:cNvSpPr>
            <a:spLocks noChangeArrowheads="1"/>
          </p:cNvSpPr>
          <p:nvPr/>
        </p:nvSpPr>
        <p:spPr bwMode="auto">
          <a:xfrm>
            <a:off x="304800" y="4968875"/>
            <a:ext cx="6705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 i="0">
                <a:solidFill>
                  <a:schemeClr val="hlink"/>
                </a:solidFill>
              </a:rPr>
              <a:t>1</a:t>
            </a:r>
            <a:r>
              <a:rPr lang="en-US" sz="2400" i="0">
                <a:solidFill>
                  <a:srgbClr val="0033CC"/>
                </a:solidFill>
              </a:rPr>
              <a:t>	Single-Variable Linear Equations</a:t>
            </a:r>
            <a:r>
              <a:rPr lang="fr-FR" sz="2400" i="0">
                <a:solidFill>
                  <a:srgbClr val="0033CC"/>
                </a:solidFill>
              </a:rPr>
              <a:t/>
            </a:r>
            <a:br>
              <a:rPr lang="fr-FR" sz="2400" i="0">
                <a:solidFill>
                  <a:srgbClr val="0033CC"/>
                </a:solidFill>
              </a:rPr>
            </a:br>
            <a:r>
              <a:rPr lang="fr-FR" sz="2400" i="0">
                <a:solidFill>
                  <a:schemeClr val="hlink"/>
                </a:solidFill>
              </a:rPr>
              <a:t>2</a:t>
            </a:r>
            <a:r>
              <a:rPr lang="fr-FR" sz="2400" i="0">
                <a:solidFill>
                  <a:srgbClr val="0033CC"/>
                </a:solidFill>
              </a:rPr>
              <a:t>	Set of Linear Equations</a:t>
            </a:r>
            <a:endParaRPr lang="en-US" sz="2400" i="0">
              <a:solidFill>
                <a:srgbClr val="0033CC"/>
              </a:solidFill>
            </a:endParaRPr>
          </a:p>
        </p:txBody>
      </p:sp>
      <p:sp>
        <p:nvSpPr>
          <p:cNvPr id="847879" name="Text Box 7"/>
          <p:cNvSpPr txBox="1">
            <a:spLocks noChangeArrowheads="1"/>
          </p:cNvSpPr>
          <p:nvPr/>
        </p:nvSpPr>
        <p:spPr bwMode="auto">
          <a:xfrm>
            <a:off x="304800" y="4267200"/>
            <a:ext cx="1247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C88E8F-2FEB-4CDE-8CB6-19B799BF0BE3}" type="slidenum">
              <a:rPr lang="en-US" i="0">
                <a:latin typeface="Arial" panose="020B0604020202020204" pitchFamily="34" charset="0"/>
              </a:rPr>
              <a:pPr/>
              <a:t>74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5360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360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360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360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360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360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360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3610" name="Text Box 9"/>
          <p:cNvSpPr txBox="1">
            <a:spLocks noChangeArrowheads="1"/>
          </p:cNvSpPr>
          <p:nvPr/>
        </p:nvSpPr>
        <p:spPr bwMode="auto">
          <a:xfrm>
            <a:off x="1143000" y="0"/>
            <a:ext cx="6089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  Single-Variable Linear Equations</a:t>
            </a:r>
          </a:p>
        </p:txBody>
      </p:sp>
      <p:sp>
        <p:nvSpPr>
          <p:cNvPr id="1017866" name="Rectangle 10"/>
          <p:cNvSpPr>
            <a:spLocks noChangeArrowheads="1"/>
          </p:cNvSpPr>
          <p:nvPr/>
        </p:nvSpPr>
        <p:spPr bwMode="auto">
          <a:xfrm>
            <a:off x="304800" y="12192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Equations of the form ax ≡ b (mod n ) might have no solution or a limited number of solutions.</a:t>
            </a:r>
          </a:p>
        </p:txBody>
      </p:sp>
      <p:pic>
        <p:nvPicPr>
          <p:cNvPr id="15361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2400"/>
            <a:ext cx="39147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3613" name="Group 18"/>
          <p:cNvGrpSpPr>
            <a:grpSpLocks/>
          </p:cNvGrpSpPr>
          <p:nvPr/>
        </p:nvGrpSpPr>
        <p:grpSpPr bwMode="auto">
          <a:xfrm>
            <a:off x="685800" y="5029200"/>
            <a:ext cx="4037013" cy="368300"/>
            <a:chOff x="336" y="2256"/>
            <a:chExt cx="2543" cy="232"/>
          </a:xfrm>
        </p:grpSpPr>
        <p:pic>
          <p:nvPicPr>
            <p:cNvPr id="153615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256"/>
              <a:ext cx="60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16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2256"/>
              <a:ext cx="196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3614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451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57071E-CE29-4123-8792-82777C963741}" type="slidenum">
              <a:rPr lang="en-US" i="0">
                <a:latin typeface="Arial" panose="020B0604020202020204" pitchFamily="34" charset="0"/>
              </a:rPr>
              <a:pPr/>
              <a:t>75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55651" name="Text Box 2"/>
          <p:cNvSpPr txBox="1">
            <a:spLocks noChangeArrowheads="1"/>
          </p:cNvSpPr>
          <p:nvPr/>
        </p:nvSpPr>
        <p:spPr bwMode="auto">
          <a:xfrm>
            <a:off x="381000" y="10668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55652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5653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5654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5655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5656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5657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5658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5659" name="Text Box 10"/>
          <p:cNvSpPr txBox="1">
            <a:spLocks noChangeArrowheads="1"/>
          </p:cNvSpPr>
          <p:nvPr/>
        </p:nvSpPr>
        <p:spPr bwMode="auto">
          <a:xfrm>
            <a:off x="1143000" y="0"/>
            <a:ext cx="22701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   </a:t>
            </a:r>
            <a:r>
              <a:rPr lang="en-US" sz="3200"/>
              <a:t>Continued</a:t>
            </a:r>
          </a:p>
        </p:txBody>
      </p:sp>
      <p:sp>
        <p:nvSpPr>
          <p:cNvPr id="1024011" name="Rectangle 11"/>
          <p:cNvSpPr>
            <a:spLocks noChangeArrowheads="1"/>
          </p:cNvSpPr>
          <p:nvPr/>
        </p:nvSpPr>
        <p:spPr bwMode="auto">
          <a:xfrm>
            <a:off x="304800" y="1614488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Solve the equation 10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≡ 2(mod 15).</a:t>
            </a:r>
          </a:p>
        </p:txBody>
      </p:sp>
      <p:sp>
        <p:nvSpPr>
          <p:cNvPr id="1024012" name="Rectangle 12"/>
          <p:cNvSpPr>
            <a:spLocks noChangeArrowheads="1"/>
          </p:cNvSpPr>
          <p:nvPr/>
        </p:nvSpPr>
        <p:spPr bwMode="auto">
          <a:xfrm>
            <a:off x="304800" y="2147888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sp>
        <p:nvSpPr>
          <p:cNvPr id="1024013" name="Rectangle 13"/>
          <p:cNvSpPr>
            <a:spLocks noChangeArrowheads="1"/>
          </p:cNvSpPr>
          <p:nvPr/>
        </p:nvSpPr>
        <p:spPr bwMode="auto">
          <a:xfrm>
            <a:off x="304800" y="2530475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First we find the gcd (10 and 15) = 5. Since 5 does not divide 2, we have no solution.</a:t>
            </a:r>
          </a:p>
        </p:txBody>
      </p:sp>
      <p:sp>
        <p:nvSpPr>
          <p:cNvPr id="1024014" name="Rectangle 14"/>
          <p:cNvSpPr>
            <a:spLocks noChangeArrowheads="1"/>
          </p:cNvSpPr>
          <p:nvPr/>
        </p:nvSpPr>
        <p:spPr bwMode="auto">
          <a:xfrm>
            <a:off x="304800" y="37338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Solve the equation 14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 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≡ 12 (mod 18).</a:t>
            </a:r>
          </a:p>
        </p:txBody>
      </p:sp>
      <p:sp>
        <p:nvSpPr>
          <p:cNvPr id="1024015" name="Rectangle 15"/>
          <p:cNvSpPr>
            <a:spLocks noChangeArrowheads="1"/>
          </p:cNvSpPr>
          <p:nvPr/>
        </p:nvSpPr>
        <p:spPr bwMode="auto">
          <a:xfrm>
            <a:off x="304800" y="4343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sp>
        <p:nvSpPr>
          <p:cNvPr id="155665" name="Text Box 17"/>
          <p:cNvSpPr txBox="1">
            <a:spLocks noChangeArrowheads="1"/>
          </p:cNvSpPr>
          <p:nvPr/>
        </p:nvSpPr>
        <p:spPr bwMode="auto">
          <a:xfrm>
            <a:off x="381000" y="33528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5566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87058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i="0">
                <a:latin typeface="Arial" panose="020B0604020202020204" pitchFamily="34" charset="0"/>
              </a:rPr>
              <a:t>2.</a:t>
            </a:r>
            <a:fld id="{45C09195-01CA-42F9-8B55-5DE96991DEC6}" type="slidenum">
              <a:rPr lang="en-US" i="0">
                <a:latin typeface="Arial" panose="020B0604020202020204" pitchFamily="34" charset="0"/>
              </a:rPr>
              <a:pPr/>
              <a:t>76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57699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346200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57700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7701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7702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7703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7704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7705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7706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7707" name="Text Box 10"/>
          <p:cNvSpPr txBox="1">
            <a:spLocks noChangeArrowheads="1"/>
          </p:cNvSpPr>
          <p:nvPr/>
        </p:nvSpPr>
        <p:spPr bwMode="auto">
          <a:xfrm>
            <a:off x="1143000" y="0"/>
            <a:ext cx="22701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   </a:t>
            </a:r>
            <a:r>
              <a:rPr lang="en-US" sz="3200"/>
              <a:t>Continued</a:t>
            </a:r>
          </a:p>
        </p:txBody>
      </p:sp>
      <p:sp>
        <p:nvSpPr>
          <p:cNvPr id="1028107" name="Rectangle 11"/>
          <p:cNvSpPr>
            <a:spLocks noChangeArrowheads="1"/>
          </p:cNvSpPr>
          <p:nvPr/>
        </p:nvSpPr>
        <p:spPr bwMode="auto">
          <a:xfrm>
            <a:off x="304800" y="1219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Solve the equation 3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+ 4 ≡ 6 (mod 13).</a:t>
            </a:r>
          </a:p>
        </p:txBody>
      </p:sp>
      <p:sp>
        <p:nvSpPr>
          <p:cNvPr id="1028108" name="Rectangle 12"/>
          <p:cNvSpPr>
            <a:spLocks noChangeArrowheads="1"/>
          </p:cNvSpPr>
          <p:nvPr/>
        </p:nvSpPr>
        <p:spPr bwMode="auto">
          <a:xfrm>
            <a:off x="457200" y="21336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sp>
        <p:nvSpPr>
          <p:cNvPr id="1028109" name="Rectangle 13"/>
          <p:cNvSpPr>
            <a:spLocks noChangeArrowheads="1"/>
          </p:cNvSpPr>
          <p:nvPr/>
        </p:nvSpPr>
        <p:spPr bwMode="auto">
          <a:xfrm>
            <a:off x="304800" y="3152775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en-US" sz="2400" i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8111" name="Rectangle 15"/>
          <p:cNvSpPr>
            <a:spLocks noChangeArrowheads="1"/>
          </p:cNvSpPr>
          <p:nvPr/>
        </p:nvSpPr>
        <p:spPr bwMode="auto">
          <a:xfrm>
            <a:off x="457200" y="2563813"/>
            <a:ext cx="8229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First we change the equation to the form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ax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≡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(mod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). We add −4 (the additive inverse of 4) to both sides, which give </a:t>
            </a:r>
            <a:b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≡ 2 (mod 13). Because gcd (3, 13) = 1, the equation has only one solution, which is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i="0" baseline="-18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= (2 × 3</a:t>
            </a:r>
            <a:r>
              <a:rPr lang="en-US" sz="2400" i="0" baseline="28000">
                <a:effectLst>
                  <a:outerShdw blurRad="38100" dist="38100" dir="2700000" algn="tl">
                    <a:srgbClr val="C0C0C0"/>
                  </a:outerShdw>
                </a:effectLst>
              </a:rPr>
              <a:t>−1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) mod 13 = 18 mod 13 = 5. We can see that the answer satisfies the original equation: </a:t>
            </a:r>
            <a:b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3 × 5 + 4 ≡ 6 (mod 13).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7E4F94-12E7-4636-855E-0E48733E8432}" type="slidenum">
              <a:rPr lang="en-US" i="0">
                <a:latin typeface="Arial" panose="020B0604020202020204" pitchFamily="34" charset="0"/>
              </a:rPr>
              <a:pPr/>
              <a:t>77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5974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974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974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975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975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975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975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59754" name="Text Box 9"/>
          <p:cNvSpPr txBox="1">
            <a:spLocks noChangeArrowheads="1"/>
          </p:cNvSpPr>
          <p:nvPr/>
        </p:nvSpPr>
        <p:spPr bwMode="auto">
          <a:xfrm>
            <a:off x="1143000" y="0"/>
            <a:ext cx="6397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</a:rPr>
              <a:t>   Single-Variable Linear Equations</a:t>
            </a:r>
          </a:p>
        </p:txBody>
      </p:sp>
      <p:sp>
        <p:nvSpPr>
          <p:cNvPr id="1030154" name="Rectangle 10"/>
          <p:cNvSpPr>
            <a:spLocks noChangeArrowheads="1"/>
          </p:cNvSpPr>
          <p:nvPr/>
        </p:nvSpPr>
        <p:spPr bwMode="auto">
          <a:xfrm>
            <a:off x="304800" y="91440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We can also solve a set of linear equations with the same modulus if the matrix formed from the coefficients of the variables is invertible. </a:t>
            </a:r>
          </a:p>
        </p:txBody>
      </p:sp>
      <p:sp>
        <p:nvSpPr>
          <p:cNvPr id="159756" name="Text Box 17"/>
          <p:cNvSpPr txBox="1">
            <a:spLocks noChangeArrowheads="1"/>
          </p:cNvSpPr>
          <p:nvPr/>
        </p:nvSpPr>
        <p:spPr bwMode="auto">
          <a:xfrm>
            <a:off x="2538413" y="2362200"/>
            <a:ext cx="3662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 </a:t>
            </a:r>
            <a:r>
              <a:rPr lang="en-US" sz="2000"/>
              <a:t>Set of linear equations</a:t>
            </a:r>
          </a:p>
        </p:txBody>
      </p:sp>
      <p:pic>
        <p:nvPicPr>
          <p:cNvPr id="15975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1818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216037-8865-43BA-8BDA-F1A5956DD510}" type="slidenum">
              <a:rPr lang="en-US" i="0">
                <a:latin typeface="Arial" panose="020B0604020202020204" pitchFamily="34" charset="0"/>
              </a:rPr>
              <a:pPr/>
              <a:t>78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61795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1346200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1796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1797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1798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1799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1800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1801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1802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1803" name="Text Box 10"/>
          <p:cNvSpPr txBox="1">
            <a:spLocks noChangeArrowheads="1"/>
          </p:cNvSpPr>
          <p:nvPr/>
        </p:nvSpPr>
        <p:spPr bwMode="auto">
          <a:xfrm>
            <a:off x="1143000" y="0"/>
            <a:ext cx="21669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 Continued</a:t>
            </a:r>
          </a:p>
        </p:txBody>
      </p:sp>
      <p:sp>
        <p:nvSpPr>
          <p:cNvPr id="1034251" name="Rectangle 11"/>
          <p:cNvSpPr>
            <a:spLocks noChangeArrowheads="1"/>
          </p:cNvSpPr>
          <p:nvPr/>
        </p:nvSpPr>
        <p:spPr bwMode="auto">
          <a:xfrm>
            <a:off x="304800" y="1676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Solve the set of following three equations:</a:t>
            </a:r>
          </a:p>
        </p:txBody>
      </p:sp>
      <p:pic>
        <p:nvPicPr>
          <p:cNvPr id="16180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55863"/>
            <a:ext cx="3554413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257" name="Rectangle 17"/>
          <p:cNvSpPr>
            <a:spLocks noChangeArrowheads="1"/>
          </p:cNvSpPr>
          <p:nvPr/>
        </p:nvSpPr>
        <p:spPr bwMode="auto">
          <a:xfrm>
            <a:off x="457200" y="4224338"/>
            <a:ext cx="822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The result is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≡ 15 (mod 16),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≡ 4 (mod 16), and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≡ 14 (mod 16). We can check the answer by inserting these values into the equations.</a:t>
            </a:r>
          </a:p>
        </p:txBody>
      </p:sp>
      <p:sp>
        <p:nvSpPr>
          <p:cNvPr id="1034258" name="Rectangle 18"/>
          <p:cNvSpPr>
            <a:spLocks noChangeArrowheads="1"/>
          </p:cNvSpPr>
          <p:nvPr/>
        </p:nvSpPr>
        <p:spPr bwMode="auto">
          <a:xfrm>
            <a:off x="533400" y="3733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23D2B2-C05E-4339-A732-12E0238B6BF1}" type="slidenum">
              <a:rPr lang="en-US" i="0">
                <a:latin typeface="Arial" panose="020B0604020202020204" pitchFamily="34" charset="0"/>
              </a:rPr>
              <a:pPr/>
              <a:t>79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63843" name="TextBox 2"/>
          <p:cNvSpPr txBox="1">
            <a:spLocks noChangeArrowheads="1"/>
          </p:cNvSpPr>
          <p:nvPr/>
        </p:nvSpPr>
        <p:spPr bwMode="auto">
          <a:xfrm>
            <a:off x="3581400" y="2667000"/>
            <a:ext cx="2133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4800"/>
              <a:t>Annex</a:t>
            </a:r>
          </a:p>
        </p:txBody>
      </p:sp>
      <p:sp>
        <p:nvSpPr>
          <p:cNvPr id="163844" name="Text Box 2"/>
          <p:cNvSpPr txBox="1">
            <a:spLocks noChangeArrowheads="1"/>
          </p:cNvSpPr>
          <p:nvPr/>
        </p:nvSpPr>
        <p:spPr bwMode="auto">
          <a:xfrm>
            <a:off x="1752600" y="3657600"/>
            <a:ext cx="664686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4000" i="0">
                <a:solidFill>
                  <a:srgbClr val="FF0000"/>
                </a:solidFill>
              </a:rPr>
              <a:t>Linear Diophantine Equation</a:t>
            </a:r>
            <a:endParaRPr lang="en-US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43A83A-A802-459E-8AD0-07F9C6A4023D}" type="slidenum">
              <a:rPr lang="en-US" i="0">
                <a:latin typeface="Arial" panose="020B0604020202020204" pitchFamily="34" charset="0"/>
              </a:rPr>
              <a:pPr/>
              <a:t>8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228600" y="1065213"/>
            <a:ext cx="8686800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400"/>
              <a:t>Assume that a = 255 and n = 11. We can find q = 23 and R = 2 using the division algorithm.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1143000" y="74613"/>
            <a:ext cx="1962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Continued</a:t>
            </a:r>
          </a:p>
        </p:txBody>
      </p:sp>
      <p:pic>
        <p:nvPicPr>
          <p:cNvPr id="1844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079750"/>
            <a:ext cx="5073650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1143000" y="2209800"/>
            <a:ext cx="6515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 </a:t>
            </a:r>
            <a:r>
              <a:rPr lang="en-US" sz="2000"/>
              <a:t>Example  finding the quotient and the remainder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1143000" y="533400"/>
            <a:ext cx="1346200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B1C539-5F99-4F8B-91CE-3CE848BB2155}" type="slidenum">
              <a:rPr lang="en-US" i="0">
                <a:latin typeface="Arial" panose="020B0604020202020204" pitchFamily="34" charset="0"/>
              </a:rPr>
              <a:pPr/>
              <a:t>80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64867" name="Text Box 2"/>
          <p:cNvSpPr txBox="1">
            <a:spLocks noChangeArrowheads="1"/>
          </p:cNvSpPr>
          <p:nvPr/>
        </p:nvSpPr>
        <p:spPr bwMode="auto">
          <a:xfrm>
            <a:off x="1066800" y="1270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Linear Diophantine Equation</a:t>
            </a:r>
            <a:endParaRPr lang="en-US" sz="2000"/>
          </a:p>
        </p:txBody>
      </p:sp>
      <p:sp>
        <p:nvSpPr>
          <p:cNvPr id="164868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4869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4870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4871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4872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4873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4874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4875" name="Line 15"/>
          <p:cNvSpPr>
            <a:spLocks noChangeShapeType="1"/>
          </p:cNvSpPr>
          <p:nvPr/>
        </p:nvSpPr>
        <p:spPr bwMode="auto">
          <a:xfrm>
            <a:off x="609600" y="160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876" name="Line 16"/>
          <p:cNvSpPr>
            <a:spLocks noChangeShapeType="1"/>
          </p:cNvSpPr>
          <p:nvPr/>
        </p:nvSpPr>
        <p:spPr bwMode="auto">
          <a:xfrm>
            <a:off x="609600" y="2819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877" name="Rectangle 17"/>
          <p:cNvSpPr>
            <a:spLocks noChangeArrowheads="1"/>
          </p:cNvSpPr>
          <p:nvPr/>
        </p:nvSpPr>
        <p:spPr bwMode="auto">
          <a:xfrm>
            <a:off x="647700" y="16922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latin typeface="Arial" panose="020B0604020202020204" pitchFamily="34" charset="0"/>
              </a:rPr>
              <a:t>A linear Diophantine equation of two variables is ax + by = c.</a:t>
            </a:r>
          </a:p>
        </p:txBody>
      </p:sp>
      <p:pic>
        <p:nvPicPr>
          <p:cNvPr id="1648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505200"/>
            <a:ext cx="88296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D877C4-A354-48CE-A198-05B2B5EF31DA}" type="slidenum">
              <a:rPr lang="en-US" i="0">
                <a:latin typeface="Arial" panose="020B0604020202020204" pitchFamily="34" charset="0"/>
              </a:rPr>
              <a:pPr/>
              <a:t>81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66915" name="Text Box 2"/>
          <p:cNvSpPr txBox="1">
            <a:spLocks noChangeArrowheads="1"/>
          </p:cNvSpPr>
          <p:nvPr/>
        </p:nvSpPr>
        <p:spPr bwMode="auto">
          <a:xfrm>
            <a:off x="1143000" y="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rgbClr val="FF0000"/>
                </a:solidFill>
              </a:rPr>
              <a:t>Linear Diophantine Equation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66916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6917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6918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6919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6920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6921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6922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6923" name="Line 11"/>
          <p:cNvSpPr>
            <a:spLocks noChangeShapeType="1"/>
          </p:cNvSpPr>
          <p:nvPr/>
        </p:nvSpPr>
        <p:spPr bwMode="auto">
          <a:xfrm>
            <a:off x="609600" y="1905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6924" name="Line 12"/>
          <p:cNvSpPr>
            <a:spLocks noChangeShapeType="1"/>
          </p:cNvSpPr>
          <p:nvPr/>
        </p:nvSpPr>
        <p:spPr bwMode="auto">
          <a:xfrm>
            <a:off x="609600" y="3124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6925" name="Rectangle 13"/>
          <p:cNvSpPr>
            <a:spLocks noChangeArrowheads="1"/>
          </p:cNvSpPr>
          <p:nvPr/>
        </p:nvSpPr>
        <p:spPr bwMode="auto">
          <a:xfrm>
            <a:off x="647700" y="1997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latin typeface="Arial" panose="020B0604020202020204" pitchFamily="34" charset="0"/>
              </a:rPr>
              <a:t>Particular solution: </a:t>
            </a:r>
            <a:br>
              <a:rPr lang="en-US" sz="3200">
                <a:latin typeface="Arial" panose="020B0604020202020204" pitchFamily="34" charset="0"/>
              </a:rPr>
            </a:br>
            <a:r>
              <a:rPr lang="en-US" sz="3200">
                <a:latin typeface="Arial" panose="020B0604020202020204" pitchFamily="34" charset="0"/>
              </a:rPr>
              <a:t>x</a:t>
            </a:r>
            <a:r>
              <a:rPr lang="en-US" sz="3200" baseline="-25000">
                <a:latin typeface="Arial" panose="020B0604020202020204" pitchFamily="34" charset="0"/>
              </a:rPr>
              <a:t>0</a:t>
            </a:r>
            <a:r>
              <a:rPr lang="en-US" sz="3200">
                <a:latin typeface="Arial" panose="020B0604020202020204" pitchFamily="34" charset="0"/>
              </a:rPr>
              <a:t> = (c/d)s and     y</a:t>
            </a:r>
            <a:r>
              <a:rPr lang="en-US" sz="3200" baseline="-25000">
                <a:latin typeface="Arial" panose="020B0604020202020204" pitchFamily="34" charset="0"/>
              </a:rPr>
              <a:t>0</a:t>
            </a:r>
            <a:r>
              <a:rPr lang="en-US" sz="3200">
                <a:latin typeface="Arial" panose="020B0604020202020204" pitchFamily="34" charset="0"/>
              </a:rPr>
              <a:t> = (c/d)t</a:t>
            </a:r>
          </a:p>
        </p:txBody>
      </p:sp>
      <p:sp>
        <p:nvSpPr>
          <p:cNvPr id="166926" name="Line 21"/>
          <p:cNvSpPr>
            <a:spLocks noChangeShapeType="1"/>
          </p:cNvSpPr>
          <p:nvPr/>
        </p:nvSpPr>
        <p:spPr bwMode="auto">
          <a:xfrm>
            <a:off x="533400" y="4572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6927" name="Line 22"/>
          <p:cNvSpPr>
            <a:spLocks noChangeShapeType="1"/>
          </p:cNvSpPr>
          <p:nvPr/>
        </p:nvSpPr>
        <p:spPr bwMode="auto">
          <a:xfrm>
            <a:off x="533400" y="6324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6928" name="Rectangle 23"/>
          <p:cNvSpPr>
            <a:spLocks noChangeArrowheads="1"/>
          </p:cNvSpPr>
          <p:nvPr/>
        </p:nvSpPr>
        <p:spPr bwMode="auto">
          <a:xfrm>
            <a:off x="571500" y="4664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latin typeface="Arial" panose="020B0604020202020204" pitchFamily="34" charset="0"/>
              </a:rPr>
              <a:t>General solutions: </a:t>
            </a:r>
          </a:p>
          <a:p>
            <a:r>
              <a:rPr lang="en-US" sz="3200">
                <a:latin typeface="Arial" panose="020B0604020202020204" pitchFamily="34" charset="0"/>
              </a:rPr>
              <a:t>x = x</a:t>
            </a:r>
            <a:r>
              <a:rPr lang="en-US" sz="3200" baseline="-25000">
                <a:latin typeface="Arial" panose="020B0604020202020204" pitchFamily="34" charset="0"/>
              </a:rPr>
              <a:t>0</a:t>
            </a:r>
            <a:r>
              <a:rPr lang="en-US" sz="3200">
                <a:latin typeface="Arial" panose="020B0604020202020204" pitchFamily="34" charset="0"/>
              </a:rPr>
              <a:t> + k (b/d) and  y = y</a:t>
            </a:r>
            <a:r>
              <a:rPr lang="en-US" sz="3200" baseline="-25000">
                <a:latin typeface="Arial" panose="020B0604020202020204" pitchFamily="34" charset="0"/>
              </a:rPr>
              <a:t>0</a:t>
            </a:r>
            <a:r>
              <a:rPr lang="en-US" sz="3200">
                <a:latin typeface="Arial" panose="020B0604020202020204" pitchFamily="34" charset="0"/>
              </a:rPr>
              <a:t> − k(a/d) </a:t>
            </a:r>
            <a:br>
              <a:rPr lang="en-US" sz="3200">
                <a:latin typeface="Arial" panose="020B0604020202020204" pitchFamily="34" charset="0"/>
              </a:rPr>
            </a:br>
            <a:r>
              <a:rPr lang="en-US" sz="3200">
                <a:latin typeface="Arial" panose="020B0604020202020204" pitchFamily="34" charset="0"/>
              </a:rPr>
              <a:t>where k is an integer</a:t>
            </a:r>
          </a:p>
        </p:txBody>
      </p:sp>
      <p:sp>
        <p:nvSpPr>
          <p:cNvPr id="166929" name="TextBox 1"/>
          <p:cNvSpPr txBox="1">
            <a:spLocks noChangeArrowheads="1"/>
          </p:cNvSpPr>
          <p:nvPr/>
        </p:nvSpPr>
        <p:spPr bwMode="auto">
          <a:xfrm>
            <a:off x="1676400" y="914400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3600"/>
              <a:t>d=gcd(a,b)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81C054-1562-4CCB-9CD3-B831E9AA0F3F}" type="slidenum">
              <a:rPr lang="en-US" i="0">
                <a:latin typeface="Arial" panose="020B0604020202020204" pitchFamily="34" charset="0"/>
              </a:rPr>
              <a:pPr/>
              <a:t>82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68963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423988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8964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8965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8966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8967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8968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8969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8970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68971" name="Text Box 10"/>
          <p:cNvSpPr txBox="1">
            <a:spLocks noChangeArrowheads="1"/>
          </p:cNvSpPr>
          <p:nvPr/>
        </p:nvSpPr>
        <p:spPr bwMode="auto">
          <a:xfrm>
            <a:off x="1143000" y="0"/>
            <a:ext cx="20653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 Continued</a:t>
            </a:r>
          </a:p>
        </p:txBody>
      </p:sp>
      <p:sp>
        <p:nvSpPr>
          <p:cNvPr id="913419" name="Rectangle 11"/>
          <p:cNvSpPr>
            <a:spLocks noChangeArrowheads="1"/>
          </p:cNvSpPr>
          <p:nvPr/>
        </p:nvSpPr>
        <p:spPr bwMode="auto">
          <a:xfrm>
            <a:off x="304800" y="1158875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particular and general solutions to the equation </a:t>
            </a:r>
          </a:p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21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+ 14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= 35.</a:t>
            </a:r>
          </a:p>
        </p:txBody>
      </p:sp>
      <p:sp>
        <p:nvSpPr>
          <p:cNvPr id="913421" name="Rectangle 13"/>
          <p:cNvSpPr>
            <a:spLocks noChangeArrowheads="1"/>
          </p:cNvSpPr>
          <p:nvPr/>
        </p:nvSpPr>
        <p:spPr bwMode="auto">
          <a:xfrm>
            <a:off x="228600" y="22098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pic>
        <p:nvPicPr>
          <p:cNvPr id="16897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79629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30FF0E-46BC-4AEE-A51B-F82EBA877AE0}" type="slidenum">
              <a:rPr lang="en-US" i="0">
                <a:latin typeface="Arial" panose="020B0604020202020204" pitchFamily="34" charset="0"/>
              </a:rPr>
              <a:pPr/>
              <a:t>83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171011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346200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</a:rPr>
              <a:t>Example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71012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71013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71014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71015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71016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71017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71018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171019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Continued</a:t>
            </a:r>
          </a:p>
        </p:txBody>
      </p:sp>
      <p:sp>
        <p:nvSpPr>
          <p:cNvPr id="915467" name="Rectangle 11"/>
          <p:cNvSpPr>
            <a:spLocks noChangeArrowheads="1"/>
          </p:cNvSpPr>
          <p:nvPr/>
        </p:nvSpPr>
        <p:spPr bwMode="auto">
          <a:xfrm>
            <a:off x="304800" y="1219200"/>
            <a:ext cx="82296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 example, imagine we want to cash a $100 check and get</a:t>
            </a:r>
          </a:p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some $20 and some $5 bills. We have many choices, which we can find by solving the corresponding Diophantine equation 20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+ 5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100. Since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sz="2400" i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gcd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(20, 5) = 5 and 5 | 100, the equation has an infinite number of solutions, but only a few of them are acceptable in this case The general solutions</a:t>
            </a:r>
          </a:p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with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nonnegative are </a:t>
            </a:r>
          </a:p>
          <a:p>
            <a:pPr algn="just" eaLnBrk="1" hangingPunct="1"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</a:t>
            </a:r>
            <a:r>
              <a:rPr lang="en-US" sz="24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(0, 20), (1, 16), (2, 12), (3, 8), (4, 4), (5, 0).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A2D30E-FA42-43E4-B362-6E9526A90FB0}" type="slidenum">
              <a:rPr lang="en-US" i="0">
                <a:latin typeface="Arial" panose="020B0604020202020204" pitchFamily="34" charset="0"/>
              </a:rPr>
              <a:pPr/>
              <a:t>9</a:t>
            </a:fld>
            <a:endParaRPr lang="en-US" i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143000" y="74613"/>
            <a:ext cx="1962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/>
              <a:t>Continued</a:t>
            </a: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1143000" y="609600"/>
            <a:ext cx="43005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folHlink"/>
                </a:solidFill>
              </a:rPr>
              <a:t>Figure  </a:t>
            </a:r>
            <a:r>
              <a:rPr lang="en-US"/>
              <a:t>Division algorithm for integers</a:t>
            </a:r>
          </a:p>
        </p:txBody>
      </p:sp>
      <p:pic>
        <p:nvPicPr>
          <p:cNvPr id="2049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362200"/>
            <a:ext cx="6362700" cy="317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4816</TotalTime>
  <Words>2908</Words>
  <Application>Microsoft Office PowerPoint</Application>
  <PresentationFormat>On-screen Show (4:3)</PresentationFormat>
  <Paragraphs>493</Paragraphs>
  <Slides>83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Times New Roman</vt:lpstr>
      <vt:lpstr>Arial</vt:lpstr>
      <vt:lpstr>Tahoma</vt:lpstr>
      <vt:lpstr>Wingdings</vt:lpstr>
      <vt:lpstr>Tw Cen MT</vt:lpstr>
      <vt:lpstr>Times</vt:lpstr>
      <vt:lpstr>Symbol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USER</cp:lastModifiedBy>
  <cp:revision>201</cp:revision>
  <dcterms:created xsi:type="dcterms:W3CDTF">2000-01-15T04:50:39Z</dcterms:created>
  <dcterms:modified xsi:type="dcterms:W3CDTF">2020-04-02T14:05:53Z</dcterms:modified>
</cp:coreProperties>
</file>