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9"/>
  </p:notesMasterIdLst>
  <p:sldIdLst>
    <p:sldId id="960" r:id="rId2"/>
    <p:sldId id="956" r:id="rId3"/>
    <p:sldId id="964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3" r:id="rId14"/>
    <p:sldId id="1291" r:id="rId15"/>
    <p:sldId id="1292" r:id="rId16"/>
    <p:sldId id="1174" r:id="rId17"/>
    <p:sldId id="1290" r:id="rId18"/>
    <p:sldId id="1175" r:id="rId19"/>
    <p:sldId id="1176" r:id="rId20"/>
    <p:sldId id="1177" r:id="rId21"/>
    <p:sldId id="1178" r:id="rId22"/>
    <p:sldId id="1179" r:id="rId23"/>
    <p:sldId id="1180" r:id="rId24"/>
    <p:sldId id="1181" r:id="rId25"/>
    <p:sldId id="1182" r:id="rId26"/>
    <p:sldId id="1183" r:id="rId27"/>
    <p:sldId id="1184" r:id="rId28"/>
    <p:sldId id="1293" r:id="rId29"/>
    <p:sldId id="1185" r:id="rId30"/>
    <p:sldId id="1186" r:id="rId31"/>
    <p:sldId id="1187" r:id="rId32"/>
    <p:sldId id="1188" r:id="rId33"/>
    <p:sldId id="1189" r:id="rId34"/>
    <p:sldId id="1192" r:id="rId35"/>
    <p:sldId id="1193" r:id="rId36"/>
    <p:sldId id="1194" r:id="rId37"/>
    <p:sldId id="1195" r:id="rId38"/>
    <p:sldId id="1196" r:id="rId39"/>
    <p:sldId id="1197" r:id="rId40"/>
    <p:sldId id="1198" r:id="rId41"/>
    <p:sldId id="1200" r:id="rId42"/>
    <p:sldId id="1201" r:id="rId43"/>
    <p:sldId id="1202" r:id="rId44"/>
    <p:sldId id="1203" r:id="rId45"/>
    <p:sldId id="1205" r:id="rId46"/>
    <p:sldId id="1190" r:id="rId47"/>
    <p:sldId id="1191" r:id="rId48"/>
    <p:sldId id="1206" r:id="rId49"/>
    <p:sldId id="1207" r:id="rId50"/>
    <p:sldId id="1208" r:id="rId51"/>
    <p:sldId id="1209" r:id="rId52"/>
    <p:sldId id="1211" r:id="rId53"/>
    <p:sldId id="1212" r:id="rId54"/>
    <p:sldId id="1213" r:id="rId55"/>
    <p:sldId id="1214" r:id="rId56"/>
    <p:sldId id="1215" r:id="rId57"/>
    <p:sldId id="1217" r:id="rId58"/>
    <p:sldId id="1219" r:id="rId59"/>
    <p:sldId id="1220" r:id="rId60"/>
    <p:sldId id="1221" r:id="rId61"/>
    <p:sldId id="1222" r:id="rId62"/>
    <p:sldId id="1223" r:id="rId63"/>
    <p:sldId id="1224" r:id="rId64"/>
    <p:sldId id="1233" r:id="rId65"/>
    <p:sldId id="1234" r:id="rId66"/>
    <p:sldId id="1235" r:id="rId67"/>
    <p:sldId id="1236" r:id="rId68"/>
    <p:sldId id="1238" r:id="rId69"/>
    <p:sldId id="1239" r:id="rId70"/>
    <p:sldId id="1225" r:id="rId71"/>
    <p:sldId id="1240" r:id="rId72"/>
    <p:sldId id="1241" r:id="rId73"/>
    <p:sldId id="1242" r:id="rId74"/>
    <p:sldId id="1243" r:id="rId75"/>
    <p:sldId id="1244" r:id="rId76"/>
    <p:sldId id="1245" r:id="rId77"/>
    <p:sldId id="1246" r:id="rId78"/>
    <p:sldId id="1247" r:id="rId79"/>
    <p:sldId id="1248" r:id="rId80"/>
    <p:sldId id="1249" r:id="rId81"/>
    <p:sldId id="1250" r:id="rId82"/>
    <p:sldId id="1289" r:id="rId83"/>
    <p:sldId id="1251" r:id="rId84"/>
    <p:sldId id="1252" r:id="rId85"/>
    <p:sldId id="1253" r:id="rId86"/>
    <p:sldId id="1254" r:id="rId87"/>
    <p:sldId id="1255" r:id="rId88"/>
    <p:sldId id="1256" r:id="rId89"/>
    <p:sldId id="1257" r:id="rId90"/>
    <p:sldId id="1258" r:id="rId91"/>
    <p:sldId id="1261" r:id="rId92"/>
    <p:sldId id="1259" r:id="rId93"/>
    <p:sldId id="1260" r:id="rId94"/>
    <p:sldId id="1262" r:id="rId95"/>
    <p:sldId id="1265" r:id="rId96"/>
    <p:sldId id="1264" r:id="rId97"/>
    <p:sldId id="1267" r:id="rId98"/>
    <p:sldId id="1269" r:id="rId99"/>
    <p:sldId id="1270" r:id="rId100"/>
    <p:sldId id="1271" r:id="rId101"/>
    <p:sldId id="1272" r:id="rId102"/>
    <p:sldId id="1273" r:id="rId103"/>
    <p:sldId id="1274" r:id="rId104"/>
    <p:sldId id="1275" r:id="rId105"/>
    <p:sldId id="1276" r:id="rId106"/>
    <p:sldId id="1277" r:id="rId107"/>
    <p:sldId id="1278" r:id="rId108"/>
    <p:sldId id="1279" r:id="rId109"/>
    <p:sldId id="1280" r:id="rId110"/>
    <p:sldId id="1281" r:id="rId111"/>
    <p:sldId id="1282" r:id="rId112"/>
    <p:sldId id="1284" r:id="rId113"/>
    <p:sldId id="1283" r:id="rId114"/>
    <p:sldId id="1285" r:id="rId115"/>
    <p:sldId id="1286" r:id="rId116"/>
    <p:sldId id="1287" r:id="rId117"/>
    <p:sldId id="1288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4"/>
    <p:restoredTop sz="85968" autoAdjust="0"/>
  </p:normalViewPr>
  <p:slideViewPr>
    <p:cSldViewPr snapToGrid="0" snapToObjects="1">
      <p:cViewPr varScale="1">
        <p:scale>
          <a:sx n="66" d="100"/>
          <a:sy n="66" d="100"/>
        </p:scale>
        <p:origin x="90" y="156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7376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898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AB190-6406-47B3-8688-A94081FD492E}" type="slidenum">
              <a:rPr lang="en-AU" smtClean="0">
                <a:latin typeface="Arial" pitchFamily="34" charset="0"/>
                <a:ea typeface="PMingLiU" pitchFamily="18" charset="-120"/>
              </a:rPr>
              <a:pPr/>
              <a:t>15</a:t>
            </a:fld>
            <a:endParaRPr lang="en-AU" smtClean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smtClean="0">
                <a:latin typeface="Arial" pitchFamily="34" charset="0"/>
              </a:rPr>
              <a:t>Block ciphers work a on block / word at a time, which is some number of bits. All of these bits have to be available before the block can be processed. Stream ciphers work on a bit or byte of the message at a time, hence process it as a “stream”. Block ciphers are currently better analysed, and seem to have a broader range of applications, hence focus on them.</a:t>
            </a:r>
          </a:p>
        </p:txBody>
      </p:sp>
    </p:spTree>
    <p:extLst>
      <p:ext uri="{BB962C8B-B14F-4D97-AF65-F5344CB8AC3E}">
        <p14:creationId xmlns:p14="http://schemas.microsoft.com/office/powerpoint/2010/main" val="41839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9AD8E-5E88-4E1B-897A-1024B8454F2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2017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586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40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46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09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5009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60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33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19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14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02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97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06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68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41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931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4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139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58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1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0062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320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679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387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596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231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649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2854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91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3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AD4A7-0882-4109-99AA-A63B3268F5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18.wmf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wmf"/><Relationship Id="rId4" Type="http://schemas.openxmlformats.org/officeDocument/2006/relationships/image" Target="../media/image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5.wmf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5.wmf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84" y="3186823"/>
            <a:ext cx="1024863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863" y="1247138"/>
            <a:ext cx="7441595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 smtClean="0">
                <a:solidFill>
                  <a:srgbClr val="000099"/>
                </a:solidFill>
                <a:latin typeface="+mj-lt"/>
              </a:rPr>
              <a:t>Computer Security</a:t>
            </a:r>
            <a:endParaRPr lang="en-US" altLang="en-US" sz="5400" b="1" dirty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xmlns="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013C9AA-C92D-3447-980D-9E87E91150AF}"/>
              </a:ext>
            </a:extLst>
          </p:cNvPr>
          <p:cNvGrpSpPr/>
          <p:nvPr/>
        </p:nvGrpSpPr>
        <p:grpSpPr>
          <a:xfrm>
            <a:off x="1028700" y="4797287"/>
            <a:ext cx="10023613" cy="1261884"/>
            <a:chOff x="1028700" y="4797287"/>
            <a:chExt cx="10023613" cy="12618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910D187-987A-2E48-BD33-8FD3635EDE47}"/>
                </a:ext>
              </a:extLst>
            </p:cNvPr>
            <p:cNvSpPr txBox="1"/>
            <p:nvPr/>
          </p:nvSpPr>
          <p:spPr>
            <a:xfrm>
              <a:off x="1126434" y="4797287"/>
              <a:ext cx="992587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authentication response from mobile:</a:t>
              </a:r>
            </a:p>
            <a:p>
              <a:pPr marL="641350" lvl="1" indent="-184150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computes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using its secret key to make same cryptographic calculation that HSS made to compute </a:t>
              </a:r>
              <a:r>
                <a:rPr lang="en-US" sz="2400" i="1" dirty="0"/>
                <a:t>xres</a:t>
              </a:r>
              <a:r>
                <a:rPr lang="en-US" sz="2400" i="1" baseline="-25000" dirty="0"/>
                <a:t>HSS</a:t>
              </a:r>
              <a:r>
                <a:rPr lang="en-US" sz="2400" dirty="0"/>
                <a:t>  and sends </a:t>
              </a:r>
              <a:r>
                <a:rPr lang="en-US" sz="2400" i="1" dirty="0"/>
                <a:t>res</a:t>
              </a:r>
              <a:r>
                <a:rPr lang="en-US" sz="2400" i="1" baseline="-25000" dirty="0"/>
                <a:t>M</a:t>
              </a:r>
              <a:r>
                <a:rPr lang="en-US" sz="2400" dirty="0"/>
                <a:t> to MME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D59B293D-1764-4843-8A74-36EAD02B76F7}"/>
                </a:ext>
              </a:extLst>
            </p:cNvPr>
            <p:cNvGrpSpPr/>
            <p:nvPr/>
          </p:nvGrpSpPr>
          <p:grpSpPr>
            <a:xfrm>
              <a:off x="1028700" y="4867775"/>
              <a:ext cx="291152" cy="369332"/>
              <a:chOff x="7031063" y="1754916"/>
              <a:chExt cx="291152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xmlns="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xmlns="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414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399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385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xmlns="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xmlns="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xmlns="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xmlns="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xmlns="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xmlns="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xmlns="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xmlns="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xmlns="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xmlns="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xmlns="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xmlns="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xmlns="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xmlns="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xmlns="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xmlns="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xmlns="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xmlns="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xmlns="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xmlns="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xmlns="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xmlns="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xmlns="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xmlns="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xmlns="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xmlns="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xmlns="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xmlns="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xmlns="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xmlns="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xmlns="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xmlns="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xmlns="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xmlns="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xmlns="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xmlns="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xmlns="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xmlns="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xmlns="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xmlns="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xmlns="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xmlns="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xmlns="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xmlns="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xmlns="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xmlns="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xmlns="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xmlns="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xmlns="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xmlns="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xmlns="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xmlns="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xmlns="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xmlns="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xmlns="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xmlns="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xmlns="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xmlns="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xmlns="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xmlns="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xmlns="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xmlns="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xmlns="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xmlns="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xmlns="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xmlns="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xmlns="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xmlns="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xmlns="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xmlns="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33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10D187-987A-2E48-BD33-8FD3635EDE47}"/>
              </a:ext>
            </a:extLst>
          </p:cNvPr>
          <p:cNvSpPr txBox="1"/>
          <p:nvPr/>
        </p:nvSpPr>
        <p:spPr>
          <a:xfrm>
            <a:off x="1126434" y="4797287"/>
            <a:ext cx="104957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mobile is authenticated by network: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compares mobile-computed value of </a:t>
            </a:r>
            <a:r>
              <a:rPr lang="en-US" sz="2400" i="1" dirty="0"/>
              <a:t>res</a:t>
            </a:r>
            <a:r>
              <a:rPr lang="en-US" sz="2400" i="1" baseline="-25000" dirty="0"/>
              <a:t>M</a:t>
            </a:r>
            <a:r>
              <a:rPr lang="en-US" sz="2400" i="1" dirty="0"/>
              <a:t> </a:t>
            </a:r>
            <a:r>
              <a:rPr lang="en-US" sz="2400" dirty="0"/>
              <a:t>with the HSS-computed value of </a:t>
            </a:r>
            <a:r>
              <a:rPr lang="en-US" sz="2400" i="1" dirty="0"/>
              <a:t>xres</a:t>
            </a:r>
            <a:r>
              <a:rPr lang="en-US" sz="2400" i="1" baseline="-25000" dirty="0"/>
              <a:t>HSS</a:t>
            </a:r>
            <a:r>
              <a:rPr lang="en-US" sz="2400" dirty="0"/>
              <a:t> . If they match, mobile is authenticated ! (why?)</a:t>
            </a:r>
          </a:p>
          <a:p>
            <a:pPr marL="522288" indent="-234950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MMS informs BS that mobile is authenticated, generates keys for BS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D59B293D-1764-4843-8A74-36EAD02B76F7}"/>
              </a:ext>
            </a:extLst>
          </p:cNvPr>
          <p:cNvGrpSpPr/>
          <p:nvPr/>
        </p:nvGrpSpPr>
        <p:grpSpPr>
          <a:xfrm>
            <a:off x="1028700" y="4867775"/>
            <a:ext cx="306494" cy="369332"/>
            <a:chOff x="7031063" y="1754916"/>
            <a:chExt cx="306494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9475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9331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9188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xmlns="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xmlns="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xmlns="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xmlns="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xmlns="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xmlns="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xmlns="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xmlns="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xmlns="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xmlns="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xmlns="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xmlns="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xmlns="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xmlns="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xmlns="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xmlns="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xmlns="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xmlns="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xmlns="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xmlns="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xmlns="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xmlns="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xmlns="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xmlns="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xmlns="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xmlns="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xmlns="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xmlns="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xmlns="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xmlns="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xmlns="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xmlns="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xmlns="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xmlns="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xmlns="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xmlns="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xmlns="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xmlns="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xmlns="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xmlns="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xmlns="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xmlns="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xmlns="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xmlns="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xmlns="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xmlns="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xmlns="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xmlns="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xmlns="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xmlns="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xmlns="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xmlns="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xmlns="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xmlns="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xmlns="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xmlns="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xmlns="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xmlns="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xmlns="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xmlns="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xmlns="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xmlns="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xmlns="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xmlns="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xmlns="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xmlns="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xmlns="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xmlns="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xmlns="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xmlns="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A26197-74D9-CA41-9B8F-89ADFE668961}"/>
              </a:ext>
            </a:extLst>
          </p:cNvPr>
          <p:cNvGrpSpPr/>
          <p:nvPr/>
        </p:nvGrpSpPr>
        <p:grpSpPr>
          <a:xfrm>
            <a:off x="1939054" y="4066669"/>
            <a:ext cx="3799395" cy="567195"/>
            <a:chOff x="1939054" y="4066669"/>
            <a:chExt cx="3799395" cy="567195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9FFB84DA-82E2-4D4A-A7C4-2E19B0090A77}"/>
                </a:ext>
              </a:extLst>
            </p:cNvPr>
            <p:cNvCxnSpPr/>
            <p:nvPr/>
          </p:nvCxnSpPr>
          <p:spPr>
            <a:xfrm flipH="1">
              <a:off x="4090116" y="447271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8739ED31-A787-FF47-BB59-7408E1084A07}"/>
                </a:ext>
              </a:extLst>
            </p:cNvPr>
            <p:cNvCxnSpPr/>
            <p:nvPr/>
          </p:nvCxnSpPr>
          <p:spPr>
            <a:xfrm flipH="1">
              <a:off x="1939054" y="4563316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47E6CE51-72A0-6743-B574-9C945D0CA778}"/>
                </a:ext>
              </a:extLst>
            </p:cNvPr>
            <p:cNvGrpSpPr/>
            <p:nvPr/>
          </p:nvGrpSpPr>
          <p:grpSpPr>
            <a:xfrm>
              <a:off x="4787193" y="4264532"/>
              <a:ext cx="305943" cy="369332"/>
              <a:chOff x="7031063" y="1728412"/>
              <a:chExt cx="305943" cy="369332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xmlns="" id="{2A7565CB-C298-B445-8AA5-D60763860B3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35E0453F-D644-4A44-89CB-E5ACE788784D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18DE3BA0-2E0C-224E-90CE-53AC3092DE04}"/>
                </a:ext>
              </a:extLst>
            </p:cNvPr>
            <p:cNvSpPr txBox="1"/>
            <p:nvPr/>
          </p:nvSpPr>
          <p:spPr>
            <a:xfrm>
              <a:off x="4553695" y="4066669"/>
              <a:ext cx="804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OK, keys</a:t>
              </a:r>
              <a:endParaRPr lang="en-US" sz="1400" baseline="-25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43C723C0-8CD6-DB4C-A3B1-1A08E33FED91}"/>
                </a:ext>
              </a:extLst>
            </p:cNvPr>
            <p:cNvSpPr txBox="1"/>
            <p:nvPr/>
          </p:nvSpPr>
          <p:spPr>
            <a:xfrm>
              <a:off x="2161442" y="4233327"/>
              <a:ext cx="396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OK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5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E5E40081-96E6-1745-AAC4-5F3148A259E9}"/>
              </a:ext>
            </a:extLst>
          </p:cNvPr>
          <p:cNvCxnSpPr>
            <a:cxnSpLocks/>
          </p:cNvCxnSpPr>
          <p:nvPr/>
        </p:nvCxnSpPr>
        <p:spPr>
          <a:xfrm flipH="1">
            <a:off x="1775791" y="2738790"/>
            <a:ext cx="5731" cy="25488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25212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xmlns="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xmlns="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xmlns="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xmlns="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xmlns="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xmlns="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xmlns="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xmlns="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xmlns="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xmlns="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xmlns="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xmlns="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xmlns="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xmlns="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xmlns="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xmlns="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xmlns="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xmlns="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xmlns="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xmlns="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xmlns="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xmlns="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xmlns="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xmlns="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xmlns="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xmlns="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xmlns="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xmlns="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xmlns="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xmlns="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xmlns="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xmlns="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xmlns="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xmlns="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xmlns="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xmlns="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xmlns="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xmlns="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xmlns="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xmlns="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xmlns="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xmlns="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xmlns="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xmlns="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xmlns="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xmlns="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xmlns="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xmlns="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xmlns="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xmlns="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xmlns="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xmlns="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xmlns="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xmlns="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xmlns="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xmlns="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xmlns="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xmlns="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xmlns="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xmlns="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xmlns="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xmlns="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xmlns="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xmlns="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xmlns="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xmlns="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xmlns="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xmlns="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xmlns="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xmlns="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435FFE3-24B8-C140-BF08-8BB3DEA8FF21}"/>
              </a:ext>
            </a:extLst>
          </p:cNvPr>
          <p:cNvGrpSpPr/>
          <p:nvPr/>
        </p:nvGrpSpPr>
        <p:grpSpPr>
          <a:xfrm>
            <a:off x="1899298" y="3676811"/>
            <a:ext cx="3799395" cy="392848"/>
            <a:chOff x="1899298" y="3676811"/>
            <a:chExt cx="3799395" cy="392848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xmlns="" id="{54F7DAB2-A0D7-7D4B-9136-696ABC9D5A82}"/>
                </a:ext>
              </a:extLst>
            </p:cNvPr>
            <p:cNvCxnSpPr/>
            <p:nvPr/>
          </p:nvCxnSpPr>
          <p:spPr>
            <a:xfrm>
              <a:off x="1899298" y="3910512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xmlns="" id="{DE066074-447D-844F-892A-D7A2DAF88A77}"/>
                </a:ext>
              </a:extLst>
            </p:cNvPr>
            <p:cNvCxnSpPr/>
            <p:nvPr/>
          </p:nvCxnSpPr>
          <p:spPr>
            <a:xfrm>
              <a:off x="4050360" y="4008104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9D13C86A-9E2D-6D4A-BCF7-547FAED55737}"/>
                </a:ext>
              </a:extLst>
            </p:cNvPr>
            <p:cNvSpPr txBox="1"/>
            <p:nvPr/>
          </p:nvSpPr>
          <p:spPr>
            <a:xfrm>
              <a:off x="4628187" y="3676811"/>
              <a:ext cx="509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</a:t>
              </a:r>
              <a:r>
                <a:rPr lang="en-US" sz="1400" baseline="-25000" dirty="0"/>
                <a:t>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6AA624CC-7FA8-E74C-906C-8C2C0899983D}"/>
                </a:ext>
              </a:extLst>
            </p:cNvPr>
            <p:cNvGrpSpPr/>
            <p:nvPr/>
          </p:nvGrpSpPr>
          <p:grpSpPr>
            <a:xfrm>
              <a:off x="2141216" y="3700327"/>
              <a:ext cx="291152" cy="369332"/>
              <a:chOff x="7031063" y="1728412"/>
              <a:chExt cx="291152" cy="369332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5E535200-2F47-3743-8504-24DA7CB1659E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05778882-8A28-FC40-8DE1-5DC6BD7A11E0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282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9FFB84DA-82E2-4D4A-A7C4-2E19B0090A77}"/>
              </a:ext>
            </a:extLst>
          </p:cNvPr>
          <p:cNvCxnSpPr/>
          <p:nvPr/>
        </p:nvCxnSpPr>
        <p:spPr>
          <a:xfrm flipH="1">
            <a:off x="4090116" y="4472714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xmlns="" id="{8739ED31-A787-FF47-BB59-7408E1084A07}"/>
              </a:ext>
            </a:extLst>
          </p:cNvPr>
          <p:cNvCxnSpPr/>
          <p:nvPr/>
        </p:nvCxnSpPr>
        <p:spPr>
          <a:xfrm flipH="1">
            <a:off x="1939054" y="4563316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47E6CE51-72A0-6743-B574-9C945D0CA778}"/>
              </a:ext>
            </a:extLst>
          </p:cNvPr>
          <p:cNvGrpSpPr/>
          <p:nvPr/>
        </p:nvGrpSpPr>
        <p:grpSpPr>
          <a:xfrm>
            <a:off x="4787193" y="4264532"/>
            <a:ext cx="305943" cy="369332"/>
            <a:chOff x="7031063" y="1728412"/>
            <a:chExt cx="305943" cy="369332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2A7565CB-C298-B445-8AA5-D60763860B3E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xmlns="" id="{35E0453F-D644-4A44-89CB-E5ACE788784D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8DE3BA0-2E0C-224E-90CE-53AC3092DE04}"/>
              </a:ext>
            </a:extLst>
          </p:cNvPr>
          <p:cNvSpPr txBox="1"/>
          <p:nvPr/>
        </p:nvSpPr>
        <p:spPr>
          <a:xfrm>
            <a:off x="4553695" y="4066669"/>
            <a:ext cx="804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OK, keys</a:t>
            </a:r>
            <a:endParaRPr lang="en-US" sz="1400" baseline="-25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43C723C0-8CD6-DB4C-A3B1-1A08E33FED91}"/>
              </a:ext>
            </a:extLst>
          </p:cNvPr>
          <p:cNvSpPr txBox="1"/>
          <p:nvPr/>
        </p:nvSpPr>
        <p:spPr>
          <a:xfrm>
            <a:off x="2161442" y="4233327"/>
            <a:ext cx="396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OK</a:t>
            </a:r>
            <a:endParaRPr lang="en-US" sz="1400" baseline="-250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xmlns="" id="{3B3CE3A4-8755-6941-ADB5-904725C14D5E}"/>
              </a:ext>
            </a:extLst>
          </p:cNvPr>
          <p:cNvCxnSpPr/>
          <p:nvPr/>
        </p:nvCxnSpPr>
        <p:spPr>
          <a:xfrm flipH="1">
            <a:off x="1925802" y="5037477"/>
            <a:ext cx="1965534" cy="0"/>
          </a:xfrm>
          <a:prstGeom prst="straightConnector1">
            <a:avLst/>
          </a:prstGeom>
          <a:ln w="50800">
            <a:solidFill>
              <a:srgbClr val="00009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CFFB3E1-B9B5-1F46-8389-29CDE3D513A3}"/>
              </a:ext>
            </a:extLst>
          </p:cNvPr>
          <p:cNvGrpSpPr/>
          <p:nvPr/>
        </p:nvGrpSpPr>
        <p:grpSpPr>
          <a:xfrm>
            <a:off x="2744551" y="4829295"/>
            <a:ext cx="305943" cy="369332"/>
            <a:chOff x="7031063" y="1728412"/>
            <a:chExt cx="305943" cy="36933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7DD4EB9A-4B24-574F-B757-8FC732F5F46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68057879-E823-2B4E-A1A3-2CF9FB5D3125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16D617E1-7C22-8749-B2AD-C605C18D57C2}"/>
              </a:ext>
            </a:extLst>
          </p:cNvPr>
          <p:cNvSpPr txBox="1"/>
          <p:nvPr/>
        </p:nvSpPr>
        <p:spPr>
          <a:xfrm>
            <a:off x="2263483" y="4628374"/>
            <a:ext cx="122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derivation</a:t>
            </a:r>
            <a:endParaRPr lang="en-US" sz="1400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2A4D6E2-BEF0-B24C-ADD8-4DAC593AA408}"/>
              </a:ext>
            </a:extLst>
          </p:cNvPr>
          <p:cNvGrpSpPr/>
          <p:nvPr/>
        </p:nvGrpSpPr>
        <p:grpSpPr>
          <a:xfrm>
            <a:off x="6660875" y="4471409"/>
            <a:ext cx="5173317" cy="1569660"/>
            <a:chOff x="6660875" y="4471409"/>
            <a:chExt cx="5173317" cy="156966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D59B293D-1764-4843-8A74-36EAD02B76F7}"/>
                </a:ext>
              </a:extLst>
            </p:cNvPr>
            <p:cNvGrpSpPr/>
            <p:nvPr/>
          </p:nvGrpSpPr>
          <p:grpSpPr>
            <a:xfrm>
              <a:off x="6660875" y="4536471"/>
              <a:ext cx="306494" cy="369332"/>
              <a:chOff x="7031063" y="1754916"/>
              <a:chExt cx="306494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xmlns="" id="{8DBC537D-9564-BF47-9D69-A6797C5A879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xmlns="" id="{FEE9BC70-3513-0449-BA20-F87211E08FEA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7234EC0B-159E-7C45-997C-DA44C1D21C8F}"/>
                </a:ext>
              </a:extLst>
            </p:cNvPr>
            <p:cNvSpPr txBox="1"/>
            <p:nvPr/>
          </p:nvSpPr>
          <p:spPr>
            <a:xfrm>
              <a:off x="7005431" y="4471409"/>
              <a:ext cx="482876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mobile, BS determine keys for encrypting data, control frames over 4G wireless channel</a:t>
              </a:r>
            </a:p>
            <a:p>
              <a:pPr marL="342900" indent="-277813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AES can be 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27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317860-E357-3C44-B911-25998BEE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14829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4G</a:t>
            </a:r>
            <a:r>
              <a:rPr lang="en-US" dirty="0"/>
              <a:t>: MME in visited network makes authentication decision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home network provides authentication decision</a:t>
            </a:r>
          </a:p>
          <a:p>
            <a:pPr lvl="1"/>
            <a:r>
              <a:rPr lang="en-US" dirty="0"/>
              <a:t>visited MME plays “middleman” role but can still reject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encryption: from 4G to 5G</a:t>
            </a:r>
          </a:p>
        </p:txBody>
      </p:sp>
      <p:sp>
        <p:nvSpPr>
          <p:cNvPr id="133" name="Content Placeholder 3">
            <a:extLst>
              <a:ext uri="{FF2B5EF4-FFF2-40B4-BE49-F238E27FC236}">
                <a16:creationId xmlns:a16="http://schemas.microsoft.com/office/drawing/2014/main" xmlns="" id="{8BA62E15-9067-CC4E-9809-836EE009AFCE}"/>
              </a:ext>
            </a:extLst>
          </p:cNvPr>
          <p:cNvSpPr txBox="1">
            <a:spLocks/>
          </p:cNvSpPr>
          <p:nvPr/>
        </p:nvSpPr>
        <p:spPr>
          <a:xfrm>
            <a:off x="818322" y="3506446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uses shared-in-advance keys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keys not shared in advance for IoT</a:t>
            </a:r>
          </a:p>
        </p:txBody>
      </p:sp>
      <p:sp>
        <p:nvSpPr>
          <p:cNvPr id="134" name="Content Placeholder 3">
            <a:extLst>
              <a:ext uri="{FF2B5EF4-FFF2-40B4-BE49-F238E27FC236}">
                <a16:creationId xmlns:a16="http://schemas.microsoft.com/office/drawing/2014/main" xmlns="" id="{4D6D34A0-8735-4B40-846F-7F7B1606D4F7}"/>
              </a:ext>
            </a:extLst>
          </p:cNvPr>
          <p:cNvSpPr txBox="1">
            <a:spLocks/>
          </p:cNvSpPr>
          <p:nvPr/>
        </p:nvSpPr>
        <p:spPr>
          <a:xfrm>
            <a:off x="851452" y="4811785"/>
            <a:ext cx="10515600" cy="11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4G: </a:t>
            </a:r>
            <a:r>
              <a:rPr lang="en-US" dirty="0"/>
              <a:t>device IMSI transmitted in cleartext to BS</a:t>
            </a:r>
          </a:p>
          <a:p>
            <a:r>
              <a:rPr lang="en-US" dirty="0">
                <a:solidFill>
                  <a:srgbClr val="C00000"/>
                </a:solidFill>
              </a:rPr>
              <a:t>5G: </a:t>
            </a:r>
            <a:r>
              <a:rPr lang="en-US" dirty="0"/>
              <a:t>public key crypto used to encrypt IMSI</a:t>
            </a:r>
          </a:p>
        </p:txBody>
      </p:sp>
    </p:spTree>
    <p:extLst>
      <p:ext uri="{BB962C8B-B14F-4D97-AF65-F5344CB8AC3E}">
        <p14:creationId xmlns:p14="http://schemas.microsoft.com/office/powerpoint/2010/main" val="21111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xmlns="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xmlns="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xmlns="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xmlns="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xmlns="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xmlns="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xmlns="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xmlns="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xmlns="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xmlns="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xmlns="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xmlns="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xmlns="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xmlns="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xmlns="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xmlns="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xmlns="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xmlns="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xmlns="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xmlns="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xmlns="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xmlns="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xmlns="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xmlns="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xmlns="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xmlns="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xmlns="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xmlns="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xmlns="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xmlns="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xmlns="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xmlns="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xmlns="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xmlns="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xmlns="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xmlns="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xmlns="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xmlns="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xmlns="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xmlns="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xmlns="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xmlns="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xmlns="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xmlns="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xmlns="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xmlns="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xmlns="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xmlns="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xmlns="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xmlns="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xmlns="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xmlns="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xmlns="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xmlns="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xmlns="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xmlns="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xmlns="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xmlns="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xmlns="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xmlns="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xmlns="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xmlns="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xmlns="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xmlns="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xmlns="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xmlns="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xmlns="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xmlns="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xmlns="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xmlns="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xmlns="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xmlns="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xmlns="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xmlns="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xmlns="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xmlns="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xmlns="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xmlns="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xmlns="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xmlns="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xmlns="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xmlns="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xmlns="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xmlns="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xmlns="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xmlns="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xmlns="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xmlns="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xmlns="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xmlns="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xmlns="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xmlns="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xmlns="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xmlns="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xmlns="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xmlns="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xmlns="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xmlns="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xmlns="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xmlns="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xmlns="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xmlns="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xmlns="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xmlns="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xmlns="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xmlns="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xmlns="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xmlns="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xmlns="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xmlns="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xmlns="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xmlns="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xmlns="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xmlns="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xmlns="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xmlns="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xmlns="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xmlns="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xmlns="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xmlns="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xmlns="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xmlns="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xmlns="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xmlns="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xmlns="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xmlns="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xmlns="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xmlns="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xmlns="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xmlns="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xmlns="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xmlns="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xmlns="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xmlns="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xmlns="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xmlns="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xmlns="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xmlns="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xmlns="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xmlns="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xmlns="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xmlns="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xmlns="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xmlns="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xmlns="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xmlns="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xmlns="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xmlns="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xmlns="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xmlns="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xmlns="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xmlns="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xmlns="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xmlns="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xmlns="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xmlns="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xmlns="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xmlns="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xmlns="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xmlns="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xmlns="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xmlns="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xmlns="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xmlns="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xmlns="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xmlns="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xmlns="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xmlns="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xmlns="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xmlns="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xmlns="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xmlns="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xmlns="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xmlns="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xmlns="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xmlns="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xmlns="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xmlns="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xmlns="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xmlns="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xmlns="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xmlns="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xmlns="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xmlns="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xmlns="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xmlns="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xmlns="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xmlns="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xmlns="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xmlns="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xmlns="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xmlns="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xmlns="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xmlns="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xmlns="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xmlns="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xmlns="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xmlns="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xmlns="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xmlns="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xmlns="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xmlns="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xmlns="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xmlns="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xmlns="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xmlns="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xmlns="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xmlns="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xmlns="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xmlns="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xmlns="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xmlns="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xmlns="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xmlns="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xmlns="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xmlns="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xmlns="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xmlns="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xmlns="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xmlns="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xmlns="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xmlns="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xmlns="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xmlns="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xmlns="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xmlns="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xmlns="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xmlns="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xmlns="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xmlns="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xmlns="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xmlns="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xmlns="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xmlns="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xmlns="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xmlns="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xmlns="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xmlns="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xmlns="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xmlns="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xmlns="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xmlns="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xmlns="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xmlns="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xmlns="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xmlns="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xmlns="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xmlns="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xmlns="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505E387-0B35-7A44-9084-39BB98417210}"/>
              </a:ext>
            </a:extLst>
          </p:cNvPr>
          <p:cNvGrpSpPr/>
          <p:nvPr/>
        </p:nvGrpSpPr>
        <p:grpSpPr>
          <a:xfrm>
            <a:off x="-129639" y="1398191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xmlns="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xmlns="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xmlns="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xmlns="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xmlns="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xmlns="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xmlns="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xmlns="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xmlns="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xmlns="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xmlns="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xmlns="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xmlns="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xmlns="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xmlns="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xmlns="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xmlns="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xmlns="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xmlns="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xmlns="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xmlns="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xmlns="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xmlns="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xmlns="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xmlns="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xmlns="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xmlns="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xmlns="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xmlns="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xmlns="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xmlns="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xmlns="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xmlns="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xmlns="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xmlns="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xmlns="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xmlns="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xmlns="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xmlns="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xmlns="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xmlns="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xmlns="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xmlns="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xmlns="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xmlns="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xmlns="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xmlns="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xmlns="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xmlns="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xmlns="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xmlns="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xmlns="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xmlns="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xmlns="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xmlns="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xmlns="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xmlns="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xmlns="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xmlns="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xmlns="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xmlns="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xmlns="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xmlns="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xmlns="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xmlns="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xmlns="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xmlns="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xmlns="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xmlns="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xmlns="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xmlns="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xmlns="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xmlns="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xmlns="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xmlns="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xmlns="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xmlns="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xmlns="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xmlns="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xmlns="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xmlns="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xmlns="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xmlns="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xmlns="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xmlns="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xmlns="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xmlns="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xmlns="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xmlns="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xmlns="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xmlns="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xmlns="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xmlns="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xmlns="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xmlns="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xmlns="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xmlns="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xmlns="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xmlns="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xmlns="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xmlns="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xmlns="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xmlns="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xmlns="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xmlns="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xmlns="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xmlns="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xmlns="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xmlns="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xmlns="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xmlns="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xmlns="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xmlns="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xmlns="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xmlns="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xmlns="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xmlns="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xmlns="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xmlns="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xmlns="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xmlns="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xmlns="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xmlns="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xmlns="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xmlns="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xmlns="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xmlns="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xmlns="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xmlns="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xmlns="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xmlns="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xmlns="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xmlns="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xmlns="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xmlns="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xmlns="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xmlns="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xmlns="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xmlns="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xmlns="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xmlns="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xmlns="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xmlns="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xmlns="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xmlns="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xmlns="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xmlns="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xmlns="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xmlns="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xmlns="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xmlns="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xmlns="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xmlns="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xmlns="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xmlns="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xmlns="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xmlns="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xmlns="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xmlns="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xmlns="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xmlns="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xmlns="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xmlns="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xmlns="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xmlns="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xmlns="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xmlns="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xmlns="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xmlns="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xmlns="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xmlns="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xmlns="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xmlns="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xmlns="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xmlns="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xmlns="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xmlns="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xmlns="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xmlns="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xmlns="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xmlns="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xmlns="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xmlns="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xmlns="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xmlns="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xmlns="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xmlns="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xmlns="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xmlns="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xmlns="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xmlns="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xmlns="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xmlns="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xmlns="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xmlns="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xmlns="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xmlns="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xmlns="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xmlns="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xmlns="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xmlns="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xmlns="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xmlns="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xmlns="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xmlns="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xmlns="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xmlns="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xmlns="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xmlns="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xmlns="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xmlns="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xmlns="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xmlns="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xmlns="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xmlns="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xmlns="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xmlns="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xmlns="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xmlns="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xmlns="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xmlns="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xmlns="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xmlns="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xmlns="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xmlns="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xmlns="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xmlns="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xmlns="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xmlns="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xmlns="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xmlns="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xmlns="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xmlns="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xmlns="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xmlns="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xmlns="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xmlns="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xmlns="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xmlns="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xmlns="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xmlns="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xmlns="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xmlns="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xmlns="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xmlns="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1568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xmlns="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xmlns="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xmlns="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xmlns="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xmlns="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xmlns="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xmlns="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xmlns="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xmlns="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xmlns="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xmlns="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xmlns="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xmlns="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xmlns="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xmlns="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xmlns="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xmlns="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xmlns="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xmlns="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xmlns="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xmlns="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xmlns="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xmlns="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xmlns="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xmlns="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xmlns="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xmlns="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xmlns="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xmlns="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xmlns="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xmlns="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xmlns="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xmlns="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xmlns="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xmlns="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xmlns="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xmlns="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xmlns="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xmlns="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xmlns="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xmlns="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xmlns="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xmlns="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xmlns="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xmlns="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xmlns="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xmlns="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xmlns="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xmlns="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xmlns="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xmlns="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xmlns="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xmlns="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xmlns="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xmlns="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xmlns="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xmlns="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xmlns="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xmlns="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xmlns="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xmlns="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xmlns="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xmlns="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xmlns="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xmlns="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xmlns="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xmlns="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xmlns="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xmlns="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xmlns="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xmlns="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xmlns="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xmlns="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xmlns="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xmlns="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xmlns="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xmlns="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xmlns="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xmlns="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xmlns="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xmlns="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xmlns="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xmlns="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xmlns="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xmlns="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xmlns="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xmlns="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xmlns="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xmlns="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xmlns="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xmlns="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xmlns="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xmlns="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xmlns="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xmlns="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xmlns="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xmlns="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xmlns="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xmlns="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xmlns="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xmlns="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xmlns="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xmlns="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xmlns="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xmlns="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xmlns="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xmlns="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xmlns="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xmlns="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xmlns="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xmlns="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xmlns="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xmlns="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xmlns="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xmlns="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xmlns="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xmlns="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xmlns="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xmlns="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xmlns="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xmlns="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xmlns="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xmlns="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xmlns="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xmlns="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xmlns="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xmlns="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xmlns="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xmlns="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xmlns="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xmlns="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xmlns="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xmlns="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xmlns="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xmlns="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xmlns="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xmlns="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xmlns="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xmlns="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xmlns="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xmlns="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xmlns="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xmlns="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xmlns="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xmlns="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xmlns="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xmlns="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xmlns="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xmlns="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xmlns="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xmlns="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xmlns="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xmlns="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xmlns="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 dirty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xmlns="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xmlns="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xmlns="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xmlns="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xmlns="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xmlns="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xmlns="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xmlns="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xmlns="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xmlns="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xmlns="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xmlns="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xmlns="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xmlns="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xmlns="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xmlns="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xmlns="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xmlns="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xmlns="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xmlns="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xmlns="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xmlns="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xmlns="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xmlns="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xmlns="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xmlns="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xmlns="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xmlns="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xmlns="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xmlns="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xmlns="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xmlns="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xmlns="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xmlns="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xmlns="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xmlns="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xmlns="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xmlns="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xmlns="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xmlns="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xmlns="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xmlns="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xmlns="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xmlns="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xmlns="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xmlns="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xmlns="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xmlns="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xmlns="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xmlns="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xmlns="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xmlns="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xmlns="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xmlns="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xmlns="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xmlns="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xmlns="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xmlns="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xmlns="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xmlns="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xmlns="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xmlns="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xmlns="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xmlns="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xmlns="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xmlns="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xmlns="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xmlns="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xmlns="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xmlns="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xmlns="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xmlns="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xmlns="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xmlns="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xmlns="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xmlns="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xmlns="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xmlns="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xmlns="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xmlns="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xmlns="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xmlns="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xmlns="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xmlns="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xmlns="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xmlns="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xmlns="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xmlns="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xmlns="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xmlns="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xmlns="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xmlns="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xmlns="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xmlns="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xmlns="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xmlns="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xmlns="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xmlns="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xmlns="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xmlns="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xmlns="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xmlns="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xmlns="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xmlns="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xmlns="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xmlns="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xmlns="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xmlns="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xmlns="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xmlns="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xmlns="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xmlns="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xmlns="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xmlns="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xmlns="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xmlns="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xmlns="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xmlns="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xmlns="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xmlns="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xmlns="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xmlns="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xmlns="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xmlns="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xmlns="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xmlns="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xmlns="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xmlns="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xmlns="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xmlns="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xmlns="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xmlns="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xmlns="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xmlns="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xmlns="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xmlns="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xmlns="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xmlns="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xmlns="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xmlns="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xmlns="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xmlns="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xmlns="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xmlns="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xmlns="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xmlns="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xmlns="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xmlns="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xmlns="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xmlns="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xmlns="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xmlns="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xmlns="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xmlns="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xmlns="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xmlns="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xmlns="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xmlns="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xmlns="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xmlns="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xmlns="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xmlns="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xmlns="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xmlns="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xmlns="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xmlns="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xmlns="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xmlns="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xmlns="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xmlns="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xmlns="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xmlns="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xmlns="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xmlns="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xmlns="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xmlns="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xmlns="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xmlns="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xmlns="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xmlns="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xmlns="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xmlns="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xmlns="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xmlns="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xmlns="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xmlns="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xmlns="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xmlns="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xmlns="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xmlns="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xmlns="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xmlns="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xmlns="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xmlns="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xmlns="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xmlns="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xmlns="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xmlns="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xmlns="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xmlns="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xmlns="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xmlns="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xmlns="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xmlns="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xmlns="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xmlns="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xmlns="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xmlns="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xmlns="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xmlns="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xmlns="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xmlns="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xmlns="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xmlns="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xmlns="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xmlns="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xmlns="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xmlns="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xmlns="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xmlns="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xmlns="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xmlns="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xmlns="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xmlns="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xmlns="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xmlns="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xmlns="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xmlns="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xmlns="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xmlns="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xmlns="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xmlns="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xmlns="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xmlns="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xmlns="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xmlns="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xmlns="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xmlns="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xmlns="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xmlns="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xmlns="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xmlns="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xmlns="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xmlns="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xmlns="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xmlns="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xmlns="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xmlns="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xmlns="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xmlns="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xmlns="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xmlns="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xmlns="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xmlns="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xmlns="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xmlns="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xmlns="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xmlns="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xmlns="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xmlns="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xmlns="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xmlns="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xmlns="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xmlns="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xmlns="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xmlns="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xmlns="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xmlns="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xmlns="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xmlns="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xmlns="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xmlns="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xmlns="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xmlns="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xmlns="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xmlns="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xmlns="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xmlns="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xmlns="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xmlns="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xmlns="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xmlns="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xmlns="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xmlns="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xmlns="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xmlns="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xmlns="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xmlns="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xmlns="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xmlns="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xmlns="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xmlns="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xmlns="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xmlns="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xmlns="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xmlns="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xmlns="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xmlns="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xmlns="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xmlns="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xmlns="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xmlns="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xmlns="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xmlns="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xmlns="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xmlns="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xmlns="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xmlns="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xmlns="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xmlns="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xmlns="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xmlns="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xmlns="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xmlns="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Encrypt a block of plaintext as a whole to produce same sized cipher text</a:t>
            </a:r>
          </a:p>
          <a:p>
            <a:r>
              <a:rPr lang="en-US" sz="2400" dirty="0"/>
              <a:t>Typical block sizes are 64 or 128 bits</a:t>
            </a:r>
          </a:p>
          <a:p>
            <a:r>
              <a:rPr lang="en-US" sz="2400" dirty="0"/>
              <a:t>As with a stream cipher, the two users share a symmetric encryption key</a:t>
            </a:r>
          </a:p>
          <a:p>
            <a:r>
              <a:rPr lang="en-US" sz="2400" dirty="0"/>
              <a:t>Using some modes of operation block cipher can be used to achieve the same effect as a stream cipher.</a:t>
            </a:r>
          </a:p>
          <a:p>
            <a:r>
              <a:rPr lang="en-US" sz="2400" dirty="0"/>
              <a:t>applicable to a broader range of </a:t>
            </a:r>
          </a:p>
          <a:p>
            <a:r>
              <a:rPr lang="en-US" sz="2400" dirty="0"/>
              <a:t>applications than stream ciphers.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8219" y="3371850"/>
            <a:ext cx="3214688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553200" y="6172200"/>
            <a:ext cx="1350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Block cipher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22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Ciphers</a:t>
            </a:r>
            <a:endParaRPr lang="en-AU" sz="3600" dirty="0"/>
          </a:p>
        </p:txBody>
      </p:sp>
      <p:pic>
        <p:nvPicPr>
          <p:cNvPr id="51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417082" y="4620458"/>
            <a:ext cx="4250918" cy="2038350"/>
          </a:xfrm>
        </p:spPr>
      </p:pic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809750" y="1633954"/>
            <a:ext cx="8534400" cy="32999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Encrypts</a:t>
            </a:r>
            <a:r>
              <a:rPr lang="en-US" sz="2400" dirty="0"/>
              <a:t> a digital data stream </a:t>
            </a:r>
            <a:r>
              <a:rPr lang="en-US" sz="2400" dirty="0">
                <a:solidFill>
                  <a:srgbClr val="FF0000"/>
                </a:solidFill>
              </a:rPr>
              <a:t>one bit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</a:rPr>
              <a:t>one byte </a:t>
            </a:r>
            <a:r>
              <a:rPr lang="en-US" sz="2400" dirty="0"/>
              <a:t>at a time</a:t>
            </a:r>
            <a:endParaRPr lang="en-AU" sz="2400" dirty="0"/>
          </a:p>
          <a:p>
            <a:pPr algn="just" eaLnBrk="1" hangingPunct="1"/>
            <a:r>
              <a:rPr lang="en-US" sz="2400" dirty="0"/>
              <a:t>One time pad is example; but has practical limitations</a:t>
            </a:r>
            <a:endParaRPr lang="en-AU" sz="2400" dirty="0"/>
          </a:p>
          <a:p>
            <a:pPr algn="just" eaLnBrk="1" hangingPunct="1"/>
            <a:r>
              <a:rPr lang="en-US" sz="2400" dirty="0">
                <a:solidFill>
                  <a:srgbClr val="0033CC"/>
                </a:solidFill>
              </a:rPr>
              <a:t>Typical approach </a:t>
            </a:r>
            <a:r>
              <a:rPr lang="en-US" sz="2400" dirty="0"/>
              <a:t>for stream cipher: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Key (K) used as input </a:t>
            </a:r>
            <a:r>
              <a:rPr lang="en-US" dirty="0" smtClean="0"/>
              <a:t>to bit-stream generator algorithm</a:t>
            </a:r>
          </a:p>
          <a:p>
            <a:pPr lvl="1" algn="just"/>
            <a:r>
              <a:rPr lang="en-US" dirty="0" smtClean="0"/>
              <a:t>Algorithm generates </a:t>
            </a:r>
            <a:r>
              <a:rPr lang="en-US" dirty="0" smtClean="0">
                <a:solidFill>
                  <a:srgbClr val="FF0000"/>
                </a:solidFill>
              </a:rPr>
              <a:t>cryptographic bit stream (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used to encrypt plaintext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Users share a key; </a:t>
            </a:r>
            <a:r>
              <a:rPr lang="en-US" dirty="0" smtClean="0"/>
              <a:t>use it to generate </a:t>
            </a:r>
            <a:r>
              <a:rPr lang="en-US" dirty="0" err="1" smtClean="0"/>
              <a:t>keystream</a:t>
            </a:r>
            <a:endParaRPr lang="en-AU" dirty="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2228850" y="5712084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Stream cipher using algorithmic </a:t>
            </a:r>
            <a:endParaRPr lang="en-US" sz="1600" b="1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bit-stream </a:t>
            </a:r>
            <a:r>
              <a:rPr lang="en-US" sz="1600" b="1" dirty="0">
                <a:solidFill>
                  <a:srgbClr val="0070C0"/>
                </a:solidFill>
              </a:rPr>
              <a:t>generator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7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172200" y="6477000"/>
            <a:ext cx="3862388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</a:rPr>
              <a:t>Network Security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0239" y="2222501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817689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altLang="en-US" sz="3600"/>
              <a:t>Symmetric key </a:t>
            </a:r>
            <a:br>
              <a:rPr lang="en-US" altLang="en-US" sz="3600"/>
            </a:br>
            <a:r>
              <a:rPr lang="en-US" altLang="en-US" sz="3600"/>
              <a:t>crypto: DES</a:t>
            </a:r>
            <a:endParaRPr lang="en-US" altLang="en-US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33589" y="2517775"/>
            <a:ext cx="3527425" cy="24844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initial permutation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16 identical </a:t>
            </a:r>
            <a:r>
              <a:rPr lang="ja-JP" altLang="en-US" sz="2400"/>
              <a:t>“</a:t>
            </a:r>
            <a:r>
              <a:rPr lang="en-US" altLang="ja-JP" sz="2400"/>
              <a:t>rounds</a:t>
            </a:r>
            <a:r>
              <a:rPr lang="ja-JP" altLang="en-US" sz="2400"/>
              <a:t>”</a:t>
            </a:r>
            <a:r>
              <a:rPr lang="en-US" altLang="ja-JP" sz="2400"/>
              <a:t> of function application, each using different 48 bits of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final permutation</a:t>
            </a: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2111376" y="1928814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800" i="1">
                  <a:solidFill>
                    <a:srgbClr val="C00000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4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xmlns="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xmlns="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xmlns="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xmlns="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xmlns="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xmlns="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xmlns="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xmlns="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xmlns="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xmlns="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xmlns="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xmlns="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xmlns="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xmlns="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xmlns="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xmlns="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xmlns="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xmlns="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xmlns="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xmlns="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xmlns="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xmlns="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xmlns="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xmlns="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xmlns="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xmlns="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xmlns="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xmlns="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xmlns="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xmlns="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xmlns="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xmlns="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xmlns="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xmlns="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xmlns="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xmlns="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xmlns="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xmlns="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xmlns="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xmlns="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xmlns="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xmlns="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xmlns="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xmlns="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xmlns="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xmlns="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xmlns="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xmlns="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xmlns="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xmlns="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xmlns="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xmlns="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xmlns="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xmlns="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xmlns="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xmlns="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xmlns="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xmlns="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xmlns="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xmlns="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xmlns="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xmlns="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xmlns="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xmlns="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xmlns="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xmlns="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xmlns="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xmlns="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xmlns="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xmlns="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xmlns="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xmlns="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xmlns="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xmlns="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xmlns="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xmlns="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xmlns="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xmlns="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xmlns="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xmlns="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xmlns="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xmlns="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xmlns="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xmlns="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xmlns="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xmlns="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xmlns="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xmlns="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xmlns="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xmlns="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xmlns="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xmlns="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xmlns="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xmlns="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xmlns="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xmlns="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xmlns="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xmlns="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xmlns="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xmlns="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xmlns="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xmlns="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xmlns="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xmlns="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xmlns="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xmlns="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xmlns="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xmlns="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xmlns="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xmlns="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xmlns="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xmlns="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xmlns="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xmlns="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xmlns="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xmlns="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xmlns="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xmlns="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xmlns="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xmlns="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xmlns="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xmlns="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xmlns="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xmlns="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xmlns="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xmlns="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xmlns="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xmlns="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xmlns="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xmlns="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xmlns="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xmlns="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xmlns="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57200"/>
            <a:ext cx="3276600" cy="5992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304800"/>
            <a:ext cx="3915565" cy="5843042"/>
          </a:xfrm>
          <a:prstGeom prst="rect">
            <a:avLst/>
          </a:prstGeom>
        </p:spPr>
      </p:pic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181600" y="6172200"/>
            <a:ext cx="762000" cy="476250"/>
          </a:xfrm>
          <a:noFill/>
        </p:spPr>
        <p:txBody>
          <a:bodyPr/>
          <a:lstStyle/>
          <a:p>
            <a:fld id="{EF68B2E5-44ED-4840-B7F4-E5D29CDA428D}" type="slidenum">
              <a:rPr lang="en-US" altLang="zh-CN" smtClean="0"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581401" y="0"/>
            <a:ext cx="53617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w Cen MT" panose="020B0602020104020603" pitchFamily="34" charset="0"/>
                <a:ea typeface="SimSun" pitchFamily="2" charset="-122"/>
                <a:cs typeface="Times New Roman" pitchFamily="18" charset="0"/>
              </a:rPr>
              <a:t>RSA: Processing of Multiple blocks</a:t>
            </a:r>
            <a:endParaRPr lang="en-US" altLang="zh-CN" sz="2800" b="1" dirty="0">
              <a:solidFill>
                <a:srgbClr val="FF0000"/>
              </a:solidFill>
              <a:latin typeface="Tw Cen MT" panose="020B0602020104020603" pitchFamily="34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xmlns="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xmlns="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xmlns="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xmlns="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xmlns="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xmlns="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xmlns="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xmlns="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xmlns="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xmlns="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xmlns="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xmlns="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xmlns="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xmlns="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xmlns="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xmlns="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xmlns="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xmlns="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xmlns="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xmlns="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xmlns="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xmlns="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xmlns="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xmlns="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xmlns="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xmlns="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xmlns="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xmlns="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xmlns="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xmlns="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xmlns="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xmlns="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xmlns="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xmlns="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xmlns="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xmlns="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xmlns="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xmlns="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xmlns="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xmlns="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xmlns="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xmlns="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xmlns="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xmlns="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xmlns="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xmlns="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xmlns="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xmlns="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xmlns="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xmlns="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xmlns="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xmlns="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xmlns="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xmlns="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xmlns="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xmlns="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xmlns="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xmlns="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xmlns="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xmlns="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xmlns="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xmlns="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xmlns="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xmlns="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xmlns="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xmlns="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xmlns="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xmlns="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xmlns="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xmlns="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xmlns="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xmlns="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xmlns="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xmlns="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xmlns="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xmlns="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xmlns="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xmlns="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xmlns="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xmlns="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xmlns="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xmlns="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xmlns="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xmlns="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xmlns="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xmlns="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xmlns="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xmlns="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xmlns="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xmlns="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xmlns="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xmlns="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xmlns="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xmlns="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xmlns="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xmlns="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xmlns="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xmlns="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xmlns="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xmlns="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xmlns="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xmlns="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xmlns="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xmlns="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xmlns="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xmlns="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xmlns="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xmlns="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xmlns="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xmlns="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xmlns="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xmlns="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xmlns="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xmlns="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xmlns="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xmlns="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xmlns="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xmlns="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xmlns="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xmlns="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xmlns="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xmlns="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xmlns="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xmlns="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xmlns="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xmlns="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xmlns="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xmlns="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xmlns="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xmlns="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xmlns="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xmlns="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xmlns="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xmlns="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xmlns="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xmlns="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xmlns="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xmlns="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xmlns="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xmlns="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xmlns="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xmlns="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xmlns="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xmlns="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xmlns="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xmlns="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xmlns="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xmlns="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xmlns="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xmlns="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xmlns="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xmlns="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xmlns="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xmlns="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xmlns="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xmlns="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xmlns="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xmlns="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xmlns="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xmlns="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xmlns="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xmlns="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xmlns="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xmlns="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xmlns="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xmlns="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xmlns="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xmlns="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xmlns="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xmlns="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xmlns="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xmlns="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xmlns="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xmlns="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xmlns="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xmlns="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xmlns="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xmlns="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xmlns="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xmlns="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xmlns="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xmlns="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xmlns="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xmlns="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xmlns="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xmlns="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xmlns="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xmlns="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xmlns="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xmlns="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xmlns="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xmlns="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xmlns="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xmlns="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xmlns="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xmlns="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xmlns="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xmlns="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xmlns="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xmlns="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xmlns="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xmlns="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xmlns="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xmlns="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xmlns="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xmlns="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xmlns="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xmlns="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xmlns="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xmlns="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xmlns="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xmlns="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xmlns="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xmlns="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xmlns="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xmlns="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xmlns="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xmlns="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xmlns="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xmlns="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xmlns="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xmlns="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xmlns="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xmlns="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xmlns="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xmlns="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xmlns="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xmlns="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xmlns="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xmlns="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xmlns="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xmlns="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xmlns="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xmlns="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xmlns="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xmlns="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xmlns="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xmlns="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xmlns="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xmlns="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xmlns="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xmlns="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xmlns="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xmlns="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xmlns="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xmlns="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xmlns="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xmlns="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xmlns="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xmlns="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xmlns="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xmlns="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xmlns="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xmlns="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xmlns="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xmlns="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xmlns="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xmlns="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xmlns="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xmlns="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xmlns="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xmlns="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xmlns="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xmlns="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xmlns="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xmlns="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xmlns="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xmlns="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xmlns="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xmlns="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xmlns="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xmlns="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xmlns="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xmlns="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xmlns="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xmlns="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xmlns="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xmlns="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xmlns="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xmlns="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xmlns="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xmlns="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xmlns="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xmlns="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xmlns="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xmlns="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xmlns="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xmlns="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xmlns="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xmlns="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xmlns="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xmlns="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xmlns="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xmlns="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xmlns="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xmlns="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xmlns="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xmlns="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xmlns="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xmlns="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xmlns="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xmlns="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xmlns="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xmlns="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xmlns="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xmlns="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xmlns="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xmlns="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xmlns="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xmlns="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xmlns="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xmlns="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xmlns="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xmlns="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xmlns="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xmlns="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xmlns="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xmlns="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xmlns="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xmlns="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xmlns="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xmlns="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xmlns="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xmlns="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xmlns="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xmlns="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xmlns="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xmlns="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xmlns="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xmlns="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xmlns="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xmlns="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xmlns="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xmlns="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xmlns="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xmlns="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xmlns="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xmlns="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xmlns="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xmlns="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xmlns="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xmlns="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xmlns="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xmlns="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xmlns="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xmlns="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xmlns="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xmlns="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xmlns="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xmlns="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xmlns="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xmlns="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xmlns="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xmlns="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xmlns="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xmlns="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xmlns="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xmlns="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xmlns="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xmlns="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xmlns="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xmlns="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xmlns="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xmlns="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xmlns="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xmlns="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xmlns="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xmlns="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xmlns="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xmlns="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xmlns="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xmlns="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xmlns="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xmlns="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xmlns="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xmlns="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xmlns="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xmlns="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xmlns="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xmlns="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xmlns="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xmlns="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xmlns="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xmlns="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xmlns="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xmlns="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xmlns="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xmlns="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xmlns="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xmlns="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xmlns="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xmlns="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xmlns="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xmlns="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xmlns="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xmlns="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xmlns="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xmlns="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xmlns="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xmlns="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xmlns="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xmlns="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xmlns="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xmlns="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xmlns="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xmlns="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xmlns="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xmlns="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xmlns="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xmlns="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xmlns="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xmlns="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xmlns="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xmlns="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xmlns="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xmlns="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xmlns="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xmlns="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xmlns="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xmlns="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xmlns="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xmlns="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xmlns="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xmlns="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xmlns="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xmlns="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xmlns="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xmlns="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xmlns="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xmlns="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xmlns="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xmlns="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xmlns="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xmlns="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xmlns="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xmlns="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xmlns="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xmlns="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xmlns="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xmlns="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xmlns="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xmlns="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xmlns="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xmlns="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xmlns="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pepperoni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pepperoni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xmlns="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xmlns="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xmlns="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xmlns="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xmlns="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xmlns="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xmlns="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xmlns="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xmlns="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xmlns="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xmlns="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xmlns="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xmlns="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xmlns="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xmlns="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xmlns="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xmlns="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xmlns="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xmlns="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xmlns="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xmlns="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xmlns="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xmlns="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xmlns="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xmlns="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xmlns="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xmlns="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xmlns="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xmlns="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xmlns="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xmlns="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xmlns="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xmlns="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xmlns="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xmlns="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xmlns="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xmlns="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xmlns="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xmlns="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xmlns="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xmlns="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xmlns="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xmlns="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xmlns="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xmlns="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xmlns="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xmlns="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xmlns="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xmlns="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xmlns="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xmlns="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xmlns="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xmlns="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xmlns="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xmlns="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xmlns="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xmlns="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xmlns="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xmlns="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xmlns="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xmlns="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xmlns="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xmlns="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xmlns="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xmlns="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xmlns="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xmlns="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xmlns="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xmlns="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xmlns="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xmlns="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xmlns="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xmlns="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xmlns="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xmlns="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xmlns="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xmlns="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xmlns="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xmlns="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xmlns="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xmlns="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xmlns="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xmlns="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xmlns="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xmlns="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xmlns="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xmlns="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xmlns="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xmlns="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xmlns="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xmlns="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xmlns="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xmlns="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xmlns="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xmlns="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xmlns="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xmlns="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xmlns="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xmlns="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xmlns="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xmlns="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xmlns="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xmlns="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xmlns="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xmlns="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xmlns="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xmlns="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xmlns="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xmlns="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xmlns="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xmlns="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xmlns="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xmlns="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xmlns="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xmlns="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xmlns="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xmlns="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xmlns="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xmlns="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xmlns="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xmlns="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xmlns="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xmlns="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xmlns="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xmlns="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xmlns="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xmlns="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xmlns="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xmlns="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xmlns="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xmlns="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xmlns="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xmlns="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xmlns="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xmlns="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xmlns="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xmlns="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xmlns="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xmlns="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xmlns="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xmlns="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xmlns="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xmlns="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xmlns="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xmlns="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xmlns="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xmlns="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xmlns="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xmlns="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xmlns="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xmlns="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xmlns="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xmlns="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xmlns="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xmlns="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xmlns="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xmlns="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xmlns="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xmlns="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xmlns="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xmlns="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xmlns="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xmlns="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xmlns="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xmlns="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xmlns="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xmlns="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xmlns="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xmlns="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xmlns="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xmlns="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xmlns="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xmlns="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xmlns="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xmlns="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xmlns="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xmlns="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xmlns="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xmlns="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xmlns="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xmlns="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xmlns="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xmlns="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xmlns="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xmlns="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xmlns="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xmlns="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xmlns="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xmlns="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xmlns="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xmlns="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xmlns="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xmlns="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xmlns="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xmlns="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xmlns="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xmlns="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xmlns="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xmlns="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xmlns="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xmlns="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xmlns="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xmlns="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xmlns="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xmlns="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xmlns="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xmlns="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xmlns="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xmlns="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xmlns="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xmlns="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xmlns="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xmlns="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xmlns="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xmlns="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xmlns="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xmlns="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xmlns="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xmlns="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xmlns="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xmlns="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xmlns="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xmlns="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xmlns="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xmlns="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xmlns="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xmlns="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xmlns="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xmlns="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xmlns="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xmlns="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xmlns="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xmlns="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xmlns="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xmlns="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xmlns="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xmlns="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xmlns="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xmlns="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xmlns="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xmlns="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xmlns="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xmlns="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xmlns="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xmlns="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xmlns="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xmlns="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xmlns="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xmlns="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xmlns="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xmlns="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xmlns="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xmlns="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xmlns="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xmlns="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xmlns="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xmlns="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xmlns="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xmlns="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xmlns="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xmlns="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xmlns="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xmlns="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xmlns="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xmlns="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xmlns="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xmlns="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xmlns="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xmlns="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xmlns="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xmlns="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xmlns="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xmlns="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xmlns="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xmlns="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xmlns="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xmlns="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xmlns="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xmlns="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xmlns="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xmlns="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xmlns="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xmlns="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xmlns="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xmlns="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xmlns="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xmlns="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xmlns="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xmlns="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xmlns="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xmlns="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xmlns="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xmlns="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xmlns="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xmlns="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xmlns="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xmlns="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xmlns="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xmlns="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xmlns="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xmlns="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xmlns="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xmlns="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xmlns="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xmlns="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xmlns="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xmlns="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xmlns="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xmlns="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xmlns="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xmlns="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xmlns="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xmlns="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xmlns="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xmlns="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xmlns="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 </a:t>
            </a:r>
            <a:r>
              <a:rPr lang="en-US" sz="3600" b="0" dirty="0">
                <a:latin typeface="+mn-lt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attacks on data stream?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re-ordering: </a:t>
            </a:r>
            <a:r>
              <a:rPr lang="en-US" sz="2800" dirty="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solutions:</a:t>
            </a:r>
          </a:p>
          <a:p>
            <a:pPr lvl="1"/>
            <a:r>
              <a:rPr lang="en-US" sz="2800" dirty="0"/>
              <a:t>use TLS sequence numbers (data, TLS-seq-# incorporated into MAC)</a:t>
            </a:r>
          </a:p>
          <a:p>
            <a:pPr lvl="1"/>
            <a:r>
              <a:rPr lang="en-US" sz="2800" dirty="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connection close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xmlns="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xmlns="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xmlns="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xmlns="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xmlns="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xmlns="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xmlns="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xmlns="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xmlns="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truncation attack: </a:t>
            </a:r>
          </a:p>
          <a:p>
            <a:pPr lvl="1"/>
            <a:r>
              <a:rPr lang="en-US" sz="2800" dirty="0"/>
              <a:t>attacker forges TCP connection close segment</a:t>
            </a:r>
          </a:p>
          <a:p>
            <a:pPr lvl="1"/>
            <a:r>
              <a:rPr lang="en-US" sz="2800" dirty="0"/>
              <a:t>one or both sides thinks there is less data than there actually is </a:t>
            </a:r>
          </a:p>
          <a:p>
            <a:r>
              <a:rPr lang="en-US" dirty="0">
                <a:solidFill>
                  <a:srgbClr val="0012A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close</a:t>
            </a:r>
          </a:p>
          <a:p>
            <a:r>
              <a:rPr lang="en-US" dirty="0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xmlns="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 dirty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xmlns="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xmlns="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TLS provides an API that </a:t>
            </a:r>
            <a:r>
              <a:rPr lang="en-US" sz="3200" i="1" dirty="0"/>
              <a:t>any</a:t>
            </a:r>
            <a:r>
              <a:rPr lang="en-US" sz="3200" dirty="0"/>
              <a:t> application can use</a:t>
            </a:r>
          </a:p>
          <a:p>
            <a:pPr marL="287338" indent="-287338"/>
            <a:r>
              <a:rPr lang="en-US" sz="3200" dirty="0"/>
              <a:t>an HTTP view of TLS:</a:t>
            </a:r>
            <a:endParaRPr lang="en-US" sz="2800" dirty="0"/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 dirty="0"/>
              <a:t>“cipher suite”: algorithms that can be used for key generation, encryption, MAC, digital signature</a:t>
            </a:r>
          </a:p>
          <a:p>
            <a:r>
              <a:rPr lang="en-US" dirty="0"/>
              <a:t>TLS: 1.3 </a:t>
            </a:r>
            <a:r>
              <a:rPr lang="en-US" sz="2000" dirty="0"/>
              <a:t>(2018)</a:t>
            </a:r>
            <a:r>
              <a:rPr lang="en-US" sz="3200" dirty="0"/>
              <a:t>:</a:t>
            </a:r>
            <a:r>
              <a:rPr lang="en-US" dirty="0"/>
              <a:t> more limited cipher suite choice than TLS 1.2 </a:t>
            </a:r>
            <a:r>
              <a:rPr lang="en-US" sz="2000" dirty="0"/>
              <a:t>(2008)</a:t>
            </a:r>
          </a:p>
          <a:p>
            <a:pPr lvl="1"/>
            <a:r>
              <a:rPr lang="en-US" sz="2800" dirty="0"/>
              <a:t>only 5 choices, rather than 37 choices</a:t>
            </a:r>
          </a:p>
          <a:p>
            <a:pPr lvl="1"/>
            <a:r>
              <a:rPr lang="en-US" sz="2800" i="1" dirty="0"/>
              <a:t>requires</a:t>
            </a:r>
            <a:r>
              <a:rPr lang="en-US" sz="2800" dirty="0"/>
              <a:t> Diffie-Hellman (DH) for key exchange, rather than DH or RSA</a:t>
            </a:r>
          </a:p>
          <a:p>
            <a:pPr lvl="1"/>
            <a:r>
              <a:rPr lang="en-US" sz="2800" dirty="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 dirty="0"/>
              <a:t>4 based on AES</a:t>
            </a:r>
          </a:p>
          <a:p>
            <a:pPr lvl="1"/>
            <a:r>
              <a:rPr lang="en-US" sz="2800" dirty="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TLS: 1.3 cipher suite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1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xmlns="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xmlns="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xmlns="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xmlns="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xmlns="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xmlns="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xmlns="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xmlns="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xmlns="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xmlns="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xmlns="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xmlns="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xmlns="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xmlns="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xmlns="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xmlns="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xmlns="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xmlns="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xmlns="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xmlns="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xmlns="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xmlns="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xmlns="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xmlns="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xmlns="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xmlns="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xmlns="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xmlns="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xmlns="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xmlns="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xmlns="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xmlns="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xmlns="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xmlns="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xmlns="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xmlns="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xmlns="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xmlns="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xmlns="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xmlns="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xmlns="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xmlns="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xmlns="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xmlns="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xmlns="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xmlns="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 dirty="0"/>
                <a:t>guesses </a:t>
              </a: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xmlns="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xmlns="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xmlns="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xmlns="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xmlns="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0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xmlns="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xmlns="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xmlns="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xmlns="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xmlns="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xmlns="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xmlns="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xmlns="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xmlns="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xmlns="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xmlns="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xmlns="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xmlns="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xmlns="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xmlns="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xmlns="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xmlns="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xmlns="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xmlns="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xmlns="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xmlns="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xmlns="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xmlns="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xmlns="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xmlns="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xmlns="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xmlns="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xmlns="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xmlns="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xmlns="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xmlns="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xmlns="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xmlns="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xmlns="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xmlns="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xmlns="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xmlns="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xmlns="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xmlns="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xmlns="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856384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" name="Rectangle 77">
            <a:extLst>
              <a:ext uri="{FF2B5EF4-FFF2-40B4-BE49-F238E27FC236}">
                <a16:creationId xmlns:a16="http://schemas.microsoft.com/office/drawing/2014/main" xmlns="" id="{F8CA38D6-DA75-DA48-A714-1C05DAF7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12" y="2409556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xmlns="" id="{27341C0E-38B0-8E4B-B70A-41ED33D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72" y="2658404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D3C8411C-D034-C847-A430-7115B6AF6DC3}"/>
              </a:ext>
            </a:extLst>
          </p:cNvPr>
          <p:cNvSpPr/>
          <p:nvPr/>
        </p:nvSpPr>
        <p:spPr>
          <a:xfrm>
            <a:off x="2067341" y="1921564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0B4A451-6D15-754A-81D3-3A6437D01540}"/>
              </a:ext>
            </a:extLst>
          </p:cNvPr>
          <p:cNvSpPr txBox="1"/>
          <p:nvPr/>
        </p:nvSpPr>
        <p:spPr>
          <a:xfrm>
            <a:off x="2054088" y="1921564"/>
            <a:ext cx="267693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hello: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supported cipher suites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DH key agreement protocol, parameters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application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33401A1E-798A-B043-A313-16D3E1D0D4E3}"/>
              </a:ext>
            </a:extLst>
          </p:cNvPr>
          <p:cNvGrpSpPr/>
          <p:nvPr/>
        </p:nvGrpSpPr>
        <p:grpSpPr>
          <a:xfrm>
            <a:off x="2020957" y="3597969"/>
            <a:ext cx="2683565" cy="1437857"/>
            <a:chOff x="8382000" y="2670313"/>
            <a:chExt cx="2683565" cy="1437857"/>
          </a:xfrm>
        </p:grpSpPr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xmlns="" id="{929B3F4D-DC3B-524F-832B-72A27F4E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5AE9F0B4-D415-2D4C-8FE9-1E41596DEA9F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1876DC1-8D84-6748-BD43-CDCAB74776FE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39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selected cipher suite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>
                  <a:solidFill>
                    <a:srgbClr val="C00000"/>
                  </a:solidFill>
                </a:rPr>
                <a:t>application data (reply)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xmlns="" id="{58702B9F-F007-BD45-B451-CDED71C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140" y="1430821"/>
            <a:ext cx="4929807" cy="4875557"/>
          </a:xfrm>
        </p:spPr>
        <p:txBody>
          <a:bodyPr>
            <a:normAutofit/>
          </a:bodyPr>
          <a:lstStyle/>
          <a:p>
            <a:r>
              <a:rPr lang="en-US" dirty="0"/>
              <a:t>initial hello message contains encrypted application data!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“resuming” earlier connection between client and server 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application data encrypted using “resumption master secret” from earlier connection</a:t>
            </a:r>
          </a:p>
          <a:p>
            <a:pPr indent="-234950"/>
            <a:r>
              <a:rPr lang="en-US" dirty="0"/>
              <a:t>vulnerable to replay attacks!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maybe OK for get HTTP GET or client requests not modifying server state</a:t>
            </a:r>
          </a:p>
        </p:txBody>
      </p:sp>
    </p:spTree>
    <p:extLst>
      <p:ext uri="{BB962C8B-B14F-4D97-AF65-F5344CB8AC3E}">
        <p14:creationId xmlns:p14="http://schemas.microsoft.com/office/powerpoint/2010/main" val="318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371600"/>
            <a:ext cx="10850217" cy="1965960"/>
          </a:xfrm>
        </p:spPr>
        <p:txBody>
          <a:bodyPr>
            <a:normAutofit/>
          </a:bodyPr>
          <a:lstStyle/>
          <a:p>
            <a:r>
              <a:rPr lang="en-US" sz="3100" dirty="0"/>
              <a:t>provides datagram-level encryption, authentication, integrity</a:t>
            </a:r>
          </a:p>
          <a:p>
            <a:pPr lvl="1"/>
            <a:r>
              <a:rPr lang="en-US" sz="2700" dirty="0"/>
              <a:t>for both user traffic and control traffic (e.g., BGP, DNS messages)</a:t>
            </a:r>
          </a:p>
          <a:p>
            <a:r>
              <a:rPr lang="en-US" sz="3100" dirty="0"/>
              <a:t>two “modes”:</a:t>
            </a:r>
          </a:p>
          <a:p>
            <a:pPr marL="130175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 Sec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573CB3-64BF-DB4E-9011-11A11037F1AA}"/>
              </a:ext>
            </a:extLst>
          </p:cNvPr>
          <p:cNvSpPr txBox="1"/>
          <p:nvPr/>
        </p:nvSpPr>
        <p:spPr>
          <a:xfrm>
            <a:off x="1470993" y="4681977"/>
            <a:ext cx="3856382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C00000"/>
                </a:solidFill>
              </a:rPr>
              <a:t>transport mode: </a:t>
            </a:r>
          </a:p>
          <a:p>
            <a:pPr marL="287338" indent="-222250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i="1" dirty="0">
                <a:solidFill>
                  <a:srgbClr val="0012A0"/>
                </a:solidFill>
              </a:rPr>
              <a:t>only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 datagram </a:t>
            </a:r>
            <a:r>
              <a:rPr lang="en-US" sz="2400" i="1" dirty="0">
                <a:solidFill>
                  <a:srgbClr val="0012A0"/>
                </a:solidFill>
              </a:rPr>
              <a:t>payload</a:t>
            </a:r>
            <a:r>
              <a:rPr lang="en-US" sz="2400" dirty="0"/>
              <a:t> is encrypted, authenticated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92BC05-B609-5E41-B728-096F53B746FD}"/>
              </a:ext>
            </a:extLst>
          </p:cNvPr>
          <p:cNvSpPr/>
          <p:nvPr/>
        </p:nvSpPr>
        <p:spPr>
          <a:xfrm>
            <a:off x="6188765" y="4093770"/>
            <a:ext cx="4717774" cy="217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tunnel mode: </a:t>
            </a:r>
          </a:p>
          <a:p>
            <a:pPr marL="285750" indent="-220663">
              <a:lnSpc>
                <a:spcPct val="85000"/>
              </a:lnSpc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entire datagram is encrypted, authenticated</a:t>
            </a:r>
          </a:p>
          <a:p>
            <a:pPr marL="285750" indent="-220663">
              <a:lnSpc>
                <a:spcPct val="85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encrypted datagram encapsulated in new datagram with new IP header, tunneled to destination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ADDFE080-966A-8641-9BE1-AE22D314AFD8}"/>
              </a:ext>
            </a:extLst>
          </p:cNvPr>
          <p:cNvGrpSpPr/>
          <p:nvPr/>
        </p:nvGrpSpPr>
        <p:grpSpPr>
          <a:xfrm>
            <a:off x="5943602" y="2769704"/>
            <a:ext cx="4841859" cy="1089162"/>
            <a:chOff x="5943602" y="2769704"/>
            <a:chExt cx="4841859" cy="108916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14E20BA2-5A30-9E42-BEA5-46DC9B6477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79996" y="2940636"/>
              <a:ext cx="506067" cy="1330393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6CCAC4CF-B9CD-DB4D-99A9-B6AF032C18A5}"/>
                </a:ext>
              </a:extLst>
            </p:cNvPr>
            <p:cNvGrpSpPr/>
            <p:nvPr/>
          </p:nvGrpSpPr>
          <p:grpSpPr>
            <a:xfrm>
              <a:off x="5943602" y="2769704"/>
              <a:ext cx="1681218" cy="980660"/>
              <a:chOff x="6049618" y="2769704"/>
              <a:chExt cx="1681218" cy="9806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0654F112-25E5-0945-9EB7-D53617CD32AF}"/>
                  </a:ext>
                </a:extLst>
              </p:cNvPr>
              <p:cNvCxnSpPr>
                <a:endCxn id="14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xmlns="" id="{469CF614-B510-1B47-A18F-FC95BC06D323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xmlns="" id="{24575021-E1EF-B74C-854B-B558B2CCDE1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xmlns="" id="{CE423A64-C38A-EE48-AC51-530692CDD75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xmlns="" id="{6D703D38-4520-6D4B-98BA-E02BCBF7D5C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xmlns="" id="{F3154BDF-A977-C44E-BAFA-B438903A17F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xmlns="" id="{3B56605F-E424-7947-AACE-63CB7FDB413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xmlns="" id="{C12C5A52-8947-FC49-BB36-076F264D475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xmlns="" id="{7390FDBA-6052-5F40-A3EE-4F48A9EFA97F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542">
                <a:extLst>
                  <a:ext uri="{FF2B5EF4-FFF2-40B4-BE49-F238E27FC236}">
                    <a16:creationId xmlns:a16="http://schemas.microsoft.com/office/drawing/2014/main" xmlns="" id="{1C4F3015-F821-EC4A-8824-6B80D2209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19" name="Picture 529" descr="desktop_computer_stylized_medium">
                  <a:extLst>
                    <a:ext uri="{FF2B5EF4-FFF2-40B4-BE49-F238E27FC236}">
                      <a16:creationId xmlns:a16="http://schemas.microsoft.com/office/drawing/2014/main" xmlns="" id="{B4A218B7-E585-A542-B8AE-0035B8F144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Freeform 530">
                  <a:extLst>
                    <a:ext uri="{FF2B5EF4-FFF2-40B4-BE49-F238E27FC236}">
                      <a16:creationId xmlns:a16="http://schemas.microsoft.com/office/drawing/2014/main" xmlns="" id="{6B93B8A7-EC13-1F4D-A7BC-566E96580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BB050F89-D418-D448-9E4C-F6EE2C0E8D48}"/>
                </a:ext>
              </a:extLst>
            </p:cNvPr>
            <p:cNvGrpSpPr/>
            <p:nvPr/>
          </p:nvGrpSpPr>
          <p:grpSpPr>
            <a:xfrm flipH="1">
              <a:off x="9104243" y="2789583"/>
              <a:ext cx="1681218" cy="980660"/>
              <a:chOff x="6049618" y="2769704"/>
              <a:chExt cx="1681218" cy="9806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E4CAEDFE-5BCE-6B43-AC71-87755DEC1C69}"/>
                  </a:ext>
                </a:extLst>
              </p:cNvPr>
              <p:cNvCxnSpPr>
                <a:endCxn id="69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xmlns="" id="{1811847D-A970-9443-B7D2-72AC5D9B1BA0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xmlns="" id="{B366F0C3-D84C-1B40-8469-120A8C08007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xmlns="" id="{57EB0FBE-636E-A546-8091-4FBBC9BF1A7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xmlns="" id="{778360FB-EEF4-2940-9D36-36DE310F905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xmlns="" id="{2453C865-DC81-6D4B-ABCB-2846FCE503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xmlns="" id="{8662D64E-0AE9-E64E-8628-AF46CCE5A27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xmlns="" id="{918CF3A8-5656-8442-BB3F-09C80021547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xmlns="" id="{5524A23D-EA0A-6246-B1E7-4F2EF8987EB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" name="Group 542">
                <a:extLst>
                  <a:ext uri="{FF2B5EF4-FFF2-40B4-BE49-F238E27FC236}">
                    <a16:creationId xmlns:a16="http://schemas.microsoft.com/office/drawing/2014/main" xmlns="" id="{22947704-2D5C-B840-B65A-0BC7455D4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61" name="Picture 529" descr="desktop_computer_stylized_medium">
                  <a:extLst>
                    <a:ext uri="{FF2B5EF4-FFF2-40B4-BE49-F238E27FC236}">
                      <a16:creationId xmlns:a16="http://schemas.microsoft.com/office/drawing/2014/main" xmlns="" id="{3691EF3D-3B9E-8D45-A16D-54C9B0A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30">
                  <a:extLst>
                    <a:ext uri="{FF2B5EF4-FFF2-40B4-BE49-F238E27FC236}">
                      <a16:creationId xmlns:a16="http://schemas.microsoft.com/office/drawing/2014/main" xmlns="" id="{3C7B9C58-9F63-3F41-9270-A2468F13B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5DDDE38-741C-E746-B5BF-21B2066982F8}"/>
                </a:ext>
              </a:extLst>
            </p:cNvPr>
            <p:cNvGrpSpPr/>
            <p:nvPr/>
          </p:nvGrpSpPr>
          <p:grpSpPr>
            <a:xfrm>
              <a:off x="7715977" y="3548786"/>
              <a:ext cx="1285150" cy="185014"/>
              <a:chOff x="1616358" y="2551230"/>
              <a:chExt cx="2138678" cy="2185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xmlns="" id="{A4321BA5-2FBD-9248-8FC5-A60CD7C16E0A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xmlns="" id="{DA3EB330-152D-4F4B-937A-5933A9E2D50F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xmlns="" id="{0805F181-49B9-C142-9B51-F857DE897BF7}"/>
                  </a:ext>
                </a:extLst>
              </p:cNvPr>
              <p:cNvSpPr/>
              <p:nvPr/>
            </p:nvSpPr>
            <p:spPr>
              <a:xfrm>
                <a:off x="3643756" y="2559750"/>
                <a:ext cx="111280" cy="2099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12A0">
                      <a:lumMod val="100000"/>
                    </a:srgbClr>
                  </a:gs>
                  <a:gs pos="75000">
                    <a:srgbClr val="66ACD3"/>
                  </a:gs>
                  <a:gs pos="99000">
                    <a:srgbClr val="0012A0"/>
                  </a:gs>
                  <a:gs pos="29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xmlns="" id="{0D93417B-0185-D242-8A05-91DA57EBFD3E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7" name="Freeform 8">
            <a:extLst>
              <a:ext uri="{FF2B5EF4-FFF2-40B4-BE49-F238E27FC236}">
                <a16:creationId xmlns:a16="http://schemas.microsoft.com/office/drawing/2014/main" xmlns="" id="{B88EADF6-5835-854B-A410-631A5C1DF737}"/>
              </a:ext>
            </a:extLst>
          </p:cNvPr>
          <p:cNvSpPr>
            <a:spLocks/>
          </p:cNvSpPr>
          <p:nvPr/>
        </p:nvSpPr>
        <p:spPr bwMode="auto">
          <a:xfrm rot="5400000">
            <a:off x="2931526" y="3676128"/>
            <a:ext cx="506067" cy="133039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A154F271-87D0-7C47-A4F2-62E2B0FD78A7}"/>
              </a:ext>
            </a:extLst>
          </p:cNvPr>
          <p:cNvGrpSpPr/>
          <p:nvPr/>
        </p:nvGrpSpPr>
        <p:grpSpPr>
          <a:xfrm>
            <a:off x="795132" y="3505196"/>
            <a:ext cx="1681218" cy="980660"/>
            <a:chOff x="6049618" y="2769704"/>
            <a:chExt cx="1681218" cy="9806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C69ECC50-1D6A-FE4E-B412-35AE1EB7DAED}"/>
                </a:ext>
              </a:extLst>
            </p:cNvPr>
            <p:cNvCxnSpPr>
              <a:endCxn id="150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56970CFE-113F-524E-A271-D0B56F1E4DCD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xmlns="" id="{C672BC0C-11BC-AE43-A36C-720372A95C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xmlns="" id="{F7D8EBDC-1B3F-D04A-ABF7-F1F8011A446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xmlns="" id="{3E0C9D8E-6E81-AE48-B276-5C3D4C1174C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xmlns="" id="{DFF60AC0-D5B0-B64E-AE9A-940F23337C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xmlns="" id="{530B7CED-D36A-D146-8C6D-8F3222A6958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xmlns="" id="{450884DB-292E-5D43-B1E4-7A972475C1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xmlns="" id="{22199CA4-1DF9-774D-A219-054BAAB7B83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542">
              <a:extLst>
                <a:ext uri="{FF2B5EF4-FFF2-40B4-BE49-F238E27FC236}">
                  <a16:creationId xmlns:a16="http://schemas.microsoft.com/office/drawing/2014/main" xmlns="" id="{1F53B190-AACE-C347-A601-DF969061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42" name="Picture 529" descr="desktop_computer_stylized_medium">
                <a:extLst>
                  <a:ext uri="{FF2B5EF4-FFF2-40B4-BE49-F238E27FC236}">
                    <a16:creationId xmlns:a16="http://schemas.microsoft.com/office/drawing/2014/main" xmlns="" id="{74447E28-A5A4-A447-B88B-5C81E7079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530">
                <a:extLst>
                  <a:ext uri="{FF2B5EF4-FFF2-40B4-BE49-F238E27FC236}">
                    <a16:creationId xmlns:a16="http://schemas.microsoft.com/office/drawing/2014/main" xmlns="" id="{63E6D02A-C676-6143-AC61-64B525308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9AB21A84-8433-A744-8995-3FF202FC2F08}"/>
              </a:ext>
            </a:extLst>
          </p:cNvPr>
          <p:cNvGrpSpPr/>
          <p:nvPr/>
        </p:nvGrpSpPr>
        <p:grpSpPr>
          <a:xfrm flipH="1">
            <a:off x="3955773" y="3525075"/>
            <a:ext cx="1681218" cy="980660"/>
            <a:chOff x="6049618" y="2769704"/>
            <a:chExt cx="1681218" cy="9806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0698FEC1-99B4-8D49-8878-EE9F93FCD604}"/>
                </a:ext>
              </a:extLst>
            </p:cNvPr>
            <p:cNvCxnSpPr>
              <a:endCxn id="163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D54EE5B6-8CEE-C24D-9E77-55CFC6B7EBF7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FA697D45-FC0F-8B46-B063-A633921C81C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ACA12577-0F0A-924E-87DB-05AAFDF314F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xmlns="" id="{D8F9D064-FCD7-5643-95F2-11F9764C7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xmlns="" id="{08220A6F-F84C-E34B-8703-26B9D645FA3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xmlns="" id="{93FE19AB-AF3C-AF42-BECE-EA8F8C8D509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xmlns="" id="{9458235E-780D-3F47-B8EB-5F49424819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xmlns="" id="{9AFFB59D-DA07-0044-B94E-45ABEB1D4F4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542">
              <a:extLst>
                <a:ext uri="{FF2B5EF4-FFF2-40B4-BE49-F238E27FC236}">
                  <a16:creationId xmlns:a16="http://schemas.microsoft.com/office/drawing/2014/main" xmlns="" id="{303EBD73-22AF-554E-AF0F-5CEB9747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55" name="Picture 529" descr="desktop_computer_stylized_medium">
                <a:extLst>
                  <a:ext uri="{FF2B5EF4-FFF2-40B4-BE49-F238E27FC236}">
                    <a16:creationId xmlns:a16="http://schemas.microsoft.com/office/drawing/2014/main" xmlns="" id="{DA8EBB88-E178-D147-81B8-46282C811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530">
                <a:extLst>
                  <a:ext uri="{FF2B5EF4-FFF2-40B4-BE49-F238E27FC236}">
                    <a16:creationId xmlns:a16="http://schemas.microsoft.com/office/drawing/2014/main" xmlns="" id="{B79E9C72-6480-6E40-A2DD-061F96875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34FBF839-7AAB-2945-A100-E03CF525DA47}"/>
              </a:ext>
            </a:extLst>
          </p:cNvPr>
          <p:cNvGrpSpPr/>
          <p:nvPr/>
        </p:nvGrpSpPr>
        <p:grpSpPr>
          <a:xfrm>
            <a:off x="1596889" y="3625654"/>
            <a:ext cx="1744188" cy="288737"/>
            <a:chOff x="1596889" y="3055814"/>
            <a:chExt cx="1744188" cy="28873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xmlns="" id="{C85152D4-74C3-EE4F-BD9E-95F04F9F97F2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xmlns="" id="{024B5617-C9CC-374E-B759-E5A588F2A04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xmlns="" id="{F76628DF-7E5A-F04D-940F-07D8396FF85F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xmlns="" id="{DE6F30FB-9BE9-5A4A-B26D-E6514FFA675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xmlns="" id="{D1761815-C40C-064C-94D5-C8EF205B2F81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xmlns="" id="{EBA373B1-9E8B-BE44-976A-016C443F9D84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xmlns="" id="{A11DBAE8-2A7F-254C-90B2-B6475BD2C676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xmlns="" id="{4CBA3BFA-0586-D74E-9F22-E3C770289342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xmlns="" id="{F0F81BD7-A275-8B45-B483-677DEE767174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C81DAD9C-B11E-7E4C-B1D4-50FEE9FD3D2B}"/>
              </a:ext>
            </a:extLst>
          </p:cNvPr>
          <p:cNvGrpSpPr/>
          <p:nvPr/>
        </p:nvGrpSpPr>
        <p:grpSpPr>
          <a:xfrm>
            <a:off x="1889212" y="3652032"/>
            <a:ext cx="749300" cy="222250"/>
            <a:chOff x="2066925" y="3086100"/>
            <a:chExt cx="749300" cy="22225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xmlns="" id="{7B63C554-F8BB-914B-BBC9-73A76795DDA4}"/>
                </a:ext>
              </a:extLst>
            </p:cNvPr>
            <p:cNvSpPr/>
            <p:nvPr/>
          </p:nvSpPr>
          <p:spPr>
            <a:xfrm>
              <a:off x="2066925" y="3092450"/>
              <a:ext cx="749300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ABDE7371-0052-4946-BCF2-B3C5AE34BC52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xmlns="" id="{015DDBCC-875A-2B45-BFA3-531D564C016F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xmlns="" id="{002D6003-527B-524D-AED8-D67D4BA07A07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xmlns="" id="{C4B601CA-4EB8-7E44-B4A6-4D550673F9BE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xmlns="" id="{2ABDA2B9-BAAB-124C-9413-F5CD374D8F77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xmlns="" id="{9044783D-8E72-CE48-ACE0-6A9DD70D1495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xmlns="" id="{F44FC8C9-8FCF-E440-9975-62F8CAA13B14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7D9D21C7-F384-7D40-8D53-8B4AE98209F8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CB6C3B58-5506-0645-9AF9-B1C7FEE9AFF8}"/>
              </a:ext>
            </a:extLst>
          </p:cNvPr>
          <p:cNvGrpSpPr/>
          <p:nvPr/>
        </p:nvGrpSpPr>
        <p:grpSpPr>
          <a:xfrm>
            <a:off x="6745359" y="2651620"/>
            <a:ext cx="1744188" cy="288737"/>
            <a:chOff x="1596889" y="3055814"/>
            <a:chExt cx="1744188" cy="28873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F2B8D7CF-0A3F-EC45-938C-C9D0E6AA5830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xmlns="" id="{BDD9945C-957E-7D44-A61B-24C9B3CFF69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23D9B710-1640-AD40-A5AA-3C6FC8D5C570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xmlns="" id="{2421D4F2-FFEC-9145-8E7A-18B871660902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B4ED4815-0AB2-2547-8691-6F35AD39CC8C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1CC9C6AF-1976-0141-B4E2-F4180F0E7C9F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AB63FBC0-0BD3-6F42-90A6-1849FFF1961F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E07AE5E7-0778-1A49-88FF-ED8318715FE6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xmlns="" id="{2E55176C-A45D-DF4D-8A60-73DECEE081D8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Right Arrow 205">
            <a:extLst>
              <a:ext uri="{FF2B5EF4-FFF2-40B4-BE49-F238E27FC236}">
                <a16:creationId xmlns:a16="http://schemas.microsoft.com/office/drawing/2014/main" xmlns="" id="{2EE4E256-9324-E143-9C6B-7837E26CF5B4}"/>
              </a:ext>
            </a:extLst>
          </p:cNvPr>
          <p:cNvSpPr/>
          <p:nvPr/>
        </p:nvSpPr>
        <p:spPr>
          <a:xfrm>
            <a:off x="8691048" y="3108820"/>
            <a:ext cx="613508" cy="288737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0012A0"/>
              </a:gs>
              <a:gs pos="58000">
                <a:srgbClr val="6EBF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xmlns="" id="{E4162931-2654-1C40-B805-4B3DC15EE849}"/>
              </a:ext>
            </a:extLst>
          </p:cNvPr>
          <p:cNvGrpSpPr/>
          <p:nvPr/>
        </p:nvGrpSpPr>
        <p:grpSpPr>
          <a:xfrm>
            <a:off x="7232575" y="3038475"/>
            <a:ext cx="1430955" cy="365894"/>
            <a:chOff x="7219875" y="3091894"/>
            <a:chExt cx="1430955" cy="2712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0693E30F-EB99-744A-A643-BA8CD54419C5}"/>
                </a:ext>
              </a:extLst>
            </p:cNvPr>
            <p:cNvSpPr/>
            <p:nvPr/>
          </p:nvSpPr>
          <p:spPr>
            <a:xfrm>
              <a:off x="7219875" y="3096088"/>
              <a:ext cx="1430955" cy="2534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xmlns="" id="{62284DC6-132B-E542-80A3-B3F242A4E0E0}"/>
                </a:ext>
              </a:extLst>
            </p:cNvPr>
            <p:cNvCxnSpPr/>
            <p:nvPr/>
          </p:nvCxnSpPr>
          <p:spPr>
            <a:xfrm>
              <a:off x="74989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xmlns="" id="{54275846-C439-E14A-9D15-E5870F5B377C}"/>
                </a:ext>
              </a:extLst>
            </p:cNvPr>
            <p:cNvCxnSpPr/>
            <p:nvPr/>
          </p:nvCxnSpPr>
          <p:spPr>
            <a:xfrm>
              <a:off x="7273344" y="30966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xmlns="" id="{3B4E1BD7-83C8-B34D-A0CF-3DC9ED73B671}"/>
                </a:ext>
              </a:extLst>
            </p:cNvPr>
            <p:cNvCxnSpPr/>
            <p:nvPr/>
          </p:nvCxnSpPr>
          <p:spPr>
            <a:xfrm>
              <a:off x="7321344" y="30942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xmlns="" id="{17A53D37-0107-E447-B026-FB75F1CC92B6}"/>
                </a:ext>
              </a:extLst>
            </p:cNvPr>
            <p:cNvCxnSpPr/>
            <p:nvPr/>
          </p:nvCxnSpPr>
          <p:spPr>
            <a:xfrm>
              <a:off x="74233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xmlns="" id="{848AD58B-2CA9-1848-8136-929DDC770F6D}"/>
              </a:ext>
            </a:extLst>
          </p:cNvPr>
          <p:cNvGrpSpPr/>
          <p:nvPr/>
        </p:nvGrpSpPr>
        <p:grpSpPr>
          <a:xfrm>
            <a:off x="7564040" y="3084742"/>
            <a:ext cx="1060174" cy="276999"/>
            <a:chOff x="2418521" y="3140627"/>
            <a:chExt cx="1060174" cy="276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6C60EDEB-4300-AB41-9986-F99E9A60DC2D}"/>
                </a:ext>
              </a:extLst>
            </p:cNvPr>
            <p:cNvSpPr/>
            <p:nvPr/>
          </p:nvSpPr>
          <p:spPr>
            <a:xfrm>
              <a:off x="2418521" y="3187148"/>
              <a:ext cx="1060174" cy="185530"/>
            </a:xfrm>
            <a:prstGeom prst="rect">
              <a:avLst/>
            </a:prstGeom>
            <a:solidFill>
              <a:srgbClr val="001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AA3D14F8-C2C0-1942-AAB9-0D27DFEA4274}"/>
                </a:ext>
              </a:extLst>
            </p:cNvPr>
            <p:cNvSpPr/>
            <p:nvPr/>
          </p:nvSpPr>
          <p:spPr>
            <a:xfrm>
              <a:off x="2706480" y="3197527"/>
              <a:ext cx="733425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xmlns="" id="{C2A90FB1-6706-3A4F-BBFE-498069E83A46}"/>
                </a:ext>
              </a:extLst>
            </p:cNvPr>
            <p:cNvSpPr txBox="1"/>
            <p:nvPr/>
          </p:nvSpPr>
          <p:spPr>
            <a:xfrm>
              <a:off x="2750930" y="314062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12A0"/>
                  </a:solidFill>
                </a:rPr>
                <a:t>payload</a:t>
              </a:r>
              <a:endParaRPr lang="en-US" sz="1100" i="1" dirty="0">
                <a:solidFill>
                  <a:srgbClr val="0012A0"/>
                </a:solidFill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084F05C2-5576-3742-A4F3-7A300C18EE7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05" y="3196425"/>
              <a:ext cx="0" cy="16683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924A26B1-D43B-7644-AB0D-E8B93E6849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05" y="3199637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xmlns="" id="{269EB996-1998-C44B-9E2F-071294D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945" y="3194825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xmlns="" id="{D1756B14-A618-4644-AADB-42B67217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59" y="3196429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34794A70-C767-7C46-ADA2-E0E60DA28AAE}"/>
              </a:ext>
            </a:extLst>
          </p:cNvPr>
          <p:cNvGrpSpPr/>
          <p:nvPr/>
        </p:nvGrpSpPr>
        <p:grpSpPr>
          <a:xfrm>
            <a:off x="7542671" y="3101525"/>
            <a:ext cx="1106157" cy="224519"/>
            <a:chOff x="2044062" y="3084919"/>
            <a:chExt cx="1106157" cy="224519"/>
          </a:xfrm>
        </p:grpSpPr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xmlns="" id="{6650B23A-89BA-1940-B8C3-500EB3D61607}"/>
                </a:ext>
              </a:extLst>
            </p:cNvPr>
            <p:cNvSpPr/>
            <p:nvPr/>
          </p:nvSpPr>
          <p:spPr>
            <a:xfrm>
              <a:off x="2044062" y="3092450"/>
              <a:ext cx="1106157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xmlns="" id="{FB27433E-EED3-ED41-BE05-8C704F5F5DC3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xmlns="" id="{A4996838-AA15-B440-BC8D-124BB6D41640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46E859A7-F339-B54B-BD00-1FB8D9513390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xmlns="" id="{E339ED11-A33B-1E40-88B3-BE3FDA8649FC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xmlns="" id="{1E136345-3B81-6C44-ABCC-4CA60BACE6D6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F9056E8C-084E-9F43-B23D-FB8E99B599C1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xmlns="" id="{7259DDFB-3EEF-9D44-AA4B-0EC4728CD355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xmlns="" id="{326856E5-4AD5-BE4D-B500-A7AD5439B70D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xmlns="" id="{001DADB0-222C-B24B-8D0D-03760C7F0822}"/>
                </a:ext>
              </a:extLst>
            </p:cNvPr>
            <p:cNvCxnSpPr/>
            <p:nvPr/>
          </p:nvCxnSpPr>
          <p:spPr>
            <a:xfrm flipH="1">
              <a:off x="2814139" y="308492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xmlns="" id="{F55875F2-F8D1-CE45-8BAC-8744F73D4F68}"/>
                </a:ext>
              </a:extLst>
            </p:cNvPr>
            <p:cNvCxnSpPr/>
            <p:nvPr/>
          </p:nvCxnSpPr>
          <p:spPr>
            <a:xfrm flipH="1">
              <a:off x="2891428" y="3090363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8D1BEB87-E97E-DB4D-BFBB-74F001CDB608}"/>
                </a:ext>
              </a:extLst>
            </p:cNvPr>
            <p:cNvCxnSpPr/>
            <p:nvPr/>
          </p:nvCxnSpPr>
          <p:spPr>
            <a:xfrm flipH="1">
              <a:off x="2968717" y="3089274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xmlns="" id="{118157D5-90E4-7444-8E1F-DBD672AE220E}"/>
                </a:ext>
              </a:extLst>
            </p:cNvPr>
            <p:cNvCxnSpPr/>
            <p:nvPr/>
          </p:nvCxnSpPr>
          <p:spPr>
            <a:xfrm flipH="1">
              <a:off x="3046006" y="3084919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Two IPsec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xmlns="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409700"/>
            <a:ext cx="11512826" cy="4648200"/>
          </a:xfrm>
        </p:spPr>
        <p:txBody>
          <a:bodyPr>
            <a:normAutofit/>
          </a:bodyPr>
          <a:lstStyle/>
          <a:p>
            <a:pPr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protocol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[RFC 4302]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 &amp; data integrity but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Encapsulation Security Protocol (ESP)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[RFC 4303]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authentication, data integrity,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and confidentiality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29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3D4DFD4A-11BF-1D45-8B30-8DB0138CD137}"/>
              </a:ext>
            </a:extLst>
          </p:cNvPr>
          <p:cNvGrpSpPr/>
          <p:nvPr/>
        </p:nvGrpSpPr>
        <p:grpSpPr>
          <a:xfrm>
            <a:off x="4412974" y="4461518"/>
            <a:ext cx="2075622" cy="462165"/>
            <a:chOff x="5075582" y="4872335"/>
            <a:chExt cx="2075622" cy="4621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765E93B6-9CDC-5143-84AB-38E846F49DB1}"/>
                </a:ext>
              </a:extLst>
            </p:cNvPr>
            <p:cNvGrpSpPr/>
            <p:nvPr/>
          </p:nvGrpSpPr>
          <p:grpSpPr>
            <a:xfrm>
              <a:off x="5075582" y="4896928"/>
              <a:ext cx="2075622" cy="437572"/>
              <a:chOff x="5049078" y="4896928"/>
              <a:chExt cx="2075622" cy="4375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xmlns="" id="{507A4581-6CDE-F444-A2B2-E64F0F6448DB}"/>
                  </a:ext>
                </a:extLst>
              </p:cNvPr>
              <p:cNvCxnSpPr/>
              <p:nvPr/>
            </p:nvCxnSpPr>
            <p:spPr>
              <a:xfrm>
                <a:off x="5049078" y="489692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7132BA6B-88D0-CF4D-968C-D65925A67EFC}"/>
                  </a:ext>
                </a:extLst>
              </p:cNvPr>
              <p:cNvCxnSpPr/>
              <p:nvPr/>
            </p:nvCxnSpPr>
            <p:spPr>
              <a:xfrm>
                <a:off x="7124700" y="489717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xmlns="" id="{C3ADA45E-C6EB-3447-8BEB-9BCF74056209}"/>
                  </a:ext>
                </a:extLst>
              </p:cNvPr>
              <p:cNvCxnSpPr/>
              <p:nvPr/>
            </p:nvCxnSpPr>
            <p:spPr>
              <a:xfrm>
                <a:off x="5049078" y="5088835"/>
                <a:ext cx="2075622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2E7F0EA5-09A6-6842-884F-3E684CFAD883}"/>
                </a:ext>
              </a:extLst>
            </p:cNvPr>
            <p:cNvSpPr txBox="1"/>
            <p:nvPr/>
          </p:nvSpPr>
          <p:spPr>
            <a:xfrm>
              <a:off x="5844208" y="4872335"/>
              <a:ext cx="5014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SA</a:t>
              </a:r>
            </a:p>
          </p:txBody>
        </p:sp>
      </p:grpSp>
      <p:sp>
        <p:nvSpPr>
          <p:cNvPr id="79" name="Freeform 296">
            <a:extLst>
              <a:ext uri="{FF2B5EF4-FFF2-40B4-BE49-F238E27FC236}">
                <a16:creationId xmlns:a16="http://schemas.microsoft.com/office/drawing/2014/main" xmlns="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6417911" y="3939027"/>
            <a:ext cx="227274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xmlns="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2199862" y="3869635"/>
            <a:ext cx="2202205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Security associations (SAs)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xmlns="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277178"/>
            <a:ext cx="10571923" cy="4648200"/>
          </a:xfrm>
        </p:spPr>
        <p:txBody>
          <a:bodyPr>
            <a:normAutofit/>
          </a:bodyPr>
          <a:lstStyle/>
          <a:p>
            <a:pPr indent="-287338"/>
            <a:r>
              <a:rPr lang="en-US" dirty="0"/>
              <a:t>before sending data, </a:t>
            </a:r>
            <a:r>
              <a:rPr lang="en-US" altLang="ja-JP" dirty="0">
                <a:solidFill>
                  <a:srgbClr val="C00000"/>
                </a:solidFill>
              </a:rPr>
              <a:t>security association (SA) </a:t>
            </a:r>
            <a:r>
              <a:rPr lang="en-US" altLang="ja-JP" dirty="0"/>
              <a:t>established from sending to receiving entity  (directional)</a:t>
            </a:r>
            <a:endParaRPr lang="en-US" altLang="ja-JP" sz="3200" dirty="0"/>
          </a:p>
          <a:p>
            <a:pPr indent="-287338"/>
            <a:r>
              <a:rPr lang="en-US" dirty="0"/>
              <a:t>ending, receiving entitles maintain </a:t>
            </a:r>
            <a:r>
              <a:rPr lang="en-US" i="1" dirty="0"/>
              <a:t>state information</a:t>
            </a:r>
            <a:r>
              <a:rPr lang="en-US" dirty="0"/>
              <a:t> about SA</a:t>
            </a:r>
          </a:p>
          <a:p>
            <a:pPr lvl="1"/>
            <a:r>
              <a:rPr lang="en-US" sz="2800" dirty="0"/>
              <a:t>recall: TCP endpoints also maintain state info</a:t>
            </a:r>
          </a:p>
          <a:p>
            <a:pPr lvl="1"/>
            <a:r>
              <a:rPr lang="en-US" sz="2800" dirty="0"/>
              <a:t>IP is connectionless; IPsec is connection-oriented!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xmlns="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5175294" y="3311699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7695061-2BC1-A043-8983-A6D2BB90BD71}"/>
              </a:ext>
            </a:extLst>
          </p:cNvPr>
          <p:cNvGrpSpPr/>
          <p:nvPr/>
        </p:nvGrpSpPr>
        <p:grpSpPr>
          <a:xfrm>
            <a:off x="3891171" y="4067354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xmlns="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xmlns="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xmlns="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xmlns="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xmlns="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2153481" y="3763618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xmlns="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xmlns="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6DAF8A6-5787-7D4C-9F9B-955DF1495910}"/>
              </a:ext>
            </a:extLst>
          </p:cNvPr>
          <p:cNvGrpSpPr/>
          <p:nvPr/>
        </p:nvGrpSpPr>
        <p:grpSpPr>
          <a:xfrm flipH="1">
            <a:off x="6411723" y="4079806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xmlns="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xmlns="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4763" y="3902767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xmlns="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xmlns="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4CB4ADB-AB8F-8A42-A9F9-3C57E849C39C}"/>
              </a:ext>
            </a:extLst>
          </p:cNvPr>
          <p:cNvGrpSpPr/>
          <p:nvPr/>
        </p:nvGrpSpPr>
        <p:grpSpPr>
          <a:xfrm>
            <a:off x="4611757" y="4151258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1F7B2F1-7981-6243-94B5-7FD42CA503C2}"/>
              </a:ext>
            </a:extLst>
          </p:cNvPr>
          <p:cNvCxnSpPr/>
          <p:nvPr/>
        </p:nvCxnSpPr>
        <p:spPr>
          <a:xfrm>
            <a:off x="4495545" y="4251618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D069B82-596C-0441-A853-7EF039592387}"/>
              </a:ext>
            </a:extLst>
          </p:cNvPr>
          <p:cNvCxnSpPr/>
          <p:nvPr/>
        </p:nvCxnSpPr>
        <p:spPr>
          <a:xfrm>
            <a:off x="6259031" y="4266690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3">
            <a:extLst>
              <a:ext uri="{FF2B5EF4-FFF2-40B4-BE49-F238E27FC236}">
                <a16:creationId xmlns:a16="http://schemas.microsoft.com/office/drawing/2014/main" xmlns="" id="{D73D72CE-63DC-F847-87E3-A8D504C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49" y="3729810"/>
            <a:ext cx="105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193.68.2.23</a:t>
            </a:r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xmlns="" id="{9B1B9717-FF4B-8946-AE2A-0C012D94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745" y="3727970"/>
            <a:ext cx="1233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200.168.1.100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3767BD11-E82F-3948-BD96-4A21755B1EBD}"/>
              </a:ext>
            </a:extLst>
          </p:cNvPr>
          <p:cNvCxnSpPr/>
          <p:nvPr/>
        </p:nvCxnSpPr>
        <p:spPr>
          <a:xfrm flipV="1">
            <a:off x="6370204" y="4003180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9CCF7ED3-5C82-F645-97C8-EC60CE9A906C}"/>
              </a:ext>
            </a:extLst>
          </p:cNvPr>
          <p:cNvCxnSpPr/>
          <p:nvPr/>
        </p:nvCxnSpPr>
        <p:spPr>
          <a:xfrm flipV="1">
            <a:off x="4522354" y="3997577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1E1401D-4FDF-354D-8E6F-BC1C33B9DDCD}"/>
              </a:ext>
            </a:extLst>
          </p:cNvPr>
          <p:cNvGrpSpPr/>
          <p:nvPr/>
        </p:nvGrpSpPr>
        <p:grpSpPr>
          <a:xfrm>
            <a:off x="1109249" y="4672427"/>
            <a:ext cx="9147934" cy="1993417"/>
            <a:chOff x="1109249" y="4672427"/>
            <a:chExt cx="9147934" cy="1993417"/>
          </a:xfrm>
        </p:grpSpPr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xmlns="" id="{87BD3CA9-DE24-6B4C-B69C-BFA7530CA3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9249" y="4672427"/>
              <a:ext cx="8161337" cy="19536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0012A0"/>
                  </a:solidFill>
                </a:rPr>
                <a:t>R1 stores for SA: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32-bit identifier: </a:t>
              </a:r>
              <a:r>
                <a:rPr lang="en-US" sz="2200" i="1" dirty="0"/>
                <a:t>Security Parameter Index (SPI)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origin SA interface </a:t>
              </a:r>
              <a:r>
                <a:rPr lang="en-US" sz="2000" dirty="0"/>
                <a:t>(200.168.1.100)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destination SA interface </a:t>
              </a:r>
              <a:r>
                <a:rPr lang="en-US" sz="1800" dirty="0"/>
                <a:t>(193.68.2.23)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encryption used</a:t>
              </a: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xmlns="" id="{A80DCF40-C508-554C-A640-06F187BCC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45685" y="5487436"/>
              <a:ext cx="4211498" cy="1178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en-US" sz="2200" dirty="0"/>
                <a:t>encryption key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integrity check used 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authentication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8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77DBD444-9315-7048-BDE5-13C962A17FE0}"/>
              </a:ext>
            </a:extLst>
          </p:cNvPr>
          <p:cNvSpPr/>
          <p:nvPr/>
        </p:nvSpPr>
        <p:spPr>
          <a:xfrm>
            <a:off x="3286107" y="3295753"/>
            <a:ext cx="137676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74EA96FA-150A-454A-ADE0-BF32617A8756}"/>
              </a:ext>
            </a:extLst>
          </p:cNvPr>
          <p:cNvSpPr/>
          <p:nvPr/>
        </p:nvSpPr>
        <p:spPr>
          <a:xfrm>
            <a:off x="6656987" y="3290586"/>
            <a:ext cx="2298915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3AD8BB7-609E-0244-A14B-25AB29CD6D16}"/>
              </a:ext>
            </a:extLst>
          </p:cNvPr>
          <p:cNvSpPr/>
          <p:nvPr/>
        </p:nvSpPr>
        <p:spPr>
          <a:xfrm>
            <a:off x="2464696" y="2177291"/>
            <a:ext cx="645504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datagram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xmlns="" id="{AD848549-52A5-A642-92EF-5B798CBC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81" y="2174539"/>
            <a:ext cx="1128712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IP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xmlns="" id="{B2AE65F7-928A-0840-8E23-DC0C5CC6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93" y="2174539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xmlns="" id="{49D5FBE5-E7DA-864C-BE81-AEDD04DA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81" y="2174539"/>
            <a:ext cx="976312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hdr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xmlns="" id="{312E8F9D-ED21-9F4F-854A-45C20C56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93" y="2174539"/>
            <a:ext cx="2224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 IP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datagram payload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DB646282-CE51-8B43-B570-8838311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81" y="2166239"/>
            <a:ext cx="700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trailer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xmlns="" id="{1945AEBE-82E5-184D-8050-81A50E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8" y="2166239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auth</a:t>
            </a:r>
          </a:p>
        </p:txBody>
      </p:sp>
      <p:grpSp>
        <p:nvGrpSpPr>
          <p:cNvPr id="103" name="Group 18">
            <a:extLst>
              <a:ext uri="{FF2B5EF4-FFF2-40B4-BE49-F238E27FC236}">
                <a16:creationId xmlns:a16="http://schemas.microsoft.com/office/drawing/2014/main" xmlns="" id="{B7A61894-02AD-4A4D-BA66-10CD7FCFAD94}"/>
              </a:ext>
            </a:extLst>
          </p:cNvPr>
          <p:cNvGrpSpPr>
            <a:grpSpLocks/>
          </p:cNvGrpSpPr>
          <p:nvPr/>
        </p:nvGrpSpPr>
        <p:grpSpPr bwMode="auto">
          <a:xfrm>
            <a:off x="6669881" y="3282614"/>
            <a:ext cx="2281237" cy="609600"/>
            <a:chOff x="3346" y="2367"/>
            <a:chExt cx="1437" cy="384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xmlns="" id="{C23F3DAB-F8E9-6743-A49D-72EF0660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67"/>
              <a:ext cx="529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padding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xmlns="" id="{31286223-F856-B14D-8277-3E612863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67"/>
              <a:ext cx="46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length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xmlns="" id="{73C6F23B-BC42-C141-A877-A7CA38B3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367"/>
              <a:ext cx="44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next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header</a:t>
              </a:r>
            </a:p>
          </p:txBody>
        </p:sp>
      </p:grpSp>
      <p:sp>
        <p:nvSpPr>
          <p:cNvPr id="104" name="Line 22">
            <a:extLst>
              <a:ext uri="{FF2B5EF4-FFF2-40B4-BE49-F238E27FC236}">
                <a16:creationId xmlns:a16="http://schemas.microsoft.com/office/drawing/2014/main" xmlns="" id="{D2E7EF83-959E-5941-B056-F7B0DA51B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106" y="2836527"/>
            <a:ext cx="8032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23">
            <a:extLst>
              <a:ext uri="{FF2B5EF4-FFF2-40B4-BE49-F238E27FC236}">
                <a16:creationId xmlns:a16="http://schemas.microsoft.com/office/drawing/2014/main" xmlns="" id="{68EA18AF-3C87-8F44-BED1-F1CBCEE668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9118" y="2822239"/>
            <a:ext cx="747712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xmlns="" id="{FEE4C952-B419-6240-97B3-9BA89FF1A58B}"/>
              </a:ext>
            </a:extLst>
          </p:cNvPr>
          <p:cNvGrpSpPr>
            <a:grpSpLocks/>
          </p:cNvGrpSpPr>
          <p:nvPr/>
        </p:nvGrpSpPr>
        <p:grpSpPr bwMode="auto">
          <a:xfrm>
            <a:off x="3275806" y="3285789"/>
            <a:ext cx="1392237" cy="625475"/>
            <a:chOff x="1409" y="2193"/>
            <a:chExt cx="877" cy="386"/>
          </a:xfrm>
        </p:grpSpPr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xmlns="" id="{CB30A88A-2F21-EE45-BF4F-A9F6A8FA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93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SPI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xmlns="" id="{EC87F6A4-DE19-D043-9460-717C9BBC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195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#</a:t>
              </a:r>
            </a:p>
          </p:txBody>
        </p:sp>
      </p:grpSp>
      <p:sp>
        <p:nvSpPr>
          <p:cNvPr id="107" name="Line 27">
            <a:extLst>
              <a:ext uri="{FF2B5EF4-FFF2-40B4-BE49-F238E27FC236}">
                <a16:creationId xmlns:a16="http://schemas.microsoft.com/office/drawing/2014/main" xmlns="" id="{7350C550-FB21-BA4B-B0FA-77C0C5069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56" y="2823827"/>
            <a:ext cx="319087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8">
            <a:extLst>
              <a:ext uri="{FF2B5EF4-FFF2-40B4-BE49-F238E27FC236}">
                <a16:creationId xmlns:a16="http://schemas.microsoft.com/office/drawing/2014/main" xmlns="" id="{F3C56AA0-CE2D-1E41-B015-E684D98C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981" y="2865102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29">
            <a:extLst>
              <a:ext uri="{FF2B5EF4-FFF2-40B4-BE49-F238E27FC236}">
                <a16:creationId xmlns:a16="http://schemas.microsoft.com/office/drawing/2014/main" xmlns="" id="{3CA2A9DE-1E2E-144C-A029-F6A1E691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0693" y="2823827"/>
            <a:ext cx="360362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CE35867-502B-CF42-BE77-7C4B7F0D05DF}"/>
              </a:ext>
            </a:extLst>
          </p:cNvPr>
          <p:cNvCxnSpPr/>
          <p:nvPr/>
        </p:nvCxnSpPr>
        <p:spPr>
          <a:xfrm>
            <a:off x="4283533" y="1959429"/>
            <a:ext cx="39449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>
            <a:extLst>
              <a:ext uri="{FF2B5EF4-FFF2-40B4-BE49-F238E27FC236}">
                <a16:creationId xmlns:a16="http://schemas.microsoft.com/office/drawing/2014/main" xmlns="" id="{9AEEF36D-F857-F942-9E31-EB013333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44" y="1775579"/>
            <a:ext cx="114005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encrypted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E438CAA3-51B7-8C43-8883-52C08C8D16AC}"/>
              </a:ext>
            </a:extLst>
          </p:cNvPr>
          <p:cNvCxnSpPr>
            <a:cxnSpLocks/>
          </p:cNvCxnSpPr>
          <p:nvPr/>
        </p:nvCxnSpPr>
        <p:spPr>
          <a:xfrm>
            <a:off x="3586848" y="1693817"/>
            <a:ext cx="53078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5">
            <a:extLst>
              <a:ext uri="{FF2B5EF4-FFF2-40B4-BE49-F238E27FC236}">
                <a16:creationId xmlns:a16="http://schemas.microsoft.com/office/drawing/2014/main" xmlns="" id="{C61631BA-E0F3-914F-B2DB-6B523DA0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10" y="1503708"/>
            <a:ext cx="15055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authenticated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xmlns="" id="{B5C8CA56-4CEE-4B4B-85A6-370DE8D07FA9}"/>
              </a:ext>
            </a:extLst>
          </p:cNvPr>
          <p:cNvSpPr txBox="1">
            <a:spLocks noChangeArrowheads="1"/>
          </p:cNvSpPr>
          <p:nvPr/>
        </p:nvSpPr>
        <p:spPr>
          <a:xfrm>
            <a:off x="2221640" y="4220754"/>
            <a:ext cx="10475458" cy="236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ESP trailer: padding for block ciphers</a:t>
            </a:r>
          </a:p>
          <a:p>
            <a:pPr>
              <a:spcBef>
                <a:spcPts val="600"/>
              </a:spcBef>
            </a:pPr>
            <a:r>
              <a:rPr lang="en-US" dirty="0"/>
              <a:t>ESP header: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SPI, so receiving entity knows what to do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sequence number, to thwart replay attacks</a:t>
            </a:r>
          </a:p>
          <a:p>
            <a:pPr>
              <a:spcBef>
                <a:spcPts val="600"/>
              </a:spcBef>
            </a:pPr>
            <a:r>
              <a:rPr lang="en-US" dirty="0"/>
              <a:t>MAC in ESP auth field created with shared secret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D6159F3-D2DF-154C-8507-BEACC4A9BAD1}"/>
              </a:ext>
            </a:extLst>
          </p:cNvPr>
          <p:cNvSpPr txBox="1"/>
          <p:nvPr/>
        </p:nvSpPr>
        <p:spPr>
          <a:xfrm>
            <a:off x="9481978" y="2534194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12A0"/>
                </a:solidFill>
              </a:rPr>
              <a:t>tunnel mode</a:t>
            </a:r>
          </a:p>
          <a:p>
            <a:pPr algn="ctr"/>
            <a:r>
              <a:rPr lang="en-US" sz="2800" i="1" dirty="0">
                <a:solidFill>
                  <a:srgbClr val="0012A0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2627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96">
            <a:extLst>
              <a:ext uri="{FF2B5EF4-FFF2-40B4-BE49-F238E27FC236}">
                <a16:creationId xmlns:a16="http://schemas.microsoft.com/office/drawing/2014/main" xmlns="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10431271" y="1866576"/>
            <a:ext cx="144573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xmlns="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7119480" y="1797184"/>
            <a:ext cx="1295948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ESP tunnel mode: actions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xmlns="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9188655" y="1239248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87695061-2BC1-A043-8983-A6D2BB90BD71}"/>
              </a:ext>
            </a:extLst>
          </p:cNvPr>
          <p:cNvGrpSpPr/>
          <p:nvPr/>
        </p:nvGrpSpPr>
        <p:grpSpPr>
          <a:xfrm>
            <a:off x="7705752" y="1994903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xmlns="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xmlns="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xmlns="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xmlns="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xmlns="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6975223" y="1412870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xmlns="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xmlns="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6DAF8A6-5787-7D4C-9F9B-955DF1495910}"/>
              </a:ext>
            </a:extLst>
          </p:cNvPr>
          <p:cNvGrpSpPr/>
          <p:nvPr/>
        </p:nvGrpSpPr>
        <p:grpSpPr>
          <a:xfrm flipH="1">
            <a:off x="10425084" y="2007355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xmlns="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xmlns="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71163" y="1737550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xmlns="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xmlns="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4CB4ADB-AB8F-8A42-A9F9-3C57E849C39C}"/>
              </a:ext>
            </a:extLst>
          </p:cNvPr>
          <p:cNvGrpSpPr/>
          <p:nvPr/>
        </p:nvGrpSpPr>
        <p:grpSpPr>
          <a:xfrm>
            <a:off x="8625118" y="2078807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1F7B2F1-7981-6243-94B5-7FD42CA503C2}"/>
              </a:ext>
            </a:extLst>
          </p:cNvPr>
          <p:cNvCxnSpPr>
            <a:cxnSpLocks/>
          </p:cNvCxnSpPr>
          <p:nvPr/>
        </p:nvCxnSpPr>
        <p:spPr>
          <a:xfrm>
            <a:off x="8309113" y="2179167"/>
            <a:ext cx="35051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FD069B82-596C-0441-A853-7EF039592387}"/>
              </a:ext>
            </a:extLst>
          </p:cNvPr>
          <p:cNvCxnSpPr/>
          <p:nvPr/>
        </p:nvCxnSpPr>
        <p:spPr>
          <a:xfrm>
            <a:off x="10272392" y="2194239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9">
            <a:extLst>
              <a:ext uri="{FF2B5EF4-FFF2-40B4-BE49-F238E27FC236}">
                <a16:creationId xmlns:a16="http://schemas.microsoft.com/office/drawing/2014/main" xmlns="" id="{87BD3CA9-DE24-6B4C-B69C-BFA7530CA3A7}"/>
              </a:ext>
            </a:extLst>
          </p:cNvPr>
          <p:cNvSpPr txBox="1">
            <a:spLocks noChangeArrowheads="1"/>
          </p:cNvSpPr>
          <p:nvPr/>
        </p:nvSpPr>
        <p:spPr>
          <a:xfrm>
            <a:off x="751440" y="1346132"/>
            <a:ext cx="1315899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12A0"/>
                </a:solidFill>
              </a:rPr>
              <a:t>at R1: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xmlns="" id="{E5C7171E-ED33-734D-875F-55DE74D7D1FB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815547"/>
            <a:ext cx="5628860" cy="462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600" dirty="0"/>
              <a:t>appends ESP trailer to original datagram (which includes original header fields!)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encrypts result using algorithm &amp; key specified by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</a:t>
            </a:r>
            <a:r>
              <a:rPr lang="en-US" altLang="ja-JP" sz="2600" dirty="0"/>
              <a:t>ESP header </a:t>
            </a:r>
            <a:r>
              <a:rPr lang="en-US" sz="2600" dirty="0"/>
              <a:t>to front of this encrypted quantity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authentication MAC using algorithm and key specified in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MAC forming </a:t>
            </a:r>
            <a:r>
              <a:rPr lang="en-US" sz="2600" i="1" dirty="0"/>
              <a:t>payload</a:t>
            </a:r>
            <a:endParaRPr lang="en-US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new IP header, new IP header fields, addresses to tunnel endpoint</a:t>
            </a:r>
            <a:endParaRPr lang="en-US" sz="2600" dirty="0">
              <a:latin typeface="Gill Sans M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16EF8F26-68F0-3A49-83F2-9460CE31D4BD}"/>
              </a:ext>
            </a:extLst>
          </p:cNvPr>
          <p:cNvGrpSpPr/>
          <p:nvPr/>
        </p:nvGrpSpPr>
        <p:grpSpPr>
          <a:xfrm>
            <a:off x="7182680" y="1021603"/>
            <a:ext cx="1744188" cy="288737"/>
            <a:chOff x="1596889" y="3055814"/>
            <a:chExt cx="1744188" cy="2887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508F2435-C43C-FA49-9048-2F2BF3798893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4A3D55E3-0578-CC47-A17E-9134279D78F2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44B8151D-E68D-1145-A447-BD209DA884BC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61D665C1-A6C6-4D44-BD8D-87CC0C9760A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9B77B4E6-2DF5-434C-9D1F-8148FD99055F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xmlns="" id="{3C2B58DB-D327-624A-9251-1D3B9D784F52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9112AEA3-37DD-2840-A4A9-2C15B83C8125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02775019-AB2E-284F-A8FC-A7E09359C104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xmlns="" id="{BA6CD437-95CA-334D-B101-BD1A5EC9A655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324F8D8C-99F1-D149-B2C4-30701AD83546}"/>
              </a:ext>
            </a:extLst>
          </p:cNvPr>
          <p:cNvGrpSpPr/>
          <p:nvPr/>
        </p:nvGrpSpPr>
        <p:grpSpPr>
          <a:xfrm>
            <a:off x="7810500" y="2415622"/>
            <a:ext cx="2071981" cy="365894"/>
            <a:chOff x="8266244" y="1514475"/>
            <a:chExt cx="2071981" cy="365894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xmlns="" id="{14EF7333-F5C9-B44C-B88E-E62F99908C70}"/>
                </a:ext>
              </a:extLst>
            </p:cNvPr>
            <p:cNvSpPr/>
            <p:nvPr/>
          </p:nvSpPr>
          <p:spPr>
            <a:xfrm>
              <a:off x="9724717" y="1584820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60DE8A9C-4B04-9644-B41E-AF7C1D3EF044}"/>
                </a:ext>
              </a:extLst>
            </p:cNvPr>
            <p:cNvGrpSpPr/>
            <p:nvPr/>
          </p:nvGrpSpPr>
          <p:grpSpPr>
            <a:xfrm>
              <a:off x="8266244" y="1514475"/>
              <a:ext cx="1430955" cy="365894"/>
              <a:chOff x="7219875" y="3091894"/>
              <a:chExt cx="1430955" cy="271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xmlns="" id="{BCBD4545-82EF-4945-8E69-7E9761D559A5}"/>
                  </a:ext>
                </a:extLst>
              </p:cNvPr>
              <p:cNvSpPr/>
              <p:nvPr/>
            </p:nvSpPr>
            <p:spPr>
              <a:xfrm>
                <a:off x="7219875" y="3096088"/>
                <a:ext cx="1430955" cy="2534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8E42E31E-7EE3-5A45-8848-61D2549D7ADB}"/>
                  </a:ext>
                </a:extLst>
              </p:cNvPr>
              <p:cNvCxnSpPr/>
              <p:nvPr/>
            </p:nvCxnSpPr>
            <p:spPr>
              <a:xfrm>
                <a:off x="74989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xmlns="" id="{A264DD8E-2606-094F-9E6A-C8247EFFB5F4}"/>
                  </a:ext>
                </a:extLst>
              </p:cNvPr>
              <p:cNvCxnSpPr/>
              <p:nvPr/>
            </p:nvCxnSpPr>
            <p:spPr>
              <a:xfrm>
                <a:off x="7273344" y="30966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BA83087D-DA47-2D4F-B05A-5004EE6C6A00}"/>
                  </a:ext>
                </a:extLst>
              </p:cNvPr>
              <p:cNvCxnSpPr/>
              <p:nvPr/>
            </p:nvCxnSpPr>
            <p:spPr>
              <a:xfrm>
                <a:off x="7321344" y="30942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9A81B492-7189-CE48-818D-ACC1F0352D17}"/>
                  </a:ext>
                </a:extLst>
              </p:cNvPr>
              <p:cNvCxnSpPr/>
              <p:nvPr/>
            </p:nvCxnSpPr>
            <p:spPr>
              <a:xfrm>
                <a:off x="74233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1ABE4CD6-E82A-F240-A866-6260742792F6}"/>
                </a:ext>
              </a:extLst>
            </p:cNvPr>
            <p:cNvGrpSpPr/>
            <p:nvPr/>
          </p:nvGrpSpPr>
          <p:grpSpPr>
            <a:xfrm>
              <a:off x="8597709" y="1560742"/>
              <a:ext cx="1060174" cy="276999"/>
              <a:chOff x="2418521" y="3140627"/>
              <a:chExt cx="1060174" cy="27699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xmlns="" id="{03E18FFA-9DBA-334B-91E4-C4F945F0B3EA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80C17C6E-B531-7748-BABE-6E5E48BE5ECD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2C83816C-F16B-754B-92F8-EDFED659B67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1B00FE65-C4C2-5545-93B6-6727ED3C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05" y="3196425"/>
                <a:ext cx="0" cy="1668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xmlns="" id="{83132241-B0B1-1A40-8C9E-481B9DD98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5505" y="3199637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F6C721FF-574B-C341-9B62-4A5E7C1D9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945" y="3194825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xmlns="" id="{26BD0451-EAAF-9A4D-9561-B511690D8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259" y="3196429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xmlns="" id="{D2610363-12AA-1E4B-BFD9-93368F887F16}"/>
                </a:ext>
              </a:extLst>
            </p:cNvPr>
            <p:cNvGrpSpPr/>
            <p:nvPr/>
          </p:nvGrpSpPr>
          <p:grpSpPr>
            <a:xfrm>
              <a:off x="8589592" y="1577525"/>
              <a:ext cx="1106157" cy="224519"/>
              <a:chOff x="2044062" y="3084919"/>
              <a:chExt cx="1106157" cy="22451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xmlns="" id="{DFCBB9E6-6B01-CB4B-B08E-35B56E6CF3CA}"/>
                  </a:ext>
                </a:extLst>
              </p:cNvPr>
              <p:cNvSpPr/>
              <p:nvPr/>
            </p:nvSpPr>
            <p:spPr>
              <a:xfrm>
                <a:off x="2044062" y="3092450"/>
                <a:ext cx="1106157" cy="215900"/>
              </a:xfrm>
              <a:prstGeom prst="roundRect">
                <a:avLst/>
              </a:prstGeom>
              <a:solidFill>
                <a:schemeClr val="bg1">
                  <a:alpha val="83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xmlns="" id="{6700C3E6-2524-7E46-82D5-5602E6F1A82A}"/>
                  </a:ext>
                </a:extLst>
              </p:cNvPr>
              <p:cNvCxnSpPr/>
              <p:nvPr/>
            </p:nvCxnSpPr>
            <p:spPr>
              <a:xfrm flipH="1">
                <a:off x="209867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xmlns="" id="{90EE30DF-49C2-944F-9D74-32D4F038B24A}"/>
                  </a:ext>
                </a:extLst>
              </p:cNvPr>
              <p:cNvCxnSpPr/>
              <p:nvPr/>
            </p:nvCxnSpPr>
            <p:spPr>
              <a:xfrm flipH="1">
                <a:off x="21907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xmlns="" id="{3E6384E5-004C-CB4C-9349-F26EB5891BF1}"/>
                  </a:ext>
                </a:extLst>
              </p:cNvPr>
              <p:cNvCxnSpPr/>
              <p:nvPr/>
            </p:nvCxnSpPr>
            <p:spPr>
              <a:xfrm flipH="1">
                <a:off x="22828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xmlns="" id="{E14E1685-BAD6-5748-B9AF-D8E7525B4C0E}"/>
                  </a:ext>
                </a:extLst>
              </p:cNvPr>
              <p:cNvCxnSpPr/>
              <p:nvPr/>
            </p:nvCxnSpPr>
            <p:spPr>
              <a:xfrm flipH="1">
                <a:off x="237490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xmlns="" id="{321C10CB-10E5-F047-9DE3-D0911A3D6023}"/>
                  </a:ext>
                </a:extLst>
              </p:cNvPr>
              <p:cNvCxnSpPr/>
              <p:nvPr/>
            </p:nvCxnSpPr>
            <p:spPr>
              <a:xfrm flipH="1">
                <a:off x="2466975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xmlns="" id="{F8D60F35-591E-1341-913C-3CE2CE97453C}"/>
                  </a:ext>
                </a:extLst>
              </p:cNvPr>
              <p:cNvCxnSpPr/>
              <p:nvPr/>
            </p:nvCxnSpPr>
            <p:spPr>
              <a:xfrm flipH="1">
                <a:off x="25590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xmlns="" id="{81CE0022-A86D-804C-84A3-3EA263B4D77B}"/>
                  </a:ext>
                </a:extLst>
              </p:cNvPr>
              <p:cNvCxnSpPr/>
              <p:nvPr/>
            </p:nvCxnSpPr>
            <p:spPr>
              <a:xfrm flipH="1">
                <a:off x="26511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xmlns="" id="{E773942A-A5B8-5544-94DB-CFA818FE4273}"/>
                  </a:ext>
                </a:extLst>
              </p:cNvPr>
              <p:cNvCxnSpPr/>
              <p:nvPr/>
            </p:nvCxnSpPr>
            <p:spPr>
              <a:xfrm flipH="1">
                <a:off x="273685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xmlns="" id="{9FE558D8-AE7B-004C-96BB-709C2713F76D}"/>
                  </a:ext>
                </a:extLst>
              </p:cNvPr>
              <p:cNvCxnSpPr/>
              <p:nvPr/>
            </p:nvCxnSpPr>
            <p:spPr>
              <a:xfrm flipH="1">
                <a:off x="2814139" y="308492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xmlns="" id="{B330E8F3-669E-6A42-80C7-ED14D3F869E3}"/>
                  </a:ext>
                </a:extLst>
              </p:cNvPr>
              <p:cNvCxnSpPr/>
              <p:nvPr/>
            </p:nvCxnSpPr>
            <p:spPr>
              <a:xfrm flipH="1">
                <a:off x="2891428" y="3090363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xmlns="" id="{68FDB270-37FA-0D40-A6DB-0D76AC866C3D}"/>
                  </a:ext>
                </a:extLst>
              </p:cNvPr>
              <p:cNvCxnSpPr/>
              <p:nvPr/>
            </p:nvCxnSpPr>
            <p:spPr>
              <a:xfrm flipH="1">
                <a:off x="2968717" y="3089274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xmlns="" id="{745079AD-16D1-9D4D-A1C7-19CC9F1BA8A2}"/>
                  </a:ext>
                </a:extLst>
              </p:cNvPr>
              <p:cNvCxnSpPr/>
              <p:nvPr/>
            </p:nvCxnSpPr>
            <p:spPr>
              <a:xfrm flipH="1">
                <a:off x="3046006" y="3084919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11A41B8C-8BB8-7948-A279-B3B3A792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98" y="3140765"/>
            <a:ext cx="4114331" cy="1602697"/>
          </a:xfrm>
          <a:prstGeom prst="rect">
            <a:avLst/>
          </a:prstGeom>
        </p:spPr>
      </p:pic>
      <p:sp>
        <p:nvSpPr>
          <p:cNvPr id="114" name="Rectangle 59">
            <a:extLst>
              <a:ext uri="{FF2B5EF4-FFF2-40B4-BE49-F238E27FC236}">
                <a16:creationId xmlns:a16="http://schemas.microsoft.com/office/drawing/2014/main" xmlns="" id="{F9FA3A03-ABA4-DF42-8BEA-5D278C650CAE}"/>
              </a:ext>
            </a:extLst>
          </p:cNvPr>
          <p:cNvSpPr txBox="1">
            <a:spLocks noChangeArrowheads="1"/>
          </p:cNvSpPr>
          <p:nvPr/>
        </p:nvSpPr>
        <p:spPr>
          <a:xfrm>
            <a:off x="7635945" y="1684062"/>
            <a:ext cx="752682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/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sequence numbers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xmlns="" id="{09904426-31F8-974C-8449-D83EB232E147}"/>
              </a:ext>
            </a:extLst>
          </p:cNvPr>
          <p:cNvSpPr txBox="1">
            <a:spLocks noChangeArrowheads="1"/>
          </p:cNvSpPr>
          <p:nvPr/>
        </p:nvSpPr>
        <p:spPr>
          <a:xfrm>
            <a:off x="929446" y="1302164"/>
            <a:ext cx="1042766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new SA, sender initializes seq. # to 0</a:t>
            </a:r>
          </a:p>
          <a:p>
            <a:r>
              <a:rPr lang="en-US" dirty="0"/>
              <a:t>each time datagram is sent on SA:</a:t>
            </a:r>
          </a:p>
          <a:p>
            <a:pPr lvl="1"/>
            <a:r>
              <a:rPr lang="en-US" dirty="0"/>
              <a:t>sender increments seq # counter</a:t>
            </a:r>
          </a:p>
          <a:p>
            <a:pPr lvl="1"/>
            <a:r>
              <a:rPr lang="en-US" dirty="0"/>
              <a:t>places value in seq # field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prevent attacker from sniffing and replaying a packet</a:t>
            </a:r>
          </a:p>
          <a:p>
            <a:pPr lvl="1"/>
            <a:r>
              <a:rPr lang="en-US" dirty="0"/>
              <a:t>receipt of duplicate, authenticated IP packets may disrupt service</a:t>
            </a:r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destination checks for duplicates</a:t>
            </a:r>
          </a:p>
          <a:p>
            <a:pPr lvl="1"/>
            <a:r>
              <a:rPr lang="en-US" dirty="0"/>
              <a:t>doesn’t keep track of </a:t>
            </a:r>
            <a:r>
              <a:rPr lang="en-US" i="1" dirty="0"/>
              <a:t>all </a:t>
            </a:r>
            <a:r>
              <a:rPr lang="en-US" dirty="0"/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0" y="1472239"/>
            <a:ext cx="6225209" cy="894622"/>
          </a:xfrm>
        </p:spPr>
        <p:txBody>
          <a:bodyPr>
            <a:noAutofit/>
          </a:bodyPr>
          <a:lstStyle/>
          <a:p>
            <a:r>
              <a:rPr lang="en-US" sz="3200" b="0" dirty="0">
                <a:latin typeface="+mn-lt"/>
              </a:rPr>
              <a:t>Security Policy Database (SPD)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6DF02F7-7DB2-0545-9523-F468B9D8C7F8}"/>
              </a:ext>
            </a:extLst>
          </p:cNvPr>
          <p:cNvSpPr txBox="1">
            <a:spLocks noChangeArrowheads="1"/>
          </p:cNvSpPr>
          <p:nvPr/>
        </p:nvSpPr>
        <p:spPr>
          <a:xfrm>
            <a:off x="864705" y="2554356"/>
            <a:ext cx="5231295" cy="27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policy: for given datagram, sender needs to know if it should use IP sec</a:t>
            </a:r>
          </a:p>
          <a:p>
            <a:r>
              <a:rPr lang="en-US" sz="2400" dirty="0"/>
              <a:t>policy stored in </a:t>
            </a:r>
            <a:r>
              <a:rPr lang="en-US" sz="2400" dirty="0">
                <a:solidFill>
                  <a:srgbClr val="C00000"/>
                </a:solidFill>
              </a:rPr>
              <a:t>security policy database (SPD)</a:t>
            </a:r>
          </a:p>
          <a:p>
            <a:r>
              <a:rPr lang="en-US" sz="2400" dirty="0"/>
              <a:t>needs to know which SA to use</a:t>
            </a:r>
          </a:p>
          <a:p>
            <a:pPr lvl="1"/>
            <a:r>
              <a:rPr lang="en-US" dirty="0"/>
              <a:t>may use: source and destination IP address; protocol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E96A7A-3CC4-3F4A-BA0A-E705FA131172}"/>
              </a:ext>
            </a:extLst>
          </p:cNvPr>
          <p:cNvSpPr txBox="1"/>
          <p:nvPr/>
        </p:nvSpPr>
        <p:spPr>
          <a:xfrm>
            <a:off x="6586329" y="1603513"/>
            <a:ext cx="53936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2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Assoc. Database (SAD)</a:t>
            </a:r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C9AD72EB-38BE-4749-B734-30ECD6F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24" y="2207176"/>
            <a:ext cx="5367476" cy="292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endpoint holds SA state in 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security association database (SAD)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sending IPsec datagram, R1 accesses SAD to determine how to process datagram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IPsec datagram arrives to R2, R2 examines SPI in IPsec datagram, indexes SAD with SPI, processing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6ECBC5-3AF7-274F-8BF2-A44F38FF1C44}"/>
              </a:ext>
            </a:extLst>
          </p:cNvPr>
          <p:cNvSpPr txBox="1"/>
          <p:nvPr/>
        </p:nvSpPr>
        <p:spPr>
          <a:xfrm>
            <a:off x="7810500" y="5526157"/>
            <a:ext cx="283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SPD: </a:t>
            </a:r>
            <a:r>
              <a:rPr lang="en-US" altLang="ja-JP" sz="2800" i="1" dirty="0">
                <a:solidFill>
                  <a:srgbClr val="0012A0"/>
                </a:solidFill>
              </a:rPr>
              <a:t>“what” to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771C801-CD50-7F4E-A7A7-09FC0141B1BD}"/>
              </a:ext>
            </a:extLst>
          </p:cNvPr>
          <p:cNvSpPr txBox="1"/>
          <p:nvPr/>
        </p:nvSpPr>
        <p:spPr>
          <a:xfrm>
            <a:off x="2206488" y="5506277"/>
            <a:ext cx="308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SAD: “</a:t>
            </a:r>
            <a:r>
              <a:rPr lang="en-US" altLang="ja-JP" sz="2800" i="1" dirty="0">
                <a:solidFill>
                  <a:srgbClr val="0012A0"/>
                </a:solidFill>
              </a:rPr>
              <a:t>how” to do it </a:t>
            </a:r>
            <a:endParaRPr lang="en-US" sz="2800" i="1" dirty="0">
              <a:solidFill>
                <a:srgbClr val="0012A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security databases</a:t>
            </a:r>
          </a:p>
        </p:txBody>
      </p:sp>
    </p:spTree>
    <p:extLst>
      <p:ext uri="{BB962C8B-B14F-4D97-AF65-F5344CB8AC3E}">
        <p14:creationId xmlns:p14="http://schemas.microsoft.com/office/powerpoint/2010/main" val="285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Summary: IPsec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9313B3D-8965-0847-86CC-C1B8EA78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658" y="1650048"/>
            <a:ext cx="7772400" cy="4648200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Trudy sits somewhere between R1, R2. she doesn’</a:t>
            </a:r>
            <a:r>
              <a:rPr lang="en-US" altLang="ja-JP" sz="3200" dirty="0"/>
              <a:t>t know the keys</a:t>
            </a:r>
          </a:p>
          <a:p>
            <a:pPr lvl="1"/>
            <a:r>
              <a:rPr lang="en-US" sz="2800" dirty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sz="2800" dirty="0"/>
              <a:t>flip bits without detection?</a:t>
            </a:r>
          </a:p>
          <a:p>
            <a:pPr lvl="1"/>
            <a:r>
              <a:rPr lang="en-US" sz="2800" dirty="0"/>
              <a:t>masquerade as R1 using R1</a:t>
            </a:r>
            <a:r>
              <a:rPr lang="en-US" altLang="ja-JP" sz="2800" dirty="0"/>
              <a:t>’s IP address?</a:t>
            </a:r>
          </a:p>
          <a:p>
            <a:pPr lvl="1"/>
            <a:r>
              <a:rPr lang="en-US" sz="2800" dirty="0"/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" name="Picture 9" descr="Eve">
            <a:extLst>
              <a:ext uri="{FF2B5EF4-FFF2-40B4-BE49-F238E27FC236}">
                <a16:creationId xmlns:a16="http://schemas.microsoft.com/office/drawing/2014/main" xmlns="" id="{D157BE8D-0796-AF47-8EEE-0EFF6D3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242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Internet Key Exchange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791D8B07-0DDE-C742-9800-8DA6D67052A5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67679"/>
            <a:ext cx="111285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lnSpc>
                <a:spcPct val="80000"/>
              </a:lnSpc>
            </a:pPr>
            <a:r>
              <a:rPr lang="en-US" i="1" dirty="0">
                <a:solidFill>
                  <a:srgbClr val="0012A0"/>
                </a:solidFill>
              </a:rPr>
              <a:t>previous examples: </a:t>
            </a:r>
            <a:r>
              <a:rPr lang="en-US" dirty="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12A0"/>
                </a:solidFill>
                <a:cs typeface="Arial" charset="0"/>
              </a:rPr>
              <a:t>Example SA: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key:0xc0291f…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manual keying is impractical for VPN with 100s of endpoints 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instead use </a:t>
            </a:r>
            <a:r>
              <a:rPr lang="en-US" dirty="0">
                <a:solidFill>
                  <a:srgbClr val="CC0000"/>
                </a:solidFill>
              </a:rPr>
              <a:t>IPsec IKE (Internet Key Exchange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PSK and PKI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752D4D6-28AB-3B41-8A86-690170A4FC1F}"/>
              </a:ext>
            </a:extLst>
          </p:cNvPr>
          <p:cNvSpPr txBox="1">
            <a:spLocks noChangeArrowheads="1"/>
          </p:cNvSpPr>
          <p:nvPr/>
        </p:nvSpPr>
        <p:spPr>
          <a:xfrm>
            <a:off x="1022212" y="1426403"/>
            <a:ext cx="10599945" cy="492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authentication (prove who you are) with either</a:t>
            </a:r>
          </a:p>
          <a:p>
            <a:pPr lvl="1"/>
            <a:r>
              <a:rPr lang="en-US" sz="2800" dirty="0"/>
              <a:t>pre-shared secret (PSK) or </a:t>
            </a:r>
          </a:p>
          <a:p>
            <a:pPr lvl="1"/>
            <a:r>
              <a:rPr lang="en-US" sz="2800" dirty="0"/>
              <a:t>with PKI (pubic/private keys and certificates).</a:t>
            </a:r>
          </a:p>
          <a:p>
            <a:pPr indent="-339725"/>
            <a:r>
              <a:rPr lang="en-US" sz="3200" dirty="0"/>
              <a:t>PSK: both sides start with secret</a:t>
            </a:r>
          </a:p>
          <a:p>
            <a:pPr lvl="1"/>
            <a:r>
              <a:rPr lang="en-US" sz="2800" dirty="0"/>
              <a:t>run IKE to authenticate each other and to generate IPsec SAs (one in each direction), including encryption, authentication keys</a:t>
            </a:r>
          </a:p>
          <a:p>
            <a:pPr indent="-339725"/>
            <a:r>
              <a:rPr lang="en-US" sz="3200" dirty="0"/>
              <a:t>PKI: both sides start with public/private key pair, certificate</a:t>
            </a:r>
          </a:p>
          <a:p>
            <a:pPr lvl="1"/>
            <a:r>
              <a:rPr lang="en-US" sz="2800" dirty="0"/>
              <a:t>run IKE to authenticate each other, obtain IPsec SAs (one in each direction).</a:t>
            </a:r>
          </a:p>
          <a:p>
            <a:pPr lvl="1"/>
            <a:r>
              <a:rPr lang="en-US" sz="2800" dirty="0"/>
              <a:t>similar with handshake in SSL.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 phases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E60D70A-372F-794A-BD3C-627372D3685C}"/>
              </a:ext>
            </a:extLst>
          </p:cNvPr>
          <p:cNvSpPr txBox="1">
            <a:spLocks noChangeArrowheads="1"/>
          </p:cNvSpPr>
          <p:nvPr/>
        </p:nvSpPr>
        <p:spPr>
          <a:xfrm>
            <a:off x="970722" y="1467677"/>
            <a:ext cx="103201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/>
              <a:t>IKE has two phases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1: </a:t>
            </a:r>
            <a:r>
              <a:rPr lang="en-US" sz="2800" dirty="0"/>
              <a:t>establish bi-directional IKE SA</a:t>
            </a:r>
          </a:p>
          <a:p>
            <a:pPr lvl="2"/>
            <a:r>
              <a:rPr lang="en-US" sz="2800" dirty="0">
                <a:cs typeface="Gill Sans MT" charset="0"/>
              </a:rPr>
              <a:t>note: IKE SA different from IPsec SA</a:t>
            </a:r>
          </a:p>
          <a:p>
            <a:pPr lvl="2"/>
            <a:r>
              <a:rPr lang="en-US" sz="2800" dirty="0">
                <a:cs typeface="Gill Sans MT" charset="0"/>
              </a:rPr>
              <a:t>aka ISAKMP security association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2: </a:t>
            </a:r>
            <a:r>
              <a:rPr lang="en-US" sz="2800" dirty="0"/>
              <a:t>ISAKMP is used to securely negotiate IPsec pair of SAs</a:t>
            </a:r>
          </a:p>
          <a:p>
            <a:pPr indent="-287338"/>
            <a:r>
              <a:rPr lang="en-US" sz="3200" dirty="0"/>
              <a:t>phase 1 has two modes: aggressive mode and main mode</a:t>
            </a:r>
          </a:p>
          <a:p>
            <a:pPr lvl="1"/>
            <a:r>
              <a:rPr lang="en-US" sz="2800" dirty="0"/>
              <a:t>aggressive mode uses fewer messages</a:t>
            </a:r>
          </a:p>
          <a:p>
            <a:pPr lvl="1"/>
            <a:r>
              <a:rPr lang="en-US" sz="2800" dirty="0"/>
              <a:t>main mode provides identity protection and is more flexible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64704" y="1507435"/>
            <a:ext cx="1062493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/>
            <a:r>
              <a:rPr lang="en-US" sz="3200" dirty="0"/>
              <a:t>IKE message exchange for algorithms, secret keys, SPI numbers</a:t>
            </a:r>
          </a:p>
          <a:p>
            <a:pPr marL="404813" indent="-274638"/>
            <a:r>
              <a:rPr lang="en-US" sz="3200" dirty="0"/>
              <a:t>either AH or ESP protocol  (or both)</a:t>
            </a:r>
          </a:p>
          <a:p>
            <a:pPr marL="852488" lvl="2" indent="-274638"/>
            <a:r>
              <a:rPr lang="en-US" sz="2800" dirty="0"/>
              <a:t>AH provides integrity, source authentication</a:t>
            </a:r>
          </a:p>
          <a:p>
            <a:pPr marL="852488" lvl="2" indent="-274638"/>
            <a:r>
              <a:rPr lang="en-US" sz="2800" dirty="0"/>
              <a:t>ESP protocol (with AH) additionally provides encryption</a:t>
            </a:r>
          </a:p>
          <a:p>
            <a:pPr marL="404813" indent="-274638"/>
            <a:r>
              <a:rPr lang="en-US" sz="3200" dirty="0"/>
              <a:t>IPsec peers can be two end systems, two routers/firewalls, or a router/firewall and </a:t>
            </a:r>
            <a:r>
              <a:rPr lang="en-US" dirty="0">
                <a:latin typeface="Gill Sans MT" charset="0"/>
              </a:rPr>
              <a:t>an end system</a:t>
            </a:r>
          </a:p>
        </p:txBody>
      </p:sp>
    </p:spTree>
    <p:extLst>
      <p:ext uri="{BB962C8B-B14F-4D97-AF65-F5344CB8AC3E}">
        <p14:creationId xmlns:p14="http://schemas.microsoft.com/office/powerpoint/2010/main" val="39217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378226"/>
            <a:ext cx="872915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4G/5G </a:t>
            </a:r>
            <a:endParaRPr lang="en-US" sz="32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xmlns="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xmlns="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xmlns="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xmlns="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xmlns="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xmlns="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xmlns="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xmlns="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xmlns="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xmlns="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91208" y="3591340"/>
            <a:ext cx="10664687" cy="229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200" dirty="0"/>
              <a:t>Arriving mobile must:</a:t>
            </a:r>
          </a:p>
          <a:p>
            <a:pPr marL="457200" indent="-274638"/>
            <a:r>
              <a:rPr lang="en-US" sz="3200" dirty="0"/>
              <a:t>associate with access point: (establish) communication over wireless link</a:t>
            </a:r>
          </a:p>
          <a:p>
            <a:pPr marL="457200" indent="-274638"/>
            <a:r>
              <a:rPr lang="en-US" sz="3200" dirty="0"/>
              <a:t>authenticate to network</a:t>
            </a:r>
            <a:endParaRPr lang="en-US" dirty="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xmlns="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xmlns="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xmlns="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xmlns="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xmlns="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xmlns="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xmlns="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xmlns="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xmlns="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xmlns="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xmlns="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xmlns="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xmlns="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xmlns="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xmlns="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xmlns="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xmlns="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xmlns="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xmlns="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xmlns="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xmlns="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xmlns="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xmlns="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xmlns="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xmlns="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xmlns="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xmlns="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xmlns="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xmlns="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xmlns="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xmlns="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xmlns="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xmlns="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xmlns="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xmlns="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xmlns="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xmlns="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xmlns="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xmlns="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xmlns="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xmlns="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sp>
        <p:nvSpPr>
          <p:cNvPr id="76" name="Text Box 60">
            <a:extLst>
              <a:ext uri="{FF2B5EF4-FFF2-40B4-BE49-F238E27FC236}">
                <a16:creationId xmlns:a16="http://schemas.microsoft.com/office/drawing/2014/main" xmlns="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xmlns="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xmlns="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xmlns="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xmlns="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xmlns="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xmlns="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xmlns="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xmlns="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xmlns="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xmlns="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xmlns="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xmlns="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C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xmlns="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xmlns="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xmlns="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xmlns="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xmlns="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xmlns="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xmlns="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xmlns="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xmlns="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xmlns="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xmlns="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xmlns="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xmlns="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xmlns="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xmlns="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xmlns="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xmlns="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xmlns="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xmlns="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xmlns="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xmlns="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xmlns="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xmlns="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xmlns="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xmlns="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xmlns="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xmlns="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xmlns="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xmlns="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xmlns="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xmlns="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xmlns="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xmlns="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xmlns="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xmlns="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xmlns="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xmlns="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xmlns="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xmlns="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7FE420-A844-A64A-B544-7B291B5D8A71}"/>
              </a:ext>
            </a:extLst>
          </p:cNvPr>
          <p:cNvSpPr txBox="1"/>
          <p:nvPr/>
        </p:nvSpPr>
        <p:spPr>
          <a:xfrm>
            <a:off x="1364974" y="4041914"/>
            <a:ext cx="1011140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discovery of security capabilities:</a:t>
            </a:r>
          </a:p>
          <a:p>
            <a:pPr marL="352425" indent="-234950"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AP advertises its presence, forms of authentication and encryption provided</a:t>
            </a:r>
          </a:p>
          <a:p>
            <a:pPr marL="352425" indent="-234950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device requests specific forms authentication, encryption desired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although device, AP already exchanging messages, device not yet authenticated, does not have encryption keys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FEBFC8F-8B16-BA43-BB83-DF83F014E13C}"/>
              </a:ext>
            </a:extLst>
          </p:cNvPr>
          <p:cNvGrpSpPr/>
          <p:nvPr/>
        </p:nvGrpSpPr>
        <p:grpSpPr>
          <a:xfrm>
            <a:off x="974035" y="4088297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79" name="Text Box 60">
            <a:extLst>
              <a:ext uri="{FF2B5EF4-FFF2-40B4-BE49-F238E27FC236}">
                <a16:creationId xmlns:a16="http://schemas.microsoft.com/office/drawing/2014/main" xmlns="" id="{6B992ABF-8F68-6241-972C-C89A09D5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EE25EB5-ABB7-2C47-A156-C1D93CF944DB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</p:spTree>
    <p:extLst>
      <p:ext uri="{BB962C8B-B14F-4D97-AF65-F5344CB8AC3E}">
        <p14:creationId xmlns:p14="http://schemas.microsoft.com/office/powerpoint/2010/main" val="5012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xmlns="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xmlns="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xmlns="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xmlns="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xmlns="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xmlns="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xmlns="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xmlns="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xmlns="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xmlns="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xmlns="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xmlns="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xmlns="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xmlns="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xmlns="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xmlns="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xmlns="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xmlns="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xmlns="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xmlns="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xmlns="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xmlns="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xmlns="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xmlns="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xmlns="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xmlns="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xmlns="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xmlns="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xmlns="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xmlns="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xmlns="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xmlns="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xmlns="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xmlns="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xmlns="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xmlns="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xmlns="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xmlns="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xmlns="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xmlns="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xmlns="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xmlns="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xmlns="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xmlns="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xmlns="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xmlns="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xmlns="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xmlns="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xmlns="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xmlns="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xmlns="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xmlns="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xmlns="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xmlns="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xmlns="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xmlns="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xmlns="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xmlns="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xmlns="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xmlns="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xmlns="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xmlns="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xmlns="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xmlns="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xmlns="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xmlns="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xmlns="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xmlns="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7FE420-A844-A64A-B544-7B291B5D8A71}"/>
              </a:ext>
            </a:extLst>
          </p:cNvPr>
          <p:cNvSpPr txBox="1"/>
          <p:nvPr/>
        </p:nvSpPr>
        <p:spPr>
          <a:xfrm>
            <a:off x="1404731" y="4041913"/>
            <a:ext cx="104294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mutual authentication and shared symmetric key derivation: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already have shared common secret (e.g., password) 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use shared secret, nonces (prevent relay attacks), cryptographic hashing (ensure message integrity) to authenticating each other</a:t>
            </a:r>
          </a:p>
          <a:p>
            <a:pPr marL="404813" indent="-2873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AS, mobile derive symmetric session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F8A36-412E-DA43-B35F-8005D9D9DA46}"/>
              </a:ext>
            </a:extLst>
          </p:cNvPr>
          <p:cNvSpPr txBox="1"/>
          <p:nvPr/>
        </p:nvSpPr>
        <p:spPr>
          <a:xfrm>
            <a:off x="1391479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3A8DBCA-22E5-6642-A2C0-D4C9BAC4FD14}"/>
              </a:ext>
            </a:extLst>
          </p:cNvPr>
          <p:cNvGrpSpPr/>
          <p:nvPr/>
        </p:nvGrpSpPr>
        <p:grpSpPr>
          <a:xfrm>
            <a:off x="980666" y="409492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97060297-261D-1042-84FF-D167A4C3EB0F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62616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1427390-2F8A-B94D-86EA-DAA138A7275A}"/>
              </a:ext>
            </a:extLst>
          </p:cNvPr>
          <p:cNvSpPr txBox="1"/>
          <p:nvPr/>
        </p:nvSpPr>
        <p:spPr>
          <a:xfrm>
            <a:off x="7484150" y="179129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WPA3 handshake</a:t>
            </a:r>
          </a:p>
        </p:txBody>
      </p:sp>
      <p:sp>
        <p:nvSpPr>
          <p:cNvPr id="83" name="Content Placeholder 1">
            <a:extLst>
              <a:ext uri="{FF2B5EF4-FFF2-40B4-BE49-F238E27FC236}">
                <a16:creationId xmlns:a16="http://schemas.microsoft.com/office/drawing/2014/main" xmlns="" id="{6800D86D-7DDC-704C-96C1-F9263A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3597966"/>
            <a:ext cx="10515600" cy="32600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generates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dirty="0"/>
              <a:t>, sends to mobile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mobile receives </a:t>
            </a:r>
            <a:r>
              <a:rPr lang="en-US" i="1" dirty="0"/>
              <a:t>Nonce</a:t>
            </a:r>
            <a:r>
              <a:rPr lang="en-US" i="1" baseline="-25000" dirty="0"/>
              <a:t>AS 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generates </a:t>
            </a:r>
            <a:r>
              <a:rPr lang="en-US" i="1" dirty="0"/>
              <a:t>Nonce</a:t>
            </a:r>
            <a:r>
              <a:rPr lang="en-US" i="1" baseline="-25000" dirty="0"/>
              <a:t>M 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generates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r>
              <a:rPr lang="en-US" dirty="0"/>
              <a:t>using </a:t>
            </a:r>
            <a:r>
              <a:rPr lang="en-US" i="1" dirty="0"/>
              <a:t>Nonce</a:t>
            </a:r>
            <a:r>
              <a:rPr lang="en-US" i="1" baseline="-25000" dirty="0"/>
              <a:t>AS</a:t>
            </a:r>
            <a:r>
              <a:rPr lang="en-US" i="1" dirty="0"/>
              <a:t>, 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 initial shared secret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sends </a:t>
            </a:r>
            <a:r>
              <a:rPr lang="en-US" i="1" dirty="0"/>
              <a:t>Nonce</a:t>
            </a:r>
            <a:r>
              <a:rPr lang="en-US" i="1" baseline="-25000" dirty="0"/>
              <a:t>M</a:t>
            </a:r>
            <a:r>
              <a:rPr lang="en-US" i="1" dirty="0"/>
              <a:t>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HMAC-signed value using Nonce</a:t>
            </a:r>
            <a:r>
              <a:rPr lang="en-US" baseline="-25000" dirty="0"/>
              <a:t>AS </a:t>
            </a:r>
            <a:r>
              <a:rPr lang="en-US" dirty="0"/>
              <a:t>and initial shared secret</a:t>
            </a:r>
          </a:p>
          <a:p>
            <a:pPr>
              <a:spcBef>
                <a:spcPts val="300"/>
              </a:spcBef>
            </a:pPr>
            <a:r>
              <a:rPr lang="en-US" dirty="0"/>
              <a:t>AS derives symmetric shared session key </a:t>
            </a:r>
            <a:r>
              <a:rPr lang="en-US" i="1" dirty="0"/>
              <a:t>K</a:t>
            </a:r>
            <a:r>
              <a:rPr lang="en-US" i="1" baseline="-25000" dirty="0"/>
              <a:t>M-AP</a:t>
            </a:r>
            <a:r>
              <a:rPr lang="en-US" i="1" dirty="0"/>
              <a:t> </a:t>
            </a:r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C4710B68-1F93-C646-8672-3A3749074575}"/>
              </a:ext>
            </a:extLst>
          </p:cNvPr>
          <p:cNvGrpSpPr/>
          <p:nvPr/>
        </p:nvGrpSpPr>
        <p:grpSpPr>
          <a:xfrm>
            <a:off x="4686027" y="2150254"/>
            <a:ext cx="2657692" cy="556128"/>
            <a:chOff x="4686027" y="2057490"/>
            <a:chExt cx="2657692" cy="556128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E8DEB921-0FC9-E743-8642-01E7CA16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6027" y="242215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7B10E531-D787-C842-9AE0-925F0F75E27F}"/>
                </a:ext>
              </a:extLst>
            </p:cNvPr>
            <p:cNvGrpSpPr/>
            <p:nvPr/>
          </p:nvGrpSpPr>
          <p:grpSpPr>
            <a:xfrm>
              <a:off x="5757868" y="2244286"/>
              <a:ext cx="295236" cy="369332"/>
              <a:chOff x="7037861" y="1735210"/>
              <a:chExt cx="295236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2067932F-4456-7E46-BA03-089C9AD9E86A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C375908A-5571-5C49-9F42-80CA18D99F0F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95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93FF77D-0357-6B43-89BC-572F4F4CD8A7}"/>
                </a:ext>
              </a:extLst>
            </p:cNvPr>
            <p:cNvSpPr txBox="1"/>
            <p:nvPr/>
          </p:nvSpPr>
          <p:spPr>
            <a:xfrm>
              <a:off x="6142471" y="2057490"/>
              <a:ext cx="8892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endParaRPr lang="en-US" i="1" baseline="-250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48A0D568-D8CF-CA4D-A1B8-9F987ACEE7F6}"/>
              </a:ext>
            </a:extLst>
          </p:cNvPr>
          <p:cNvGrpSpPr/>
          <p:nvPr/>
        </p:nvGrpSpPr>
        <p:grpSpPr>
          <a:xfrm>
            <a:off x="4511329" y="2745303"/>
            <a:ext cx="2982945" cy="666245"/>
            <a:chOff x="4511329" y="2652539"/>
            <a:chExt cx="2982945" cy="66624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D8710B71-62E0-C345-B41E-D0CCB68A5311}"/>
                </a:ext>
              </a:extLst>
            </p:cNvPr>
            <p:cNvCxnSpPr>
              <a:cxnSpLocks/>
            </p:cNvCxnSpPr>
            <p:nvPr/>
          </p:nvCxnSpPr>
          <p:spPr>
            <a:xfrm>
              <a:off x="4712531" y="2806614"/>
              <a:ext cx="2657692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557E85EB-D3BC-4346-B16C-DFC061216EAA}"/>
                </a:ext>
              </a:extLst>
            </p:cNvPr>
            <p:cNvGrpSpPr/>
            <p:nvPr/>
          </p:nvGrpSpPr>
          <p:grpSpPr>
            <a:xfrm>
              <a:off x="5739680" y="2652539"/>
              <a:ext cx="305943" cy="369332"/>
              <a:chOff x="7034462" y="1759003"/>
              <a:chExt cx="30594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742B0EF7-84E9-F444-AE93-5704B9603AFF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1F82E5C4-527C-3D4A-AD94-CBA3B1460ABC}"/>
                  </a:ext>
                </a:extLst>
              </p:cNvPr>
              <p:cNvSpPr txBox="1"/>
              <p:nvPr/>
            </p:nvSpPr>
            <p:spPr>
              <a:xfrm>
                <a:off x="7034462" y="1759003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E11CA77E-B025-164E-926F-879A1D21D1CF}"/>
                </a:ext>
              </a:extLst>
            </p:cNvPr>
            <p:cNvSpPr txBox="1"/>
            <p:nvPr/>
          </p:nvSpPr>
          <p:spPr>
            <a:xfrm>
              <a:off x="4511329" y="2980230"/>
              <a:ext cx="2982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r>
                <a:rPr lang="en-US" sz="1600" dirty="0"/>
                <a:t>, HMAC(f(K</a:t>
              </a:r>
              <a:r>
                <a:rPr lang="en-US" sz="1600" baseline="-25000" dirty="0"/>
                <a:t>AS-M</a:t>
              </a:r>
              <a:r>
                <a:rPr lang="en-US" sz="1600" dirty="0"/>
                <a:t>,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baseline="-25000" dirty="0"/>
                <a:t>)</a:t>
              </a:r>
              <a:r>
                <a:rPr lang="en-US" sz="1600" dirty="0"/>
                <a:t>) 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F8AD7A4-C97F-A045-8A2F-3D3F8953141B}"/>
              </a:ext>
            </a:extLst>
          </p:cNvPr>
          <p:cNvSpPr txBox="1"/>
          <p:nvPr/>
        </p:nvSpPr>
        <p:spPr>
          <a:xfrm>
            <a:off x="1152939" y="2408901"/>
            <a:ext cx="339068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/>
              <a:t>derive session key K</a:t>
            </a:r>
            <a:r>
              <a:rPr lang="en-US" sz="1600" baseline="-25000" dirty="0"/>
              <a:t>M-AP</a:t>
            </a:r>
            <a:r>
              <a:rPr lang="en-US" sz="1600" dirty="0"/>
              <a:t> using  initial-shared-secret, </a:t>
            </a:r>
            <a:r>
              <a:rPr lang="en-US" sz="1600" i="1" dirty="0"/>
              <a:t>Nonce</a:t>
            </a:r>
            <a:r>
              <a:rPr lang="en-US" sz="1600" i="1" baseline="-25000" dirty="0"/>
              <a:t>AS</a:t>
            </a:r>
            <a:r>
              <a:rPr lang="en-US" sz="1600" dirty="0"/>
              <a:t>, </a:t>
            </a:r>
            <a:r>
              <a:rPr lang="en-US" sz="1600" i="1" dirty="0"/>
              <a:t>Nonce</a:t>
            </a:r>
            <a:r>
              <a:rPr lang="en-US" sz="1600" i="1" baseline="-25000" dirty="0"/>
              <a:t>M</a:t>
            </a:r>
            <a:endParaRPr lang="en-US" sz="1600" dirty="0"/>
          </a:p>
        </p:txBody>
      </p:sp>
      <p:grpSp>
        <p:nvGrpSpPr>
          <p:cNvPr id="118" name="Group 356">
            <a:extLst>
              <a:ext uri="{FF2B5EF4-FFF2-40B4-BE49-F238E27FC236}">
                <a16:creationId xmlns:a16="http://schemas.microsoft.com/office/drawing/2014/main" xmlns="" id="{C6766AFC-1D75-CA4C-8568-2F4AB168A41D}"/>
              </a:ext>
            </a:extLst>
          </p:cNvPr>
          <p:cNvGrpSpPr>
            <a:grpSpLocks/>
          </p:cNvGrpSpPr>
          <p:nvPr/>
        </p:nvGrpSpPr>
        <p:grpSpPr bwMode="auto">
          <a:xfrm>
            <a:off x="4223165" y="1303682"/>
            <a:ext cx="577282" cy="677837"/>
            <a:chOff x="313" y="1407"/>
            <a:chExt cx="1152" cy="1104"/>
          </a:xfrm>
        </p:grpSpPr>
        <p:pic>
          <p:nvPicPr>
            <p:cNvPr id="119" name="Picture 354" descr="laptop_stylized_small">
              <a:extLst>
                <a:ext uri="{FF2B5EF4-FFF2-40B4-BE49-F238E27FC236}">
                  <a16:creationId xmlns:a16="http://schemas.microsoft.com/office/drawing/2014/main" xmlns="" id="{3974E731-12D3-BE4E-8B90-BA4F5567F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5" descr="antenna_stylized">
              <a:extLst>
                <a:ext uri="{FF2B5EF4-FFF2-40B4-BE49-F238E27FC236}">
                  <a16:creationId xmlns:a16="http://schemas.microsoft.com/office/drawing/2014/main" xmlns="" id="{3946E3AA-A461-3F45-8047-B810FAB08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1" name="Group 249">
            <a:extLst>
              <a:ext uri="{FF2B5EF4-FFF2-40B4-BE49-F238E27FC236}">
                <a16:creationId xmlns:a16="http://schemas.microsoft.com/office/drawing/2014/main" xmlns="" id="{60507FCC-8C7E-0B46-B1C9-0059A4137053}"/>
              </a:ext>
            </a:extLst>
          </p:cNvPr>
          <p:cNvGrpSpPr>
            <a:grpSpLocks/>
          </p:cNvGrpSpPr>
          <p:nvPr/>
        </p:nvGrpSpPr>
        <p:grpSpPr bwMode="auto">
          <a:xfrm>
            <a:off x="7139471" y="1369943"/>
            <a:ext cx="334755" cy="631133"/>
            <a:chOff x="4140" y="429"/>
            <a:chExt cx="1425" cy="2396"/>
          </a:xfrm>
        </p:grpSpPr>
        <p:sp>
          <p:nvSpPr>
            <p:cNvPr id="122" name="Freeform 250">
              <a:extLst>
                <a:ext uri="{FF2B5EF4-FFF2-40B4-BE49-F238E27FC236}">
                  <a16:creationId xmlns:a16="http://schemas.microsoft.com/office/drawing/2014/main" xmlns="" id="{92F1BA4E-ACD9-0A4F-8B35-E6CB9703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Rectangle 251">
              <a:extLst>
                <a:ext uri="{FF2B5EF4-FFF2-40B4-BE49-F238E27FC236}">
                  <a16:creationId xmlns:a16="http://schemas.microsoft.com/office/drawing/2014/main" xmlns="" id="{57DD716B-A14C-6F4D-A47C-B4C182E2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4" name="Freeform 252">
              <a:extLst>
                <a:ext uri="{FF2B5EF4-FFF2-40B4-BE49-F238E27FC236}">
                  <a16:creationId xmlns:a16="http://schemas.microsoft.com/office/drawing/2014/main" xmlns="" id="{AC645D4A-2A33-F948-87C3-55C3DC17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253">
              <a:extLst>
                <a:ext uri="{FF2B5EF4-FFF2-40B4-BE49-F238E27FC236}">
                  <a16:creationId xmlns:a16="http://schemas.microsoft.com/office/drawing/2014/main" xmlns="" id="{9369C01A-9F92-B04F-9928-D896B253A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Rectangle 254">
              <a:extLst>
                <a:ext uri="{FF2B5EF4-FFF2-40B4-BE49-F238E27FC236}">
                  <a16:creationId xmlns:a16="http://schemas.microsoft.com/office/drawing/2014/main" xmlns="" id="{6C089C8D-87C5-0346-9A45-446211179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7" name="Group 255">
              <a:extLst>
                <a:ext uri="{FF2B5EF4-FFF2-40B4-BE49-F238E27FC236}">
                  <a16:creationId xmlns:a16="http://schemas.microsoft.com/office/drawing/2014/main" xmlns="" id="{6C8B7B52-1806-0741-B970-B606A04E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256">
                <a:extLst>
                  <a:ext uri="{FF2B5EF4-FFF2-40B4-BE49-F238E27FC236}">
                    <a16:creationId xmlns:a16="http://schemas.microsoft.com/office/drawing/2014/main" xmlns="" id="{0D2AF636-BAD1-2A40-B933-860D2E77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3" name="AutoShape 257">
                <a:extLst>
                  <a:ext uri="{FF2B5EF4-FFF2-40B4-BE49-F238E27FC236}">
                    <a16:creationId xmlns:a16="http://schemas.microsoft.com/office/drawing/2014/main" xmlns="" id="{AFA61685-CB85-0B4E-A360-F40055012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28" name="Rectangle 258">
              <a:extLst>
                <a:ext uri="{FF2B5EF4-FFF2-40B4-BE49-F238E27FC236}">
                  <a16:creationId xmlns:a16="http://schemas.microsoft.com/office/drawing/2014/main" xmlns="" id="{881E6D0C-568B-4A45-A789-7F9620EC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29" name="Group 259">
              <a:extLst>
                <a:ext uri="{FF2B5EF4-FFF2-40B4-BE49-F238E27FC236}">
                  <a16:creationId xmlns:a16="http://schemas.microsoft.com/office/drawing/2014/main" xmlns="" id="{6F65E566-CC9D-A74E-9152-1B70C320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260">
                <a:extLst>
                  <a:ext uri="{FF2B5EF4-FFF2-40B4-BE49-F238E27FC236}">
                    <a16:creationId xmlns:a16="http://schemas.microsoft.com/office/drawing/2014/main" xmlns="" id="{1A7E9872-8A57-3A40-9A24-1D576C3B2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51" name="AutoShape 261">
                <a:extLst>
                  <a:ext uri="{FF2B5EF4-FFF2-40B4-BE49-F238E27FC236}">
                    <a16:creationId xmlns:a16="http://schemas.microsoft.com/office/drawing/2014/main" xmlns="" id="{0B188630-1407-7A4D-B2C0-5B1E7EB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" name="Rectangle 262">
              <a:extLst>
                <a:ext uri="{FF2B5EF4-FFF2-40B4-BE49-F238E27FC236}">
                  <a16:creationId xmlns:a16="http://schemas.microsoft.com/office/drawing/2014/main" xmlns="" id="{2543E104-9F5E-0A4A-AFEE-76166357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1" name="Rectangle 263">
              <a:extLst>
                <a:ext uri="{FF2B5EF4-FFF2-40B4-BE49-F238E27FC236}">
                  <a16:creationId xmlns:a16="http://schemas.microsoft.com/office/drawing/2014/main" xmlns="" id="{E8DF94FE-8641-124E-AEEE-E7A31FCB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2" name="Group 264">
              <a:extLst>
                <a:ext uri="{FF2B5EF4-FFF2-40B4-BE49-F238E27FC236}">
                  <a16:creationId xmlns:a16="http://schemas.microsoft.com/office/drawing/2014/main" xmlns="" id="{C7BC8C30-AE40-E24F-92E8-D3F7F43FF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265">
                <a:extLst>
                  <a:ext uri="{FF2B5EF4-FFF2-40B4-BE49-F238E27FC236}">
                    <a16:creationId xmlns:a16="http://schemas.microsoft.com/office/drawing/2014/main" xmlns="" id="{045F4F0A-7661-0F41-8D39-41CA36333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9" name="AutoShape 266">
                <a:extLst>
                  <a:ext uri="{FF2B5EF4-FFF2-40B4-BE49-F238E27FC236}">
                    <a16:creationId xmlns:a16="http://schemas.microsoft.com/office/drawing/2014/main" xmlns="" id="{76F61913-9962-7348-AA6B-346092E2F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" name="Freeform 267">
              <a:extLst>
                <a:ext uri="{FF2B5EF4-FFF2-40B4-BE49-F238E27FC236}">
                  <a16:creationId xmlns:a16="http://schemas.microsoft.com/office/drawing/2014/main" xmlns="" id="{4CD92CB1-B689-2D45-AB15-572585A2D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4" name="Group 268">
              <a:extLst>
                <a:ext uri="{FF2B5EF4-FFF2-40B4-BE49-F238E27FC236}">
                  <a16:creationId xmlns:a16="http://schemas.microsoft.com/office/drawing/2014/main" xmlns="" id="{735CE00F-7F64-2145-B846-DE778171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269">
                <a:extLst>
                  <a:ext uri="{FF2B5EF4-FFF2-40B4-BE49-F238E27FC236}">
                    <a16:creationId xmlns:a16="http://schemas.microsoft.com/office/drawing/2014/main" xmlns="" id="{E52B3269-921E-7845-B9DA-9FA86215A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47" name="AutoShape 270">
                <a:extLst>
                  <a:ext uri="{FF2B5EF4-FFF2-40B4-BE49-F238E27FC236}">
                    <a16:creationId xmlns:a16="http://schemas.microsoft.com/office/drawing/2014/main" xmlns="" id="{DB5EBA1E-2BE5-AF41-85DF-39FDD92A6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5" name="Rectangle 271">
              <a:extLst>
                <a:ext uri="{FF2B5EF4-FFF2-40B4-BE49-F238E27FC236}">
                  <a16:creationId xmlns:a16="http://schemas.microsoft.com/office/drawing/2014/main" xmlns="" id="{DF9CCE00-BB9F-9B49-AB2E-AC05AD4B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6" name="Freeform 272">
              <a:extLst>
                <a:ext uri="{FF2B5EF4-FFF2-40B4-BE49-F238E27FC236}">
                  <a16:creationId xmlns:a16="http://schemas.microsoft.com/office/drawing/2014/main" xmlns="" id="{ED31985A-2B28-5644-A3A0-34148E3F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273">
              <a:extLst>
                <a:ext uri="{FF2B5EF4-FFF2-40B4-BE49-F238E27FC236}">
                  <a16:creationId xmlns:a16="http://schemas.microsoft.com/office/drawing/2014/main" xmlns="" id="{91F6B298-8216-3A40-87BD-AA468B1E3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Oval 274">
              <a:extLst>
                <a:ext uri="{FF2B5EF4-FFF2-40B4-BE49-F238E27FC236}">
                  <a16:creationId xmlns:a16="http://schemas.microsoft.com/office/drawing/2014/main" xmlns="" id="{C2B6F23E-7149-ED4D-82FE-54E22E08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9" name="Freeform 275">
              <a:extLst>
                <a:ext uri="{FF2B5EF4-FFF2-40B4-BE49-F238E27FC236}">
                  <a16:creationId xmlns:a16="http://schemas.microsoft.com/office/drawing/2014/main" xmlns="" id="{1A64A882-B07D-C64B-A027-00228DCB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AutoShape 276">
              <a:extLst>
                <a:ext uri="{FF2B5EF4-FFF2-40B4-BE49-F238E27FC236}">
                  <a16:creationId xmlns:a16="http://schemas.microsoft.com/office/drawing/2014/main" xmlns="" id="{E6AB1D2C-DDFC-674B-BB09-6B3D82603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1" name="AutoShape 277">
              <a:extLst>
                <a:ext uri="{FF2B5EF4-FFF2-40B4-BE49-F238E27FC236}">
                  <a16:creationId xmlns:a16="http://schemas.microsoft.com/office/drawing/2014/main" xmlns="" id="{DA3196AE-1D6F-E643-8E42-6F3B47DC1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2" name="Oval 278">
              <a:extLst>
                <a:ext uri="{FF2B5EF4-FFF2-40B4-BE49-F238E27FC236}">
                  <a16:creationId xmlns:a16="http://schemas.microsoft.com/office/drawing/2014/main" xmlns="" id="{A78F58FE-20C4-B24C-A095-C7AB41763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3" name="Oval 279">
              <a:extLst>
                <a:ext uri="{FF2B5EF4-FFF2-40B4-BE49-F238E27FC236}">
                  <a16:creationId xmlns:a16="http://schemas.microsoft.com/office/drawing/2014/main" xmlns="" id="{8767ECDE-0AE5-944A-AD33-A6037E615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280">
              <a:extLst>
                <a:ext uri="{FF2B5EF4-FFF2-40B4-BE49-F238E27FC236}">
                  <a16:creationId xmlns:a16="http://schemas.microsoft.com/office/drawing/2014/main" xmlns="" id="{24EC79E2-B328-7746-90FB-4CC12CD5A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45" name="Rectangle 281">
              <a:extLst>
                <a:ext uri="{FF2B5EF4-FFF2-40B4-BE49-F238E27FC236}">
                  <a16:creationId xmlns:a16="http://schemas.microsoft.com/office/drawing/2014/main" xmlns="" id="{E0237D32-FF05-8748-B490-106959E8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pic>
        <p:nvPicPr>
          <p:cNvPr id="154" name="Picture 58" descr="BS00768_[1]">
            <a:extLst>
              <a:ext uri="{FF2B5EF4-FFF2-40B4-BE49-F238E27FC236}">
                <a16:creationId xmlns:a16="http://schemas.microsoft.com/office/drawing/2014/main" xmlns="" id="{76912092-D5E4-6B45-B291-3037C156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63127" y="161855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58" descr="BS00768_[1]">
            <a:extLst>
              <a:ext uri="{FF2B5EF4-FFF2-40B4-BE49-F238E27FC236}">
                <a16:creationId xmlns:a16="http://schemas.microsoft.com/office/drawing/2014/main" xmlns="" id="{0749AFC8-8535-164A-9B19-394437E6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39806" y="16191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40196305-1260-6C4B-965E-5043D23EC7B9}"/>
              </a:ext>
            </a:extLst>
          </p:cNvPr>
          <p:cNvSpPr txBox="1"/>
          <p:nvPr/>
        </p:nvSpPr>
        <p:spPr>
          <a:xfrm>
            <a:off x="4628307" y="1804287"/>
            <a:ext cx="161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shared secret</a:t>
            </a:r>
            <a:endParaRPr lang="en-US" sz="1400" baseline="-25000" dirty="0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7B71F7AD-441B-864C-B691-C68476C53030}"/>
              </a:ext>
            </a:extLst>
          </p:cNvPr>
          <p:cNvGrpSpPr/>
          <p:nvPr/>
        </p:nvGrpSpPr>
        <p:grpSpPr>
          <a:xfrm>
            <a:off x="1152738" y="3642390"/>
            <a:ext cx="295236" cy="369332"/>
            <a:chOff x="7037861" y="1735210"/>
            <a:chExt cx="295236" cy="369332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1BC9A991-9733-7B40-8A78-7DD3C9EF27D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CE9F7669-CD87-A34F-80B3-ACAB3D5905FD}"/>
                </a:ext>
              </a:extLst>
            </p:cNvPr>
            <p:cNvSpPr txBox="1"/>
            <p:nvPr/>
          </p:nvSpPr>
          <p:spPr>
            <a:xfrm>
              <a:off x="7037861" y="1735210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xmlns="" id="{5B74BFAF-0C4B-DC4F-B456-4DA0DE02F743}"/>
              </a:ext>
            </a:extLst>
          </p:cNvPr>
          <p:cNvGrpSpPr/>
          <p:nvPr/>
        </p:nvGrpSpPr>
        <p:grpSpPr>
          <a:xfrm>
            <a:off x="1132861" y="4139346"/>
            <a:ext cx="306494" cy="369332"/>
            <a:chOff x="7037861" y="1761714"/>
            <a:chExt cx="306494" cy="36933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00A0ECCD-74B7-FD44-AF6F-199E95346FD6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F0F9979F-5413-9B4F-9FAF-CD732AE11A39}"/>
                </a:ext>
              </a:extLst>
            </p:cNvPr>
            <p:cNvSpPr txBox="1"/>
            <p:nvPr/>
          </p:nvSpPr>
          <p:spPr>
            <a:xfrm>
              <a:off x="7037861" y="17617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C1F1EB25-1405-924E-8A11-244F5C3226EE}"/>
              </a:ext>
            </a:extLst>
          </p:cNvPr>
          <p:cNvGrpSpPr/>
          <p:nvPr/>
        </p:nvGrpSpPr>
        <p:grpSpPr>
          <a:xfrm>
            <a:off x="1152738" y="5961517"/>
            <a:ext cx="284354" cy="369332"/>
            <a:chOff x="7037861" y="1735210"/>
            <a:chExt cx="284354" cy="36933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88E5EC19-B954-784E-B92C-7C66FBD35EED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CA7B6163-9B20-0C47-B175-7044CC9ACFBB}"/>
                </a:ext>
              </a:extLst>
            </p:cNvPr>
            <p:cNvSpPr txBox="1"/>
            <p:nvPr/>
          </p:nvSpPr>
          <p:spPr>
            <a:xfrm>
              <a:off x="7037861" y="173521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BA1CE733-7AFE-BB41-A82F-EFC768D53C1D}"/>
              </a:ext>
            </a:extLst>
          </p:cNvPr>
          <p:cNvGrpSpPr/>
          <p:nvPr/>
        </p:nvGrpSpPr>
        <p:grpSpPr>
          <a:xfrm>
            <a:off x="7533661" y="2676389"/>
            <a:ext cx="3651174" cy="535531"/>
            <a:chOff x="7493904" y="2636634"/>
            <a:chExt cx="3651174" cy="5355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CD9BF23C-DCBC-FC4F-A123-7CED404A3448}"/>
                </a:ext>
              </a:extLst>
            </p:cNvPr>
            <p:cNvSpPr txBox="1"/>
            <p:nvPr/>
          </p:nvSpPr>
          <p:spPr>
            <a:xfrm>
              <a:off x="7780720" y="2636634"/>
              <a:ext cx="3364358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/>
                <a:t>derive session key K</a:t>
              </a:r>
              <a:r>
                <a:rPr lang="en-US" sz="1600" baseline="-25000" dirty="0"/>
                <a:t>M-AP</a:t>
              </a:r>
              <a:r>
                <a:rPr lang="en-US" sz="1600" dirty="0"/>
                <a:t> using  initial shared secret 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AS</a:t>
              </a:r>
              <a:r>
                <a:rPr lang="en-US" sz="1600" dirty="0"/>
                <a:t>, </a:t>
              </a:r>
              <a:r>
                <a:rPr lang="en-US" sz="1600" i="1" dirty="0"/>
                <a:t>Nonce</a:t>
              </a:r>
              <a:r>
                <a:rPr lang="en-US" sz="1600" i="1" baseline="-25000" dirty="0"/>
                <a:t>M</a:t>
              </a:r>
              <a:endParaRPr lang="en-US" sz="1600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C11265C7-1C43-2945-B3EE-F56BD6ED1E61}"/>
                </a:ext>
              </a:extLst>
            </p:cNvPr>
            <p:cNvGrpSpPr/>
            <p:nvPr/>
          </p:nvGrpSpPr>
          <p:grpSpPr>
            <a:xfrm>
              <a:off x="7493904" y="2668354"/>
              <a:ext cx="284354" cy="369332"/>
              <a:chOff x="7037861" y="1735210"/>
              <a:chExt cx="284354" cy="369332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xmlns="" id="{9B702097-8216-F14D-B0DD-5EA857906B26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CD2F19A4-FCEC-0C45-A6D2-6FB651118612}"/>
                  </a:ext>
                </a:extLst>
              </p:cNvPr>
              <p:cNvSpPr txBox="1"/>
              <p:nvPr/>
            </p:nvSpPr>
            <p:spPr>
              <a:xfrm>
                <a:off x="7037861" y="173521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  <p:sp>
        <p:nvSpPr>
          <p:cNvPr id="172" name="Text Box 58">
            <a:extLst>
              <a:ext uri="{FF2B5EF4-FFF2-40B4-BE49-F238E27FC236}">
                <a16:creationId xmlns:a16="http://schemas.microsoft.com/office/drawing/2014/main" xmlns="" id="{E2F51891-3AA0-F14E-A8B4-DA6CDD1D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317" y="1239250"/>
            <a:ext cx="26229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 </a:t>
            </a: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173" name="Text Box 60">
            <a:extLst>
              <a:ext uri="{FF2B5EF4-FFF2-40B4-BE49-F238E27FC236}">
                <a16:creationId xmlns:a16="http://schemas.microsoft.com/office/drawing/2014/main" xmlns="" id="{BB4572A7-6D19-094B-811F-4B3AE0FA4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841" y="1222897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xmlns="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xmlns="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xmlns="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xmlns="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xmlns="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xmlns="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xmlns="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xmlns="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xmlns="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xmlns="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xmlns="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xmlns="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xmlns="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xmlns="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xmlns="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xmlns="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xmlns="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xmlns="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xmlns="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xmlns="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xmlns="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xmlns="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xmlns="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xmlns="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xmlns="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xmlns="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xmlns="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xmlns="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xmlns="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xmlns="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xmlns="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xmlns="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xmlns="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xmlns="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xmlns="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xmlns="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xmlns="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xmlns="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xmlns="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xmlns="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xmlns="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xmlns="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xmlns="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xmlns="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xmlns="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xmlns="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xmlns="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xmlns="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xmlns="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xmlns="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xmlns="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xmlns="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9FEDA11-FEB3-134B-8FDF-1ABD944FC187}"/>
              </a:ext>
            </a:extLst>
          </p:cNvPr>
          <p:cNvGrpSpPr/>
          <p:nvPr/>
        </p:nvGrpSpPr>
        <p:grpSpPr>
          <a:xfrm>
            <a:off x="954161" y="3770244"/>
            <a:ext cx="10906534" cy="1984127"/>
            <a:chOff x="954161" y="3770244"/>
            <a:chExt cx="10906534" cy="198412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43A8DBCA-22E5-6642-A2C0-D4C9BAC4FD14}"/>
                </a:ext>
              </a:extLst>
            </p:cNvPr>
            <p:cNvGrpSpPr/>
            <p:nvPr/>
          </p:nvGrpSpPr>
          <p:grpSpPr>
            <a:xfrm>
              <a:off x="954161" y="4545497"/>
              <a:ext cx="357808" cy="400110"/>
              <a:chOff x="8680174" y="4002157"/>
              <a:chExt cx="357808" cy="40011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xmlns="" id="{C21056AA-ECEE-274B-A798-8C339D997AED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553890B6-10A7-944C-ACE4-B0C968AC8D70}"/>
                  </a:ext>
                </a:extLst>
              </p:cNvPr>
              <p:cNvSpPr txBox="1"/>
              <p:nvPr/>
            </p:nvSpPr>
            <p:spPr>
              <a:xfrm>
                <a:off x="8706678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699016FD-4C4E-F841-8F09-96B26479F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08" y="4048539"/>
              <a:ext cx="3597966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020538B7-5F3B-554A-A8B3-A58F73636402}"/>
                </a:ext>
              </a:extLst>
            </p:cNvPr>
            <p:cNvGrpSpPr/>
            <p:nvPr/>
          </p:nvGrpSpPr>
          <p:grpSpPr>
            <a:xfrm>
              <a:off x="7176053" y="3836505"/>
              <a:ext cx="357808" cy="400110"/>
              <a:chOff x="8680174" y="4002157"/>
              <a:chExt cx="357808" cy="40011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xmlns="" id="{94B32336-680D-A949-913F-EC3988552CAB}"/>
                  </a:ext>
                </a:extLst>
              </p:cNvPr>
              <p:cNvSpPr/>
              <p:nvPr/>
            </p:nvSpPr>
            <p:spPr>
              <a:xfrm>
                <a:off x="8680174" y="4028662"/>
                <a:ext cx="357808" cy="357808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6201D18B-9A6D-8D4D-B060-58D261CF9383}"/>
                  </a:ext>
                </a:extLst>
              </p:cNvPr>
              <p:cNvSpPr txBox="1"/>
              <p:nvPr/>
            </p:nvSpPr>
            <p:spPr>
              <a:xfrm>
                <a:off x="8693426" y="4002157"/>
                <a:ext cx="3145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FD3CB45F-60DC-9F4E-A1A9-6DADAB1980D1}"/>
                </a:ext>
              </a:extLst>
            </p:cNvPr>
            <p:cNvSpPr txBox="1"/>
            <p:nvPr/>
          </p:nvSpPr>
          <p:spPr>
            <a:xfrm>
              <a:off x="1186073" y="3770244"/>
              <a:ext cx="30219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Shared symmetric key distribution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E0DA78C4-709F-9148-B1BD-EB70722E7B5C}"/>
                </a:ext>
              </a:extLst>
            </p:cNvPr>
            <p:cNvSpPr txBox="1"/>
            <p:nvPr/>
          </p:nvSpPr>
          <p:spPr>
            <a:xfrm>
              <a:off x="1431235" y="4492487"/>
              <a:ext cx="1042946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shared symmetric session key distribution (e.g., for AES encryption)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same key derived at mobile, AS</a:t>
              </a:r>
            </a:p>
            <a:p>
              <a:pPr marL="457200" indent="-2746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AS informs AP of the shared symmetric session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8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xmlns="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2" name="Group 356">
            <a:extLst>
              <a:ext uri="{FF2B5EF4-FFF2-40B4-BE49-F238E27FC236}">
                <a16:creationId xmlns:a16="http://schemas.microsoft.com/office/drawing/2014/main" xmlns="" id="{6FD46335-B734-4945-A3CD-4B386D6A4AB6}"/>
              </a:ext>
            </a:extLst>
          </p:cNvPr>
          <p:cNvGrpSpPr>
            <a:grpSpLocks/>
          </p:cNvGrpSpPr>
          <p:nvPr/>
        </p:nvGrpSpPr>
        <p:grpSpPr bwMode="auto">
          <a:xfrm>
            <a:off x="5678745" y="2273264"/>
            <a:ext cx="436562" cy="498475"/>
            <a:chOff x="313" y="1497"/>
            <a:chExt cx="1152" cy="1014"/>
          </a:xfrm>
        </p:grpSpPr>
        <p:pic>
          <p:nvPicPr>
            <p:cNvPr id="13" name="Picture 354" descr="laptop_stylized_small">
              <a:extLst>
                <a:ext uri="{FF2B5EF4-FFF2-40B4-BE49-F238E27FC236}">
                  <a16:creationId xmlns:a16="http://schemas.microsoft.com/office/drawing/2014/main" xmlns="" id="{8690D9E0-F119-B04D-9313-4CD301792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55" descr="antenna_stylized">
              <a:extLst>
                <a:ext uri="{FF2B5EF4-FFF2-40B4-BE49-F238E27FC236}">
                  <a16:creationId xmlns:a16="http://schemas.microsoft.com/office/drawing/2014/main" xmlns="" id="{78BE4BD8-F9A1-654E-AA19-7EA771994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403">
            <a:extLst>
              <a:ext uri="{FF2B5EF4-FFF2-40B4-BE49-F238E27FC236}">
                <a16:creationId xmlns:a16="http://schemas.microsoft.com/office/drawing/2014/main" xmlns="" id="{1621CF3B-BAFA-B94C-BBA7-6856B74C4E0F}"/>
              </a:ext>
            </a:extLst>
          </p:cNvPr>
          <p:cNvGrpSpPr>
            <a:grpSpLocks/>
          </p:cNvGrpSpPr>
          <p:nvPr/>
        </p:nvGrpSpPr>
        <p:grpSpPr bwMode="auto">
          <a:xfrm>
            <a:off x="5343938" y="1455702"/>
            <a:ext cx="446088" cy="382587"/>
            <a:chOff x="2751" y="1851"/>
            <a:chExt cx="462" cy="478"/>
          </a:xfrm>
        </p:grpSpPr>
        <p:pic>
          <p:nvPicPr>
            <p:cNvPr id="16" name="Picture 364" descr="iphone_stylized_small">
              <a:extLst>
                <a:ext uri="{FF2B5EF4-FFF2-40B4-BE49-F238E27FC236}">
                  <a16:creationId xmlns:a16="http://schemas.microsoft.com/office/drawing/2014/main" xmlns="" id="{FB02F53E-DD53-3848-A692-2349234E3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02" descr="antenna_radiation_stylized">
              <a:extLst>
                <a:ext uri="{FF2B5EF4-FFF2-40B4-BE49-F238E27FC236}">
                  <a16:creationId xmlns:a16="http://schemas.microsoft.com/office/drawing/2014/main" xmlns="" id="{2FFB1B7E-92FF-1043-8277-DF227EB55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6">
            <a:extLst>
              <a:ext uri="{FF2B5EF4-FFF2-40B4-BE49-F238E27FC236}">
                <a16:creationId xmlns:a16="http://schemas.microsoft.com/office/drawing/2014/main" xmlns="" id="{793E3DF7-19F9-824A-B55D-9E9799039ABD}"/>
              </a:ext>
            </a:extLst>
          </p:cNvPr>
          <p:cNvGrpSpPr>
            <a:grpSpLocks/>
          </p:cNvGrpSpPr>
          <p:nvPr/>
        </p:nvGrpSpPr>
        <p:grpSpPr bwMode="auto">
          <a:xfrm>
            <a:off x="4638932" y="1562064"/>
            <a:ext cx="438150" cy="498475"/>
            <a:chOff x="313" y="1497"/>
            <a:chExt cx="1152" cy="1014"/>
          </a:xfrm>
        </p:grpSpPr>
        <p:pic>
          <p:nvPicPr>
            <p:cNvPr id="19" name="Picture 354" descr="laptop_stylized_small">
              <a:extLst>
                <a:ext uri="{FF2B5EF4-FFF2-40B4-BE49-F238E27FC236}">
                  <a16:creationId xmlns:a16="http://schemas.microsoft.com/office/drawing/2014/main" xmlns="" id="{56C9247C-ED61-E348-A092-517026631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55" descr="antenna_stylized">
              <a:extLst>
                <a:ext uri="{FF2B5EF4-FFF2-40B4-BE49-F238E27FC236}">
                  <a16:creationId xmlns:a16="http://schemas.microsoft.com/office/drawing/2014/main" xmlns="" id="{2F86F031-FA48-7749-B1F9-4CDA00E8F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B1311EF0-E697-1843-8374-5B34A06B18D8}"/>
              </a:ext>
            </a:extLst>
          </p:cNvPr>
          <p:cNvSpPr/>
          <p:nvPr/>
        </p:nvSpPr>
        <p:spPr>
          <a:xfrm>
            <a:off x="3701219" y="2373897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xmlns="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xmlns="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xmlns="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79274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xmlns="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58197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xmlns="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xmlns="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xmlns="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xmlns="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xmlns="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xmlns="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xmlns="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xmlns="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xmlns="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xmlns="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xmlns="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xmlns="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xmlns="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xmlns="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xmlns="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xmlns="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xmlns="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xmlns="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xmlns="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xmlns="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xmlns="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xmlns="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xmlns="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xmlns="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xmlns="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xmlns="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xmlns="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xmlns="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xmlns="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xmlns="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xmlns="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xmlns="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xmlns="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xmlns="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xmlns="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xmlns="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xmlns="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xmlns="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3C438E4-AFD0-474E-A662-C3F7C98384D4}"/>
              </a:ext>
            </a:extLst>
          </p:cNvPr>
          <p:cNvCxnSpPr/>
          <p:nvPr/>
        </p:nvCxnSpPr>
        <p:spPr>
          <a:xfrm>
            <a:off x="3525078" y="328653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94B14450-DC99-C249-AFF7-8057A5F79027}"/>
              </a:ext>
            </a:extLst>
          </p:cNvPr>
          <p:cNvGrpSpPr/>
          <p:nvPr/>
        </p:nvGrpSpPr>
        <p:grpSpPr>
          <a:xfrm>
            <a:off x="4386470" y="3074505"/>
            <a:ext cx="357808" cy="400110"/>
            <a:chOff x="8680174" y="4002157"/>
            <a:chExt cx="357808" cy="400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6859D34-BDB9-EF49-BBA3-BA687AEC2099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EE9CAA5-F337-5F49-B1D9-34CA793C06F1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2F8A36-412E-DA43-B35F-8005D9D9DA46}"/>
              </a:ext>
            </a:extLst>
          </p:cNvPr>
          <p:cNvSpPr txBox="1"/>
          <p:nvPr/>
        </p:nvSpPr>
        <p:spPr>
          <a:xfrm>
            <a:off x="1311967" y="2941983"/>
            <a:ext cx="2872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discovery of security capabilities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24CED20D-9536-604B-940B-6A4866B0C05D}"/>
              </a:ext>
            </a:extLst>
          </p:cNvPr>
          <p:cNvGrpSpPr/>
          <p:nvPr/>
        </p:nvGrpSpPr>
        <p:grpSpPr>
          <a:xfrm>
            <a:off x="3597965" y="3405808"/>
            <a:ext cx="5387009" cy="530087"/>
            <a:chOff x="3597965" y="3379304"/>
            <a:chExt cx="5387009" cy="53008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xmlns="" id="{0A1ACB18-942C-6841-A5C1-938ED5AABD0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965" y="3637722"/>
              <a:ext cx="538700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047F9CD7-9A48-B845-85E6-3B9E5638C641}"/>
                </a:ext>
              </a:extLst>
            </p:cNvPr>
            <p:cNvGrpSpPr/>
            <p:nvPr/>
          </p:nvGrpSpPr>
          <p:grpSpPr>
            <a:xfrm>
              <a:off x="5155096" y="3379304"/>
              <a:ext cx="649357" cy="530087"/>
              <a:chOff x="6175513" y="3405809"/>
              <a:chExt cx="649357" cy="5300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E0A8B836-43D8-E04D-BE22-800D30E10A33}"/>
                  </a:ext>
                </a:extLst>
              </p:cNvPr>
              <p:cNvSpPr/>
              <p:nvPr/>
            </p:nvSpPr>
            <p:spPr>
              <a:xfrm>
                <a:off x="6215270" y="3405809"/>
                <a:ext cx="516835" cy="516835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87409B72-82B8-D04C-9FCF-1D8BDB58913D}"/>
                  </a:ext>
                </a:extLst>
              </p:cNvPr>
              <p:cNvSpPr/>
              <p:nvPr/>
            </p:nvSpPr>
            <p:spPr>
              <a:xfrm>
                <a:off x="6175513" y="3697357"/>
                <a:ext cx="649357" cy="2385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FEBFC8F-8B16-BA43-BB83-DF83F014E13C}"/>
              </a:ext>
            </a:extLst>
          </p:cNvPr>
          <p:cNvGrpSpPr/>
          <p:nvPr/>
        </p:nvGrpSpPr>
        <p:grpSpPr>
          <a:xfrm>
            <a:off x="4128052" y="3452192"/>
            <a:ext cx="357808" cy="400110"/>
            <a:chOff x="8680174" y="4002157"/>
            <a:chExt cx="357808" cy="40011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1F987A2B-5CB5-E240-8DED-EF895CCBB632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1F5D53D-68AF-B040-A823-A780224E9CAE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43A8DBCA-22E5-6642-A2C0-D4C9BAC4FD14}"/>
              </a:ext>
            </a:extLst>
          </p:cNvPr>
          <p:cNvGrpSpPr/>
          <p:nvPr/>
        </p:nvGrpSpPr>
        <p:grpSpPr>
          <a:xfrm>
            <a:off x="954161" y="4996073"/>
            <a:ext cx="357808" cy="400110"/>
            <a:chOff x="8680174" y="4002157"/>
            <a:chExt cx="357808" cy="40011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xmlns="" id="{C21056AA-ECEE-274B-A798-8C339D997AED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553890B6-10A7-944C-ACE4-B0C968AC8D70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9765673-67F3-2843-8E34-43EBF54EB057}"/>
              </a:ext>
            </a:extLst>
          </p:cNvPr>
          <p:cNvSpPr txBox="1"/>
          <p:nvPr/>
        </p:nvSpPr>
        <p:spPr>
          <a:xfrm>
            <a:off x="881271" y="3346173"/>
            <a:ext cx="3311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mutual authentication, key derivation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699016FD-4C4E-F841-8F09-96B26479FA4A}"/>
              </a:ext>
            </a:extLst>
          </p:cNvPr>
          <p:cNvCxnSpPr>
            <a:cxnSpLocks/>
          </p:cNvCxnSpPr>
          <p:nvPr/>
        </p:nvCxnSpPr>
        <p:spPr>
          <a:xfrm>
            <a:off x="5387008" y="4048539"/>
            <a:ext cx="3597966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020538B7-5F3B-554A-A8B3-A58F73636402}"/>
              </a:ext>
            </a:extLst>
          </p:cNvPr>
          <p:cNvGrpSpPr/>
          <p:nvPr/>
        </p:nvGrpSpPr>
        <p:grpSpPr>
          <a:xfrm>
            <a:off x="7176053" y="3836505"/>
            <a:ext cx="357808" cy="400110"/>
            <a:chOff x="8680174" y="4002157"/>
            <a:chExt cx="357808" cy="40011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xmlns="" id="{94B32336-680D-A949-913F-EC3988552CAB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6201D18B-9A6D-8D4D-B060-58D261CF9383}"/>
                </a:ext>
              </a:extLst>
            </p:cNvPr>
            <p:cNvSpPr txBox="1"/>
            <p:nvPr/>
          </p:nvSpPr>
          <p:spPr>
            <a:xfrm>
              <a:off x="8693426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D3CB45F-60DC-9F4E-A1A9-6DADAB1980D1}"/>
              </a:ext>
            </a:extLst>
          </p:cNvPr>
          <p:cNvSpPr txBox="1"/>
          <p:nvPr/>
        </p:nvSpPr>
        <p:spPr>
          <a:xfrm>
            <a:off x="1199325" y="3770244"/>
            <a:ext cx="3021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shared symmetric key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E0DA78C4-709F-9148-B1BD-EB70722E7B5C}"/>
              </a:ext>
            </a:extLst>
          </p:cNvPr>
          <p:cNvSpPr txBox="1"/>
          <p:nvPr/>
        </p:nvSpPr>
        <p:spPr>
          <a:xfrm>
            <a:off x="1431235" y="4943063"/>
            <a:ext cx="104294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encrypted communication between mobile and remote host via AP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same key derived at mobile, AS</a:t>
            </a:r>
          </a:p>
          <a:p>
            <a:pPr marL="457200" indent="-274638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AS informs AP of the shared symmetric session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xmlns="" id="{B3644587-C44E-E94F-9AA4-B7B03861F3F2}"/>
              </a:ext>
            </a:extLst>
          </p:cNvPr>
          <p:cNvCxnSpPr/>
          <p:nvPr/>
        </p:nvCxnSpPr>
        <p:spPr>
          <a:xfrm>
            <a:off x="3558209" y="4472609"/>
            <a:ext cx="188180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4C439860-F67C-364D-BF7F-DF732DCC5FC0}"/>
              </a:ext>
            </a:extLst>
          </p:cNvPr>
          <p:cNvGrpSpPr/>
          <p:nvPr/>
        </p:nvGrpSpPr>
        <p:grpSpPr>
          <a:xfrm>
            <a:off x="4419601" y="4260575"/>
            <a:ext cx="357808" cy="400110"/>
            <a:chOff x="8680174" y="4002157"/>
            <a:chExt cx="357808" cy="40011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xmlns="" id="{4C3DA67A-1239-6948-AD79-DECA2FFCEC27}"/>
                </a:ext>
              </a:extLst>
            </p:cNvPr>
            <p:cNvSpPr/>
            <p:nvPr/>
          </p:nvSpPr>
          <p:spPr>
            <a:xfrm>
              <a:off x="8680174" y="4028662"/>
              <a:ext cx="357808" cy="35780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3038144-C7C9-9B43-9D68-C68540442C1A}"/>
                </a:ext>
              </a:extLst>
            </p:cNvPr>
            <p:cNvSpPr txBox="1"/>
            <p:nvPr/>
          </p:nvSpPr>
          <p:spPr>
            <a:xfrm>
              <a:off x="8706678" y="400215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4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66F506C4-EFF4-4045-9C68-6AB0A21787EA}"/>
              </a:ext>
            </a:extLst>
          </p:cNvPr>
          <p:cNvSpPr txBox="1"/>
          <p:nvPr/>
        </p:nvSpPr>
        <p:spPr>
          <a:xfrm>
            <a:off x="987290" y="4128053"/>
            <a:ext cx="32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encrypted communication over WiFi</a:t>
            </a:r>
          </a:p>
        </p:txBody>
      </p:sp>
    </p:spTree>
    <p:extLst>
      <p:ext uri="{BB962C8B-B14F-4D97-AF65-F5344CB8AC3E}">
        <p14:creationId xmlns:p14="http://schemas.microsoft.com/office/powerpoint/2010/main" val="32810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3">
            <a:extLst>
              <a:ext uri="{FF2B5EF4-FFF2-40B4-BE49-F238E27FC236}">
                <a16:creationId xmlns:a16="http://schemas.microsoft.com/office/drawing/2014/main" xmlns="" id="{FD46E58A-D3F5-D044-8218-118F276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470" y="1287427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802.11: authentication, encryption</a:t>
            </a:r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xmlns="" id="{C35BBC87-D9B9-F84C-A466-A2406EC32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30204" y="1522759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302222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xmlns="" id="{0C5A523A-A420-554B-B07D-85B8A146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2" y="2470565"/>
            <a:ext cx="466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0000"/>
                </a:solidFill>
                <a:latin typeface="+mn-lt"/>
                <a:cs typeface="Arial" charset="0"/>
              </a:rPr>
              <a:t>AP</a:t>
            </a: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xmlns="" id="{8348A390-40C5-D743-9256-E62B9A39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073" y="2012537"/>
            <a:ext cx="223503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AS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+mn-lt"/>
                <a:cs typeface="Arial" charset="0"/>
              </a:rPr>
              <a:t>Authentication Server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xmlns="" id="{0D73F57F-6B10-3546-8408-80AD5CC1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989" y="1991521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56">
            <a:extLst>
              <a:ext uri="{FF2B5EF4-FFF2-40B4-BE49-F238E27FC236}">
                <a16:creationId xmlns:a16="http://schemas.microsoft.com/office/drawing/2014/main" xmlns="" id="{CA05B63E-CD52-9F43-8FD2-58EA2FA3850E}"/>
              </a:ext>
            </a:extLst>
          </p:cNvPr>
          <p:cNvGrpSpPr>
            <a:grpSpLocks/>
          </p:cNvGrpSpPr>
          <p:nvPr/>
        </p:nvGrpSpPr>
        <p:grpSpPr bwMode="auto">
          <a:xfrm>
            <a:off x="3215998" y="1780759"/>
            <a:ext cx="804863" cy="852488"/>
            <a:chOff x="313" y="1407"/>
            <a:chExt cx="1152" cy="1104"/>
          </a:xfrm>
        </p:grpSpPr>
        <p:pic>
          <p:nvPicPr>
            <p:cNvPr id="34" name="Picture 354" descr="laptop_stylized_small">
              <a:extLst>
                <a:ext uri="{FF2B5EF4-FFF2-40B4-BE49-F238E27FC236}">
                  <a16:creationId xmlns:a16="http://schemas.microsoft.com/office/drawing/2014/main" xmlns="" id="{AD8B9F8C-F4B8-C845-8FD6-A1828FAA2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55" descr="antenna_stylized">
              <a:extLst>
                <a:ext uri="{FF2B5EF4-FFF2-40B4-BE49-F238E27FC236}">
                  <a16:creationId xmlns:a16="http://schemas.microsoft.com/office/drawing/2014/main" xmlns="" id="{7BC1A5C0-A129-444E-8FD8-F59E93560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61">
            <a:extLst>
              <a:ext uri="{FF2B5EF4-FFF2-40B4-BE49-F238E27FC236}">
                <a16:creationId xmlns:a16="http://schemas.microsoft.com/office/drawing/2014/main" xmlns="" id="{8B78EC52-40E4-1245-B94F-69888562BAC7}"/>
              </a:ext>
            </a:extLst>
          </p:cNvPr>
          <p:cNvGrpSpPr>
            <a:grpSpLocks/>
          </p:cNvGrpSpPr>
          <p:nvPr/>
        </p:nvGrpSpPr>
        <p:grpSpPr bwMode="auto">
          <a:xfrm>
            <a:off x="4963491" y="1848197"/>
            <a:ext cx="965200" cy="693737"/>
            <a:chOff x="2967" y="478"/>
            <a:chExt cx="788" cy="625"/>
          </a:xfrm>
        </p:grpSpPr>
        <p:pic>
          <p:nvPicPr>
            <p:cNvPr id="37" name="Picture 358" descr="access_point_stylized_small">
              <a:extLst>
                <a:ext uri="{FF2B5EF4-FFF2-40B4-BE49-F238E27FC236}">
                  <a16:creationId xmlns:a16="http://schemas.microsoft.com/office/drawing/2014/main" xmlns="" id="{5C100B11-3424-5D4A-A1E6-964F44B05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60" descr="antenna_radiation_stylized">
              <a:extLst>
                <a:ext uri="{FF2B5EF4-FFF2-40B4-BE49-F238E27FC236}">
                  <a16:creationId xmlns:a16="http://schemas.microsoft.com/office/drawing/2014/main" xmlns="" id="{8BBB252D-D673-DB49-A756-0CCA2DC15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249">
            <a:extLst>
              <a:ext uri="{FF2B5EF4-FFF2-40B4-BE49-F238E27FC236}">
                <a16:creationId xmlns:a16="http://schemas.microsoft.com/office/drawing/2014/main" xmlns="" id="{A47596EB-18A9-3A49-B6A4-593B586DA3FA}"/>
              </a:ext>
            </a:extLst>
          </p:cNvPr>
          <p:cNvGrpSpPr>
            <a:grpSpLocks/>
          </p:cNvGrpSpPr>
          <p:nvPr/>
        </p:nvGrpSpPr>
        <p:grpSpPr bwMode="auto">
          <a:xfrm>
            <a:off x="8544201" y="1913284"/>
            <a:ext cx="466725" cy="793750"/>
            <a:chOff x="4140" y="429"/>
            <a:chExt cx="1425" cy="2396"/>
          </a:xfrm>
        </p:grpSpPr>
        <p:sp>
          <p:nvSpPr>
            <p:cNvPr id="40" name="Freeform 250">
              <a:extLst>
                <a:ext uri="{FF2B5EF4-FFF2-40B4-BE49-F238E27FC236}">
                  <a16:creationId xmlns:a16="http://schemas.microsoft.com/office/drawing/2014/main" xmlns="" id="{59974F3E-84B4-804E-A8A6-4ACEF4DDF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251">
              <a:extLst>
                <a:ext uri="{FF2B5EF4-FFF2-40B4-BE49-F238E27FC236}">
                  <a16:creationId xmlns:a16="http://schemas.microsoft.com/office/drawing/2014/main" xmlns="" id="{2A9ABF97-1FFA-A040-B884-1822A4156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" name="Freeform 252">
              <a:extLst>
                <a:ext uri="{FF2B5EF4-FFF2-40B4-BE49-F238E27FC236}">
                  <a16:creationId xmlns:a16="http://schemas.microsoft.com/office/drawing/2014/main" xmlns="" id="{DD453E12-96D2-EF43-873C-79F3EFC7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53">
              <a:extLst>
                <a:ext uri="{FF2B5EF4-FFF2-40B4-BE49-F238E27FC236}">
                  <a16:creationId xmlns:a16="http://schemas.microsoft.com/office/drawing/2014/main" xmlns="" id="{BE4C33DA-768F-AA46-B63F-69AB5F9B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254">
              <a:extLst>
                <a:ext uri="{FF2B5EF4-FFF2-40B4-BE49-F238E27FC236}">
                  <a16:creationId xmlns:a16="http://schemas.microsoft.com/office/drawing/2014/main" xmlns="" id="{AE5A9D75-7837-1D45-9C75-609A026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5" name="Group 255">
              <a:extLst>
                <a:ext uri="{FF2B5EF4-FFF2-40B4-BE49-F238E27FC236}">
                  <a16:creationId xmlns:a16="http://schemas.microsoft.com/office/drawing/2014/main" xmlns="" id="{D69029F7-D6A6-6141-BB32-232B80046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1" name="AutoShape 256">
                <a:extLst>
                  <a:ext uri="{FF2B5EF4-FFF2-40B4-BE49-F238E27FC236}">
                    <a16:creationId xmlns:a16="http://schemas.microsoft.com/office/drawing/2014/main" xmlns="" id="{737348F0-99B9-2E46-832A-981E574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2" name="AutoShape 257">
                <a:extLst>
                  <a:ext uri="{FF2B5EF4-FFF2-40B4-BE49-F238E27FC236}">
                    <a16:creationId xmlns:a16="http://schemas.microsoft.com/office/drawing/2014/main" xmlns="" id="{C78DB3E8-7243-0343-B0FC-005A7661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6" name="Rectangle 258">
              <a:extLst>
                <a:ext uri="{FF2B5EF4-FFF2-40B4-BE49-F238E27FC236}">
                  <a16:creationId xmlns:a16="http://schemas.microsoft.com/office/drawing/2014/main" xmlns="" id="{C60FA8E8-4FA6-D245-8BEF-B091B3EB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7" name="Group 259">
              <a:extLst>
                <a:ext uri="{FF2B5EF4-FFF2-40B4-BE49-F238E27FC236}">
                  <a16:creationId xmlns:a16="http://schemas.microsoft.com/office/drawing/2014/main" xmlns="" id="{99104A84-297E-E543-B80B-5175A2ACE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" name="AutoShape 260">
                <a:extLst>
                  <a:ext uri="{FF2B5EF4-FFF2-40B4-BE49-F238E27FC236}">
                    <a16:creationId xmlns:a16="http://schemas.microsoft.com/office/drawing/2014/main" xmlns="" id="{5D65995D-7C80-3241-A96C-59CF1B0A4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0" name="AutoShape 261">
                <a:extLst>
                  <a:ext uri="{FF2B5EF4-FFF2-40B4-BE49-F238E27FC236}">
                    <a16:creationId xmlns:a16="http://schemas.microsoft.com/office/drawing/2014/main" xmlns="" id="{3011CF52-9C58-2F4C-A851-D8C582FD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" name="Rectangle 262">
              <a:extLst>
                <a:ext uri="{FF2B5EF4-FFF2-40B4-BE49-F238E27FC236}">
                  <a16:creationId xmlns:a16="http://schemas.microsoft.com/office/drawing/2014/main" xmlns="" id="{2AF7AD2E-B5EB-BC44-8A01-1CAE62487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" name="Rectangle 263">
              <a:extLst>
                <a:ext uri="{FF2B5EF4-FFF2-40B4-BE49-F238E27FC236}">
                  <a16:creationId xmlns:a16="http://schemas.microsoft.com/office/drawing/2014/main" xmlns="" id="{06B8150A-C552-6D40-99AC-B57171CF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50" name="Group 264">
              <a:extLst>
                <a:ext uri="{FF2B5EF4-FFF2-40B4-BE49-F238E27FC236}">
                  <a16:creationId xmlns:a16="http://schemas.microsoft.com/office/drawing/2014/main" xmlns="" id="{533E13EA-5A91-3F41-ADEF-FA70B388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7" name="AutoShape 265">
                <a:extLst>
                  <a:ext uri="{FF2B5EF4-FFF2-40B4-BE49-F238E27FC236}">
                    <a16:creationId xmlns:a16="http://schemas.microsoft.com/office/drawing/2014/main" xmlns="" id="{C630860E-2569-B64C-8FFF-461D0324A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8" name="AutoShape 266">
                <a:extLst>
                  <a:ext uri="{FF2B5EF4-FFF2-40B4-BE49-F238E27FC236}">
                    <a16:creationId xmlns:a16="http://schemas.microsoft.com/office/drawing/2014/main" xmlns="" id="{537D98BB-63F8-FF42-BA15-58883102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" name="Freeform 267">
              <a:extLst>
                <a:ext uri="{FF2B5EF4-FFF2-40B4-BE49-F238E27FC236}">
                  <a16:creationId xmlns:a16="http://schemas.microsoft.com/office/drawing/2014/main" xmlns="" id="{F99D92D7-30E6-4D43-959F-2B61667B8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" name="Group 268">
              <a:extLst>
                <a:ext uri="{FF2B5EF4-FFF2-40B4-BE49-F238E27FC236}">
                  <a16:creationId xmlns:a16="http://schemas.microsoft.com/office/drawing/2014/main" xmlns="" id="{C48B885B-279E-B848-A3F7-1B3DA8E04C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5" name="AutoShape 269">
                <a:extLst>
                  <a:ext uri="{FF2B5EF4-FFF2-40B4-BE49-F238E27FC236}">
                    <a16:creationId xmlns:a16="http://schemas.microsoft.com/office/drawing/2014/main" xmlns="" id="{F7C2CCDF-81FE-4840-9DC3-3CDE37023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66" name="AutoShape 270">
                <a:extLst>
                  <a:ext uri="{FF2B5EF4-FFF2-40B4-BE49-F238E27FC236}">
                    <a16:creationId xmlns:a16="http://schemas.microsoft.com/office/drawing/2014/main" xmlns="" id="{DE9E0A46-A0D3-614B-BEDB-F4C8F0F11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xmlns="" id="{92B2A7AD-A286-B44A-B190-D511BA9D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" name="Freeform 272">
              <a:extLst>
                <a:ext uri="{FF2B5EF4-FFF2-40B4-BE49-F238E27FC236}">
                  <a16:creationId xmlns:a16="http://schemas.microsoft.com/office/drawing/2014/main" xmlns="" id="{83F49987-E7DA-EA4B-98A7-A006254F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273">
              <a:extLst>
                <a:ext uri="{FF2B5EF4-FFF2-40B4-BE49-F238E27FC236}">
                  <a16:creationId xmlns:a16="http://schemas.microsoft.com/office/drawing/2014/main" xmlns="" id="{FB323DA1-60D1-1445-AE4E-1814FDB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Oval 274">
              <a:extLst>
                <a:ext uri="{FF2B5EF4-FFF2-40B4-BE49-F238E27FC236}">
                  <a16:creationId xmlns:a16="http://schemas.microsoft.com/office/drawing/2014/main" xmlns="" id="{19CBD79D-D76B-A54D-843F-CB09AA0CC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8" name="Freeform 275">
              <a:extLst>
                <a:ext uri="{FF2B5EF4-FFF2-40B4-BE49-F238E27FC236}">
                  <a16:creationId xmlns:a16="http://schemas.microsoft.com/office/drawing/2014/main" xmlns="" id="{37D5240F-C231-B649-B9E2-07C54561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AutoShape 276">
              <a:extLst>
                <a:ext uri="{FF2B5EF4-FFF2-40B4-BE49-F238E27FC236}">
                  <a16:creationId xmlns:a16="http://schemas.microsoft.com/office/drawing/2014/main" xmlns="" id="{5856FEE0-7217-C546-B10E-4F2687344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0" name="AutoShape 277">
              <a:extLst>
                <a:ext uri="{FF2B5EF4-FFF2-40B4-BE49-F238E27FC236}">
                  <a16:creationId xmlns:a16="http://schemas.microsoft.com/office/drawing/2014/main" xmlns="" id="{7CF47AD8-6FA3-EC4A-81BB-D4BDF82F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1" name="Oval 278">
              <a:extLst>
                <a:ext uri="{FF2B5EF4-FFF2-40B4-BE49-F238E27FC236}">
                  <a16:creationId xmlns:a16="http://schemas.microsoft.com/office/drawing/2014/main" xmlns="" id="{16DD064D-9DAA-7C41-B25C-A82D91C8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2" name="Oval 279">
              <a:extLst>
                <a:ext uri="{FF2B5EF4-FFF2-40B4-BE49-F238E27FC236}">
                  <a16:creationId xmlns:a16="http://schemas.microsoft.com/office/drawing/2014/main" xmlns="" id="{3A4E91ED-E53C-4F46-B869-5EE63341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3" name="Oval 280">
              <a:extLst>
                <a:ext uri="{FF2B5EF4-FFF2-40B4-BE49-F238E27FC236}">
                  <a16:creationId xmlns:a16="http://schemas.microsoft.com/office/drawing/2014/main" xmlns="" id="{61A76EFE-8475-4549-8D40-279CC1F6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Rectangle 281">
              <a:extLst>
                <a:ext uri="{FF2B5EF4-FFF2-40B4-BE49-F238E27FC236}">
                  <a16:creationId xmlns:a16="http://schemas.microsoft.com/office/drawing/2014/main" xmlns="" id="{A4BC8BDA-9FFB-4F48-9FCF-402BAA64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xmlns="" id="{F66578CA-D572-B14B-8BD7-F68422DA2AEB}"/>
              </a:ext>
            </a:extLst>
          </p:cNvPr>
          <p:cNvGrpSpPr>
            <a:grpSpLocks/>
          </p:cNvGrpSpPr>
          <p:nvPr/>
        </p:nvGrpSpPr>
        <p:grpSpPr bwMode="auto">
          <a:xfrm>
            <a:off x="6556766" y="1630020"/>
            <a:ext cx="1887846" cy="1341538"/>
            <a:chOff x="3656" y="1392"/>
            <a:chExt cx="1523" cy="1110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1995"/>
              <a:ext cx="116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wired network</a:t>
              </a:r>
            </a:p>
          </p:txBody>
        </p:sp>
      </p:grpSp>
      <p:grpSp>
        <p:nvGrpSpPr>
          <p:cNvPr id="151" name="Group 2">
            <a:extLst>
              <a:ext uri="{FF2B5EF4-FFF2-40B4-BE49-F238E27FC236}">
                <a16:creationId xmlns:a16="http://schemas.microsoft.com/office/drawing/2014/main" xmlns="" id="{99405FAC-8EF8-294A-AB1B-B9A079DC7179}"/>
              </a:ext>
            </a:extLst>
          </p:cNvPr>
          <p:cNvGrpSpPr>
            <a:grpSpLocks/>
          </p:cNvGrpSpPr>
          <p:nvPr/>
        </p:nvGrpSpPr>
        <p:grpSpPr bwMode="auto">
          <a:xfrm>
            <a:off x="5777949" y="4004917"/>
            <a:ext cx="3087434" cy="668338"/>
            <a:chOff x="567" y="1481"/>
            <a:chExt cx="1644" cy="421"/>
          </a:xfrm>
        </p:grpSpPr>
        <p:sp>
          <p:nvSpPr>
            <p:cNvPr id="152" name="Rectangle 3">
              <a:extLst>
                <a:ext uri="{FF2B5EF4-FFF2-40B4-BE49-F238E27FC236}">
                  <a16:creationId xmlns:a16="http://schemas.microsoft.com/office/drawing/2014/main" xmlns="" id="{50412F6C-7C8B-FE46-9775-D780C31C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481"/>
              <a:ext cx="1644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3" name="Line 4">
              <a:extLst>
                <a:ext uri="{FF2B5EF4-FFF2-40B4-BE49-F238E27FC236}">
                  <a16:creationId xmlns:a16="http://schemas.microsoft.com/office/drawing/2014/main" xmlns="" id="{3B73F0CF-4468-754C-9F14-2F13E7E6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687"/>
              <a:ext cx="16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xmlns="" id="{D7A00EFC-1F13-FF4F-9D69-D67070260226}"/>
              </a:ext>
            </a:extLst>
          </p:cNvPr>
          <p:cNvGrpSpPr>
            <a:grpSpLocks/>
          </p:cNvGrpSpPr>
          <p:nvPr/>
        </p:nvGrpSpPr>
        <p:grpSpPr bwMode="auto">
          <a:xfrm>
            <a:off x="3232868" y="4011267"/>
            <a:ext cx="2306542" cy="668338"/>
            <a:chOff x="577" y="1481"/>
            <a:chExt cx="1800" cy="421"/>
          </a:xfrm>
        </p:grpSpPr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xmlns="" id="{DA4CF523-62B5-F441-A2FB-09C3A078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481"/>
              <a:ext cx="1800" cy="42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56" name="Line 7">
              <a:extLst>
                <a:ext uri="{FF2B5EF4-FFF2-40B4-BE49-F238E27FC236}">
                  <a16:creationId xmlns:a16="http://schemas.microsoft.com/office/drawing/2014/main" xmlns="" id="{07C64EDA-B608-024B-903D-AB094E154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57" name="Rectangle 64">
            <a:extLst>
              <a:ext uri="{FF2B5EF4-FFF2-40B4-BE49-F238E27FC236}">
                <a16:creationId xmlns:a16="http://schemas.microsoft.com/office/drawing/2014/main" xmlns="" id="{BC4DDC92-DE68-474B-BAD9-F4795504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530" y="3344517"/>
            <a:ext cx="5632174" cy="6667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8" name="Text Box 65">
            <a:extLst>
              <a:ext uri="{FF2B5EF4-FFF2-40B4-BE49-F238E27FC236}">
                <a16:creationId xmlns:a16="http://schemas.microsoft.com/office/drawing/2014/main" xmlns="" id="{983E6FA5-4EDC-D449-A1EE-F2C0D674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65" y="3311576"/>
            <a:ext cx="997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TLS</a:t>
            </a:r>
          </a:p>
        </p:txBody>
      </p:sp>
      <p:sp>
        <p:nvSpPr>
          <p:cNvPr id="159" name="Line 66">
            <a:extLst>
              <a:ext uri="{FF2B5EF4-FFF2-40B4-BE49-F238E27FC236}">
                <a16:creationId xmlns:a16="http://schemas.microsoft.com/office/drawing/2014/main" xmlns="" id="{75B29E23-C21A-A445-A0F1-D2A30424F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7818" y="3677892"/>
            <a:ext cx="561400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0" name="Text Box 67">
            <a:extLst>
              <a:ext uri="{FF2B5EF4-FFF2-40B4-BE49-F238E27FC236}">
                <a16:creationId xmlns:a16="http://schemas.microsoft.com/office/drawing/2014/main" xmlns="" id="{1BE911C1-9D51-CF42-ADC9-CA33AFD45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242" y="3635427"/>
            <a:ext cx="6467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+mn-lt"/>
                <a:cs typeface="Arial" charset="0"/>
              </a:rPr>
              <a:t>EAP </a:t>
            </a:r>
          </a:p>
        </p:txBody>
      </p:sp>
      <p:sp>
        <p:nvSpPr>
          <p:cNvPr id="161" name="Text Box 68">
            <a:extLst>
              <a:ext uri="{FF2B5EF4-FFF2-40B4-BE49-F238E27FC236}">
                <a16:creationId xmlns:a16="http://schemas.microsoft.com/office/drawing/2014/main" xmlns="" id="{5ADC9210-2E69-304C-8A42-CA7376E8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091" y="4003726"/>
            <a:ext cx="22733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EAP over LAN (EAPoL) </a:t>
            </a:r>
          </a:p>
        </p:txBody>
      </p:sp>
      <p:sp>
        <p:nvSpPr>
          <p:cNvPr id="162" name="Text Box 69">
            <a:extLst>
              <a:ext uri="{FF2B5EF4-FFF2-40B4-BE49-F238E27FC236}">
                <a16:creationId xmlns:a16="http://schemas.microsoft.com/office/drawing/2014/main" xmlns="" id="{1BD101BC-A1FD-8D42-958A-70AA4B26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433" y="4337498"/>
            <a:ext cx="1327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IEEE 802.11 </a:t>
            </a:r>
          </a:p>
        </p:txBody>
      </p:sp>
      <p:sp>
        <p:nvSpPr>
          <p:cNvPr id="163" name="Text Box 70">
            <a:extLst>
              <a:ext uri="{FF2B5EF4-FFF2-40B4-BE49-F238E27FC236}">
                <a16:creationId xmlns:a16="http://schemas.microsoft.com/office/drawing/2014/main" xmlns="" id="{E5D927AE-B98F-3942-B6A2-283F9FF9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383" y="3998170"/>
            <a:ext cx="896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bg1"/>
                </a:solidFill>
                <a:latin typeface="+mn-lt"/>
                <a:cs typeface="Arial" charset="0"/>
              </a:rPr>
              <a:t>RADIUS</a:t>
            </a:r>
          </a:p>
        </p:txBody>
      </p:sp>
      <p:sp>
        <p:nvSpPr>
          <p:cNvPr id="164" name="Text Box 71">
            <a:extLst>
              <a:ext uri="{FF2B5EF4-FFF2-40B4-BE49-F238E27FC236}">
                <a16:creationId xmlns:a16="http://schemas.microsoft.com/office/drawing/2014/main" xmlns="" id="{1A5B9654-38FD-1541-B673-ED480EC7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609" y="4327180"/>
            <a:ext cx="847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UDP/IP</a:t>
            </a:r>
          </a:p>
        </p:txBody>
      </p:sp>
      <p:sp>
        <p:nvSpPr>
          <p:cNvPr id="207" name="Content Placeholder 1">
            <a:extLst>
              <a:ext uri="{FF2B5EF4-FFF2-40B4-BE49-F238E27FC236}">
                <a16:creationId xmlns:a16="http://schemas.microsoft.com/office/drawing/2014/main" xmlns="" id="{F590FF68-0E44-6148-99CB-96157B66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4976192"/>
            <a:ext cx="10515600" cy="987286"/>
          </a:xfrm>
        </p:spPr>
        <p:txBody>
          <a:bodyPr>
            <a:normAutofit/>
          </a:bodyPr>
          <a:lstStyle/>
          <a:p>
            <a:r>
              <a:rPr lang="en-US" dirty="0"/>
              <a:t>Extensible Authentication Protocol (EAP) </a:t>
            </a:r>
            <a:r>
              <a:rPr lang="en-US" sz="2000" dirty="0"/>
              <a:t>[RFC 3748] </a:t>
            </a:r>
            <a:r>
              <a:rPr lang="en-US" dirty="0"/>
              <a:t>defines end-to-end request/response protocol between mobile device, AS</a:t>
            </a:r>
          </a:p>
        </p:txBody>
      </p:sp>
    </p:spTree>
    <p:extLst>
      <p:ext uri="{BB962C8B-B14F-4D97-AF65-F5344CB8AC3E}">
        <p14:creationId xmlns:p14="http://schemas.microsoft.com/office/powerpoint/2010/main" val="26444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chemeClr val="bg1">
                  <a:lumMod val="65000"/>
                </a:schemeClr>
              </a:buClr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sz="2800" dirty="0"/>
              <a:t>4G/5G </a:t>
            </a:r>
            <a:endParaRPr lang="en-US" sz="36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xmlns="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>
            <a:extLst>
              <a:ext uri="{FF2B5EF4-FFF2-40B4-BE49-F238E27FC236}">
                <a16:creationId xmlns:a16="http://schemas.microsoft.com/office/drawing/2014/main" xmlns="" id="{B1311EF0-E697-1843-8374-5B34A06B18D8}"/>
              </a:ext>
            </a:extLst>
          </p:cNvPr>
          <p:cNvSpPr/>
          <p:nvPr/>
        </p:nvSpPr>
        <p:spPr>
          <a:xfrm>
            <a:off x="1686888" y="1980424"/>
            <a:ext cx="1215337" cy="342800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27" name="Line 55">
            <a:extLst>
              <a:ext uri="{FF2B5EF4-FFF2-40B4-BE49-F238E27FC236}">
                <a16:creationId xmlns:a16="http://schemas.microsoft.com/office/drawing/2014/main" xmlns="" id="{92F1E18C-8579-8F43-966D-AC3EAB745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004" y="2129946"/>
            <a:ext cx="315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xmlns="" id="{F9D18517-4267-5A4D-975E-4CFF0D3DA8A9}"/>
              </a:ext>
            </a:extLst>
          </p:cNvPr>
          <p:cNvSpPr>
            <a:spLocks/>
          </p:cNvSpPr>
          <p:nvPr/>
        </p:nvSpPr>
        <p:spPr bwMode="auto">
          <a:xfrm>
            <a:off x="4837045" y="1520811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xmlns="" id="{B45C6A19-6E94-B540-ADFE-696C337D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232" y="2329104"/>
            <a:ext cx="1495987" cy="33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Visited network</a:t>
            </a:r>
          </a:p>
        </p:txBody>
      </p:sp>
      <p:sp>
        <p:nvSpPr>
          <p:cNvPr id="76" name="Text Box 60">
            <a:extLst>
              <a:ext uri="{FF2B5EF4-FFF2-40B4-BE49-F238E27FC236}">
                <a16:creationId xmlns:a16="http://schemas.microsoft.com/office/drawing/2014/main" xmlns="" id="{6801113C-4B0F-0649-A167-A9B90AD3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9" y="1673474"/>
            <a:ext cx="16208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0" name="Group 652">
            <a:extLst>
              <a:ext uri="{FF2B5EF4-FFF2-40B4-BE49-F238E27FC236}">
                <a16:creationId xmlns:a16="http://schemas.microsoft.com/office/drawing/2014/main" xmlns="" id="{615E3320-446E-6F4B-B822-7DEC25B9D80A}"/>
              </a:ext>
            </a:extLst>
          </p:cNvPr>
          <p:cNvGrpSpPr>
            <a:grpSpLocks/>
          </p:cNvGrpSpPr>
          <p:nvPr/>
        </p:nvGrpSpPr>
        <p:grpSpPr bwMode="auto">
          <a:xfrm>
            <a:off x="1272209" y="1457741"/>
            <a:ext cx="1060718" cy="1101004"/>
            <a:chOff x="2751" y="1851"/>
            <a:chExt cx="462" cy="478"/>
          </a:xfrm>
        </p:grpSpPr>
        <p:pic>
          <p:nvPicPr>
            <p:cNvPr id="81" name="Picture 653" descr="iphone_stylized_small">
              <a:extLst>
                <a:ext uri="{FF2B5EF4-FFF2-40B4-BE49-F238E27FC236}">
                  <a16:creationId xmlns:a16="http://schemas.microsoft.com/office/drawing/2014/main" xmlns="" id="{3072EA3B-0BD2-C64A-A7C0-59D878CFD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654" descr="antenna_radiation_stylized">
              <a:extLst>
                <a:ext uri="{FF2B5EF4-FFF2-40B4-BE49-F238E27FC236}">
                  <a16:creationId xmlns:a16="http://schemas.microsoft.com/office/drawing/2014/main" xmlns="" id="{31AC3DFC-C85D-B84D-B370-64837F77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Hexagon 76">
            <a:extLst>
              <a:ext uri="{FF2B5EF4-FFF2-40B4-BE49-F238E27FC236}">
                <a16:creationId xmlns:a16="http://schemas.microsoft.com/office/drawing/2014/main" xmlns="" id="{92CB2010-9500-F149-B111-1CD7D68F7B04}"/>
              </a:ext>
            </a:extLst>
          </p:cNvPr>
          <p:cNvSpPr/>
          <p:nvPr/>
        </p:nvSpPr>
        <p:spPr>
          <a:xfrm>
            <a:off x="3331269" y="1457741"/>
            <a:ext cx="1442882" cy="1232452"/>
          </a:xfrm>
          <a:prstGeom prst="hexagon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137901E-F260-4F45-B428-6EDDE0E7A4D3}"/>
              </a:ext>
            </a:extLst>
          </p:cNvPr>
          <p:cNvSpPr txBox="1"/>
          <p:nvPr/>
        </p:nvSpPr>
        <p:spPr>
          <a:xfrm>
            <a:off x="3304533" y="2437230"/>
            <a:ext cx="1574150" cy="294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Base station (BS)</a:t>
            </a:r>
            <a:endParaRPr lang="en-US" sz="12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2865E63A-DE3E-104B-BC23-2CC9EE0AC586}"/>
              </a:ext>
            </a:extLst>
          </p:cNvPr>
          <p:cNvGrpSpPr/>
          <p:nvPr/>
        </p:nvGrpSpPr>
        <p:grpSpPr>
          <a:xfrm>
            <a:off x="3737113" y="1415147"/>
            <a:ext cx="411911" cy="767924"/>
            <a:chOff x="6476205" y="1307523"/>
            <a:chExt cx="466245" cy="924931"/>
          </a:xfrm>
        </p:grpSpPr>
        <p:grpSp>
          <p:nvGrpSpPr>
            <p:cNvPr id="111" name="Group 817">
              <a:extLst>
                <a:ext uri="{FF2B5EF4-FFF2-40B4-BE49-F238E27FC236}">
                  <a16:creationId xmlns:a16="http://schemas.microsoft.com/office/drawing/2014/main" xmlns="" id="{CF41BFBE-59A1-8E4A-B933-0224D0328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6205" y="1307523"/>
              <a:ext cx="466245" cy="405864"/>
              <a:chOff x="2920" y="1445"/>
              <a:chExt cx="326" cy="299"/>
            </a:xfrm>
          </p:grpSpPr>
          <p:sp>
            <p:nvSpPr>
              <p:cNvPr id="128" name="Oval 818">
                <a:extLst>
                  <a:ext uri="{FF2B5EF4-FFF2-40B4-BE49-F238E27FC236}">
                    <a16:creationId xmlns:a16="http://schemas.microsoft.com/office/drawing/2014/main" xmlns="" id="{7E7E494A-9E12-4948-8D5A-41AC08C5D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2700">
                <a:solidFill>
                  <a:srgbClr val="0111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9" name="Group 819">
                <a:extLst>
                  <a:ext uri="{FF2B5EF4-FFF2-40B4-BE49-F238E27FC236}">
                    <a16:creationId xmlns:a16="http://schemas.microsoft.com/office/drawing/2014/main" xmlns="" id="{DDA894EB-1E4E-A843-92C8-587D24AAB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76"/>
                <a:ext cx="265" cy="228"/>
                <a:chOff x="2949" y="1476"/>
                <a:chExt cx="265" cy="228"/>
              </a:xfrm>
            </p:grpSpPr>
            <p:sp>
              <p:nvSpPr>
                <p:cNvPr id="131" name="Oval 820">
                  <a:extLst>
                    <a:ext uri="{FF2B5EF4-FFF2-40B4-BE49-F238E27FC236}">
                      <a16:creationId xmlns:a16="http://schemas.microsoft.com/office/drawing/2014/main" xmlns="" id="{D63B8D0A-55BA-2F4C-8DB3-5F2AB5ACE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2" name="Oval 821">
                  <a:extLst>
                    <a:ext uri="{FF2B5EF4-FFF2-40B4-BE49-F238E27FC236}">
                      <a16:creationId xmlns:a16="http://schemas.microsoft.com/office/drawing/2014/main" xmlns="" id="{4C72F3A2-13AB-3F49-B521-32E99AC0D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3" name="Oval 822">
                  <a:extLst>
                    <a:ext uri="{FF2B5EF4-FFF2-40B4-BE49-F238E27FC236}">
                      <a16:creationId xmlns:a16="http://schemas.microsoft.com/office/drawing/2014/main" xmlns="" id="{F6889841-E357-6B42-9923-3B967DC56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34" name="Oval 823">
                  <a:extLst>
                    <a:ext uri="{FF2B5EF4-FFF2-40B4-BE49-F238E27FC236}">
                      <a16:creationId xmlns:a16="http://schemas.microsoft.com/office/drawing/2014/main" xmlns="" id="{6FC503E2-5098-CE41-8AD0-76E84B5C7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0" name="Freeform 825">
                <a:extLst>
                  <a:ext uri="{FF2B5EF4-FFF2-40B4-BE49-F238E27FC236}">
                    <a16:creationId xmlns:a16="http://schemas.microsoft.com/office/drawing/2014/main" xmlns="" id="{DC8CA43D-0866-8345-A72B-DF31893E2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2" name="Group 398">
              <a:extLst>
                <a:ext uri="{FF2B5EF4-FFF2-40B4-BE49-F238E27FC236}">
                  <a16:creationId xmlns:a16="http://schemas.microsoft.com/office/drawing/2014/main" xmlns="" id="{5D76BA2F-7688-3647-87BA-25309DD79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7789" y="1518577"/>
              <a:ext cx="375668" cy="713877"/>
              <a:chOff x="3130" y="3288"/>
              <a:chExt cx="410" cy="742"/>
            </a:xfrm>
          </p:grpSpPr>
          <p:sp>
            <p:nvSpPr>
              <p:cNvPr id="113" name="Line 270">
                <a:extLst>
                  <a:ext uri="{FF2B5EF4-FFF2-40B4-BE49-F238E27FC236}">
                    <a16:creationId xmlns:a16="http://schemas.microsoft.com/office/drawing/2014/main" xmlns="" id="{BB3D7EEC-9442-1F43-A475-CD2ACA7AB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271">
                <a:extLst>
                  <a:ext uri="{FF2B5EF4-FFF2-40B4-BE49-F238E27FC236}">
                    <a16:creationId xmlns:a16="http://schemas.microsoft.com/office/drawing/2014/main" xmlns="" id="{5D10C0ED-F113-814D-BC2A-30B6EF75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272">
                <a:extLst>
                  <a:ext uri="{FF2B5EF4-FFF2-40B4-BE49-F238E27FC236}">
                    <a16:creationId xmlns:a16="http://schemas.microsoft.com/office/drawing/2014/main" xmlns="" id="{988C7706-1C47-0D4C-B032-844271085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Line 273">
                <a:extLst>
                  <a:ext uri="{FF2B5EF4-FFF2-40B4-BE49-F238E27FC236}">
                    <a16:creationId xmlns:a16="http://schemas.microsoft.com/office/drawing/2014/main" xmlns="" id="{A9492168-1B6B-8A4D-8FC2-2C670FD89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Line 274">
                <a:extLst>
                  <a:ext uri="{FF2B5EF4-FFF2-40B4-BE49-F238E27FC236}">
                    <a16:creationId xmlns:a16="http://schemas.microsoft.com/office/drawing/2014/main" xmlns="" id="{9FD3863A-F7E6-7E43-A1D4-AA96F9D1A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8" name="Line 275">
                <a:extLst>
                  <a:ext uri="{FF2B5EF4-FFF2-40B4-BE49-F238E27FC236}">
                    <a16:creationId xmlns:a16="http://schemas.microsoft.com/office/drawing/2014/main" xmlns="" id="{80999366-95A5-A742-B21B-6921E112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9" name="Line 276">
                <a:extLst>
                  <a:ext uri="{FF2B5EF4-FFF2-40B4-BE49-F238E27FC236}">
                    <a16:creationId xmlns:a16="http://schemas.microsoft.com/office/drawing/2014/main" xmlns="" id="{99E2AA59-6EEF-DB40-B9CE-3E3D1F8D2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Line 277">
                <a:extLst>
                  <a:ext uri="{FF2B5EF4-FFF2-40B4-BE49-F238E27FC236}">
                    <a16:creationId xmlns:a16="http://schemas.microsoft.com/office/drawing/2014/main" xmlns="" id="{1FAF482F-A5C2-4943-9492-6981D79E7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1" name="Line 278">
                <a:extLst>
                  <a:ext uri="{FF2B5EF4-FFF2-40B4-BE49-F238E27FC236}">
                    <a16:creationId xmlns:a16="http://schemas.microsoft.com/office/drawing/2014/main" xmlns="" id="{6CBA46EB-598E-6C43-874A-ADC01021C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2" name="Line 279">
                <a:extLst>
                  <a:ext uri="{FF2B5EF4-FFF2-40B4-BE49-F238E27FC236}">
                    <a16:creationId xmlns:a16="http://schemas.microsoft.com/office/drawing/2014/main" xmlns="" id="{69AE2E6A-C946-494B-ADB2-40F4215F4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3" name="Line 280">
                <a:extLst>
                  <a:ext uri="{FF2B5EF4-FFF2-40B4-BE49-F238E27FC236}">
                    <a16:creationId xmlns:a16="http://schemas.microsoft.com/office/drawing/2014/main" xmlns="" id="{51B8EBEE-62D7-7343-9005-ACC565759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4" name="Line 281">
                <a:extLst>
                  <a:ext uri="{FF2B5EF4-FFF2-40B4-BE49-F238E27FC236}">
                    <a16:creationId xmlns:a16="http://schemas.microsoft.com/office/drawing/2014/main" xmlns="" id="{A1515C5A-5A91-E542-93A4-EDB227AA4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5" name="Line 282">
                <a:extLst>
                  <a:ext uri="{FF2B5EF4-FFF2-40B4-BE49-F238E27FC236}">
                    <a16:creationId xmlns:a16="http://schemas.microsoft.com/office/drawing/2014/main" xmlns="" id="{DA8C08FE-BFA1-AB4D-B1B3-C13F9D4D4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6" name="Line 283">
                <a:extLst>
                  <a:ext uri="{FF2B5EF4-FFF2-40B4-BE49-F238E27FC236}">
                    <a16:creationId xmlns:a16="http://schemas.microsoft.com/office/drawing/2014/main" xmlns="" id="{B8CDD0EC-578B-CD46-820B-C15D85743D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7" name="Line 284">
                <a:extLst>
                  <a:ext uri="{FF2B5EF4-FFF2-40B4-BE49-F238E27FC236}">
                    <a16:creationId xmlns:a16="http://schemas.microsoft.com/office/drawing/2014/main" xmlns="" id="{D80727F6-B9F5-7141-83BB-CD37362D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9B3146A8-1BF4-4B4C-A585-A2AFE5D50BF7}"/>
              </a:ext>
            </a:extLst>
          </p:cNvPr>
          <p:cNvGrpSpPr/>
          <p:nvPr/>
        </p:nvGrpSpPr>
        <p:grpSpPr>
          <a:xfrm>
            <a:off x="3893635" y="2069587"/>
            <a:ext cx="677748" cy="346462"/>
            <a:chOff x="1503784" y="3006600"/>
            <a:chExt cx="1771786" cy="95708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xmlns="" id="{F7B9DF86-3554-894B-BB81-4E14A9FDEF64}"/>
                </a:ext>
              </a:extLst>
            </p:cNvPr>
            <p:cNvGrpSpPr/>
            <p:nvPr/>
          </p:nvGrpSpPr>
          <p:grpSpPr>
            <a:xfrm>
              <a:off x="1503784" y="3006600"/>
              <a:ext cx="1771786" cy="957087"/>
              <a:chOff x="1465684" y="2997075"/>
              <a:chExt cx="1771786" cy="957087"/>
            </a:xfrm>
          </p:grpSpPr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xmlns="" id="{010548E4-4021-B945-B90B-7E912B68F78E}"/>
                  </a:ext>
                </a:extLst>
              </p:cNvPr>
              <p:cNvSpPr/>
              <p:nvPr/>
            </p:nvSpPr>
            <p:spPr>
              <a:xfrm>
                <a:off x="1465684" y="3328365"/>
                <a:ext cx="1771786" cy="62579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xmlns="" id="{FC6DD679-8979-B048-BA28-1A3BF880083B}"/>
                  </a:ext>
                </a:extLst>
              </p:cNvPr>
              <p:cNvSpPr/>
              <p:nvPr/>
            </p:nvSpPr>
            <p:spPr>
              <a:xfrm>
                <a:off x="1466704" y="2997075"/>
                <a:ext cx="1769640" cy="619577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xmlns="" id="{8A9812C9-A7F1-FE49-B7B5-AE1B306D1C3B}"/>
                </a:ext>
              </a:extLst>
            </p:cNvPr>
            <p:cNvGrpSpPr/>
            <p:nvPr/>
          </p:nvGrpSpPr>
          <p:grpSpPr>
            <a:xfrm>
              <a:off x="1977616" y="3038475"/>
              <a:ext cx="768409" cy="553944"/>
              <a:chOff x="1968091" y="3022600"/>
              <a:chExt cx="768409" cy="553944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xmlns="" id="{2CEDCD08-FF8F-104F-92B6-A8B952D7BB3E}"/>
                  </a:ext>
                </a:extLst>
              </p:cNvPr>
              <p:cNvGrpSpPr/>
              <p:nvPr/>
            </p:nvGrpSpPr>
            <p:grpSpPr>
              <a:xfrm>
                <a:off x="2032000" y="3022600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6" name="Parallelogram 155">
                  <a:extLst>
                    <a:ext uri="{FF2B5EF4-FFF2-40B4-BE49-F238E27FC236}">
                      <a16:creationId xmlns:a16="http://schemas.microsoft.com/office/drawing/2014/main" xmlns="" id="{F95939EC-3AFA-B84C-BE71-6BB780DA3F69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Parallelogram 156">
                  <a:extLst>
                    <a:ext uri="{FF2B5EF4-FFF2-40B4-BE49-F238E27FC236}">
                      <a16:creationId xmlns:a16="http://schemas.microsoft.com/office/drawing/2014/main" xmlns="" id="{7208A141-4381-DA49-9C0B-521F5461E3B7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xmlns="" id="{8DC66649-9D3E-464B-B712-4E652DA6DE15}"/>
                  </a:ext>
                </a:extLst>
              </p:cNvPr>
              <p:cNvGrpSpPr/>
              <p:nvPr/>
            </p:nvGrpSpPr>
            <p:grpSpPr>
              <a:xfrm flipH="1">
                <a:off x="2441575" y="3032125"/>
                <a:ext cx="257175" cy="544419"/>
                <a:chOff x="2441575" y="2479675"/>
                <a:chExt cx="765175" cy="1028347"/>
              </a:xfrm>
            </p:grpSpPr>
            <p:sp>
              <p:nvSpPr>
                <p:cNvPr id="154" name="Parallelogram 153">
                  <a:extLst>
                    <a:ext uri="{FF2B5EF4-FFF2-40B4-BE49-F238E27FC236}">
                      <a16:creationId xmlns:a16="http://schemas.microsoft.com/office/drawing/2014/main" xmlns="" id="{AD18F77D-EE45-7242-A040-E177B5B0AE84}"/>
                    </a:ext>
                  </a:extLst>
                </p:cNvPr>
                <p:cNvSpPr/>
                <p:nvPr/>
              </p:nvSpPr>
              <p:spPr>
                <a:xfrm>
                  <a:off x="2441575" y="2479675"/>
                  <a:ext cx="765175" cy="1025525"/>
                </a:xfrm>
                <a:prstGeom prst="parallelogram">
                  <a:avLst>
                    <a:gd name="adj" fmla="val 62205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Parallelogram 154">
                  <a:extLst>
                    <a:ext uri="{FF2B5EF4-FFF2-40B4-BE49-F238E27FC236}">
                      <a16:creationId xmlns:a16="http://schemas.microsoft.com/office/drawing/2014/main" xmlns="" id="{61801767-028D-334D-8D7F-A8721FC52A54}"/>
                    </a:ext>
                  </a:extLst>
                </p:cNvPr>
                <p:cNvSpPr/>
                <p:nvPr/>
              </p:nvSpPr>
              <p:spPr>
                <a:xfrm>
                  <a:off x="2571751" y="2558697"/>
                  <a:ext cx="603250" cy="949325"/>
                </a:xfrm>
                <a:prstGeom prst="parallelogram">
                  <a:avLst>
                    <a:gd name="adj" fmla="val 72206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1" name="Parallelogram 140">
                <a:extLst>
                  <a:ext uri="{FF2B5EF4-FFF2-40B4-BE49-F238E27FC236}">
                    <a16:creationId xmlns:a16="http://schemas.microsoft.com/office/drawing/2014/main" xmlns="" id="{94B98213-2170-0849-A1E7-A498D112E7D6}"/>
                  </a:ext>
                </a:extLst>
              </p:cNvPr>
              <p:cNvSpPr/>
              <p:nvPr/>
            </p:nvSpPr>
            <p:spPr>
              <a:xfrm flipV="1">
                <a:off x="2057400" y="3130550"/>
                <a:ext cx="625475" cy="60324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Parallelogram 141">
                <a:extLst>
                  <a:ext uri="{FF2B5EF4-FFF2-40B4-BE49-F238E27FC236}">
                    <a16:creationId xmlns:a16="http://schemas.microsoft.com/office/drawing/2014/main" xmlns="" id="{4DC73ABB-100A-5B41-92D7-4BE840AE952F}"/>
                  </a:ext>
                </a:extLst>
              </p:cNvPr>
              <p:cNvSpPr/>
              <p:nvPr/>
            </p:nvSpPr>
            <p:spPr>
              <a:xfrm rot="17056647">
                <a:off x="2079626" y="3187701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Parallelogram 142">
                <a:extLst>
                  <a:ext uri="{FF2B5EF4-FFF2-40B4-BE49-F238E27FC236}">
                    <a16:creationId xmlns:a16="http://schemas.microsoft.com/office/drawing/2014/main" xmlns="" id="{FE85AB65-4169-A545-9384-FBE159184532}"/>
                  </a:ext>
                </a:extLst>
              </p:cNvPr>
              <p:cNvSpPr/>
              <p:nvPr/>
            </p:nvSpPr>
            <p:spPr>
              <a:xfrm rot="17384936" flipV="1">
                <a:off x="1990347" y="3141540"/>
                <a:ext cx="95195" cy="50805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Parallelogram 143">
                <a:extLst>
                  <a:ext uri="{FF2B5EF4-FFF2-40B4-BE49-F238E27FC236}">
                    <a16:creationId xmlns:a16="http://schemas.microsoft.com/office/drawing/2014/main" xmlns="" id="{E3EF2444-6AEF-8145-B4F6-069CB40CCC28}"/>
                  </a:ext>
                </a:extLst>
              </p:cNvPr>
              <p:cNvSpPr/>
              <p:nvPr/>
            </p:nvSpPr>
            <p:spPr>
              <a:xfrm>
                <a:off x="2032000" y="3162300"/>
                <a:ext cx="6508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Parallelogram 144">
                <a:extLst>
                  <a:ext uri="{FF2B5EF4-FFF2-40B4-BE49-F238E27FC236}">
                    <a16:creationId xmlns:a16="http://schemas.microsoft.com/office/drawing/2014/main" xmlns="" id="{071577B1-6FF2-5641-9A56-FE7B9D47C24D}"/>
                  </a:ext>
                </a:extLst>
              </p:cNvPr>
              <p:cNvSpPr/>
              <p:nvPr/>
            </p:nvSpPr>
            <p:spPr>
              <a:xfrm rot="4215064" flipH="1" flipV="1">
                <a:off x="2627741" y="3146398"/>
                <a:ext cx="9519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011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Parallelogram 145">
                <a:extLst>
                  <a:ext uri="{FF2B5EF4-FFF2-40B4-BE49-F238E27FC236}">
                    <a16:creationId xmlns:a16="http://schemas.microsoft.com/office/drawing/2014/main" xmlns="" id="{4445F146-A2C9-564A-9C72-26E4C3DDC765}"/>
                  </a:ext>
                </a:extLst>
              </p:cNvPr>
              <p:cNvSpPr/>
              <p:nvPr/>
            </p:nvSpPr>
            <p:spPr>
              <a:xfrm rot="4492456">
                <a:off x="2397126" y="31972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xmlns="" id="{29C52755-99BD-1A4D-925B-AB71B9BFB4A0}"/>
                  </a:ext>
                </a:extLst>
              </p:cNvPr>
              <p:cNvGrpSpPr/>
              <p:nvPr/>
            </p:nvGrpSpPr>
            <p:grpSpPr>
              <a:xfrm>
                <a:off x="1968091" y="3322545"/>
                <a:ext cx="768409" cy="96354"/>
                <a:chOff x="1968092" y="3319370"/>
                <a:chExt cx="677104" cy="96354"/>
              </a:xfrm>
            </p:grpSpPr>
            <p:sp>
              <p:nvSpPr>
                <p:cNvPr id="150" name="Parallelogram 149">
                  <a:extLst>
                    <a:ext uri="{FF2B5EF4-FFF2-40B4-BE49-F238E27FC236}">
                      <a16:creationId xmlns:a16="http://schemas.microsoft.com/office/drawing/2014/main" xmlns="" id="{BCC0BBBE-11BA-5447-82DB-6A3113FCA490}"/>
                    </a:ext>
                  </a:extLst>
                </p:cNvPr>
                <p:cNvSpPr/>
                <p:nvPr/>
              </p:nvSpPr>
              <p:spPr>
                <a:xfrm flipV="1">
                  <a:off x="2012950" y="3330575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Parallelogram 150">
                  <a:extLst>
                    <a:ext uri="{FF2B5EF4-FFF2-40B4-BE49-F238E27FC236}">
                      <a16:creationId xmlns:a16="http://schemas.microsoft.com/office/drawing/2014/main" xmlns="" id="{F28C04D2-48AC-F346-9D9A-008992B903E2}"/>
                    </a:ext>
                  </a:extLst>
                </p:cNvPr>
                <p:cNvSpPr/>
                <p:nvPr/>
              </p:nvSpPr>
              <p:spPr>
                <a:xfrm rot="17384936" flipV="1">
                  <a:off x="1945897" y="3341565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xmlns="" id="{03880D95-EF7A-2E4A-B884-765B6D2CCDF6}"/>
                    </a:ext>
                  </a:extLst>
                </p:cNvPr>
                <p:cNvSpPr/>
                <p:nvPr/>
              </p:nvSpPr>
              <p:spPr>
                <a:xfrm>
                  <a:off x="1987550" y="3362325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xmlns="" id="{2E52E472-F2AC-164B-8887-C5F5BDFB11DB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577455" y="3347983"/>
                  <a:ext cx="95195" cy="40287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Parallelogram 147">
                <a:extLst>
                  <a:ext uri="{FF2B5EF4-FFF2-40B4-BE49-F238E27FC236}">
                    <a16:creationId xmlns:a16="http://schemas.microsoft.com/office/drawing/2014/main" xmlns="" id="{21BD67FE-772E-834A-8EF9-ED128EB214B0}"/>
                  </a:ext>
                </a:extLst>
              </p:cNvPr>
              <p:cNvSpPr/>
              <p:nvPr/>
            </p:nvSpPr>
            <p:spPr>
              <a:xfrm rot="4389628">
                <a:off x="2495482" y="3370576"/>
                <a:ext cx="160883" cy="55150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Parallelogram 148">
                <a:extLst>
                  <a:ext uri="{FF2B5EF4-FFF2-40B4-BE49-F238E27FC236}">
                    <a16:creationId xmlns:a16="http://schemas.microsoft.com/office/drawing/2014/main" xmlns="" id="{7D46A6CE-CF4F-7743-ABAC-FDC3FDE5D2AF}"/>
                  </a:ext>
                </a:extLst>
              </p:cNvPr>
              <p:cNvSpPr/>
              <p:nvPr/>
            </p:nvSpPr>
            <p:spPr>
              <a:xfrm rot="17068257">
                <a:off x="2025651" y="3362326"/>
                <a:ext cx="257175" cy="45719"/>
              </a:xfrm>
              <a:prstGeom prst="parallelogram">
                <a:avLst>
                  <a:gd name="adj" fmla="val 30290"/>
                </a:avLst>
              </a:prstGeom>
              <a:solidFill>
                <a:srgbClr val="8FAA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CE93E17E-EE41-904A-858F-CC85C61F5688}"/>
              </a:ext>
            </a:extLst>
          </p:cNvPr>
          <p:cNvSpPr txBox="1"/>
          <p:nvPr/>
        </p:nvSpPr>
        <p:spPr>
          <a:xfrm>
            <a:off x="5654431" y="1535784"/>
            <a:ext cx="1806542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Mobility Management Entity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MME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1" name="Picture 160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3CB162D3-BCF2-8949-8034-01589EA29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64" y="1409542"/>
            <a:ext cx="476091" cy="888056"/>
          </a:xfrm>
          <a:prstGeom prst="rect">
            <a:avLst/>
          </a:prstGeom>
        </p:spPr>
      </p:pic>
      <p:sp>
        <p:nvSpPr>
          <p:cNvPr id="163" name="Freeform 27">
            <a:extLst>
              <a:ext uri="{FF2B5EF4-FFF2-40B4-BE49-F238E27FC236}">
                <a16:creationId xmlns:a16="http://schemas.microsoft.com/office/drawing/2014/main" xmlns="" id="{0ADE2B79-936B-5247-9275-17BD467239D8}"/>
              </a:ext>
            </a:extLst>
          </p:cNvPr>
          <p:cNvSpPr>
            <a:spLocks/>
          </p:cNvSpPr>
          <p:nvPr/>
        </p:nvSpPr>
        <p:spPr bwMode="auto">
          <a:xfrm flipH="1">
            <a:off x="8090453" y="1481055"/>
            <a:ext cx="2178110" cy="1341538"/>
          </a:xfrm>
          <a:custGeom>
            <a:avLst/>
            <a:gdLst>
              <a:gd name="T0" fmla="*/ 3 w 2135"/>
              <a:gd name="T1" fmla="*/ 58 h 1662"/>
              <a:gd name="T2" fmla="*/ 12 w 2135"/>
              <a:gd name="T3" fmla="*/ 7 h 1662"/>
              <a:gd name="T4" fmla="*/ 75 w 2135"/>
              <a:gd name="T5" fmla="*/ 17 h 1662"/>
              <a:gd name="T6" fmla="*/ 139 w 2135"/>
              <a:gd name="T7" fmla="*/ 9 h 1662"/>
              <a:gd name="T8" fmla="*/ 229 w 2135"/>
              <a:gd name="T9" fmla="*/ 36 h 1662"/>
              <a:gd name="T10" fmla="*/ 231 w 2135"/>
              <a:gd name="T11" fmla="*/ 102 h 1662"/>
              <a:gd name="T12" fmla="*/ 181 w 2135"/>
              <a:gd name="T13" fmla="*/ 142 h 1662"/>
              <a:gd name="T14" fmla="*/ 93 w 2135"/>
              <a:gd name="T15" fmla="*/ 134 h 1662"/>
              <a:gd name="T16" fmla="*/ 57 w 2135"/>
              <a:gd name="T17" fmla="*/ 112 h 1662"/>
              <a:gd name="T18" fmla="*/ 21 w 2135"/>
              <a:gd name="T19" fmla="*/ 95 h 1662"/>
              <a:gd name="T20" fmla="*/ 3 w 2135"/>
              <a:gd name="T21" fmla="*/ 5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5" name="Text Box 28">
            <a:extLst>
              <a:ext uri="{FF2B5EF4-FFF2-40B4-BE49-F238E27FC236}">
                <a16:creationId xmlns:a16="http://schemas.microsoft.com/office/drawing/2014/main" xmlns="" id="{BC38AE4F-EA0A-0142-952D-7A0CDE50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936" y="2295519"/>
            <a:ext cx="14319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+mn-lt"/>
                <a:cs typeface="Arial" charset="0"/>
              </a:rPr>
              <a:t>Home network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2620FE2C-BA38-1E4B-9898-6BF852D19590}"/>
              </a:ext>
            </a:extLst>
          </p:cNvPr>
          <p:cNvSpPr txBox="1"/>
          <p:nvPr/>
        </p:nvSpPr>
        <p:spPr>
          <a:xfrm>
            <a:off x="8814217" y="1394177"/>
            <a:ext cx="1682278" cy="51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Home Subscriber Service (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HSS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pic>
        <p:nvPicPr>
          <p:cNvPr id="167" name="Picture 166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C4863955-935B-4C46-A65A-91C2C318F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12" y="1429420"/>
            <a:ext cx="476091" cy="888056"/>
          </a:xfrm>
          <a:prstGeom prst="rect">
            <a:avLst/>
          </a:prstGeom>
        </p:spPr>
      </p:pic>
      <p:sp>
        <p:nvSpPr>
          <p:cNvPr id="168" name="Freeform 167">
            <a:extLst>
              <a:ext uri="{FF2B5EF4-FFF2-40B4-BE49-F238E27FC236}">
                <a16:creationId xmlns:a16="http://schemas.microsoft.com/office/drawing/2014/main" xmlns="" id="{D857FAC7-9308-1B42-A9CC-D7880FBB53F3}"/>
              </a:ext>
            </a:extLst>
          </p:cNvPr>
          <p:cNvSpPr/>
          <p:nvPr/>
        </p:nvSpPr>
        <p:spPr>
          <a:xfrm>
            <a:off x="7103166" y="1835866"/>
            <a:ext cx="910996" cy="58265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551784 w 1934789"/>
              <a:gd name="connsiteY0" fmla="*/ 540513 h 1886326"/>
              <a:gd name="connsiteX1" fmla="*/ 191432 w 1934789"/>
              <a:gd name="connsiteY1" fmla="*/ 946072 h 1886326"/>
              <a:gd name="connsiteX2" fmla="*/ 113085 w 1934789"/>
              <a:gd name="connsiteY2" fmla="*/ 1743684 h 1886326"/>
              <a:gd name="connsiteX3" fmla="*/ 1769169 w 1934789"/>
              <a:gd name="connsiteY3" fmla="*/ 1846509 h 1886326"/>
              <a:gd name="connsiteX4" fmla="*/ 1788297 w 1934789"/>
              <a:gd name="connsiteY4" fmla="*/ 1298227 h 1886326"/>
              <a:gd name="connsiteX5" fmla="*/ 1409514 w 1934789"/>
              <a:gd name="connsiteY5" fmla="*/ 1052213 h 1886326"/>
              <a:gd name="connsiteX6" fmla="*/ 1719730 w 1934789"/>
              <a:gd name="connsiteY6" fmla="*/ 532271 h 1886326"/>
              <a:gd name="connsiteX7" fmla="*/ 1588145 w 1934789"/>
              <a:gd name="connsiteY7" fmla="*/ 126690 h 1886326"/>
              <a:gd name="connsiteX8" fmla="*/ 1030516 w 1934789"/>
              <a:gd name="connsiteY8" fmla="*/ 27077 h 1886326"/>
              <a:gd name="connsiteX9" fmla="*/ 551784 w 1934789"/>
              <a:gd name="connsiteY9" fmla="*/ 540513 h 1886326"/>
              <a:gd name="connsiteX0" fmla="*/ 551784 w 1900403"/>
              <a:gd name="connsiteY0" fmla="*/ 540513 h 1886326"/>
              <a:gd name="connsiteX1" fmla="*/ 191432 w 1900403"/>
              <a:gd name="connsiteY1" fmla="*/ 946072 h 1886326"/>
              <a:gd name="connsiteX2" fmla="*/ 113085 w 1900403"/>
              <a:gd name="connsiteY2" fmla="*/ 1743684 h 1886326"/>
              <a:gd name="connsiteX3" fmla="*/ 1769169 w 1900403"/>
              <a:gd name="connsiteY3" fmla="*/ 1846509 h 1886326"/>
              <a:gd name="connsiteX4" fmla="*/ 1788297 w 1900403"/>
              <a:gd name="connsiteY4" fmla="*/ 1298227 h 1886326"/>
              <a:gd name="connsiteX5" fmla="*/ 1719730 w 1900403"/>
              <a:gd name="connsiteY5" fmla="*/ 532271 h 1886326"/>
              <a:gd name="connsiteX6" fmla="*/ 1588145 w 1900403"/>
              <a:gd name="connsiteY6" fmla="*/ 126690 h 1886326"/>
              <a:gd name="connsiteX7" fmla="*/ 1030516 w 1900403"/>
              <a:gd name="connsiteY7" fmla="*/ 27077 h 1886326"/>
              <a:gd name="connsiteX8" fmla="*/ 551784 w 1900403"/>
              <a:gd name="connsiteY8" fmla="*/ 540513 h 1886326"/>
              <a:gd name="connsiteX0" fmla="*/ 551784 w 2140248"/>
              <a:gd name="connsiteY0" fmla="*/ 540513 h 1886326"/>
              <a:gd name="connsiteX1" fmla="*/ 191432 w 2140248"/>
              <a:gd name="connsiteY1" fmla="*/ 946072 h 1886326"/>
              <a:gd name="connsiteX2" fmla="*/ 113085 w 2140248"/>
              <a:gd name="connsiteY2" fmla="*/ 1743684 h 1886326"/>
              <a:gd name="connsiteX3" fmla="*/ 1769169 w 2140248"/>
              <a:gd name="connsiteY3" fmla="*/ 1846509 h 1886326"/>
              <a:gd name="connsiteX4" fmla="*/ 1788297 w 2140248"/>
              <a:gd name="connsiteY4" fmla="*/ 1298227 h 1886326"/>
              <a:gd name="connsiteX5" fmla="*/ 2137828 w 2140248"/>
              <a:gd name="connsiteY5" fmla="*/ 516390 h 1886326"/>
              <a:gd name="connsiteX6" fmla="*/ 1588145 w 2140248"/>
              <a:gd name="connsiteY6" fmla="*/ 126690 h 1886326"/>
              <a:gd name="connsiteX7" fmla="*/ 1030516 w 2140248"/>
              <a:gd name="connsiteY7" fmla="*/ 27077 h 1886326"/>
              <a:gd name="connsiteX8" fmla="*/ 551784 w 2140248"/>
              <a:gd name="connsiteY8" fmla="*/ 540513 h 1886326"/>
              <a:gd name="connsiteX0" fmla="*/ 839 w 2332590"/>
              <a:gd name="connsiteY0" fmla="*/ 234577 h 1866234"/>
              <a:gd name="connsiteX1" fmla="*/ 383774 w 2332590"/>
              <a:gd name="connsiteY1" fmla="*/ 925980 h 1866234"/>
              <a:gd name="connsiteX2" fmla="*/ 305427 w 2332590"/>
              <a:gd name="connsiteY2" fmla="*/ 1723592 h 1866234"/>
              <a:gd name="connsiteX3" fmla="*/ 1961511 w 2332590"/>
              <a:gd name="connsiteY3" fmla="*/ 1826417 h 1866234"/>
              <a:gd name="connsiteX4" fmla="*/ 1980639 w 2332590"/>
              <a:gd name="connsiteY4" fmla="*/ 1278135 h 1866234"/>
              <a:gd name="connsiteX5" fmla="*/ 2330170 w 2332590"/>
              <a:gd name="connsiteY5" fmla="*/ 496298 h 1866234"/>
              <a:gd name="connsiteX6" fmla="*/ 1780487 w 2332590"/>
              <a:gd name="connsiteY6" fmla="*/ 106598 h 1866234"/>
              <a:gd name="connsiteX7" fmla="*/ 1222858 w 2332590"/>
              <a:gd name="connsiteY7" fmla="*/ 6985 h 1866234"/>
              <a:gd name="connsiteX8" fmla="*/ 839 w 2332590"/>
              <a:gd name="connsiteY8" fmla="*/ 234577 h 1866234"/>
              <a:gd name="connsiteX0" fmla="*/ 169859 w 2501610"/>
              <a:gd name="connsiteY0" fmla="*/ 234577 h 1866234"/>
              <a:gd name="connsiteX1" fmla="*/ 41784 w 2501610"/>
              <a:gd name="connsiteY1" fmla="*/ 925980 h 1866234"/>
              <a:gd name="connsiteX2" fmla="*/ 474447 w 2501610"/>
              <a:gd name="connsiteY2" fmla="*/ 1723592 h 1866234"/>
              <a:gd name="connsiteX3" fmla="*/ 2130531 w 2501610"/>
              <a:gd name="connsiteY3" fmla="*/ 1826417 h 1866234"/>
              <a:gd name="connsiteX4" fmla="*/ 2149659 w 2501610"/>
              <a:gd name="connsiteY4" fmla="*/ 1278135 h 1866234"/>
              <a:gd name="connsiteX5" fmla="*/ 2499190 w 2501610"/>
              <a:gd name="connsiteY5" fmla="*/ 496298 h 1866234"/>
              <a:gd name="connsiteX6" fmla="*/ 1949507 w 2501610"/>
              <a:gd name="connsiteY6" fmla="*/ 106598 h 1866234"/>
              <a:gd name="connsiteX7" fmla="*/ 1391878 w 2501610"/>
              <a:gd name="connsiteY7" fmla="*/ 6985 h 1866234"/>
              <a:gd name="connsiteX8" fmla="*/ 169859 w 2501610"/>
              <a:gd name="connsiteY8" fmla="*/ 234577 h 1866234"/>
              <a:gd name="connsiteX0" fmla="*/ 169859 w 2521114"/>
              <a:gd name="connsiteY0" fmla="*/ 234577 h 1866234"/>
              <a:gd name="connsiteX1" fmla="*/ 41784 w 2521114"/>
              <a:gd name="connsiteY1" fmla="*/ 925980 h 1866234"/>
              <a:gd name="connsiteX2" fmla="*/ 474447 w 2521114"/>
              <a:gd name="connsiteY2" fmla="*/ 1723592 h 1866234"/>
              <a:gd name="connsiteX3" fmla="*/ 2130531 w 2521114"/>
              <a:gd name="connsiteY3" fmla="*/ 1826417 h 1866234"/>
              <a:gd name="connsiteX4" fmla="*/ 2149659 w 2521114"/>
              <a:gd name="connsiteY4" fmla="*/ 1278135 h 1866234"/>
              <a:gd name="connsiteX5" fmla="*/ 2386606 w 2521114"/>
              <a:gd name="connsiteY5" fmla="*/ 1096675 h 1866234"/>
              <a:gd name="connsiteX6" fmla="*/ 2499190 w 2521114"/>
              <a:gd name="connsiteY6" fmla="*/ 496298 h 1866234"/>
              <a:gd name="connsiteX7" fmla="*/ 1949507 w 2521114"/>
              <a:gd name="connsiteY7" fmla="*/ 106598 h 1866234"/>
              <a:gd name="connsiteX8" fmla="*/ 1391878 w 2521114"/>
              <a:gd name="connsiteY8" fmla="*/ 6985 h 1866234"/>
              <a:gd name="connsiteX9" fmla="*/ 169859 w 2521114"/>
              <a:gd name="connsiteY9" fmla="*/ 234577 h 1866234"/>
              <a:gd name="connsiteX0" fmla="*/ 76021 w 2427276"/>
              <a:gd name="connsiteY0" fmla="*/ 234577 h 1866880"/>
              <a:gd name="connsiteX1" fmla="*/ 156994 w 2427276"/>
              <a:gd name="connsiteY1" fmla="*/ 910100 h 1866880"/>
              <a:gd name="connsiteX2" fmla="*/ 380609 w 2427276"/>
              <a:gd name="connsiteY2" fmla="*/ 1723592 h 1866880"/>
              <a:gd name="connsiteX3" fmla="*/ 2036693 w 2427276"/>
              <a:gd name="connsiteY3" fmla="*/ 1826417 h 1866880"/>
              <a:gd name="connsiteX4" fmla="*/ 2055821 w 2427276"/>
              <a:gd name="connsiteY4" fmla="*/ 1278135 h 1866880"/>
              <a:gd name="connsiteX5" fmla="*/ 2292768 w 2427276"/>
              <a:gd name="connsiteY5" fmla="*/ 1096675 h 1866880"/>
              <a:gd name="connsiteX6" fmla="*/ 2405352 w 2427276"/>
              <a:gd name="connsiteY6" fmla="*/ 496298 h 1866880"/>
              <a:gd name="connsiteX7" fmla="*/ 1855669 w 2427276"/>
              <a:gd name="connsiteY7" fmla="*/ 106598 h 1866880"/>
              <a:gd name="connsiteX8" fmla="*/ 1298040 w 2427276"/>
              <a:gd name="connsiteY8" fmla="*/ 6985 h 1866880"/>
              <a:gd name="connsiteX9" fmla="*/ 76021 w 2427276"/>
              <a:gd name="connsiteY9" fmla="*/ 234577 h 1866880"/>
              <a:gd name="connsiteX0" fmla="*/ 65838 w 2417093"/>
              <a:gd name="connsiteY0" fmla="*/ 146138 h 1778441"/>
              <a:gd name="connsiteX1" fmla="*/ 146811 w 2417093"/>
              <a:gd name="connsiteY1" fmla="*/ 821661 h 1778441"/>
              <a:gd name="connsiteX2" fmla="*/ 370426 w 2417093"/>
              <a:gd name="connsiteY2" fmla="*/ 1635153 h 1778441"/>
              <a:gd name="connsiteX3" fmla="*/ 2026510 w 2417093"/>
              <a:gd name="connsiteY3" fmla="*/ 1737978 h 1778441"/>
              <a:gd name="connsiteX4" fmla="*/ 2045638 w 2417093"/>
              <a:gd name="connsiteY4" fmla="*/ 1189696 h 1778441"/>
              <a:gd name="connsiteX5" fmla="*/ 2282585 w 2417093"/>
              <a:gd name="connsiteY5" fmla="*/ 1008236 h 1778441"/>
              <a:gd name="connsiteX6" fmla="*/ 2395169 w 2417093"/>
              <a:gd name="connsiteY6" fmla="*/ 407859 h 1778441"/>
              <a:gd name="connsiteX7" fmla="*/ 1845486 w 2417093"/>
              <a:gd name="connsiteY7" fmla="*/ 18159 h 1778441"/>
              <a:gd name="connsiteX8" fmla="*/ 1148491 w 2417093"/>
              <a:gd name="connsiteY8" fmla="*/ 252030 h 1778441"/>
              <a:gd name="connsiteX9" fmla="*/ 65838 w 2417093"/>
              <a:gd name="connsiteY9" fmla="*/ 146138 h 1778441"/>
              <a:gd name="connsiteX0" fmla="*/ 171178 w 2522433"/>
              <a:gd name="connsiteY0" fmla="*/ 146138 h 1778441"/>
              <a:gd name="connsiteX1" fmla="*/ 252151 w 2522433"/>
              <a:gd name="connsiteY1" fmla="*/ 821661 h 1778441"/>
              <a:gd name="connsiteX2" fmla="*/ 475766 w 2522433"/>
              <a:gd name="connsiteY2" fmla="*/ 1635153 h 1778441"/>
              <a:gd name="connsiteX3" fmla="*/ 2131850 w 2522433"/>
              <a:gd name="connsiteY3" fmla="*/ 1737978 h 1778441"/>
              <a:gd name="connsiteX4" fmla="*/ 2150978 w 2522433"/>
              <a:gd name="connsiteY4" fmla="*/ 1189696 h 1778441"/>
              <a:gd name="connsiteX5" fmla="*/ 2387925 w 2522433"/>
              <a:gd name="connsiteY5" fmla="*/ 1008236 h 1778441"/>
              <a:gd name="connsiteX6" fmla="*/ 2500509 w 2522433"/>
              <a:gd name="connsiteY6" fmla="*/ 407859 h 1778441"/>
              <a:gd name="connsiteX7" fmla="*/ 1950826 w 2522433"/>
              <a:gd name="connsiteY7" fmla="*/ 18159 h 1778441"/>
              <a:gd name="connsiteX8" fmla="*/ 1253831 w 2522433"/>
              <a:gd name="connsiteY8" fmla="*/ 252030 h 1778441"/>
              <a:gd name="connsiteX9" fmla="*/ 171178 w 2522433"/>
              <a:gd name="connsiteY9" fmla="*/ 146138 h 177844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22435"/>
              <a:gd name="connsiteY0" fmla="*/ 128058 h 1760361"/>
              <a:gd name="connsiteX1" fmla="*/ 252153 w 2522435"/>
              <a:gd name="connsiteY1" fmla="*/ 803581 h 1760361"/>
              <a:gd name="connsiteX2" fmla="*/ 475768 w 2522435"/>
              <a:gd name="connsiteY2" fmla="*/ 1617073 h 1760361"/>
              <a:gd name="connsiteX3" fmla="*/ 2131852 w 2522435"/>
              <a:gd name="connsiteY3" fmla="*/ 1719898 h 1760361"/>
              <a:gd name="connsiteX4" fmla="*/ 2150980 w 2522435"/>
              <a:gd name="connsiteY4" fmla="*/ 1171616 h 1760361"/>
              <a:gd name="connsiteX5" fmla="*/ 2387927 w 2522435"/>
              <a:gd name="connsiteY5" fmla="*/ 990156 h 1760361"/>
              <a:gd name="connsiteX6" fmla="*/ 2500511 w 2522435"/>
              <a:gd name="connsiteY6" fmla="*/ 389779 h 1760361"/>
              <a:gd name="connsiteX7" fmla="*/ 1950828 w 2522435"/>
              <a:gd name="connsiteY7" fmla="*/ 79 h 1760361"/>
              <a:gd name="connsiteX8" fmla="*/ 1253833 w 2522435"/>
              <a:gd name="connsiteY8" fmla="*/ 233950 h 1760361"/>
              <a:gd name="connsiteX9" fmla="*/ 171180 w 2522435"/>
              <a:gd name="connsiteY9" fmla="*/ 128058 h 1760361"/>
              <a:gd name="connsiteX0" fmla="*/ 171180 w 2502931"/>
              <a:gd name="connsiteY0" fmla="*/ 128058 h 1760361"/>
              <a:gd name="connsiteX1" fmla="*/ 252153 w 2502931"/>
              <a:gd name="connsiteY1" fmla="*/ 803581 h 1760361"/>
              <a:gd name="connsiteX2" fmla="*/ 475768 w 2502931"/>
              <a:gd name="connsiteY2" fmla="*/ 1617073 h 1760361"/>
              <a:gd name="connsiteX3" fmla="*/ 2131852 w 2502931"/>
              <a:gd name="connsiteY3" fmla="*/ 1719898 h 1760361"/>
              <a:gd name="connsiteX4" fmla="*/ 2150980 w 2502931"/>
              <a:gd name="connsiteY4" fmla="*/ 1171616 h 1760361"/>
              <a:gd name="connsiteX5" fmla="*/ 2500511 w 2502931"/>
              <a:gd name="connsiteY5" fmla="*/ 389779 h 1760361"/>
              <a:gd name="connsiteX6" fmla="*/ 1950828 w 2502931"/>
              <a:gd name="connsiteY6" fmla="*/ 79 h 1760361"/>
              <a:gd name="connsiteX7" fmla="*/ 1253833 w 2502931"/>
              <a:gd name="connsiteY7" fmla="*/ 233950 h 1760361"/>
              <a:gd name="connsiteX8" fmla="*/ 171180 w 2502931"/>
              <a:gd name="connsiteY8" fmla="*/ 128058 h 1760361"/>
              <a:gd name="connsiteX0" fmla="*/ 171180 w 2502931"/>
              <a:gd name="connsiteY0" fmla="*/ 137721 h 1770024"/>
              <a:gd name="connsiteX1" fmla="*/ 252153 w 2502931"/>
              <a:gd name="connsiteY1" fmla="*/ 813244 h 1770024"/>
              <a:gd name="connsiteX2" fmla="*/ 475768 w 2502931"/>
              <a:gd name="connsiteY2" fmla="*/ 1626736 h 1770024"/>
              <a:gd name="connsiteX3" fmla="*/ 2131852 w 2502931"/>
              <a:gd name="connsiteY3" fmla="*/ 1729561 h 1770024"/>
              <a:gd name="connsiteX4" fmla="*/ 2150980 w 2502931"/>
              <a:gd name="connsiteY4" fmla="*/ 1181279 h 1770024"/>
              <a:gd name="connsiteX5" fmla="*/ 2500511 w 2502931"/>
              <a:gd name="connsiteY5" fmla="*/ 631296 h 1770024"/>
              <a:gd name="connsiteX6" fmla="*/ 1950828 w 2502931"/>
              <a:gd name="connsiteY6" fmla="*/ 9742 h 1770024"/>
              <a:gd name="connsiteX7" fmla="*/ 1253833 w 2502931"/>
              <a:gd name="connsiteY7" fmla="*/ 243613 h 1770024"/>
              <a:gd name="connsiteX8" fmla="*/ 171180 w 2502931"/>
              <a:gd name="connsiteY8" fmla="*/ 137721 h 1770024"/>
              <a:gd name="connsiteX0" fmla="*/ 171180 w 2500973"/>
              <a:gd name="connsiteY0" fmla="*/ 137721 h 1770024"/>
              <a:gd name="connsiteX1" fmla="*/ 252153 w 2500973"/>
              <a:gd name="connsiteY1" fmla="*/ 813244 h 1770024"/>
              <a:gd name="connsiteX2" fmla="*/ 475768 w 2500973"/>
              <a:gd name="connsiteY2" fmla="*/ 1626736 h 1770024"/>
              <a:gd name="connsiteX3" fmla="*/ 2131852 w 2500973"/>
              <a:gd name="connsiteY3" fmla="*/ 1729561 h 1770024"/>
              <a:gd name="connsiteX4" fmla="*/ 2150980 w 2500973"/>
              <a:gd name="connsiteY4" fmla="*/ 1181279 h 1770024"/>
              <a:gd name="connsiteX5" fmla="*/ 2500511 w 2500973"/>
              <a:gd name="connsiteY5" fmla="*/ 631296 h 1770024"/>
              <a:gd name="connsiteX6" fmla="*/ 1950828 w 2500973"/>
              <a:gd name="connsiteY6" fmla="*/ 9742 h 1770024"/>
              <a:gd name="connsiteX7" fmla="*/ 1253833 w 2500973"/>
              <a:gd name="connsiteY7" fmla="*/ 243613 h 1770024"/>
              <a:gd name="connsiteX8" fmla="*/ 171180 w 2500973"/>
              <a:gd name="connsiteY8" fmla="*/ 137721 h 1770024"/>
              <a:gd name="connsiteX0" fmla="*/ 171180 w 2501811"/>
              <a:gd name="connsiteY0" fmla="*/ 130586 h 1762889"/>
              <a:gd name="connsiteX1" fmla="*/ 252153 w 2501811"/>
              <a:gd name="connsiteY1" fmla="*/ 806109 h 1762889"/>
              <a:gd name="connsiteX2" fmla="*/ 475768 w 2501811"/>
              <a:gd name="connsiteY2" fmla="*/ 1619601 h 1762889"/>
              <a:gd name="connsiteX3" fmla="*/ 2131852 w 2501811"/>
              <a:gd name="connsiteY3" fmla="*/ 1722426 h 1762889"/>
              <a:gd name="connsiteX4" fmla="*/ 2150980 w 2501811"/>
              <a:gd name="connsiteY4" fmla="*/ 1174144 h 1762889"/>
              <a:gd name="connsiteX5" fmla="*/ 2500511 w 2501811"/>
              <a:gd name="connsiteY5" fmla="*/ 624161 h 1762889"/>
              <a:gd name="connsiteX6" fmla="*/ 1950828 w 2501811"/>
              <a:gd name="connsiteY6" fmla="*/ 2607 h 1762889"/>
              <a:gd name="connsiteX7" fmla="*/ 1253833 w 2501811"/>
              <a:gd name="connsiteY7" fmla="*/ 236478 h 1762889"/>
              <a:gd name="connsiteX8" fmla="*/ 171180 w 2501811"/>
              <a:gd name="connsiteY8" fmla="*/ 130586 h 1762889"/>
              <a:gd name="connsiteX0" fmla="*/ 171180 w 2513555"/>
              <a:gd name="connsiteY0" fmla="*/ 130586 h 1760577"/>
              <a:gd name="connsiteX1" fmla="*/ 252153 w 2513555"/>
              <a:gd name="connsiteY1" fmla="*/ 806109 h 1760577"/>
              <a:gd name="connsiteX2" fmla="*/ 475768 w 2513555"/>
              <a:gd name="connsiteY2" fmla="*/ 1619601 h 1760577"/>
              <a:gd name="connsiteX3" fmla="*/ 2131852 w 2513555"/>
              <a:gd name="connsiteY3" fmla="*/ 1722426 h 1760577"/>
              <a:gd name="connsiteX4" fmla="*/ 2324097 w 2513555"/>
              <a:gd name="connsiteY4" fmla="*/ 1205471 h 1760577"/>
              <a:gd name="connsiteX5" fmla="*/ 2500511 w 2513555"/>
              <a:gd name="connsiteY5" fmla="*/ 624161 h 1760577"/>
              <a:gd name="connsiteX6" fmla="*/ 1950828 w 2513555"/>
              <a:gd name="connsiteY6" fmla="*/ 2607 h 1760577"/>
              <a:gd name="connsiteX7" fmla="*/ 1253833 w 2513555"/>
              <a:gd name="connsiteY7" fmla="*/ 236478 h 1760577"/>
              <a:gd name="connsiteX8" fmla="*/ 171180 w 2513555"/>
              <a:gd name="connsiteY8" fmla="*/ 130586 h 1760577"/>
              <a:gd name="connsiteX0" fmla="*/ 169093 w 2511468"/>
              <a:gd name="connsiteY0" fmla="*/ 130586 h 1731316"/>
              <a:gd name="connsiteX1" fmla="*/ 250066 w 2511468"/>
              <a:gd name="connsiteY1" fmla="*/ 806109 h 1731316"/>
              <a:gd name="connsiteX2" fmla="*/ 410729 w 2511468"/>
              <a:gd name="connsiteY2" fmla="*/ 1478627 h 1731316"/>
              <a:gd name="connsiteX3" fmla="*/ 2129765 w 2511468"/>
              <a:gd name="connsiteY3" fmla="*/ 1722426 h 1731316"/>
              <a:gd name="connsiteX4" fmla="*/ 2322010 w 2511468"/>
              <a:gd name="connsiteY4" fmla="*/ 1205471 h 1731316"/>
              <a:gd name="connsiteX5" fmla="*/ 2498424 w 2511468"/>
              <a:gd name="connsiteY5" fmla="*/ 624161 h 1731316"/>
              <a:gd name="connsiteX6" fmla="*/ 1948741 w 2511468"/>
              <a:gd name="connsiteY6" fmla="*/ 2607 h 1731316"/>
              <a:gd name="connsiteX7" fmla="*/ 1251746 w 2511468"/>
              <a:gd name="connsiteY7" fmla="*/ 236478 h 1731316"/>
              <a:gd name="connsiteX8" fmla="*/ 169093 w 2511468"/>
              <a:gd name="connsiteY8" fmla="*/ 130586 h 1731316"/>
              <a:gd name="connsiteX0" fmla="*/ 169092 w 2515686"/>
              <a:gd name="connsiteY0" fmla="*/ 130586 h 1580338"/>
              <a:gd name="connsiteX1" fmla="*/ 250065 w 2515686"/>
              <a:gd name="connsiteY1" fmla="*/ 806109 h 1580338"/>
              <a:gd name="connsiteX2" fmla="*/ 410728 w 2515686"/>
              <a:gd name="connsiteY2" fmla="*/ 1478627 h 1580338"/>
              <a:gd name="connsiteX3" fmla="*/ 1767791 w 2515686"/>
              <a:gd name="connsiteY3" fmla="*/ 1550126 h 1580338"/>
              <a:gd name="connsiteX4" fmla="*/ 2322009 w 2515686"/>
              <a:gd name="connsiteY4" fmla="*/ 1205471 h 1580338"/>
              <a:gd name="connsiteX5" fmla="*/ 2498423 w 2515686"/>
              <a:gd name="connsiteY5" fmla="*/ 624161 h 1580338"/>
              <a:gd name="connsiteX6" fmla="*/ 1948740 w 2515686"/>
              <a:gd name="connsiteY6" fmla="*/ 2607 h 1580338"/>
              <a:gd name="connsiteX7" fmla="*/ 1251745 w 2515686"/>
              <a:gd name="connsiteY7" fmla="*/ 236478 h 1580338"/>
              <a:gd name="connsiteX8" fmla="*/ 169092 w 2515686"/>
              <a:gd name="connsiteY8" fmla="*/ 130586 h 1580338"/>
              <a:gd name="connsiteX0" fmla="*/ 216909 w 2371233"/>
              <a:gd name="connsiteY0" fmla="*/ 97731 h 1580287"/>
              <a:gd name="connsiteX1" fmla="*/ 105612 w 2371233"/>
              <a:gd name="connsiteY1" fmla="*/ 806058 h 1580287"/>
              <a:gd name="connsiteX2" fmla="*/ 266275 w 2371233"/>
              <a:gd name="connsiteY2" fmla="*/ 1478576 h 1580287"/>
              <a:gd name="connsiteX3" fmla="*/ 1623338 w 2371233"/>
              <a:gd name="connsiteY3" fmla="*/ 1550075 h 1580287"/>
              <a:gd name="connsiteX4" fmla="*/ 2177556 w 2371233"/>
              <a:gd name="connsiteY4" fmla="*/ 1205420 h 1580287"/>
              <a:gd name="connsiteX5" fmla="*/ 2353970 w 2371233"/>
              <a:gd name="connsiteY5" fmla="*/ 624110 h 1580287"/>
              <a:gd name="connsiteX6" fmla="*/ 1804287 w 2371233"/>
              <a:gd name="connsiteY6" fmla="*/ 2556 h 1580287"/>
              <a:gd name="connsiteX7" fmla="*/ 1107292 w 2371233"/>
              <a:gd name="connsiteY7" fmla="*/ 236427 h 1580287"/>
              <a:gd name="connsiteX8" fmla="*/ 216909 w 2371233"/>
              <a:gd name="connsiteY8" fmla="*/ 97731 h 1580287"/>
              <a:gd name="connsiteX0" fmla="*/ 212838 w 2367162"/>
              <a:gd name="connsiteY0" fmla="*/ 97731 h 1599445"/>
              <a:gd name="connsiteX1" fmla="*/ 101541 w 2367162"/>
              <a:gd name="connsiteY1" fmla="*/ 806058 h 1599445"/>
              <a:gd name="connsiteX2" fmla="*/ 179803 w 2367162"/>
              <a:gd name="connsiteY2" fmla="*/ 1516849 h 1599445"/>
              <a:gd name="connsiteX3" fmla="*/ 1619267 w 2367162"/>
              <a:gd name="connsiteY3" fmla="*/ 1550075 h 1599445"/>
              <a:gd name="connsiteX4" fmla="*/ 2173485 w 2367162"/>
              <a:gd name="connsiteY4" fmla="*/ 1205420 h 1599445"/>
              <a:gd name="connsiteX5" fmla="*/ 2349899 w 2367162"/>
              <a:gd name="connsiteY5" fmla="*/ 624110 h 1599445"/>
              <a:gd name="connsiteX6" fmla="*/ 1800216 w 2367162"/>
              <a:gd name="connsiteY6" fmla="*/ 2556 h 1599445"/>
              <a:gd name="connsiteX7" fmla="*/ 1103221 w 2367162"/>
              <a:gd name="connsiteY7" fmla="*/ 236427 h 1599445"/>
              <a:gd name="connsiteX8" fmla="*/ 212838 w 2367162"/>
              <a:gd name="connsiteY8" fmla="*/ 97731 h 1599445"/>
              <a:gd name="connsiteX0" fmla="*/ 274217 w 2428541"/>
              <a:gd name="connsiteY0" fmla="*/ 97731 h 1563328"/>
              <a:gd name="connsiteX1" fmla="*/ 162920 w 2428541"/>
              <a:gd name="connsiteY1" fmla="*/ 806058 h 1563328"/>
              <a:gd name="connsiteX2" fmla="*/ 241182 w 2428541"/>
              <a:gd name="connsiteY2" fmla="*/ 1516849 h 1563328"/>
              <a:gd name="connsiteX3" fmla="*/ 1680646 w 2428541"/>
              <a:gd name="connsiteY3" fmla="*/ 1550075 h 1563328"/>
              <a:gd name="connsiteX4" fmla="*/ 2234864 w 2428541"/>
              <a:gd name="connsiteY4" fmla="*/ 1205420 h 1563328"/>
              <a:gd name="connsiteX5" fmla="*/ 2411278 w 2428541"/>
              <a:gd name="connsiteY5" fmla="*/ 624110 h 1563328"/>
              <a:gd name="connsiteX6" fmla="*/ 1861595 w 2428541"/>
              <a:gd name="connsiteY6" fmla="*/ 2556 h 1563328"/>
              <a:gd name="connsiteX7" fmla="*/ 1164600 w 2428541"/>
              <a:gd name="connsiteY7" fmla="*/ 236427 h 1563328"/>
              <a:gd name="connsiteX8" fmla="*/ 274217 w 2428541"/>
              <a:gd name="connsiteY8" fmla="*/ 97731 h 156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8541" h="1563328">
                <a:moveTo>
                  <a:pt x="274217" y="97731"/>
                </a:moveTo>
                <a:cubicBezTo>
                  <a:pt x="-131398" y="291421"/>
                  <a:pt x="168426" y="569538"/>
                  <a:pt x="162920" y="806058"/>
                </a:cubicBezTo>
                <a:cubicBezTo>
                  <a:pt x="157414" y="1042578"/>
                  <a:pt x="-247990" y="1551404"/>
                  <a:pt x="241182" y="1516849"/>
                </a:cubicBezTo>
                <a:cubicBezTo>
                  <a:pt x="730354" y="1482294"/>
                  <a:pt x="1348366" y="1601980"/>
                  <a:pt x="1680646" y="1550075"/>
                </a:cubicBezTo>
                <a:cubicBezTo>
                  <a:pt x="2012926" y="1498170"/>
                  <a:pt x="2113092" y="1359748"/>
                  <a:pt x="2234864" y="1205420"/>
                </a:cubicBezTo>
                <a:cubicBezTo>
                  <a:pt x="2356636" y="1051093"/>
                  <a:pt x="2473489" y="824587"/>
                  <a:pt x="2411278" y="624110"/>
                </a:cubicBezTo>
                <a:cubicBezTo>
                  <a:pt x="2349067" y="423633"/>
                  <a:pt x="2314322" y="32821"/>
                  <a:pt x="1861595" y="2556"/>
                </a:cubicBezTo>
                <a:cubicBezTo>
                  <a:pt x="1408868" y="-27709"/>
                  <a:pt x="1429163" y="220565"/>
                  <a:pt x="1164600" y="236427"/>
                </a:cubicBezTo>
                <a:cubicBezTo>
                  <a:pt x="900037" y="252289"/>
                  <a:pt x="679832" y="-95959"/>
                  <a:pt x="274217" y="97731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69" name="Picture 168" descr="A picture containing sitting, drawing, bus&#10;&#10;Description automatically generated">
            <a:extLst>
              <a:ext uri="{FF2B5EF4-FFF2-40B4-BE49-F238E27FC236}">
                <a16:creationId xmlns:a16="http://schemas.microsoft.com/office/drawing/2014/main" xmlns="" id="{88847BC2-011B-704F-BA5D-307F5908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902" y="2001081"/>
            <a:ext cx="553011" cy="312708"/>
          </a:xfrm>
          <a:prstGeom prst="rect">
            <a:avLst/>
          </a:prstGeom>
        </p:spPr>
      </p:pic>
      <p:sp>
        <p:nvSpPr>
          <p:cNvPr id="171" name="Rectangle 3">
            <a:extLst>
              <a:ext uri="{FF2B5EF4-FFF2-40B4-BE49-F238E27FC236}">
                <a16:creationId xmlns:a16="http://schemas.microsoft.com/office/drawing/2014/main" xmlns="" id="{C8757F7E-A6D1-284F-B0AF-0DB41E9ED371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074505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arriving mobile must:</a:t>
            </a:r>
          </a:p>
          <a:p>
            <a:pPr marL="800100" lvl="1" indent="-274638"/>
            <a:r>
              <a:rPr lang="en-US" sz="2800" dirty="0"/>
              <a:t>associate with BS: (establish) communication over 4G wireless link</a:t>
            </a:r>
          </a:p>
          <a:p>
            <a:pPr marL="800100" lvl="1" indent="-274638"/>
            <a:r>
              <a:rPr lang="en-US" sz="2600" dirty="0"/>
              <a:t>authenticate </a:t>
            </a:r>
            <a:r>
              <a:rPr lang="en-US" sz="2800" dirty="0"/>
              <a:t>itself to network, and authenticate network</a:t>
            </a:r>
          </a:p>
          <a:p>
            <a:pPr marL="457200" indent="-274638"/>
            <a:r>
              <a:rPr lang="en-US" sz="3200" dirty="0"/>
              <a:t>notable differences from WiFi</a:t>
            </a:r>
          </a:p>
          <a:p>
            <a:pPr marL="811213" lvl="1" indent="-287338"/>
            <a:r>
              <a:rPr lang="en-US" sz="2800" dirty="0"/>
              <a:t>mobile’s SIMcard provides global identity, contains shared keys</a:t>
            </a:r>
          </a:p>
          <a:p>
            <a:pPr marL="811213" lvl="1" indent="-287338"/>
            <a:r>
              <a:rPr lang="en-US" sz="2800" dirty="0"/>
              <a:t>services in visited network depend on (paid) service subscription in home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91" name="Rectangle 3">
            <a:extLst>
              <a:ext uri="{FF2B5EF4-FFF2-40B4-BE49-F238E27FC236}">
                <a16:creationId xmlns:a16="http://schemas.microsoft.com/office/drawing/2014/main" xmlns="" id="{0C2BE0D2-C9F0-1F41-8B4D-E062562CB457}"/>
              </a:ext>
            </a:extLst>
          </p:cNvPr>
          <p:cNvSpPr txBox="1">
            <a:spLocks noChangeArrowheads="1"/>
          </p:cNvSpPr>
          <p:nvPr/>
        </p:nvSpPr>
        <p:spPr>
          <a:xfrm>
            <a:off x="1139688" y="3167269"/>
            <a:ext cx="10654747" cy="337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mobile, BS use derived session key K</a:t>
            </a:r>
            <a:r>
              <a:rPr lang="en-US" sz="2400" baseline="-25000" dirty="0"/>
              <a:t>BS-M</a:t>
            </a:r>
            <a:r>
              <a:rPr lang="en-US" dirty="0"/>
              <a:t> to encrypt communications over 4G link</a:t>
            </a:r>
          </a:p>
          <a:p>
            <a:r>
              <a:rPr lang="en-US" dirty="0"/>
              <a:t>MME in visited network + HHS in home network, together play role of WiFi AS</a:t>
            </a:r>
            <a:endParaRPr lang="en-US" sz="3200" dirty="0"/>
          </a:p>
          <a:p>
            <a:pPr marL="811213" lvl="1" indent="-287338"/>
            <a:r>
              <a:rPr lang="en-US" sz="2800" dirty="0"/>
              <a:t>ultimate authenticator is HSS</a:t>
            </a:r>
          </a:p>
          <a:p>
            <a:pPr marL="811213" lvl="1" indent="-287338"/>
            <a:r>
              <a:rPr lang="en-US" sz="2800" dirty="0"/>
              <a:t>trust and business relationship between visited and home networks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6DC8110-D36A-2D4A-86AE-9EC5F196269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54" name="Hexagon 253">
              <a:extLst>
                <a:ext uri="{FF2B5EF4-FFF2-40B4-BE49-F238E27FC236}">
                  <a16:creationId xmlns:a16="http://schemas.microsoft.com/office/drawing/2014/main" xmlns="" id="{9433E081-CE2B-2E47-81BE-A5A3802C108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AE978A2E-8EA0-B14A-BB33-7696D897A00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xmlns="" id="{B1311EF0-E697-1843-8374-5B34A06B18D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Line 55">
              <a:extLst>
                <a:ext uri="{FF2B5EF4-FFF2-40B4-BE49-F238E27FC236}">
                  <a16:creationId xmlns:a16="http://schemas.microsoft.com/office/drawing/2014/main" xmlns="" id="{92F1E18C-8579-8F43-966D-AC3EAB745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xmlns="" id="{F9D18517-4267-5A4D-975E-4CFF0D3DA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Text Box 28">
              <a:extLst>
                <a:ext uri="{FF2B5EF4-FFF2-40B4-BE49-F238E27FC236}">
                  <a16:creationId xmlns:a16="http://schemas.microsoft.com/office/drawing/2014/main" xmlns="" id="{B45C6A19-6E94-B540-ADFE-696C337D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76" name="Text Box 60">
              <a:extLst>
                <a:ext uri="{FF2B5EF4-FFF2-40B4-BE49-F238E27FC236}">
                  <a16:creationId xmlns:a16="http://schemas.microsoft.com/office/drawing/2014/main" xmlns="" id="{6801113C-4B0F-0649-A167-A9B90AD30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Group 652">
              <a:extLst>
                <a:ext uri="{FF2B5EF4-FFF2-40B4-BE49-F238E27FC236}">
                  <a16:creationId xmlns:a16="http://schemas.microsoft.com/office/drawing/2014/main" xmlns="" id="{615E3320-446E-6F4B-B822-7DEC25B9D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81" name="Picture 653" descr="iphone_stylized_small">
                <a:extLst>
                  <a:ext uri="{FF2B5EF4-FFF2-40B4-BE49-F238E27FC236}">
                    <a16:creationId xmlns:a16="http://schemas.microsoft.com/office/drawing/2014/main" xmlns="" id="{3072EA3B-0BD2-C64A-A7C0-59D878CFD7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" name="Picture 654" descr="antenna_radiation_stylized">
                <a:extLst>
                  <a:ext uri="{FF2B5EF4-FFF2-40B4-BE49-F238E27FC236}">
                    <a16:creationId xmlns:a16="http://schemas.microsoft.com/office/drawing/2014/main" xmlns="" id="{31AC3DFC-C85D-B84D-B370-64837F7760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CE93E17E-EE41-904A-858F-CC85C61F5688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1" name="Picture 160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3CB162D3-BCF2-8949-8034-01589EA2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xmlns="" id="{0ADE2B79-936B-5247-9275-17BD46723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5" name="Text Box 28">
              <a:extLst>
                <a:ext uri="{FF2B5EF4-FFF2-40B4-BE49-F238E27FC236}">
                  <a16:creationId xmlns:a16="http://schemas.microsoft.com/office/drawing/2014/main" xmlns="" id="{BC38AE4F-EA0A-0142-952D-7A0CDE505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2620FE2C-BA38-1E4B-9898-6BF852D19590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167" name="Picture 166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C4863955-935B-4C46-A65A-91C2C318F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xmlns="" id="{D857FAC7-9308-1B42-A9CC-D7880FBB53F3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169" name="Picture 168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xmlns="" id="{88847BC2-011B-704F-BA5D-307F59088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172" name="Picture 58" descr="BS00768_[1]">
              <a:extLst>
                <a:ext uri="{FF2B5EF4-FFF2-40B4-BE49-F238E27FC236}">
                  <a16:creationId xmlns:a16="http://schemas.microsoft.com/office/drawing/2014/main" xmlns="" id="{ECFC955E-208D-AB44-B334-5EB522427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3" name="Picture 58" descr="BS00768_[1]">
              <a:extLst>
                <a:ext uri="{FF2B5EF4-FFF2-40B4-BE49-F238E27FC236}">
                  <a16:creationId xmlns:a16="http://schemas.microsoft.com/office/drawing/2014/main" xmlns="" id="{D861578C-DABB-8C4F-9BF7-6D5965C9C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" name="Picture 58" descr="BS00768_[1]">
              <a:extLst>
                <a:ext uri="{FF2B5EF4-FFF2-40B4-BE49-F238E27FC236}">
                  <a16:creationId xmlns:a16="http://schemas.microsoft.com/office/drawing/2014/main" xmlns="" id="{4C97C615-480A-4C40-9D81-330A1AEFB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6F7C864F-5B98-0E48-AC8D-5625723DBE60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64A755B1-3141-934D-AED6-C119F0D7314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BB87A8C8-866F-0144-BFD5-7D6E0676649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xmlns="" id="{BBF2BAF8-71A6-3E49-BBC7-2203BC5CDE40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CAFA31D9-2BBA-FF44-84A6-FEF8A9F7C49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46174C66-F1BC-824B-853A-7498B26A1B94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id="{92A27D11-0D8D-874B-B468-6EE9D0A8901C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6B9E43C1-F3ED-FD45-9F90-EBB0442DD279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3FB1FB31-AE16-EC4A-8234-8998948ED941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xmlns="" id="{758B06F0-85FB-704A-A49D-3F26F4DF86DC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05" name="Group 817">
                <a:extLst>
                  <a:ext uri="{FF2B5EF4-FFF2-40B4-BE49-F238E27FC236}">
                    <a16:creationId xmlns:a16="http://schemas.microsoft.com/office/drawing/2014/main" xmlns="" id="{B7F0E73D-820A-514D-8E17-9FE52238A2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22" name="Oval 818">
                  <a:extLst>
                    <a:ext uri="{FF2B5EF4-FFF2-40B4-BE49-F238E27FC236}">
                      <a16:creationId xmlns:a16="http://schemas.microsoft.com/office/drawing/2014/main" xmlns="" id="{F85CF30D-1FDB-0C48-A060-2722D7BC3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23" name="Group 819">
                  <a:extLst>
                    <a:ext uri="{FF2B5EF4-FFF2-40B4-BE49-F238E27FC236}">
                      <a16:creationId xmlns:a16="http://schemas.microsoft.com/office/drawing/2014/main" xmlns="" id="{E8F0F851-F173-BC45-89CE-2112EC0B80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25" name="Oval 820">
                    <a:extLst>
                      <a:ext uri="{FF2B5EF4-FFF2-40B4-BE49-F238E27FC236}">
                        <a16:creationId xmlns:a16="http://schemas.microsoft.com/office/drawing/2014/main" xmlns="" id="{6051AF81-0E8A-B845-9836-D54E8C39B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6" name="Oval 821">
                    <a:extLst>
                      <a:ext uri="{FF2B5EF4-FFF2-40B4-BE49-F238E27FC236}">
                        <a16:creationId xmlns:a16="http://schemas.microsoft.com/office/drawing/2014/main" xmlns="" id="{AFAAEDF6-4CE6-FD40-94F3-397228D87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7" name="Oval 822">
                    <a:extLst>
                      <a:ext uri="{FF2B5EF4-FFF2-40B4-BE49-F238E27FC236}">
                        <a16:creationId xmlns:a16="http://schemas.microsoft.com/office/drawing/2014/main" xmlns="" id="{3AF1C69A-38A2-0541-AE9B-CD60BDCFF4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28" name="Oval 823">
                    <a:extLst>
                      <a:ext uri="{FF2B5EF4-FFF2-40B4-BE49-F238E27FC236}">
                        <a16:creationId xmlns:a16="http://schemas.microsoft.com/office/drawing/2014/main" xmlns="" id="{16EE5E33-DED6-8240-A6D4-C3D2F6BD3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24" name="Freeform 825">
                  <a:extLst>
                    <a:ext uri="{FF2B5EF4-FFF2-40B4-BE49-F238E27FC236}">
                      <a16:creationId xmlns:a16="http://schemas.microsoft.com/office/drawing/2014/main" xmlns="" id="{BF618B16-90BD-CF4C-8AEE-EAEBDE1AD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06" name="Group 398">
                <a:extLst>
                  <a:ext uri="{FF2B5EF4-FFF2-40B4-BE49-F238E27FC236}">
                    <a16:creationId xmlns:a16="http://schemas.microsoft.com/office/drawing/2014/main" xmlns="" id="{FDAD27AE-7A5A-B748-BEC5-BD139E4DF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07" name="Line 270">
                  <a:extLst>
                    <a:ext uri="{FF2B5EF4-FFF2-40B4-BE49-F238E27FC236}">
                      <a16:creationId xmlns:a16="http://schemas.microsoft.com/office/drawing/2014/main" xmlns="" id="{A9339FC0-7A43-8D44-9608-4154F9D34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Line 271">
                  <a:extLst>
                    <a:ext uri="{FF2B5EF4-FFF2-40B4-BE49-F238E27FC236}">
                      <a16:creationId xmlns:a16="http://schemas.microsoft.com/office/drawing/2014/main" xmlns="" id="{208A9892-D7FA-8A45-B080-040D3D8AD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9" name="Line 272">
                  <a:extLst>
                    <a:ext uri="{FF2B5EF4-FFF2-40B4-BE49-F238E27FC236}">
                      <a16:creationId xmlns:a16="http://schemas.microsoft.com/office/drawing/2014/main" xmlns="" id="{9AD04F8F-2995-AE4F-B3C5-B39CDF31D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273">
                  <a:extLst>
                    <a:ext uri="{FF2B5EF4-FFF2-40B4-BE49-F238E27FC236}">
                      <a16:creationId xmlns:a16="http://schemas.microsoft.com/office/drawing/2014/main" xmlns="" id="{78F648E7-7A9B-1849-B54F-9668089ED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274">
                  <a:extLst>
                    <a:ext uri="{FF2B5EF4-FFF2-40B4-BE49-F238E27FC236}">
                      <a16:creationId xmlns:a16="http://schemas.microsoft.com/office/drawing/2014/main" xmlns="" id="{71065896-CA3E-5D40-8054-5C73F7A92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Line 275">
                  <a:extLst>
                    <a:ext uri="{FF2B5EF4-FFF2-40B4-BE49-F238E27FC236}">
                      <a16:creationId xmlns:a16="http://schemas.microsoft.com/office/drawing/2014/main" xmlns="" id="{CB3896C4-13D6-F247-A659-F1268F6E7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Line 276">
                  <a:extLst>
                    <a:ext uri="{FF2B5EF4-FFF2-40B4-BE49-F238E27FC236}">
                      <a16:creationId xmlns:a16="http://schemas.microsoft.com/office/drawing/2014/main" xmlns="" id="{6DC79789-78F3-904C-9385-0709572D8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4" name="Line 277">
                  <a:extLst>
                    <a:ext uri="{FF2B5EF4-FFF2-40B4-BE49-F238E27FC236}">
                      <a16:creationId xmlns:a16="http://schemas.microsoft.com/office/drawing/2014/main" xmlns="" id="{C1DDAD99-595C-8B4D-960F-D46B454A9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5" name="Line 278">
                  <a:extLst>
                    <a:ext uri="{FF2B5EF4-FFF2-40B4-BE49-F238E27FC236}">
                      <a16:creationId xmlns:a16="http://schemas.microsoft.com/office/drawing/2014/main" xmlns="" id="{A4C08AA4-9561-3645-B734-9B273BFC9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6" name="Line 279">
                  <a:extLst>
                    <a:ext uri="{FF2B5EF4-FFF2-40B4-BE49-F238E27FC236}">
                      <a16:creationId xmlns:a16="http://schemas.microsoft.com/office/drawing/2014/main" xmlns="" id="{16501CAA-EBB5-3F43-A8A9-D4909BABE5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7" name="Line 280">
                  <a:extLst>
                    <a:ext uri="{FF2B5EF4-FFF2-40B4-BE49-F238E27FC236}">
                      <a16:creationId xmlns:a16="http://schemas.microsoft.com/office/drawing/2014/main" xmlns="" id="{67972A95-C8FF-FB4E-8CF3-731F45CB5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Line 281">
                  <a:extLst>
                    <a:ext uri="{FF2B5EF4-FFF2-40B4-BE49-F238E27FC236}">
                      <a16:creationId xmlns:a16="http://schemas.microsoft.com/office/drawing/2014/main" xmlns="" id="{56AD24D4-EA63-CE4F-BC38-EC640614E7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9" name="Line 282">
                  <a:extLst>
                    <a:ext uri="{FF2B5EF4-FFF2-40B4-BE49-F238E27FC236}">
                      <a16:creationId xmlns:a16="http://schemas.microsoft.com/office/drawing/2014/main" xmlns="" id="{501574E6-7A4A-844B-B0E4-004DB42A39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0" name="Line 283">
                  <a:extLst>
                    <a:ext uri="{FF2B5EF4-FFF2-40B4-BE49-F238E27FC236}">
                      <a16:creationId xmlns:a16="http://schemas.microsoft.com/office/drawing/2014/main" xmlns="" id="{69728976-9371-3544-AEF2-28086F470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1" name="Line 284">
                  <a:extLst>
                    <a:ext uri="{FF2B5EF4-FFF2-40B4-BE49-F238E27FC236}">
                      <a16:creationId xmlns:a16="http://schemas.microsoft.com/office/drawing/2014/main" xmlns="" id="{98F81385-6F62-8B47-8711-29CCAE3D0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xmlns="" id="{823FA48E-A599-EC41-AF0D-E479E6B7C92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xmlns="" id="{ABB27E9B-B338-464F-9CF4-3A69205991FF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xmlns="" id="{11148476-89B8-5647-A7D4-44E2166E4C9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xmlns="" id="{899D95D5-9B05-3446-9ADA-70F4A44C3734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xmlns="" id="{9E2363AF-7A0E-CD44-A329-3A6F0C8E1102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33" name="Group 232">
                  <a:extLst>
                    <a:ext uri="{FF2B5EF4-FFF2-40B4-BE49-F238E27FC236}">
                      <a16:creationId xmlns:a16="http://schemas.microsoft.com/office/drawing/2014/main" xmlns="" id="{10C1EAAC-3CA4-EF4B-87EB-7B615B5EA28F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50" name="Parallelogram 249">
                    <a:extLst>
                      <a:ext uri="{FF2B5EF4-FFF2-40B4-BE49-F238E27FC236}">
                        <a16:creationId xmlns:a16="http://schemas.microsoft.com/office/drawing/2014/main" xmlns="" id="{E67BDB30-C4E4-2A49-AC70-20886FB6CFDD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Parallelogram 250">
                    <a:extLst>
                      <a:ext uri="{FF2B5EF4-FFF2-40B4-BE49-F238E27FC236}">
                        <a16:creationId xmlns:a16="http://schemas.microsoft.com/office/drawing/2014/main" xmlns="" id="{AD0ADA8E-9674-DD4B-A087-175E9FB30F7A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xmlns="" id="{CC5C19E4-780E-5245-8E32-42929176102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48" name="Parallelogram 247">
                    <a:extLst>
                      <a:ext uri="{FF2B5EF4-FFF2-40B4-BE49-F238E27FC236}">
                        <a16:creationId xmlns:a16="http://schemas.microsoft.com/office/drawing/2014/main" xmlns="" id="{811438CE-1F38-8544-AC84-A67364768D20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9" name="Parallelogram 248">
                    <a:extLst>
                      <a:ext uri="{FF2B5EF4-FFF2-40B4-BE49-F238E27FC236}">
                        <a16:creationId xmlns:a16="http://schemas.microsoft.com/office/drawing/2014/main" xmlns="" id="{EFA26388-B4C7-B446-9D10-1BFF73C0A95D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35" name="Parallelogram 234">
                  <a:extLst>
                    <a:ext uri="{FF2B5EF4-FFF2-40B4-BE49-F238E27FC236}">
                      <a16:creationId xmlns:a16="http://schemas.microsoft.com/office/drawing/2014/main" xmlns="" id="{43AE449B-B681-1F4C-B5F2-90D14CEDD39D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Parallelogram 235">
                  <a:extLst>
                    <a:ext uri="{FF2B5EF4-FFF2-40B4-BE49-F238E27FC236}">
                      <a16:creationId xmlns:a16="http://schemas.microsoft.com/office/drawing/2014/main" xmlns="" id="{FCB17F41-249C-0D41-8742-B1C8AA3D15FE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Parallelogram 236">
                  <a:extLst>
                    <a:ext uri="{FF2B5EF4-FFF2-40B4-BE49-F238E27FC236}">
                      <a16:creationId xmlns:a16="http://schemas.microsoft.com/office/drawing/2014/main" xmlns="" id="{A979BAA2-F9BD-A94E-8A41-3943F53AF253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Parallelogram 237">
                  <a:extLst>
                    <a:ext uri="{FF2B5EF4-FFF2-40B4-BE49-F238E27FC236}">
                      <a16:creationId xmlns:a16="http://schemas.microsoft.com/office/drawing/2014/main" xmlns="" id="{5C469B8C-82BA-AA40-9402-358F2EEE053C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Parallelogram 238">
                  <a:extLst>
                    <a:ext uri="{FF2B5EF4-FFF2-40B4-BE49-F238E27FC236}">
                      <a16:creationId xmlns:a16="http://schemas.microsoft.com/office/drawing/2014/main" xmlns="" id="{5D80D140-0522-A34E-8F24-6CCE4366E375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Parallelogram 239">
                  <a:extLst>
                    <a:ext uri="{FF2B5EF4-FFF2-40B4-BE49-F238E27FC236}">
                      <a16:creationId xmlns:a16="http://schemas.microsoft.com/office/drawing/2014/main" xmlns="" id="{71D3E6DB-464A-E345-A8D1-FBE7062743A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xmlns="" id="{D0E93DB9-4D1B-1D4E-BBF5-DDFB5292BF55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44" name="Parallelogram 243">
                    <a:extLst>
                      <a:ext uri="{FF2B5EF4-FFF2-40B4-BE49-F238E27FC236}">
                        <a16:creationId xmlns:a16="http://schemas.microsoft.com/office/drawing/2014/main" xmlns="" id="{1CF9540C-B446-0947-8C6C-F6590EDEDD7D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5" name="Parallelogram 244">
                    <a:extLst>
                      <a:ext uri="{FF2B5EF4-FFF2-40B4-BE49-F238E27FC236}">
                        <a16:creationId xmlns:a16="http://schemas.microsoft.com/office/drawing/2014/main" xmlns="" id="{BA903DA1-4D31-F04B-B2E0-CD3B313AD063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6" name="Parallelogram 245">
                    <a:extLst>
                      <a:ext uri="{FF2B5EF4-FFF2-40B4-BE49-F238E27FC236}">
                        <a16:creationId xmlns:a16="http://schemas.microsoft.com/office/drawing/2014/main" xmlns="" id="{309F652B-9DF7-4C45-B24C-C8188FD67FFA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7" name="Parallelogram 246">
                    <a:extLst>
                      <a:ext uri="{FF2B5EF4-FFF2-40B4-BE49-F238E27FC236}">
                        <a16:creationId xmlns:a16="http://schemas.microsoft.com/office/drawing/2014/main" xmlns="" id="{46D35E23-37CC-0249-9BAE-E6E45AF7CFF3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42" name="Parallelogram 241">
                  <a:extLst>
                    <a:ext uri="{FF2B5EF4-FFF2-40B4-BE49-F238E27FC236}">
                      <a16:creationId xmlns:a16="http://schemas.microsoft.com/office/drawing/2014/main" xmlns="" id="{2BE8223D-6B97-B846-8CA6-BA758A24135E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3" name="Parallelogram 242">
                  <a:extLst>
                    <a:ext uri="{FF2B5EF4-FFF2-40B4-BE49-F238E27FC236}">
                      <a16:creationId xmlns:a16="http://schemas.microsoft.com/office/drawing/2014/main" xmlns="" id="{619D7691-9113-1A40-B07D-2D42536B7B19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50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744F048-5387-4E44-9417-A39BE5ACD2F9}"/>
              </a:ext>
            </a:extLst>
          </p:cNvPr>
          <p:cNvGrpSpPr/>
          <p:nvPr/>
        </p:nvGrpSpPr>
        <p:grpSpPr>
          <a:xfrm>
            <a:off x="1887538" y="2736842"/>
            <a:ext cx="7017923" cy="558823"/>
            <a:chOff x="1887538" y="2736842"/>
            <a:chExt cx="7017923" cy="558823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CAD9D187-771F-9B4E-9009-697013272410}"/>
                </a:ext>
              </a:extLst>
            </p:cNvPr>
            <p:cNvCxnSpPr/>
            <p:nvPr/>
          </p:nvCxnSpPr>
          <p:spPr>
            <a:xfrm>
              <a:off x="1887538" y="3037340"/>
              <a:ext cx="19655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xmlns="" id="{696B6BFD-83FE-D149-B294-AFAD6E82E2FB}"/>
                </a:ext>
              </a:extLst>
            </p:cNvPr>
            <p:cNvCxnSpPr/>
            <p:nvPr/>
          </p:nvCxnSpPr>
          <p:spPr>
            <a:xfrm>
              <a:off x="4038600" y="3068672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xmlns="" id="{B083A239-B1F6-344D-9F60-6224CAF0816B}"/>
                </a:ext>
              </a:extLst>
            </p:cNvPr>
            <p:cNvCxnSpPr>
              <a:cxnSpLocks/>
            </p:cNvCxnSpPr>
            <p:nvPr/>
          </p:nvCxnSpPr>
          <p:spPr>
            <a:xfrm>
              <a:off x="5919866" y="3134515"/>
              <a:ext cx="2985595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D746D7F2-DEA3-1342-97B8-05B3394E9613}"/>
                </a:ext>
              </a:extLst>
            </p:cNvPr>
            <p:cNvGrpSpPr/>
            <p:nvPr/>
          </p:nvGrpSpPr>
          <p:grpSpPr>
            <a:xfrm>
              <a:off x="7139101" y="2926333"/>
              <a:ext cx="305943" cy="369332"/>
              <a:chOff x="7031063" y="1728412"/>
              <a:chExt cx="30594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2428CE82-156B-4E48-BD25-C1060B3DC2B2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98625CF1-8DA1-E348-9022-6FCF8210C723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7F879A52-7D77-6149-B57B-5C17945483C6}"/>
                </a:ext>
              </a:extLst>
            </p:cNvPr>
            <p:cNvSpPr txBox="1"/>
            <p:nvPr/>
          </p:nvSpPr>
          <p:spPr>
            <a:xfrm>
              <a:off x="2465463" y="2736842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8471006-FD2A-9A4A-9BAB-CF99E02375D0}"/>
                </a:ext>
              </a:extLst>
            </p:cNvPr>
            <p:cNvSpPr txBox="1"/>
            <p:nvPr/>
          </p:nvSpPr>
          <p:spPr>
            <a:xfrm>
              <a:off x="4562472" y="2753114"/>
              <a:ext cx="640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attach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F9A0B7AF-D606-C14C-9C50-D8ADD316A8E7}"/>
                </a:ext>
              </a:extLst>
            </p:cNvPr>
            <p:cNvSpPr txBox="1"/>
            <p:nvPr/>
          </p:nvSpPr>
          <p:spPr>
            <a:xfrm>
              <a:off x="6241127" y="2738790"/>
              <a:ext cx="21031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AUTH_REQ (IMSI, VN info)</a:t>
              </a:r>
            </a:p>
          </p:txBody>
        </p: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xmlns="" id="{560E1F58-4D13-5B44-ACBD-2CE0A670845C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675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xmlns="" id="{A6DA9DBF-6E62-214E-85B3-FF5A8AFC0960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6609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xmlns="" id="{6535188D-E677-764C-8ED9-6213A94D5561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6466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xmlns="" id="{8DAD42D8-6E2E-AB4A-AA55-340559FBE889}"/>
              </a:ext>
            </a:extLst>
          </p:cNvPr>
          <p:cNvCxnSpPr>
            <a:cxnSpLocks/>
          </p:cNvCxnSpPr>
          <p:nvPr/>
        </p:nvCxnSpPr>
        <p:spPr>
          <a:xfrm>
            <a:off x="8989635" y="2781762"/>
            <a:ext cx="0" cy="63233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xmlns="" id="{E6A9BA15-8EB7-4A4D-B5E5-13525608BD6B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278" name="Hexagon 277">
              <a:extLst>
                <a:ext uri="{FF2B5EF4-FFF2-40B4-BE49-F238E27FC236}">
                  <a16:creationId xmlns:a16="http://schemas.microsoft.com/office/drawing/2014/main" xmlns="" id="{A5D3D85D-816C-E241-9E70-C943E68927C0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xmlns="" id="{EE805635-0AE7-1D48-BD53-5D032B5676F2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xmlns="" id="{B68B38D2-CFB2-CC47-A2F3-0B4793680A58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Line 55">
              <a:extLst>
                <a:ext uri="{FF2B5EF4-FFF2-40B4-BE49-F238E27FC236}">
                  <a16:creationId xmlns:a16="http://schemas.microsoft.com/office/drawing/2014/main" xmlns="" id="{33097FE8-65A6-764D-95ED-7BA1C2D7E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7">
              <a:extLst>
                <a:ext uri="{FF2B5EF4-FFF2-40B4-BE49-F238E27FC236}">
                  <a16:creationId xmlns:a16="http://schemas.microsoft.com/office/drawing/2014/main" xmlns="" id="{E0F8D8B2-9EE1-2B40-AEAB-6FD2DF13A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3" name="Text Box 28">
              <a:extLst>
                <a:ext uri="{FF2B5EF4-FFF2-40B4-BE49-F238E27FC236}">
                  <a16:creationId xmlns:a16="http://schemas.microsoft.com/office/drawing/2014/main" xmlns="" id="{1B5FDEEB-9ADD-CC4A-9C14-CAF9737D5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284" name="Text Box 60">
              <a:extLst>
                <a:ext uri="{FF2B5EF4-FFF2-40B4-BE49-F238E27FC236}">
                  <a16:creationId xmlns:a16="http://schemas.microsoft.com/office/drawing/2014/main" xmlns="" id="{16236172-9EEC-2D4B-8313-91FA8CAD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85" name="Group 652">
              <a:extLst>
                <a:ext uri="{FF2B5EF4-FFF2-40B4-BE49-F238E27FC236}">
                  <a16:creationId xmlns:a16="http://schemas.microsoft.com/office/drawing/2014/main" xmlns="" id="{54193290-4E73-5A48-BA20-37BF484F5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355" name="Picture 653" descr="iphone_stylized_small">
                <a:extLst>
                  <a:ext uri="{FF2B5EF4-FFF2-40B4-BE49-F238E27FC236}">
                    <a16:creationId xmlns:a16="http://schemas.microsoft.com/office/drawing/2014/main" xmlns="" id="{00B7CBBF-81EA-BA48-B17E-31AA92B132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6" name="Picture 654" descr="antenna_radiation_stylized">
                <a:extLst>
                  <a:ext uri="{FF2B5EF4-FFF2-40B4-BE49-F238E27FC236}">
                    <a16:creationId xmlns:a16="http://schemas.microsoft.com/office/drawing/2014/main" xmlns="" id="{957B0435-5347-8148-9608-4C0EB22A9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xmlns="" id="{F95B9DC1-46B7-6F4A-B5D0-AA143B5E1972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87" name="Picture 286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BCB52D2E-44B6-9A47-9771-B01CD88B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88" name="Freeform 27">
              <a:extLst>
                <a:ext uri="{FF2B5EF4-FFF2-40B4-BE49-F238E27FC236}">
                  <a16:creationId xmlns:a16="http://schemas.microsoft.com/office/drawing/2014/main" xmlns="" id="{D0607F19-89E0-0D43-B628-31C3564E1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9" name="Text Box 28">
              <a:extLst>
                <a:ext uri="{FF2B5EF4-FFF2-40B4-BE49-F238E27FC236}">
                  <a16:creationId xmlns:a16="http://schemas.microsoft.com/office/drawing/2014/main" xmlns="" id="{55C73C7C-B5ED-0845-9A60-E534253C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xmlns="" id="{6E53AB99-0455-EA4D-B0A0-2C95D44E89BE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91" name="Picture 290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DEDCAC9C-3F21-014D-85DF-63A5D886B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xmlns="" id="{5E605518-C7F0-D649-8E82-4AAEA16207C2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93" name="Picture 292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xmlns="" id="{F15CCC09-96C0-4B49-A117-88D7E936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94" name="Picture 58" descr="BS00768_[1]">
              <a:extLst>
                <a:ext uri="{FF2B5EF4-FFF2-40B4-BE49-F238E27FC236}">
                  <a16:creationId xmlns:a16="http://schemas.microsoft.com/office/drawing/2014/main" xmlns="" id="{FBE0BE16-0DEB-CA42-9BBF-AB191973B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5" name="Picture 58" descr="BS00768_[1]">
              <a:extLst>
                <a:ext uri="{FF2B5EF4-FFF2-40B4-BE49-F238E27FC236}">
                  <a16:creationId xmlns:a16="http://schemas.microsoft.com/office/drawing/2014/main" xmlns="" id="{3BD081B6-6ED2-F648-8E83-D907E4730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58" descr="BS00768_[1]">
              <a:extLst>
                <a:ext uri="{FF2B5EF4-FFF2-40B4-BE49-F238E27FC236}">
                  <a16:creationId xmlns:a16="http://schemas.microsoft.com/office/drawing/2014/main" xmlns="" id="{BE421FC8-D7B8-7F4A-8572-567C4014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xmlns="" id="{D8CFA8CD-BFD2-724D-B8D4-844D162D012A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xmlns="" id="{EE442B8C-FB1F-3246-BBF7-0DFEB3396DF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xmlns="" id="{807C8016-2A79-6A41-A2C3-B826059F499F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xmlns="" id="{0F8EEE6C-F9C6-534D-A36B-5A8818C609DC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xmlns="" id="{C79EB36C-A36F-C642-BD43-CAC909D21E6B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xmlns="" id="{9FF80239-8312-6342-AC54-1FA72BBDCBA0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xmlns="" id="{02905380-8B57-6444-BDF6-0563AB024B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xmlns="" id="{896DDAF1-4287-E94B-9EDD-7F176DB08B3F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xmlns="" id="{DBEC8D56-DAC6-D447-B17E-7DA19ACAE3FD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xmlns="" id="{0EA1284E-0F90-D148-9FDF-D72FDA82CB41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325" name="Group 817">
                <a:extLst>
                  <a:ext uri="{FF2B5EF4-FFF2-40B4-BE49-F238E27FC236}">
                    <a16:creationId xmlns:a16="http://schemas.microsoft.com/office/drawing/2014/main" xmlns="" id="{75F9DAFE-6E5B-4040-AEB5-09C2ED6CAC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342" name="Oval 818">
                  <a:extLst>
                    <a:ext uri="{FF2B5EF4-FFF2-40B4-BE49-F238E27FC236}">
                      <a16:creationId xmlns:a16="http://schemas.microsoft.com/office/drawing/2014/main" xmlns="" id="{75F5DAB5-EF30-E644-84F1-6A2E549A3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343" name="Group 819">
                  <a:extLst>
                    <a:ext uri="{FF2B5EF4-FFF2-40B4-BE49-F238E27FC236}">
                      <a16:creationId xmlns:a16="http://schemas.microsoft.com/office/drawing/2014/main" xmlns="" id="{4AB6B6C9-1758-304F-8BBE-AE69CA5E7E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345" name="Oval 820">
                    <a:extLst>
                      <a:ext uri="{FF2B5EF4-FFF2-40B4-BE49-F238E27FC236}">
                        <a16:creationId xmlns:a16="http://schemas.microsoft.com/office/drawing/2014/main" xmlns="" id="{19576A34-4D4A-5F47-852B-6CDC8D756F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6" name="Oval 821">
                    <a:extLst>
                      <a:ext uri="{FF2B5EF4-FFF2-40B4-BE49-F238E27FC236}">
                        <a16:creationId xmlns:a16="http://schemas.microsoft.com/office/drawing/2014/main" xmlns="" id="{4328D860-DE48-E046-A6C2-9B7B68D388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7" name="Oval 822">
                    <a:extLst>
                      <a:ext uri="{FF2B5EF4-FFF2-40B4-BE49-F238E27FC236}">
                        <a16:creationId xmlns:a16="http://schemas.microsoft.com/office/drawing/2014/main" xmlns="" id="{47550FF1-72D5-524A-AB0F-6E6A118B9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348" name="Oval 823">
                    <a:extLst>
                      <a:ext uri="{FF2B5EF4-FFF2-40B4-BE49-F238E27FC236}">
                        <a16:creationId xmlns:a16="http://schemas.microsoft.com/office/drawing/2014/main" xmlns="" id="{B53A66B7-1104-C140-9D92-7EEDEB915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344" name="Freeform 825">
                  <a:extLst>
                    <a:ext uri="{FF2B5EF4-FFF2-40B4-BE49-F238E27FC236}">
                      <a16:creationId xmlns:a16="http://schemas.microsoft.com/office/drawing/2014/main" xmlns="" id="{60B84425-6156-564B-AFCE-66CC64FAF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26" name="Group 398">
                <a:extLst>
                  <a:ext uri="{FF2B5EF4-FFF2-40B4-BE49-F238E27FC236}">
                    <a16:creationId xmlns:a16="http://schemas.microsoft.com/office/drawing/2014/main" xmlns="" id="{B1EB16D6-1988-BA49-AAA0-7DD8EF3047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327" name="Line 270">
                  <a:extLst>
                    <a:ext uri="{FF2B5EF4-FFF2-40B4-BE49-F238E27FC236}">
                      <a16:creationId xmlns:a16="http://schemas.microsoft.com/office/drawing/2014/main" xmlns="" id="{419C4A25-7150-A449-8B80-2488CCD45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8" name="Line 271">
                  <a:extLst>
                    <a:ext uri="{FF2B5EF4-FFF2-40B4-BE49-F238E27FC236}">
                      <a16:creationId xmlns:a16="http://schemas.microsoft.com/office/drawing/2014/main" xmlns="" id="{27ED5F19-E7CB-0145-97D4-45A604567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9" name="Line 272">
                  <a:extLst>
                    <a:ext uri="{FF2B5EF4-FFF2-40B4-BE49-F238E27FC236}">
                      <a16:creationId xmlns:a16="http://schemas.microsoft.com/office/drawing/2014/main" xmlns="" id="{8DEFA7CD-B10E-F247-ABE7-1287B790A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Line 273">
                  <a:extLst>
                    <a:ext uri="{FF2B5EF4-FFF2-40B4-BE49-F238E27FC236}">
                      <a16:creationId xmlns:a16="http://schemas.microsoft.com/office/drawing/2014/main" xmlns="" id="{8E5897DB-451F-4A48-BE0B-DFBA5A527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1" name="Line 274">
                  <a:extLst>
                    <a:ext uri="{FF2B5EF4-FFF2-40B4-BE49-F238E27FC236}">
                      <a16:creationId xmlns:a16="http://schemas.microsoft.com/office/drawing/2014/main" xmlns="" id="{88CED0D2-41DB-A140-BD2D-C526BD436F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275">
                  <a:extLst>
                    <a:ext uri="{FF2B5EF4-FFF2-40B4-BE49-F238E27FC236}">
                      <a16:creationId xmlns:a16="http://schemas.microsoft.com/office/drawing/2014/main" xmlns="" id="{5DC9A8F9-9C18-5240-8E90-16F6258B6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276">
                  <a:extLst>
                    <a:ext uri="{FF2B5EF4-FFF2-40B4-BE49-F238E27FC236}">
                      <a16:creationId xmlns:a16="http://schemas.microsoft.com/office/drawing/2014/main" xmlns="" id="{D9B7C2B8-8904-B745-8231-0511758394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Line 277">
                  <a:extLst>
                    <a:ext uri="{FF2B5EF4-FFF2-40B4-BE49-F238E27FC236}">
                      <a16:creationId xmlns:a16="http://schemas.microsoft.com/office/drawing/2014/main" xmlns="" id="{40EAE351-5129-7242-8C8E-279CF8DAE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Line 278">
                  <a:extLst>
                    <a:ext uri="{FF2B5EF4-FFF2-40B4-BE49-F238E27FC236}">
                      <a16:creationId xmlns:a16="http://schemas.microsoft.com/office/drawing/2014/main" xmlns="" id="{79FDE6C6-A672-E342-A9DA-066D49F1E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6" name="Line 279">
                  <a:extLst>
                    <a:ext uri="{FF2B5EF4-FFF2-40B4-BE49-F238E27FC236}">
                      <a16:creationId xmlns:a16="http://schemas.microsoft.com/office/drawing/2014/main" xmlns="" id="{86991AEB-DE3C-6E47-A0F9-2D309F956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7" name="Line 280">
                  <a:extLst>
                    <a:ext uri="{FF2B5EF4-FFF2-40B4-BE49-F238E27FC236}">
                      <a16:creationId xmlns:a16="http://schemas.microsoft.com/office/drawing/2014/main" xmlns="" id="{17395AF4-047D-284D-92E4-581E425B7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8" name="Line 281">
                  <a:extLst>
                    <a:ext uri="{FF2B5EF4-FFF2-40B4-BE49-F238E27FC236}">
                      <a16:creationId xmlns:a16="http://schemas.microsoft.com/office/drawing/2014/main" xmlns="" id="{0E01FD5B-700D-BB4A-932A-47153B9B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Line 282">
                  <a:extLst>
                    <a:ext uri="{FF2B5EF4-FFF2-40B4-BE49-F238E27FC236}">
                      <a16:creationId xmlns:a16="http://schemas.microsoft.com/office/drawing/2014/main" xmlns="" id="{4D8AAB6F-B0D4-AD4F-A3FF-A50C89A8A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0" name="Line 283">
                  <a:extLst>
                    <a:ext uri="{FF2B5EF4-FFF2-40B4-BE49-F238E27FC236}">
                      <a16:creationId xmlns:a16="http://schemas.microsoft.com/office/drawing/2014/main" xmlns="" id="{237AC271-CB34-0443-90C2-41355EDF1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284">
                  <a:extLst>
                    <a:ext uri="{FF2B5EF4-FFF2-40B4-BE49-F238E27FC236}">
                      <a16:creationId xmlns:a16="http://schemas.microsoft.com/office/drawing/2014/main" xmlns="" id="{FDC05B63-6627-B347-840C-1B90ADCD9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xmlns="" id="{6F50E7E0-E1FB-DC46-94BD-323659BE6521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xmlns="" id="{50679065-2B14-074F-B3DC-DCF93053C041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323" name="Freeform 322">
                  <a:extLst>
                    <a:ext uri="{FF2B5EF4-FFF2-40B4-BE49-F238E27FC236}">
                      <a16:creationId xmlns:a16="http://schemas.microsoft.com/office/drawing/2014/main" xmlns="" id="{5A0E1729-023E-2140-AD5D-D50DFD52ACB0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xmlns="" id="{23FAB401-4227-C042-B9B3-199A5F2F9525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xmlns="" id="{4AEAC2E0-0DA5-1246-AE28-7CB4E45FD92F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xmlns="" id="{9B701F08-F0E9-574D-BBB7-9363024A5B81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21" name="Parallelogram 320">
                    <a:extLst>
                      <a:ext uri="{FF2B5EF4-FFF2-40B4-BE49-F238E27FC236}">
                        <a16:creationId xmlns:a16="http://schemas.microsoft.com/office/drawing/2014/main" xmlns="" id="{37F3B061-AFC3-9C41-AD5B-74E531946A8A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Parallelogram 321">
                    <a:extLst>
                      <a:ext uri="{FF2B5EF4-FFF2-40B4-BE49-F238E27FC236}">
                        <a16:creationId xmlns:a16="http://schemas.microsoft.com/office/drawing/2014/main" xmlns="" id="{3842079E-9091-9845-ACD2-2253C0A415E6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xmlns="" id="{D72D660C-ED30-0A4D-858C-96C26833C2DA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319" name="Parallelogram 318">
                    <a:extLst>
                      <a:ext uri="{FF2B5EF4-FFF2-40B4-BE49-F238E27FC236}">
                        <a16:creationId xmlns:a16="http://schemas.microsoft.com/office/drawing/2014/main" xmlns="" id="{A1EC1876-0238-BD4E-9A51-9F024BA3DEB6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Parallelogram 319">
                    <a:extLst>
                      <a:ext uri="{FF2B5EF4-FFF2-40B4-BE49-F238E27FC236}">
                        <a16:creationId xmlns:a16="http://schemas.microsoft.com/office/drawing/2014/main" xmlns="" id="{401F48BE-E1C3-784D-A16E-1C457A2345D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xmlns="" id="{196FA125-4EED-874A-9BDD-A1C791D81302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Parallelogram 306">
                  <a:extLst>
                    <a:ext uri="{FF2B5EF4-FFF2-40B4-BE49-F238E27FC236}">
                      <a16:creationId xmlns:a16="http://schemas.microsoft.com/office/drawing/2014/main" xmlns="" id="{BD9620EB-0013-9548-BC0E-66BB5DB76682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Parallelogram 307">
                  <a:extLst>
                    <a:ext uri="{FF2B5EF4-FFF2-40B4-BE49-F238E27FC236}">
                      <a16:creationId xmlns:a16="http://schemas.microsoft.com/office/drawing/2014/main" xmlns="" id="{0A4F976F-0B67-044D-B2D9-9B4D981AD287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Parallelogram 308">
                  <a:extLst>
                    <a:ext uri="{FF2B5EF4-FFF2-40B4-BE49-F238E27FC236}">
                      <a16:creationId xmlns:a16="http://schemas.microsoft.com/office/drawing/2014/main" xmlns="" id="{25A9DCF5-ED58-1845-BAD4-9DCED6F83BC8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Parallelogram 309">
                  <a:extLst>
                    <a:ext uri="{FF2B5EF4-FFF2-40B4-BE49-F238E27FC236}">
                      <a16:creationId xmlns:a16="http://schemas.microsoft.com/office/drawing/2014/main" xmlns="" id="{8BE17F68-4F71-1B48-9E7A-F56A8764DD4D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Parallelogram 310">
                  <a:extLst>
                    <a:ext uri="{FF2B5EF4-FFF2-40B4-BE49-F238E27FC236}">
                      <a16:creationId xmlns:a16="http://schemas.microsoft.com/office/drawing/2014/main" xmlns="" id="{BE4A8C85-8566-D942-99AD-32B51E12A4A1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xmlns="" id="{3219C856-7618-E744-B65A-8C56FADA5FB9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315" name="Parallelogram 314">
                    <a:extLst>
                      <a:ext uri="{FF2B5EF4-FFF2-40B4-BE49-F238E27FC236}">
                        <a16:creationId xmlns:a16="http://schemas.microsoft.com/office/drawing/2014/main" xmlns="" id="{A23B73CD-8376-5D47-B9D7-F5E3E780EEC1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6" name="Parallelogram 315">
                    <a:extLst>
                      <a:ext uri="{FF2B5EF4-FFF2-40B4-BE49-F238E27FC236}">
                        <a16:creationId xmlns:a16="http://schemas.microsoft.com/office/drawing/2014/main" xmlns="" id="{5C57DE97-C9B9-C64C-A4E0-287288EF13E0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Parallelogram 316">
                    <a:extLst>
                      <a:ext uri="{FF2B5EF4-FFF2-40B4-BE49-F238E27FC236}">
                        <a16:creationId xmlns:a16="http://schemas.microsoft.com/office/drawing/2014/main" xmlns="" id="{A83DD86F-E026-624F-B334-DF0CFC4B8E66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Parallelogram 317">
                    <a:extLst>
                      <a:ext uri="{FF2B5EF4-FFF2-40B4-BE49-F238E27FC236}">
                        <a16:creationId xmlns:a16="http://schemas.microsoft.com/office/drawing/2014/main" xmlns="" id="{1B954557-B8A9-3442-9D7C-55E0A90F8C69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3" name="Parallelogram 312">
                  <a:extLst>
                    <a:ext uri="{FF2B5EF4-FFF2-40B4-BE49-F238E27FC236}">
                      <a16:creationId xmlns:a16="http://schemas.microsoft.com/office/drawing/2014/main" xmlns="" id="{E1E4F150-5EBC-C547-9BA3-051990AF1F75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Parallelogram 313">
                  <a:extLst>
                    <a:ext uri="{FF2B5EF4-FFF2-40B4-BE49-F238E27FC236}">
                      <a16:creationId xmlns:a16="http://schemas.microsoft.com/office/drawing/2014/main" xmlns="" id="{7DCAB63E-20E5-1B46-B418-B57F407061A1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7565DEF-8CC5-8946-815B-B6DECFA628BA}"/>
              </a:ext>
            </a:extLst>
          </p:cNvPr>
          <p:cNvGrpSpPr/>
          <p:nvPr/>
        </p:nvGrpSpPr>
        <p:grpSpPr>
          <a:xfrm>
            <a:off x="1028700" y="4055169"/>
            <a:ext cx="9819860" cy="1908215"/>
            <a:chOff x="1028700" y="4055169"/>
            <a:chExt cx="9819860" cy="19082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910D187-987A-2E48-BD33-8FD3635EDE47}"/>
                </a:ext>
              </a:extLst>
            </p:cNvPr>
            <p:cNvSpPr txBox="1"/>
            <p:nvPr/>
          </p:nvSpPr>
          <p:spPr>
            <a:xfrm>
              <a:off x="1081708" y="4055169"/>
              <a:ext cx="976685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7338" indent="-287338"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800" dirty="0"/>
                <a:t>authentication request to home network HSS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mobile sends attach message (containing its IMSI, visited network info) relayed from BS to visited MME to home HHS</a:t>
              </a:r>
            </a:p>
            <a:p>
              <a:pPr marL="641350" lvl="1" indent="-236538">
                <a:buClr>
                  <a:srgbClr val="0012A0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IMSI identifies mobile’s home network</a:t>
              </a:r>
            </a:p>
            <a:p>
              <a:endParaRPr lang="en-US" dirty="0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xmlns="" id="{BD77E1FC-6D6D-A74D-AD47-54708C3575BD}"/>
                </a:ext>
              </a:extLst>
            </p:cNvPr>
            <p:cNvGrpSpPr/>
            <p:nvPr/>
          </p:nvGrpSpPr>
          <p:grpSpPr>
            <a:xfrm>
              <a:off x="1028700" y="4138907"/>
              <a:ext cx="305943" cy="369332"/>
              <a:chOff x="7031063" y="1754916"/>
              <a:chExt cx="305943" cy="369332"/>
            </a:xfrm>
          </p:grpSpPr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xmlns="" id="{99767F56-D144-EA46-9CB9-77CB6B372F38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xmlns="" id="{AC781DBF-837E-D345-95C3-E52DB8D4D490}"/>
                  </a:ext>
                </a:extLst>
              </p:cNvPr>
              <p:cNvSpPr txBox="1"/>
              <p:nvPr/>
            </p:nvSpPr>
            <p:spPr>
              <a:xfrm>
                <a:off x="7031063" y="1754916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03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xmlns="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Authentication, encryption in 4G LTE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910D187-987A-2E48-BD33-8FD3635EDE47}"/>
              </a:ext>
            </a:extLst>
          </p:cNvPr>
          <p:cNvSpPr txBox="1"/>
          <p:nvPr/>
        </p:nvSpPr>
        <p:spPr>
          <a:xfrm>
            <a:off x="1126434" y="4068419"/>
            <a:ext cx="109197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HSS use shared-in-advance secret key, K</a:t>
            </a:r>
            <a:r>
              <a:rPr lang="en-US" sz="2800" baseline="-25000" dirty="0"/>
              <a:t>HSS-M</a:t>
            </a:r>
            <a:r>
              <a:rPr lang="en-US" sz="2800" dirty="0"/>
              <a:t>, to derive authentication token, </a:t>
            </a:r>
            <a:r>
              <a:rPr lang="en-US" sz="2400" i="1" dirty="0">
                <a:solidFill>
                  <a:srgbClr val="0012A0"/>
                </a:solidFill>
              </a:rPr>
              <a:t>auth_token</a:t>
            </a:r>
            <a:r>
              <a:rPr lang="en-US" sz="2800" dirty="0"/>
              <a:t>, and expected authentication response token, </a:t>
            </a:r>
            <a:r>
              <a:rPr lang="en-US" sz="2400" i="1" dirty="0">
                <a:solidFill>
                  <a:srgbClr val="0012A0"/>
                </a:solidFill>
              </a:rPr>
              <a:t>xres</a:t>
            </a:r>
            <a:r>
              <a:rPr lang="en-US" sz="2400" i="1" baseline="-25000" dirty="0">
                <a:solidFill>
                  <a:srgbClr val="0012A0"/>
                </a:solidFill>
              </a:rPr>
              <a:t>HSS</a:t>
            </a:r>
            <a:endParaRPr lang="en-US" sz="2400" i="1" dirty="0">
              <a:solidFill>
                <a:srgbClr val="0012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contains info encrypted by HSS using K</a:t>
            </a:r>
            <a:r>
              <a:rPr lang="en-US" sz="2400" baseline="-25000" dirty="0"/>
              <a:t>HSS-M</a:t>
            </a:r>
            <a:r>
              <a:rPr lang="en-US" sz="2400" dirty="0"/>
              <a:t> , allowing mobile to know that whoever computed </a:t>
            </a:r>
            <a:r>
              <a:rPr lang="en-US" sz="2400" i="1" dirty="0">
                <a:solidFill>
                  <a:srgbClr val="0012A0"/>
                </a:solidFill>
              </a:rPr>
              <a:t>auth_token </a:t>
            </a:r>
            <a:r>
              <a:rPr lang="en-US" sz="2400" dirty="0"/>
              <a:t>knows shared-in-advance secret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mobile has authenticated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visited HSS keeps </a:t>
            </a:r>
            <a:r>
              <a:rPr lang="en-US" sz="2000" i="1" dirty="0">
                <a:solidFill>
                  <a:srgbClr val="0012A0"/>
                </a:solidFill>
              </a:rPr>
              <a:t>xres</a:t>
            </a:r>
            <a:r>
              <a:rPr lang="en-US" sz="2000" i="1" baseline="-25000" dirty="0">
                <a:solidFill>
                  <a:srgbClr val="0012A0"/>
                </a:solidFill>
              </a:rPr>
              <a:t>HSS </a:t>
            </a:r>
            <a:r>
              <a:rPr lang="en-US" sz="2000" dirty="0">
                <a:solidFill>
                  <a:srgbClr val="0012A0"/>
                </a:solidFill>
              </a:rPr>
              <a:t>for later use</a:t>
            </a:r>
            <a:endParaRPr lang="en-US" dirty="0">
              <a:solidFill>
                <a:srgbClr val="0012A0"/>
              </a:solidFill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D59B293D-1764-4843-8A74-36EAD02B76F7}"/>
              </a:ext>
            </a:extLst>
          </p:cNvPr>
          <p:cNvGrpSpPr/>
          <p:nvPr/>
        </p:nvGrpSpPr>
        <p:grpSpPr>
          <a:xfrm>
            <a:off x="1028700" y="4138907"/>
            <a:ext cx="305943" cy="369332"/>
            <a:chOff x="7031063" y="1754916"/>
            <a:chExt cx="305943" cy="369332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xmlns="" id="{8DBC537D-9564-BF47-9D69-A6797C5A8798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FEE9BC70-3513-0449-BA20-F87211E08FEA}"/>
                </a:ext>
              </a:extLst>
            </p:cNvPr>
            <p:cNvSpPr txBox="1"/>
            <p:nvPr/>
          </p:nvSpPr>
          <p:spPr>
            <a:xfrm>
              <a:off x="7031063" y="1754916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D705477-DCA1-A64D-8914-24F067699142}"/>
              </a:ext>
            </a:extLst>
          </p:cNvPr>
          <p:cNvGrpSpPr/>
          <p:nvPr/>
        </p:nvGrpSpPr>
        <p:grpSpPr>
          <a:xfrm>
            <a:off x="1887538" y="3204530"/>
            <a:ext cx="7115215" cy="657471"/>
            <a:chOff x="1887538" y="3204530"/>
            <a:chExt cx="7115215" cy="65747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xmlns="" id="{454E7A32-7EA6-8E43-8552-34C8D1579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0792" y="3472072"/>
              <a:ext cx="2938408" cy="14051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D073D512-38E0-9145-9A57-1733E30E432F}"/>
                </a:ext>
              </a:extLst>
            </p:cNvPr>
            <p:cNvGrpSpPr/>
            <p:nvPr/>
          </p:nvGrpSpPr>
          <p:grpSpPr>
            <a:xfrm>
              <a:off x="7167066" y="3277941"/>
              <a:ext cx="305943" cy="369332"/>
              <a:chOff x="7031063" y="1728412"/>
              <a:chExt cx="305943" cy="3693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0CE04E9A-ED82-6A46-84A4-0B8E123AC111}"/>
                  </a:ext>
                </a:extLst>
              </p:cNvPr>
              <p:cNvSpPr/>
              <p:nvPr/>
            </p:nvSpPr>
            <p:spPr>
              <a:xfrm>
                <a:off x="7039416" y="1803954"/>
                <a:ext cx="282799" cy="28279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DF330B63-F879-CC4D-A36C-47A2548CB411}"/>
                  </a:ext>
                </a:extLst>
              </p:cNvPr>
              <p:cNvSpPr txBox="1"/>
              <p:nvPr/>
            </p:nvSpPr>
            <p:spPr>
              <a:xfrm>
                <a:off x="7031063" y="1728412"/>
                <a:ext cx="305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DEC19E2B-2077-CF4C-A373-903FBED2136B}"/>
                </a:ext>
              </a:extLst>
            </p:cNvPr>
            <p:cNvSpPr txBox="1"/>
            <p:nvPr/>
          </p:nvSpPr>
          <p:spPr>
            <a:xfrm>
              <a:off x="6016163" y="3554224"/>
              <a:ext cx="2986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AUTH_RESP (auth token,xres</a:t>
              </a:r>
              <a:r>
                <a:rPr lang="en-US" sz="1400" baseline="-25000" dirty="0"/>
                <a:t>HSS</a:t>
              </a:r>
              <a:r>
                <a:rPr lang="en-US" sz="1400" dirty="0"/>
                <a:t>,keys)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xmlns="" id="{402FE67E-044D-1041-9BF9-4CEB75B81860}"/>
                </a:ext>
              </a:extLst>
            </p:cNvPr>
            <p:cNvCxnSpPr/>
            <p:nvPr/>
          </p:nvCxnSpPr>
          <p:spPr>
            <a:xfrm flipH="1">
              <a:off x="4038600" y="3536969"/>
              <a:ext cx="1648333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xmlns="" id="{B018B89E-6970-6140-BD4E-895D0B2A10D1}"/>
                </a:ext>
              </a:extLst>
            </p:cNvPr>
            <p:cNvCxnSpPr/>
            <p:nvPr/>
          </p:nvCxnSpPr>
          <p:spPr>
            <a:xfrm flipH="1">
              <a:off x="1887538" y="3587815"/>
              <a:ext cx="1965534" cy="0"/>
            </a:xfrm>
            <a:prstGeom prst="straightConnector1">
              <a:avLst/>
            </a:prstGeom>
            <a:ln w="50800">
              <a:solidFill>
                <a:srgbClr val="00009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CC085CA-0724-3F42-97E0-A9C7C6EDFA46}"/>
                </a:ext>
              </a:extLst>
            </p:cNvPr>
            <p:cNvSpPr txBox="1"/>
            <p:nvPr/>
          </p:nvSpPr>
          <p:spPr>
            <a:xfrm>
              <a:off x="3902614" y="3204530"/>
              <a:ext cx="152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 auth token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1C84D2A8-6B2D-BA4B-B892-447774E0A9D1}"/>
                </a:ext>
              </a:extLst>
            </p:cNvPr>
            <p:cNvSpPr txBox="1"/>
            <p:nvPr/>
          </p:nvSpPr>
          <p:spPr>
            <a:xfrm>
              <a:off x="1899298" y="3260751"/>
              <a:ext cx="1481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          auth token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xmlns="" id="{CB9C8B86-9FC8-3A43-BB15-BAA0F529CF91}"/>
              </a:ext>
            </a:extLst>
          </p:cNvPr>
          <p:cNvCxnSpPr/>
          <p:nvPr/>
        </p:nvCxnSpPr>
        <p:spPr>
          <a:xfrm>
            <a:off x="1887538" y="3037340"/>
            <a:ext cx="19655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xmlns="" id="{ECD22C9F-ABF8-AB4C-952E-2303E6F383E8}"/>
              </a:ext>
            </a:extLst>
          </p:cNvPr>
          <p:cNvCxnSpPr/>
          <p:nvPr/>
        </p:nvCxnSpPr>
        <p:spPr>
          <a:xfrm>
            <a:off x="4038600" y="3068672"/>
            <a:ext cx="1648333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DCC43E1C-2232-9645-981A-0A38A91FBF6A}"/>
              </a:ext>
            </a:extLst>
          </p:cNvPr>
          <p:cNvCxnSpPr>
            <a:cxnSpLocks/>
          </p:cNvCxnSpPr>
          <p:nvPr/>
        </p:nvCxnSpPr>
        <p:spPr>
          <a:xfrm>
            <a:off x="5919866" y="3134513"/>
            <a:ext cx="2985595" cy="0"/>
          </a:xfrm>
          <a:prstGeom prst="straightConnector1">
            <a:avLst/>
          </a:prstGeom>
          <a:ln w="50800"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292CD9E2-6543-D54A-9AD1-250C0050D1CE}"/>
              </a:ext>
            </a:extLst>
          </p:cNvPr>
          <p:cNvGrpSpPr/>
          <p:nvPr/>
        </p:nvGrpSpPr>
        <p:grpSpPr>
          <a:xfrm>
            <a:off x="7139101" y="2926333"/>
            <a:ext cx="305943" cy="369332"/>
            <a:chOff x="7031063" y="1728412"/>
            <a:chExt cx="305943" cy="3693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68A2B9F4-7A8B-4D4F-ACB9-F53FAEAFC3CC}"/>
                </a:ext>
              </a:extLst>
            </p:cNvPr>
            <p:cNvSpPr/>
            <p:nvPr/>
          </p:nvSpPr>
          <p:spPr>
            <a:xfrm>
              <a:off x="7039416" y="1803954"/>
              <a:ext cx="282799" cy="2827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1C2573F8-9444-C24A-8D7C-A5693EE1A2C0}"/>
                </a:ext>
              </a:extLst>
            </p:cNvPr>
            <p:cNvSpPr txBox="1"/>
            <p:nvPr/>
          </p:nvSpPr>
          <p:spPr>
            <a:xfrm>
              <a:off x="7031063" y="1728412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DB739DC4-56AF-644A-A5E4-0CF8694996B9}"/>
              </a:ext>
            </a:extLst>
          </p:cNvPr>
          <p:cNvSpPr txBox="1"/>
          <p:nvPr/>
        </p:nvSpPr>
        <p:spPr>
          <a:xfrm>
            <a:off x="2465463" y="2736842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97914EBF-11C0-4A46-BB6A-071A6299EB85}"/>
              </a:ext>
            </a:extLst>
          </p:cNvPr>
          <p:cNvSpPr txBox="1"/>
          <p:nvPr/>
        </p:nvSpPr>
        <p:spPr>
          <a:xfrm>
            <a:off x="4562472" y="2753114"/>
            <a:ext cx="64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attach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9356AC14-5E8C-AF4C-9451-2167E8BC45FA}"/>
              </a:ext>
            </a:extLst>
          </p:cNvPr>
          <p:cNvSpPr txBox="1"/>
          <p:nvPr/>
        </p:nvSpPr>
        <p:spPr>
          <a:xfrm>
            <a:off x="6241127" y="2738790"/>
            <a:ext cx="210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AUTH_REQ (IMSI, VN info)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xmlns="" id="{E5E40081-96E6-1745-AAC4-5F3148A259E9}"/>
              </a:ext>
            </a:extLst>
          </p:cNvPr>
          <p:cNvCxnSpPr>
            <a:cxnSpLocks/>
          </p:cNvCxnSpPr>
          <p:nvPr/>
        </p:nvCxnSpPr>
        <p:spPr>
          <a:xfrm>
            <a:off x="1781522" y="2738790"/>
            <a:ext cx="0" cy="10331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159ABA0F-2A03-564A-948B-667D9F4325D9}"/>
              </a:ext>
            </a:extLst>
          </p:cNvPr>
          <p:cNvCxnSpPr>
            <a:cxnSpLocks/>
          </p:cNvCxnSpPr>
          <p:nvPr/>
        </p:nvCxnSpPr>
        <p:spPr>
          <a:xfrm>
            <a:off x="3955634" y="2753114"/>
            <a:ext cx="0" cy="1018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xmlns="" id="{637F8F2F-4E0C-C547-BE87-B002E37FA64B}"/>
              </a:ext>
            </a:extLst>
          </p:cNvPr>
          <p:cNvCxnSpPr>
            <a:cxnSpLocks/>
          </p:cNvCxnSpPr>
          <p:nvPr/>
        </p:nvCxnSpPr>
        <p:spPr>
          <a:xfrm>
            <a:off x="5797483" y="2767438"/>
            <a:ext cx="0" cy="10044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xmlns="" id="{1C7E0182-D7F0-D647-B822-8CEC05A37885}"/>
              </a:ext>
            </a:extLst>
          </p:cNvPr>
          <p:cNvCxnSpPr>
            <a:cxnSpLocks/>
            <a:endCxn id="106" idx="3"/>
          </p:cNvCxnSpPr>
          <p:nvPr/>
        </p:nvCxnSpPr>
        <p:spPr>
          <a:xfrm>
            <a:off x="8989635" y="2781762"/>
            <a:ext cx="13118" cy="9263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DEA18A43-1054-A443-88F8-FB39173ED372}"/>
              </a:ext>
            </a:extLst>
          </p:cNvPr>
          <p:cNvGrpSpPr/>
          <p:nvPr/>
        </p:nvGrpSpPr>
        <p:grpSpPr>
          <a:xfrm>
            <a:off x="783189" y="1394177"/>
            <a:ext cx="9713306" cy="1468172"/>
            <a:chOff x="783189" y="1473689"/>
            <a:chExt cx="9713306" cy="1468172"/>
          </a:xfrm>
        </p:grpSpPr>
        <p:sp>
          <p:nvSpPr>
            <p:cNvPr id="186" name="Hexagon 185">
              <a:extLst>
                <a:ext uri="{FF2B5EF4-FFF2-40B4-BE49-F238E27FC236}">
                  <a16:creationId xmlns:a16="http://schemas.microsoft.com/office/drawing/2014/main" xmlns="" id="{8DBEAEF7-4C5C-D447-AB1D-11A093287EEF}"/>
                </a:ext>
              </a:extLst>
            </p:cNvPr>
            <p:cNvSpPr/>
            <p:nvPr/>
          </p:nvSpPr>
          <p:spPr>
            <a:xfrm>
              <a:off x="3331269" y="1537253"/>
              <a:ext cx="1442882" cy="1232452"/>
            </a:xfrm>
            <a:prstGeom prst="hexagon">
              <a:avLst/>
            </a:prstGeom>
            <a:solidFill>
              <a:srgbClr val="9A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xmlns="" id="{9E371663-95EB-E647-8EE8-05BADA1FF1AB}"/>
                </a:ext>
              </a:extLst>
            </p:cNvPr>
            <p:cNvSpPr txBox="1"/>
            <p:nvPr/>
          </p:nvSpPr>
          <p:spPr>
            <a:xfrm>
              <a:off x="3304533" y="2516742"/>
              <a:ext cx="1574150" cy="29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Base station (BS)</a:t>
              </a:r>
              <a:endParaRPr lang="en-US" sz="120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xmlns="" id="{61D23690-4BBA-4F4D-A564-6275AA4F6AD9}"/>
                </a:ext>
              </a:extLst>
            </p:cNvPr>
            <p:cNvSpPr/>
            <p:nvPr/>
          </p:nvSpPr>
          <p:spPr>
            <a:xfrm>
              <a:off x="1686888" y="2059936"/>
              <a:ext cx="1215337" cy="3428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Line 55">
              <a:extLst>
                <a:ext uri="{FF2B5EF4-FFF2-40B4-BE49-F238E27FC236}">
                  <a16:creationId xmlns:a16="http://schemas.microsoft.com/office/drawing/2014/main" xmlns="" id="{87A7F167-4622-7346-BC7E-AA2F66EAC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004" y="2209458"/>
              <a:ext cx="3151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27">
              <a:extLst>
                <a:ext uri="{FF2B5EF4-FFF2-40B4-BE49-F238E27FC236}">
                  <a16:creationId xmlns:a16="http://schemas.microsoft.com/office/drawing/2014/main" xmlns="" id="{530C61E8-43F2-4245-8C62-B7671CEAA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7045" y="1600323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8" name="Text Box 28">
              <a:extLst>
                <a:ext uri="{FF2B5EF4-FFF2-40B4-BE49-F238E27FC236}">
                  <a16:creationId xmlns:a16="http://schemas.microsoft.com/office/drawing/2014/main" xmlns="" id="{4CDF48DD-E16E-014F-97B7-B71AD6B70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232" y="2408616"/>
              <a:ext cx="1495987" cy="338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Visited network</a:t>
              </a:r>
            </a:p>
          </p:txBody>
        </p:sp>
        <p:sp>
          <p:nvSpPr>
            <p:cNvPr id="199" name="Text Box 60">
              <a:extLst>
                <a:ext uri="{FF2B5EF4-FFF2-40B4-BE49-F238E27FC236}">
                  <a16:creationId xmlns:a16="http://schemas.microsoft.com/office/drawing/2014/main" xmlns="" id="{59CBDBDD-1809-3B40-9963-FE1FB6EB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89" y="1752986"/>
              <a:ext cx="16208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endPara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0" name="Group 652">
              <a:extLst>
                <a:ext uri="{FF2B5EF4-FFF2-40B4-BE49-F238E27FC236}">
                  <a16:creationId xmlns:a16="http://schemas.microsoft.com/office/drawing/2014/main" xmlns="" id="{AE383968-5D9D-FA4B-9E7F-A29822663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209" y="1537253"/>
              <a:ext cx="1060718" cy="1101004"/>
              <a:chOff x="2751" y="1851"/>
              <a:chExt cx="462" cy="478"/>
            </a:xfrm>
          </p:grpSpPr>
          <p:pic>
            <p:nvPicPr>
              <p:cNvPr id="270" name="Picture 653" descr="iphone_stylized_small">
                <a:extLst>
                  <a:ext uri="{FF2B5EF4-FFF2-40B4-BE49-F238E27FC236}">
                    <a16:creationId xmlns:a16="http://schemas.microsoft.com/office/drawing/2014/main" xmlns="" id="{8F840BAA-30FF-8B4C-8323-06B9ED11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1" name="Picture 654" descr="antenna_radiation_stylized">
                <a:extLst>
                  <a:ext uri="{FF2B5EF4-FFF2-40B4-BE49-F238E27FC236}">
                    <a16:creationId xmlns:a16="http://schemas.microsoft.com/office/drawing/2014/main" xmlns="" id="{84AEF364-B907-7540-965A-0AA860BB2D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xmlns="" id="{3E2BA513-17BF-524E-AD52-CF0E3A3D4E23}"/>
                </a:ext>
              </a:extLst>
            </p:cNvPr>
            <p:cNvSpPr txBox="1"/>
            <p:nvPr/>
          </p:nvSpPr>
          <p:spPr>
            <a:xfrm>
              <a:off x="5654431" y="1615296"/>
              <a:ext cx="1806542" cy="722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Mobility Management Entity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MME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2" name="Picture 201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4F9EE169-4ADE-284D-8AAD-D6D4B009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4364" y="1489054"/>
              <a:ext cx="476091" cy="888056"/>
            </a:xfrm>
            <a:prstGeom prst="rect">
              <a:avLst/>
            </a:prstGeom>
          </p:spPr>
        </p:pic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xmlns="" id="{397B704F-88E8-D44F-80DA-8F2FF10FAE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90453" y="1560567"/>
              <a:ext cx="2178110" cy="1341538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4" name="Text Box 28">
              <a:extLst>
                <a:ext uri="{FF2B5EF4-FFF2-40B4-BE49-F238E27FC236}">
                  <a16:creationId xmlns:a16="http://schemas.microsoft.com/office/drawing/2014/main" xmlns="" id="{D934DB8C-A1B4-6B4B-AB36-0B66A82C1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6936" y="2375031"/>
              <a:ext cx="143199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Home network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AEBF84AF-150D-3240-9154-90511C4E3243}"/>
                </a:ext>
              </a:extLst>
            </p:cNvPr>
            <p:cNvSpPr txBox="1"/>
            <p:nvPr/>
          </p:nvSpPr>
          <p:spPr>
            <a:xfrm>
              <a:off x="8814217" y="1473689"/>
              <a:ext cx="1682278" cy="51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Home Subscriber Service (</a:t>
              </a:r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HSS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)</a:t>
              </a:r>
            </a:p>
          </p:txBody>
        </p:sp>
        <p:pic>
          <p:nvPicPr>
            <p:cNvPr id="206" name="Picture 205" descr="A screen shot of a computer&#10;&#10;Description automatically generated">
              <a:extLst>
                <a:ext uri="{FF2B5EF4-FFF2-40B4-BE49-F238E27FC236}">
                  <a16:creationId xmlns:a16="http://schemas.microsoft.com/office/drawing/2014/main" xmlns="" id="{2CE0713A-DCCE-B641-8EC4-1069A32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512" y="1508932"/>
              <a:ext cx="476091" cy="888056"/>
            </a:xfrm>
            <a:prstGeom prst="rect">
              <a:avLst/>
            </a:prstGeom>
          </p:spPr>
        </p:pic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xmlns="" id="{97B1D7E8-FF46-064D-97E7-4A19D7613CDE}"/>
                </a:ext>
              </a:extLst>
            </p:cNvPr>
            <p:cNvSpPr/>
            <p:nvPr/>
          </p:nvSpPr>
          <p:spPr>
            <a:xfrm>
              <a:off x="7103166" y="1915378"/>
              <a:ext cx="910996" cy="58265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551784 w 1934789"/>
                <a:gd name="connsiteY0" fmla="*/ 540513 h 1886326"/>
                <a:gd name="connsiteX1" fmla="*/ 191432 w 1934789"/>
                <a:gd name="connsiteY1" fmla="*/ 946072 h 1886326"/>
                <a:gd name="connsiteX2" fmla="*/ 113085 w 1934789"/>
                <a:gd name="connsiteY2" fmla="*/ 1743684 h 1886326"/>
                <a:gd name="connsiteX3" fmla="*/ 1769169 w 1934789"/>
                <a:gd name="connsiteY3" fmla="*/ 1846509 h 1886326"/>
                <a:gd name="connsiteX4" fmla="*/ 1788297 w 1934789"/>
                <a:gd name="connsiteY4" fmla="*/ 1298227 h 1886326"/>
                <a:gd name="connsiteX5" fmla="*/ 1409514 w 1934789"/>
                <a:gd name="connsiteY5" fmla="*/ 1052213 h 1886326"/>
                <a:gd name="connsiteX6" fmla="*/ 1719730 w 1934789"/>
                <a:gd name="connsiteY6" fmla="*/ 532271 h 1886326"/>
                <a:gd name="connsiteX7" fmla="*/ 1588145 w 1934789"/>
                <a:gd name="connsiteY7" fmla="*/ 126690 h 1886326"/>
                <a:gd name="connsiteX8" fmla="*/ 1030516 w 1934789"/>
                <a:gd name="connsiteY8" fmla="*/ 27077 h 1886326"/>
                <a:gd name="connsiteX9" fmla="*/ 551784 w 1934789"/>
                <a:gd name="connsiteY9" fmla="*/ 540513 h 1886326"/>
                <a:gd name="connsiteX0" fmla="*/ 551784 w 1900403"/>
                <a:gd name="connsiteY0" fmla="*/ 540513 h 1886326"/>
                <a:gd name="connsiteX1" fmla="*/ 191432 w 1900403"/>
                <a:gd name="connsiteY1" fmla="*/ 946072 h 1886326"/>
                <a:gd name="connsiteX2" fmla="*/ 113085 w 1900403"/>
                <a:gd name="connsiteY2" fmla="*/ 1743684 h 1886326"/>
                <a:gd name="connsiteX3" fmla="*/ 1769169 w 1900403"/>
                <a:gd name="connsiteY3" fmla="*/ 1846509 h 1886326"/>
                <a:gd name="connsiteX4" fmla="*/ 1788297 w 1900403"/>
                <a:gd name="connsiteY4" fmla="*/ 1298227 h 1886326"/>
                <a:gd name="connsiteX5" fmla="*/ 1719730 w 1900403"/>
                <a:gd name="connsiteY5" fmla="*/ 532271 h 1886326"/>
                <a:gd name="connsiteX6" fmla="*/ 1588145 w 1900403"/>
                <a:gd name="connsiteY6" fmla="*/ 126690 h 1886326"/>
                <a:gd name="connsiteX7" fmla="*/ 1030516 w 1900403"/>
                <a:gd name="connsiteY7" fmla="*/ 27077 h 1886326"/>
                <a:gd name="connsiteX8" fmla="*/ 551784 w 1900403"/>
                <a:gd name="connsiteY8" fmla="*/ 540513 h 1886326"/>
                <a:gd name="connsiteX0" fmla="*/ 551784 w 2140248"/>
                <a:gd name="connsiteY0" fmla="*/ 540513 h 1886326"/>
                <a:gd name="connsiteX1" fmla="*/ 191432 w 2140248"/>
                <a:gd name="connsiteY1" fmla="*/ 946072 h 1886326"/>
                <a:gd name="connsiteX2" fmla="*/ 113085 w 2140248"/>
                <a:gd name="connsiteY2" fmla="*/ 1743684 h 1886326"/>
                <a:gd name="connsiteX3" fmla="*/ 1769169 w 2140248"/>
                <a:gd name="connsiteY3" fmla="*/ 1846509 h 1886326"/>
                <a:gd name="connsiteX4" fmla="*/ 1788297 w 2140248"/>
                <a:gd name="connsiteY4" fmla="*/ 1298227 h 1886326"/>
                <a:gd name="connsiteX5" fmla="*/ 2137828 w 2140248"/>
                <a:gd name="connsiteY5" fmla="*/ 516390 h 1886326"/>
                <a:gd name="connsiteX6" fmla="*/ 1588145 w 2140248"/>
                <a:gd name="connsiteY6" fmla="*/ 126690 h 1886326"/>
                <a:gd name="connsiteX7" fmla="*/ 1030516 w 2140248"/>
                <a:gd name="connsiteY7" fmla="*/ 27077 h 1886326"/>
                <a:gd name="connsiteX8" fmla="*/ 551784 w 2140248"/>
                <a:gd name="connsiteY8" fmla="*/ 540513 h 1886326"/>
                <a:gd name="connsiteX0" fmla="*/ 839 w 2332590"/>
                <a:gd name="connsiteY0" fmla="*/ 234577 h 1866234"/>
                <a:gd name="connsiteX1" fmla="*/ 383774 w 2332590"/>
                <a:gd name="connsiteY1" fmla="*/ 925980 h 1866234"/>
                <a:gd name="connsiteX2" fmla="*/ 305427 w 2332590"/>
                <a:gd name="connsiteY2" fmla="*/ 1723592 h 1866234"/>
                <a:gd name="connsiteX3" fmla="*/ 1961511 w 2332590"/>
                <a:gd name="connsiteY3" fmla="*/ 1826417 h 1866234"/>
                <a:gd name="connsiteX4" fmla="*/ 1980639 w 2332590"/>
                <a:gd name="connsiteY4" fmla="*/ 1278135 h 1866234"/>
                <a:gd name="connsiteX5" fmla="*/ 2330170 w 2332590"/>
                <a:gd name="connsiteY5" fmla="*/ 496298 h 1866234"/>
                <a:gd name="connsiteX6" fmla="*/ 1780487 w 2332590"/>
                <a:gd name="connsiteY6" fmla="*/ 106598 h 1866234"/>
                <a:gd name="connsiteX7" fmla="*/ 1222858 w 2332590"/>
                <a:gd name="connsiteY7" fmla="*/ 6985 h 1866234"/>
                <a:gd name="connsiteX8" fmla="*/ 839 w 2332590"/>
                <a:gd name="connsiteY8" fmla="*/ 234577 h 1866234"/>
                <a:gd name="connsiteX0" fmla="*/ 169859 w 2501610"/>
                <a:gd name="connsiteY0" fmla="*/ 234577 h 1866234"/>
                <a:gd name="connsiteX1" fmla="*/ 41784 w 2501610"/>
                <a:gd name="connsiteY1" fmla="*/ 925980 h 1866234"/>
                <a:gd name="connsiteX2" fmla="*/ 474447 w 2501610"/>
                <a:gd name="connsiteY2" fmla="*/ 1723592 h 1866234"/>
                <a:gd name="connsiteX3" fmla="*/ 2130531 w 2501610"/>
                <a:gd name="connsiteY3" fmla="*/ 1826417 h 1866234"/>
                <a:gd name="connsiteX4" fmla="*/ 2149659 w 2501610"/>
                <a:gd name="connsiteY4" fmla="*/ 1278135 h 1866234"/>
                <a:gd name="connsiteX5" fmla="*/ 2499190 w 2501610"/>
                <a:gd name="connsiteY5" fmla="*/ 496298 h 1866234"/>
                <a:gd name="connsiteX6" fmla="*/ 1949507 w 2501610"/>
                <a:gd name="connsiteY6" fmla="*/ 106598 h 1866234"/>
                <a:gd name="connsiteX7" fmla="*/ 1391878 w 2501610"/>
                <a:gd name="connsiteY7" fmla="*/ 6985 h 1866234"/>
                <a:gd name="connsiteX8" fmla="*/ 169859 w 2501610"/>
                <a:gd name="connsiteY8" fmla="*/ 234577 h 1866234"/>
                <a:gd name="connsiteX0" fmla="*/ 169859 w 2521114"/>
                <a:gd name="connsiteY0" fmla="*/ 234577 h 1866234"/>
                <a:gd name="connsiteX1" fmla="*/ 41784 w 2521114"/>
                <a:gd name="connsiteY1" fmla="*/ 925980 h 1866234"/>
                <a:gd name="connsiteX2" fmla="*/ 474447 w 2521114"/>
                <a:gd name="connsiteY2" fmla="*/ 1723592 h 1866234"/>
                <a:gd name="connsiteX3" fmla="*/ 2130531 w 2521114"/>
                <a:gd name="connsiteY3" fmla="*/ 1826417 h 1866234"/>
                <a:gd name="connsiteX4" fmla="*/ 2149659 w 2521114"/>
                <a:gd name="connsiteY4" fmla="*/ 1278135 h 1866234"/>
                <a:gd name="connsiteX5" fmla="*/ 2386606 w 2521114"/>
                <a:gd name="connsiteY5" fmla="*/ 1096675 h 1866234"/>
                <a:gd name="connsiteX6" fmla="*/ 2499190 w 2521114"/>
                <a:gd name="connsiteY6" fmla="*/ 496298 h 1866234"/>
                <a:gd name="connsiteX7" fmla="*/ 1949507 w 2521114"/>
                <a:gd name="connsiteY7" fmla="*/ 106598 h 1866234"/>
                <a:gd name="connsiteX8" fmla="*/ 1391878 w 2521114"/>
                <a:gd name="connsiteY8" fmla="*/ 6985 h 1866234"/>
                <a:gd name="connsiteX9" fmla="*/ 169859 w 2521114"/>
                <a:gd name="connsiteY9" fmla="*/ 234577 h 1866234"/>
                <a:gd name="connsiteX0" fmla="*/ 76021 w 2427276"/>
                <a:gd name="connsiteY0" fmla="*/ 234577 h 1866880"/>
                <a:gd name="connsiteX1" fmla="*/ 156994 w 2427276"/>
                <a:gd name="connsiteY1" fmla="*/ 910100 h 1866880"/>
                <a:gd name="connsiteX2" fmla="*/ 380609 w 2427276"/>
                <a:gd name="connsiteY2" fmla="*/ 1723592 h 1866880"/>
                <a:gd name="connsiteX3" fmla="*/ 2036693 w 2427276"/>
                <a:gd name="connsiteY3" fmla="*/ 1826417 h 1866880"/>
                <a:gd name="connsiteX4" fmla="*/ 2055821 w 2427276"/>
                <a:gd name="connsiteY4" fmla="*/ 1278135 h 1866880"/>
                <a:gd name="connsiteX5" fmla="*/ 2292768 w 2427276"/>
                <a:gd name="connsiteY5" fmla="*/ 1096675 h 1866880"/>
                <a:gd name="connsiteX6" fmla="*/ 2405352 w 2427276"/>
                <a:gd name="connsiteY6" fmla="*/ 496298 h 1866880"/>
                <a:gd name="connsiteX7" fmla="*/ 1855669 w 2427276"/>
                <a:gd name="connsiteY7" fmla="*/ 106598 h 1866880"/>
                <a:gd name="connsiteX8" fmla="*/ 1298040 w 2427276"/>
                <a:gd name="connsiteY8" fmla="*/ 6985 h 1866880"/>
                <a:gd name="connsiteX9" fmla="*/ 76021 w 2427276"/>
                <a:gd name="connsiteY9" fmla="*/ 234577 h 1866880"/>
                <a:gd name="connsiteX0" fmla="*/ 65838 w 2417093"/>
                <a:gd name="connsiteY0" fmla="*/ 146138 h 1778441"/>
                <a:gd name="connsiteX1" fmla="*/ 146811 w 2417093"/>
                <a:gd name="connsiteY1" fmla="*/ 821661 h 1778441"/>
                <a:gd name="connsiteX2" fmla="*/ 370426 w 2417093"/>
                <a:gd name="connsiteY2" fmla="*/ 1635153 h 1778441"/>
                <a:gd name="connsiteX3" fmla="*/ 2026510 w 2417093"/>
                <a:gd name="connsiteY3" fmla="*/ 1737978 h 1778441"/>
                <a:gd name="connsiteX4" fmla="*/ 2045638 w 2417093"/>
                <a:gd name="connsiteY4" fmla="*/ 1189696 h 1778441"/>
                <a:gd name="connsiteX5" fmla="*/ 2282585 w 2417093"/>
                <a:gd name="connsiteY5" fmla="*/ 1008236 h 1778441"/>
                <a:gd name="connsiteX6" fmla="*/ 2395169 w 2417093"/>
                <a:gd name="connsiteY6" fmla="*/ 407859 h 1778441"/>
                <a:gd name="connsiteX7" fmla="*/ 1845486 w 2417093"/>
                <a:gd name="connsiteY7" fmla="*/ 18159 h 1778441"/>
                <a:gd name="connsiteX8" fmla="*/ 1148491 w 2417093"/>
                <a:gd name="connsiteY8" fmla="*/ 252030 h 1778441"/>
                <a:gd name="connsiteX9" fmla="*/ 65838 w 2417093"/>
                <a:gd name="connsiteY9" fmla="*/ 146138 h 1778441"/>
                <a:gd name="connsiteX0" fmla="*/ 171178 w 2522433"/>
                <a:gd name="connsiteY0" fmla="*/ 146138 h 1778441"/>
                <a:gd name="connsiteX1" fmla="*/ 252151 w 2522433"/>
                <a:gd name="connsiteY1" fmla="*/ 821661 h 1778441"/>
                <a:gd name="connsiteX2" fmla="*/ 475766 w 2522433"/>
                <a:gd name="connsiteY2" fmla="*/ 1635153 h 1778441"/>
                <a:gd name="connsiteX3" fmla="*/ 2131850 w 2522433"/>
                <a:gd name="connsiteY3" fmla="*/ 1737978 h 1778441"/>
                <a:gd name="connsiteX4" fmla="*/ 2150978 w 2522433"/>
                <a:gd name="connsiteY4" fmla="*/ 1189696 h 1778441"/>
                <a:gd name="connsiteX5" fmla="*/ 2387925 w 2522433"/>
                <a:gd name="connsiteY5" fmla="*/ 1008236 h 1778441"/>
                <a:gd name="connsiteX6" fmla="*/ 2500509 w 2522433"/>
                <a:gd name="connsiteY6" fmla="*/ 407859 h 1778441"/>
                <a:gd name="connsiteX7" fmla="*/ 1950826 w 2522433"/>
                <a:gd name="connsiteY7" fmla="*/ 18159 h 1778441"/>
                <a:gd name="connsiteX8" fmla="*/ 1253831 w 2522433"/>
                <a:gd name="connsiteY8" fmla="*/ 252030 h 1778441"/>
                <a:gd name="connsiteX9" fmla="*/ 171178 w 2522433"/>
                <a:gd name="connsiteY9" fmla="*/ 146138 h 177844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22435"/>
                <a:gd name="connsiteY0" fmla="*/ 128058 h 1760361"/>
                <a:gd name="connsiteX1" fmla="*/ 252153 w 2522435"/>
                <a:gd name="connsiteY1" fmla="*/ 803581 h 1760361"/>
                <a:gd name="connsiteX2" fmla="*/ 475768 w 2522435"/>
                <a:gd name="connsiteY2" fmla="*/ 1617073 h 1760361"/>
                <a:gd name="connsiteX3" fmla="*/ 2131852 w 2522435"/>
                <a:gd name="connsiteY3" fmla="*/ 1719898 h 1760361"/>
                <a:gd name="connsiteX4" fmla="*/ 2150980 w 2522435"/>
                <a:gd name="connsiteY4" fmla="*/ 1171616 h 1760361"/>
                <a:gd name="connsiteX5" fmla="*/ 2387927 w 2522435"/>
                <a:gd name="connsiteY5" fmla="*/ 990156 h 1760361"/>
                <a:gd name="connsiteX6" fmla="*/ 2500511 w 2522435"/>
                <a:gd name="connsiteY6" fmla="*/ 389779 h 1760361"/>
                <a:gd name="connsiteX7" fmla="*/ 1950828 w 2522435"/>
                <a:gd name="connsiteY7" fmla="*/ 79 h 1760361"/>
                <a:gd name="connsiteX8" fmla="*/ 1253833 w 2522435"/>
                <a:gd name="connsiteY8" fmla="*/ 233950 h 1760361"/>
                <a:gd name="connsiteX9" fmla="*/ 171180 w 2522435"/>
                <a:gd name="connsiteY9" fmla="*/ 128058 h 1760361"/>
                <a:gd name="connsiteX0" fmla="*/ 171180 w 2502931"/>
                <a:gd name="connsiteY0" fmla="*/ 128058 h 1760361"/>
                <a:gd name="connsiteX1" fmla="*/ 252153 w 2502931"/>
                <a:gd name="connsiteY1" fmla="*/ 803581 h 1760361"/>
                <a:gd name="connsiteX2" fmla="*/ 475768 w 2502931"/>
                <a:gd name="connsiteY2" fmla="*/ 1617073 h 1760361"/>
                <a:gd name="connsiteX3" fmla="*/ 2131852 w 2502931"/>
                <a:gd name="connsiteY3" fmla="*/ 1719898 h 1760361"/>
                <a:gd name="connsiteX4" fmla="*/ 2150980 w 2502931"/>
                <a:gd name="connsiteY4" fmla="*/ 1171616 h 1760361"/>
                <a:gd name="connsiteX5" fmla="*/ 2500511 w 2502931"/>
                <a:gd name="connsiteY5" fmla="*/ 389779 h 1760361"/>
                <a:gd name="connsiteX6" fmla="*/ 1950828 w 2502931"/>
                <a:gd name="connsiteY6" fmla="*/ 79 h 1760361"/>
                <a:gd name="connsiteX7" fmla="*/ 1253833 w 2502931"/>
                <a:gd name="connsiteY7" fmla="*/ 233950 h 1760361"/>
                <a:gd name="connsiteX8" fmla="*/ 171180 w 2502931"/>
                <a:gd name="connsiteY8" fmla="*/ 128058 h 1760361"/>
                <a:gd name="connsiteX0" fmla="*/ 171180 w 2502931"/>
                <a:gd name="connsiteY0" fmla="*/ 137721 h 1770024"/>
                <a:gd name="connsiteX1" fmla="*/ 252153 w 2502931"/>
                <a:gd name="connsiteY1" fmla="*/ 813244 h 1770024"/>
                <a:gd name="connsiteX2" fmla="*/ 475768 w 2502931"/>
                <a:gd name="connsiteY2" fmla="*/ 1626736 h 1770024"/>
                <a:gd name="connsiteX3" fmla="*/ 2131852 w 2502931"/>
                <a:gd name="connsiteY3" fmla="*/ 1729561 h 1770024"/>
                <a:gd name="connsiteX4" fmla="*/ 2150980 w 2502931"/>
                <a:gd name="connsiteY4" fmla="*/ 1181279 h 1770024"/>
                <a:gd name="connsiteX5" fmla="*/ 2500511 w 2502931"/>
                <a:gd name="connsiteY5" fmla="*/ 631296 h 1770024"/>
                <a:gd name="connsiteX6" fmla="*/ 1950828 w 2502931"/>
                <a:gd name="connsiteY6" fmla="*/ 9742 h 1770024"/>
                <a:gd name="connsiteX7" fmla="*/ 1253833 w 2502931"/>
                <a:gd name="connsiteY7" fmla="*/ 243613 h 1770024"/>
                <a:gd name="connsiteX8" fmla="*/ 171180 w 2502931"/>
                <a:gd name="connsiteY8" fmla="*/ 137721 h 1770024"/>
                <a:gd name="connsiteX0" fmla="*/ 171180 w 2500973"/>
                <a:gd name="connsiteY0" fmla="*/ 137721 h 1770024"/>
                <a:gd name="connsiteX1" fmla="*/ 252153 w 2500973"/>
                <a:gd name="connsiteY1" fmla="*/ 813244 h 1770024"/>
                <a:gd name="connsiteX2" fmla="*/ 475768 w 2500973"/>
                <a:gd name="connsiteY2" fmla="*/ 1626736 h 1770024"/>
                <a:gd name="connsiteX3" fmla="*/ 2131852 w 2500973"/>
                <a:gd name="connsiteY3" fmla="*/ 1729561 h 1770024"/>
                <a:gd name="connsiteX4" fmla="*/ 2150980 w 2500973"/>
                <a:gd name="connsiteY4" fmla="*/ 1181279 h 1770024"/>
                <a:gd name="connsiteX5" fmla="*/ 2500511 w 2500973"/>
                <a:gd name="connsiteY5" fmla="*/ 631296 h 1770024"/>
                <a:gd name="connsiteX6" fmla="*/ 1950828 w 2500973"/>
                <a:gd name="connsiteY6" fmla="*/ 9742 h 1770024"/>
                <a:gd name="connsiteX7" fmla="*/ 1253833 w 2500973"/>
                <a:gd name="connsiteY7" fmla="*/ 243613 h 1770024"/>
                <a:gd name="connsiteX8" fmla="*/ 171180 w 2500973"/>
                <a:gd name="connsiteY8" fmla="*/ 137721 h 1770024"/>
                <a:gd name="connsiteX0" fmla="*/ 171180 w 2501811"/>
                <a:gd name="connsiteY0" fmla="*/ 130586 h 1762889"/>
                <a:gd name="connsiteX1" fmla="*/ 252153 w 2501811"/>
                <a:gd name="connsiteY1" fmla="*/ 806109 h 1762889"/>
                <a:gd name="connsiteX2" fmla="*/ 475768 w 2501811"/>
                <a:gd name="connsiteY2" fmla="*/ 1619601 h 1762889"/>
                <a:gd name="connsiteX3" fmla="*/ 2131852 w 2501811"/>
                <a:gd name="connsiteY3" fmla="*/ 1722426 h 1762889"/>
                <a:gd name="connsiteX4" fmla="*/ 2150980 w 2501811"/>
                <a:gd name="connsiteY4" fmla="*/ 1174144 h 1762889"/>
                <a:gd name="connsiteX5" fmla="*/ 2500511 w 2501811"/>
                <a:gd name="connsiteY5" fmla="*/ 624161 h 1762889"/>
                <a:gd name="connsiteX6" fmla="*/ 1950828 w 2501811"/>
                <a:gd name="connsiteY6" fmla="*/ 2607 h 1762889"/>
                <a:gd name="connsiteX7" fmla="*/ 1253833 w 2501811"/>
                <a:gd name="connsiteY7" fmla="*/ 236478 h 1762889"/>
                <a:gd name="connsiteX8" fmla="*/ 171180 w 2501811"/>
                <a:gd name="connsiteY8" fmla="*/ 130586 h 1762889"/>
                <a:gd name="connsiteX0" fmla="*/ 171180 w 2513555"/>
                <a:gd name="connsiteY0" fmla="*/ 130586 h 1760577"/>
                <a:gd name="connsiteX1" fmla="*/ 252153 w 2513555"/>
                <a:gd name="connsiteY1" fmla="*/ 806109 h 1760577"/>
                <a:gd name="connsiteX2" fmla="*/ 475768 w 2513555"/>
                <a:gd name="connsiteY2" fmla="*/ 1619601 h 1760577"/>
                <a:gd name="connsiteX3" fmla="*/ 2131852 w 2513555"/>
                <a:gd name="connsiteY3" fmla="*/ 1722426 h 1760577"/>
                <a:gd name="connsiteX4" fmla="*/ 2324097 w 2513555"/>
                <a:gd name="connsiteY4" fmla="*/ 1205471 h 1760577"/>
                <a:gd name="connsiteX5" fmla="*/ 2500511 w 2513555"/>
                <a:gd name="connsiteY5" fmla="*/ 624161 h 1760577"/>
                <a:gd name="connsiteX6" fmla="*/ 1950828 w 2513555"/>
                <a:gd name="connsiteY6" fmla="*/ 2607 h 1760577"/>
                <a:gd name="connsiteX7" fmla="*/ 1253833 w 2513555"/>
                <a:gd name="connsiteY7" fmla="*/ 236478 h 1760577"/>
                <a:gd name="connsiteX8" fmla="*/ 171180 w 2513555"/>
                <a:gd name="connsiteY8" fmla="*/ 130586 h 1760577"/>
                <a:gd name="connsiteX0" fmla="*/ 169093 w 2511468"/>
                <a:gd name="connsiteY0" fmla="*/ 130586 h 1731316"/>
                <a:gd name="connsiteX1" fmla="*/ 250066 w 2511468"/>
                <a:gd name="connsiteY1" fmla="*/ 806109 h 1731316"/>
                <a:gd name="connsiteX2" fmla="*/ 410729 w 2511468"/>
                <a:gd name="connsiteY2" fmla="*/ 1478627 h 1731316"/>
                <a:gd name="connsiteX3" fmla="*/ 2129765 w 2511468"/>
                <a:gd name="connsiteY3" fmla="*/ 1722426 h 1731316"/>
                <a:gd name="connsiteX4" fmla="*/ 2322010 w 2511468"/>
                <a:gd name="connsiteY4" fmla="*/ 1205471 h 1731316"/>
                <a:gd name="connsiteX5" fmla="*/ 2498424 w 2511468"/>
                <a:gd name="connsiteY5" fmla="*/ 624161 h 1731316"/>
                <a:gd name="connsiteX6" fmla="*/ 1948741 w 2511468"/>
                <a:gd name="connsiteY6" fmla="*/ 2607 h 1731316"/>
                <a:gd name="connsiteX7" fmla="*/ 1251746 w 2511468"/>
                <a:gd name="connsiteY7" fmla="*/ 236478 h 1731316"/>
                <a:gd name="connsiteX8" fmla="*/ 169093 w 2511468"/>
                <a:gd name="connsiteY8" fmla="*/ 130586 h 1731316"/>
                <a:gd name="connsiteX0" fmla="*/ 169092 w 2515686"/>
                <a:gd name="connsiteY0" fmla="*/ 130586 h 1580338"/>
                <a:gd name="connsiteX1" fmla="*/ 250065 w 2515686"/>
                <a:gd name="connsiteY1" fmla="*/ 806109 h 1580338"/>
                <a:gd name="connsiteX2" fmla="*/ 410728 w 2515686"/>
                <a:gd name="connsiteY2" fmla="*/ 1478627 h 1580338"/>
                <a:gd name="connsiteX3" fmla="*/ 1767791 w 2515686"/>
                <a:gd name="connsiteY3" fmla="*/ 1550126 h 1580338"/>
                <a:gd name="connsiteX4" fmla="*/ 2322009 w 2515686"/>
                <a:gd name="connsiteY4" fmla="*/ 1205471 h 1580338"/>
                <a:gd name="connsiteX5" fmla="*/ 2498423 w 2515686"/>
                <a:gd name="connsiteY5" fmla="*/ 624161 h 1580338"/>
                <a:gd name="connsiteX6" fmla="*/ 1948740 w 2515686"/>
                <a:gd name="connsiteY6" fmla="*/ 2607 h 1580338"/>
                <a:gd name="connsiteX7" fmla="*/ 1251745 w 2515686"/>
                <a:gd name="connsiteY7" fmla="*/ 236478 h 1580338"/>
                <a:gd name="connsiteX8" fmla="*/ 169092 w 2515686"/>
                <a:gd name="connsiteY8" fmla="*/ 130586 h 1580338"/>
                <a:gd name="connsiteX0" fmla="*/ 216909 w 2371233"/>
                <a:gd name="connsiteY0" fmla="*/ 97731 h 1580287"/>
                <a:gd name="connsiteX1" fmla="*/ 105612 w 2371233"/>
                <a:gd name="connsiteY1" fmla="*/ 806058 h 1580287"/>
                <a:gd name="connsiteX2" fmla="*/ 266275 w 2371233"/>
                <a:gd name="connsiteY2" fmla="*/ 1478576 h 1580287"/>
                <a:gd name="connsiteX3" fmla="*/ 1623338 w 2371233"/>
                <a:gd name="connsiteY3" fmla="*/ 1550075 h 1580287"/>
                <a:gd name="connsiteX4" fmla="*/ 2177556 w 2371233"/>
                <a:gd name="connsiteY4" fmla="*/ 1205420 h 1580287"/>
                <a:gd name="connsiteX5" fmla="*/ 2353970 w 2371233"/>
                <a:gd name="connsiteY5" fmla="*/ 624110 h 1580287"/>
                <a:gd name="connsiteX6" fmla="*/ 1804287 w 2371233"/>
                <a:gd name="connsiteY6" fmla="*/ 2556 h 1580287"/>
                <a:gd name="connsiteX7" fmla="*/ 1107292 w 2371233"/>
                <a:gd name="connsiteY7" fmla="*/ 236427 h 1580287"/>
                <a:gd name="connsiteX8" fmla="*/ 216909 w 2371233"/>
                <a:gd name="connsiteY8" fmla="*/ 97731 h 1580287"/>
                <a:gd name="connsiteX0" fmla="*/ 212838 w 2367162"/>
                <a:gd name="connsiteY0" fmla="*/ 97731 h 1599445"/>
                <a:gd name="connsiteX1" fmla="*/ 101541 w 2367162"/>
                <a:gd name="connsiteY1" fmla="*/ 806058 h 1599445"/>
                <a:gd name="connsiteX2" fmla="*/ 179803 w 2367162"/>
                <a:gd name="connsiteY2" fmla="*/ 1516849 h 1599445"/>
                <a:gd name="connsiteX3" fmla="*/ 1619267 w 2367162"/>
                <a:gd name="connsiteY3" fmla="*/ 1550075 h 1599445"/>
                <a:gd name="connsiteX4" fmla="*/ 2173485 w 2367162"/>
                <a:gd name="connsiteY4" fmla="*/ 1205420 h 1599445"/>
                <a:gd name="connsiteX5" fmla="*/ 2349899 w 2367162"/>
                <a:gd name="connsiteY5" fmla="*/ 624110 h 1599445"/>
                <a:gd name="connsiteX6" fmla="*/ 1800216 w 2367162"/>
                <a:gd name="connsiteY6" fmla="*/ 2556 h 1599445"/>
                <a:gd name="connsiteX7" fmla="*/ 1103221 w 2367162"/>
                <a:gd name="connsiteY7" fmla="*/ 236427 h 1599445"/>
                <a:gd name="connsiteX8" fmla="*/ 212838 w 2367162"/>
                <a:gd name="connsiteY8" fmla="*/ 97731 h 1599445"/>
                <a:gd name="connsiteX0" fmla="*/ 274217 w 2428541"/>
                <a:gd name="connsiteY0" fmla="*/ 97731 h 1563328"/>
                <a:gd name="connsiteX1" fmla="*/ 162920 w 2428541"/>
                <a:gd name="connsiteY1" fmla="*/ 806058 h 1563328"/>
                <a:gd name="connsiteX2" fmla="*/ 241182 w 2428541"/>
                <a:gd name="connsiteY2" fmla="*/ 1516849 h 1563328"/>
                <a:gd name="connsiteX3" fmla="*/ 1680646 w 2428541"/>
                <a:gd name="connsiteY3" fmla="*/ 1550075 h 1563328"/>
                <a:gd name="connsiteX4" fmla="*/ 2234864 w 2428541"/>
                <a:gd name="connsiteY4" fmla="*/ 1205420 h 1563328"/>
                <a:gd name="connsiteX5" fmla="*/ 2411278 w 2428541"/>
                <a:gd name="connsiteY5" fmla="*/ 624110 h 1563328"/>
                <a:gd name="connsiteX6" fmla="*/ 1861595 w 2428541"/>
                <a:gd name="connsiteY6" fmla="*/ 2556 h 1563328"/>
                <a:gd name="connsiteX7" fmla="*/ 1164600 w 2428541"/>
                <a:gd name="connsiteY7" fmla="*/ 236427 h 1563328"/>
                <a:gd name="connsiteX8" fmla="*/ 274217 w 2428541"/>
                <a:gd name="connsiteY8" fmla="*/ 97731 h 156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8541" h="1563328">
                  <a:moveTo>
                    <a:pt x="274217" y="97731"/>
                  </a:moveTo>
                  <a:cubicBezTo>
                    <a:pt x="-131398" y="291421"/>
                    <a:pt x="168426" y="569538"/>
                    <a:pt x="162920" y="806058"/>
                  </a:cubicBezTo>
                  <a:cubicBezTo>
                    <a:pt x="157414" y="1042578"/>
                    <a:pt x="-247990" y="1551404"/>
                    <a:pt x="241182" y="1516849"/>
                  </a:cubicBezTo>
                  <a:cubicBezTo>
                    <a:pt x="730354" y="1482294"/>
                    <a:pt x="1348366" y="1601980"/>
                    <a:pt x="1680646" y="1550075"/>
                  </a:cubicBezTo>
                  <a:cubicBezTo>
                    <a:pt x="2012926" y="1498170"/>
                    <a:pt x="2113092" y="1359748"/>
                    <a:pt x="2234864" y="1205420"/>
                  </a:cubicBezTo>
                  <a:cubicBezTo>
                    <a:pt x="2356636" y="1051093"/>
                    <a:pt x="2473489" y="824587"/>
                    <a:pt x="2411278" y="624110"/>
                  </a:cubicBezTo>
                  <a:cubicBezTo>
                    <a:pt x="2349067" y="423633"/>
                    <a:pt x="2314322" y="32821"/>
                    <a:pt x="1861595" y="2556"/>
                  </a:cubicBezTo>
                  <a:cubicBezTo>
                    <a:pt x="1408868" y="-27709"/>
                    <a:pt x="1429163" y="220565"/>
                    <a:pt x="1164600" y="236427"/>
                  </a:cubicBezTo>
                  <a:cubicBezTo>
                    <a:pt x="900037" y="252289"/>
                    <a:pt x="679832" y="-95959"/>
                    <a:pt x="274217" y="97731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pic>
          <p:nvPicPr>
            <p:cNvPr id="208" name="Picture 207" descr="A picture containing sitting, drawing, bus&#10;&#10;Description automatically generated">
              <a:extLst>
                <a:ext uri="{FF2B5EF4-FFF2-40B4-BE49-F238E27FC236}">
                  <a16:creationId xmlns:a16="http://schemas.microsoft.com/office/drawing/2014/main" xmlns="" id="{7A3EED20-E5FA-C843-A6B1-2A9ED00A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7902" y="2080593"/>
              <a:ext cx="553011" cy="312708"/>
            </a:xfrm>
            <a:prstGeom prst="rect">
              <a:avLst/>
            </a:prstGeom>
          </p:spPr>
        </p:pic>
        <p:pic>
          <p:nvPicPr>
            <p:cNvPr id="209" name="Picture 58" descr="BS00768_[1]">
              <a:extLst>
                <a:ext uri="{FF2B5EF4-FFF2-40B4-BE49-F238E27FC236}">
                  <a16:creationId xmlns:a16="http://schemas.microsoft.com/office/drawing/2014/main" xmlns="" id="{1C7628E4-AE4B-2A44-8F00-A65DB7123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6729" y="2400439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" name="Picture 58" descr="BS00768_[1]">
              <a:extLst>
                <a:ext uri="{FF2B5EF4-FFF2-40B4-BE49-F238E27FC236}">
                  <a16:creationId xmlns:a16="http://schemas.microsoft.com/office/drawing/2014/main" xmlns="" id="{09729C37-0F9D-024E-B81C-EA9E3A9C6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070103" y="1876978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" name="Picture 58" descr="BS00768_[1]">
              <a:extLst>
                <a:ext uri="{FF2B5EF4-FFF2-40B4-BE49-F238E27FC236}">
                  <a16:creationId xmlns:a16="http://schemas.microsoft.com/office/drawing/2014/main" xmlns="" id="{7364AD3E-551B-B945-9846-2E0BAC50D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8941355" y="2055883"/>
              <a:ext cx="400050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xmlns="" id="{17A7BE62-AF98-5A47-9E28-587BA6BF9586}"/>
                </a:ext>
              </a:extLst>
            </p:cNvPr>
            <p:cNvGrpSpPr/>
            <p:nvPr/>
          </p:nvGrpSpPr>
          <p:grpSpPr>
            <a:xfrm>
              <a:off x="2422862" y="2292629"/>
              <a:ext cx="864303" cy="490954"/>
              <a:chOff x="2769704" y="6255026"/>
              <a:chExt cx="864303" cy="49095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xmlns="" id="{473721BA-F973-F646-9745-3505084CA5E8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xmlns="" id="{653546FE-FB7A-E447-A253-E4E093E4EEF8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7384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HSS-M</a:t>
                </a:r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013BF82B-2950-1944-9679-269CCA6B11B5}"/>
                </a:ext>
              </a:extLst>
            </p:cNvPr>
            <p:cNvGrpSpPr/>
            <p:nvPr/>
          </p:nvGrpSpPr>
          <p:grpSpPr>
            <a:xfrm>
              <a:off x="2378766" y="1653979"/>
              <a:ext cx="753697" cy="490954"/>
              <a:chOff x="2769704" y="6255026"/>
              <a:chExt cx="753697" cy="490954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xmlns="" id="{E1953E42-BCC6-C54E-96F6-522C9EDB7C3C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xmlns="" id="{BCC49BA4-1EB2-9B46-996B-3B7339811062}"/>
                  </a:ext>
                </a:extLst>
              </p:cNvPr>
              <p:cNvSpPr txBox="1"/>
              <p:nvPr/>
            </p:nvSpPr>
            <p:spPr>
              <a:xfrm>
                <a:off x="2895600" y="6407426"/>
                <a:ext cx="627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BS-M</a:t>
                </a: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xmlns="" id="{AEDFF392-3344-8F47-A915-A633E5BFEF58}"/>
                </a:ext>
              </a:extLst>
            </p:cNvPr>
            <p:cNvGrpSpPr/>
            <p:nvPr/>
          </p:nvGrpSpPr>
          <p:grpSpPr>
            <a:xfrm>
              <a:off x="9322903" y="1932274"/>
              <a:ext cx="959609" cy="521732"/>
              <a:chOff x="2769704" y="6255026"/>
              <a:chExt cx="959609" cy="521732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xmlns="" id="{B95E112F-DCB1-5240-8426-900DEF3AD876}"/>
                  </a:ext>
                </a:extLst>
              </p:cNvPr>
              <p:cNvSpPr txBox="1"/>
              <p:nvPr/>
            </p:nvSpPr>
            <p:spPr>
              <a:xfrm>
                <a:off x="2769704" y="6255026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K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xmlns="" id="{574D5B76-190C-BB47-BC1F-E64795FCF6E2}"/>
                  </a:ext>
                </a:extLst>
              </p:cNvPr>
              <p:cNvSpPr txBox="1"/>
              <p:nvPr/>
            </p:nvSpPr>
            <p:spPr>
              <a:xfrm>
                <a:off x="2922104" y="6407426"/>
                <a:ext cx="807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HSS-M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xmlns="" id="{A784BD27-0487-2144-B8BE-4DCDF342A7CF}"/>
                </a:ext>
              </a:extLst>
            </p:cNvPr>
            <p:cNvGrpSpPr/>
            <p:nvPr/>
          </p:nvGrpSpPr>
          <p:grpSpPr>
            <a:xfrm>
              <a:off x="3737113" y="1507911"/>
              <a:ext cx="411911" cy="767924"/>
              <a:chOff x="6476205" y="1307523"/>
              <a:chExt cx="466245" cy="924931"/>
            </a:xfrm>
          </p:grpSpPr>
          <p:grpSp>
            <p:nvGrpSpPr>
              <p:cNvPr id="240" name="Group 817">
                <a:extLst>
                  <a:ext uri="{FF2B5EF4-FFF2-40B4-BE49-F238E27FC236}">
                    <a16:creationId xmlns:a16="http://schemas.microsoft.com/office/drawing/2014/main" xmlns="" id="{5E614722-D558-4A4E-A85C-EF2D955D7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6205" y="1307523"/>
                <a:ext cx="466245" cy="405864"/>
                <a:chOff x="2920" y="1445"/>
                <a:chExt cx="326" cy="299"/>
              </a:xfrm>
            </p:grpSpPr>
            <p:sp>
              <p:nvSpPr>
                <p:cNvPr id="257" name="Oval 818">
                  <a:extLst>
                    <a:ext uri="{FF2B5EF4-FFF2-40B4-BE49-F238E27FC236}">
                      <a16:creationId xmlns:a16="http://schemas.microsoft.com/office/drawing/2014/main" xmlns="" id="{6FFB8A4C-3309-B840-AD9F-F9A3623BF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2700">
                  <a:solidFill>
                    <a:srgbClr val="0111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258" name="Group 819">
                  <a:extLst>
                    <a:ext uri="{FF2B5EF4-FFF2-40B4-BE49-F238E27FC236}">
                      <a16:creationId xmlns:a16="http://schemas.microsoft.com/office/drawing/2014/main" xmlns="" id="{57BDA8BE-6F0B-9741-B149-B2558AF047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76"/>
                  <a:ext cx="265" cy="228"/>
                  <a:chOff x="2949" y="1476"/>
                  <a:chExt cx="265" cy="228"/>
                </a:xfrm>
              </p:grpSpPr>
              <p:sp>
                <p:nvSpPr>
                  <p:cNvPr id="260" name="Oval 820">
                    <a:extLst>
                      <a:ext uri="{FF2B5EF4-FFF2-40B4-BE49-F238E27FC236}">
                        <a16:creationId xmlns:a16="http://schemas.microsoft.com/office/drawing/2014/main" xmlns="" id="{47764103-E2FA-AC47-86C8-8984E7AE65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1" name="Oval 821">
                    <a:extLst>
                      <a:ext uri="{FF2B5EF4-FFF2-40B4-BE49-F238E27FC236}">
                        <a16:creationId xmlns:a16="http://schemas.microsoft.com/office/drawing/2014/main" xmlns="" id="{17039C36-0457-F542-81C6-3F81726D55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2" name="Oval 822">
                    <a:extLst>
                      <a:ext uri="{FF2B5EF4-FFF2-40B4-BE49-F238E27FC236}">
                        <a16:creationId xmlns:a16="http://schemas.microsoft.com/office/drawing/2014/main" xmlns="" id="{D1AB047A-D8DC-7C49-950F-90A28DE699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263" name="Oval 823">
                    <a:extLst>
                      <a:ext uri="{FF2B5EF4-FFF2-40B4-BE49-F238E27FC236}">
                        <a16:creationId xmlns:a16="http://schemas.microsoft.com/office/drawing/2014/main" xmlns="" id="{912BC9DA-8F82-3E41-9CE3-1E23620BB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2700">
                    <a:solidFill>
                      <a:srgbClr val="011199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259" name="Freeform 825">
                  <a:extLst>
                    <a:ext uri="{FF2B5EF4-FFF2-40B4-BE49-F238E27FC236}">
                      <a16:creationId xmlns:a16="http://schemas.microsoft.com/office/drawing/2014/main" xmlns="" id="{4676822E-1692-7C4D-BE23-956A83CE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9CE0FA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41" name="Group 398">
                <a:extLst>
                  <a:ext uri="{FF2B5EF4-FFF2-40B4-BE49-F238E27FC236}">
                    <a16:creationId xmlns:a16="http://schemas.microsoft.com/office/drawing/2014/main" xmlns="" id="{136670D0-BF2B-A44B-90FC-AF6378CF67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27789" y="1518577"/>
                <a:ext cx="375668" cy="713877"/>
                <a:chOff x="3130" y="3288"/>
                <a:chExt cx="410" cy="742"/>
              </a:xfrm>
            </p:grpSpPr>
            <p:sp>
              <p:nvSpPr>
                <p:cNvPr id="242" name="Line 270">
                  <a:extLst>
                    <a:ext uri="{FF2B5EF4-FFF2-40B4-BE49-F238E27FC236}">
                      <a16:creationId xmlns:a16="http://schemas.microsoft.com/office/drawing/2014/main" xmlns="" id="{24FA6A60-763E-E345-A022-C38F0A65A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271">
                  <a:extLst>
                    <a:ext uri="{FF2B5EF4-FFF2-40B4-BE49-F238E27FC236}">
                      <a16:creationId xmlns:a16="http://schemas.microsoft.com/office/drawing/2014/main" xmlns="" id="{C204A8BA-D06A-014C-A96B-EE6C04D55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272">
                  <a:extLst>
                    <a:ext uri="{FF2B5EF4-FFF2-40B4-BE49-F238E27FC236}">
                      <a16:creationId xmlns:a16="http://schemas.microsoft.com/office/drawing/2014/main" xmlns="" id="{C71DB84B-8AD7-E54A-A3FC-2654EB150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Line 273">
                  <a:extLst>
                    <a:ext uri="{FF2B5EF4-FFF2-40B4-BE49-F238E27FC236}">
                      <a16:creationId xmlns:a16="http://schemas.microsoft.com/office/drawing/2014/main" xmlns="" id="{036AD39D-8E33-A746-8624-664B9FF755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Line 274">
                  <a:extLst>
                    <a:ext uri="{FF2B5EF4-FFF2-40B4-BE49-F238E27FC236}">
                      <a16:creationId xmlns:a16="http://schemas.microsoft.com/office/drawing/2014/main" xmlns="" id="{90F4B75A-1881-E849-B8EA-E5C21FC29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7" name="Line 275">
                  <a:extLst>
                    <a:ext uri="{FF2B5EF4-FFF2-40B4-BE49-F238E27FC236}">
                      <a16:creationId xmlns:a16="http://schemas.microsoft.com/office/drawing/2014/main" xmlns="" id="{C033E886-1F9D-0742-A911-3D81C93CC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8" name="Line 276">
                  <a:extLst>
                    <a:ext uri="{FF2B5EF4-FFF2-40B4-BE49-F238E27FC236}">
                      <a16:creationId xmlns:a16="http://schemas.microsoft.com/office/drawing/2014/main" xmlns="" id="{15AA0977-5207-4F4C-9000-12E6201144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Line 277">
                  <a:extLst>
                    <a:ext uri="{FF2B5EF4-FFF2-40B4-BE49-F238E27FC236}">
                      <a16:creationId xmlns:a16="http://schemas.microsoft.com/office/drawing/2014/main" xmlns="" id="{834B5D5A-B74E-5D4A-8C19-59C6D6C6C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0" name="Line 278">
                  <a:extLst>
                    <a:ext uri="{FF2B5EF4-FFF2-40B4-BE49-F238E27FC236}">
                      <a16:creationId xmlns:a16="http://schemas.microsoft.com/office/drawing/2014/main" xmlns="" id="{68CB6251-4A2C-D246-B082-43E033CF9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Line 279">
                  <a:extLst>
                    <a:ext uri="{FF2B5EF4-FFF2-40B4-BE49-F238E27FC236}">
                      <a16:creationId xmlns:a16="http://schemas.microsoft.com/office/drawing/2014/main" xmlns="" id="{35982337-3011-314C-A914-C2BB1C363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2" name="Line 280">
                  <a:extLst>
                    <a:ext uri="{FF2B5EF4-FFF2-40B4-BE49-F238E27FC236}">
                      <a16:creationId xmlns:a16="http://schemas.microsoft.com/office/drawing/2014/main" xmlns="" id="{FEB64759-3374-CA45-BFF1-84D1A1AD31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Line 281">
                  <a:extLst>
                    <a:ext uri="{FF2B5EF4-FFF2-40B4-BE49-F238E27FC236}">
                      <a16:creationId xmlns:a16="http://schemas.microsoft.com/office/drawing/2014/main" xmlns="" id="{08BAABC9-BDC7-E940-B4FB-232F091A10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4" name="Line 282">
                  <a:extLst>
                    <a:ext uri="{FF2B5EF4-FFF2-40B4-BE49-F238E27FC236}">
                      <a16:creationId xmlns:a16="http://schemas.microsoft.com/office/drawing/2014/main" xmlns="" id="{69AC78AC-3258-9240-BFF7-1708EDDEF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Line 283">
                  <a:extLst>
                    <a:ext uri="{FF2B5EF4-FFF2-40B4-BE49-F238E27FC236}">
                      <a16:creationId xmlns:a16="http://schemas.microsoft.com/office/drawing/2014/main" xmlns="" id="{6877237D-10BE-204C-860D-823A64D79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6" name="Line 284">
                  <a:extLst>
                    <a:ext uri="{FF2B5EF4-FFF2-40B4-BE49-F238E27FC236}">
                      <a16:creationId xmlns:a16="http://schemas.microsoft.com/office/drawing/2014/main" xmlns="" id="{DB518C6A-CEDA-054D-9476-99C45ADE8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xmlns="" id="{0A092DA3-C42D-D944-A98D-3D9049F1F8F8}"/>
                </a:ext>
              </a:extLst>
            </p:cNvPr>
            <p:cNvGrpSpPr/>
            <p:nvPr/>
          </p:nvGrpSpPr>
          <p:grpSpPr>
            <a:xfrm>
              <a:off x="3893635" y="2162351"/>
              <a:ext cx="677748" cy="346462"/>
              <a:chOff x="1503784" y="3006600"/>
              <a:chExt cx="1771786" cy="95708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xmlns="" id="{D9480CB9-E27B-6841-A748-CA6489238A45}"/>
                  </a:ext>
                </a:extLst>
              </p:cNvPr>
              <p:cNvGrpSpPr/>
              <p:nvPr/>
            </p:nvGrpSpPr>
            <p:grpSpPr>
              <a:xfrm>
                <a:off x="1503784" y="3006600"/>
                <a:ext cx="1771786" cy="957087"/>
                <a:chOff x="1465684" y="2997075"/>
                <a:chExt cx="1771786" cy="957087"/>
              </a:xfrm>
            </p:grpSpPr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xmlns="" id="{04EC806A-39A3-D74A-AAB2-F911EAB56A88}"/>
                    </a:ext>
                  </a:extLst>
                </p:cNvPr>
                <p:cNvSpPr/>
                <p:nvPr/>
              </p:nvSpPr>
              <p:spPr>
                <a:xfrm>
                  <a:off x="1465684" y="3328365"/>
                  <a:ext cx="1771786" cy="625797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xmlns="" id="{70DA0004-A618-7346-8210-4704D2A91F69}"/>
                    </a:ext>
                  </a:extLst>
                </p:cNvPr>
                <p:cNvSpPr/>
                <p:nvPr/>
              </p:nvSpPr>
              <p:spPr>
                <a:xfrm>
                  <a:off x="1466704" y="2997075"/>
                  <a:ext cx="1769640" cy="619577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xmlns="" id="{E579B6CC-1F14-4342-B43B-D2BBF4433F01}"/>
                  </a:ext>
                </a:extLst>
              </p:cNvPr>
              <p:cNvGrpSpPr/>
              <p:nvPr/>
            </p:nvGrpSpPr>
            <p:grpSpPr>
              <a:xfrm>
                <a:off x="1977616" y="3038475"/>
                <a:ext cx="768409" cy="553944"/>
                <a:chOff x="1968091" y="3022600"/>
                <a:chExt cx="768409" cy="553944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xmlns="" id="{11B9ED1B-EB6D-914F-B396-DD0254C2EE19}"/>
                    </a:ext>
                  </a:extLst>
                </p:cNvPr>
                <p:cNvGrpSpPr/>
                <p:nvPr/>
              </p:nvGrpSpPr>
              <p:grpSpPr>
                <a:xfrm>
                  <a:off x="2032000" y="3022600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6" name="Parallelogram 235">
                    <a:extLst>
                      <a:ext uri="{FF2B5EF4-FFF2-40B4-BE49-F238E27FC236}">
                        <a16:creationId xmlns:a16="http://schemas.microsoft.com/office/drawing/2014/main" xmlns="" id="{E7C35AD8-1DBE-4440-A225-BB3005A9F528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7" name="Parallelogram 236">
                    <a:extLst>
                      <a:ext uri="{FF2B5EF4-FFF2-40B4-BE49-F238E27FC236}">
                        <a16:creationId xmlns:a16="http://schemas.microsoft.com/office/drawing/2014/main" xmlns="" id="{0B9EDE51-DC89-4F4D-8862-90C14B2062CF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xmlns="" id="{2919FAFE-224E-7C47-BC9B-5652AB5D573E}"/>
                    </a:ext>
                  </a:extLst>
                </p:cNvPr>
                <p:cNvGrpSpPr/>
                <p:nvPr/>
              </p:nvGrpSpPr>
              <p:grpSpPr>
                <a:xfrm flipH="1">
                  <a:off x="2441575" y="3032125"/>
                  <a:ext cx="257175" cy="544419"/>
                  <a:chOff x="2441575" y="2479675"/>
                  <a:chExt cx="765175" cy="1028347"/>
                </a:xfrm>
              </p:grpSpPr>
              <p:sp>
                <p:nvSpPr>
                  <p:cNvPr id="234" name="Parallelogram 233">
                    <a:extLst>
                      <a:ext uri="{FF2B5EF4-FFF2-40B4-BE49-F238E27FC236}">
                        <a16:creationId xmlns:a16="http://schemas.microsoft.com/office/drawing/2014/main" xmlns="" id="{54BF0DD8-4148-D045-86F9-640BE0D36492}"/>
                      </a:ext>
                    </a:extLst>
                  </p:cNvPr>
                  <p:cNvSpPr/>
                  <p:nvPr/>
                </p:nvSpPr>
                <p:spPr>
                  <a:xfrm>
                    <a:off x="2441575" y="2479675"/>
                    <a:ext cx="765175" cy="1025525"/>
                  </a:xfrm>
                  <a:prstGeom prst="parallelogram">
                    <a:avLst>
                      <a:gd name="adj" fmla="val 62205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5" name="Parallelogram 234">
                    <a:extLst>
                      <a:ext uri="{FF2B5EF4-FFF2-40B4-BE49-F238E27FC236}">
                        <a16:creationId xmlns:a16="http://schemas.microsoft.com/office/drawing/2014/main" xmlns="" id="{08E5B810-BD3C-6B44-A721-8C7689B0F662}"/>
                      </a:ext>
                    </a:extLst>
                  </p:cNvPr>
                  <p:cNvSpPr/>
                  <p:nvPr/>
                </p:nvSpPr>
                <p:spPr>
                  <a:xfrm>
                    <a:off x="2571751" y="2558697"/>
                    <a:ext cx="603250" cy="949325"/>
                  </a:xfrm>
                  <a:prstGeom prst="parallelogram">
                    <a:avLst>
                      <a:gd name="adj" fmla="val 72206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1" name="Parallelogram 220">
                  <a:extLst>
                    <a:ext uri="{FF2B5EF4-FFF2-40B4-BE49-F238E27FC236}">
                      <a16:creationId xmlns:a16="http://schemas.microsoft.com/office/drawing/2014/main" xmlns="" id="{BF6FC034-54BD-0842-B8E8-4D9A22CAA503}"/>
                    </a:ext>
                  </a:extLst>
                </p:cNvPr>
                <p:cNvSpPr/>
                <p:nvPr/>
              </p:nvSpPr>
              <p:spPr>
                <a:xfrm flipV="1">
                  <a:off x="2057400" y="3130550"/>
                  <a:ext cx="625475" cy="60324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Parallelogram 221">
                  <a:extLst>
                    <a:ext uri="{FF2B5EF4-FFF2-40B4-BE49-F238E27FC236}">
                      <a16:creationId xmlns:a16="http://schemas.microsoft.com/office/drawing/2014/main" xmlns="" id="{58B427DC-A8A9-CA44-8784-F6E725C31329}"/>
                    </a:ext>
                  </a:extLst>
                </p:cNvPr>
                <p:cNvSpPr/>
                <p:nvPr/>
              </p:nvSpPr>
              <p:spPr>
                <a:xfrm rot="17056647">
                  <a:off x="2079626" y="3187701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xmlns="" id="{C89D51F0-BE6B-D742-8471-9F7867EF622D}"/>
                    </a:ext>
                  </a:extLst>
                </p:cNvPr>
                <p:cNvSpPr/>
                <p:nvPr/>
              </p:nvSpPr>
              <p:spPr>
                <a:xfrm rot="17384936" flipV="1">
                  <a:off x="1990347" y="3141540"/>
                  <a:ext cx="95195" cy="50805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4" name="Parallelogram 223">
                  <a:extLst>
                    <a:ext uri="{FF2B5EF4-FFF2-40B4-BE49-F238E27FC236}">
                      <a16:creationId xmlns:a16="http://schemas.microsoft.com/office/drawing/2014/main" xmlns="" id="{86B1E505-34DD-934C-BF2C-2689FBEAF91B}"/>
                    </a:ext>
                  </a:extLst>
                </p:cNvPr>
                <p:cNvSpPr/>
                <p:nvPr/>
              </p:nvSpPr>
              <p:spPr>
                <a:xfrm>
                  <a:off x="2032000" y="3162300"/>
                  <a:ext cx="6508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Parallelogram 224">
                  <a:extLst>
                    <a:ext uri="{FF2B5EF4-FFF2-40B4-BE49-F238E27FC236}">
                      <a16:creationId xmlns:a16="http://schemas.microsoft.com/office/drawing/2014/main" xmlns="" id="{809D5A8C-095B-7248-A7EB-12E10F47E203}"/>
                    </a:ext>
                  </a:extLst>
                </p:cNvPr>
                <p:cNvSpPr/>
                <p:nvPr/>
              </p:nvSpPr>
              <p:spPr>
                <a:xfrm rot="4215064" flipH="1" flipV="1">
                  <a:off x="2627741" y="3146398"/>
                  <a:ext cx="9519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011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6" name="Parallelogram 225">
                  <a:extLst>
                    <a:ext uri="{FF2B5EF4-FFF2-40B4-BE49-F238E27FC236}">
                      <a16:creationId xmlns:a16="http://schemas.microsoft.com/office/drawing/2014/main" xmlns="" id="{A1534CDD-071D-F240-A8AD-24848A2C1942}"/>
                    </a:ext>
                  </a:extLst>
                </p:cNvPr>
                <p:cNvSpPr/>
                <p:nvPr/>
              </p:nvSpPr>
              <p:spPr>
                <a:xfrm rot="4492456">
                  <a:off x="2397126" y="31972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xmlns="" id="{37470832-3231-D140-9B98-3B27AF911D51}"/>
                    </a:ext>
                  </a:extLst>
                </p:cNvPr>
                <p:cNvGrpSpPr/>
                <p:nvPr/>
              </p:nvGrpSpPr>
              <p:grpSpPr>
                <a:xfrm>
                  <a:off x="1968091" y="3322545"/>
                  <a:ext cx="768409" cy="96354"/>
                  <a:chOff x="1968092" y="3319370"/>
                  <a:chExt cx="677104" cy="96354"/>
                </a:xfrm>
              </p:grpSpPr>
              <p:sp>
                <p:nvSpPr>
                  <p:cNvPr id="230" name="Parallelogram 229">
                    <a:extLst>
                      <a:ext uri="{FF2B5EF4-FFF2-40B4-BE49-F238E27FC236}">
                        <a16:creationId xmlns:a16="http://schemas.microsoft.com/office/drawing/2014/main" xmlns="" id="{A0EEA72A-ECC2-9342-BDB2-19F25094E14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2950" y="3330575"/>
                    <a:ext cx="625475" cy="60324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Parallelogram 230">
                    <a:extLst>
                      <a:ext uri="{FF2B5EF4-FFF2-40B4-BE49-F238E27FC236}">
                        <a16:creationId xmlns:a16="http://schemas.microsoft.com/office/drawing/2014/main" xmlns="" id="{596486DE-414E-AB4F-AA4A-A202B442E6B2}"/>
                      </a:ext>
                    </a:extLst>
                  </p:cNvPr>
                  <p:cNvSpPr/>
                  <p:nvPr/>
                </p:nvSpPr>
                <p:spPr>
                  <a:xfrm rot="17384936" flipV="1">
                    <a:off x="1945897" y="3341565"/>
                    <a:ext cx="95195" cy="50805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2" name="Parallelogram 231">
                    <a:extLst>
                      <a:ext uri="{FF2B5EF4-FFF2-40B4-BE49-F238E27FC236}">
                        <a16:creationId xmlns:a16="http://schemas.microsoft.com/office/drawing/2014/main" xmlns="" id="{4DE1E6C4-9D7C-9E4A-85B4-591228128059}"/>
                      </a:ext>
                    </a:extLst>
                  </p:cNvPr>
                  <p:cNvSpPr/>
                  <p:nvPr/>
                </p:nvSpPr>
                <p:spPr>
                  <a:xfrm>
                    <a:off x="1987550" y="3362325"/>
                    <a:ext cx="650875" cy="45719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8FAA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3" name="Parallelogram 232">
                    <a:extLst>
                      <a:ext uri="{FF2B5EF4-FFF2-40B4-BE49-F238E27FC236}">
                        <a16:creationId xmlns:a16="http://schemas.microsoft.com/office/drawing/2014/main" xmlns="" id="{6D7610CF-4344-7D41-A633-042DD0C229FA}"/>
                      </a:ext>
                    </a:extLst>
                  </p:cNvPr>
                  <p:cNvSpPr/>
                  <p:nvPr/>
                </p:nvSpPr>
                <p:spPr>
                  <a:xfrm rot="4215064" flipH="1" flipV="1">
                    <a:off x="2577455" y="3347983"/>
                    <a:ext cx="95195" cy="40287"/>
                  </a:xfrm>
                  <a:prstGeom prst="parallelogram">
                    <a:avLst>
                      <a:gd name="adj" fmla="val 30290"/>
                    </a:avLst>
                  </a:prstGeom>
                  <a:solidFill>
                    <a:srgbClr val="011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8" name="Parallelogram 227">
                  <a:extLst>
                    <a:ext uri="{FF2B5EF4-FFF2-40B4-BE49-F238E27FC236}">
                      <a16:creationId xmlns:a16="http://schemas.microsoft.com/office/drawing/2014/main" xmlns="" id="{115F21F8-878A-E340-AD24-CB54563C4073}"/>
                    </a:ext>
                  </a:extLst>
                </p:cNvPr>
                <p:cNvSpPr/>
                <p:nvPr/>
              </p:nvSpPr>
              <p:spPr>
                <a:xfrm rot="4389628">
                  <a:off x="2495482" y="3370576"/>
                  <a:ext cx="160883" cy="55150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Parallelogram 228">
                  <a:extLst>
                    <a:ext uri="{FF2B5EF4-FFF2-40B4-BE49-F238E27FC236}">
                      <a16:creationId xmlns:a16="http://schemas.microsoft.com/office/drawing/2014/main" xmlns="" id="{DB878348-3D9E-A343-B0AB-4071FC8ED210}"/>
                    </a:ext>
                  </a:extLst>
                </p:cNvPr>
                <p:cNvSpPr/>
                <p:nvPr/>
              </p:nvSpPr>
              <p:spPr>
                <a:xfrm rot="17068257">
                  <a:off x="2025651" y="3362326"/>
                  <a:ext cx="257175" cy="45719"/>
                </a:xfrm>
                <a:prstGeom prst="parallelogram">
                  <a:avLst>
                    <a:gd name="adj" fmla="val 30290"/>
                  </a:avLst>
                </a:prstGeom>
                <a:solidFill>
                  <a:srgbClr val="8FAA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85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31495</TotalTime>
  <Words>8844</Words>
  <Application>Microsoft Office PowerPoint</Application>
  <PresentationFormat>Widescreen</PresentationFormat>
  <Paragraphs>2095</Paragraphs>
  <Slides>117</Slides>
  <Notes>115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35" baseType="lpstr">
      <vt:lpstr>Arial Unicode MS</vt:lpstr>
      <vt:lpstr>MS PGothic</vt:lpstr>
      <vt:lpstr>MS PGothic</vt:lpstr>
      <vt:lpstr>PMingLiU</vt:lpstr>
      <vt:lpstr>SimSun</vt:lpstr>
      <vt:lpstr>Yu Gothic</vt:lpstr>
      <vt:lpstr>Arial</vt:lpstr>
      <vt:lpstr>Calibri</vt:lpstr>
      <vt:lpstr>Calibri Light</vt:lpstr>
      <vt:lpstr>Comic Sans MS</vt:lpstr>
      <vt:lpstr>Courier New</vt:lpstr>
      <vt:lpstr>等线</vt:lpstr>
      <vt:lpstr>Gill Sans MT</vt:lpstr>
      <vt:lpstr>Times New Roman</vt:lpstr>
      <vt:lpstr>Tw Cen MT</vt:lpstr>
      <vt:lpstr>Wingdings</vt:lpstr>
      <vt:lpstr>ZapfDingbats</vt:lpstr>
      <vt:lpstr>Office Theme</vt:lpstr>
      <vt:lpstr>PowerPoint Presentation</vt:lpstr>
      <vt:lpstr>Security: overview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Block Ciphers</vt:lpstr>
      <vt:lpstr>Stream Ciphers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PowerPoint Presentation</vt:lpstr>
      <vt:lpstr>RSA: another important property</vt:lpstr>
      <vt:lpstr>PowerPoint Presentation</vt:lpstr>
      <vt:lpstr>Why is RSA secure?</vt:lpstr>
      <vt:lpstr>RSA in practice: session keys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Chapter 8 outline</vt:lpstr>
      <vt:lpstr>Digital signatures </vt:lpstr>
      <vt:lpstr>Digital signatures </vt:lpstr>
      <vt:lpstr>Message digests</vt:lpstr>
      <vt:lpstr>Internet checksum: poor crypto hash function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Chapter 8 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  <vt:lpstr>Chapter 8 outline</vt:lpstr>
      <vt:lpstr>Transport-layer security (TLS)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TLS 1.3 handshake: 0 RTT</vt:lpstr>
      <vt:lpstr>Chapter 8 outline</vt:lpstr>
      <vt:lpstr>IP Sec</vt:lpstr>
      <vt:lpstr>Two IPsec protocols</vt:lpstr>
      <vt:lpstr>Security associations (SAs) </vt:lpstr>
      <vt:lpstr>IPsec datagram</vt:lpstr>
      <vt:lpstr>ESP tunnel mode: actions</vt:lpstr>
      <vt:lpstr>IPsec sequence numbers</vt:lpstr>
      <vt:lpstr>Security Policy Database (SPD)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USER</cp:lastModifiedBy>
  <cp:revision>1079</cp:revision>
  <dcterms:created xsi:type="dcterms:W3CDTF">2020-01-18T07:24:59Z</dcterms:created>
  <dcterms:modified xsi:type="dcterms:W3CDTF">2021-01-06T01:01:12Z</dcterms:modified>
</cp:coreProperties>
</file>