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7" r:id="rId4"/>
    <p:sldId id="268" r:id="rId5"/>
    <p:sldId id="269" r:id="rId6"/>
    <p:sldId id="258" r:id="rId7"/>
    <p:sldId id="259" r:id="rId8"/>
    <p:sldId id="260" r:id="rId9"/>
    <p:sldId id="261" r:id="rId10"/>
    <p:sldId id="262" r:id="rId11"/>
    <p:sldId id="263" r:id="rId12"/>
    <p:sldId id="264" r:id="rId13"/>
    <p:sldId id="265" r:id="rId14"/>
    <p:sldId id="266"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varScale="1">
        <p:scale>
          <a:sx n="69" d="100"/>
          <a:sy n="69" d="100"/>
        </p:scale>
        <p:origin x="-142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F13381-9EAD-40E1-AA7C-9070C263E175}" type="datetimeFigureOut">
              <a:rPr lang="en-US" smtClean="0"/>
              <a:t>4/1/2020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24449A-FA64-4B2B-B292-EAD816883A03}" type="slidenum">
              <a:rPr lang="en-US" smtClean="0"/>
              <a:t>‹#›</a:t>
            </a:fld>
            <a:endParaRPr lang="en-US"/>
          </a:p>
        </p:txBody>
      </p:sp>
    </p:spTree>
    <p:extLst>
      <p:ext uri="{BB962C8B-B14F-4D97-AF65-F5344CB8AC3E}">
        <p14:creationId xmlns:p14="http://schemas.microsoft.com/office/powerpoint/2010/main" val="344680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marL="0" indent="0" algn="just">
              <a:buNone/>
            </a:pPr>
            <a:r>
              <a:rPr lang="en-US" dirty="0" smtClean="0"/>
              <a:t>A surface contains total 10 tracks. Each track contains 20 blocks. The head covers the total surface in 1 min and the rotation speed is 4200 rpm. Suppose the head is positioned over track 3. It needs to read 18 no block of track 8. Now find the total access time.</a:t>
            </a:r>
            <a:endParaRPr lang="en-US" dirty="0"/>
          </a:p>
        </p:txBody>
      </p:sp>
    </p:spTree>
    <p:extLst>
      <p:ext uri="{BB962C8B-B14F-4D97-AF65-F5344CB8AC3E}">
        <p14:creationId xmlns:p14="http://schemas.microsoft.com/office/powerpoint/2010/main" val="2473009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Magnetic Disk organization</a:t>
            </a:r>
            <a:endParaRPr lang="en-US" dirty="0"/>
          </a:p>
        </p:txBody>
      </p:sp>
      <p:sp>
        <p:nvSpPr>
          <p:cNvPr id="3" name="Content Placeholder 2"/>
          <p:cNvSpPr>
            <a:spLocks noGrp="1"/>
          </p:cNvSpPr>
          <p:nvPr>
            <p:ph idx="1"/>
          </p:nvPr>
        </p:nvSpPr>
        <p:spPr/>
        <p:txBody>
          <a:bodyPr/>
          <a:lstStyle/>
          <a:p>
            <a:r>
              <a:rPr lang="en-US" dirty="0" smtClean="0"/>
              <a:t>Reading Information Consists 3 part: </a:t>
            </a:r>
          </a:p>
          <a:p>
            <a:pPr marL="514350" indent="-514350">
              <a:buFont typeface="+mj-lt"/>
              <a:buAutoNum type="alphaUcPeriod"/>
            </a:pPr>
            <a:r>
              <a:rPr lang="en-US" dirty="0" smtClean="0"/>
              <a:t>Head moves to desire track</a:t>
            </a:r>
          </a:p>
          <a:p>
            <a:pPr marL="514350" indent="-514350">
              <a:buFont typeface="+mj-lt"/>
              <a:buAutoNum type="alphaUcPeriod"/>
            </a:pPr>
            <a:r>
              <a:rPr lang="en-US" dirty="0" smtClean="0"/>
              <a:t>Hunt the required block</a:t>
            </a:r>
          </a:p>
          <a:p>
            <a:pPr marL="514350" indent="-514350">
              <a:buFont typeface="+mj-lt"/>
              <a:buAutoNum type="alphaUcPeriod"/>
            </a:pPr>
            <a:r>
              <a:rPr lang="en-US" dirty="0" smtClean="0"/>
              <a:t>Finally read the data</a:t>
            </a:r>
          </a:p>
          <a:p>
            <a:pPr marL="514350" indent="-514350">
              <a:buFont typeface="+mj-lt"/>
              <a:buAutoNum type="alphaUcPeriod"/>
            </a:pPr>
            <a:endParaRPr lang="en-US" dirty="0"/>
          </a:p>
          <a:p>
            <a:pPr marL="0" indent="0" algn="just">
              <a:buNone/>
            </a:pPr>
            <a:r>
              <a:rPr lang="en-US" dirty="0" smtClean="0"/>
              <a:t>For going to the desire location the process needs some information to work on. Disk formatting is done for initialize the information.</a:t>
            </a:r>
          </a:p>
          <a:p>
            <a:pPr marL="514350" indent="-514350" algn="just">
              <a:buFont typeface="+mj-lt"/>
              <a:buAutoNum type="alphaUcPeriod"/>
            </a:pPr>
            <a:endParaRPr lang="en-US" dirty="0"/>
          </a:p>
        </p:txBody>
      </p:sp>
    </p:spTree>
    <p:extLst>
      <p:ext uri="{BB962C8B-B14F-4D97-AF65-F5344CB8AC3E}">
        <p14:creationId xmlns:p14="http://schemas.microsoft.com/office/powerpoint/2010/main" val="3769606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latin typeface="Times New Roman" pitchFamily="18" charset="0"/>
                <a:cs typeface="Times New Roman" pitchFamily="18" charset="0"/>
              </a:rPr>
              <a:t>Disc formatting </a:t>
            </a:r>
          </a:p>
        </p:txBody>
      </p:sp>
      <p:sp>
        <p:nvSpPr>
          <p:cNvPr id="18435" name="Content Placeholder 2"/>
          <p:cNvSpPr>
            <a:spLocks noGrp="1"/>
          </p:cNvSpPr>
          <p:nvPr>
            <p:ph idx="1"/>
          </p:nvPr>
        </p:nvSpPr>
        <p:spPr/>
        <p:txBody>
          <a:bodyPr/>
          <a:lstStyle/>
          <a:p>
            <a:r>
              <a:rPr lang="en-US" dirty="0" smtClean="0">
                <a:latin typeface="Times New Roman" pitchFamily="18" charset="0"/>
                <a:cs typeface="Times New Roman" pitchFamily="18" charset="0"/>
              </a:rPr>
              <a:t>Reading information from disc consists of 3 parts</a:t>
            </a:r>
          </a:p>
          <a:p>
            <a:pPr lvl="2"/>
            <a:r>
              <a:rPr lang="en-US" dirty="0" smtClean="0">
                <a:latin typeface="Times New Roman" pitchFamily="18" charset="0"/>
                <a:cs typeface="Times New Roman" pitchFamily="18" charset="0"/>
              </a:rPr>
              <a:t>Seeking</a:t>
            </a:r>
          </a:p>
          <a:p>
            <a:pPr lvl="2"/>
            <a:r>
              <a:rPr lang="en-US" dirty="0" smtClean="0">
                <a:latin typeface="Times New Roman" pitchFamily="18" charset="0"/>
                <a:cs typeface="Times New Roman" pitchFamily="18" charset="0"/>
              </a:rPr>
              <a:t>Latency</a:t>
            </a:r>
          </a:p>
          <a:p>
            <a:pPr lvl="2"/>
            <a:r>
              <a:rPr lang="en-US" dirty="0" smtClean="0">
                <a:latin typeface="Times New Roman" pitchFamily="18" charset="0"/>
                <a:cs typeface="Times New Roman" pitchFamily="18" charset="0"/>
              </a:rPr>
              <a:t>Data read/write</a:t>
            </a:r>
          </a:p>
          <a:p>
            <a:pPr lvl="1"/>
            <a:r>
              <a:rPr lang="en-US" dirty="0" smtClean="0">
                <a:latin typeface="Times New Roman" pitchFamily="18" charset="0"/>
                <a:cs typeface="Times New Roman" pitchFamily="18" charset="0"/>
              </a:rPr>
              <a:t>In order to identify tracks and sectors</a:t>
            </a:r>
          </a:p>
          <a:p>
            <a:pPr lvl="2"/>
            <a:r>
              <a:rPr lang="en-US" dirty="0" smtClean="0">
                <a:latin typeface="Times New Roman" pitchFamily="18" charset="0"/>
                <a:cs typeface="Times New Roman" pitchFamily="18" charset="0"/>
              </a:rPr>
              <a:t>Control information is recorded in addition of user data</a:t>
            </a:r>
          </a:p>
          <a:p>
            <a:pPr lvl="2"/>
            <a:r>
              <a:rPr lang="en-US" dirty="0" smtClean="0">
                <a:latin typeface="Times New Roman" pitchFamily="18" charset="0"/>
                <a:cs typeface="Times New Roman" pitchFamily="18" charset="0"/>
              </a:rPr>
              <a:t>Writing of this information is called </a:t>
            </a:r>
            <a:r>
              <a:rPr lang="en-US" i="1" dirty="0" smtClean="0">
                <a:latin typeface="Times New Roman" pitchFamily="18" charset="0"/>
                <a:cs typeface="Times New Roman" pitchFamily="18" charset="0"/>
              </a:rPr>
              <a:t>formatting disc</a:t>
            </a:r>
          </a:p>
          <a:p>
            <a:pPr lvl="1"/>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08868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Magnetic Disk organization</a:t>
            </a:r>
            <a:endParaRPr lang="en-US" dirty="0"/>
          </a:p>
        </p:txBody>
      </p:sp>
      <p:sp>
        <p:nvSpPr>
          <p:cNvPr id="3" name="Content Placeholder 2"/>
          <p:cNvSpPr>
            <a:spLocks noGrp="1"/>
          </p:cNvSpPr>
          <p:nvPr>
            <p:ph idx="1"/>
          </p:nvPr>
        </p:nvSpPr>
        <p:spPr/>
        <p:txBody>
          <a:bodyPr/>
          <a:lstStyle/>
          <a:p>
            <a:r>
              <a:rPr lang="en-US" dirty="0" smtClean="0"/>
              <a:t>Disk Format: </a:t>
            </a:r>
          </a:p>
          <a:p>
            <a:pPr marL="0" indent="0">
              <a:buNone/>
            </a:pPr>
            <a:r>
              <a:rPr lang="en-US" dirty="0" smtClean="0"/>
              <a:t>      1. Low level formatting</a:t>
            </a:r>
          </a:p>
          <a:p>
            <a:pPr marL="0" indent="0">
              <a:buNone/>
            </a:pPr>
            <a:r>
              <a:rPr lang="en-US" dirty="0"/>
              <a:t> </a:t>
            </a:r>
            <a:r>
              <a:rPr lang="en-US" dirty="0" smtClean="0"/>
              <a:t>     2. High level formatting</a:t>
            </a:r>
          </a:p>
          <a:p>
            <a:pPr marL="0" indent="0">
              <a:buNone/>
            </a:pPr>
            <a:endParaRPr lang="en-US" dirty="0" smtClean="0"/>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929660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Magnetic Disk organization</a:t>
            </a:r>
            <a:endParaRPr lang="en-US" dirty="0"/>
          </a:p>
        </p:txBody>
      </p:sp>
      <p:sp>
        <p:nvSpPr>
          <p:cNvPr id="3" name="Content Placeholder 2"/>
          <p:cNvSpPr>
            <a:spLocks noGrp="1"/>
          </p:cNvSpPr>
          <p:nvPr>
            <p:ph idx="1"/>
          </p:nvPr>
        </p:nvSpPr>
        <p:spPr/>
        <p:txBody>
          <a:bodyPr/>
          <a:lstStyle/>
          <a:p>
            <a:r>
              <a:rPr lang="en-US" dirty="0" smtClean="0"/>
              <a:t>Control Information : </a:t>
            </a:r>
          </a:p>
          <a:p>
            <a:endParaRPr lang="en-US" dirty="0"/>
          </a:p>
          <a:p>
            <a:pPr marL="0" indent="0">
              <a:buNone/>
            </a:pPr>
            <a:r>
              <a:rPr lang="en-US" dirty="0" smtClean="0"/>
              <a:t> </a:t>
            </a:r>
          </a:p>
          <a:p>
            <a:pPr marL="0" indent="0">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2420720087"/>
              </p:ext>
            </p:extLst>
          </p:nvPr>
        </p:nvGraphicFramePr>
        <p:xfrm>
          <a:off x="1600200" y="3429000"/>
          <a:ext cx="6096000" cy="6400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dirty="0" smtClean="0"/>
                        <a:t>Index Marker</a:t>
                      </a:r>
                      <a:endParaRPr lang="en-US" dirty="0"/>
                    </a:p>
                  </a:txBody>
                  <a:tcPr/>
                </a:tc>
                <a:tc>
                  <a:txBody>
                    <a:bodyPr/>
                    <a:lstStyle/>
                    <a:p>
                      <a:r>
                        <a:rPr lang="en-US" dirty="0" smtClean="0"/>
                        <a:t> Sector 0</a:t>
                      </a:r>
                    </a:p>
                    <a:p>
                      <a:r>
                        <a:rPr lang="en-US" dirty="0" smtClean="0"/>
                        <a:t>header</a:t>
                      </a:r>
                      <a:endParaRPr lang="en-US" dirty="0"/>
                    </a:p>
                  </a:txBody>
                  <a:tcPr/>
                </a:tc>
                <a:tc>
                  <a:txBody>
                    <a:bodyPr/>
                    <a:lstStyle/>
                    <a:p>
                      <a:r>
                        <a:rPr lang="en-US" dirty="0" smtClean="0"/>
                        <a:t>Data</a:t>
                      </a:r>
                      <a:endParaRPr lang="en-US" dirty="0"/>
                    </a:p>
                  </a:txBody>
                  <a:tcPr/>
                </a:tc>
                <a:tc>
                  <a:txBody>
                    <a:bodyPr/>
                    <a:lstStyle/>
                    <a:p>
                      <a:r>
                        <a:rPr lang="en-US" dirty="0" smtClean="0"/>
                        <a:t>Sector</a:t>
                      </a:r>
                      <a:r>
                        <a:rPr lang="en-US" baseline="0" dirty="0" smtClean="0"/>
                        <a:t> 0</a:t>
                      </a:r>
                    </a:p>
                    <a:p>
                      <a:r>
                        <a:rPr lang="en-US" baseline="0" dirty="0" smtClean="0"/>
                        <a:t>Trailer</a:t>
                      </a:r>
                      <a:endParaRPr lang="en-US" dirty="0"/>
                    </a:p>
                  </a:txBody>
                  <a:tcPr/>
                </a:tc>
                <a:tc>
                  <a:txBody>
                    <a:bodyPr/>
                    <a:lstStyle/>
                    <a:p>
                      <a:r>
                        <a:rPr lang="en-US" dirty="0" smtClean="0"/>
                        <a:t>Sector 1</a:t>
                      </a:r>
                    </a:p>
                    <a:p>
                      <a:r>
                        <a:rPr lang="en-US" dirty="0" smtClean="0"/>
                        <a:t>header</a:t>
                      </a:r>
                      <a:endParaRPr lang="en-US" dirty="0"/>
                    </a:p>
                  </a:txBody>
                  <a:tcPr/>
                </a:tc>
              </a:tr>
            </a:tbl>
          </a:graphicData>
        </a:graphic>
      </p:graphicFrame>
    </p:spTree>
    <p:extLst>
      <p:ext uri="{BB962C8B-B14F-4D97-AF65-F5344CB8AC3E}">
        <p14:creationId xmlns:p14="http://schemas.microsoft.com/office/powerpoint/2010/main" val="112767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A platter having 8 surfaces. </a:t>
            </a:r>
          </a:p>
          <a:p>
            <a:pPr lvl="1">
              <a:buFont typeface="Wingdings" pitchFamily="2" charset="2"/>
              <a:buChar char="ü"/>
            </a:pPr>
            <a:r>
              <a:rPr lang="en-US" dirty="0"/>
              <a:t> </a:t>
            </a:r>
            <a:r>
              <a:rPr lang="en-US" dirty="0" smtClean="0"/>
              <a:t>    2048 tracks/ surface</a:t>
            </a:r>
          </a:p>
          <a:p>
            <a:pPr lvl="1">
              <a:buFont typeface="Wingdings" pitchFamily="2" charset="2"/>
              <a:buChar char="ü"/>
            </a:pPr>
            <a:r>
              <a:rPr lang="en-US" dirty="0"/>
              <a:t>  </a:t>
            </a:r>
            <a:r>
              <a:rPr lang="en-US" dirty="0" smtClean="0"/>
              <a:t>   65536 blocks/ surface</a:t>
            </a:r>
          </a:p>
          <a:p>
            <a:pPr lvl="1">
              <a:buFont typeface="Wingdings" pitchFamily="2" charset="2"/>
              <a:buChar char="ü"/>
            </a:pPr>
            <a:r>
              <a:rPr lang="en-US" dirty="0"/>
              <a:t> </a:t>
            </a:r>
            <a:r>
              <a:rPr lang="en-US" dirty="0" smtClean="0"/>
              <a:t>    52 bytes/ block</a:t>
            </a:r>
          </a:p>
          <a:p>
            <a:pPr marL="457200" lvl="1" indent="0">
              <a:buNone/>
            </a:pPr>
            <a:r>
              <a:rPr lang="en-US" dirty="0" smtClean="0"/>
              <a:t>Find out the number of the cylinder, total number of sector per tracks, total capacity of the platter having 5% of wastage.</a:t>
            </a:r>
          </a:p>
        </p:txBody>
      </p:sp>
    </p:spTree>
    <p:extLst>
      <p:ext uri="{BB962C8B-B14F-4D97-AF65-F5344CB8AC3E}">
        <p14:creationId xmlns:p14="http://schemas.microsoft.com/office/powerpoint/2010/main" val="241777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olution</a:t>
            </a:r>
            <a:endParaRPr lang="en-US" dirty="0"/>
          </a:p>
        </p:txBody>
      </p:sp>
      <p:sp>
        <p:nvSpPr>
          <p:cNvPr id="3" name="Content Placeholder 2"/>
          <p:cNvSpPr>
            <a:spLocks noGrp="1"/>
          </p:cNvSpPr>
          <p:nvPr>
            <p:ph idx="1"/>
          </p:nvPr>
        </p:nvSpPr>
        <p:spPr/>
        <p:txBody>
          <a:bodyPr/>
          <a:lstStyle/>
          <a:p>
            <a:r>
              <a:rPr lang="en-US" dirty="0" smtClean="0"/>
              <a:t>Number of tracks in one surface = number of cylinders of that platter = 2048 </a:t>
            </a:r>
          </a:p>
          <a:p>
            <a:r>
              <a:rPr lang="en-US" dirty="0" smtClean="0"/>
              <a:t>2048 tracks contain 65536 block</a:t>
            </a:r>
          </a:p>
          <a:p>
            <a:r>
              <a:rPr lang="en-US" dirty="0" smtClean="0"/>
              <a:t>1 track contains 65536/2048 blocks =32 blocks</a:t>
            </a:r>
          </a:p>
          <a:p>
            <a:r>
              <a:rPr lang="en-US" dirty="0" smtClean="0"/>
              <a:t>Total capacity = 65536 * 52 * 8 *.95 = 25899827 =25892MB</a:t>
            </a:r>
          </a:p>
          <a:p>
            <a:endParaRPr lang="en-US" dirty="0" smtClean="0"/>
          </a:p>
          <a:p>
            <a:endParaRPr lang="en-US" dirty="0"/>
          </a:p>
        </p:txBody>
      </p:sp>
    </p:spTree>
    <p:extLst>
      <p:ext uri="{BB962C8B-B14F-4D97-AF65-F5344CB8AC3E}">
        <p14:creationId xmlns:p14="http://schemas.microsoft.com/office/powerpoint/2010/main" val="2836731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marL="0" indent="0">
              <a:buNone/>
            </a:pPr>
            <a:r>
              <a:rPr lang="en-US" dirty="0" smtClean="0"/>
              <a:t>         Difference between Rotation and cover</a:t>
            </a:r>
            <a:endParaRPr lang="en-US" dirty="0"/>
          </a:p>
        </p:txBody>
      </p:sp>
      <p:sp>
        <p:nvSpPr>
          <p:cNvPr id="4" name="Flowchart: Connector 3"/>
          <p:cNvSpPr/>
          <p:nvPr/>
        </p:nvSpPr>
        <p:spPr>
          <a:xfrm>
            <a:off x="2743200" y="2438400"/>
            <a:ext cx="3429000" cy="3429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2857500"/>
            <a:ext cx="2667000" cy="2590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733800" y="3352800"/>
            <a:ext cx="1447800" cy="1600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4" idx="6"/>
          </p:cNvCxnSpPr>
          <p:nvPr/>
        </p:nvCxnSpPr>
        <p:spPr>
          <a:xfrm flipH="1">
            <a:off x="5943600" y="4152900"/>
            <a:ext cx="228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H="1">
            <a:off x="5410200" y="415290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H="1">
            <a:off x="4800600" y="4135582"/>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Curved Left Arrow 13"/>
          <p:cNvSpPr/>
          <p:nvPr/>
        </p:nvSpPr>
        <p:spPr>
          <a:xfrm rot="15934021">
            <a:off x="3990796" y="1660946"/>
            <a:ext cx="699173" cy="2493868"/>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cxnSp>
        <p:nvCxnSpPr>
          <p:cNvPr id="16" name="Straight Arrow Connector 15"/>
          <p:cNvCxnSpPr/>
          <p:nvPr/>
        </p:nvCxnSpPr>
        <p:spPr>
          <a:xfrm flipV="1">
            <a:off x="5410200" y="2907881"/>
            <a:ext cx="1524000" cy="3268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7162800" y="2743200"/>
            <a:ext cx="1371600" cy="646331"/>
          </a:xfrm>
          <a:prstGeom prst="rect">
            <a:avLst/>
          </a:prstGeom>
          <a:noFill/>
        </p:spPr>
        <p:txBody>
          <a:bodyPr wrap="square" rtlCol="0">
            <a:spAutoFit/>
          </a:bodyPr>
          <a:lstStyle/>
          <a:p>
            <a:r>
              <a:rPr lang="en-US" dirty="0" smtClean="0"/>
              <a:t>Search for blocks</a:t>
            </a:r>
            <a:endParaRPr lang="en-US" dirty="0"/>
          </a:p>
        </p:txBody>
      </p:sp>
      <p:cxnSp>
        <p:nvCxnSpPr>
          <p:cNvPr id="20" name="Straight Arrow Connector 19"/>
          <p:cNvCxnSpPr/>
          <p:nvPr/>
        </p:nvCxnSpPr>
        <p:spPr>
          <a:xfrm>
            <a:off x="6248400" y="4135582"/>
            <a:ext cx="762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7162800" y="3985553"/>
            <a:ext cx="1219200" cy="1200329"/>
          </a:xfrm>
          <a:prstGeom prst="rect">
            <a:avLst/>
          </a:prstGeom>
          <a:noFill/>
        </p:spPr>
        <p:txBody>
          <a:bodyPr wrap="square" rtlCol="0">
            <a:spAutoFit/>
          </a:bodyPr>
          <a:lstStyle/>
          <a:p>
            <a:r>
              <a:rPr lang="en-US" dirty="0" smtClean="0"/>
              <a:t>Goes from one track to another</a:t>
            </a:r>
            <a:endParaRPr lang="en-US" dirty="0"/>
          </a:p>
        </p:txBody>
      </p:sp>
    </p:spTree>
    <p:extLst>
      <p:ext uri="{BB962C8B-B14F-4D97-AF65-F5344CB8AC3E}">
        <p14:creationId xmlns:p14="http://schemas.microsoft.com/office/powerpoint/2010/main" val="2692997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Total time= seek time + latency + reading time</a:t>
            </a:r>
          </a:p>
          <a:p>
            <a:pPr marL="0" indent="0">
              <a:buNone/>
            </a:pPr>
            <a:r>
              <a:rPr lang="en-US" dirty="0" smtClean="0"/>
              <a:t>Reading time =0</a:t>
            </a:r>
          </a:p>
          <a:p>
            <a:pPr marL="0" indent="0">
              <a:buNone/>
            </a:pPr>
            <a:r>
              <a:rPr lang="en-US" dirty="0" smtClean="0"/>
              <a:t>Seek time ,</a:t>
            </a:r>
          </a:p>
          <a:p>
            <a:pPr marL="0" indent="0">
              <a:buNone/>
            </a:pPr>
            <a:r>
              <a:rPr lang="en-US" dirty="0" smtClean="0"/>
              <a:t>For covering 10 tracks, head needs 60 sec</a:t>
            </a:r>
          </a:p>
          <a:p>
            <a:pPr marL="0" indent="0">
              <a:buNone/>
            </a:pPr>
            <a:r>
              <a:rPr lang="en-US" dirty="0" smtClean="0"/>
              <a:t>For covering 1 track = 6 sec</a:t>
            </a:r>
          </a:p>
          <a:p>
            <a:pPr marL="0" indent="0">
              <a:buNone/>
            </a:pPr>
            <a:r>
              <a:rPr lang="en-US" dirty="0" smtClean="0"/>
              <a:t>Total seek time (8-3)*6=30 sec</a:t>
            </a:r>
          </a:p>
          <a:p>
            <a:pPr marL="0" indent="0">
              <a:buNone/>
            </a:pPr>
            <a:endParaRPr lang="en-US" dirty="0"/>
          </a:p>
        </p:txBody>
      </p:sp>
    </p:spTree>
    <p:extLst>
      <p:ext uri="{BB962C8B-B14F-4D97-AF65-F5344CB8AC3E}">
        <p14:creationId xmlns:p14="http://schemas.microsoft.com/office/powerpoint/2010/main" val="197572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lnSpcReduction="10000"/>
          </a:bodyPr>
          <a:lstStyle/>
          <a:p>
            <a:r>
              <a:rPr lang="en-US" dirty="0" smtClean="0"/>
              <a:t>Latency ,</a:t>
            </a:r>
          </a:p>
          <a:p>
            <a:pPr marL="0" indent="0">
              <a:buNone/>
            </a:pPr>
            <a:r>
              <a:rPr lang="en-US" dirty="0" smtClean="0"/>
              <a:t>4200 rotation in 60 sec</a:t>
            </a:r>
          </a:p>
          <a:p>
            <a:pPr marL="0" indent="0">
              <a:buNone/>
            </a:pPr>
            <a:r>
              <a:rPr lang="en-US" dirty="0" smtClean="0"/>
              <a:t>1rotation in 0.014 sec</a:t>
            </a:r>
          </a:p>
          <a:p>
            <a:pPr marL="0" indent="0">
              <a:buNone/>
            </a:pPr>
            <a:r>
              <a:rPr lang="en-US" dirty="0" smtClean="0"/>
              <a:t>1 rotation =20blocks </a:t>
            </a:r>
          </a:p>
          <a:p>
            <a:pPr marL="0" indent="0">
              <a:buNone/>
            </a:pPr>
            <a:r>
              <a:rPr lang="en-US" dirty="0" smtClean="0"/>
              <a:t>20blocks need 0.014 sec</a:t>
            </a:r>
          </a:p>
          <a:p>
            <a:pPr marL="0" indent="0">
              <a:buNone/>
            </a:pPr>
            <a:r>
              <a:rPr lang="en-US" dirty="0" smtClean="0"/>
              <a:t>18blocks need 0.0128 sec</a:t>
            </a:r>
          </a:p>
          <a:p>
            <a:pPr marL="0" indent="0">
              <a:buNone/>
            </a:pPr>
            <a:r>
              <a:rPr lang="en-US" dirty="0" smtClean="0"/>
              <a:t>So total access time = (30+0.0128) sec= 30.0128 sec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99672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Magnetic disc problem</a:t>
            </a:r>
            <a:endParaRPr lang="en-US" dirty="0"/>
          </a:p>
        </p:txBody>
      </p:sp>
      <p:sp>
        <p:nvSpPr>
          <p:cNvPr id="3" name="Content Placeholder 2"/>
          <p:cNvSpPr>
            <a:spLocks noGrp="1"/>
          </p:cNvSpPr>
          <p:nvPr>
            <p:ph idx="1"/>
          </p:nvPr>
        </p:nvSpPr>
        <p:spPr>
          <a:xfrm>
            <a:off x="457200" y="1371600"/>
            <a:ext cx="8229600" cy="4754563"/>
          </a:xfrm>
        </p:spPr>
        <p:txBody>
          <a:bodyPr/>
          <a:lstStyle/>
          <a:p>
            <a:pPr marL="0" indent="0">
              <a:buNone/>
            </a:pPr>
            <a:r>
              <a:rPr lang="en-US" dirty="0" smtClean="0"/>
              <a:t>Problem Solved </a:t>
            </a:r>
            <a:r>
              <a:rPr lang="en-US" smtClean="0"/>
              <a:t>by zoning: </a:t>
            </a:r>
          </a:p>
          <a:p>
            <a:r>
              <a:rPr lang="en-US" dirty="0" smtClean="0"/>
              <a:t>Outer track have lower density than it’s capability</a:t>
            </a:r>
          </a:p>
          <a:p>
            <a:r>
              <a:rPr lang="en-US" dirty="0" smtClean="0"/>
              <a:t>For out circle memory will be waste.</a:t>
            </a:r>
          </a:p>
          <a:p>
            <a:endParaRPr lang="en-US" dirty="0"/>
          </a:p>
          <a:p>
            <a:pPr marL="0" indent="0">
              <a:buNone/>
            </a:pPr>
            <a:r>
              <a:rPr lang="en-US" dirty="0" smtClean="0"/>
              <a:t>Problem Solved by interleaving :</a:t>
            </a:r>
          </a:p>
          <a:p>
            <a:pPr marL="0" indent="0">
              <a:buNone/>
            </a:pPr>
            <a:r>
              <a:rPr lang="en-US" dirty="0"/>
              <a:t> </a:t>
            </a:r>
            <a:r>
              <a:rPr lang="en-US" dirty="0" smtClean="0"/>
              <a:t>Disk controller may have slow process, so we can lost data. </a:t>
            </a:r>
          </a:p>
          <a:p>
            <a:pPr marL="0" indent="0">
              <a:buNone/>
            </a:pPr>
            <a:endParaRPr lang="en-US" dirty="0"/>
          </a:p>
        </p:txBody>
      </p:sp>
    </p:spTree>
    <p:extLst>
      <p:ext uri="{BB962C8B-B14F-4D97-AF65-F5344CB8AC3E}">
        <p14:creationId xmlns:p14="http://schemas.microsoft.com/office/powerpoint/2010/main" val="204904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latin typeface="Times New Roman" pitchFamily="18" charset="0"/>
                <a:cs typeface="Times New Roman" pitchFamily="18" charset="0"/>
              </a:rPr>
              <a:t>Zoning</a:t>
            </a:r>
          </a:p>
        </p:txBody>
      </p:sp>
      <p:sp>
        <p:nvSpPr>
          <p:cNvPr id="14339" name="Content Placeholder 2"/>
          <p:cNvSpPr>
            <a:spLocks noGrp="1"/>
          </p:cNvSpPr>
          <p:nvPr>
            <p:ph idx="1"/>
          </p:nvPr>
        </p:nvSpPr>
        <p:spPr>
          <a:xfrm>
            <a:off x="457200" y="1371600"/>
            <a:ext cx="8229600" cy="5257800"/>
          </a:xfrm>
        </p:spPr>
        <p:txBody>
          <a:bodyPr/>
          <a:lstStyle/>
          <a:p>
            <a:r>
              <a:rPr lang="en-US" sz="2800" smtClean="0">
                <a:latin typeface="Times New Roman" pitchFamily="18" charset="0"/>
                <a:cs typeface="Times New Roman" pitchFamily="18" charset="0"/>
              </a:rPr>
              <a:t>Outer tracks are loaded at much lower density than they are capable of</a:t>
            </a:r>
          </a:p>
          <a:p>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a:p>
            <a:r>
              <a:rPr lang="en-US" sz="2800" smtClean="0">
                <a:latin typeface="Times New Roman" pitchFamily="18" charset="0"/>
                <a:cs typeface="Times New Roman" pitchFamily="18" charset="0"/>
              </a:rPr>
              <a:t>Here surface is divided different zones</a:t>
            </a:r>
          </a:p>
          <a:p>
            <a:pPr lvl="1"/>
            <a:r>
              <a:rPr lang="en-US" sz="2400" smtClean="0">
                <a:latin typeface="Times New Roman" pitchFamily="18" charset="0"/>
                <a:cs typeface="Times New Roman" pitchFamily="18" charset="0"/>
              </a:rPr>
              <a:t>Number of sectors are constant within a zone </a:t>
            </a:r>
          </a:p>
          <a:p>
            <a:pPr lvl="1"/>
            <a:endParaRPr lang="en-US" sz="24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p:txBody>
      </p:sp>
      <p:pic>
        <p:nvPicPr>
          <p:cNvPr id="14340" name="Picture 4" descr="10fig05.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628900"/>
            <a:ext cx="38481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4966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charset="0"/>
              <a:buNone/>
              <a:defRPr/>
            </a:pPr>
            <a:r>
              <a:rPr lang="en-US" dirty="0" smtClean="0">
                <a:latin typeface="Times New Roman" pitchFamily="18" charset="0"/>
                <a:cs typeface="Times New Roman" pitchFamily="18" charset="0"/>
              </a:rPr>
              <a:t>Outer zones contain more sectors for each track</a:t>
            </a:r>
          </a:p>
          <a:p>
            <a:pPr lvl="1">
              <a:buFont typeface="Courier New" pitchFamily="49" charset="0"/>
              <a:buChar char="o"/>
              <a:defRPr/>
            </a:pPr>
            <a:r>
              <a:rPr lang="en-US" dirty="0" smtClean="0">
                <a:latin typeface="Times New Roman" pitchFamily="18" charset="0"/>
                <a:cs typeface="Times New Roman" pitchFamily="18" charset="0"/>
              </a:rPr>
              <a:t>More space is utilized</a:t>
            </a:r>
          </a:p>
          <a:p>
            <a:pPr lvl="1">
              <a:buFont typeface="Courier New" pitchFamily="49" charset="0"/>
              <a:buChar char="o"/>
              <a:defRPr/>
            </a:pPr>
            <a:endParaRPr lang="en-US" dirty="0" smtClean="0">
              <a:latin typeface="Times New Roman" pitchFamily="18" charset="0"/>
              <a:cs typeface="Times New Roman" pitchFamily="18" charset="0"/>
            </a:endParaRPr>
          </a:p>
          <a:p>
            <a:pPr marL="342900" lvl="1" indent="-342900">
              <a:buFont typeface="Arial" charset="0"/>
              <a:buChar char="•"/>
              <a:defRPr/>
            </a:pPr>
            <a:r>
              <a:rPr lang="en-US" dirty="0" smtClean="0">
                <a:solidFill>
                  <a:srgbClr val="00B050"/>
                </a:solidFill>
                <a:latin typeface="Times New Roman" pitchFamily="18" charset="0"/>
                <a:cs typeface="Times New Roman" pitchFamily="18" charset="0"/>
              </a:rPr>
              <a:t>Additional advantage of zoning:</a:t>
            </a:r>
          </a:p>
          <a:p>
            <a:pPr marL="342900" lvl="1" indent="-342900">
              <a:buFont typeface="Arial" charset="0"/>
              <a:buChar char="•"/>
              <a:defRPr/>
            </a:pPr>
            <a:r>
              <a:rPr lang="en-US" dirty="0" smtClean="0">
                <a:latin typeface="Times New Roman" pitchFamily="18" charset="0"/>
                <a:cs typeface="Times New Roman" pitchFamily="18" charset="0"/>
              </a:rPr>
              <a:t>Sectors in outer zone can be read more quickly</a:t>
            </a:r>
          </a:p>
          <a:p>
            <a:pPr marL="342900" lvl="1" indent="-342900">
              <a:buFont typeface="Arial" charset="0"/>
              <a:buChar char="•"/>
              <a:defRPr/>
            </a:pPr>
            <a:r>
              <a:rPr lang="en-US" dirty="0" smtClean="0">
                <a:latin typeface="Times New Roman" pitchFamily="18" charset="0"/>
                <a:cs typeface="Times New Roman" pitchFamily="18" charset="0"/>
              </a:rPr>
              <a:t>Most commonly used blocks can be placed in outer zone</a:t>
            </a:r>
          </a:p>
        </p:txBody>
      </p:sp>
    </p:spTree>
    <p:extLst>
      <p:ext uri="{BB962C8B-B14F-4D97-AF65-F5344CB8AC3E}">
        <p14:creationId xmlns:p14="http://schemas.microsoft.com/office/powerpoint/2010/main" val="3404949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latin typeface="Times New Roman" pitchFamily="18" charset="0"/>
                <a:cs typeface="Times New Roman" pitchFamily="18" charset="0"/>
              </a:rPr>
              <a:t>Interleaving</a:t>
            </a:r>
          </a:p>
        </p:txBody>
      </p:sp>
      <p:sp>
        <p:nvSpPr>
          <p:cNvPr id="16387" name="Content Placeholder 2"/>
          <p:cNvSpPr>
            <a:spLocks noGrp="1"/>
          </p:cNvSpPr>
          <p:nvPr>
            <p:ph idx="1"/>
          </p:nvPr>
        </p:nvSpPr>
        <p:spPr/>
        <p:txBody>
          <a:bodyPr/>
          <a:lstStyle/>
          <a:p>
            <a:pPr lvl="1">
              <a:buFont typeface="Courier New" pitchFamily="49" charset="0"/>
              <a:buChar char="o"/>
            </a:pPr>
            <a:r>
              <a:rPr lang="en-US" smtClean="0">
                <a:latin typeface="Times New Roman" pitchFamily="18" charset="0"/>
                <a:cs typeface="Times New Roman" pitchFamily="18" charset="0"/>
              </a:rPr>
              <a:t>If necessary block access are from same track</a:t>
            </a:r>
          </a:p>
          <a:p>
            <a:pPr lvl="4">
              <a:buFont typeface="Arial" charset="0"/>
              <a:buNone/>
            </a:pPr>
            <a:r>
              <a:rPr lang="en-US" smtClean="0">
                <a:latin typeface="Times New Roman" pitchFamily="18" charset="0"/>
                <a:cs typeface="Times New Roman" pitchFamily="18" charset="0"/>
              </a:rPr>
              <a:t>No time is wasted in seeking</a:t>
            </a:r>
          </a:p>
          <a:p>
            <a:pPr lvl="1">
              <a:buFont typeface="Courier New" pitchFamily="49" charset="0"/>
              <a:buChar char="o"/>
            </a:pPr>
            <a:r>
              <a:rPr lang="en-US" smtClean="0">
                <a:latin typeface="Times New Roman" pitchFamily="18" charset="0"/>
                <a:cs typeface="Times New Roman" pitchFamily="18" charset="0"/>
              </a:rPr>
              <a:t>If not in the same track but also in consecutive sectors on that track</a:t>
            </a:r>
          </a:p>
          <a:p>
            <a:pPr lvl="1">
              <a:buFont typeface="Arial" charset="0"/>
              <a:buNone/>
            </a:pPr>
            <a:r>
              <a:rPr lang="en-US" smtClean="0">
                <a:latin typeface="Times New Roman" pitchFamily="18" charset="0"/>
                <a:cs typeface="Times New Roman" pitchFamily="18" charset="0"/>
              </a:rPr>
              <a:t>			</a:t>
            </a:r>
            <a:r>
              <a:rPr lang="en-US" sz="2000" smtClean="0">
                <a:latin typeface="Times New Roman" pitchFamily="18" charset="0"/>
                <a:cs typeface="Times New Roman" pitchFamily="18" charset="0"/>
              </a:rPr>
              <a:t>latency is also eliminated </a:t>
            </a:r>
          </a:p>
          <a:p>
            <a:pPr lvl="1">
              <a:buFont typeface="Arial" charset="0"/>
              <a:buNone/>
            </a:pPr>
            <a:r>
              <a:rPr lang="en-US" smtClean="0">
                <a:solidFill>
                  <a:srgbClr val="00B050"/>
                </a:solidFill>
                <a:latin typeface="Times New Roman" pitchFamily="18" charset="0"/>
                <a:cs typeface="Times New Roman" pitchFamily="18" charset="0"/>
              </a:rPr>
              <a:t>Sectors can be interleaved</a:t>
            </a:r>
          </a:p>
          <a:p>
            <a:pPr lvl="1">
              <a:buFont typeface="Arial" charset="0"/>
              <a:buNone/>
            </a:pPr>
            <a:r>
              <a:rPr lang="en-US" smtClean="0">
                <a:latin typeface="Times New Roman" pitchFamily="18" charset="0"/>
                <a:cs typeface="Times New Roman" pitchFamily="18" charset="0"/>
              </a:rPr>
              <a:t>The choice of interleave factor depends upon the usual delay between reading block</a:t>
            </a:r>
          </a:p>
        </p:txBody>
      </p:sp>
    </p:spTree>
    <p:extLst>
      <p:ext uri="{BB962C8B-B14F-4D97-AF65-F5344CB8AC3E}">
        <p14:creationId xmlns:p14="http://schemas.microsoft.com/office/powerpoint/2010/main" val="1443261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447800" y="1600200"/>
            <a:ext cx="2743200" cy="266700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Oval 4"/>
          <p:cNvSpPr/>
          <p:nvPr/>
        </p:nvSpPr>
        <p:spPr>
          <a:xfrm>
            <a:off x="5181600" y="1676400"/>
            <a:ext cx="2743200" cy="266700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7" name="Straight Connector 6"/>
          <p:cNvCxnSpPr>
            <a:stCxn id="4" idx="0"/>
            <a:endCxn id="4" idx="4"/>
          </p:cNvCxnSpPr>
          <p:nvPr/>
        </p:nvCxnSpPr>
        <p:spPr>
          <a:xfrm rot="16200000" flipH="1">
            <a:off x="1485901" y="2933700"/>
            <a:ext cx="26670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 idx="2"/>
            <a:endCxn id="4" idx="6"/>
          </p:cNvCxnSpPr>
          <p:nvPr/>
        </p:nvCxnSpPr>
        <p:spPr>
          <a:xfrm rot="10800000" flipH="1">
            <a:off x="1447800" y="29337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3"/>
            <a:endCxn id="4" idx="7"/>
          </p:cNvCxnSpPr>
          <p:nvPr/>
        </p:nvCxnSpPr>
        <p:spPr>
          <a:xfrm rot="5400000" flipH="1" flipV="1">
            <a:off x="1876426" y="1963737"/>
            <a:ext cx="1885950" cy="1939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1"/>
            <a:endCxn id="4" idx="1"/>
          </p:cNvCxnSpPr>
          <p:nvPr/>
        </p:nvCxnSpPr>
        <p:spPr>
          <a:xfrm rot="5400000" flipH="1" flipV="1">
            <a:off x="1849438" y="1990725"/>
            <a:ext cx="158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855788" y="1954212"/>
            <a:ext cx="1885950" cy="1939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6200000" flipH="1">
            <a:off x="5220494" y="3009106"/>
            <a:ext cx="2667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flipH="1">
            <a:off x="5181600" y="30480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5589588" y="2030412"/>
            <a:ext cx="1885950" cy="1939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 idx="3"/>
          </p:cNvCxnSpPr>
          <p:nvPr/>
        </p:nvCxnSpPr>
        <p:spPr>
          <a:xfrm rot="5400000" flipH="1" flipV="1">
            <a:off x="5633244" y="2083594"/>
            <a:ext cx="1819275" cy="1919287"/>
          </a:xfrm>
          <a:prstGeom prst="line">
            <a:avLst/>
          </a:prstGeom>
        </p:spPr>
        <p:style>
          <a:lnRef idx="1">
            <a:schemeClr val="accent1"/>
          </a:lnRef>
          <a:fillRef idx="0">
            <a:schemeClr val="accent1"/>
          </a:fillRef>
          <a:effectRef idx="0">
            <a:schemeClr val="accent1"/>
          </a:effectRef>
          <a:fontRef idx="minor">
            <a:schemeClr val="tx1"/>
          </a:fontRef>
        </p:style>
      </p:cxnSp>
      <p:sp>
        <p:nvSpPr>
          <p:cNvPr id="17421" name="TextBox 30"/>
          <p:cNvSpPr txBox="1">
            <a:spLocks noChangeArrowheads="1"/>
          </p:cNvSpPr>
          <p:nvPr/>
        </p:nvSpPr>
        <p:spPr bwMode="auto">
          <a:xfrm>
            <a:off x="2963863" y="19812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0</a:t>
            </a:r>
          </a:p>
        </p:txBody>
      </p:sp>
      <p:sp>
        <p:nvSpPr>
          <p:cNvPr id="17422" name="TextBox 31"/>
          <p:cNvSpPr txBox="1">
            <a:spLocks noChangeArrowheads="1"/>
          </p:cNvSpPr>
          <p:nvPr/>
        </p:nvSpPr>
        <p:spPr bwMode="auto">
          <a:xfrm>
            <a:off x="2430463" y="34290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4</a:t>
            </a:r>
          </a:p>
        </p:txBody>
      </p:sp>
      <p:sp>
        <p:nvSpPr>
          <p:cNvPr id="17423" name="TextBox 32"/>
          <p:cNvSpPr txBox="1">
            <a:spLocks noChangeArrowheads="1"/>
          </p:cNvSpPr>
          <p:nvPr/>
        </p:nvSpPr>
        <p:spPr bwMode="auto">
          <a:xfrm>
            <a:off x="2971800" y="3440113"/>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3</a:t>
            </a:r>
          </a:p>
        </p:txBody>
      </p:sp>
      <p:sp>
        <p:nvSpPr>
          <p:cNvPr id="17424" name="TextBox 33"/>
          <p:cNvSpPr txBox="1">
            <a:spLocks noChangeArrowheads="1"/>
          </p:cNvSpPr>
          <p:nvPr/>
        </p:nvSpPr>
        <p:spPr bwMode="auto">
          <a:xfrm>
            <a:off x="1973263" y="24384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6</a:t>
            </a:r>
          </a:p>
        </p:txBody>
      </p:sp>
      <p:sp>
        <p:nvSpPr>
          <p:cNvPr id="17425" name="TextBox 34"/>
          <p:cNvSpPr txBox="1">
            <a:spLocks noChangeArrowheads="1"/>
          </p:cNvSpPr>
          <p:nvPr/>
        </p:nvSpPr>
        <p:spPr bwMode="auto">
          <a:xfrm>
            <a:off x="1905000" y="3059113"/>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5</a:t>
            </a:r>
          </a:p>
        </p:txBody>
      </p:sp>
      <p:sp>
        <p:nvSpPr>
          <p:cNvPr id="17426" name="TextBox 35"/>
          <p:cNvSpPr txBox="1">
            <a:spLocks noChangeArrowheads="1"/>
          </p:cNvSpPr>
          <p:nvPr/>
        </p:nvSpPr>
        <p:spPr bwMode="auto">
          <a:xfrm>
            <a:off x="3505200" y="3059113"/>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2</a:t>
            </a:r>
          </a:p>
        </p:txBody>
      </p:sp>
      <p:sp>
        <p:nvSpPr>
          <p:cNvPr id="17427" name="TextBox 36"/>
          <p:cNvSpPr txBox="1">
            <a:spLocks noChangeArrowheads="1"/>
          </p:cNvSpPr>
          <p:nvPr/>
        </p:nvSpPr>
        <p:spPr bwMode="auto">
          <a:xfrm>
            <a:off x="3581400" y="2373313"/>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a:t>
            </a:r>
          </a:p>
        </p:txBody>
      </p:sp>
      <p:sp>
        <p:nvSpPr>
          <p:cNvPr id="17428" name="TextBox 37"/>
          <p:cNvSpPr txBox="1">
            <a:spLocks noChangeArrowheads="1"/>
          </p:cNvSpPr>
          <p:nvPr/>
        </p:nvSpPr>
        <p:spPr bwMode="auto">
          <a:xfrm>
            <a:off x="2362200" y="20574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7</a:t>
            </a:r>
          </a:p>
        </p:txBody>
      </p:sp>
      <p:sp>
        <p:nvSpPr>
          <p:cNvPr id="17429" name="TextBox 38"/>
          <p:cNvSpPr txBox="1">
            <a:spLocks noChangeArrowheads="1"/>
          </p:cNvSpPr>
          <p:nvPr/>
        </p:nvSpPr>
        <p:spPr bwMode="auto">
          <a:xfrm>
            <a:off x="6096000" y="20574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5</a:t>
            </a:r>
          </a:p>
        </p:txBody>
      </p:sp>
      <p:sp>
        <p:nvSpPr>
          <p:cNvPr id="17430" name="TextBox 39"/>
          <p:cNvSpPr txBox="1">
            <a:spLocks noChangeArrowheads="1"/>
          </p:cNvSpPr>
          <p:nvPr/>
        </p:nvSpPr>
        <p:spPr bwMode="auto">
          <a:xfrm>
            <a:off x="5554663" y="2449513"/>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2</a:t>
            </a:r>
          </a:p>
        </p:txBody>
      </p:sp>
      <p:sp>
        <p:nvSpPr>
          <p:cNvPr id="17431" name="TextBox 40"/>
          <p:cNvSpPr txBox="1">
            <a:spLocks noChangeArrowheads="1"/>
          </p:cNvSpPr>
          <p:nvPr/>
        </p:nvSpPr>
        <p:spPr bwMode="auto">
          <a:xfrm>
            <a:off x="5554663" y="3135313"/>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7</a:t>
            </a:r>
          </a:p>
        </p:txBody>
      </p:sp>
      <p:sp>
        <p:nvSpPr>
          <p:cNvPr id="17432" name="TextBox 41"/>
          <p:cNvSpPr txBox="1">
            <a:spLocks noChangeArrowheads="1"/>
          </p:cNvSpPr>
          <p:nvPr/>
        </p:nvSpPr>
        <p:spPr bwMode="auto">
          <a:xfrm>
            <a:off x="6096000" y="35814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4</a:t>
            </a:r>
          </a:p>
        </p:txBody>
      </p:sp>
      <p:sp>
        <p:nvSpPr>
          <p:cNvPr id="17433" name="TextBox 42"/>
          <p:cNvSpPr txBox="1">
            <a:spLocks noChangeArrowheads="1"/>
          </p:cNvSpPr>
          <p:nvPr/>
        </p:nvSpPr>
        <p:spPr bwMode="auto">
          <a:xfrm>
            <a:off x="6697663" y="35052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1</a:t>
            </a:r>
          </a:p>
        </p:txBody>
      </p:sp>
      <p:sp>
        <p:nvSpPr>
          <p:cNvPr id="17434" name="TextBox 43"/>
          <p:cNvSpPr txBox="1">
            <a:spLocks noChangeArrowheads="1"/>
          </p:cNvSpPr>
          <p:nvPr/>
        </p:nvSpPr>
        <p:spPr bwMode="auto">
          <a:xfrm>
            <a:off x="7162800" y="3135313"/>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6</a:t>
            </a:r>
          </a:p>
        </p:txBody>
      </p:sp>
      <p:sp>
        <p:nvSpPr>
          <p:cNvPr id="17435" name="TextBox 44"/>
          <p:cNvSpPr txBox="1">
            <a:spLocks noChangeArrowheads="1"/>
          </p:cNvSpPr>
          <p:nvPr/>
        </p:nvSpPr>
        <p:spPr bwMode="auto">
          <a:xfrm>
            <a:off x="7154863" y="25908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3</a:t>
            </a:r>
          </a:p>
        </p:txBody>
      </p:sp>
      <p:sp>
        <p:nvSpPr>
          <p:cNvPr id="17436" name="TextBox 45"/>
          <p:cNvSpPr txBox="1">
            <a:spLocks noChangeArrowheads="1"/>
          </p:cNvSpPr>
          <p:nvPr/>
        </p:nvSpPr>
        <p:spPr bwMode="auto">
          <a:xfrm>
            <a:off x="6697663" y="2068513"/>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0</a:t>
            </a:r>
          </a:p>
        </p:txBody>
      </p:sp>
      <p:sp>
        <p:nvSpPr>
          <p:cNvPr id="17437" name="TextBox 46"/>
          <p:cNvSpPr txBox="1">
            <a:spLocks noChangeArrowheads="1"/>
          </p:cNvSpPr>
          <p:nvPr/>
        </p:nvSpPr>
        <p:spPr bwMode="auto">
          <a:xfrm>
            <a:off x="1447800" y="5105400"/>
            <a:ext cx="3048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Interleave factor of 1</a:t>
            </a:r>
          </a:p>
        </p:txBody>
      </p:sp>
      <p:sp>
        <p:nvSpPr>
          <p:cNvPr id="17438" name="TextBox 47"/>
          <p:cNvSpPr txBox="1">
            <a:spLocks noChangeArrowheads="1"/>
          </p:cNvSpPr>
          <p:nvPr/>
        </p:nvSpPr>
        <p:spPr bwMode="auto">
          <a:xfrm>
            <a:off x="5181600" y="5181600"/>
            <a:ext cx="3048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Interleave factor of 3</a:t>
            </a:r>
          </a:p>
        </p:txBody>
      </p:sp>
    </p:spTree>
    <p:extLst>
      <p:ext uri="{BB962C8B-B14F-4D97-AF65-F5344CB8AC3E}">
        <p14:creationId xmlns:p14="http://schemas.microsoft.com/office/powerpoint/2010/main" val="3289775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527</Words>
  <Application>Microsoft Office PowerPoint</Application>
  <PresentationFormat>On-screen Show (4:3)</PresentationFormat>
  <Paragraphs>113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Problem Statement</vt:lpstr>
      <vt:lpstr>PowerPoint Presentation</vt:lpstr>
      <vt:lpstr>Solution </vt:lpstr>
      <vt:lpstr>Solution</vt:lpstr>
      <vt:lpstr>Magnetic disc problem</vt:lpstr>
      <vt:lpstr>Zoning</vt:lpstr>
      <vt:lpstr>PowerPoint Presentation</vt:lpstr>
      <vt:lpstr>Interleaving</vt:lpstr>
      <vt:lpstr>PowerPoint Presentation</vt:lpstr>
      <vt:lpstr>Magnetic Disk organization</vt:lpstr>
      <vt:lpstr>Disc formatting </vt:lpstr>
      <vt:lpstr>Magnetic Disk organization</vt:lpstr>
      <vt:lpstr>Magnetic Disk organization</vt:lpstr>
      <vt:lpstr>Problem Statement</vt:lpstr>
      <vt:lpstr>Solution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Oishwee_PC</dc:creator>
  <cp:lastModifiedBy>Oishwee_PC</cp:lastModifiedBy>
  <cp:revision>18</cp:revision>
  <dcterms:created xsi:type="dcterms:W3CDTF">2006-08-16T00:00:00Z</dcterms:created>
  <dcterms:modified xsi:type="dcterms:W3CDTF">2020-04-01T04:46:21Z</dcterms:modified>
</cp:coreProperties>
</file>