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7"/>
  </p:notesMasterIdLst>
  <p:sldIdLst>
    <p:sldId id="282" r:id="rId2"/>
    <p:sldId id="289" r:id="rId3"/>
    <p:sldId id="257" r:id="rId4"/>
    <p:sldId id="283" r:id="rId5"/>
    <p:sldId id="290" r:id="rId6"/>
    <p:sldId id="287" r:id="rId7"/>
    <p:sldId id="284" r:id="rId8"/>
    <p:sldId id="273" r:id="rId9"/>
    <p:sldId id="263" r:id="rId10"/>
    <p:sldId id="276" r:id="rId11"/>
    <p:sldId id="264" r:id="rId12"/>
    <p:sldId id="277" r:id="rId13"/>
    <p:sldId id="266" r:id="rId14"/>
    <p:sldId id="280" r:id="rId15"/>
    <p:sldId id="268" r:id="rId16"/>
    <p:sldId id="288" r:id="rId17"/>
    <p:sldId id="279" r:id="rId18"/>
    <p:sldId id="281" r:id="rId19"/>
    <p:sldId id="271" r:id="rId20"/>
    <p:sldId id="278" r:id="rId21"/>
    <p:sldId id="274" r:id="rId22"/>
    <p:sldId id="275" r:id="rId23"/>
    <p:sldId id="259" r:id="rId24"/>
    <p:sldId id="261" r:id="rId25"/>
    <p:sldId id="285" r:id="rId2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y Ben Yosef" initials="RBY" lastIdx="4" clrIdx="0">
    <p:extLst>
      <p:ext uri="{19B8F6BF-5375-455C-9EA6-DF929625EA0E}">
        <p15:presenceInfo xmlns:p15="http://schemas.microsoft.com/office/powerpoint/2012/main" userId="S::roy.benyosef@cyberark.com::7be276da-737f-4fd0-bc7e-b628d7fa97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3D"/>
    <a:srgbClr val="5CF4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13"/>
    <p:restoredTop sz="74209"/>
  </p:normalViewPr>
  <p:slideViewPr>
    <p:cSldViewPr snapToGrid="0" snapToObjects="1">
      <p:cViewPr varScale="1">
        <p:scale>
          <a:sx n="131" d="100"/>
          <a:sy n="131" d="100"/>
        </p:scale>
        <p:origin x="808"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5F577-451D-42EF-8663-9B7FE61188F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66F66BD-194D-4532-A2BC-30FF7825C67E}">
      <dgm:prSet/>
      <dgm:spPr>
        <a:solidFill>
          <a:schemeClr val="accent5">
            <a:lumMod val="75000"/>
          </a:schemeClr>
        </a:solidFill>
      </dgm:spPr>
      <dgm:t>
        <a:bodyPr/>
        <a:lstStyle/>
        <a:p>
          <a:r>
            <a:rPr lang="en-US"/>
            <a:t>AWS IoT is a suite of services, designed to allow the provisioning and managing of IoT devices in a secure manner. </a:t>
          </a:r>
        </a:p>
      </dgm:t>
    </dgm:pt>
    <dgm:pt modelId="{9C10DC68-AC56-4426-BBF1-212C1E347E2D}" type="parTrans" cxnId="{335902CE-0D58-4D08-BFE1-89DAE46CF9D8}">
      <dgm:prSet/>
      <dgm:spPr/>
      <dgm:t>
        <a:bodyPr/>
        <a:lstStyle/>
        <a:p>
          <a:endParaRPr lang="en-US"/>
        </a:p>
      </dgm:t>
    </dgm:pt>
    <dgm:pt modelId="{1BE00601-D738-43ED-9923-D472623C3FD0}" type="sibTrans" cxnId="{335902CE-0D58-4D08-BFE1-89DAE46CF9D8}">
      <dgm:prSet/>
      <dgm:spPr/>
      <dgm:t>
        <a:bodyPr/>
        <a:lstStyle/>
        <a:p>
          <a:endParaRPr lang="en-US"/>
        </a:p>
      </dgm:t>
    </dgm:pt>
    <dgm:pt modelId="{36403288-3782-4956-8161-0F079751F36D}">
      <dgm:prSet/>
      <dgm:spPr/>
      <dgm:t>
        <a:bodyPr/>
        <a:lstStyle/>
        <a:p>
          <a:r>
            <a:rPr lang="en-US"/>
            <a:t>It includes things like, provisioning, authentication, two-way communication, variety of SDKs, Groups, Monitoring,  Analysis, Security controls and much more.</a:t>
          </a:r>
        </a:p>
      </dgm:t>
    </dgm:pt>
    <dgm:pt modelId="{0AE42C8D-E925-41C4-935E-1F79EC5A88E4}" type="parTrans" cxnId="{031AB673-84B4-4180-ABB5-E96F5BC01A23}">
      <dgm:prSet/>
      <dgm:spPr/>
      <dgm:t>
        <a:bodyPr/>
        <a:lstStyle/>
        <a:p>
          <a:endParaRPr lang="en-US"/>
        </a:p>
      </dgm:t>
    </dgm:pt>
    <dgm:pt modelId="{D428A7AB-6989-44D4-8447-02BE6E0CAF6F}" type="sibTrans" cxnId="{031AB673-84B4-4180-ABB5-E96F5BC01A23}">
      <dgm:prSet/>
      <dgm:spPr/>
      <dgm:t>
        <a:bodyPr/>
        <a:lstStyle/>
        <a:p>
          <a:endParaRPr lang="en-US"/>
        </a:p>
      </dgm:t>
    </dgm:pt>
    <dgm:pt modelId="{F451AAE1-7F6A-E84E-8F19-A8C4F7330FC3}" type="pres">
      <dgm:prSet presAssocID="{1E75F577-451D-42EF-8663-9B7FE61188F0}" presName="linear" presStyleCnt="0">
        <dgm:presLayoutVars>
          <dgm:animLvl val="lvl"/>
          <dgm:resizeHandles val="exact"/>
        </dgm:presLayoutVars>
      </dgm:prSet>
      <dgm:spPr/>
    </dgm:pt>
    <dgm:pt modelId="{04E09BEE-F143-C64B-914E-F487B4C57BE8}" type="pres">
      <dgm:prSet presAssocID="{766F66BD-194D-4532-A2BC-30FF7825C67E}" presName="parentText" presStyleLbl="node1" presStyleIdx="0" presStyleCnt="2">
        <dgm:presLayoutVars>
          <dgm:chMax val="0"/>
          <dgm:bulletEnabled val="1"/>
        </dgm:presLayoutVars>
      </dgm:prSet>
      <dgm:spPr/>
    </dgm:pt>
    <dgm:pt modelId="{55064AEF-F7E8-D344-BD84-111430E24E41}" type="pres">
      <dgm:prSet presAssocID="{1BE00601-D738-43ED-9923-D472623C3FD0}" presName="spacer" presStyleCnt="0"/>
      <dgm:spPr/>
    </dgm:pt>
    <dgm:pt modelId="{A022F8AA-2CD5-234E-90DC-1E2315893CBC}" type="pres">
      <dgm:prSet presAssocID="{36403288-3782-4956-8161-0F079751F36D}" presName="parentText" presStyleLbl="node1" presStyleIdx="1" presStyleCnt="2">
        <dgm:presLayoutVars>
          <dgm:chMax val="0"/>
          <dgm:bulletEnabled val="1"/>
        </dgm:presLayoutVars>
      </dgm:prSet>
      <dgm:spPr/>
    </dgm:pt>
  </dgm:ptLst>
  <dgm:cxnLst>
    <dgm:cxn modelId="{6C5CCF1C-7564-3545-ABC1-7449C03CE0BE}" type="presOf" srcId="{36403288-3782-4956-8161-0F079751F36D}" destId="{A022F8AA-2CD5-234E-90DC-1E2315893CBC}" srcOrd="0" destOrd="0" presId="urn:microsoft.com/office/officeart/2005/8/layout/vList2"/>
    <dgm:cxn modelId="{031AB673-84B4-4180-ABB5-E96F5BC01A23}" srcId="{1E75F577-451D-42EF-8663-9B7FE61188F0}" destId="{36403288-3782-4956-8161-0F079751F36D}" srcOrd="1" destOrd="0" parTransId="{0AE42C8D-E925-41C4-935E-1F79EC5A88E4}" sibTransId="{D428A7AB-6989-44D4-8447-02BE6E0CAF6F}"/>
    <dgm:cxn modelId="{55B2F5BA-A2DF-7F49-AFC9-EA91C919D35F}" type="presOf" srcId="{766F66BD-194D-4532-A2BC-30FF7825C67E}" destId="{04E09BEE-F143-C64B-914E-F487B4C57BE8}" srcOrd="0" destOrd="0" presId="urn:microsoft.com/office/officeart/2005/8/layout/vList2"/>
    <dgm:cxn modelId="{335902CE-0D58-4D08-BFE1-89DAE46CF9D8}" srcId="{1E75F577-451D-42EF-8663-9B7FE61188F0}" destId="{766F66BD-194D-4532-A2BC-30FF7825C67E}" srcOrd="0" destOrd="0" parTransId="{9C10DC68-AC56-4426-BBF1-212C1E347E2D}" sibTransId="{1BE00601-D738-43ED-9923-D472623C3FD0}"/>
    <dgm:cxn modelId="{1E9DFAE3-BDEB-A54E-926F-A0DFD4DF2EC1}" type="presOf" srcId="{1E75F577-451D-42EF-8663-9B7FE61188F0}" destId="{F451AAE1-7F6A-E84E-8F19-A8C4F7330FC3}" srcOrd="0" destOrd="0" presId="urn:microsoft.com/office/officeart/2005/8/layout/vList2"/>
    <dgm:cxn modelId="{419B4CFD-3AC7-4E46-8099-F906FAB2C414}" type="presParOf" srcId="{F451AAE1-7F6A-E84E-8F19-A8C4F7330FC3}" destId="{04E09BEE-F143-C64B-914E-F487B4C57BE8}" srcOrd="0" destOrd="0" presId="urn:microsoft.com/office/officeart/2005/8/layout/vList2"/>
    <dgm:cxn modelId="{66A45F19-ED18-E146-8BD3-17F8A571BE95}" type="presParOf" srcId="{F451AAE1-7F6A-E84E-8F19-A8C4F7330FC3}" destId="{55064AEF-F7E8-D344-BD84-111430E24E41}" srcOrd="1" destOrd="0" presId="urn:microsoft.com/office/officeart/2005/8/layout/vList2"/>
    <dgm:cxn modelId="{17EB3575-91E7-204A-8DF8-5E95D5923735}" type="presParOf" srcId="{F451AAE1-7F6A-E84E-8F19-A8C4F7330FC3}" destId="{A022F8AA-2CD5-234E-90DC-1E2315893CB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75F577-451D-42EF-8663-9B7FE61188F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66F66BD-194D-4532-A2BC-30FF7825C67E}">
      <dgm:prSet/>
      <dgm:spPr>
        <a:solidFill>
          <a:schemeClr val="accent5">
            <a:lumMod val="75000"/>
          </a:schemeClr>
        </a:solidFill>
      </dgm:spPr>
      <dgm:t>
        <a:bodyPr/>
        <a:lstStyle/>
        <a:p>
          <a:r>
            <a:rPr lang="en-US" b="1" dirty="0"/>
            <a:t>Onboarding</a:t>
          </a:r>
          <a:br>
            <a:rPr lang="en-US" b="1" dirty="0"/>
          </a:br>
          <a:r>
            <a:rPr lang="en-US" dirty="0"/>
            <a:t>"Thing(s)" provisioning. This includes creation and registration of a device, or "thing", download of the SDK according to your needs, and setting some meta data, like thing type and attributes.</a:t>
          </a:r>
        </a:p>
      </dgm:t>
    </dgm:pt>
    <dgm:pt modelId="{9C10DC68-AC56-4426-BBF1-212C1E347E2D}" type="parTrans" cxnId="{335902CE-0D58-4D08-BFE1-89DAE46CF9D8}">
      <dgm:prSet/>
      <dgm:spPr/>
      <dgm:t>
        <a:bodyPr/>
        <a:lstStyle/>
        <a:p>
          <a:endParaRPr lang="en-US"/>
        </a:p>
      </dgm:t>
    </dgm:pt>
    <dgm:pt modelId="{1BE00601-D738-43ED-9923-D472623C3FD0}" type="sibTrans" cxnId="{335902CE-0D58-4D08-BFE1-89DAE46CF9D8}">
      <dgm:prSet/>
      <dgm:spPr/>
      <dgm:t>
        <a:bodyPr/>
        <a:lstStyle/>
        <a:p>
          <a:endParaRPr lang="en-US"/>
        </a:p>
      </dgm:t>
    </dgm:pt>
    <dgm:pt modelId="{36403288-3782-4956-8161-0F079751F36D}">
      <dgm:prSet/>
      <dgm:spPr/>
      <dgm:t>
        <a:bodyPr/>
        <a:lstStyle/>
        <a:p>
          <a:r>
            <a:rPr lang="en-US" b="1" dirty="0"/>
            <a:t>Management</a:t>
          </a:r>
          <a:endParaRPr lang="en-US" dirty="0"/>
        </a:p>
        <a:p>
          <a:r>
            <a:rPr lang="en-US" dirty="0"/>
            <a:t>- Thing Type</a:t>
          </a:r>
        </a:p>
        <a:p>
          <a:r>
            <a:rPr lang="en-US" dirty="0"/>
            <a:t>- Static Groups</a:t>
          </a:r>
        </a:p>
        <a:p>
          <a:r>
            <a:rPr lang="en-US" dirty="0"/>
            <a:t>- Dynamic Groups</a:t>
          </a:r>
        </a:p>
      </dgm:t>
    </dgm:pt>
    <dgm:pt modelId="{0AE42C8D-E925-41C4-935E-1F79EC5A88E4}" type="parTrans" cxnId="{031AB673-84B4-4180-ABB5-E96F5BC01A23}">
      <dgm:prSet/>
      <dgm:spPr/>
      <dgm:t>
        <a:bodyPr/>
        <a:lstStyle/>
        <a:p>
          <a:endParaRPr lang="en-US"/>
        </a:p>
      </dgm:t>
    </dgm:pt>
    <dgm:pt modelId="{D428A7AB-6989-44D4-8447-02BE6E0CAF6F}" type="sibTrans" cxnId="{031AB673-84B4-4180-ABB5-E96F5BC01A23}">
      <dgm:prSet/>
      <dgm:spPr/>
      <dgm:t>
        <a:bodyPr/>
        <a:lstStyle/>
        <a:p>
          <a:endParaRPr lang="en-US"/>
        </a:p>
      </dgm:t>
    </dgm:pt>
    <dgm:pt modelId="{F451AAE1-7F6A-E84E-8F19-A8C4F7330FC3}" type="pres">
      <dgm:prSet presAssocID="{1E75F577-451D-42EF-8663-9B7FE61188F0}" presName="linear" presStyleCnt="0">
        <dgm:presLayoutVars>
          <dgm:animLvl val="lvl"/>
          <dgm:resizeHandles val="exact"/>
        </dgm:presLayoutVars>
      </dgm:prSet>
      <dgm:spPr/>
    </dgm:pt>
    <dgm:pt modelId="{04E09BEE-F143-C64B-914E-F487B4C57BE8}" type="pres">
      <dgm:prSet presAssocID="{766F66BD-194D-4532-A2BC-30FF7825C67E}" presName="parentText" presStyleLbl="node1" presStyleIdx="0" presStyleCnt="2" custScaleX="85685" custScaleY="90837" custLinFactY="-5014" custLinFactNeighborX="-4829" custLinFactNeighborY="-100000">
        <dgm:presLayoutVars>
          <dgm:chMax val="0"/>
          <dgm:bulletEnabled val="1"/>
        </dgm:presLayoutVars>
      </dgm:prSet>
      <dgm:spPr/>
    </dgm:pt>
    <dgm:pt modelId="{55064AEF-F7E8-D344-BD84-111430E24E41}" type="pres">
      <dgm:prSet presAssocID="{1BE00601-D738-43ED-9923-D472623C3FD0}" presName="spacer" presStyleCnt="0"/>
      <dgm:spPr/>
    </dgm:pt>
    <dgm:pt modelId="{A022F8AA-2CD5-234E-90DC-1E2315893CBC}" type="pres">
      <dgm:prSet presAssocID="{36403288-3782-4956-8161-0F079751F36D}" presName="parentText" presStyleLbl="node1" presStyleIdx="1" presStyleCnt="2" custScaleX="72956" custScaleY="84557" custLinFactY="-633" custLinFactNeighborX="11085" custLinFactNeighborY="-100000">
        <dgm:presLayoutVars>
          <dgm:chMax val="0"/>
          <dgm:bulletEnabled val="1"/>
        </dgm:presLayoutVars>
      </dgm:prSet>
      <dgm:spPr/>
    </dgm:pt>
  </dgm:ptLst>
  <dgm:cxnLst>
    <dgm:cxn modelId="{6C5CCF1C-7564-3545-ABC1-7449C03CE0BE}" type="presOf" srcId="{36403288-3782-4956-8161-0F079751F36D}" destId="{A022F8AA-2CD5-234E-90DC-1E2315893CBC}" srcOrd="0" destOrd="0" presId="urn:microsoft.com/office/officeart/2005/8/layout/vList2"/>
    <dgm:cxn modelId="{031AB673-84B4-4180-ABB5-E96F5BC01A23}" srcId="{1E75F577-451D-42EF-8663-9B7FE61188F0}" destId="{36403288-3782-4956-8161-0F079751F36D}" srcOrd="1" destOrd="0" parTransId="{0AE42C8D-E925-41C4-935E-1F79EC5A88E4}" sibTransId="{D428A7AB-6989-44D4-8447-02BE6E0CAF6F}"/>
    <dgm:cxn modelId="{55B2F5BA-A2DF-7F49-AFC9-EA91C919D35F}" type="presOf" srcId="{766F66BD-194D-4532-A2BC-30FF7825C67E}" destId="{04E09BEE-F143-C64B-914E-F487B4C57BE8}" srcOrd="0" destOrd="0" presId="urn:microsoft.com/office/officeart/2005/8/layout/vList2"/>
    <dgm:cxn modelId="{335902CE-0D58-4D08-BFE1-89DAE46CF9D8}" srcId="{1E75F577-451D-42EF-8663-9B7FE61188F0}" destId="{766F66BD-194D-4532-A2BC-30FF7825C67E}" srcOrd="0" destOrd="0" parTransId="{9C10DC68-AC56-4426-BBF1-212C1E347E2D}" sibTransId="{1BE00601-D738-43ED-9923-D472623C3FD0}"/>
    <dgm:cxn modelId="{1E9DFAE3-BDEB-A54E-926F-A0DFD4DF2EC1}" type="presOf" srcId="{1E75F577-451D-42EF-8663-9B7FE61188F0}" destId="{F451AAE1-7F6A-E84E-8F19-A8C4F7330FC3}" srcOrd="0" destOrd="0" presId="urn:microsoft.com/office/officeart/2005/8/layout/vList2"/>
    <dgm:cxn modelId="{419B4CFD-3AC7-4E46-8099-F906FAB2C414}" type="presParOf" srcId="{F451AAE1-7F6A-E84E-8F19-A8C4F7330FC3}" destId="{04E09BEE-F143-C64B-914E-F487B4C57BE8}" srcOrd="0" destOrd="0" presId="urn:microsoft.com/office/officeart/2005/8/layout/vList2"/>
    <dgm:cxn modelId="{66A45F19-ED18-E146-8BD3-17F8A571BE95}" type="presParOf" srcId="{F451AAE1-7F6A-E84E-8F19-A8C4F7330FC3}" destId="{55064AEF-F7E8-D344-BD84-111430E24E41}" srcOrd="1" destOrd="0" presId="urn:microsoft.com/office/officeart/2005/8/layout/vList2"/>
    <dgm:cxn modelId="{17EB3575-91E7-204A-8DF8-5E95D5923735}" type="presParOf" srcId="{F451AAE1-7F6A-E84E-8F19-A8C4F7330FC3}" destId="{A022F8AA-2CD5-234E-90DC-1E2315893CB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104DEC-02EB-41DA-B6FF-2CA2EBE612A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156DD8A-9B47-43D3-BA07-FD548294F189}">
      <dgm:prSet/>
      <dgm:spPr/>
      <dgm:t>
        <a:bodyPr/>
        <a:lstStyle/>
        <a:p>
          <a:pPr>
            <a:defRPr cap="all"/>
          </a:pPr>
          <a:r>
            <a:rPr lang="en-US" dirty="0"/>
            <a:t>X.509 client certificates </a:t>
          </a:r>
          <a:r>
            <a:rPr lang="en-US" dirty="0">
              <a:sym typeface="Wingdings" panose="05000000000000000000" pitchFamily="2" charset="2"/>
            </a:rPr>
            <a:t></a:t>
          </a:r>
          <a:endParaRPr lang="en-US" dirty="0"/>
        </a:p>
      </dgm:t>
    </dgm:pt>
    <dgm:pt modelId="{D1F88A4D-4C51-4DCE-BBF6-705BA98D61AE}" type="parTrans" cxnId="{4A45EAD1-8560-44F7-A595-94776526707B}">
      <dgm:prSet/>
      <dgm:spPr/>
      <dgm:t>
        <a:bodyPr/>
        <a:lstStyle/>
        <a:p>
          <a:endParaRPr lang="en-US"/>
        </a:p>
      </dgm:t>
    </dgm:pt>
    <dgm:pt modelId="{263D8A48-6174-4969-B26E-640A4EFD26DB}" type="sibTrans" cxnId="{4A45EAD1-8560-44F7-A595-94776526707B}">
      <dgm:prSet/>
      <dgm:spPr/>
      <dgm:t>
        <a:bodyPr/>
        <a:lstStyle/>
        <a:p>
          <a:endParaRPr lang="en-US"/>
        </a:p>
      </dgm:t>
    </dgm:pt>
    <dgm:pt modelId="{8C551EFD-62A9-40A2-B051-4A7024842BC9}">
      <dgm:prSet/>
      <dgm:spPr/>
      <dgm:t>
        <a:bodyPr/>
        <a:lstStyle/>
        <a:p>
          <a:pPr>
            <a:defRPr cap="all"/>
          </a:pPr>
          <a:r>
            <a:rPr lang="en-US" dirty="0"/>
            <a:t>Custom authentication</a:t>
          </a:r>
        </a:p>
      </dgm:t>
    </dgm:pt>
    <dgm:pt modelId="{99D50F5F-6BEE-4E8D-84C6-37153B0DB2F8}" type="parTrans" cxnId="{89C20AE0-54AD-4266-9D37-3D974B73619A}">
      <dgm:prSet/>
      <dgm:spPr/>
      <dgm:t>
        <a:bodyPr/>
        <a:lstStyle/>
        <a:p>
          <a:endParaRPr lang="en-US"/>
        </a:p>
      </dgm:t>
    </dgm:pt>
    <dgm:pt modelId="{4D11B661-D80A-4089-83BD-3035B9EDC952}" type="sibTrans" cxnId="{89C20AE0-54AD-4266-9D37-3D974B73619A}">
      <dgm:prSet/>
      <dgm:spPr/>
      <dgm:t>
        <a:bodyPr/>
        <a:lstStyle/>
        <a:p>
          <a:endParaRPr lang="en-US"/>
        </a:p>
      </dgm:t>
    </dgm:pt>
    <dgm:pt modelId="{79ECEE1B-73FE-45BA-A615-141E638F6035}" type="pres">
      <dgm:prSet presAssocID="{2B104DEC-02EB-41DA-B6FF-2CA2EBE612A1}" presName="root" presStyleCnt="0">
        <dgm:presLayoutVars>
          <dgm:dir/>
          <dgm:resizeHandles val="exact"/>
        </dgm:presLayoutVars>
      </dgm:prSet>
      <dgm:spPr/>
    </dgm:pt>
    <dgm:pt modelId="{46A7C60F-EE7C-4ECA-9A9A-42F1B8C1CEC5}" type="pres">
      <dgm:prSet presAssocID="{1156DD8A-9B47-43D3-BA07-FD548294F189}" presName="compNode" presStyleCnt="0"/>
      <dgm:spPr/>
    </dgm:pt>
    <dgm:pt modelId="{753EC1D0-A05A-4121-927D-1E55754CF918}" type="pres">
      <dgm:prSet presAssocID="{1156DD8A-9B47-43D3-BA07-FD548294F189}" presName="iconBgRect" presStyleLbl="bgShp" presStyleIdx="0" presStyleCnt="2"/>
      <dgm:spPr>
        <a:prstGeom prst="round2DiagRect">
          <a:avLst>
            <a:gd name="adj1" fmla="val 29727"/>
            <a:gd name="adj2" fmla="val 0"/>
          </a:avLst>
        </a:prstGeom>
        <a:solidFill>
          <a:schemeClr val="accent5">
            <a:lumMod val="75000"/>
          </a:schemeClr>
        </a:solidFill>
      </dgm:spPr>
    </dgm:pt>
    <dgm:pt modelId="{2D11238F-7CFE-45BB-9D08-D73ECDCFD626}" type="pres">
      <dgm:prSet presAssocID="{1156DD8A-9B47-43D3-BA07-FD548294F1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8668FA3B-0245-4FFF-BBD7-689251A0BB0F}" type="pres">
      <dgm:prSet presAssocID="{1156DD8A-9B47-43D3-BA07-FD548294F189}" presName="spaceRect" presStyleCnt="0"/>
      <dgm:spPr/>
    </dgm:pt>
    <dgm:pt modelId="{1FF176AD-604F-46FD-AE50-F1867E0531C0}" type="pres">
      <dgm:prSet presAssocID="{1156DD8A-9B47-43D3-BA07-FD548294F189}" presName="textRect" presStyleLbl="revTx" presStyleIdx="0" presStyleCnt="2">
        <dgm:presLayoutVars>
          <dgm:chMax val="1"/>
          <dgm:chPref val="1"/>
        </dgm:presLayoutVars>
      </dgm:prSet>
      <dgm:spPr/>
    </dgm:pt>
    <dgm:pt modelId="{3CE090B1-778C-4F2C-A6F7-FA314230BA92}" type="pres">
      <dgm:prSet presAssocID="{263D8A48-6174-4969-B26E-640A4EFD26DB}" presName="sibTrans" presStyleCnt="0"/>
      <dgm:spPr/>
    </dgm:pt>
    <dgm:pt modelId="{DE1CBE66-A462-44A5-84A8-C8E4A6F13A3B}" type="pres">
      <dgm:prSet presAssocID="{8C551EFD-62A9-40A2-B051-4A7024842BC9}" presName="compNode" presStyleCnt="0"/>
      <dgm:spPr/>
    </dgm:pt>
    <dgm:pt modelId="{77B9A03C-1EC8-4246-9EE5-8B8BE2EEA3C2}" type="pres">
      <dgm:prSet presAssocID="{8C551EFD-62A9-40A2-B051-4A7024842BC9}" presName="iconBgRect" presStyleLbl="bgShp" presStyleIdx="1" presStyleCnt="2"/>
      <dgm:spPr>
        <a:prstGeom prst="round2DiagRect">
          <a:avLst>
            <a:gd name="adj1" fmla="val 29727"/>
            <a:gd name="adj2" fmla="val 0"/>
          </a:avLst>
        </a:prstGeom>
        <a:solidFill>
          <a:schemeClr val="accent6"/>
        </a:solidFill>
      </dgm:spPr>
    </dgm:pt>
    <dgm:pt modelId="{CA28F6A4-5FE9-4FAB-B7FE-C4250A923F9A}" type="pres">
      <dgm:prSet presAssocID="{8C551EFD-62A9-40A2-B051-4A7024842BC9}"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ears"/>
        </a:ext>
      </dgm:extLst>
    </dgm:pt>
    <dgm:pt modelId="{5825A11D-F14D-4CB4-B748-C50757CD6384}" type="pres">
      <dgm:prSet presAssocID="{8C551EFD-62A9-40A2-B051-4A7024842BC9}" presName="spaceRect" presStyleCnt="0"/>
      <dgm:spPr/>
    </dgm:pt>
    <dgm:pt modelId="{B4473FB8-7529-4D45-AAE5-F8A322125379}" type="pres">
      <dgm:prSet presAssocID="{8C551EFD-62A9-40A2-B051-4A7024842BC9}" presName="textRect" presStyleLbl="revTx" presStyleIdx="1" presStyleCnt="2">
        <dgm:presLayoutVars>
          <dgm:chMax val="1"/>
          <dgm:chPref val="1"/>
        </dgm:presLayoutVars>
      </dgm:prSet>
      <dgm:spPr/>
    </dgm:pt>
  </dgm:ptLst>
  <dgm:cxnLst>
    <dgm:cxn modelId="{5422CF89-0162-4256-BD9C-DF8CB0F7EF25}" type="presOf" srcId="{1156DD8A-9B47-43D3-BA07-FD548294F189}" destId="{1FF176AD-604F-46FD-AE50-F1867E0531C0}" srcOrd="0" destOrd="0" presId="urn:microsoft.com/office/officeart/2018/5/layout/IconLeafLabelList"/>
    <dgm:cxn modelId="{C3940BAB-3606-4038-A917-99A6D904962B}" type="presOf" srcId="{2B104DEC-02EB-41DA-B6FF-2CA2EBE612A1}" destId="{79ECEE1B-73FE-45BA-A615-141E638F6035}" srcOrd="0" destOrd="0" presId="urn:microsoft.com/office/officeart/2018/5/layout/IconLeafLabelList"/>
    <dgm:cxn modelId="{4A45EAD1-8560-44F7-A595-94776526707B}" srcId="{2B104DEC-02EB-41DA-B6FF-2CA2EBE612A1}" destId="{1156DD8A-9B47-43D3-BA07-FD548294F189}" srcOrd="0" destOrd="0" parTransId="{D1F88A4D-4C51-4DCE-BBF6-705BA98D61AE}" sibTransId="{263D8A48-6174-4969-B26E-640A4EFD26DB}"/>
    <dgm:cxn modelId="{89C20AE0-54AD-4266-9D37-3D974B73619A}" srcId="{2B104DEC-02EB-41DA-B6FF-2CA2EBE612A1}" destId="{8C551EFD-62A9-40A2-B051-4A7024842BC9}" srcOrd="1" destOrd="0" parTransId="{99D50F5F-6BEE-4E8D-84C6-37153B0DB2F8}" sibTransId="{4D11B661-D80A-4089-83BD-3035B9EDC952}"/>
    <dgm:cxn modelId="{10FC44E2-4F46-4875-9951-D599BBEEC0B5}" type="presOf" srcId="{8C551EFD-62A9-40A2-B051-4A7024842BC9}" destId="{B4473FB8-7529-4D45-AAE5-F8A322125379}" srcOrd="0" destOrd="0" presId="urn:microsoft.com/office/officeart/2018/5/layout/IconLeafLabelList"/>
    <dgm:cxn modelId="{A459AC26-CAE5-4AB1-BA2D-E7FFA88E1F3B}" type="presParOf" srcId="{79ECEE1B-73FE-45BA-A615-141E638F6035}" destId="{46A7C60F-EE7C-4ECA-9A9A-42F1B8C1CEC5}" srcOrd="0" destOrd="0" presId="urn:microsoft.com/office/officeart/2018/5/layout/IconLeafLabelList"/>
    <dgm:cxn modelId="{7CEAD0B1-F572-4AA4-946F-D23614381060}" type="presParOf" srcId="{46A7C60F-EE7C-4ECA-9A9A-42F1B8C1CEC5}" destId="{753EC1D0-A05A-4121-927D-1E55754CF918}" srcOrd="0" destOrd="0" presId="urn:microsoft.com/office/officeart/2018/5/layout/IconLeafLabelList"/>
    <dgm:cxn modelId="{48D913DB-0993-4A74-989A-D97DC05602C4}" type="presParOf" srcId="{46A7C60F-EE7C-4ECA-9A9A-42F1B8C1CEC5}" destId="{2D11238F-7CFE-45BB-9D08-D73ECDCFD626}" srcOrd="1" destOrd="0" presId="urn:microsoft.com/office/officeart/2018/5/layout/IconLeafLabelList"/>
    <dgm:cxn modelId="{9F41070B-B1FC-420B-BA33-DA361E61860E}" type="presParOf" srcId="{46A7C60F-EE7C-4ECA-9A9A-42F1B8C1CEC5}" destId="{8668FA3B-0245-4FFF-BBD7-689251A0BB0F}" srcOrd="2" destOrd="0" presId="urn:microsoft.com/office/officeart/2018/5/layout/IconLeafLabelList"/>
    <dgm:cxn modelId="{002BDF6C-E3B2-462E-A7C2-2D60BAF0B48E}" type="presParOf" srcId="{46A7C60F-EE7C-4ECA-9A9A-42F1B8C1CEC5}" destId="{1FF176AD-604F-46FD-AE50-F1867E0531C0}" srcOrd="3" destOrd="0" presId="urn:microsoft.com/office/officeart/2018/5/layout/IconLeafLabelList"/>
    <dgm:cxn modelId="{095A66A9-B366-4D8F-A1DA-ADBCCBB71663}" type="presParOf" srcId="{79ECEE1B-73FE-45BA-A615-141E638F6035}" destId="{3CE090B1-778C-4F2C-A6F7-FA314230BA92}" srcOrd="1" destOrd="0" presId="urn:microsoft.com/office/officeart/2018/5/layout/IconLeafLabelList"/>
    <dgm:cxn modelId="{CCAE861A-6EEE-48EA-A2F6-FAB4D90B4635}" type="presParOf" srcId="{79ECEE1B-73FE-45BA-A615-141E638F6035}" destId="{DE1CBE66-A462-44A5-84A8-C8E4A6F13A3B}" srcOrd="2" destOrd="0" presId="urn:microsoft.com/office/officeart/2018/5/layout/IconLeafLabelList"/>
    <dgm:cxn modelId="{178980B0-D33A-4F20-A09C-8DCFF13D7A48}" type="presParOf" srcId="{DE1CBE66-A462-44A5-84A8-C8E4A6F13A3B}" destId="{77B9A03C-1EC8-4246-9EE5-8B8BE2EEA3C2}" srcOrd="0" destOrd="0" presId="urn:microsoft.com/office/officeart/2018/5/layout/IconLeafLabelList"/>
    <dgm:cxn modelId="{EC85801E-4878-401D-9FD4-D96FD0A2A261}" type="presParOf" srcId="{DE1CBE66-A462-44A5-84A8-C8E4A6F13A3B}" destId="{CA28F6A4-5FE9-4FAB-B7FE-C4250A923F9A}" srcOrd="1" destOrd="0" presId="urn:microsoft.com/office/officeart/2018/5/layout/IconLeafLabelList"/>
    <dgm:cxn modelId="{7878FE05-DBAA-4C50-831A-59B8B501AC83}" type="presParOf" srcId="{DE1CBE66-A462-44A5-84A8-C8E4A6F13A3B}" destId="{5825A11D-F14D-4CB4-B748-C50757CD6384}" srcOrd="2" destOrd="0" presId="urn:microsoft.com/office/officeart/2018/5/layout/IconLeafLabelList"/>
    <dgm:cxn modelId="{BFA0927C-E21A-470A-AE73-2352FB2FEBB2}" type="presParOf" srcId="{DE1CBE66-A462-44A5-84A8-C8E4A6F13A3B}" destId="{B4473FB8-7529-4D45-AAE5-F8A32212537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75F577-451D-42EF-8663-9B7FE61188F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66F66BD-194D-4532-A2BC-30FF7825C67E}">
      <dgm:prSet/>
      <dgm:spPr>
        <a:solidFill>
          <a:schemeClr val="accent5">
            <a:lumMod val="75000"/>
          </a:schemeClr>
        </a:solidFill>
      </dgm:spPr>
      <dgm:t>
        <a:bodyPr/>
        <a:lstStyle/>
        <a:p>
          <a:r>
            <a:rPr lang="en-US" dirty="0">
              <a:solidFill>
                <a:schemeClr val="tx1">
                  <a:alpha val="90000"/>
                </a:schemeClr>
              </a:solidFill>
            </a:rPr>
            <a:t>AWS IoT uses the standard MQTT protocol over HTTPS (Or WebSocket) for communication. </a:t>
          </a:r>
          <a:br>
            <a:rPr lang="en-US" dirty="0">
              <a:solidFill>
                <a:schemeClr val="tx1">
                  <a:alpha val="90000"/>
                </a:schemeClr>
              </a:solidFill>
            </a:rPr>
          </a:br>
          <a:r>
            <a:rPr lang="en-US" dirty="0">
              <a:solidFill>
                <a:schemeClr val="tx1">
                  <a:alpha val="90000"/>
                </a:schemeClr>
              </a:solidFill>
            </a:rPr>
            <a:t>It also supports </a:t>
          </a:r>
          <a:r>
            <a:rPr lang="en-US" b="0" i="0" dirty="0"/>
            <a:t>devices and clients that use the HTTPS protocol to publish messages</a:t>
          </a:r>
          <a:r>
            <a:rPr lang="en-US" dirty="0">
              <a:solidFill>
                <a:schemeClr val="tx1">
                  <a:alpha val="90000"/>
                </a:schemeClr>
              </a:solidFill>
            </a:rPr>
            <a:t>.</a:t>
          </a:r>
          <a:endParaRPr lang="en-US" dirty="0"/>
        </a:p>
      </dgm:t>
    </dgm:pt>
    <dgm:pt modelId="{9C10DC68-AC56-4426-BBF1-212C1E347E2D}" type="parTrans" cxnId="{335902CE-0D58-4D08-BFE1-89DAE46CF9D8}">
      <dgm:prSet/>
      <dgm:spPr/>
      <dgm:t>
        <a:bodyPr/>
        <a:lstStyle/>
        <a:p>
          <a:endParaRPr lang="en-US"/>
        </a:p>
      </dgm:t>
    </dgm:pt>
    <dgm:pt modelId="{1BE00601-D738-43ED-9923-D472623C3FD0}" type="sibTrans" cxnId="{335902CE-0D58-4D08-BFE1-89DAE46CF9D8}">
      <dgm:prSet/>
      <dgm:spPr/>
      <dgm:t>
        <a:bodyPr/>
        <a:lstStyle/>
        <a:p>
          <a:endParaRPr lang="en-US"/>
        </a:p>
      </dgm:t>
    </dgm:pt>
    <dgm:pt modelId="{36403288-3782-4956-8161-0F079751F36D}">
      <dgm:prSet/>
      <dgm:spPr/>
      <dgm:t>
        <a:bodyPr/>
        <a:lstStyle/>
        <a:p>
          <a:r>
            <a:rPr lang="en-US" dirty="0">
              <a:solidFill>
                <a:schemeClr val="tx1">
                  <a:alpha val="90000"/>
                </a:schemeClr>
              </a:solidFill>
            </a:rPr>
            <a:t>Message brokers</a:t>
          </a:r>
        </a:p>
        <a:p>
          <a:r>
            <a:rPr lang="en-US" dirty="0">
              <a:solidFill>
                <a:schemeClr val="tx1">
                  <a:alpha val="90000"/>
                </a:schemeClr>
              </a:solidFill>
            </a:rPr>
            <a:t>Devices communicate with the backend (or other devices) by publishing and subscribing to message queues with MQTT protocol over HTTPS or over WebSocket</a:t>
          </a:r>
          <a:endParaRPr lang="en-US" dirty="0"/>
        </a:p>
      </dgm:t>
    </dgm:pt>
    <dgm:pt modelId="{0AE42C8D-E925-41C4-935E-1F79EC5A88E4}" type="parTrans" cxnId="{031AB673-84B4-4180-ABB5-E96F5BC01A23}">
      <dgm:prSet/>
      <dgm:spPr/>
      <dgm:t>
        <a:bodyPr/>
        <a:lstStyle/>
        <a:p>
          <a:endParaRPr lang="en-US"/>
        </a:p>
      </dgm:t>
    </dgm:pt>
    <dgm:pt modelId="{D428A7AB-6989-44D4-8447-02BE6E0CAF6F}" type="sibTrans" cxnId="{031AB673-84B4-4180-ABB5-E96F5BC01A23}">
      <dgm:prSet/>
      <dgm:spPr/>
      <dgm:t>
        <a:bodyPr/>
        <a:lstStyle/>
        <a:p>
          <a:endParaRPr lang="en-US"/>
        </a:p>
      </dgm:t>
    </dgm:pt>
    <dgm:pt modelId="{F451AAE1-7F6A-E84E-8F19-A8C4F7330FC3}" type="pres">
      <dgm:prSet presAssocID="{1E75F577-451D-42EF-8663-9B7FE61188F0}" presName="linear" presStyleCnt="0">
        <dgm:presLayoutVars>
          <dgm:animLvl val="lvl"/>
          <dgm:resizeHandles val="exact"/>
        </dgm:presLayoutVars>
      </dgm:prSet>
      <dgm:spPr/>
    </dgm:pt>
    <dgm:pt modelId="{04E09BEE-F143-C64B-914E-F487B4C57BE8}" type="pres">
      <dgm:prSet presAssocID="{766F66BD-194D-4532-A2BC-30FF7825C67E}" presName="parentText" presStyleLbl="node1" presStyleIdx="0" presStyleCnt="2" custScaleX="95368" custScaleY="70654" custLinFactY="-1929" custLinFactNeighborX="-1930" custLinFactNeighborY="-100000">
        <dgm:presLayoutVars>
          <dgm:chMax val="0"/>
          <dgm:bulletEnabled val="1"/>
        </dgm:presLayoutVars>
      </dgm:prSet>
      <dgm:spPr/>
    </dgm:pt>
    <dgm:pt modelId="{55064AEF-F7E8-D344-BD84-111430E24E41}" type="pres">
      <dgm:prSet presAssocID="{1BE00601-D738-43ED-9923-D472623C3FD0}" presName="spacer" presStyleCnt="0"/>
      <dgm:spPr/>
    </dgm:pt>
    <dgm:pt modelId="{A022F8AA-2CD5-234E-90DC-1E2315893CBC}" type="pres">
      <dgm:prSet presAssocID="{36403288-3782-4956-8161-0F079751F36D}" presName="parentText" presStyleLbl="node1" presStyleIdx="1" presStyleCnt="2" custScaleX="88397" custScaleY="81145" custLinFactY="-1971" custLinFactNeighborX="5802" custLinFactNeighborY="-100000">
        <dgm:presLayoutVars>
          <dgm:chMax val="0"/>
          <dgm:bulletEnabled val="1"/>
        </dgm:presLayoutVars>
      </dgm:prSet>
      <dgm:spPr/>
    </dgm:pt>
  </dgm:ptLst>
  <dgm:cxnLst>
    <dgm:cxn modelId="{6C5CCF1C-7564-3545-ABC1-7449C03CE0BE}" type="presOf" srcId="{36403288-3782-4956-8161-0F079751F36D}" destId="{A022F8AA-2CD5-234E-90DC-1E2315893CBC}" srcOrd="0" destOrd="0" presId="urn:microsoft.com/office/officeart/2005/8/layout/vList2"/>
    <dgm:cxn modelId="{031AB673-84B4-4180-ABB5-E96F5BC01A23}" srcId="{1E75F577-451D-42EF-8663-9B7FE61188F0}" destId="{36403288-3782-4956-8161-0F079751F36D}" srcOrd="1" destOrd="0" parTransId="{0AE42C8D-E925-41C4-935E-1F79EC5A88E4}" sibTransId="{D428A7AB-6989-44D4-8447-02BE6E0CAF6F}"/>
    <dgm:cxn modelId="{55B2F5BA-A2DF-7F49-AFC9-EA91C919D35F}" type="presOf" srcId="{766F66BD-194D-4532-A2BC-30FF7825C67E}" destId="{04E09BEE-F143-C64B-914E-F487B4C57BE8}" srcOrd="0" destOrd="0" presId="urn:microsoft.com/office/officeart/2005/8/layout/vList2"/>
    <dgm:cxn modelId="{335902CE-0D58-4D08-BFE1-89DAE46CF9D8}" srcId="{1E75F577-451D-42EF-8663-9B7FE61188F0}" destId="{766F66BD-194D-4532-A2BC-30FF7825C67E}" srcOrd="0" destOrd="0" parTransId="{9C10DC68-AC56-4426-BBF1-212C1E347E2D}" sibTransId="{1BE00601-D738-43ED-9923-D472623C3FD0}"/>
    <dgm:cxn modelId="{1E9DFAE3-BDEB-A54E-926F-A0DFD4DF2EC1}" type="presOf" srcId="{1E75F577-451D-42EF-8663-9B7FE61188F0}" destId="{F451AAE1-7F6A-E84E-8F19-A8C4F7330FC3}" srcOrd="0" destOrd="0" presId="urn:microsoft.com/office/officeart/2005/8/layout/vList2"/>
    <dgm:cxn modelId="{419B4CFD-3AC7-4E46-8099-F906FAB2C414}" type="presParOf" srcId="{F451AAE1-7F6A-E84E-8F19-A8C4F7330FC3}" destId="{04E09BEE-F143-C64B-914E-F487B4C57BE8}" srcOrd="0" destOrd="0" presId="urn:microsoft.com/office/officeart/2005/8/layout/vList2"/>
    <dgm:cxn modelId="{66A45F19-ED18-E146-8BD3-17F8A571BE95}" type="presParOf" srcId="{F451AAE1-7F6A-E84E-8F19-A8C4F7330FC3}" destId="{55064AEF-F7E8-D344-BD84-111430E24E41}" srcOrd="1" destOrd="0" presId="urn:microsoft.com/office/officeart/2005/8/layout/vList2"/>
    <dgm:cxn modelId="{17EB3575-91E7-204A-8DF8-5E95D5923735}" type="presParOf" srcId="{F451AAE1-7F6A-E84E-8F19-A8C4F7330FC3}" destId="{A022F8AA-2CD5-234E-90DC-1E2315893CB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B3CD7D-D29B-49CC-9461-BCD682C727B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C6F7D73-7C87-473E-BBE4-7860FFA63717}">
      <dgm:prSet custT="1"/>
      <dgm:spPr/>
      <dgm:t>
        <a:bodyPr/>
        <a:lstStyle/>
        <a:p>
          <a:r>
            <a:rPr lang="en-US" sz="2000" dirty="0">
              <a:solidFill>
                <a:schemeClr val="tx1"/>
              </a:solidFill>
            </a:rPr>
            <a:t>During the provisioning process, you create a certificate and attach an IoT policy to it. </a:t>
          </a:r>
        </a:p>
      </dgm:t>
    </dgm:pt>
    <dgm:pt modelId="{10C39C92-C202-4F5D-9618-5E4E5FB77042}" type="parTrans" cxnId="{78FF2798-4D49-4E3C-8756-F4C1CA86CB10}">
      <dgm:prSet/>
      <dgm:spPr/>
      <dgm:t>
        <a:bodyPr/>
        <a:lstStyle/>
        <a:p>
          <a:endParaRPr lang="en-US"/>
        </a:p>
      </dgm:t>
    </dgm:pt>
    <dgm:pt modelId="{903D0FF7-ECE0-499A-BCC6-54C1E2BD56EE}" type="sibTrans" cxnId="{78FF2798-4D49-4E3C-8756-F4C1CA86CB10}">
      <dgm:prSet/>
      <dgm:spPr/>
      <dgm:t>
        <a:bodyPr/>
        <a:lstStyle/>
        <a:p>
          <a:endParaRPr lang="en-US"/>
        </a:p>
      </dgm:t>
    </dgm:pt>
    <dgm:pt modelId="{DDC0ED46-F133-499E-A898-3A855FFC34F2}">
      <dgm:prSet custT="1"/>
      <dgm:spPr/>
      <dgm:t>
        <a:bodyPr/>
        <a:lstStyle/>
        <a:p>
          <a:r>
            <a:rPr lang="en-US" sz="2000" dirty="0">
              <a:solidFill>
                <a:schemeClr val="tx1"/>
              </a:solidFill>
            </a:rPr>
            <a:t>IoT policies determine which operations a device can perform </a:t>
          </a:r>
          <a:r>
            <a:rPr lang="en-US" sz="2000" b="1" dirty="0">
              <a:solidFill>
                <a:schemeClr val="tx1"/>
              </a:solidFill>
            </a:rPr>
            <a:t>in the AWS IoT data plane</a:t>
          </a:r>
          <a:r>
            <a:rPr lang="en-US" sz="2000" dirty="0">
              <a:solidFill>
                <a:schemeClr val="tx1"/>
              </a:solidFill>
            </a:rPr>
            <a:t>. </a:t>
          </a:r>
        </a:p>
      </dgm:t>
    </dgm:pt>
    <dgm:pt modelId="{97F33082-D717-47F7-AB87-50C2CE7799CD}" type="parTrans" cxnId="{4739C172-FAD0-453B-AD00-6BFD6E9CF7FC}">
      <dgm:prSet/>
      <dgm:spPr/>
      <dgm:t>
        <a:bodyPr/>
        <a:lstStyle/>
        <a:p>
          <a:endParaRPr lang="en-US"/>
        </a:p>
      </dgm:t>
    </dgm:pt>
    <dgm:pt modelId="{D10399BB-6B53-4AE9-BA4C-51DA943B95A5}" type="sibTrans" cxnId="{4739C172-FAD0-453B-AD00-6BFD6E9CF7FC}">
      <dgm:prSet/>
      <dgm:spPr/>
      <dgm:t>
        <a:bodyPr/>
        <a:lstStyle/>
        <a:p>
          <a:endParaRPr lang="en-US"/>
        </a:p>
      </dgm:t>
    </dgm:pt>
    <dgm:pt modelId="{9446C83D-F9D9-4CC8-895B-93FB99E35010}">
      <dgm:prSet custT="1"/>
      <dgm:spPr/>
      <dgm:t>
        <a:bodyPr/>
        <a:lstStyle/>
        <a:p>
          <a:r>
            <a:rPr lang="en-US" sz="1800" dirty="0">
              <a:solidFill>
                <a:schemeClr val="tx1"/>
              </a:solidFill>
            </a:rPr>
            <a:t>Although they are similar in format, they are </a:t>
          </a:r>
          <a:r>
            <a:rPr lang="en-US" sz="1800" b="1" dirty="0">
              <a:solidFill>
                <a:schemeClr val="tx1"/>
              </a:solidFill>
            </a:rPr>
            <a:t>NOT IAM policies</a:t>
          </a:r>
          <a:r>
            <a:rPr lang="en-US" sz="1800" dirty="0">
              <a:solidFill>
                <a:schemeClr val="tx1"/>
              </a:solidFill>
            </a:rPr>
            <a:t>, and are unlimited, they also include versioning unlike IAM policies and are only attached to IoT certificates. </a:t>
          </a:r>
        </a:p>
      </dgm:t>
    </dgm:pt>
    <dgm:pt modelId="{3D0B39B1-5364-47BF-B8C4-DFF633EA89AD}" type="parTrans" cxnId="{69B434E1-BDA0-4C67-8DE5-FD95516DDF83}">
      <dgm:prSet/>
      <dgm:spPr/>
      <dgm:t>
        <a:bodyPr/>
        <a:lstStyle/>
        <a:p>
          <a:endParaRPr lang="en-US"/>
        </a:p>
      </dgm:t>
    </dgm:pt>
    <dgm:pt modelId="{BBF38EBA-8784-4970-B5D5-C5F95504B4F3}" type="sibTrans" cxnId="{69B434E1-BDA0-4C67-8DE5-FD95516DDF83}">
      <dgm:prSet/>
      <dgm:spPr/>
      <dgm:t>
        <a:bodyPr/>
        <a:lstStyle/>
        <a:p>
          <a:endParaRPr lang="en-US"/>
        </a:p>
      </dgm:t>
    </dgm:pt>
    <dgm:pt modelId="{EBB33C99-A500-43C6-B587-8EF77F376692}" type="pres">
      <dgm:prSet presAssocID="{3CB3CD7D-D29B-49CC-9461-BCD682C727BF}" presName="root" presStyleCnt="0">
        <dgm:presLayoutVars>
          <dgm:dir/>
          <dgm:resizeHandles val="exact"/>
        </dgm:presLayoutVars>
      </dgm:prSet>
      <dgm:spPr/>
    </dgm:pt>
    <dgm:pt modelId="{60FBF0D5-E9F5-4640-B056-70076466B205}" type="pres">
      <dgm:prSet presAssocID="{AC6F7D73-7C87-473E-BBE4-7860FFA63717}" presName="compNode" presStyleCnt="0"/>
      <dgm:spPr/>
    </dgm:pt>
    <dgm:pt modelId="{93F364B9-51B9-47D7-AF82-A4A487E9D51D}" type="pres">
      <dgm:prSet presAssocID="{AC6F7D73-7C87-473E-BBE4-7860FFA63717}" presName="bgRect" presStyleLbl="bgShp" presStyleIdx="0" presStyleCnt="3"/>
      <dgm:spPr>
        <a:solidFill>
          <a:schemeClr val="accent5">
            <a:lumMod val="75000"/>
          </a:schemeClr>
        </a:solidFill>
      </dgm:spPr>
    </dgm:pt>
    <dgm:pt modelId="{308746C6-2835-4B3F-8D97-9B5141E34430}" type="pres">
      <dgm:prSet presAssocID="{AC6F7D73-7C87-473E-BBE4-7860FFA637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a:ext>
      </dgm:extLst>
    </dgm:pt>
    <dgm:pt modelId="{4F354DE2-C6E4-4933-8B5B-714AA6315EAE}" type="pres">
      <dgm:prSet presAssocID="{AC6F7D73-7C87-473E-BBE4-7860FFA63717}" presName="spaceRect" presStyleCnt="0"/>
      <dgm:spPr/>
    </dgm:pt>
    <dgm:pt modelId="{42A20A91-F0B8-4F24-95A6-7C305427EA8B}" type="pres">
      <dgm:prSet presAssocID="{AC6F7D73-7C87-473E-BBE4-7860FFA63717}" presName="parTx" presStyleLbl="revTx" presStyleIdx="0" presStyleCnt="3" custScaleY="91951">
        <dgm:presLayoutVars>
          <dgm:chMax val="0"/>
          <dgm:chPref val="0"/>
        </dgm:presLayoutVars>
      </dgm:prSet>
      <dgm:spPr/>
    </dgm:pt>
    <dgm:pt modelId="{46872B74-42F1-4CED-BAAE-CD1CC22E3355}" type="pres">
      <dgm:prSet presAssocID="{903D0FF7-ECE0-499A-BCC6-54C1E2BD56EE}" presName="sibTrans" presStyleCnt="0"/>
      <dgm:spPr/>
    </dgm:pt>
    <dgm:pt modelId="{8D5BB41A-1E7B-4170-9F1D-618C409F35E8}" type="pres">
      <dgm:prSet presAssocID="{DDC0ED46-F133-499E-A898-3A855FFC34F2}" presName="compNode" presStyleCnt="0"/>
      <dgm:spPr/>
    </dgm:pt>
    <dgm:pt modelId="{249A2FE6-C53A-4526-86BB-3287CDE3A0A8}" type="pres">
      <dgm:prSet presAssocID="{DDC0ED46-F133-499E-A898-3A855FFC34F2}" presName="bgRect" presStyleLbl="bgShp" presStyleIdx="1" presStyleCnt="3" custLinFactNeighborY="-8073"/>
      <dgm:spPr>
        <a:solidFill>
          <a:schemeClr val="accent6"/>
        </a:solidFill>
      </dgm:spPr>
    </dgm:pt>
    <dgm:pt modelId="{AD54E07D-18A7-4768-AE66-A8391C42BAC3}" type="pres">
      <dgm:prSet presAssocID="{DDC0ED46-F133-499E-A898-3A855FFC34F2}" presName="iconRect" presStyleLbl="node1" presStyleIdx="1" presStyleCnt="3" custLinFactNeighborY="-1468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A59A3C8-7130-4166-95EA-34D644F5476F}" type="pres">
      <dgm:prSet presAssocID="{DDC0ED46-F133-499E-A898-3A855FFC34F2}" presName="spaceRect" presStyleCnt="0"/>
      <dgm:spPr/>
    </dgm:pt>
    <dgm:pt modelId="{73CFDE50-CAFE-4AE4-8EEB-99840F0E9C84}" type="pres">
      <dgm:prSet presAssocID="{DDC0ED46-F133-499E-A898-3A855FFC34F2}" presName="parTx" presStyleLbl="revTx" presStyleIdx="1" presStyleCnt="3" custLinFactNeighborY="-8694">
        <dgm:presLayoutVars>
          <dgm:chMax val="0"/>
          <dgm:chPref val="0"/>
        </dgm:presLayoutVars>
      </dgm:prSet>
      <dgm:spPr/>
    </dgm:pt>
    <dgm:pt modelId="{25683607-FC26-4BD7-B927-7BD3103E198B}" type="pres">
      <dgm:prSet presAssocID="{D10399BB-6B53-4AE9-BA4C-51DA943B95A5}" presName="sibTrans" presStyleCnt="0"/>
      <dgm:spPr/>
    </dgm:pt>
    <dgm:pt modelId="{6C1262A5-9A58-438A-A050-6B4D689A645D}" type="pres">
      <dgm:prSet presAssocID="{9446C83D-F9D9-4CC8-895B-93FB99E35010}" presName="compNode" presStyleCnt="0"/>
      <dgm:spPr/>
    </dgm:pt>
    <dgm:pt modelId="{7E3A5EC0-4777-43D1-B826-BCD72E281B39}" type="pres">
      <dgm:prSet presAssocID="{9446C83D-F9D9-4CC8-895B-93FB99E35010}" presName="bgRect" presStyleLbl="bgShp" presStyleIdx="2" presStyleCnt="3" custLinFactNeighborX="-241" custLinFactNeighborY="-24914"/>
      <dgm:spPr>
        <a:solidFill>
          <a:schemeClr val="accent6">
            <a:lumMod val="75000"/>
          </a:schemeClr>
        </a:solidFill>
      </dgm:spPr>
    </dgm:pt>
    <dgm:pt modelId="{C885CF04-BF93-4DDB-BF31-B736C440C031}" type="pres">
      <dgm:prSet presAssocID="{9446C83D-F9D9-4CC8-895B-93FB99E35010}" presName="iconRect" presStyleLbl="node1" presStyleIdx="2" presStyleCnt="3" custLinFactNeighborY="-3275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3E73AB2-7DF7-4E63-A221-7FAE316C6F5D}" type="pres">
      <dgm:prSet presAssocID="{9446C83D-F9D9-4CC8-895B-93FB99E35010}" presName="spaceRect" presStyleCnt="0"/>
      <dgm:spPr/>
    </dgm:pt>
    <dgm:pt modelId="{64E07437-A318-4407-976F-FDBFC97C60B1}" type="pres">
      <dgm:prSet presAssocID="{9446C83D-F9D9-4CC8-895B-93FB99E35010}" presName="parTx" presStyleLbl="revTx" presStyleIdx="2" presStyleCnt="3" custLinFactNeighborX="418" custLinFactNeighborY="-33090">
        <dgm:presLayoutVars>
          <dgm:chMax val="0"/>
          <dgm:chPref val="0"/>
        </dgm:presLayoutVars>
      </dgm:prSet>
      <dgm:spPr/>
    </dgm:pt>
  </dgm:ptLst>
  <dgm:cxnLst>
    <dgm:cxn modelId="{4739C172-FAD0-453B-AD00-6BFD6E9CF7FC}" srcId="{3CB3CD7D-D29B-49CC-9461-BCD682C727BF}" destId="{DDC0ED46-F133-499E-A898-3A855FFC34F2}" srcOrd="1" destOrd="0" parTransId="{97F33082-D717-47F7-AB87-50C2CE7799CD}" sibTransId="{D10399BB-6B53-4AE9-BA4C-51DA943B95A5}"/>
    <dgm:cxn modelId="{78FF2798-4D49-4E3C-8756-F4C1CA86CB10}" srcId="{3CB3CD7D-D29B-49CC-9461-BCD682C727BF}" destId="{AC6F7D73-7C87-473E-BBE4-7860FFA63717}" srcOrd="0" destOrd="0" parTransId="{10C39C92-C202-4F5D-9618-5E4E5FB77042}" sibTransId="{903D0FF7-ECE0-499A-BCC6-54C1E2BD56EE}"/>
    <dgm:cxn modelId="{468CD3B6-C96E-4706-887A-231F6B1F61A1}" type="presOf" srcId="{AC6F7D73-7C87-473E-BBE4-7860FFA63717}" destId="{42A20A91-F0B8-4F24-95A6-7C305427EA8B}" srcOrd="0" destOrd="0" presId="urn:microsoft.com/office/officeart/2018/2/layout/IconVerticalSolidList"/>
    <dgm:cxn modelId="{69B434E1-BDA0-4C67-8DE5-FD95516DDF83}" srcId="{3CB3CD7D-D29B-49CC-9461-BCD682C727BF}" destId="{9446C83D-F9D9-4CC8-895B-93FB99E35010}" srcOrd="2" destOrd="0" parTransId="{3D0B39B1-5364-47BF-B8C4-DFF633EA89AD}" sibTransId="{BBF38EBA-8784-4970-B5D5-C5F95504B4F3}"/>
    <dgm:cxn modelId="{462DD2E1-3D57-46C8-873F-0A732B12DEEC}" type="presOf" srcId="{3CB3CD7D-D29B-49CC-9461-BCD682C727BF}" destId="{EBB33C99-A500-43C6-B587-8EF77F376692}" srcOrd="0" destOrd="0" presId="urn:microsoft.com/office/officeart/2018/2/layout/IconVerticalSolidList"/>
    <dgm:cxn modelId="{47BD93E9-A901-4236-9D46-9B52465DCCDA}" type="presOf" srcId="{9446C83D-F9D9-4CC8-895B-93FB99E35010}" destId="{64E07437-A318-4407-976F-FDBFC97C60B1}" srcOrd="0" destOrd="0" presId="urn:microsoft.com/office/officeart/2018/2/layout/IconVerticalSolidList"/>
    <dgm:cxn modelId="{193D59EB-2B5E-47FD-9F22-7578B4EC3CE6}" type="presOf" srcId="{DDC0ED46-F133-499E-A898-3A855FFC34F2}" destId="{73CFDE50-CAFE-4AE4-8EEB-99840F0E9C84}" srcOrd="0" destOrd="0" presId="urn:microsoft.com/office/officeart/2018/2/layout/IconVerticalSolidList"/>
    <dgm:cxn modelId="{FF5CFD25-4630-4F35-885C-0FE3DA14754E}" type="presParOf" srcId="{EBB33C99-A500-43C6-B587-8EF77F376692}" destId="{60FBF0D5-E9F5-4640-B056-70076466B205}" srcOrd="0" destOrd="0" presId="urn:microsoft.com/office/officeart/2018/2/layout/IconVerticalSolidList"/>
    <dgm:cxn modelId="{2767AEA3-5674-40D0-B191-0303CF0E3935}" type="presParOf" srcId="{60FBF0D5-E9F5-4640-B056-70076466B205}" destId="{93F364B9-51B9-47D7-AF82-A4A487E9D51D}" srcOrd="0" destOrd="0" presId="urn:microsoft.com/office/officeart/2018/2/layout/IconVerticalSolidList"/>
    <dgm:cxn modelId="{6F03FC01-438F-4F98-95B9-D0BC616C3B30}" type="presParOf" srcId="{60FBF0D5-E9F5-4640-B056-70076466B205}" destId="{308746C6-2835-4B3F-8D97-9B5141E34430}" srcOrd="1" destOrd="0" presId="urn:microsoft.com/office/officeart/2018/2/layout/IconVerticalSolidList"/>
    <dgm:cxn modelId="{B0DCF11E-118F-4F8F-9FB6-71FD9F421DE3}" type="presParOf" srcId="{60FBF0D5-E9F5-4640-B056-70076466B205}" destId="{4F354DE2-C6E4-4933-8B5B-714AA6315EAE}" srcOrd="2" destOrd="0" presId="urn:microsoft.com/office/officeart/2018/2/layout/IconVerticalSolidList"/>
    <dgm:cxn modelId="{E160E208-2A8A-467A-86A7-D8EBD3FEFECC}" type="presParOf" srcId="{60FBF0D5-E9F5-4640-B056-70076466B205}" destId="{42A20A91-F0B8-4F24-95A6-7C305427EA8B}" srcOrd="3" destOrd="0" presId="urn:microsoft.com/office/officeart/2018/2/layout/IconVerticalSolidList"/>
    <dgm:cxn modelId="{C78A706B-B424-4527-BC2D-D770EEB0DBF1}" type="presParOf" srcId="{EBB33C99-A500-43C6-B587-8EF77F376692}" destId="{46872B74-42F1-4CED-BAAE-CD1CC22E3355}" srcOrd="1" destOrd="0" presId="urn:microsoft.com/office/officeart/2018/2/layout/IconVerticalSolidList"/>
    <dgm:cxn modelId="{FF193DDF-3494-429D-A8FB-9F16A5DE0180}" type="presParOf" srcId="{EBB33C99-A500-43C6-B587-8EF77F376692}" destId="{8D5BB41A-1E7B-4170-9F1D-618C409F35E8}" srcOrd="2" destOrd="0" presId="urn:microsoft.com/office/officeart/2018/2/layout/IconVerticalSolidList"/>
    <dgm:cxn modelId="{93536382-D658-4B94-9BE0-3FB96CD499C5}" type="presParOf" srcId="{8D5BB41A-1E7B-4170-9F1D-618C409F35E8}" destId="{249A2FE6-C53A-4526-86BB-3287CDE3A0A8}" srcOrd="0" destOrd="0" presId="urn:microsoft.com/office/officeart/2018/2/layout/IconVerticalSolidList"/>
    <dgm:cxn modelId="{214F1717-7621-401C-BA2C-FC601EB58A34}" type="presParOf" srcId="{8D5BB41A-1E7B-4170-9F1D-618C409F35E8}" destId="{AD54E07D-18A7-4768-AE66-A8391C42BAC3}" srcOrd="1" destOrd="0" presId="urn:microsoft.com/office/officeart/2018/2/layout/IconVerticalSolidList"/>
    <dgm:cxn modelId="{6B5C8EE0-2D54-463E-BE5F-E2BA99529151}" type="presParOf" srcId="{8D5BB41A-1E7B-4170-9F1D-618C409F35E8}" destId="{AA59A3C8-7130-4166-95EA-34D644F5476F}" srcOrd="2" destOrd="0" presId="urn:microsoft.com/office/officeart/2018/2/layout/IconVerticalSolidList"/>
    <dgm:cxn modelId="{21DA9BD3-8F03-4A42-B646-0343B2423D96}" type="presParOf" srcId="{8D5BB41A-1E7B-4170-9F1D-618C409F35E8}" destId="{73CFDE50-CAFE-4AE4-8EEB-99840F0E9C84}" srcOrd="3" destOrd="0" presId="urn:microsoft.com/office/officeart/2018/2/layout/IconVerticalSolidList"/>
    <dgm:cxn modelId="{2A9BBDD6-E382-4203-AAE0-ED837E53882E}" type="presParOf" srcId="{EBB33C99-A500-43C6-B587-8EF77F376692}" destId="{25683607-FC26-4BD7-B927-7BD3103E198B}" srcOrd="3" destOrd="0" presId="urn:microsoft.com/office/officeart/2018/2/layout/IconVerticalSolidList"/>
    <dgm:cxn modelId="{18F0A2DB-3C00-49CE-B35A-CCF3A2C06730}" type="presParOf" srcId="{EBB33C99-A500-43C6-B587-8EF77F376692}" destId="{6C1262A5-9A58-438A-A050-6B4D689A645D}" srcOrd="4" destOrd="0" presId="urn:microsoft.com/office/officeart/2018/2/layout/IconVerticalSolidList"/>
    <dgm:cxn modelId="{4BB15F78-0825-492A-8E6D-8B9DA38ED9AA}" type="presParOf" srcId="{6C1262A5-9A58-438A-A050-6B4D689A645D}" destId="{7E3A5EC0-4777-43D1-B826-BCD72E281B39}" srcOrd="0" destOrd="0" presId="urn:microsoft.com/office/officeart/2018/2/layout/IconVerticalSolidList"/>
    <dgm:cxn modelId="{540B4BC6-3DF7-4F16-B62C-B9B9E6644E3C}" type="presParOf" srcId="{6C1262A5-9A58-438A-A050-6B4D689A645D}" destId="{C885CF04-BF93-4DDB-BF31-B736C440C031}" srcOrd="1" destOrd="0" presId="urn:microsoft.com/office/officeart/2018/2/layout/IconVerticalSolidList"/>
    <dgm:cxn modelId="{5E614212-8032-4A20-AA11-4B51101DE7E7}" type="presParOf" srcId="{6C1262A5-9A58-438A-A050-6B4D689A645D}" destId="{13E73AB2-7DF7-4E63-A221-7FAE316C6F5D}" srcOrd="2" destOrd="0" presId="urn:microsoft.com/office/officeart/2018/2/layout/IconVerticalSolidList"/>
    <dgm:cxn modelId="{BBF336CB-3D66-4188-A85C-6478D5356932}" type="presParOf" srcId="{6C1262A5-9A58-438A-A050-6B4D689A645D}" destId="{64E07437-A318-4407-976F-FDBFC97C60B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6D5605-049A-4AAF-A9EC-16B65E250CE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D38362C-BE86-43FD-954B-2D2375897B55}">
      <dgm:prSet/>
      <dgm:spPr/>
      <dgm:t>
        <a:bodyPr/>
        <a:lstStyle/>
        <a:p>
          <a:r>
            <a:rPr lang="en-US" dirty="0">
              <a:solidFill>
                <a:schemeClr val="tx1"/>
              </a:solidFill>
            </a:rPr>
            <a:t>An example: </a:t>
          </a:r>
          <a:br>
            <a:rPr lang="en-US" dirty="0">
              <a:solidFill>
                <a:schemeClr val="tx1"/>
              </a:solidFill>
            </a:rPr>
          </a:br>
          <a:r>
            <a:rPr lang="en-US" dirty="0">
              <a:solidFill>
                <a:schemeClr val="tx1"/>
              </a:solidFill>
            </a:rPr>
            <a:t>A device publishes JSON messages to some topic: my-service/audits.  </a:t>
          </a:r>
        </a:p>
      </dgm:t>
    </dgm:pt>
    <dgm:pt modelId="{52D7F078-C6FF-4C16-8644-AF0F3206FF94}" type="parTrans" cxnId="{534A2CFF-771F-4AA0-AC26-9A38EDF48C8F}">
      <dgm:prSet/>
      <dgm:spPr/>
      <dgm:t>
        <a:bodyPr/>
        <a:lstStyle/>
        <a:p>
          <a:endParaRPr lang="en-US"/>
        </a:p>
      </dgm:t>
    </dgm:pt>
    <dgm:pt modelId="{8FE26E3A-7446-4C38-9A06-7F998E2685D7}" type="sibTrans" cxnId="{534A2CFF-771F-4AA0-AC26-9A38EDF48C8F}">
      <dgm:prSet/>
      <dgm:spPr/>
      <dgm:t>
        <a:bodyPr/>
        <a:lstStyle/>
        <a:p>
          <a:endParaRPr lang="en-US"/>
        </a:p>
      </dgm:t>
    </dgm:pt>
    <dgm:pt modelId="{04AE29E1-289D-475E-92C4-BFE02BC83CB7}">
      <dgm:prSet/>
      <dgm:spPr/>
      <dgm:t>
        <a:bodyPr/>
        <a:lstStyle/>
        <a:p>
          <a:r>
            <a:rPr lang="en-US" dirty="0">
              <a:solidFill>
                <a:schemeClr val="tx1"/>
              </a:solidFill>
            </a:rPr>
            <a:t>The rule is defined so: "SELECT * FROM my-service/audits" which means that the data in that message can be used to perform some action.</a:t>
          </a:r>
        </a:p>
      </dgm:t>
    </dgm:pt>
    <dgm:pt modelId="{79B61933-DB6C-4327-B4E4-527EAF0F77EF}" type="parTrans" cxnId="{71CE19C9-C98F-432D-B0E3-09282984AD6B}">
      <dgm:prSet/>
      <dgm:spPr/>
      <dgm:t>
        <a:bodyPr/>
        <a:lstStyle/>
        <a:p>
          <a:endParaRPr lang="en-US"/>
        </a:p>
      </dgm:t>
    </dgm:pt>
    <dgm:pt modelId="{4236C920-8085-44BC-9E60-8D592513240F}" type="sibTrans" cxnId="{71CE19C9-C98F-432D-B0E3-09282984AD6B}">
      <dgm:prSet/>
      <dgm:spPr/>
      <dgm:t>
        <a:bodyPr/>
        <a:lstStyle/>
        <a:p>
          <a:endParaRPr lang="en-US"/>
        </a:p>
      </dgm:t>
    </dgm:pt>
    <dgm:pt modelId="{96BA2004-D69B-4284-A5ED-83126BF1BAED}">
      <dgm:prSet/>
      <dgm:spPr/>
      <dgm:t>
        <a:bodyPr/>
        <a:lstStyle/>
        <a:p>
          <a:r>
            <a:rPr lang="en-US" dirty="0">
              <a:solidFill>
                <a:schemeClr val="tx1"/>
              </a:solidFill>
            </a:rPr>
            <a:t>An action is defined to send this incoming message to Kinesis (for example) for further processing. </a:t>
          </a:r>
        </a:p>
      </dgm:t>
    </dgm:pt>
    <dgm:pt modelId="{E33088D7-BE54-499B-9806-2271363A685A}" type="parTrans" cxnId="{D819421E-3AEF-45A0-A902-DB43BD9C06D9}">
      <dgm:prSet/>
      <dgm:spPr/>
      <dgm:t>
        <a:bodyPr/>
        <a:lstStyle/>
        <a:p>
          <a:endParaRPr lang="en-US"/>
        </a:p>
      </dgm:t>
    </dgm:pt>
    <dgm:pt modelId="{3A3037A5-6BED-4B49-AEED-67DF0B541096}" type="sibTrans" cxnId="{D819421E-3AEF-45A0-A902-DB43BD9C06D9}">
      <dgm:prSet/>
      <dgm:spPr/>
      <dgm:t>
        <a:bodyPr/>
        <a:lstStyle/>
        <a:p>
          <a:endParaRPr lang="en-US"/>
        </a:p>
      </dgm:t>
    </dgm:pt>
    <dgm:pt modelId="{1D96BC4E-B4FB-4877-AD6C-F8EC507124B0}">
      <dgm:prSet/>
      <dgm:spPr/>
      <dgm:t>
        <a:bodyPr/>
        <a:lstStyle/>
        <a:p>
          <a:r>
            <a:rPr lang="en-US" dirty="0">
              <a:solidFill>
                <a:schemeClr val="tx1"/>
              </a:solidFill>
            </a:rPr>
            <a:t>You can also set multiple actions and fan out the messages that are processed.</a:t>
          </a:r>
        </a:p>
      </dgm:t>
    </dgm:pt>
    <dgm:pt modelId="{3ECCCECB-92CD-4CE3-902B-8E8A016AF731}" type="parTrans" cxnId="{3E991CA9-2F47-4234-904C-0B2255B4421F}">
      <dgm:prSet/>
      <dgm:spPr/>
      <dgm:t>
        <a:bodyPr/>
        <a:lstStyle/>
        <a:p>
          <a:endParaRPr lang="en-US"/>
        </a:p>
      </dgm:t>
    </dgm:pt>
    <dgm:pt modelId="{953C7752-A12F-41D1-B7F9-E24704B51A52}" type="sibTrans" cxnId="{3E991CA9-2F47-4234-904C-0B2255B4421F}">
      <dgm:prSet/>
      <dgm:spPr/>
      <dgm:t>
        <a:bodyPr/>
        <a:lstStyle/>
        <a:p>
          <a:endParaRPr lang="en-US"/>
        </a:p>
      </dgm:t>
    </dgm:pt>
    <dgm:pt modelId="{CC458B09-D31B-4DB7-92A9-C55575C02854}" type="pres">
      <dgm:prSet presAssocID="{826D5605-049A-4AAF-A9EC-16B65E250CE6}" presName="root" presStyleCnt="0">
        <dgm:presLayoutVars>
          <dgm:dir/>
          <dgm:resizeHandles val="exact"/>
        </dgm:presLayoutVars>
      </dgm:prSet>
      <dgm:spPr/>
    </dgm:pt>
    <dgm:pt modelId="{3E05DC49-C0F5-4533-A60F-CAEF0587A2D0}" type="pres">
      <dgm:prSet presAssocID="{8D38362C-BE86-43FD-954B-2D2375897B55}" presName="compNode" presStyleCnt="0"/>
      <dgm:spPr/>
    </dgm:pt>
    <dgm:pt modelId="{A7A7B9F0-3120-43F9-B6E8-D49E291C9AC5}" type="pres">
      <dgm:prSet presAssocID="{8D38362C-BE86-43FD-954B-2D2375897B55}" presName="bgRect" presStyleLbl="bgShp" presStyleIdx="0" presStyleCnt="4"/>
      <dgm:spPr>
        <a:solidFill>
          <a:schemeClr val="accent6"/>
        </a:solidFill>
      </dgm:spPr>
    </dgm:pt>
    <dgm:pt modelId="{2C9C3817-CF84-43A2-83C5-6AE8FA544312}" type="pres">
      <dgm:prSet presAssocID="{8D38362C-BE86-43FD-954B-2D2375897B5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6BD03D91-7DB5-4D0F-998A-DD6AE937368F}" type="pres">
      <dgm:prSet presAssocID="{8D38362C-BE86-43FD-954B-2D2375897B55}" presName="spaceRect" presStyleCnt="0"/>
      <dgm:spPr/>
    </dgm:pt>
    <dgm:pt modelId="{C898C5B1-8DE0-406D-8655-6FF96A04A53B}" type="pres">
      <dgm:prSet presAssocID="{8D38362C-BE86-43FD-954B-2D2375897B55}" presName="parTx" presStyleLbl="revTx" presStyleIdx="0" presStyleCnt="4">
        <dgm:presLayoutVars>
          <dgm:chMax val="0"/>
          <dgm:chPref val="0"/>
        </dgm:presLayoutVars>
      </dgm:prSet>
      <dgm:spPr/>
    </dgm:pt>
    <dgm:pt modelId="{BF2623A6-D389-45BC-98EA-5EE70CF4CCC5}" type="pres">
      <dgm:prSet presAssocID="{8FE26E3A-7446-4C38-9A06-7F998E2685D7}" presName="sibTrans" presStyleCnt="0"/>
      <dgm:spPr/>
    </dgm:pt>
    <dgm:pt modelId="{C8A38805-07EA-4AF5-BF96-5E886707F05A}" type="pres">
      <dgm:prSet presAssocID="{04AE29E1-289D-475E-92C4-BFE02BC83CB7}" presName="compNode" presStyleCnt="0"/>
      <dgm:spPr/>
    </dgm:pt>
    <dgm:pt modelId="{E034DA96-1BA5-417B-A518-149B6CEECC63}" type="pres">
      <dgm:prSet presAssocID="{04AE29E1-289D-475E-92C4-BFE02BC83CB7}" presName="bgRect" presStyleLbl="bgShp" presStyleIdx="1" presStyleCnt="4"/>
      <dgm:spPr>
        <a:solidFill>
          <a:schemeClr val="accent5">
            <a:lumMod val="75000"/>
          </a:schemeClr>
        </a:solidFill>
      </dgm:spPr>
    </dgm:pt>
    <dgm:pt modelId="{3F248D6D-5939-4C13-9093-D3A458432856}" type="pres">
      <dgm:prSet presAssocID="{04AE29E1-289D-475E-92C4-BFE02BC83C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1CA4BEB8-6E79-4C61-9D66-78E10FDFE078}" type="pres">
      <dgm:prSet presAssocID="{04AE29E1-289D-475E-92C4-BFE02BC83CB7}" presName="spaceRect" presStyleCnt="0"/>
      <dgm:spPr/>
    </dgm:pt>
    <dgm:pt modelId="{C22E9CF6-40C4-4C72-99F6-C6417338D271}" type="pres">
      <dgm:prSet presAssocID="{04AE29E1-289D-475E-92C4-BFE02BC83CB7}" presName="parTx" presStyleLbl="revTx" presStyleIdx="1" presStyleCnt="4">
        <dgm:presLayoutVars>
          <dgm:chMax val="0"/>
          <dgm:chPref val="0"/>
        </dgm:presLayoutVars>
      </dgm:prSet>
      <dgm:spPr/>
    </dgm:pt>
    <dgm:pt modelId="{6BD5A567-4E67-41C5-ADDB-A8DC262AA5D9}" type="pres">
      <dgm:prSet presAssocID="{4236C920-8085-44BC-9E60-8D592513240F}" presName="sibTrans" presStyleCnt="0"/>
      <dgm:spPr/>
    </dgm:pt>
    <dgm:pt modelId="{B5D832E1-1C75-4481-9FE9-E1799EFDBB2D}" type="pres">
      <dgm:prSet presAssocID="{96BA2004-D69B-4284-A5ED-83126BF1BAED}" presName="compNode" presStyleCnt="0"/>
      <dgm:spPr/>
    </dgm:pt>
    <dgm:pt modelId="{6C27D656-D11B-461E-94CF-899A12FD4EB3}" type="pres">
      <dgm:prSet presAssocID="{96BA2004-D69B-4284-A5ED-83126BF1BAED}" presName="bgRect" presStyleLbl="bgShp" presStyleIdx="2" presStyleCnt="4"/>
      <dgm:spPr>
        <a:solidFill>
          <a:schemeClr val="accent6">
            <a:lumMod val="75000"/>
          </a:schemeClr>
        </a:solidFill>
      </dgm:spPr>
    </dgm:pt>
    <dgm:pt modelId="{802CC822-230D-4610-921D-7D02D3464CEB}" type="pres">
      <dgm:prSet presAssocID="{96BA2004-D69B-4284-A5ED-83126BF1BA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nd"/>
        </a:ext>
      </dgm:extLst>
    </dgm:pt>
    <dgm:pt modelId="{8310DA97-4FF4-4F18-8919-EC6866D8139B}" type="pres">
      <dgm:prSet presAssocID="{96BA2004-D69B-4284-A5ED-83126BF1BAED}" presName="spaceRect" presStyleCnt="0"/>
      <dgm:spPr/>
    </dgm:pt>
    <dgm:pt modelId="{11C824D4-B0F3-4272-8335-703E87D17674}" type="pres">
      <dgm:prSet presAssocID="{96BA2004-D69B-4284-A5ED-83126BF1BAED}" presName="parTx" presStyleLbl="revTx" presStyleIdx="2" presStyleCnt="4">
        <dgm:presLayoutVars>
          <dgm:chMax val="0"/>
          <dgm:chPref val="0"/>
        </dgm:presLayoutVars>
      </dgm:prSet>
      <dgm:spPr/>
    </dgm:pt>
    <dgm:pt modelId="{97E26C04-274F-401C-8D75-EBCBBEAB201F}" type="pres">
      <dgm:prSet presAssocID="{3A3037A5-6BED-4B49-AEED-67DF0B541096}" presName="sibTrans" presStyleCnt="0"/>
      <dgm:spPr/>
    </dgm:pt>
    <dgm:pt modelId="{AAC1642E-6252-4A7C-9CD7-F72F9164981E}" type="pres">
      <dgm:prSet presAssocID="{1D96BC4E-B4FB-4877-AD6C-F8EC507124B0}" presName="compNode" presStyleCnt="0"/>
      <dgm:spPr/>
    </dgm:pt>
    <dgm:pt modelId="{A2128222-E835-4527-9C68-3A14FC0A854B}" type="pres">
      <dgm:prSet presAssocID="{1D96BC4E-B4FB-4877-AD6C-F8EC507124B0}" presName="bgRect" presStyleLbl="bgShp" presStyleIdx="3" presStyleCnt="4"/>
      <dgm:spPr>
        <a:solidFill>
          <a:schemeClr val="accent6">
            <a:lumMod val="50000"/>
          </a:schemeClr>
        </a:solidFill>
      </dgm:spPr>
    </dgm:pt>
    <dgm:pt modelId="{60BC8D7D-6A92-4D5A-BAD6-0DB097D133AD}" type="pres">
      <dgm:prSet presAssocID="{1D96BC4E-B4FB-4877-AD6C-F8EC507124B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J"/>
        </a:ext>
      </dgm:extLst>
    </dgm:pt>
    <dgm:pt modelId="{08559658-6A3D-43E1-99EE-ABAA397C0E71}" type="pres">
      <dgm:prSet presAssocID="{1D96BC4E-B4FB-4877-AD6C-F8EC507124B0}" presName="spaceRect" presStyleCnt="0"/>
      <dgm:spPr/>
    </dgm:pt>
    <dgm:pt modelId="{BADBBA9D-EEAC-4C7B-B33A-BF5C97111A9B}" type="pres">
      <dgm:prSet presAssocID="{1D96BC4E-B4FB-4877-AD6C-F8EC507124B0}" presName="parTx" presStyleLbl="revTx" presStyleIdx="3" presStyleCnt="4">
        <dgm:presLayoutVars>
          <dgm:chMax val="0"/>
          <dgm:chPref val="0"/>
        </dgm:presLayoutVars>
      </dgm:prSet>
      <dgm:spPr/>
    </dgm:pt>
  </dgm:ptLst>
  <dgm:cxnLst>
    <dgm:cxn modelId="{CBE66B06-077A-4752-A25C-BD0E44130B17}" type="presOf" srcId="{1D96BC4E-B4FB-4877-AD6C-F8EC507124B0}" destId="{BADBBA9D-EEAC-4C7B-B33A-BF5C97111A9B}" srcOrd="0" destOrd="0" presId="urn:microsoft.com/office/officeart/2018/2/layout/IconVerticalSolidList"/>
    <dgm:cxn modelId="{C441940A-8F53-4FED-8CF0-F60093359627}" type="presOf" srcId="{04AE29E1-289D-475E-92C4-BFE02BC83CB7}" destId="{C22E9CF6-40C4-4C72-99F6-C6417338D271}" srcOrd="0" destOrd="0" presId="urn:microsoft.com/office/officeart/2018/2/layout/IconVerticalSolidList"/>
    <dgm:cxn modelId="{953DEC0E-75B5-4A9F-9263-84FCAB300B0C}" type="presOf" srcId="{96BA2004-D69B-4284-A5ED-83126BF1BAED}" destId="{11C824D4-B0F3-4272-8335-703E87D17674}" srcOrd="0" destOrd="0" presId="urn:microsoft.com/office/officeart/2018/2/layout/IconVerticalSolidList"/>
    <dgm:cxn modelId="{D819421E-3AEF-45A0-A902-DB43BD9C06D9}" srcId="{826D5605-049A-4AAF-A9EC-16B65E250CE6}" destId="{96BA2004-D69B-4284-A5ED-83126BF1BAED}" srcOrd="2" destOrd="0" parTransId="{E33088D7-BE54-499B-9806-2271363A685A}" sibTransId="{3A3037A5-6BED-4B49-AEED-67DF0B541096}"/>
    <dgm:cxn modelId="{D665EC31-30F3-4F06-ADF2-9A9EF5D1BC92}" type="presOf" srcId="{8D38362C-BE86-43FD-954B-2D2375897B55}" destId="{C898C5B1-8DE0-406D-8655-6FF96A04A53B}" srcOrd="0" destOrd="0" presId="urn:microsoft.com/office/officeart/2018/2/layout/IconVerticalSolidList"/>
    <dgm:cxn modelId="{3E991CA9-2F47-4234-904C-0B2255B4421F}" srcId="{826D5605-049A-4AAF-A9EC-16B65E250CE6}" destId="{1D96BC4E-B4FB-4877-AD6C-F8EC507124B0}" srcOrd="3" destOrd="0" parTransId="{3ECCCECB-92CD-4CE3-902B-8E8A016AF731}" sibTransId="{953C7752-A12F-41D1-B7F9-E24704B51A52}"/>
    <dgm:cxn modelId="{71CE19C9-C98F-432D-B0E3-09282984AD6B}" srcId="{826D5605-049A-4AAF-A9EC-16B65E250CE6}" destId="{04AE29E1-289D-475E-92C4-BFE02BC83CB7}" srcOrd="1" destOrd="0" parTransId="{79B61933-DB6C-4327-B4E4-527EAF0F77EF}" sibTransId="{4236C920-8085-44BC-9E60-8D592513240F}"/>
    <dgm:cxn modelId="{3E4B43E0-0CBC-4E7F-A71E-E8F6A37B7429}" type="presOf" srcId="{826D5605-049A-4AAF-A9EC-16B65E250CE6}" destId="{CC458B09-D31B-4DB7-92A9-C55575C02854}" srcOrd="0" destOrd="0" presId="urn:microsoft.com/office/officeart/2018/2/layout/IconVerticalSolidList"/>
    <dgm:cxn modelId="{534A2CFF-771F-4AA0-AC26-9A38EDF48C8F}" srcId="{826D5605-049A-4AAF-A9EC-16B65E250CE6}" destId="{8D38362C-BE86-43FD-954B-2D2375897B55}" srcOrd="0" destOrd="0" parTransId="{52D7F078-C6FF-4C16-8644-AF0F3206FF94}" sibTransId="{8FE26E3A-7446-4C38-9A06-7F998E2685D7}"/>
    <dgm:cxn modelId="{D9138395-ACA7-4365-910E-841284C16919}" type="presParOf" srcId="{CC458B09-D31B-4DB7-92A9-C55575C02854}" destId="{3E05DC49-C0F5-4533-A60F-CAEF0587A2D0}" srcOrd="0" destOrd="0" presId="urn:microsoft.com/office/officeart/2018/2/layout/IconVerticalSolidList"/>
    <dgm:cxn modelId="{18C31AD8-2BA6-4492-B72E-0CEE6659ECE4}" type="presParOf" srcId="{3E05DC49-C0F5-4533-A60F-CAEF0587A2D0}" destId="{A7A7B9F0-3120-43F9-B6E8-D49E291C9AC5}" srcOrd="0" destOrd="0" presId="urn:microsoft.com/office/officeart/2018/2/layout/IconVerticalSolidList"/>
    <dgm:cxn modelId="{F5442612-C861-4A09-B423-F9F54665D2E5}" type="presParOf" srcId="{3E05DC49-C0F5-4533-A60F-CAEF0587A2D0}" destId="{2C9C3817-CF84-43A2-83C5-6AE8FA544312}" srcOrd="1" destOrd="0" presId="urn:microsoft.com/office/officeart/2018/2/layout/IconVerticalSolidList"/>
    <dgm:cxn modelId="{B136D70A-44AF-46D7-857E-3DF3C13AF005}" type="presParOf" srcId="{3E05DC49-C0F5-4533-A60F-CAEF0587A2D0}" destId="{6BD03D91-7DB5-4D0F-998A-DD6AE937368F}" srcOrd="2" destOrd="0" presId="urn:microsoft.com/office/officeart/2018/2/layout/IconVerticalSolidList"/>
    <dgm:cxn modelId="{A630196B-9D0F-45BD-B235-86F0EB29C5F6}" type="presParOf" srcId="{3E05DC49-C0F5-4533-A60F-CAEF0587A2D0}" destId="{C898C5B1-8DE0-406D-8655-6FF96A04A53B}" srcOrd="3" destOrd="0" presId="urn:microsoft.com/office/officeart/2018/2/layout/IconVerticalSolidList"/>
    <dgm:cxn modelId="{5E24AC9B-0892-4410-8B97-A8E6D66223E2}" type="presParOf" srcId="{CC458B09-D31B-4DB7-92A9-C55575C02854}" destId="{BF2623A6-D389-45BC-98EA-5EE70CF4CCC5}" srcOrd="1" destOrd="0" presId="urn:microsoft.com/office/officeart/2018/2/layout/IconVerticalSolidList"/>
    <dgm:cxn modelId="{BA203966-C25B-4DC2-A659-EA6E518072A5}" type="presParOf" srcId="{CC458B09-D31B-4DB7-92A9-C55575C02854}" destId="{C8A38805-07EA-4AF5-BF96-5E886707F05A}" srcOrd="2" destOrd="0" presId="urn:microsoft.com/office/officeart/2018/2/layout/IconVerticalSolidList"/>
    <dgm:cxn modelId="{13285DF9-C64D-43EC-B885-3C8438109AD6}" type="presParOf" srcId="{C8A38805-07EA-4AF5-BF96-5E886707F05A}" destId="{E034DA96-1BA5-417B-A518-149B6CEECC63}" srcOrd="0" destOrd="0" presId="urn:microsoft.com/office/officeart/2018/2/layout/IconVerticalSolidList"/>
    <dgm:cxn modelId="{717CC1AF-63BB-4CEF-ACD2-204CE0569530}" type="presParOf" srcId="{C8A38805-07EA-4AF5-BF96-5E886707F05A}" destId="{3F248D6D-5939-4C13-9093-D3A458432856}" srcOrd="1" destOrd="0" presId="urn:microsoft.com/office/officeart/2018/2/layout/IconVerticalSolidList"/>
    <dgm:cxn modelId="{849EB71D-6580-48DB-8A65-ED7F6FC4B89E}" type="presParOf" srcId="{C8A38805-07EA-4AF5-BF96-5E886707F05A}" destId="{1CA4BEB8-6E79-4C61-9D66-78E10FDFE078}" srcOrd="2" destOrd="0" presId="urn:microsoft.com/office/officeart/2018/2/layout/IconVerticalSolidList"/>
    <dgm:cxn modelId="{CE598CB8-5DC9-4F21-A240-976E955E3C10}" type="presParOf" srcId="{C8A38805-07EA-4AF5-BF96-5E886707F05A}" destId="{C22E9CF6-40C4-4C72-99F6-C6417338D271}" srcOrd="3" destOrd="0" presId="urn:microsoft.com/office/officeart/2018/2/layout/IconVerticalSolidList"/>
    <dgm:cxn modelId="{3841DCF2-F0BF-4DE0-8F45-17E8C70FAE1F}" type="presParOf" srcId="{CC458B09-D31B-4DB7-92A9-C55575C02854}" destId="{6BD5A567-4E67-41C5-ADDB-A8DC262AA5D9}" srcOrd="3" destOrd="0" presId="urn:microsoft.com/office/officeart/2018/2/layout/IconVerticalSolidList"/>
    <dgm:cxn modelId="{49EF3D90-DDFF-437F-81AF-52FE34D63707}" type="presParOf" srcId="{CC458B09-D31B-4DB7-92A9-C55575C02854}" destId="{B5D832E1-1C75-4481-9FE9-E1799EFDBB2D}" srcOrd="4" destOrd="0" presId="urn:microsoft.com/office/officeart/2018/2/layout/IconVerticalSolidList"/>
    <dgm:cxn modelId="{D3948EB5-8352-453A-B40A-D1FE770F3254}" type="presParOf" srcId="{B5D832E1-1C75-4481-9FE9-E1799EFDBB2D}" destId="{6C27D656-D11B-461E-94CF-899A12FD4EB3}" srcOrd="0" destOrd="0" presId="urn:microsoft.com/office/officeart/2018/2/layout/IconVerticalSolidList"/>
    <dgm:cxn modelId="{34DD7F63-A4D3-4A48-A50D-A9CB3E2AB248}" type="presParOf" srcId="{B5D832E1-1C75-4481-9FE9-E1799EFDBB2D}" destId="{802CC822-230D-4610-921D-7D02D3464CEB}" srcOrd="1" destOrd="0" presId="urn:microsoft.com/office/officeart/2018/2/layout/IconVerticalSolidList"/>
    <dgm:cxn modelId="{1F85B9FE-CF7B-4BCB-9287-B8C369BD3D9A}" type="presParOf" srcId="{B5D832E1-1C75-4481-9FE9-E1799EFDBB2D}" destId="{8310DA97-4FF4-4F18-8919-EC6866D8139B}" srcOrd="2" destOrd="0" presId="urn:microsoft.com/office/officeart/2018/2/layout/IconVerticalSolidList"/>
    <dgm:cxn modelId="{05B28137-6C1C-4C6A-9B95-001CE87FC3DC}" type="presParOf" srcId="{B5D832E1-1C75-4481-9FE9-E1799EFDBB2D}" destId="{11C824D4-B0F3-4272-8335-703E87D17674}" srcOrd="3" destOrd="0" presId="urn:microsoft.com/office/officeart/2018/2/layout/IconVerticalSolidList"/>
    <dgm:cxn modelId="{920F6D84-DAF1-48FA-9C04-B272A1000592}" type="presParOf" srcId="{CC458B09-D31B-4DB7-92A9-C55575C02854}" destId="{97E26C04-274F-401C-8D75-EBCBBEAB201F}" srcOrd="5" destOrd="0" presId="urn:microsoft.com/office/officeart/2018/2/layout/IconVerticalSolidList"/>
    <dgm:cxn modelId="{AB12E779-98F5-46D9-B349-1A21FB1FAEF6}" type="presParOf" srcId="{CC458B09-D31B-4DB7-92A9-C55575C02854}" destId="{AAC1642E-6252-4A7C-9CD7-F72F9164981E}" srcOrd="6" destOrd="0" presId="urn:microsoft.com/office/officeart/2018/2/layout/IconVerticalSolidList"/>
    <dgm:cxn modelId="{136EA97F-5453-4884-9B58-F31DEEFC214E}" type="presParOf" srcId="{AAC1642E-6252-4A7C-9CD7-F72F9164981E}" destId="{A2128222-E835-4527-9C68-3A14FC0A854B}" srcOrd="0" destOrd="0" presId="urn:microsoft.com/office/officeart/2018/2/layout/IconVerticalSolidList"/>
    <dgm:cxn modelId="{51102815-78F5-4ADD-BEB9-919C692D7737}" type="presParOf" srcId="{AAC1642E-6252-4A7C-9CD7-F72F9164981E}" destId="{60BC8D7D-6A92-4D5A-BAD6-0DB097D133AD}" srcOrd="1" destOrd="0" presId="urn:microsoft.com/office/officeart/2018/2/layout/IconVerticalSolidList"/>
    <dgm:cxn modelId="{88A09C8B-2ED2-45CE-9F2C-8088D8656201}" type="presParOf" srcId="{AAC1642E-6252-4A7C-9CD7-F72F9164981E}" destId="{08559658-6A3D-43E1-99EE-ABAA397C0E71}" srcOrd="2" destOrd="0" presId="urn:microsoft.com/office/officeart/2018/2/layout/IconVerticalSolidList"/>
    <dgm:cxn modelId="{B3153BDA-4A2B-407E-A5A4-4BB316706222}" type="presParOf" srcId="{AAC1642E-6252-4A7C-9CD7-F72F9164981E}" destId="{BADBBA9D-EEAC-4C7B-B33A-BF5C97111A9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75F577-451D-42EF-8663-9B7FE61188F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66F66BD-194D-4532-A2BC-30FF7825C67E}">
      <dgm:prSet/>
      <dgm:spPr>
        <a:solidFill>
          <a:schemeClr val="accent5">
            <a:lumMod val="75000"/>
          </a:schemeClr>
        </a:solidFill>
        <a:ln w="38100">
          <a:solidFill>
            <a:srgbClr val="FF8B3D"/>
          </a:solidFill>
        </a:ln>
      </dgm:spPr>
      <dgm:t>
        <a:bodyPr/>
        <a:lstStyle/>
        <a:p>
          <a:r>
            <a:rPr lang="en-US" dirty="0">
              <a:solidFill>
                <a:schemeClr val="tx1">
                  <a:alpha val="90000"/>
                </a:schemeClr>
              </a:solidFill>
            </a:rPr>
            <a:t>If you don’t require fancy pub-sub capabilities, you can reduce costs by using basic ingest to send messages directly to rules.</a:t>
          </a:r>
        </a:p>
        <a:p>
          <a:r>
            <a:rPr lang="en-US" b="0" i="0" dirty="0"/>
            <a:t>Use built in topic:</a:t>
          </a:r>
        </a:p>
        <a:p>
          <a:r>
            <a:rPr lang="en-US" b="0" i="0" dirty="0"/>
            <a:t>$</a:t>
          </a:r>
          <a:r>
            <a:rPr lang="en-US" b="0" i="0" dirty="0" err="1"/>
            <a:t>aws</a:t>
          </a:r>
          <a:r>
            <a:rPr lang="en-US" b="0" i="0" dirty="0"/>
            <a:t>/rules/…</a:t>
          </a:r>
          <a:endParaRPr lang="en-US" dirty="0"/>
        </a:p>
      </dgm:t>
    </dgm:pt>
    <dgm:pt modelId="{9C10DC68-AC56-4426-BBF1-212C1E347E2D}" type="parTrans" cxnId="{335902CE-0D58-4D08-BFE1-89DAE46CF9D8}">
      <dgm:prSet/>
      <dgm:spPr/>
      <dgm:t>
        <a:bodyPr/>
        <a:lstStyle/>
        <a:p>
          <a:endParaRPr lang="en-US"/>
        </a:p>
      </dgm:t>
    </dgm:pt>
    <dgm:pt modelId="{1BE00601-D738-43ED-9923-D472623C3FD0}" type="sibTrans" cxnId="{335902CE-0D58-4D08-BFE1-89DAE46CF9D8}">
      <dgm:prSet/>
      <dgm:spPr/>
      <dgm:t>
        <a:bodyPr/>
        <a:lstStyle/>
        <a:p>
          <a:endParaRPr lang="en-US"/>
        </a:p>
      </dgm:t>
    </dgm:pt>
    <dgm:pt modelId="{F451AAE1-7F6A-E84E-8F19-A8C4F7330FC3}" type="pres">
      <dgm:prSet presAssocID="{1E75F577-451D-42EF-8663-9B7FE61188F0}" presName="linear" presStyleCnt="0">
        <dgm:presLayoutVars>
          <dgm:animLvl val="lvl"/>
          <dgm:resizeHandles val="exact"/>
        </dgm:presLayoutVars>
      </dgm:prSet>
      <dgm:spPr/>
    </dgm:pt>
    <dgm:pt modelId="{04E09BEE-F143-C64B-914E-F487B4C57BE8}" type="pres">
      <dgm:prSet presAssocID="{766F66BD-194D-4532-A2BC-30FF7825C67E}" presName="parentText" presStyleLbl="node1" presStyleIdx="0" presStyleCnt="1" custScaleX="97166" custScaleY="32886" custLinFactNeighborX="-13049" custLinFactNeighborY="-6313">
        <dgm:presLayoutVars>
          <dgm:chMax val="0"/>
          <dgm:bulletEnabled val="1"/>
        </dgm:presLayoutVars>
      </dgm:prSet>
      <dgm:spPr/>
    </dgm:pt>
  </dgm:ptLst>
  <dgm:cxnLst>
    <dgm:cxn modelId="{55B2F5BA-A2DF-7F49-AFC9-EA91C919D35F}" type="presOf" srcId="{766F66BD-194D-4532-A2BC-30FF7825C67E}" destId="{04E09BEE-F143-C64B-914E-F487B4C57BE8}" srcOrd="0" destOrd="0" presId="urn:microsoft.com/office/officeart/2005/8/layout/vList2"/>
    <dgm:cxn modelId="{335902CE-0D58-4D08-BFE1-89DAE46CF9D8}" srcId="{1E75F577-451D-42EF-8663-9B7FE61188F0}" destId="{766F66BD-194D-4532-A2BC-30FF7825C67E}" srcOrd="0" destOrd="0" parTransId="{9C10DC68-AC56-4426-BBF1-212C1E347E2D}" sibTransId="{1BE00601-D738-43ED-9923-D472623C3FD0}"/>
    <dgm:cxn modelId="{1E9DFAE3-BDEB-A54E-926F-A0DFD4DF2EC1}" type="presOf" srcId="{1E75F577-451D-42EF-8663-9B7FE61188F0}" destId="{F451AAE1-7F6A-E84E-8F19-A8C4F7330FC3}" srcOrd="0" destOrd="0" presId="urn:microsoft.com/office/officeart/2005/8/layout/vList2"/>
    <dgm:cxn modelId="{419B4CFD-3AC7-4E46-8099-F906FAB2C414}" type="presParOf" srcId="{F451AAE1-7F6A-E84E-8F19-A8C4F7330FC3}" destId="{04E09BEE-F143-C64B-914E-F487B4C57BE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248C8E8-8F14-451D-82AC-A86EDC3FB2CF}"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E8C2853F-8975-42B4-8297-B7C644713BCA}">
      <dgm:prSet/>
      <dgm:spPr>
        <a:solidFill>
          <a:schemeClr val="accent5">
            <a:lumMod val="50000"/>
          </a:schemeClr>
        </a:solidFill>
      </dgm:spPr>
      <dgm:t>
        <a:bodyPr/>
        <a:lstStyle/>
        <a:p>
          <a:r>
            <a:rPr lang="en-US" b="1" dirty="0"/>
            <a:t>Secure tunneling</a:t>
          </a:r>
          <a:r>
            <a:rPr lang="en-US" dirty="0"/>
            <a:t> - When devices are deployed behind restricted firewalls at remote sites, you need a way to gain access to those device for troubleshooting, configuration updates, and other operational tasks.</a:t>
          </a:r>
        </a:p>
      </dgm:t>
    </dgm:pt>
    <dgm:pt modelId="{8196C8BB-67DB-41B9-9AFF-76B610373462}" type="parTrans" cxnId="{641FA801-E497-4F5B-ADAC-9ACBCE40F504}">
      <dgm:prSet/>
      <dgm:spPr/>
      <dgm:t>
        <a:bodyPr/>
        <a:lstStyle/>
        <a:p>
          <a:endParaRPr lang="en-US"/>
        </a:p>
      </dgm:t>
    </dgm:pt>
    <dgm:pt modelId="{0B285B4D-91D3-41AD-AF92-454092D30EEF}" type="sibTrans" cxnId="{641FA801-E497-4F5B-ADAC-9ACBCE40F504}">
      <dgm:prSet/>
      <dgm:spPr/>
      <dgm:t>
        <a:bodyPr/>
        <a:lstStyle/>
        <a:p>
          <a:endParaRPr lang="en-US"/>
        </a:p>
      </dgm:t>
    </dgm:pt>
    <dgm:pt modelId="{C9D53742-3241-44FF-BF30-51CBF5D4D1CB}">
      <dgm:prSet/>
      <dgm:spPr>
        <a:solidFill>
          <a:schemeClr val="accent5">
            <a:lumMod val="50000"/>
          </a:schemeClr>
        </a:solidFill>
      </dgm:spPr>
      <dgm:t>
        <a:bodyPr/>
        <a:lstStyle/>
        <a:p>
          <a:r>
            <a:rPr lang="en-US" b="1"/>
            <a:t>Device management</a:t>
          </a:r>
          <a:endParaRPr lang="en-US"/>
        </a:p>
      </dgm:t>
    </dgm:pt>
    <dgm:pt modelId="{CB310467-2369-454F-8739-E22043EFE14C}" type="parTrans" cxnId="{570005FA-60A7-4313-87A4-27543F86BE7D}">
      <dgm:prSet/>
      <dgm:spPr/>
      <dgm:t>
        <a:bodyPr/>
        <a:lstStyle/>
        <a:p>
          <a:endParaRPr lang="en-US"/>
        </a:p>
      </dgm:t>
    </dgm:pt>
    <dgm:pt modelId="{E5A3E0B0-7D97-43B7-A874-1901D2556214}" type="sibTrans" cxnId="{570005FA-60A7-4313-87A4-27543F86BE7D}">
      <dgm:prSet/>
      <dgm:spPr/>
      <dgm:t>
        <a:bodyPr/>
        <a:lstStyle/>
        <a:p>
          <a:endParaRPr lang="en-US"/>
        </a:p>
      </dgm:t>
    </dgm:pt>
    <dgm:pt modelId="{ECBF9CDC-96F1-4046-9D10-4A6C644740E3}">
      <dgm:prSet/>
      <dgm:spPr/>
      <dgm:t>
        <a:bodyPr/>
        <a:lstStyle/>
        <a:p>
          <a:r>
            <a:rPr lang="en-US" b="1"/>
            <a:t>IoT analytics</a:t>
          </a:r>
          <a:r>
            <a:rPr lang="en-US"/>
            <a:t> - a fully-managed service that makes it easy to run and operationalize sophisticated analytics on massive volumes of IoT data.</a:t>
          </a:r>
        </a:p>
      </dgm:t>
    </dgm:pt>
    <dgm:pt modelId="{ECCAC46C-690B-4259-9F50-F4A98C70CEDA}" type="parTrans" cxnId="{4A18FA46-E365-4FEF-8B40-B5ABB7B03A09}">
      <dgm:prSet/>
      <dgm:spPr/>
      <dgm:t>
        <a:bodyPr/>
        <a:lstStyle/>
        <a:p>
          <a:endParaRPr lang="en-US"/>
        </a:p>
      </dgm:t>
    </dgm:pt>
    <dgm:pt modelId="{E68C6B9E-2A74-404B-947A-1D036D8B8352}" type="sibTrans" cxnId="{4A18FA46-E365-4FEF-8B40-B5ABB7B03A09}">
      <dgm:prSet/>
      <dgm:spPr/>
      <dgm:t>
        <a:bodyPr/>
        <a:lstStyle/>
        <a:p>
          <a:endParaRPr lang="en-US"/>
        </a:p>
      </dgm:t>
    </dgm:pt>
    <dgm:pt modelId="{20BFE77B-6C63-4B11-BE6F-5059AA32F51E}">
      <dgm:prSet/>
      <dgm:spPr/>
      <dgm:t>
        <a:bodyPr/>
        <a:lstStyle/>
        <a:p>
          <a:r>
            <a:rPr lang="en-US" b="1"/>
            <a:t>Device defender</a:t>
          </a:r>
          <a:r>
            <a:rPr lang="en-US"/>
            <a:t> - a fully managed service that helps you secure your fleet of IoT devices. AWS IoT Device Defender continuously audits your IoT configurations to make sure that they aren’t deviating from security best practices.</a:t>
          </a:r>
        </a:p>
      </dgm:t>
    </dgm:pt>
    <dgm:pt modelId="{086A9333-A100-4640-91C2-C0B7933BA6A1}" type="parTrans" cxnId="{10E82FC6-2338-4E80-8244-57C19F8AECA1}">
      <dgm:prSet/>
      <dgm:spPr/>
      <dgm:t>
        <a:bodyPr/>
        <a:lstStyle/>
        <a:p>
          <a:endParaRPr lang="en-US"/>
        </a:p>
      </dgm:t>
    </dgm:pt>
    <dgm:pt modelId="{B99E9F32-8768-4132-9F79-1902D42E928E}" type="sibTrans" cxnId="{10E82FC6-2338-4E80-8244-57C19F8AECA1}">
      <dgm:prSet/>
      <dgm:spPr/>
      <dgm:t>
        <a:bodyPr/>
        <a:lstStyle/>
        <a:p>
          <a:endParaRPr lang="en-US"/>
        </a:p>
      </dgm:t>
    </dgm:pt>
    <dgm:pt modelId="{1FA56A8B-5B2C-4AD9-B290-038C854EE88C}">
      <dgm:prSet/>
      <dgm:spPr/>
      <dgm:t>
        <a:bodyPr/>
        <a:lstStyle/>
        <a:p>
          <a:r>
            <a:rPr lang="en-US" b="1" dirty="0"/>
            <a:t>Events</a:t>
          </a:r>
          <a:r>
            <a:rPr lang="en-US" dirty="0"/>
            <a:t> - enables you to monitor your equipment or device fleets for failures or changes in operation, and to trigger actions when such events occur.</a:t>
          </a:r>
        </a:p>
      </dgm:t>
    </dgm:pt>
    <dgm:pt modelId="{685794D1-5492-4B56-B523-80A0E350E236}" type="parTrans" cxnId="{F71CC7D7-3FD8-4347-A1A6-8C641477FD3F}">
      <dgm:prSet/>
      <dgm:spPr/>
      <dgm:t>
        <a:bodyPr/>
        <a:lstStyle/>
        <a:p>
          <a:endParaRPr lang="en-US"/>
        </a:p>
      </dgm:t>
    </dgm:pt>
    <dgm:pt modelId="{BA4477CD-5ADC-4F84-B4FD-E39F8EB386D4}" type="sibTrans" cxnId="{F71CC7D7-3FD8-4347-A1A6-8C641477FD3F}">
      <dgm:prSet/>
      <dgm:spPr/>
      <dgm:t>
        <a:bodyPr/>
        <a:lstStyle/>
        <a:p>
          <a:endParaRPr lang="en-US"/>
        </a:p>
      </dgm:t>
    </dgm:pt>
    <dgm:pt modelId="{840F3B9D-0AE4-6441-A836-752E73E075F3}" type="pres">
      <dgm:prSet presAssocID="{7248C8E8-8F14-451D-82AC-A86EDC3FB2CF}" presName="diagram" presStyleCnt="0">
        <dgm:presLayoutVars>
          <dgm:chPref val="1"/>
          <dgm:dir/>
          <dgm:animOne val="branch"/>
          <dgm:animLvl val="lvl"/>
          <dgm:resizeHandles val="exact"/>
        </dgm:presLayoutVars>
      </dgm:prSet>
      <dgm:spPr/>
    </dgm:pt>
    <dgm:pt modelId="{FEEF5438-1EE1-F249-B469-53B81BD5783D}" type="pres">
      <dgm:prSet presAssocID="{E8C2853F-8975-42B4-8297-B7C644713BCA}" presName="root1" presStyleCnt="0"/>
      <dgm:spPr/>
    </dgm:pt>
    <dgm:pt modelId="{87F78FD2-F807-714B-A19A-24AD666C4D98}" type="pres">
      <dgm:prSet presAssocID="{E8C2853F-8975-42B4-8297-B7C644713BCA}" presName="LevelOneTextNode" presStyleLbl="node0" presStyleIdx="0" presStyleCnt="2">
        <dgm:presLayoutVars>
          <dgm:chPref val="3"/>
        </dgm:presLayoutVars>
      </dgm:prSet>
      <dgm:spPr/>
    </dgm:pt>
    <dgm:pt modelId="{5EEB55FA-0C8B-CC41-AC2A-9A486056BA9D}" type="pres">
      <dgm:prSet presAssocID="{E8C2853F-8975-42B4-8297-B7C644713BCA}" presName="level2hierChild" presStyleCnt="0"/>
      <dgm:spPr/>
    </dgm:pt>
    <dgm:pt modelId="{18F08487-3F45-CE4E-A2B9-BFFEBDFD1691}" type="pres">
      <dgm:prSet presAssocID="{C9D53742-3241-44FF-BF30-51CBF5D4D1CB}" presName="root1" presStyleCnt="0"/>
      <dgm:spPr/>
    </dgm:pt>
    <dgm:pt modelId="{36521205-C5AF-5848-8E30-A6EDACCEA5CE}" type="pres">
      <dgm:prSet presAssocID="{C9D53742-3241-44FF-BF30-51CBF5D4D1CB}" presName="LevelOneTextNode" presStyleLbl="node0" presStyleIdx="1" presStyleCnt="2" custLinFactNeighborY="561">
        <dgm:presLayoutVars>
          <dgm:chPref val="3"/>
        </dgm:presLayoutVars>
      </dgm:prSet>
      <dgm:spPr/>
    </dgm:pt>
    <dgm:pt modelId="{76D89E90-712A-EC41-ADA0-8460DEBEF67A}" type="pres">
      <dgm:prSet presAssocID="{C9D53742-3241-44FF-BF30-51CBF5D4D1CB}" presName="level2hierChild" presStyleCnt="0"/>
      <dgm:spPr/>
    </dgm:pt>
    <dgm:pt modelId="{084B3B32-35A3-044F-97BB-69D84C3248B0}" type="pres">
      <dgm:prSet presAssocID="{ECCAC46C-690B-4259-9F50-F4A98C70CEDA}" presName="conn2-1" presStyleLbl="parChTrans1D2" presStyleIdx="0" presStyleCnt="3"/>
      <dgm:spPr/>
    </dgm:pt>
    <dgm:pt modelId="{90916C6E-8C50-D64E-93F5-B2EAF252CA15}" type="pres">
      <dgm:prSet presAssocID="{ECCAC46C-690B-4259-9F50-F4A98C70CEDA}" presName="connTx" presStyleLbl="parChTrans1D2" presStyleIdx="0" presStyleCnt="3"/>
      <dgm:spPr/>
    </dgm:pt>
    <dgm:pt modelId="{6E6433C6-66AE-1146-BD3C-BA0A22B75E95}" type="pres">
      <dgm:prSet presAssocID="{ECBF9CDC-96F1-4046-9D10-4A6C644740E3}" presName="root2" presStyleCnt="0"/>
      <dgm:spPr/>
    </dgm:pt>
    <dgm:pt modelId="{B910363D-F8D7-3A4A-B023-587162953620}" type="pres">
      <dgm:prSet presAssocID="{ECBF9CDC-96F1-4046-9D10-4A6C644740E3}" presName="LevelTwoTextNode" presStyleLbl="node2" presStyleIdx="0" presStyleCnt="3">
        <dgm:presLayoutVars>
          <dgm:chPref val="3"/>
        </dgm:presLayoutVars>
      </dgm:prSet>
      <dgm:spPr/>
    </dgm:pt>
    <dgm:pt modelId="{24274FD0-B424-C944-B1E6-94EC91C9FA96}" type="pres">
      <dgm:prSet presAssocID="{ECBF9CDC-96F1-4046-9D10-4A6C644740E3}" presName="level3hierChild" presStyleCnt="0"/>
      <dgm:spPr/>
    </dgm:pt>
    <dgm:pt modelId="{54ADEC42-1DD6-C847-BC48-F963FA63C79F}" type="pres">
      <dgm:prSet presAssocID="{086A9333-A100-4640-91C2-C0B7933BA6A1}" presName="conn2-1" presStyleLbl="parChTrans1D2" presStyleIdx="1" presStyleCnt="3"/>
      <dgm:spPr/>
    </dgm:pt>
    <dgm:pt modelId="{1F657690-DB01-B94D-A76A-930D2FD8E584}" type="pres">
      <dgm:prSet presAssocID="{086A9333-A100-4640-91C2-C0B7933BA6A1}" presName="connTx" presStyleLbl="parChTrans1D2" presStyleIdx="1" presStyleCnt="3"/>
      <dgm:spPr/>
    </dgm:pt>
    <dgm:pt modelId="{7EFF6DB4-2FF6-FE45-BD95-CB639E5F82DF}" type="pres">
      <dgm:prSet presAssocID="{20BFE77B-6C63-4B11-BE6F-5059AA32F51E}" presName="root2" presStyleCnt="0"/>
      <dgm:spPr/>
    </dgm:pt>
    <dgm:pt modelId="{ED64431A-4385-8840-9F9B-A56A6D331327}" type="pres">
      <dgm:prSet presAssocID="{20BFE77B-6C63-4B11-BE6F-5059AA32F51E}" presName="LevelTwoTextNode" presStyleLbl="node2" presStyleIdx="1" presStyleCnt="3">
        <dgm:presLayoutVars>
          <dgm:chPref val="3"/>
        </dgm:presLayoutVars>
      </dgm:prSet>
      <dgm:spPr/>
    </dgm:pt>
    <dgm:pt modelId="{C70A5685-8BAC-7A46-8782-8E3C86FD1495}" type="pres">
      <dgm:prSet presAssocID="{20BFE77B-6C63-4B11-BE6F-5059AA32F51E}" presName="level3hierChild" presStyleCnt="0"/>
      <dgm:spPr/>
    </dgm:pt>
    <dgm:pt modelId="{86EBFBDC-DCCE-E742-864A-32187CFA030A}" type="pres">
      <dgm:prSet presAssocID="{685794D1-5492-4B56-B523-80A0E350E236}" presName="conn2-1" presStyleLbl="parChTrans1D2" presStyleIdx="2" presStyleCnt="3"/>
      <dgm:spPr/>
    </dgm:pt>
    <dgm:pt modelId="{E9BDC24D-CBAF-C645-9FEB-D8DBF36C2654}" type="pres">
      <dgm:prSet presAssocID="{685794D1-5492-4B56-B523-80A0E350E236}" presName="connTx" presStyleLbl="parChTrans1D2" presStyleIdx="2" presStyleCnt="3"/>
      <dgm:spPr/>
    </dgm:pt>
    <dgm:pt modelId="{FBC61B96-B179-5F49-A352-C4663D3EF1E1}" type="pres">
      <dgm:prSet presAssocID="{1FA56A8B-5B2C-4AD9-B290-038C854EE88C}" presName="root2" presStyleCnt="0"/>
      <dgm:spPr/>
    </dgm:pt>
    <dgm:pt modelId="{2E50E294-95FB-3647-AF49-36BE10655F4E}" type="pres">
      <dgm:prSet presAssocID="{1FA56A8B-5B2C-4AD9-B290-038C854EE88C}" presName="LevelTwoTextNode" presStyleLbl="node2" presStyleIdx="2" presStyleCnt="3">
        <dgm:presLayoutVars>
          <dgm:chPref val="3"/>
        </dgm:presLayoutVars>
      </dgm:prSet>
      <dgm:spPr/>
    </dgm:pt>
    <dgm:pt modelId="{E8735DB0-7242-4C43-BD11-BD87FE3D6EC3}" type="pres">
      <dgm:prSet presAssocID="{1FA56A8B-5B2C-4AD9-B290-038C854EE88C}" presName="level3hierChild" presStyleCnt="0"/>
      <dgm:spPr/>
    </dgm:pt>
  </dgm:ptLst>
  <dgm:cxnLst>
    <dgm:cxn modelId="{641FA801-E497-4F5B-ADAC-9ACBCE40F504}" srcId="{7248C8E8-8F14-451D-82AC-A86EDC3FB2CF}" destId="{E8C2853F-8975-42B4-8297-B7C644713BCA}" srcOrd="0" destOrd="0" parTransId="{8196C8BB-67DB-41B9-9AFF-76B610373462}" sibTransId="{0B285B4D-91D3-41AD-AF92-454092D30EEF}"/>
    <dgm:cxn modelId="{B843552F-CE50-424C-BC85-644D9C856F49}" type="presOf" srcId="{20BFE77B-6C63-4B11-BE6F-5059AA32F51E}" destId="{ED64431A-4385-8840-9F9B-A56A6D331327}" srcOrd="0" destOrd="0" presId="urn:microsoft.com/office/officeart/2005/8/layout/hierarchy2"/>
    <dgm:cxn modelId="{6360A343-40BE-3C46-B464-4CBBC94E1962}" type="presOf" srcId="{ECCAC46C-690B-4259-9F50-F4A98C70CEDA}" destId="{084B3B32-35A3-044F-97BB-69D84C3248B0}" srcOrd="0" destOrd="0" presId="urn:microsoft.com/office/officeart/2005/8/layout/hierarchy2"/>
    <dgm:cxn modelId="{4A18FA46-E365-4FEF-8B40-B5ABB7B03A09}" srcId="{C9D53742-3241-44FF-BF30-51CBF5D4D1CB}" destId="{ECBF9CDC-96F1-4046-9D10-4A6C644740E3}" srcOrd="0" destOrd="0" parTransId="{ECCAC46C-690B-4259-9F50-F4A98C70CEDA}" sibTransId="{E68C6B9E-2A74-404B-947A-1D036D8B8352}"/>
    <dgm:cxn modelId="{58470047-DDF3-5F48-A713-FB5417F12017}" type="presOf" srcId="{E8C2853F-8975-42B4-8297-B7C644713BCA}" destId="{87F78FD2-F807-714B-A19A-24AD666C4D98}" srcOrd="0" destOrd="0" presId="urn:microsoft.com/office/officeart/2005/8/layout/hierarchy2"/>
    <dgm:cxn modelId="{AEC5A35B-444B-2441-80FE-882DF8A735CD}" type="presOf" srcId="{7248C8E8-8F14-451D-82AC-A86EDC3FB2CF}" destId="{840F3B9D-0AE4-6441-A836-752E73E075F3}" srcOrd="0" destOrd="0" presId="urn:microsoft.com/office/officeart/2005/8/layout/hierarchy2"/>
    <dgm:cxn modelId="{D6265660-55EE-7D4E-85F7-C7F7C5D92D18}" type="presOf" srcId="{685794D1-5492-4B56-B523-80A0E350E236}" destId="{86EBFBDC-DCCE-E742-864A-32187CFA030A}" srcOrd="0" destOrd="0" presId="urn:microsoft.com/office/officeart/2005/8/layout/hierarchy2"/>
    <dgm:cxn modelId="{51203161-5072-C646-BDA0-DC11C82DA9B5}" type="presOf" srcId="{ECCAC46C-690B-4259-9F50-F4A98C70CEDA}" destId="{90916C6E-8C50-D64E-93F5-B2EAF252CA15}" srcOrd="1" destOrd="0" presId="urn:microsoft.com/office/officeart/2005/8/layout/hierarchy2"/>
    <dgm:cxn modelId="{88B34D76-4297-F340-A05E-809F20B88261}" type="presOf" srcId="{086A9333-A100-4640-91C2-C0B7933BA6A1}" destId="{54ADEC42-1DD6-C847-BC48-F963FA63C79F}" srcOrd="0" destOrd="0" presId="urn:microsoft.com/office/officeart/2005/8/layout/hierarchy2"/>
    <dgm:cxn modelId="{3B780B80-7636-E34B-A563-E120C57785EC}" type="presOf" srcId="{086A9333-A100-4640-91C2-C0B7933BA6A1}" destId="{1F657690-DB01-B94D-A76A-930D2FD8E584}" srcOrd="1" destOrd="0" presId="urn:microsoft.com/office/officeart/2005/8/layout/hierarchy2"/>
    <dgm:cxn modelId="{575131AA-48F9-F042-A2E5-E5F86166F2EE}" type="presOf" srcId="{C9D53742-3241-44FF-BF30-51CBF5D4D1CB}" destId="{36521205-C5AF-5848-8E30-A6EDACCEA5CE}" srcOrd="0" destOrd="0" presId="urn:microsoft.com/office/officeart/2005/8/layout/hierarchy2"/>
    <dgm:cxn modelId="{76E7CEB0-BB6B-5D49-A14A-9404CD08B236}" type="presOf" srcId="{685794D1-5492-4B56-B523-80A0E350E236}" destId="{E9BDC24D-CBAF-C645-9FEB-D8DBF36C2654}" srcOrd="1" destOrd="0" presId="urn:microsoft.com/office/officeart/2005/8/layout/hierarchy2"/>
    <dgm:cxn modelId="{10E82FC6-2338-4E80-8244-57C19F8AECA1}" srcId="{C9D53742-3241-44FF-BF30-51CBF5D4D1CB}" destId="{20BFE77B-6C63-4B11-BE6F-5059AA32F51E}" srcOrd="1" destOrd="0" parTransId="{086A9333-A100-4640-91C2-C0B7933BA6A1}" sibTransId="{B99E9F32-8768-4132-9F79-1902D42E928E}"/>
    <dgm:cxn modelId="{F71CC7D7-3FD8-4347-A1A6-8C641477FD3F}" srcId="{C9D53742-3241-44FF-BF30-51CBF5D4D1CB}" destId="{1FA56A8B-5B2C-4AD9-B290-038C854EE88C}" srcOrd="2" destOrd="0" parTransId="{685794D1-5492-4B56-B523-80A0E350E236}" sibTransId="{BA4477CD-5ADC-4F84-B4FD-E39F8EB386D4}"/>
    <dgm:cxn modelId="{4292F8DD-C74F-2C45-855E-0D3C8CB42A91}" type="presOf" srcId="{ECBF9CDC-96F1-4046-9D10-4A6C644740E3}" destId="{B910363D-F8D7-3A4A-B023-587162953620}" srcOrd="0" destOrd="0" presId="urn:microsoft.com/office/officeart/2005/8/layout/hierarchy2"/>
    <dgm:cxn modelId="{0D44CAEF-380C-A441-9B68-6BF11273003A}" type="presOf" srcId="{1FA56A8B-5B2C-4AD9-B290-038C854EE88C}" destId="{2E50E294-95FB-3647-AF49-36BE10655F4E}" srcOrd="0" destOrd="0" presId="urn:microsoft.com/office/officeart/2005/8/layout/hierarchy2"/>
    <dgm:cxn modelId="{570005FA-60A7-4313-87A4-27543F86BE7D}" srcId="{7248C8E8-8F14-451D-82AC-A86EDC3FB2CF}" destId="{C9D53742-3241-44FF-BF30-51CBF5D4D1CB}" srcOrd="1" destOrd="0" parTransId="{CB310467-2369-454F-8739-E22043EFE14C}" sibTransId="{E5A3E0B0-7D97-43B7-A874-1901D2556214}"/>
    <dgm:cxn modelId="{82ADCDC0-CF06-C94D-9BB1-AE7E8CD97461}" type="presParOf" srcId="{840F3B9D-0AE4-6441-A836-752E73E075F3}" destId="{FEEF5438-1EE1-F249-B469-53B81BD5783D}" srcOrd="0" destOrd="0" presId="urn:microsoft.com/office/officeart/2005/8/layout/hierarchy2"/>
    <dgm:cxn modelId="{C6AD93A4-4D9C-244D-BA9A-B7692EF50454}" type="presParOf" srcId="{FEEF5438-1EE1-F249-B469-53B81BD5783D}" destId="{87F78FD2-F807-714B-A19A-24AD666C4D98}" srcOrd="0" destOrd="0" presId="urn:microsoft.com/office/officeart/2005/8/layout/hierarchy2"/>
    <dgm:cxn modelId="{BC5B321A-2F6B-DC4D-B21A-E8B50BD384CA}" type="presParOf" srcId="{FEEF5438-1EE1-F249-B469-53B81BD5783D}" destId="{5EEB55FA-0C8B-CC41-AC2A-9A486056BA9D}" srcOrd="1" destOrd="0" presId="urn:microsoft.com/office/officeart/2005/8/layout/hierarchy2"/>
    <dgm:cxn modelId="{96E2CC23-795D-CC43-A709-5C3914124BBE}" type="presParOf" srcId="{840F3B9D-0AE4-6441-A836-752E73E075F3}" destId="{18F08487-3F45-CE4E-A2B9-BFFEBDFD1691}" srcOrd="1" destOrd="0" presId="urn:microsoft.com/office/officeart/2005/8/layout/hierarchy2"/>
    <dgm:cxn modelId="{B8A8AAC4-1B05-FC48-9D14-042D7C8FB472}" type="presParOf" srcId="{18F08487-3F45-CE4E-A2B9-BFFEBDFD1691}" destId="{36521205-C5AF-5848-8E30-A6EDACCEA5CE}" srcOrd="0" destOrd="0" presId="urn:microsoft.com/office/officeart/2005/8/layout/hierarchy2"/>
    <dgm:cxn modelId="{F08D1F90-0AB4-E349-A8D7-16ADE40C7510}" type="presParOf" srcId="{18F08487-3F45-CE4E-A2B9-BFFEBDFD1691}" destId="{76D89E90-712A-EC41-ADA0-8460DEBEF67A}" srcOrd="1" destOrd="0" presId="urn:microsoft.com/office/officeart/2005/8/layout/hierarchy2"/>
    <dgm:cxn modelId="{2EC4486A-AFB2-5E4F-B901-701B8F459D93}" type="presParOf" srcId="{76D89E90-712A-EC41-ADA0-8460DEBEF67A}" destId="{084B3B32-35A3-044F-97BB-69D84C3248B0}" srcOrd="0" destOrd="0" presId="urn:microsoft.com/office/officeart/2005/8/layout/hierarchy2"/>
    <dgm:cxn modelId="{5F8C7ADB-F254-5049-AB1E-FE5CDC90E137}" type="presParOf" srcId="{084B3B32-35A3-044F-97BB-69D84C3248B0}" destId="{90916C6E-8C50-D64E-93F5-B2EAF252CA15}" srcOrd="0" destOrd="0" presId="urn:microsoft.com/office/officeart/2005/8/layout/hierarchy2"/>
    <dgm:cxn modelId="{63EA6DA5-7A58-C842-9436-D6D247403A67}" type="presParOf" srcId="{76D89E90-712A-EC41-ADA0-8460DEBEF67A}" destId="{6E6433C6-66AE-1146-BD3C-BA0A22B75E95}" srcOrd="1" destOrd="0" presId="urn:microsoft.com/office/officeart/2005/8/layout/hierarchy2"/>
    <dgm:cxn modelId="{2D03BD8D-2939-044B-80BA-EDB436D38CE0}" type="presParOf" srcId="{6E6433C6-66AE-1146-BD3C-BA0A22B75E95}" destId="{B910363D-F8D7-3A4A-B023-587162953620}" srcOrd="0" destOrd="0" presId="urn:microsoft.com/office/officeart/2005/8/layout/hierarchy2"/>
    <dgm:cxn modelId="{618C8309-5DE6-E241-AF16-E5675489147E}" type="presParOf" srcId="{6E6433C6-66AE-1146-BD3C-BA0A22B75E95}" destId="{24274FD0-B424-C944-B1E6-94EC91C9FA96}" srcOrd="1" destOrd="0" presId="urn:microsoft.com/office/officeart/2005/8/layout/hierarchy2"/>
    <dgm:cxn modelId="{33B1D543-007B-6A45-91E5-9079E0368284}" type="presParOf" srcId="{76D89E90-712A-EC41-ADA0-8460DEBEF67A}" destId="{54ADEC42-1DD6-C847-BC48-F963FA63C79F}" srcOrd="2" destOrd="0" presId="urn:microsoft.com/office/officeart/2005/8/layout/hierarchy2"/>
    <dgm:cxn modelId="{E2B5EDCA-ED50-BD42-9500-5A5C03C4D63C}" type="presParOf" srcId="{54ADEC42-1DD6-C847-BC48-F963FA63C79F}" destId="{1F657690-DB01-B94D-A76A-930D2FD8E584}" srcOrd="0" destOrd="0" presId="urn:microsoft.com/office/officeart/2005/8/layout/hierarchy2"/>
    <dgm:cxn modelId="{CA614B95-5064-2742-ABF3-B4C4E3F276D6}" type="presParOf" srcId="{76D89E90-712A-EC41-ADA0-8460DEBEF67A}" destId="{7EFF6DB4-2FF6-FE45-BD95-CB639E5F82DF}" srcOrd="3" destOrd="0" presId="urn:microsoft.com/office/officeart/2005/8/layout/hierarchy2"/>
    <dgm:cxn modelId="{AC75662D-F52A-5947-8682-E5E98CB35719}" type="presParOf" srcId="{7EFF6DB4-2FF6-FE45-BD95-CB639E5F82DF}" destId="{ED64431A-4385-8840-9F9B-A56A6D331327}" srcOrd="0" destOrd="0" presId="urn:microsoft.com/office/officeart/2005/8/layout/hierarchy2"/>
    <dgm:cxn modelId="{D35C0378-3B33-7249-8246-11106196BB5C}" type="presParOf" srcId="{7EFF6DB4-2FF6-FE45-BD95-CB639E5F82DF}" destId="{C70A5685-8BAC-7A46-8782-8E3C86FD1495}" srcOrd="1" destOrd="0" presId="urn:microsoft.com/office/officeart/2005/8/layout/hierarchy2"/>
    <dgm:cxn modelId="{0274D4AD-7DD6-A749-BACB-82C984B0F705}" type="presParOf" srcId="{76D89E90-712A-EC41-ADA0-8460DEBEF67A}" destId="{86EBFBDC-DCCE-E742-864A-32187CFA030A}" srcOrd="4" destOrd="0" presId="urn:microsoft.com/office/officeart/2005/8/layout/hierarchy2"/>
    <dgm:cxn modelId="{5C4DEEE8-6803-5E4D-BE1B-3F7F126A1EAC}" type="presParOf" srcId="{86EBFBDC-DCCE-E742-864A-32187CFA030A}" destId="{E9BDC24D-CBAF-C645-9FEB-D8DBF36C2654}" srcOrd="0" destOrd="0" presId="urn:microsoft.com/office/officeart/2005/8/layout/hierarchy2"/>
    <dgm:cxn modelId="{889252A9-B912-6643-A956-AB92F549A2CE}" type="presParOf" srcId="{76D89E90-712A-EC41-ADA0-8460DEBEF67A}" destId="{FBC61B96-B179-5F49-A352-C4663D3EF1E1}" srcOrd="5" destOrd="0" presId="urn:microsoft.com/office/officeart/2005/8/layout/hierarchy2"/>
    <dgm:cxn modelId="{9D34A89A-5D3E-F242-8F75-ED36A2DCD056}" type="presParOf" srcId="{FBC61B96-B179-5F49-A352-C4663D3EF1E1}" destId="{2E50E294-95FB-3647-AF49-36BE10655F4E}" srcOrd="0" destOrd="0" presId="urn:microsoft.com/office/officeart/2005/8/layout/hierarchy2"/>
    <dgm:cxn modelId="{8996EBD9-59AD-3A46-A1A7-1478703878D3}" type="presParOf" srcId="{FBC61B96-B179-5F49-A352-C4663D3EF1E1}" destId="{E8735DB0-7242-4C43-BD11-BD87FE3D6EC3}"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248C8E8-8F14-451D-82AC-A86EDC3FB2CF}"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E8C2853F-8975-42B4-8297-B7C644713BCA}">
      <dgm:prSet/>
      <dgm:spPr>
        <a:solidFill>
          <a:schemeClr val="accent6">
            <a:lumMod val="75000"/>
          </a:schemeClr>
        </a:solidFill>
      </dgm:spPr>
      <dgm:t>
        <a:bodyPr/>
        <a:lstStyle/>
        <a:p>
          <a:r>
            <a:rPr lang="en-US" b="1" dirty="0">
              <a:solidFill>
                <a:schemeClr val="tx1">
                  <a:alpha val="90000"/>
                </a:schemeClr>
              </a:solidFill>
            </a:rPr>
            <a:t>Greengrass</a:t>
          </a:r>
          <a:r>
            <a:rPr lang="en-US" dirty="0">
              <a:solidFill>
                <a:schemeClr val="tx1">
                  <a:alpha val="90000"/>
                </a:schemeClr>
              </a:solidFill>
            </a:rPr>
            <a:t> - Designed to address offline scenarios, it is basically an offline IoT Core and Lambda.</a:t>
          </a:r>
          <a:endParaRPr lang="en-US" dirty="0"/>
        </a:p>
      </dgm:t>
    </dgm:pt>
    <dgm:pt modelId="{8196C8BB-67DB-41B9-9AFF-76B610373462}" type="parTrans" cxnId="{641FA801-E497-4F5B-ADAC-9ACBCE40F504}">
      <dgm:prSet/>
      <dgm:spPr/>
      <dgm:t>
        <a:bodyPr/>
        <a:lstStyle/>
        <a:p>
          <a:endParaRPr lang="en-US"/>
        </a:p>
      </dgm:t>
    </dgm:pt>
    <dgm:pt modelId="{0B285B4D-91D3-41AD-AF92-454092D30EEF}" type="sibTrans" cxnId="{641FA801-E497-4F5B-ADAC-9ACBCE40F504}">
      <dgm:prSet/>
      <dgm:spPr/>
      <dgm:t>
        <a:bodyPr/>
        <a:lstStyle/>
        <a:p>
          <a:endParaRPr lang="en-US"/>
        </a:p>
      </dgm:t>
    </dgm:pt>
    <dgm:pt modelId="{C9D53742-3241-44FF-BF30-51CBF5D4D1CB}">
      <dgm:prSet/>
      <dgm:spPr>
        <a:solidFill>
          <a:schemeClr val="accent5">
            <a:lumMod val="75000"/>
          </a:schemeClr>
        </a:solidFill>
      </dgm:spPr>
      <dgm:t>
        <a:bodyPr/>
        <a:lstStyle/>
        <a:p>
          <a:r>
            <a:rPr lang="en-US" dirty="0">
              <a:solidFill>
                <a:schemeClr val="tx1">
                  <a:alpha val="90000"/>
                </a:schemeClr>
              </a:solidFill>
            </a:rPr>
            <a:t>And the Most important thing is – go and explore! Find out for yourself the richness that AWS IoT has to offer</a:t>
          </a:r>
        </a:p>
        <a:p>
          <a:endParaRPr lang="en-US" dirty="0"/>
        </a:p>
      </dgm:t>
    </dgm:pt>
    <dgm:pt modelId="{CB310467-2369-454F-8739-E22043EFE14C}" type="parTrans" cxnId="{570005FA-60A7-4313-87A4-27543F86BE7D}">
      <dgm:prSet/>
      <dgm:spPr/>
      <dgm:t>
        <a:bodyPr/>
        <a:lstStyle/>
        <a:p>
          <a:endParaRPr lang="en-US"/>
        </a:p>
      </dgm:t>
    </dgm:pt>
    <dgm:pt modelId="{E5A3E0B0-7D97-43B7-A874-1901D2556214}" type="sibTrans" cxnId="{570005FA-60A7-4313-87A4-27543F86BE7D}">
      <dgm:prSet/>
      <dgm:spPr/>
      <dgm:t>
        <a:bodyPr/>
        <a:lstStyle/>
        <a:p>
          <a:endParaRPr lang="en-US"/>
        </a:p>
      </dgm:t>
    </dgm:pt>
    <dgm:pt modelId="{840F3B9D-0AE4-6441-A836-752E73E075F3}" type="pres">
      <dgm:prSet presAssocID="{7248C8E8-8F14-451D-82AC-A86EDC3FB2CF}" presName="diagram" presStyleCnt="0">
        <dgm:presLayoutVars>
          <dgm:chPref val="1"/>
          <dgm:dir/>
          <dgm:animOne val="branch"/>
          <dgm:animLvl val="lvl"/>
          <dgm:resizeHandles val="exact"/>
        </dgm:presLayoutVars>
      </dgm:prSet>
      <dgm:spPr/>
    </dgm:pt>
    <dgm:pt modelId="{FEEF5438-1EE1-F249-B469-53B81BD5783D}" type="pres">
      <dgm:prSet presAssocID="{E8C2853F-8975-42B4-8297-B7C644713BCA}" presName="root1" presStyleCnt="0"/>
      <dgm:spPr/>
    </dgm:pt>
    <dgm:pt modelId="{87F78FD2-F807-714B-A19A-24AD666C4D98}" type="pres">
      <dgm:prSet presAssocID="{E8C2853F-8975-42B4-8297-B7C644713BCA}" presName="LevelOneTextNode" presStyleLbl="node0" presStyleIdx="0" presStyleCnt="2" custLinFactNeighborX="-19342" custLinFactNeighborY="2291">
        <dgm:presLayoutVars>
          <dgm:chPref val="3"/>
        </dgm:presLayoutVars>
      </dgm:prSet>
      <dgm:spPr/>
    </dgm:pt>
    <dgm:pt modelId="{5EEB55FA-0C8B-CC41-AC2A-9A486056BA9D}" type="pres">
      <dgm:prSet presAssocID="{E8C2853F-8975-42B4-8297-B7C644713BCA}" presName="level2hierChild" presStyleCnt="0"/>
      <dgm:spPr/>
    </dgm:pt>
    <dgm:pt modelId="{18F08487-3F45-CE4E-A2B9-BFFEBDFD1691}" type="pres">
      <dgm:prSet presAssocID="{C9D53742-3241-44FF-BF30-51CBF5D4D1CB}" presName="root1" presStyleCnt="0"/>
      <dgm:spPr/>
    </dgm:pt>
    <dgm:pt modelId="{36521205-C5AF-5848-8E30-A6EDACCEA5CE}" type="pres">
      <dgm:prSet presAssocID="{C9D53742-3241-44FF-BF30-51CBF5D4D1CB}" presName="LevelOneTextNode" presStyleLbl="node0" presStyleIdx="1" presStyleCnt="2" custLinFactNeighborX="8365" custLinFactNeighborY="2194">
        <dgm:presLayoutVars>
          <dgm:chPref val="3"/>
        </dgm:presLayoutVars>
      </dgm:prSet>
      <dgm:spPr/>
    </dgm:pt>
    <dgm:pt modelId="{76D89E90-712A-EC41-ADA0-8460DEBEF67A}" type="pres">
      <dgm:prSet presAssocID="{C9D53742-3241-44FF-BF30-51CBF5D4D1CB}" presName="level2hierChild" presStyleCnt="0"/>
      <dgm:spPr/>
    </dgm:pt>
  </dgm:ptLst>
  <dgm:cxnLst>
    <dgm:cxn modelId="{641FA801-E497-4F5B-ADAC-9ACBCE40F504}" srcId="{7248C8E8-8F14-451D-82AC-A86EDC3FB2CF}" destId="{E8C2853F-8975-42B4-8297-B7C644713BCA}" srcOrd="0" destOrd="0" parTransId="{8196C8BB-67DB-41B9-9AFF-76B610373462}" sibTransId="{0B285B4D-91D3-41AD-AF92-454092D30EEF}"/>
    <dgm:cxn modelId="{58470047-DDF3-5F48-A713-FB5417F12017}" type="presOf" srcId="{E8C2853F-8975-42B4-8297-B7C644713BCA}" destId="{87F78FD2-F807-714B-A19A-24AD666C4D98}" srcOrd="0" destOrd="0" presId="urn:microsoft.com/office/officeart/2005/8/layout/hierarchy2"/>
    <dgm:cxn modelId="{AEC5A35B-444B-2441-80FE-882DF8A735CD}" type="presOf" srcId="{7248C8E8-8F14-451D-82AC-A86EDC3FB2CF}" destId="{840F3B9D-0AE4-6441-A836-752E73E075F3}" srcOrd="0" destOrd="0" presId="urn:microsoft.com/office/officeart/2005/8/layout/hierarchy2"/>
    <dgm:cxn modelId="{575131AA-48F9-F042-A2E5-E5F86166F2EE}" type="presOf" srcId="{C9D53742-3241-44FF-BF30-51CBF5D4D1CB}" destId="{36521205-C5AF-5848-8E30-A6EDACCEA5CE}" srcOrd="0" destOrd="0" presId="urn:microsoft.com/office/officeart/2005/8/layout/hierarchy2"/>
    <dgm:cxn modelId="{570005FA-60A7-4313-87A4-27543F86BE7D}" srcId="{7248C8E8-8F14-451D-82AC-A86EDC3FB2CF}" destId="{C9D53742-3241-44FF-BF30-51CBF5D4D1CB}" srcOrd="1" destOrd="0" parTransId="{CB310467-2369-454F-8739-E22043EFE14C}" sibTransId="{E5A3E0B0-7D97-43B7-A874-1901D2556214}"/>
    <dgm:cxn modelId="{82ADCDC0-CF06-C94D-9BB1-AE7E8CD97461}" type="presParOf" srcId="{840F3B9D-0AE4-6441-A836-752E73E075F3}" destId="{FEEF5438-1EE1-F249-B469-53B81BD5783D}" srcOrd="0" destOrd="0" presId="urn:microsoft.com/office/officeart/2005/8/layout/hierarchy2"/>
    <dgm:cxn modelId="{C6AD93A4-4D9C-244D-BA9A-B7692EF50454}" type="presParOf" srcId="{FEEF5438-1EE1-F249-B469-53B81BD5783D}" destId="{87F78FD2-F807-714B-A19A-24AD666C4D98}" srcOrd="0" destOrd="0" presId="urn:microsoft.com/office/officeart/2005/8/layout/hierarchy2"/>
    <dgm:cxn modelId="{BC5B321A-2F6B-DC4D-B21A-E8B50BD384CA}" type="presParOf" srcId="{FEEF5438-1EE1-F249-B469-53B81BD5783D}" destId="{5EEB55FA-0C8B-CC41-AC2A-9A486056BA9D}" srcOrd="1" destOrd="0" presId="urn:microsoft.com/office/officeart/2005/8/layout/hierarchy2"/>
    <dgm:cxn modelId="{96E2CC23-795D-CC43-A709-5C3914124BBE}" type="presParOf" srcId="{840F3B9D-0AE4-6441-A836-752E73E075F3}" destId="{18F08487-3F45-CE4E-A2B9-BFFEBDFD1691}" srcOrd="1" destOrd="0" presId="urn:microsoft.com/office/officeart/2005/8/layout/hierarchy2"/>
    <dgm:cxn modelId="{B8A8AAC4-1B05-FC48-9D14-042D7C8FB472}" type="presParOf" srcId="{18F08487-3F45-CE4E-A2B9-BFFEBDFD1691}" destId="{36521205-C5AF-5848-8E30-A6EDACCEA5CE}" srcOrd="0" destOrd="0" presId="urn:microsoft.com/office/officeart/2005/8/layout/hierarchy2"/>
    <dgm:cxn modelId="{F08D1F90-0AB4-E349-A8D7-16ADE40C7510}" type="presParOf" srcId="{18F08487-3F45-CE4E-A2B9-BFFEBDFD1691}" destId="{76D89E90-712A-EC41-ADA0-8460DEBEF67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09BEE-F143-C64B-914E-F487B4C57BE8}">
      <dsp:nvSpPr>
        <dsp:cNvPr id="0" name=""/>
        <dsp:cNvSpPr/>
      </dsp:nvSpPr>
      <dsp:spPr>
        <a:xfrm>
          <a:off x="0" y="102960"/>
          <a:ext cx="6373813" cy="2729244"/>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AWS IoT is a suite of services, designed to allow the provisioning and managing of IoT devices in a secure manner. </a:t>
          </a:r>
        </a:p>
      </dsp:txBody>
      <dsp:txXfrm>
        <a:off x="133231" y="236191"/>
        <a:ext cx="6107351" cy="2462782"/>
      </dsp:txXfrm>
    </dsp:sp>
    <dsp:sp modelId="{A022F8AA-2CD5-234E-90DC-1E2315893CBC}">
      <dsp:nvSpPr>
        <dsp:cNvPr id="0" name=""/>
        <dsp:cNvSpPr/>
      </dsp:nvSpPr>
      <dsp:spPr>
        <a:xfrm>
          <a:off x="0" y="2927245"/>
          <a:ext cx="6373813" cy="2729244"/>
        </a:xfrm>
        <a:prstGeom prst="roundRect">
          <a:avLst/>
        </a:prstGeom>
        <a:solidFill>
          <a:schemeClr val="accent5">
            <a:hueOff val="-1484692"/>
            <a:satOff val="828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It includes things like, provisioning, authentication, two-way communication, variety of SDKs, Groups, Monitoring,  Analysis, Security controls and much more.</a:t>
          </a:r>
        </a:p>
      </dsp:txBody>
      <dsp:txXfrm>
        <a:off x="133231" y="3060476"/>
        <a:ext cx="6107351" cy="24627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09BEE-F143-C64B-914E-F487B4C57BE8}">
      <dsp:nvSpPr>
        <dsp:cNvPr id="0" name=""/>
        <dsp:cNvSpPr/>
      </dsp:nvSpPr>
      <dsp:spPr>
        <a:xfrm>
          <a:off x="172901" y="169152"/>
          <a:ext cx="6362481" cy="2946061"/>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Onboarding</a:t>
          </a:r>
          <a:br>
            <a:rPr lang="en-US" sz="2800" b="1" kern="1200" dirty="0"/>
          </a:br>
          <a:r>
            <a:rPr lang="en-US" sz="2800" kern="1200" dirty="0"/>
            <a:t>"Thing(s)" provisioning. This includes creation and registration of a device, or "thing", download of the SDK according to your needs, and setting some meta data, like thing type and attributes.</a:t>
          </a:r>
        </a:p>
      </dsp:txBody>
      <dsp:txXfrm>
        <a:off x="316716" y="312967"/>
        <a:ext cx="6074851" cy="2658431"/>
      </dsp:txXfrm>
    </dsp:sp>
    <dsp:sp modelId="{A022F8AA-2CD5-234E-90DC-1E2315893CBC}">
      <dsp:nvSpPr>
        <dsp:cNvPr id="0" name=""/>
        <dsp:cNvSpPr/>
      </dsp:nvSpPr>
      <dsp:spPr>
        <a:xfrm>
          <a:off x="1827176" y="3352341"/>
          <a:ext cx="5417298" cy="2742386"/>
        </a:xfrm>
        <a:prstGeom prst="roundRect">
          <a:avLst/>
        </a:prstGeom>
        <a:solidFill>
          <a:schemeClr val="accent5">
            <a:hueOff val="-1484692"/>
            <a:satOff val="828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Management</a:t>
          </a:r>
          <a:endParaRPr lang="en-US" sz="2800" kern="1200" dirty="0"/>
        </a:p>
        <a:p>
          <a:pPr marL="0" lvl="0" indent="0" algn="l" defTabSz="1244600">
            <a:lnSpc>
              <a:spcPct val="90000"/>
            </a:lnSpc>
            <a:spcBef>
              <a:spcPct val="0"/>
            </a:spcBef>
            <a:spcAft>
              <a:spcPct val="35000"/>
            </a:spcAft>
            <a:buNone/>
          </a:pPr>
          <a:r>
            <a:rPr lang="en-US" sz="2800" kern="1200" dirty="0"/>
            <a:t>- Thing Type</a:t>
          </a:r>
        </a:p>
        <a:p>
          <a:pPr marL="0" lvl="0" indent="0" algn="l" defTabSz="1244600">
            <a:lnSpc>
              <a:spcPct val="90000"/>
            </a:lnSpc>
            <a:spcBef>
              <a:spcPct val="0"/>
            </a:spcBef>
            <a:spcAft>
              <a:spcPct val="35000"/>
            </a:spcAft>
            <a:buNone/>
          </a:pPr>
          <a:r>
            <a:rPr lang="en-US" sz="2800" kern="1200" dirty="0"/>
            <a:t>- Static Groups</a:t>
          </a:r>
        </a:p>
        <a:p>
          <a:pPr marL="0" lvl="0" indent="0" algn="l" defTabSz="1244600">
            <a:lnSpc>
              <a:spcPct val="90000"/>
            </a:lnSpc>
            <a:spcBef>
              <a:spcPct val="0"/>
            </a:spcBef>
            <a:spcAft>
              <a:spcPct val="35000"/>
            </a:spcAft>
            <a:buNone/>
          </a:pPr>
          <a:r>
            <a:rPr lang="en-US" sz="2800" kern="1200" dirty="0"/>
            <a:t>- Dynamic Groups</a:t>
          </a:r>
        </a:p>
      </dsp:txBody>
      <dsp:txXfrm>
        <a:off x="1961048" y="3486213"/>
        <a:ext cx="5149554" cy="24746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EC1D0-A05A-4121-927D-1E55754CF918}">
      <dsp:nvSpPr>
        <dsp:cNvPr id="0" name=""/>
        <dsp:cNvSpPr/>
      </dsp:nvSpPr>
      <dsp:spPr>
        <a:xfrm>
          <a:off x="576344" y="1349724"/>
          <a:ext cx="1784250" cy="1784250"/>
        </a:xfrm>
        <a:prstGeom prst="round2DiagRect">
          <a:avLst>
            <a:gd name="adj1" fmla="val 29727"/>
            <a:gd name="adj2" fmla="val 0"/>
          </a:avLst>
        </a:prstGeom>
        <a:solidFill>
          <a:schemeClr val="accent5">
            <a:lumMod val="75000"/>
          </a:schemeClr>
        </a:solidFill>
        <a:ln>
          <a:noFill/>
        </a:ln>
        <a:effectLst/>
      </dsp:spPr>
      <dsp:style>
        <a:lnRef idx="0">
          <a:scrgbClr r="0" g="0" b="0"/>
        </a:lnRef>
        <a:fillRef idx="1">
          <a:scrgbClr r="0" g="0" b="0"/>
        </a:fillRef>
        <a:effectRef idx="0">
          <a:scrgbClr r="0" g="0" b="0"/>
        </a:effectRef>
        <a:fontRef idx="minor"/>
      </dsp:style>
    </dsp:sp>
    <dsp:sp modelId="{2D11238F-7CFE-45BB-9D08-D73ECDCFD626}">
      <dsp:nvSpPr>
        <dsp:cNvPr id="0" name=""/>
        <dsp:cNvSpPr/>
      </dsp:nvSpPr>
      <dsp:spPr>
        <a:xfrm>
          <a:off x="956594" y="1729974"/>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F176AD-604F-46FD-AE50-F1867E0531C0}">
      <dsp:nvSpPr>
        <dsp:cNvPr id="0" name=""/>
        <dsp:cNvSpPr/>
      </dsp:nvSpPr>
      <dsp:spPr>
        <a:xfrm>
          <a:off x="5969" y="3689725"/>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t>X.509 client certificates </a:t>
          </a:r>
          <a:r>
            <a:rPr lang="en-US" sz="2600" kern="1200" dirty="0">
              <a:sym typeface="Wingdings" panose="05000000000000000000" pitchFamily="2" charset="2"/>
            </a:rPr>
            <a:t></a:t>
          </a:r>
          <a:endParaRPr lang="en-US" sz="2600" kern="1200" dirty="0"/>
        </a:p>
      </dsp:txBody>
      <dsp:txXfrm>
        <a:off x="5969" y="3689725"/>
        <a:ext cx="2925000" cy="720000"/>
      </dsp:txXfrm>
    </dsp:sp>
    <dsp:sp modelId="{77B9A03C-1EC8-4246-9EE5-8B8BE2EEA3C2}">
      <dsp:nvSpPr>
        <dsp:cNvPr id="0" name=""/>
        <dsp:cNvSpPr/>
      </dsp:nvSpPr>
      <dsp:spPr>
        <a:xfrm>
          <a:off x="4013219" y="1349724"/>
          <a:ext cx="1784250" cy="1784250"/>
        </a:xfrm>
        <a:prstGeom prst="round2DiagRect">
          <a:avLst>
            <a:gd name="adj1" fmla="val 29727"/>
            <a:gd name="adj2" fmla="val 0"/>
          </a:avLst>
        </a:prstGeom>
        <a:solidFill>
          <a:schemeClr val="accent6"/>
        </a:solidFill>
        <a:ln>
          <a:noFill/>
        </a:ln>
        <a:effectLst/>
      </dsp:spPr>
      <dsp:style>
        <a:lnRef idx="0">
          <a:scrgbClr r="0" g="0" b="0"/>
        </a:lnRef>
        <a:fillRef idx="1">
          <a:scrgbClr r="0" g="0" b="0"/>
        </a:fillRef>
        <a:effectRef idx="0">
          <a:scrgbClr r="0" g="0" b="0"/>
        </a:effectRef>
        <a:fontRef idx="minor"/>
      </dsp:style>
    </dsp:sp>
    <dsp:sp modelId="{CA28F6A4-5FE9-4FAB-B7FE-C4250A923F9A}">
      <dsp:nvSpPr>
        <dsp:cNvPr id="0" name=""/>
        <dsp:cNvSpPr/>
      </dsp:nvSpPr>
      <dsp:spPr>
        <a:xfrm>
          <a:off x="4393469" y="1729974"/>
          <a:ext cx="1023750" cy="10237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473FB8-7529-4D45-AAE5-F8A322125379}">
      <dsp:nvSpPr>
        <dsp:cNvPr id="0" name=""/>
        <dsp:cNvSpPr/>
      </dsp:nvSpPr>
      <dsp:spPr>
        <a:xfrm>
          <a:off x="3442844" y="3689725"/>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dirty="0"/>
            <a:t>Custom authentication</a:t>
          </a:r>
        </a:p>
      </dsp:txBody>
      <dsp:txXfrm>
        <a:off x="3442844" y="3689725"/>
        <a:ext cx="2925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09BEE-F143-C64B-914E-F487B4C57BE8}">
      <dsp:nvSpPr>
        <dsp:cNvPr id="0" name=""/>
        <dsp:cNvSpPr/>
      </dsp:nvSpPr>
      <dsp:spPr>
        <a:xfrm>
          <a:off x="28662" y="322886"/>
          <a:ext cx="7081485" cy="2582253"/>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alpha val="90000"/>
                </a:schemeClr>
              </a:solidFill>
            </a:rPr>
            <a:t>AWS IoT uses the standard MQTT protocol over HTTPS (Or WebSocket) for communication. </a:t>
          </a:r>
          <a:br>
            <a:rPr lang="en-US" sz="2800" kern="1200" dirty="0">
              <a:solidFill>
                <a:schemeClr val="tx1">
                  <a:alpha val="90000"/>
                </a:schemeClr>
              </a:solidFill>
            </a:rPr>
          </a:br>
          <a:r>
            <a:rPr lang="en-US" sz="2800" kern="1200" dirty="0">
              <a:solidFill>
                <a:schemeClr val="tx1">
                  <a:alpha val="90000"/>
                </a:schemeClr>
              </a:solidFill>
            </a:rPr>
            <a:t>It also supports </a:t>
          </a:r>
          <a:r>
            <a:rPr lang="en-US" sz="2800" b="0" i="0" kern="1200" dirty="0"/>
            <a:t>devices and clients that use the HTTPS protocol to publish messages</a:t>
          </a:r>
          <a:r>
            <a:rPr lang="en-US" sz="2800" kern="1200" dirty="0">
              <a:solidFill>
                <a:schemeClr val="tx1">
                  <a:alpha val="90000"/>
                </a:schemeClr>
              </a:solidFill>
            </a:rPr>
            <a:t>.</a:t>
          </a:r>
          <a:endParaRPr lang="en-US" sz="2800" kern="1200" dirty="0"/>
        </a:p>
      </dsp:txBody>
      <dsp:txXfrm>
        <a:off x="154717" y="448941"/>
        <a:ext cx="6829375" cy="2330143"/>
      </dsp:txXfrm>
    </dsp:sp>
    <dsp:sp modelId="{A022F8AA-2CD5-234E-90DC-1E2315893CBC}">
      <dsp:nvSpPr>
        <dsp:cNvPr id="0" name=""/>
        <dsp:cNvSpPr/>
      </dsp:nvSpPr>
      <dsp:spPr>
        <a:xfrm>
          <a:off x="861572" y="3004405"/>
          <a:ext cx="6563859" cy="2965677"/>
        </a:xfrm>
        <a:prstGeom prst="roundRect">
          <a:avLst/>
        </a:prstGeom>
        <a:solidFill>
          <a:schemeClr val="accent5">
            <a:hueOff val="-1484692"/>
            <a:satOff val="828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alpha val="90000"/>
                </a:schemeClr>
              </a:solidFill>
            </a:rPr>
            <a:t>Message brokers</a:t>
          </a:r>
        </a:p>
        <a:p>
          <a:pPr marL="0" lvl="0" indent="0" algn="l" defTabSz="1244600">
            <a:lnSpc>
              <a:spcPct val="90000"/>
            </a:lnSpc>
            <a:spcBef>
              <a:spcPct val="0"/>
            </a:spcBef>
            <a:spcAft>
              <a:spcPct val="35000"/>
            </a:spcAft>
            <a:buNone/>
          </a:pPr>
          <a:r>
            <a:rPr lang="en-US" sz="2800" kern="1200" dirty="0">
              <a:solidFill>
                <a:schemeClr val="tx1">
                  <a:alpha val="90000"/>
                </a:schemeClr>
              </a:solidFill>
            </a:rPr>
            <a:t>Devices communicate with the backend (or other devices) by publishing and subscribing to message queues with MQTT protocol over HTTPS or over WebSocket</a:t>
          </a:r>
          <a:endParaRPr lang="en-US" sz="2800" kern="1200" dirty="0"/>
        </a:p>
      </dsp:txBody>
      <dsp:txXfrm>
        <a:off x="1006344" y="3149177"/>
        <a:ext cx="6274315" cy="26761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364B9-51B9-47D7-AF82-A4A487E9D51D}">
      <dsp:nvSpPr>
        <dsp:cNvPr id="0" name=""/>
        <dsp:cNvSpPr/>
      </dsp:nvSpPr>
      <dsp:spPr>
        <a:xfrm>
          <a:off x="0" y="786"/>
          <a:ext cx="7222733" cy="1840092"/>
        </a:xfrm>
        <a:prstGeom prst="roundRect">
          <a:avLst>
            <a:gd name="adj" fmla="val 10000"/>
          </a:avLst>
        </a:prstGeom>
        <a:solidFill>
          <a:schemeClr val="accent5">
            <a:lumMod val="75000"/>
          </a:schemeClr>
        </a:solidFill>
        <a:ln>
          <a:noFill/>
        </a:ln>
        <a:effectLst/>
      </dsp:spPr>
      <dsp:style>
        <a:lnRef idx="0">
          <a:scrgbClr r="0" g="0" b="0"/>
        </a:lnRef>
        <a:fillRef idx="1">
          <a:scrgbClr r="0" g="0" b="0"/>
        </a:fillRef>
        <a:effectRef idx="0">
          <a:scrgbClr r="0" g="0" b="0"/>
        </a:effectRef>
        <a:fontRef idx="minor"/>
      </dsp:style>
    </dsp:sp>
    <dsp:sp modelId="{308746C6-2835-4B3F-8D97-9B5141E34430}">
      <dsp:nvSpPr>
        <dsp:cNvPr id="0" name=""/>
        <dsp:cNvSpPr/>
      </dsp:nvSpPr>
      <dsp:spPr>
        <a:xfrm>
          <a:off x="556627" y="414807"/>
          <a:ext cx="1012050" cy="1012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A20A91-F0B8-4F24-95A6-7C305427EA8B}">
      <dsp:nvSpPr>
        <dsp:cNvPr id="0" name=""/>
        <dsp:cNvSpPr/>
      </dsp:nvSpPr>
      <dsp:spPr>
        <a:xfrm>
          <a:off x="2125306" y="74840"/>
          <a:ext cx="5097426" cy="169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743" tIns="194743" rIns="194743" bIns="194743"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During the provisioning process, you create a certificate and attach an IoT policy to it. </a:t>
          </a:r>
        </a:p>
      </dsp:txBody>
      <dsp:txXfrm>
        <a:off x="2125306" y="74840"/>
        <a:ext cx="5097426" cy="1691983"/>
      </dsp:txXfrm>
    </dsp:sp>
    <dsp:sp modelId="{249A2FE6-C53A-4526-86BB-3287CDE3A0A8}">
      <dsp:nvSpPr>
        <dsp:cNvPr id="0" name=""/>
        <dsp:cNvSpPr/>
      </dsp:nvSpPr>
      <dsp:spPr>
        <a:xfrm>
          <a:off x="0" y="2152351"/>
          <a:ext cx="7222733" cy="1840092"/>
        </a:xfrm>
        <a:prstGeom prst="roundRect">
          <a:avLst>
            <a:gd name="adj" fmla="val 10000"/>
          </a:avLst>
        </a:prstGeom>
        <a:solidFill>
          <a:schemeClr val="accent6"/>
        </a:solidFill>
        <a:ln>
          <a:noFill/>
        </a:ln>
        <a:effectLst/>
      </dsp:spPr>
      <dsp:style>
        <a:lnRef idx="0">
          <a:scrgbClr r="0" g="0" b="0"/>
        </a:lnRef>
        <a:fillRef idx="1">
          <a:scrgbClr r="0" g="0" b="0"/>
        </a:fillRef>
        <a:effectRef idx="0">
          <a:scrgbClr r="0" g="0" b="0"/>
        </a:effectRef>
        <a:fontRef idx="minor"/>
      </dsp:style>
    </dsp:sp>
    <dsp:sp modelId="{AD54E07D-18A7-4768-AE66-A8391C42BAC3}">
      <dsp:nvSpPr>
        <dsp:cNvPr id="0" name=""/>
        <dsp:cNvSpPr/>
      </dsp:nvSpPr>
      <dsp:spPr>
        <a:xfrm>
          <a:off x="556627" y="2566353"/>
          <a:ext cx="1012050" cy="1012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CFDE50-CAFE-4AE4-8EEB-99840F0E9C84}">
      <dsp:nvSpPr>
        <dsp:cNvPr id="0" name=""/>
        <dsp:cNvSpPr/>
      </dsp:nvSpPr>
      <dsp:spPr>
        <a:xfrm>
          <a:off x="2125306" y="2140924"/>
          <a:ext cx="5097426" cy="1840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743" tIns="194743" rIns="194743" bIns="194743"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IoT policies determine which operations a device can perform </a:t>
          </a:r>
          <a:r>
            <a:rPr lang="en-US" sz="2000" b="1" kern="1200" dirty="0">
              <a:solidFill>
                <a:schemeClr val="tx1"/>
              </a:solidFill>
            </a:rPr>
            <a:t>in the AWS IoT data plane</a:t>
          </a:r>
          <a:r>
            <a:rPr lang="en-US" sz="2000" kern="1200" dirty="0">
              <a:solidFill>
                <a:schemeClr val="tx1"/>
              </a:solidFill>
            </a:rPr>
            <a:t>. </a:t>
          </a:r>
        </a:p>
      </dsp:txBody>
      <dsp:txXfrm>
        <a:off x="2125306" y="2140924"/>
        <a:ext cx="5097426" cy="1840092"/>
      </dsp:txXfrm>
    </dsp:sp>
    <dsp:sp modelId="{7E3A5EC0-4777-43D1-B826-BCD72E281B39}">
      <dsp:nvSpPr>
        <dsp:cNvPr id="0" name=""/>
        <dsp:cNvSpPr/>
      </dsp:nvSpPr>
      <dsp:spPr>
        <a:xfrm>
          <a:off x="0" y="4142576"/>
          <a:ext cx="7222733" cy="1840092"/>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C885CF04-BF93-4DDB-BF31-B736C440C031}">
      <dsp:nvSpPr>
        <dsp:cNvPr id="0" name=""/>
        <dsp:cNvSpPr/>
      </dsp:nvSpPr>
      <dsp:spPr>
        <a:xfrm>
          <a:off x="556627" y="4683561"/>
          <a:ext cx="1012050" cy="1012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E07437-A318-4407-976F-FDBFC97C60B1}">
      <dsp:nvSpPr>
        <dsp:cNvPr id="0" name=""/>
        <dsp:cNvSpPr/>
      </dsp:nvSpPr>
      <dsp:spPr>
        <a:xfrm>
          <a:off x="2125306" y="3992130"/>
          <a:ext cx="5097426" cy="1840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743" tIns="194743" rIns="194743" bIns="194743"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Although they are similar in format, they are </a:t>
          </a:r>
          <a:r>
            <a:rPr lang="en-US" sz="1800" b="1" kern="1200" dirty="0">
              <a:solidFill>
                <a:schemeClr val="tx1"/>
              </a:solidFill>
            </a:rPr>
            <a:t>NOT IAM policies</a:t>
          </a:r>
          <a:r>
            <a:rPr lang="en-US" sz="1800" kern="1200" dirty="0">
              <a:solidFill>
                <a:schemeClr val="tx1"/>
              </a:solidFill>
            </a:rPr>
            <a:t>, and are unlimited, they also include versioning unlike IAM policies and are only attached to IoT certificates. </a:t>
          </a:r>
        </a:p>
      </dsp:txBody>
      <dsp:txXfrm>
        <a:off x="2125306" y="3992130"/>
        <a:ext cx="5097426" cy="18400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7B9F0-3120-43F9-B6E8-D49E291C9AC5}">
      <dsp:nvSpPr>
        <dsp:cNvPr id="0" name=""/>
        <dsp:cNvSpPr/>
      </dsp:nvSpPr>
      <dsp:spPr>
        <a:xfrm>
          <a:off x="0" y="2390"/>
          <a:ext cx="6373813" cy="1211509"/>
        </a:xfrm>
        <a:prstGeom prst="roundRect">
          <a:avLst>
            <a:gd name="adj" fmla="val 10000"/>
          </a:avLst>
        </a:prstGeom>
        <a:solidFill>
          <a:schemeClr val="accent6"/>
        </a:solidFill>
        <a:ln>
          <a:noFill/>
        </a:ln>
        <a:effectLst/>
      </dsp:spPr>
      <dsp:style>
        <a:lnRef idx="0">
          <a:scrgbClr r="0" g="0" b="0"/>
        </a:lnRef>
        <a:fillRef idx="1">
          <a:scrgbClr r="0" g="0" b="0"/>
        </a:fillRef>
        <a:effectRef idx="0">
          <a:scrgbClr r="0" g="0" b="0"/>
        </a:effectRef>
        <a:fontRef idx="minor"/>
      </dsp:style>
    </dsp:sp>
    <dsp:sp modelId="{2C9C3817-CF84-43A2-83C5-6AE8FA544312}">
      <dsp:nvSpPr>
        <dsp:cNvPr id="0" name=""/>
        <dsp:cNvSpPr/>
      </dsp:nvSpPr>
      <dsp:spPr>
        <a:xfrm>
          <a:off x="366481" y="274979"/>
          <a:ext cx="666330" cy="6663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98C5B1-8DE0-406D-8655-6FF96A04A53B}">
      <dsp:nvSpPr>
        <dsp:cNvPr id="0" name=""/>
        <dsp:cNvSpPr/>
      </dsp:nvSpPr>
      <dsp:spPr>
        <a:xfrm>
          <a:off x="1399293" y="2390"/>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An example: </a:t>
          </a:r>
          <a:br>
            <a:rPr lang="en-US" sz="1800" kern="1200" dirty="0">
              <a:solidFill>
                <a:schemeClr val="tx1"/>
              </a:solidFill>
            </a:rPr>
          </a:br>
          <a:r>
            <a:rPr lang="en-US" sz="1800" kern="1200" dirty="0">
              <a:solidFill>
                <a:schemeClr val="tx1"/>
              </a:solidFill>
            </a:rPr>
            <a:t>A device publishes JSON messages to some topic: my-service/audits.  </a:t>
          </a:r>
        </a:p>
      </dsp:txBody>
      <dsp:txXfrm>
        <a:off x="1399293" y="2390"/>
        <a:ext cx="4974520" cy="1211509"/>
      </dsp:txXfrm>
    </dsp:sp>
    <dsp:sp modelId="{E034DA96-1BA5-417B-A518-149B6CEECC63}">
      <dsp:nvSpPr>
        <dsp:cNvPr id="0" name=""/>
        <dsp:cNvSpPr/>
      </dsp:nvSpPr>
      <dsp:spPr>
        <a:xfrm>
          <a:off x="0" y="1516777"/>
          <a:ext cx="6373813" cy="1211509"/>
        </a:xfrm>
        <a:prstGeom prst="roundRect">
          <a:avLst>
            <a:gd name="adj" fmla="val 10000"/>
          </a:avLst>
        </a:prstGeom>
        <a:solidFill>
          <a:schemeClr val="accent5">
            <a:lumMod val="75000"/>
          </a:schemeClr>
        </a:solidFill>
        <a:ln>
          <a:noFill/>
        </a:ln>
        <a:effectLst/>
      </dsp:spPr>
      <dsp:style>
        <a:lnRef idx="0">
          <a:scrgbClr r="0" g="0" b="0"/>
        </a:lnRef>
        <a:fillRef idx="1">
          <a:scrgbClr r="0" g="0" b="0"/>
        </a:fillRef>
        <a:effectRef idx="0">
          <a:scrgbClr r="0" g="0" b="0"/>
        </a:effectRef>
        <a:fontRef idx="minor"/>
      </dsp:style>
    </dsp:sp>
    <dsp:sp modelId="{3F248D6D-5939-4C13-9093-D3A458432856}">
      <dsp:nvSpPr>
        <dsp:cNvPr id="0" name=""/>
        <dsp:cNvSpPr/>
      </dsp:nvSpPr>
      <dsp:spPr>
        <a:xfrm>
          <a:off x="366481" y="1789366"/>
          <a:ext cx="666330" cy="6663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2E9CF6-40C4-4C72-99F6-C6417338D271}">
      <dsp:nvSpPr>
        <dsp:cNvPr id="0" name=""/>
        <dsp:cNvSpPr/>
      </dsp:nvSpPr>
      <dsp:spPr>
        <a:xfrm>
          <a:off x="1399293" y="1516777"/>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The rule is defined so: "SELECT * FROM my-service/audits" which means that the data in that message can be used to perform some action.</a:t>
          </a:r>
        </a:p>
      </dsp:txBody>
      <dsp:txXfrm>
        <a:off x="1399293" y="1516777"/>
        <a:ext cx="4974520" cy="1211509"/>
      </dsp:txXfrm>
    </dsp:sp>
    <dsp:sp modelId="{6C27D656-D11B-461E-94CF-899A12FD4EB3}">
      <dsp:nvSpPr>
        <dsp:cNvPr id="0" name=""/>
        <dsp:cNvSpPr/>
      </dsp:nvSpPr>
      <dsp:spPr>
        <a:xfrm>
          <a:off x="0" y="3031163"/>
          <a:ext cx="6373813" cy="1211509"/>
        </a:xfrm>
        <a:prstGeom prst="roundRect">
          <a:avLst>
            <a:gd name="adj" fmla="val 10000"/>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802CC822-230D-4610-921D-7D02D3464CEB}">
      <dsp:nvSpPr>
        <dsp:cNvPr id="0" name=""/>
        <dsp:cNvSpPr/>
      </dsp:nvSpPr>
      <dsp:spPr>
        <a:xfrm>
          <a:off x="366481" y="3303753"/>
          <a:ext cx="666330" cy="6663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C824D4-B0F3-4272-8335-703E87D17674}">
      <dsp:nvSpPr>
        <dsp:cNvPr id="0" name=""/>
        <dsp:cNvSpPr/>
      </dsp:nvSpPr>
      <dsp:spPr>
        <a:xfrm>
          <a:off x="1399293" y="3031163"/>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An action is defined to send this incoming message to Kinesis (for example) for further processing. </a:t>
          </a:r>
        </a:p>
      </dsp:txBody>
      <dsp:txXfrm>
        <a:off x="1399293" y="3031163"/>
        <a:ext cx="4974520" cy="1211509"/>
      </dsp:txXfrm>
    </dsp:sp>
    <dsp:sp modelId="{A2128222-E835-4527-9C68-3A14FC0A854B}">
      <dsp:nvSpPr>
        <dsp:cNvPr id="0" name=""/>
        <dsp:cNvSpPr/>
      </dsp:nvSpPr>
      <dsp:spPr>
        <a:xfrm>
          <a:off x="0" y="4545550"/>
          <a:ext cx="6373813" cy="1211509"/>
        </a:xfrm>
        <a:prstGeom prst="roundRect">
          <a:avLst>
            <a:gd name="adj" fmla="val 1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dsp:style>
    </dsp:sp>
    <dsp:sp modelId="{60BC8D7D-6A92-4D5A-BAD6-0DB097D133AD}">
      <dsp:nvSpPr>
        <dsp:cNvPr id="0" name=""/>
        <dsp:cNvSpPr/>
      </dsp:nvSpPr>
      <dsp:spPr>
        <a:xfrm>
          <a:off x="366481" y="4818139"/>
          <a:ext cx="666330" cy="6663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DBBA9D-EEAC-4C7B-B33A-BF5C97111A9B}">
      <dsp:nvSpPr>
        <dsp:cNvPr id="0" name=""/>
        <dsp:cNvSpPr/>
      </dsp:nvSpPr>
      <dsp:spPr>
        <a:xfrm>
          <a:off x="1399293" y="4545550"/>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You can also set multiple actions and fan out the messages that are processed.</a:t>
          </a:r>
        </a:p>
      </dsp:txBody>
      <dsp:txXfrm>
        <a:off x="1399293" y="4545550"/>
        <a:ext cx="4974520" cy="12115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09BEE-F143-C64B-914E-F487B4C57BE8}">
      <dsp:nvSpPr>
        <dsp:cNvPr id="0" name=""/>
        <dsp:cNvSpPr/>
      </dsp:nvSpPr>
      <dsp:spPr>
        <a:xfrm>
          <a:off x="0" y="270364"/>
          <a:ext cx="6396848" cy="3940005"/>
        </a:xfrm>
        <a:prstGeom prst="roundRect">
          <a:avLst/>
        </a:prstGeom>
        <a:solidFill>
          <a:schemeClr val="accent5">
            <a:lumMod val="75000"/>
          </a:schemeClr>
        </a:solidFill>
        <a:ln w="38100" cap="flat" cmpd="sng" algn="ctr">
          <a:solidFill>
            <a:srgbClr val="FF8B3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solidFill>
                <a:schemeClr val="tx1">
                  <a:alpha val="90000"/>
                </a:schemeClr>
              </a:solidFill>
            </a:rPr>
            <a:t>If you don’t require fancy pub-sub capabilities, you can reduce costs by using basic ingest to send messages directly to rules.</a:t>
          </a:r>
        </a:p>
        <a:p>
          <a:pPr marL="0" lvl="0" indent="0" algn="l" defTabSz="1555750">
            <a:lnSpc>
              <a:spcPct val="90000"/>
            </a:lnSpc>
            <a:spcBef>
              <a:spcPct val="0"/>
            </a:spcBef>
            <a:spcAft>
              <a:spcPct val="35000"/>
            </a:spcAft>
            <a:buNone/>
          </a:pPr>
          <a:r>
            <a:rPr lang="en-US" sz="3500" b="0" i="0" kern="1200" dirty="0"/>
            <a:t>Use built in topic:</a:t>
          </a:r>
        </a:p>
        <a:p>
          <a:pPr marL="0" lvl="0" indent="0" algn="l" defTabSz="1555750">
            <a:lnSpc>
              <a:spcPct val="90000"/>
            </a:lnSpc>
            <a:spcBef>
              <a:spcPct val="0"/>
            </a:spcBef>
            <a:spcAft>
              <a:spcPct val="35000"/>
            </a:spcAft>
            <a:buNone/>
          </a:pPr>
          <a:r>
            <a:rPr lang="en-US" sz="3500" b="0" i="0" kern="1200" dirty="0"/>
            <a:t>$</a:t>
          </a:r>
          <a:r>
            <a:rPr lang="en-US" sz="3500" b="0" i="0" kern="1200" dirty="0" err="1"/>
            <a:t>aws</a:t>
          </a:r>
          <a:r>
            <a:rPr lang="en-US" sz="3500" b="0" i="0" kern="1200" dirty="0"/>
            <a:t>/rules/…</a:t>
          </a:r>
          <a:endParaRPr lang="en-US" sz="3500" kern="1200" dirty="0"/>
        </a:p>
      </dsp:txBody>
      <dsp:txXfrm>
        <a:off x="192335" y="462699"/>
        <a:ext cx="6012178" cy="35553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78FD2-F807-714B-A19A-24AD666C4D98}">
      <dsp:nvSpPr>
        <dsp:cNvPr id="0" name=""/>
        <dsp:cNvSpPr/>
      </dsp:nvSpPr>
      <dsp:spPr>
        <a:xfrm>
          <a:off x="8054" y="499809"/>
          <a:ext cx="3786164" cy="1893082"/>
        </a:xfrm>
        <a:prstGeom prst="roundRect">
          <a:avLst>
            <a:gd name="adj" fmla="val 10000"/>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Secure tunneling</a:t>
          </a:r>
          <a:r>
            <a:rPr lang="en-US" sz="1800" kern="1200" dirty="0"/>
            <a:t> - When devices are deployed behind restricted firewalls at remote sites, you need a way to gain access to those device for troubleshooting, configuration updates, and other operational tasks.</a:t>
          </a:r>
        </a:p>
      </dsp:txBody>
      <dsp:txXfrm>
        <a:off x="63500" y="555255"/>
        <a:ext cx="3675272" cy="1782190"/>
      </dsp:txXfrm>
    </dsp:sp>
    <dsp:sp modelId="{36521205-C5AF-5848-8E30-A6EDACCEA5CE}">
      <dsp:nvSpPr>
        <dsp:cNvPr id="0" name=""/>
        <dsp:cNvSpPr/>
      </dsp:nvSpPr>
      <dsp:spPr>
        <a:xfrm>
          <a:off x="8054" y="2687474"/>
          <a:ext cx="3786164" cy="1893082"/>
        </a:xfrm>
        <a:prstGeom prst="roundRect">
          <a:avLst>
            <a:gd name="adj" fmla="val 10000"/>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Device management</a:t>
          </a:r>
          <a:endParaRPr lang="en-US" sz="1800" kern="1200"/>
        </a:p>
      </dsp:txBody>
      <dsp:txXfrm>
        <a:off x="63500" y="2742920"/>
        <a:ext cx="3675272" cy="1782190"/>
      </dsp:txXfrm>
    </dsp:sp>
    <dsp:sp modelId="{084B3B32-35A3-044F-97BB-69D84C3248B0}">
      <dsp:nvSpPr>
        <dsp:cNvPr id="0" name=""/>
        <dsp:cNvSpPr/>
      </dsp:nvSpPr>
      <dsp:spPr>
        <a:xfrm rot="18281633">
          <a:off x="3221086" y="2516672"/>
          <a:ext cx="2660730" cy="47021"/>
        </a:xfrm>
        <a:custGeom>
          <a:avLst/>
          <a:gdLst/>
          <a:ahLst/>
          <a:cxnLst/>
          <a:rect l="0" t="0" r="0" b="0"/>
          <a:pathLst>
            <a:path>
              <a:moveTo>
                <a:pt x="0" y="23510"/>
              </a:moveTo>
              <a:lnTo>
                <a:pt x="2660730" y="2351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484933" y="2473664"/>
        <a:ext cx="133036" cy="133036"/>
      </dsp:txXfrm>
    </dsp:sp>
    <dsp:sp modelId="{B910363D-F8D7-3A4A-B023-587162953620}">
      <dsp:nvSpPr>
        <dsp:cNvPr id="0" name=""/>
        <dsp:cNvSpPr/>
      </dsp:nvSpPr>
      <dsp:spPr>
        <a:xfrm>
          <a:off x="5308684" y="499809"/>
          <a:ext cx="3786164" cy="189308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IoT analytics</a:t>
          </a:r>
          <a:r>
            <a:rPr lang="en-US" sz="1800" kern="1200"/>
            <a:t> - a fully-managed service that makes it easy to run and operationalize sophisticated analytics on massive volumes of IoT data.</a:t>
          </a:r>
        </a:p>
      </dsp:txBody>
      <dsp:txXfrm>
        <a:off x="5364130" y="555255"/>
        <a:ext cx="3675272" cy="1782190"/>
      </dsp:txXfrm>
    </dsp:sp>
    <dsp:sp modelId="{54ADEC42-1DD6-C847-BC48-F963FA63C79F}">
      <dsp:nvSpPr>
        <dsp:cNvPr id="0" name=""/>
        <dsp:cNvSpPr/>
      </dsp:nvSpPr>
      <dsp:spPr>
        <a:xfrm rot="21575893">
          <a:off x="3794200" y="3605194"/>
          <a:ext cx="1514503" cy="47021"/>
        </a:xfrm>
        <a:custGeom>
          <a:avLst/>
          <a:gdLst/>
          <a:ahLst/>
          <a:cxnLst/>
          <a:rect l="0" t="0" r="0" b="0"/>
          <a:pathLst>
            <a:path>
              <a:moveTo>
                <a:pt x="0" y="23510"/>
              </a:moveTo>
              <a:lnTo>
                <a:pt x="1514503" y="2351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13589" y="3590842"/>
        <a:ext cx="75725" cy="75725"/>
      </dsp:txXfrm>
    </dsp:sp>
    <dsp:sp modelId="{ED64431A-4385-8840-9F9B-A56A6D331327}">
      <dsp:nvSpPr>
        <dsp:cNvPr id="0" name=""/>
        <dsp:cNvSpPr/>
      </dsp:nvSpPr>
      <dsp:spPr>
        <a:xfrm>
          <a:off x="5308684" y="2676853"/>
          <a:ext cx="3786164" cy="189308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Device defender</a:t>
          </a:r>
          <a:r>
            <a:rPr lang="en-US" sz="1800" kern="1200"/>
            <a:t> - a fully managed service that helps you secure your fleet of IoT devices. AWS IoT Device Defender continuously audits your IoT configurations to make sure that they aren’t deviating from security best practices.</a:t>
          </a:r>
        </a:p>
      </dsp:txBody>
      <dsp:txXfrm>
        <a:off x="5364130" y="2732299"/>
        <a:ext cx="3675272" cy="1782190"/>
      </dsp:txXfrm>
    </dsp:sp>
    <dsp:sp modelId="{86EBFBDC-DCCE-E742-864A-32187CFA030A}">
      <dsp:nvSpPr>
        <dsp:cNvPr id="0" name=""/>
        <dsp:cNvSpPr/>
      </dsp:nvSpPr>
      <dsp:spPr>
        <a:xfrm rot="3302643">
          <a:off x="3229805" y="4693716"/>
          <a:ext cx="2643293" cy="47021"/>
        </a:xfrm>
        <a:custGeom>
          <a:avLst/>
          <a:gdLst/>
          <a:ahLst/>
          <a:cxnLst/>
          <a:rect l="0" t="0" r="0" b="0"/>
          <a:pathLst>
            <a:path>
              <a:moveTo>
                <a:pt x="0" y="23510"/>
              </a:moveTo>
              <a:lnTo>
                <a:pt x="2643293" y="2351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485369" y="4651145"/>
        <a:ext cx="132164" cy="132164"/>
      </dsp:txXfrm>
    </dsp:sp>
    <dsp:sp modelId="{2E50E294-95FB-3647-AF49-36BE10655F4E}">
      <dsp:nvSpPr>
        <dsp:cNvPr id="0" name=""/>
        <dsp:cNvSpPr/>
      </dsp:nvSpPr>
      <dsp:spPr>
        <a:xfrm>
          <a:off x="5308684" y="4853898"/>
          <a:ext cx="3786164" cy="189308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Events</a:t>
          </a:r>
          <a:r>
            <a:rPr lang="en-US" sz="1800" kern="1200" dirty="0"/>
            <a:t> - enables you to monitor your equipment or device fleets for failures or changes in operation, and to trigger actions when such events occur.</a:t>
          </a:r>
        </a:p>
      </dsp:txBody>
      <dsp:txXfrm>
        <a:off x="5364130" y="4909344"/>
        <a:ext cx="3675272" cy="17821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78FD2-F807-714B-A19A-24AD666C4D98}">
      <dsp:nvSpPr>
        <dsp:cNvPr id="0" name=""/>
        <dsp:cNvSpPr/>
      </dsp:nvSpPr>
      <dsp:spPr>
        <a:xfrm>
          <a:off x="121059" y="63342"/>
          <a:ext cx="5381657" cy="2690828"/>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b="1" kern="1200" dirty="0">
              <a:solidFill>
                <a:schemeClr val="tx1">
                  <a:alpha val="90000"/>
                </a:schemeClr>
              </a:solidFill>
            </a:rPr>
            <a:t>Greengrass</a:t>
          </a:r>
          <a:r>
            <a:rPr lang="en-US" sz="3300" kern="1200" dirty="0">
              <a:solidFill>
                <a:schemeClr val="tx1">
                  <a:alpha val="90000"/>
                </a:schemeClr>
              </a:solidFill>
            </a:rPr>
            <a:t> - Designed to address offline scenarios, it is basically an offline IoT Core and Lambda.</a:t>
          </a:r>
          <a:endParaRPr lang="en-US" sz="3300" kern="1200" dirty="0"/>
        </a:p>
      </dsp:txBody>
      <dsp:txXfrm>
        <a:off x="199871" y="142154"/>
        <a:ext cx="5224033" cy="2533204"/>
      </dsp:txXfrm>
    </dsp:sp>
    <dsp:sp modelId="{36521205-C5AF-5848-8E30-A6EDACCEA5CE}">
      <dsp:nvSpPr>
        <dsp:cNvPr id="0" name=""/>
        <dsp:cNvSpPr/>
      </dsp:nvSpPr>
      <dsp:spPr>
        <a:xfrm>
          <a:off x="1612155" y="3097845"/>
          <a:ext cx="5381657" cy="2690828"/>
        </a:xfrm>
        <a:prstGeom prst="roundRect">
          <a:avLst>
            <a:gd name="adj" fmla="val 1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dirty="0">
              <a:solidFill>
                <a:schemeClr val="tx1">
                  <a:alpha val="90000"/>
                </a:schemeClr>
              </a:solidFill>
            </a:rPr>
            <a:t>And the Most important thing is – go and explore! Find out for yourself the richness that AWS IoT has to offer</a:t>
          </a:r>
        </a:p>
        <a:p>
          <a:pPr marL="0" lvl="0" indent="0" algn="ctr" defTabSz="1466850">
            <a:lnSpc>
              <a:spcPct val="90000"/>
            </a:lnSpc>
            <a:spcBef>
              <a:spcPct val="0"/>
            </a:spcBef>
            <a:spcAft>
              <a:spcPct val="35000"/>
            </a:spcAft>
            <a:buNone/>
          </a:pPr>
          <a:endParaRPr lang="en-US" sz="3300" kern="1200" dirty="0"/>
        </a:p>
      </dsp:txBody>
      <dsp:txXfrm>
        <a:off x="1690967" y="3176657"/>
        <a:ext cx="5224033" cy="25332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19AF6-908D-B84E-B750-2CCF0A26B1D6}" type="datetimeFigureOut">
              <a:rPr lang="en-IL" smtClean="0"/>
              <a:t>07/09/2020</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DB2DF-505F-3A40-83B2-FA693B086E61}" type="slidenum">
              <a:rPr lang="en-IL" smtClean="0"/>
              <a:t>‹#›</a:t>
            </a:fld>
            <a:endParaRPr lang="en-IL"/>
          </a:p>
        </p:txBody>
      </p:sp>
    </p:spTree>
    <p:extLst>
      <p:ext uri="{BB962C8B-B14F-4D97-AF65-F5344CB8AC3E}">
        <p14:creationId xmlns:p14="http://schemas.microsoft.com/office/powerpoint/2010/main" val="305845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X.509"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D6DB2DF-505F-3A40-83B2-FA693B086E61}" type="slidenum">
              <a:rPr lang="en-IL" smtClean="0"/>
              <a:t>1</a:t>
            </a:fld>
            <a:endParaRPr lang="en-IL"/>
          </a:p>
        </p:txBody>
      </p:sp>
    </p:spTree>
    <p:extLst>
      <p:ext uri="{BB962C8B-B14F-4D97-AF65-F5344CB8AC3E}">
        <p14:creationId xmlns:p14="http://schemas.microsoft.com/office/powerpoint/2010/main" val="25120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digital certificates that use the </a:t>
            </a:r>
            <a:r>
              <a:rPr lang="en-US" sz="1200" b="0" i="0" u="none" strike="noStrike" kern="1200" dirty="0">
                <a:solidFill>
                  <a:schemeClr val="tx1"/>
                </a:solidFill>
                <a:effectLst/>
                <a:latin typeface="+mn-lt"/>
                <a:ea typeface="+mn-ea"/>
                <a:cs typeface="+mn-cs"/>
                <a:hlinkClick r:id="rId3"/>
              </a:rPr>
              <a:t>X.509 public key infrastructure standard</a:t>
            </a:r>
            <a:r>
              <a:rPr lang="en-US" sz="1200" b="0" i="0" kern="1200" dirty="0">
                <a:solidFill>
                  <a:schemeClr val="tx1"/>
                </a:solidFill>
                <a:effectLst/>
                <a:latin typeface="+mn-lt"/>
                <a:ea typeface="+mn-ea"/>
                <a:cs typeface="+mn-cs"/>
              </a:rPr>
              <a:t> to associate a public key with an identity contained in a certificate.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X.509 certificates are issued by a trusted entity called a certification authority (CA). </a:t>
            </a:r>
          </a:p>
          <a:p>
            <a:pPr marL="228600" indent="-228600">
              <a:buAutoNum type="arabicPeriod"/>
            </a:pPr>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Known from web sites server certs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By default AWS IoT uses its own CA which you need to download and use</a:t>
            </a:r>
          </a:p>
          <a:p>
            <a:pPr marL="228600" indent="-228600">
              <a:buAutoNum type="arabicPeriod"/>
            </a:pPr>
            <a:endParaRPr lang="en-US" sz="1200" b="0" i="0" kern="1200" dirty="0">
              <a:solidFill>
                <a:schemeClr val="tx1"/>
              </a:solidFill>
              <a:effectLst/>
              <a:latin typeface="+mn-lt"/>
              <a:ea typeface="+mn-ea"/>
              <a:cs typeface="+mn-cs"/>
            </a:endParaRPr>
          </a:p>
          <a:p>
            <a:pPr marL="228600" indent="-228600">
              <a:buAutoNum type="arabicPeriod"/>
            </a:pPr>
            <a:r>
              <a:rPr lang="en-US" sz="1200" b="0" i="0" kern="1200" dirty="0">
                <a:solidFill>
                  <a:schemeClr val="tx1"/>
                </a:solidFill>
                <a:effectLst/>
                <a:latin typeface="+mn-lt"/>
                <a:ea typeface="+mn-ea"/>
                <a:cs typeface="+mn-cs"/>
              </a:rPr>
              <a:t>You can also use custom auth. Like u/p, </a:t>
            </a:r>
            <a:r>
              <a:rPr lang="en-US" sz="1200" b="0" i="0" kern="1200" dirty="0" err="1">
                <a:solidFill>
                  <a:schemeClr val="tx1"/>
                </a:solidFill>
                <a:effectLst/>
                <a:latin typeface="+mn-lt"/>
                <a:ea typeface="+mn-ea"/>
                <a:cs typeface="+mn-cs"/>
              </a:rPr>
              <a:t>jwt</a:t>
            </a:r>
            <a:r>
              <a:rPr lang="en-US" sz="1200" b="0" i="0" kern="1200" dirty="0">
                <a:solidFill>
                  <a:schemeClr val="tx1"/>
                </a:solidFill>
                <a:effectLst/>
                <a:latin typeface="+mn-lt"/>
                <a:ea typeface="+mn-ea"/>
                <a:cs typeface="+mn-cs"/>
              </a:rPr>
              <a:t> token,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usually for when migrating into IoT: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AWS IoT Core lets you define custom authorizers so that you can manage your own client authentication and authorization. This is useful when you need to use authentication mechanisms other than the ones that AWS IoT Core natively supports.</a:t>
            </a:r>
            <a:endParaRPr lang="en-IL" dirty="0"/>
          </a:p>
          <a:p>
            <a:pPr marL="228600" indent="-228600">
              <a:buAutoNum type="arabicPeriod"/>
            </a:pPr>
            <a:endParaRPr lang="en-IL" dirty="0"/>
          </a:p>
          <a:p>
            <a:pPr marL="228600" indent="-228600">
              <a:buAutoNum type="arabicPeriod"/>
            </a:pPr>
            <a:r>
              <a:rPr lang="en-US" dirty="0"/>
              <a:t>*** C</a:t>
            </a:r>
            <a:r>
              <a:rPr lang="en-IL" dirty="0"/>
              <a:t>ognito : You can also use Cognito authenticated identities and give them access to AWS IoT services.</a:t>
            </a:r>
          </a:p>
          <a:p>
            <a:pPr marL="228600" indent="-228600">
              <a:buAutoNum type="arabicPeriod"/>
            </a:pPr>
            <a:endParaRPr lang="en-IL" dirty="0"/>
          </a:p>
          <a:p>
            <a:pPr marL="228600" indent="-228600">
              <a:buAutoNum type="arabicPeriod"/>
            </a:pPr>
            <a:r>
              <a:rPr lang="en-IL" dirty="0"/>
              <a:t>Direct access: use cert to mint a token and use that to sign a request to aws services</a:t>
            </a:r>
          </a:p>
          <a:p>
            <a:pPr marL="228600" indent="-228600">
              <a:buAutoNum type="arabicPeriod"/>
            </a:pPr>
            <a:endParaRPr lang="en-IL"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 client certificate can be registered in multiple AWS accounts in the same AWS Region to facilitate moving devices between your AWS accounts in the same region.]</a:t>
            </a:r>
          </a:p>
          <a:p>
            <a:pPr marL="228600" indent="-228600">
              <a:buAutoNum type="arabicPeriod"/>
            </a:pPr>
            <a:endParaRPr lang="en-IL" dirty="0"/>
          </a:p>
        </p:txBody>
      </p:sp>
      <p:sp>
        <p:nvSpPr>
          <p:cNvPr id="4" name="Slide Number Placeholder 3"/>
          <p:cNvSpPr>
            <a:spLocks noGrp="1"/>
          </p:cNvSpPr>
          <p:nvPr>
            <p:ph type="sldNum" sz="quarter" idx="5"/>
          </p:nvPr>
        </p:nvSpPr>
        <p:spPr/>
        <p:txBody>
          <a:bodyPr/>
          <a:lstStyle/>
          <a:p>
            <a:fld id="{DD6DB2DF-505F-3A40-83B2-FA693B086E61}" type="slidenum">
              <a:rPr lang="en-IL" smtClean="0"/>
              <a:t>11</a:t>
            </a:fld>
            <a:endParaRPr lang="en-IL"/>
          </a:p>
        </p:txBody>
      </p:sp>
    </p:spTree>
    <p:extLst>
      <p:ext uri="{BB962C8B-B14F-4D97-AF65-F5344CB8AC3E}">
        <p14:creationId xmlns:p14="http://schemas.microsoft.com/office/powerpoint/2010/main" val="1769745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a:solidFill>
                  <a:schemeClr val="tx1"/>
                </a:solidFill>
                <a:effectLst/>
                <a:latin typeface="+mn-lt"/>
                <a:ea typeface="+mn-ea"/>
                <a:cs typeface="+mn-cs"/>
              </a:rPr>
              <a:t>MQTT: </a:t>
            </a:r>
            <a:r>
              <a:rPr lang="en-US" sz="1200" b="0" i="0" kern="1200" dirty="0">
                <a:solidFill>
                  <a:schemeClr val="tx1"/>
                </a:solidFill>
                <a:effectLst/>
                <a:latin typeface="+mn-lt"/>
                <a:ea typeface="+mn-ea"/>
                <a:cs typeface="+mn-cs"/>
              </a:rPr>
              <a:t>MQTT is a Client Server publish/subscribe messaging transport protocol. It is light weight, open, simple, and designed so as to be easy to implement – ideal for IoT</a:t>
            </a:r>
            <a:endParaRPr lang="en-US" sz="1200" b="1" i="0" kern="1200" dirty="0">
              <a:solidFill>
                <a:schemeClr val="tx1"/>
              </a:solidFill>
              <a:effectLst/>
              <a:latin typeface="+mn-lt"/>
              <a:ea typeface="+mn-ea"/>
              <a:cs typeface="+mn-cs"/>
            </a:endParaRPr>
          </a:p>
          <a:p>
            <a:pPr marL="228600" indent="-228600">
              <a:buAutoNum type="arabicPeriod"/>
            </a:pPr>
            <a:r>
              <a:rPr lang="en-US" sz="1200" b="1" i="0" kern="1200" dirty="0">
                <a:solidFill>
                  <a:schemeClr val="tx1"/>
                </a:solidFill>
                <a:effectLst/>
                <a:latin typeface="+mn-lt"/>
                <a:ea typeface="+mn-ea"/>
                <a:cs typeface="+mn-cs"/>
              </a:rPr>
              <a:t>HTTPS - </a:t>
            </a:r>
            <a:r>
              <a:rPr lang="en-US" sz="1200" b="0" i="0" kern="1200" dirty="0">
                <a:solidFill>
                  <a:schemeClr val="tx1"/>
                </a:solidFill>
                <a:effectLst/>
                <a:latin typeface="+mn-lt"/>
                <a:ea typeface="+mn-ea"/>
                <a:cs typeface="+mn-cs"/>
              </a:rPr>
              <a:t>Unlike MQTT, HTTPS does not support a </a:t>
            </a:r>
            <a:r>
              <a:rPr lang="en-US" dirty="0" err="1"/>
              <a:t>clientId</a:t>
            </a:r>
            <a:r>
              <a:rPr lang="en-US" sz="1200" b="0" i="0" kern="1200" dirty="0">
                <a:solidFill>
                  <a:schemeClr val="tx1"/>
                </a:solidFill>
                <a:effectLst/>
                <a:latin typeface="+mn-lt"/>
                <a:ea typeface="+mn-ea"/>
                <a:cs typeface="+mn-cs"/>
              </a:rPr>
              <a:t> value. So, while a </a:t>
            </a:r>
            <a:r>
              <a:rPr lang="en-US" dirty="0" err="1"/>
              <a:t>clientId</a:t>
            </a:r>
            <a:r>
              <a:rPr lang="en-US" sz="1200" b="0" i="0" kern="1200" dirty="0">
                <a:solidFill>
                  <a:schemeClr val="tx1"/>
                </a:solidFill>
                <a:effectLst/>
                <a:latin typeface="+mn-lt"/>
                <a:ea typeface="+mn-ea"/>
                <a:cs typeface="+mn-cs"/>
              </a:rPr>
              <a:t> is available when using MQTT, it's not available when using HTTPS.</a:t>
            </a:r>
          </a:p>
        </p:txBody>
      </p:sp>
      <p:sp>
        <p:nvSpPr>
          <p:cNvPr id="4" name="Slide Number Placeholder 3"/>
          <p:cNvSpPr>
            <a:spLocks noGrp="1"/>
          </p:cNvSpPr>
          <p:nvPr>
            <p:ph type="sldNum" sz="quarter" idx="5"/>
          </p:nvPr>
        </p:nvSpPr>
        <p:spPr/>
        <p:txBody>
          <a:bodyPr/>
          <a:lstStyle/>
          <a:p>
            <a:fld id="{DD6DB2DF-505F-3A40-83B2-FA693B086E61}" type="slidenum">
              <a:rPr lang="en-IL" smtClean="0"/>
              <a:t>12</a:t>
            </a:fld>
            <a:endParaRPr lang="en-IL"/>
          </a:p>
        </p:txBody>
      </p:sp>
    </p:spTree>
    <p:extLst>
      <p:ext uri="{BB962C8B-B14F-4D97-AF65-F5344CB8AC3E}">
        <p14:creationId xmlns:p14="http://schemas.microsoft.com/office/powerpoint/2010/main" val="2281613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L"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AWS IoT Core APIs and commands are largely divided into control plane operations and data plane operations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IL" dirty="0"/>
              <a:t>Data plane vs Control plane: </a:t>
            </a:r>
            <a:r>
              <a:rPr lang="en-US" sz="1200" b="0" i="0" kern="1200" dirty="0">
                <a:solidFill>
                  <a:schemeClr val="tx1"/>
                </a:solidFill>
                <a:effectLst/>
                <a:latin typeface="+mn-lt"/>
                <a:ea typeface="+mn-ea"/>
                <a:cs typeface="+mn-cs"/>
              </a:rPr>
              <a:t>The control plane operations enable you to do tasks such as configuring security, registering devices, and setting up logging.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data plane operations enable you to ingest data from connected devices into AWS IoT Core</a:t>
            </a:r>
            <a:endParaRPr lang="en-IL" dirty="0"/>
          </a:p>
          <a:p>
            <a:pPr marL="171450" indent="-171450">
              <a:buFont typeface="Arial" panose="020B0604020202020204" pitchFamily="34" charset="0"/>
              <a:buChar char="•"/>
            </a:pPr>
            <a:endParaRPr lang="en-IL" dirty="0"/>
          </a:p>
          <a:p>
            <a:pPr marL="171450" indent="-171450">
              <a:buFont typeface="Arial" panose="020B0604020202020204" pitchFamily="34" charset="0"/>
              <a:buChar char="•"/>
            </a:pPr>
            <a:r>
              <a:rPr lang="en-IL" dirty="0"/>
              <a:t>Thing type can be used in policy variables </a:t>
            </a:r>
          </a:p>
          <a:p>
            <a:pPr marL="171450" indent="-171450">
              <a:buFont typeface="Arial" panose="020B0604020202020204" pitchFamily="34" charset="0"/>
              <a:buChar char="•"/>
            </a:pPr>
            <a:endParaRPr lang="en-IL" dirty="0"/>
          </a:p>
          <a:p>
            <a:pPr marL="171450" indent="-171450">
              <a:buFont typeface="Arial" panose="020B0604020202020204" pitchFamily="34" charset="0"/>
              <a:buChar char="•"/>
            </a:pPr>
            <a:r>
              <a:rPr lang="en-IL" dirty="0"/>
              <a:t>Static groups can be assigned with IoT policies</a:t>
            </a:r>
          </a:p>
        </p:txBody>
      </p:sp>
      <p:sp>
        <p:nvSpPr>
          <p:cNvPr id="4" name="Slide Number Placeholder 3"/>
          <p:cNvSpPr>
            <a:spLocks noGrp="1"/>
          </p:cNvSpPr>
          <p:nvPr>
            <p:ph type="sldNum" sz="quarter" idx="5"/>
          </p:nvPr>
        </p:nvSpPr>
        <p:spPr/>
        <p:txBody>
          <a:bodyPr/>
          <a:lstStyle/>
          <a:p>
            <a:fld id="{DD6DB2DF-505F-3A40-83B2-FA693B086E61}" type="slidenum">
              <a:rPr lang="en-IL" smtClean="0"/>
              <a:t>13</a:t>
            </a:fld>
            <a:endParaRPr lang="en-IL"/>
          </a:p>
        </p:txBody>
      </p:sp>
    </p:spTree>
    <p:extLst>
      <p:ext uri="{BB962C8B-B14F-4D97-AF65-F5344CB8AC3E}">
        <p14:creationId xmlns:p14="http://schemas.microsoft.com/office/powerpoint/2010/main" val="2657675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Rules give your devices the ability to interact with AWS services. Rules are analyzed and actions are performed based on the MQTT topic stream.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addition to the following you can:</a:t>
            </a:r>
          </a:p>
          <a:p>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Augment or filter data received from a device.</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Change a CloudWatch alarm.</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Send to </a:t>
            </a:r>
            <a:r>
              <a:rPr lang="en-US" sz="1200" b="0" i="0" kern="1200" dirty="0">
                <a:solidFill>
                  <a:schemeClr val="tx1"/>
                </a:solidFill>
                <a:effectLst/>
                <a:latin typeface="+mn-lt"/>
                <a:ea typeface="+mn-ea"/>
                <a:cs typeface="+mn-cs"/>
              </a:rPr>
              <a:t>Amazon Machine Learning to make predictions based on an Amazon ML model.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Send a message to a Salesforce IoT Input Stream.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Send message data to an AWS IoT Analytics channel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Send a message to a downstream HTTPS endpoint</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br>
              <a:rPr lang="en-US" dirty="0"/>
            </a:b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D6DB2DF-505F-3A40-83B2-FA693B086E61}" type="slidenum">
              <a:rPr lang="en-IL" smtClean="0"/>
              <a:t>14</a:t>
            </a:fld>
            <a:endParaRPr lang="en-IL"/>
          </a:p>
        </p:txBody>
      </p:sp>
    </p:spTree>
    <p:extLst>
      <p:ext uri="{BB962C8B-B14F-4D97-AF65-F5344CB8AC3E}">
        <p14:creationId xmlns:p14="http://schemas.microsoft.com/office/powerpoint/2010/main" val="2528845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Number of actions/rule is hard limited to 10</a:t>
            </a:r>
          </a:p>
          <a:p>
            <a:pPr marL="171450" indent="-171450">
              <a:buFont typeface="Arial" panose="020B0604020202020204" pitchFamily="34" charset="0"/>
              <a:buChar char="•"/>
            </a:pPr>
            <a:endParaRPr lang="en-IL" dirty="0"/>
          </a:p>
          <a:p>
            <a:endParaRPr lang="en-IL" dirty="0"/>
          </a:p>
        </p:txBody>
      </p:sp>
      <p:sp>
        <p:nvSpPr>
          <p:cNvPr id="4" name="Slide Number Placeholder 3"/>
          <p:cNvSpPr>
            <a:spLocks noGrp="1"/>
          </p:cNvSpPr>
          <p:nvPr>
            <p:ph type="sldNum" sz="quarter" idx="5"/>
          </p:nvPr>
        </p:nvSpPr>
        <p:spPr/>
        <p:txBody>
          <a:bodyPr/>
          <a:lstStyle/>
          <a:p>
            <a:fld id="{DD6DB2DF-505F-3A40-83B2-FA693B086E61}" type="slidenum">
              <a:rPr lang="en-IL" smtClean="0"/>
              <a:t>15</a:t>
            </a:fld>
            <a:endParaRPr lang="en-IL"/>
          </a:p>
        </p:txBody>
      </p:sp>
    </p:spTree>
    <p:extLst>
      <p:ext uri="{BB962C8B-B14F-4D97-AF65-F5344CB8AC3E}">
        <p14:creationId xmlns:p14="http://schemas.microsoft.com/office/powerpoint/2010/main" val="898533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D6DB2DF-505F-3A40-83B2-FA693B086E61}" type="slidenum">
              <a:rPr lang="en-IL" smtClean="0"/>
              <a:t>16</a:t>
            </a:fld>
            <a:endParaRPr lang="en-IL"/>
          </a:p>
        </p:txBody>
      </p:sp>
    </p:spTree>
    <p:extLst>
      <p:ext uri="{BB962C8B-B14F-4D97-AF65-F5344CB8AC3E}">
        <p14:creationId xmlns:p14="http://schemas.microsoft.com/office/powerpoint/2010/main" val="2398469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 Continuos jobs – e.g when a device join a group, leaves group, also dynamic groups</a:t>
            </a:r>
          </a:p>
          <a:p>
            <a:endParaRPr lang="en-IL" dirty="0"/>
          </a:p>
          <a:p>
            <a:r>
              <a:rPr lang="en-IL" dirty="0"/>
              <a:t>* </a:t>
            </a:r>
            <a:r>
              <a:rPr lang="en-US" sz="1200" b="0" i="0" u="none" strike="noStrike" kern="1200" dirty="0">
                <a:solidFill>
                  <a:schemeClr val="tx1"/>
                </a:solidFill>
                <a:effectLst/>
                <a:latin typeface="+mn-lt"/>
                <a:ea typeface="+mn-ea"/>
                <a:cs typeface="+mn-cs"/>
              </a:rPr>
              <a:t>You can specify how quickly targets are notified of a pending job execution. This allows you to create a staged rollout to better manage updates, reboots, and other operations.</a:t>
            </a:r>
          </a:p>
          <a:p>
            <a:br>
              <a:rPr lang="en-US" dirty="0"/>
            </a:br>
            <a:endParaRPr lang="en-IL" dirty="0"/>
          </a:p>
        </p:txBody>
      </p:sp>
      <p:sp>
        <p:nvSpPr>
          <p:cNvPr id="4" name="Slide Number Placeholder 3"/>
          <p:cNvSpPr>
            <a:spLocks noGrp="1"/>
          </p:cNvSpPr>
          <p:nvPr>
            <p:ph type="sldNum" sz="quarter" idx="5"/>
          </p:nvPr>
        </p:nvSpPr>
        <p:spPr/>
        <p:txBody>
          <a:bodyPr/>
          <a:lstStyle/>
          <a:p>
            <a:fld id="{DD6DB2DF-505F-3A40-83B2-FA693B086E61}" type="slidenum">
              <a:rPr lang="en-IL" smtClean="0"/>
              <a:t>17</a:t>
            </a:fld>
            <a:endParaRPr lang="en-IL"/>
          </a:p>
        </p:txBody>
      </p:sp>
    </p:spTree>
    <p:extLst>
      <p:ext uri="{BB962C8B-B14F-4D97-AF65-F5344CB8AC3E}">
        <p14:creationId xmlns:p14="http://schemas.microsoft.com/office/powerpoint/2010/main" val="2409192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L" dirty="0"/>
              <a:t>Secure tunneling –</a:t>
            </a:r>
            <a:r>
              <a:rPr lang="en-US" sz="1200" b="0" i="0" kern="1200" dirty="0">
                <a:solidFill>
                  <a:schemeClr val="tx1"/>
                </a:solidFill>
                <a:effectLst/>
                <a:latin typeface="+mn-lt"/>
                <a:ea typeface="+mn-ea"/>
                <a:cs typeface="+mn-cs"/>
              </a:rPr>
              <a:t>behind restricted firewalls at remote sites, you need a way to establish bidirectional communication to remote devices over a secure connection that is managed by AWS IoT.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Secure tunneling does not require updates to your existing inbound firewall rule. </a:t>
            </a:r>
          </a:p>
          <a:p>
            <a:pPr marL="685800" lvl="1" indent="-228600">
              <a:buAutoNum type="arabicPeriod"/>
            </a:pPr>
            <a:r>
              <a:rPr lang="en-US" sz="1200" b="0" i="0" kern="1200" dirty="0">
                <a:solidFill>
                  <a:schemeClr val="tx1"/>
                </a:solidFill>
                <a:effectLst/>
                <a:latin typeface="+mn-lt"/>
                <a:ea typeface="+mn-ea"/>
                <a:cs typeface="+mn-cs"/>
              </a:rPr>
              <a:t>Similar to other "connector" solutions, or with </a:t>
            </a:r>
            <a:r>
              <a:rPr lang="en-US" sz="1200" b="0" i="0" kern="1200" dirty="0" err="1">
                <a:solidFill>
                  <a:schemeClr val="tx1"/>
                </a:solidFill>
                <a:effectLst/>
                <a:latin typeface="+mn-lt"/>
                <a:ea typeface="+mn-ea"/>
                <a:cs typeface="+mn-cs"/>
              </a:rPr>
              <a:t>ssh</a:t>
            </a:r>
            <a:r>
              <a:rPr lang="en-US" sz="1200" b="0" i="0" kern="1200" dirty="0">
                <a:solidFill>
                  <a:schemeClr val="tx1"/>
                </a:solidFill>
                <a:effectLst/>
                <a:latin typeface="+mn-lt"/>
                <a:ea typeface="+mn-ea"/>
                <a:cs typeface="+mn-cs"/>
              </a:rPr>
              <a:t> reverse tunnel, you can have a local proxy is a process that acts as the recipient or sender of incoming TCP connections. It transmits data sent by the device application through the Secure Tunneling service over a WebSocket secure connection.</a:t>
            </a:r>
          </a:p>
          <a:p>
            <a:pPr marL="228600" indent="-228600">
              <a:buAutoNum type="arabicPeriod"/>
            </a:pPr>
            <a:endParaRPr lang="en-IL" dirty="0"/>
          </a:p>
          <a:p>
            <a:pPr marL="228600" indent="-228600">
              <a:buAutoNum type="arabicPeriod"/>
            </a:pPr>
            <a:r>
              <a:rPr lang="en-IL" dirty="0"/>
              <a:t>IoT analytics – </a:t>
            </a:r>
            <a:r>
              <a:rPr lang="en-US" sz="1200" b="0" i="0" kern="1200" dirty="0">
                <a:solidFill>
                  <a:schemeClr val="tx1"/>
                </a:solidFill>
                <a:effectLst/>
                <a:latin typeface="+mn-lt"/>
                <a:ea typeface="+mn-ea"/>
                <a:cs typeface="+mn-cs"/>
              </a:rPr>
              <a:t>AWS IoT Analytics is a fully managed service that scales automatically to support up to petabytes of IoT data. With AWS IoT Analytics, you can analyze data from millions of devices and build fast, responsive IoT applications without managing hardware or infrastructure.</a:t>
            </a:r>
          </a:p>
          <a:p>
            <a:pPr marL="685800" lvl="1" indent="-228600">
              <a:buAutoNum type="arabicPeriod"/>
            </a:pPr>
            <a:r>
              <a:rPr lang="en-US" sz="1200" b="0" i="0" kern="1200" dirty="0">
                <a:solidFill>
                  <a:schemeClr val="tx1"/>
                </a:solidFill>
                <a:effectLst/>
                <a:latin typeface="+mn-lt"/>
                <a:ea typeface="+mn-ea"/>
                <a:cs typeface="+mn-cs"/>
              </a:rPr>
              <a:t>You supply the analysis, AWS IoT Analytics will import your custom authored code containers and run it when you want it to</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Easily run queries on IoT data</a:t>
            </a:r>
          </a:p>
          <a:p>
            <a:pPr marL="685800" lvl="1" indent="-228600">
              <a:buAutoNum type="arabicPeriod"/>
            </a:pPr>
            <a:r>
              <a:rPr lang="en-US" sz="1200" b="0" i="0" kern="1200" dirty="0">
                <a:solidFill>
                  <a:schemeClr val="tx1"/>
                </a:solidFill>
                <a:effectLst/>
                <a:latin typeface="+mn-lt"/>
                <a:ea typeface="+mn-ea"/>
                <a:cs typeface="+mn-cs"/>
              </a:rPr>
              <a:t>AWS IoT Analytics stores the processed device data in a time-series data store that is optimized to deliver fast response times on IoT queries</a:t>
            </a:r>
          </a:p>
          <a:p>
            <a:pPr marL="685800" lvl="1" indent="-228600">
              <a:buAutoNum type="arabicPeriod"/>
            </a:pPr>
            <a:r>
              <a:rPr lang="en-US" sz="1200" b="0" i="0" kern="1200" dirty="0">
                <a:solidFill>
                  <a:schemeClr val="tx1"/>
                </a:solidFill>
                <a:effectLst/>
                <a:latin typeface="+mn-lt"/>
                <a:ea typeface="+mn-ea"/>
                <a:cs typeface="+mn-cs"/>
              </a:rPr>
              <a:t>AWS IoT Analytics includes data preparation techniques that make it easy to prepare and process your data for analysis. </a:t>
            </a:r>
          </a:p>
          <a:p>
            <a:pPr marL="685800" lvl="1" indent="-228600">
              <a:buAutoNum type="arabicPeriod"/>
            </a:pPr>
            <a:r>
              <a:rPr lang="en-US" sz="1200" b="0" i="0" kern="1200" dirty="0">
                <a:solidFill>
                  <a:schemeClr val="tx1"/>
                </a:solidFill>
                <a:effectLst/>
                <a:latin typeface="+mn-lt"/>
                <a:ea typeface="+mn-ea"/>
                <a:cs typeface="+mn-cs"/>
              </a:rPr>
              <a:t>AWS IoT Analytics makes it easy to apply machine learning to your IoT data with hosted </a:t>
            </a:r>
            <a:r>
              <a:rPr lang="en-US" sz="1200" b="0" i="0" kern="1200" dirty="0" err="1">
                <a:solidFill>
                  <a:schemeClr val="tx1"/>
                </a:solidFill>
                <a:effectLst/>
                <a:latin typeface="+mn-lt"/>
                <a:ea typeface="+mn-ea"/>
                <a:cs typeface="+mn-cs"/>
              </a:rPr>
              <a:t>Jupyter</a:t>
            </a:r>
            <a:r>
              <a:rPr lang="en-US" sz="1200" b="0" i="0" kern="1200" dirty="0">
                <a:solidFill>
                  <a:schemeClr val="tx1"/>
                </a:solidFill>
                <a:effectLst/>
                <a:latin typeface="+mn-lt"/>
                <a:ea typeface="+mn-ea"/>
                <a:cs typeface="+mn-cs"/>
              </a:rPr>
              <a:t> notebooks. You can directly connect your IoT data to the notebook and build, train, and execute models right from the AWS IoT Analytics console without having to manage any of the underlying infrastructure.</a:t>
            </a:r>
          </a:p>
          <a:p>
            <a:pPr marL="228600" indent="-228600">
              <a:buAutoNum type="arabicPeriod"/>
            </a:pPr>
            <a:endParaRPr lang="en-IL" dirty="0"/>
          </a:p>
          <a:p>
            <a:pPr marL="228600" indent="-228600">
              <a:buAutoNum type="arabicPeriod"/>
            </a:pPr>
            <a:r>
              <a:rPr lang="en-IL" dirty="0"/>
              <a:t>Device defender</a:t>
            </a:r>
          </a:p>
          <a:p>
            <a:pPr marL="685800" lvl="1" indent="-228600">
              <a:buAutoNum type="arabicPeriod"/>
            </a:pPr>
            <a:r>
              <a:rPr lang="en-US" sz="1200" b="0" i="0" kern="1200" dirty="0">
                <a:solidFill>
                  <a:schemeClr val="tx1"/>
                </a:solidFill>
                <a:effectLst/>
                <a:latin typeface="+mn-lt"/>
                <a:ea typeface="+mn-ea"/>
                <a:cs typeface="+mn-cs"/>
              </a:rPr>
              <a:t>audits IoT configurations associated with your devices against a set of defined IoT security best practices, For example, you can create an audit to check for identity certificates that are inactive, revoked, expiring, or pending transfer in less than 7 days. Audits make it possible for you to receive alerts as your IoT configuration is updated.</a:t>
            </a:r>
          </a:p>
          <a:p>
            <a:pPr marL="685800" lvl="1" indent="-228600">
              <a:buAutoNum type="arabicPeriod"/>
            </a:pPr>
            <a:r>
              <a:rPr lang="en-US" sz="1200" b="0" i="0" kern="1200" dirty="0">
                <a:solidFill>
                  <a:schemeClr val="tx1"/>
                </a:solidFill>
                <a:effectLst/>
                <a:latin typeface="+mn-lt"/>
                <a:ea typeface="+mn-ea"/>
                <a:cs typeface="+mn-cs"/>
              </a:rPr>
              <a:t>AWS IoT Device Defender detects anomalies in device behavior that may indicate a compromised. For example, AWS IoT Device Defender lets you define how many ports are open on the device, who the device can talk to, where it is connecting from, and how much data it sends or receives. Then it monitors the device traffic and alerts you if something looks wrong</a:t>
            </a:r>
          </a:p>
          <a:p>
            <a:pPr marL="685800" lvl="1" indent="-228600">
              <a:buAutoNum type="arabicPeriod"/>
            </a:pPr>
            <a:r>
              <a:rPr lang="en-US" sz="1200" b="0" i="0" kern="1200" dirty="0">
                <a:solidFill>
                  <a:schemeClr val="tx1"/>
                </a:solidFill>
                <a:effectLst/>
                <a:latin typeface="+mn-lt"/>
                <a:ea typeface="+mn-ea"/>
                <a:cs typeface="+mn-cs"/>
              </a:rPr>
              <a:t>AWS IoT Device Defender publishes security alerts to the AWS IoT Console, Amazon CloudWatch, and Amazon SNS</a:t>
            </a:r>
          </a:p>
          <a:p>
            <a:pPr marL="685800" lvl="1" indent="-228600">
              <a:buAutoNum type="arabicPeriod"/>
            </a:pPr>
            <a:endParaRPr lang="en-IL" dirty="0"/>
          </a:p>
          <a:p>
            <a:pPr marL="228600" indent="-228600">
              <a:buAutoNum type="arabicPeriod"/>
            </a:pPr>
            <a:r>
              <a:rPr lang="en-IL" dirty="0"/>
              <a:t>Events – </a:t>
            </a:r>
            <a:r>
              <a:rPr lang="en-US" sz="1200" b="0" i="0" kern="1200" dirty="0">
                <a:solidFill>
                  <a:schemeClr val="tx1"/>
                </a:solidFill>
                <a:effectLst/>
                <a:latin typeface="+mn-lt"/>
                <a:ea typeface="+mn-ea"/>
                <a:cs typeface="+mn-cs"/>
              </a:rPr>
              <a:t>AWS IoT Events recognizes events across multiple sensors to identify operational issues, such as equipment slowdowns, and triggers alerts such as notifying support teams of an issue.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detect events before AWS IoT Events, you had to build costly, custom applications to collect data, apply decision logic to detect an event, and then trigger another application to react to the event.</a:t>
            </a:r>
            <a:endParaRPr lang="en-IL" dirty="0"/>
          </a:p>
          <a:p>
            <a:pPr marL="685800" lvl="1" indent="-228600">
              <a:buAutoNum type="arabicPeriod"/>
            </a:pPr>
            <a:r>
              <a:rPr lang="en-US" dirty="0"/>
              <a:t>Accept input from multiple sources</a:t>
            </a:r>
          </a:p>
          <a:p>
            <a:pPr marL="685800" lvl="1" indent="-228600">
              <a:buAutoNum type="arabicPeriod"/>
            </a:pPr>
            <a:r>
              <a:rPr lang="en-US" b="0" dirty="0">
                <a:effectLst/>
              </a:rPr>
              <a:t>Define a detector model logic</a:t>
            </a:r>
          </a:p>
          <a:p>
            <a:pPr marL="685800" lvl="1" indent="-228600">
              <a:buAutoNum type="arabicPeriod"/>
            </a:pPr>
            <a:r>
              <a:rPr lang="en-US" b="1" dirty="0">
                <a:effectLst/>
              </a:rPr>
              <a:t>Trigger Actions Based on Events</a:t>
            </a:r>
          </a:p>
          <a:p>
            <a:pPr marL="685800" lvl="1" indent="-228600">
              <a:buAutoNum type="arabicPeriod"/>
            </a:pPr>
            <a:r>
              <a:rPr lang="en-US" sz="1200" b="1" i="0" kern="1200" dirty="0">
                <a:solidFill>
                  <a:schemeClr val="tx1"/>
                </a:solidFill>
                <a:effectLst/>
                <a:latin typeface="+mn-lt"/>
                <a:ea typeface="+mn-ea"/>
                <a:cs typeface="+mn-cs"/>
              </a:rPr>
              <a:t>Automatically Scale</a:t>
            </a:r>
            <a:br>
              <a:rPr lang="en-US" dirty="0"/>
            </a:br>
            <a:endParaRPr lang="en-IL" dirty="0"/>
          </a:p>
        </p:txBody>
      </p:sp>
      <p:sp>
        <p:nvSpPr>
          <p:cNvPr id="4" name="Slide Number Placeholder 3"/>
          <p:cNvSpPr>
            <a:spLocks noGrp="1"/>
          </p:cNvSpPr>
          <p:nvPr>
            <p:ph type="sldNum" sz="quarter" idx="5"/>
          </p:nvPr>
        </p:nvSpPr>
        <p:spPr/>
        <p:txBody>
          <a:bodyPr/>
          <a:lstStyle/>
          <a:p>
            <a:fld id="{DD6DB2DF-505F-3A40-83B2-FA693B086E61}" type="slidenum">
              <a:rPr lang="en-IL" smtClean="0"/>
              <a:t>19</a:t>
            </a:fld>
            <a:endParaRPr lang="en-IL"/>
          </a:p>
        </p:txBody>
      </p:sp>
    </p:spTree>
    <p:extLst>
      <p:ext uri="{BB962C8B-B14F-4D97-AF65-F5344CB8AC3E}">
        <p14:creationId xmlns:p14="http://schemas.microsoft.com/office/powerpoint/2010/main" val="701025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a:t>
            </a:r>
            <a:r>
              <a:rPr lang="en-IL" dirty="0"/>
              <a:t>ompact IoT Core layer to run on the edge (device registry, message broker)</a:t>
            </a:r>
          </a:p>
          <a:p>
            <a:pPr marL="228600" indent="-228600">
              <a:buAutoNum type="arabicPeriod"/>
            </a:pPr>
            <a:r>
              <a:rPr lang="en-IL" dirty="0"/>
              <a:t>Lambda runtime – devs can write lambdas normally</a:t>
            </a:r>
          </a:p>
          <a:p>
            <a:pPr marL="228600" indent="-228600">
              <a:buAutoNum type="arabicPeriod"/>
            </a:pPr>
            <a:r>
              <a:rPr lang="en-IL" dirty="0"/>
              <a:t>Devices can keep working when d/c and then sync when reconnected</a:t>
            </a:r>
          </a:p>
        </p:txBody>
      </p:sp>
      <p:sp>
        <p:nvSpPr>
          <p:cNvPr id="4" name="Slide Number Placeholder 3"/>
          <p:cNvSpPr>
            <a:spLocks noGrp="1"/>
          </p:cNvSpPr>
          <p:nvPr>
            <p:ph type="sldNum" sz="quarter" idx="5"/>
          </p:nvPr>
        </p:nvSpPr>
        <p:spPr/>
        <p:txBody>
          <a:bodyPr/>
          <a:lstStyle/>
          <a:p>
            <a:fld id="{DD6DB2DF-505F-3A40-83B2-FA693B086E61}" type="slidenum">
              <a:rPr lang="en-IL" smtClean="0"/>
              <a:t>20</a:t>
            </a:fld>
            <a:endParaRPr lang="en-IL"/>
          </a:p>
        </p:txBody>
      </p:sp>
    </p:spTree>
    <p:extLst>
      <p:ext uri="{BB962C8B-B14F-4D97-AF65-F5344CB8AC3E}">
        <p14:creationId xmlns:p14="http://schemas.microsoft.com/office/powerpoint/2010/main" val="668608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Jobs – cert rotation job, why?</a:t>
            </a:r>
          </a:p>
        </p:txBody>
      </p:sp>
      <p:sp>
        <p:nvSpPr>
          <p:cNvPr id="4" name="Slide Number Placeholder 3"/>
          <p:cNvSpPr>
            <a:spLocks noGrp="1"/>
          </p:cNvSpPr>
          <p:nvPr>
            <p:ph type="sldNum" sz="quarter" idx="5"/>
          </p:nvPr>
        </p:nvSpPr>
        <p:spPr/>
        <p:txBody>
          <a:bodyPr/>
          <a:lstStyle/>
          <a:p>
            <a:fld id="{DD6DB2DF-505F-3A40-83B2-FA693B086E61}" type="slidenum">
              <a:rPr lang="en-IL" smtClean="0"/>
              <a:t>22</a:t>
            </a:fld>
            <a:endParaRPr lang="en-IL"/>
          </a:p>
        </p:txBody>
      </p:sp>
    </p:spTree>
    <p:extLst>
      <p:ext uri="{BB962C8B-B14F-4D97-AF65-F5344CB8AC3E}">
        <p14:creationId xmlns:p14="http://schemas.microsoft.com/office/powerpoint/2010/main" val="311864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TO PART 1 in meetup and </a:t>
            </a:r>
            <a:r>
              <a:rPr lang="en-US" dirty="0" err="1"/>
              <a:t>github</a:t>
            </a:r>
            <a:endParaRPr lang="en-US" dirty="0"/>
          </a:p>
        </p:txBody>
      </p:sp>
      <p:sp>
        <p:nvSpPr>
          <p:cNvPr id="4" name="Slide Number Placeholder 3"/>
          <p:cNvSpPr>
            <a:spLocks noGrp="1"/>
          </p:cNvSpPr>
          <p:nvPr>
            <p:ph type="sldNum" sz="quarter" idx="5"/>
          </p:nvPr>
        </p:nvSpPr>
        <p:spPr/>
        <p:txBody>
          <a:bodyPr/>
          <a:lstStyle/>
          <a:p>
            <a:fld id="{49AFF35C-135C-614E-BA91-C49BD96A49EE}" type="slidenum">
              <a:rPr lang="en-US" smtClean="0"/>
              <a:pPr/>
              <a:t>2</a:t>
            </a:fld>
            <a:endParaRPr lang="en-US" dirty="0"/>
          </a:p>
        </p:txBody>
      </p:sp>
    </p:spTree>
    <p:extLst>
      <p:ext uri="{BB962C8B-B14F-4D97-AF65-F5344CB8AC3E}">
        <p14:creationId xmlns:p14="http://schemas.microsoft.com/office/powerpoint/2010/main" val="117468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D6DB2DF-505F-3A40-83B2-FA693B086E61}" type="slidenum">
              <a:rPr lang="en-IL" smtClean="0"/>
              <a:t>23</a:t>
            </a:fld>
            <a:endParaRPr lang="en-IL"/>
          </a:p>
        </p:txBody>
      </p:sp>
    </p:spTree>
    <p:extLst>
      <p:ext uri="{BB962C8B-B14F-4D97-AF65-F5344CB8AC3E}">
        <p14:creationId xmlns:p14="http://schemas.microsoft.com/office/powerpoint/2010/main" val="3751934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D6DB2DF-505F-3A40-83B2-FA693B086E61}" type="slidenum">
              <a:rPr lang="en-IL" smtClean="0"/>
              <a:t>24</a:t>
            </a:fld>
            <a:endParaRPr lang="en-IL"/>
          </a:p>
        </p:txBody>
      </p:sp>
    </p:spTree>
    <p:extLst>
      <p:ext uri="{BB962C8B-B14F-4D97-AF65-F5344CB8AC3E}">
        <p14:creationId xmlns:p14="http://schemas.microsoft.com/office/powerpoint/2010/main" val="1259299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D6DB2DF-505F-3A40-83B2-FA693B086E61}" type="slidenum">
              <a:rPr lang="en-IL" smtClean="0"/>
              <a:t>25</a:t>
            </a:fld>
            <a:endParaRPr lang="en-IL"/>
          </a:p>
        </p:txBody>
      </p:sp>
    </p:spTree>
    <p:extLst>
      <p:ext uri="{BB962C8B-B14F-4D97-AF65-F5344CB8AC3E}">
        <p14:creationId xmlns:p14="http://schemas.microsoft.com/office/powerpoint/2010/main" val="3117630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L" dirty="0"/>
          </a:p>
          <a:p>
            <a:pPr marL="228600" indent="-228600">
              <a:buAutoNum type="arabicPeriod"/>
            </a:pPr>
            <a:r>
              <a:rPr lang="en-IL" dirty="0"/>
              <a:t>CyberArk – the leader in the prviliged access management</a:t>
            </a:r>
          </a:p>
          <a:p>
            <a:pPr marL="228600" indent="-228600">
              <a:buAutoNum type="arabicPeriod"/>
            </a:pPr>
            <a:r>
              <a:rPr lang="en-US" dirty="0"/>
              <a:t>G</a:t>
            </a:r>
            <a:r>
              <a:rPr lang="en-IL" dirty="0"/>
              <a:t>reat place to work</a:t>
            </a:r>
          </a:p>
        </p:txBody>
      </p:sp>
      <p:sp>
        <p:nvSpPr>
          <p:cNvPr id="4" name="Slide Number Placeholder 3"/>
          <p:cNvSpPr>
            <a:spLocks noGrp="1"/>
          </p:cNvSpPr>
          <p:nvPr>
            <p:ph type="sldNum" sz="quarter" idx="5"/>
          </p:nvPr>
        </p:nvSpPr>
        <p:spPr/>
        <p:txBody>
          <a:bodyPr/>
          <a:lstStyle/>
          <a:p>
            <a:fld id="{DD6DB2DF-505F-3A40-83B2-FA693B086E61}" type="slidenum">
              <a:rPr lang="en-IL" smtClean="0"/>
              <a:t>3</a:t>
            </a:fld>
            <a:endParaRPr lang="en-IL"/>
          </a:p>
        </p:txBody>
      </p:sp>
    </p:spTree>
    <p:extLst>
      <p:ext uri="{BB962C8B-B14F-4D97-AF65-F5344CB8AC3E}">
        <p14:creationId xmlns:p14="http://schemas.microsoft.com/office/powerpoint/2010/main" val="3175239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D6DB2DF-505F-3A40-83B2-FA693B086E61}" type="slidenum">
              <a:rPr lang="en-IL" smtClean="0"/>
              <a:t>4</a:t>
            </a:fld>
            <a:endParaRPr lang="en-IL"/>
          </a:p>
        </p:txBody>
      </p:sp>
    </p:spTree>
    <p:extLst>
      <p:ext uri="{BB962C8B-B14F-4D97-AF65-F5344CB8AC3E}">
        <p14:creationId xmlns:p14="http://schemas.microsoft.com/office/powerpoint/2010/main" val="2849619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L" dirty="0"/>
          </a:p>
          <a:p>
            <a:pPr marL="228600" indent="-228600">
              <a:buAutoNum type="arabicPeriod"/>
            </a:pPr>
            <a:endParaRPr lang="en-IL" dirty="0"/>
          </a:p>
        </p:txBody>
      </p:sp>
      <p:sp>
        <p:nvSpPr>
          <p:cNvPr id="4" name="Slide Number Placeholder 3"/>
          <p:cNvSpPr>
            <a:spLocks noGrp="1"/>
          </p:cNvSpPr>
          <p:nvPr>
            <p:ph type="sldNum" sz="quarter" idx="5"/>
          </p:nvPr>
        </p:nvSpPr>
        <p:spPr/>
        <p:txBody>
          <a:bodyPr/>
          <a:lstStyle/>
          <a:p>
            <a:fld id="{DD6DB2DF-505F-3A40-83B2-FA693B086E61}" type="slidenum">
              <a:rPr lang="en-IL" smtClean="0"/>
              <a:t>5</a:t>
            </a:fld>
            <a:endParaRPr lang="en-IL"/>
          </a:p>
        </p:txBody>
      </p:sp>
    </p:spTree>
    <p:extLst>
      <p:ext uri="{BB962C8B-B14F-4D97-AF65-F5344CB8AC3E}">
        <p14:creationId xmlns:p14="http://schemas.microsoft.com/office/powerpoint/2010/main" val="1903394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D6DB2DF-505F-3A40-83B2-FA693B086E61}" type="slidenum">
              <a:rPr lang="en-IL" smtClean="0"/>
              <a:t>6</a:t>
            </a:fld>
            <a:endParaRPr lang="en-IL"/>
          </a:p>
        </p:txBody>
      </p:sp>
    </p:spTree>
    <p:extLst>
      <p:ext uri="{BB962C8B-B14F-4D97-AF65-F5344CB8AC3E}">
        <p14:creationId xmlns:p14="http://schemas.microsoft.com/office/powerpoint/2010/main" val="1930228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D6DB2DF-505F-3A40-83B2-FA693B086E61}" type="slidenum">
              <a:rPr lang="en-IL" smtClean="0"/>
              <a:t>7</a:t>
            </a:fld>
            <a:endParaRPr lang="en-IL"/>
          </a:p>
        </p:txBody>
      </p:sp>
    </p:spTree>
    <p:extLst>
      <p:ext uri="{BB962C8B-B14F-4D97-AF65-F5344CB8AC3E}">
        <p14:creationId xmlns:p14="http://schemas.microsoft.com/office/powerpoint/2010/main" val="3610364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D6DB2DF-505F-3A40-83B2-FA693B086E61}" type="slidenum">
              <a:rPr lang="en-IL" smtClean="0"/>
              <a:t>8</a:t>
            </a:fld>
            <a:endParaRPr lang="en-IL"/>
          </a:p>
        </p:txBody>
      </p:sp>
    </p:spTree>
    <p:extLst>
      <p:ext uri="{BB962C8B-B14F-4D97-AF65-F5344CB8AC3E}">
        <p14:creationId xmlns:p14="http://schemas.microsoft.com/office/powerpoint/2010/main" val="171820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L" dirty="0"/>
          </a:p>
          <a:p>
            <a:pPr marL="228600" indent="-228600">
              <a:buAutoNum type="arabicPeriod"/>
            </a:pPr>
            <a:r>
              <a:rPr lang="en-IL" dirty="0"/>
              <a:t>Managent</a:t>
            </a:r>
          </a:p>
          <a:p>
            <a:pPr marL="685800" lvl="1" indent="-228600">
              <a:buAutoNum type="arabicPeriod"/>
            </a:pPr>
            <a:r>
              <a:rPr lang="en-IL" dirty="0"/>
              <a:t>Thing type – add attributes to devices, can be used in policy variables</a:t>
            </a:r>
          </a:p>
          <a:p>
            <a:pPr marL="685800" lvl="1" indent="-228600">
              <a:buAutoNum type="arabicPeriod"/>
            </a:pPr>
            <a:r>
              <a:rPr lang="en-IL" dirty="0"/>
              <a:t>Static groups – can have heirarchies, can be assigned to policies, used in jobs</a:t>
            </a:r>
          </a:p>
          <a:p>
            <a:pPr marL="685800" lvl="1" indent="-228600">
              <a:buAutoNum type="arabicPeriod"/>
            </a:pPr>
            <a:r>
              <a:rPr lang="en-IL" dirty="0"/>
              <a:t>Dynamic groups – dynamically move devices between groups according to attributes, e.g. all devices with battery level of 80% or more. </a:t>
            </a:r>
            <a:r>
              <a:rPr lang="en-US" dirty="0"/>
              <a:t>C</a:t>
            </a:r>
            <a:r>
              <a:rPr lang="en-IL" dirty="0"/>
              <a:t>an be used for example when you want to update devices firmware</a:t>
            </a:r>
          </a:p>
        </p:txBody>
      </p:sp>
      <p:sp>
        <p:nvSpPr>
          <p:cNvPr id="4" name="Slide Number Placeholder 3"/>
          <p:cNvSpPr>
            <a:spLocks noGrp="1"/>
          </p:cNvSpPr>
          <p:nvPr>
            <p:ph type="sldNum" sz="quarter" idx="5"/>
          </p:nvPr>
        </p:nvSpPr>
        <p:spPr/>
        <p:txBody>
          <a:bodyPr/>
          <a:lstStyle/>
          <a:p>
            <a:fld id="{DD6DB2DF-505F-3A40-83B2-FA693B086E61}" type="slidenum">
              <a:rPr lang="en-IL" smtClean="0"/>
              <a:t>10</a:t>
            </a:fld>
            <a:endParaRPr lang="en-IL"/>
          </a:p>
        </p:txBody>
      </p:sp>
    </p:spTree>
    <p:extLst>
      <p:ext uri="{BB962C8B-B14F-4D97-AF65-F5344CB8AC3E}">
        <p14:creationId xmlns:p14="http://schemas.microsoft.com/office/powerpoint/2010/main" val="237323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September 7,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1894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September 7,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520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September 7,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9103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p:cNvSpPr>
            <a:spLocks noGrp="1"/>
          </p:cNvSpPr>
          <p:nvPr>
            <p:ph type="ctrTitle"/>
          </p:nvPr>
        </p:nvSpPr>
        <p:spPr>
          <a:xfrm>
            <a:off x="914400" y="4480527"/>
            <a:ext cx="10363200" cy="443198"/>
          </a:xfrm>
          <a:prstGeom prst="rect">
            <a:avLst/>
          </a:prstGeom>
        </p:spPr>
        <p:txBody>
          <a:bodyPr anchor="b">
            <a:noAutofit/>
          </a:bodyPr>
          <a:lstStyle>
            <a:lvl1pPr algn="ctr">
              <a:lnSpc>
                <a:spcPct val="80000"/>
              </a:lnSpc>
              <a:defRPr sz="3600" b="1" spc="150" baseline="0">
                <a:solidFill>
                  <a:schemeClr val="bg1"/>
                </a:solidFill>
              </a:defRPr>
            </a:lvl1pPr>
          </a:lstStyle>
          <a:p>
            <a:r>
              <a:rPr lang="en-US" dirty="0"/>
              <a:t>Click to edit Master title style</a:t>
            </a:r>
          </a:p>
        </p:txBody>
      </p:sp>
      <p:sp>
        <p:nvSpPr>
          <p:cNvPr id="13" name="Subtitle 2"/>
          <p:cNvSpPr>
            <a:spLocks noGrp="1"/>
          </p:cNvSpPr>
          <p:nvPr>
            <p:ph type="subTitle" idx="1"/>
          </p:nvPr>
        </p:nvSpPr>
        <p:spPr>
          <a:xfrm>
            <a:off x="914400" y="5029200"/>
            <a:ext cx="10363200" cy="741362"/>
          </a:xfrm>
        </p:spPr>
        <p:txBody>
          <a:bodyPr anchor="t">
            <a:noAutofit/>
          </a:bodyPr>
          <a:lstStyle>
            <a:lvl1pPr marL="0" indent="0" algn="ctr">
              <a:buNone/>
              <a:defRPr sz="2000" spc="8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Slide Number Placeholder 5"/>
          <p:cNvSpPr>
            <a:spLocks noGrp="1"/>
          </p:cNvSpPr>
          <p:nvPr>
            <p:ph type="sldNum" sz="quarter" idx="12"/>
          </p:nvPr>
        </p:nvSpPr>
        <p:spPr>
          <a:xfrm>
            <a:off x="10721801" y="6568496"/>
            <a:ext cx="1126587" cy="180352"/>
          </a:xfrm>
        </p:spPr>
        <p:txBody>
          <a:bodyPr lIns="0" tIns="0" rIns="0" bIns="0"/>
          <a:lstStyle/>
          <a:p>
            <a:fld id="{3DB5E446-421A-E746-A83E-D1D14D8D9CBB}" type="slidenum">
              <a:rPr lang="en-US" smtClean="0"/>
              <a:t>‹#›</a:t>
            </a:fld>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07211" y="1863137"/>
            <a:ext cx="6751543" cy="1351799"/>
          </a:xfrm>
          <a:prstGeom prst="rect">
            <a:avLst/>
          </a:prstGeom>
        </p:spPr>
      </p:pic>
    </p:spTree>
    <p:extLst>
      <p:ext uri="{BB962C8B-B14F-4D97-AF65-F5344CB8AC3E}">
        <p14:creationId xmlns:p14="http://schemas.microsoft.com/office/powerpoint/2010/main" val="101922917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September 7,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719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September 7,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8399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September 7,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5447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September 7,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2912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September 7,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9763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September 7,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5638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September 7,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51346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September 7,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8544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September 7,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541767575"/>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 id="2147483675" r:id="rId12"/>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aws.training/Details/Curriculum?id=42335"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4.png"/><Relationship Id="rId4" Type="http://schemas.openxmlformats.org/officeDocument/2006/relationships/diagramLayout" Target="../diagrams/layout4.xml"/><Relationship Id="rId9" Type="http://schemas.openxmlformats.org/officeDocument/2006/relationships/image" Target="../media/image12.sv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0.svg"/></Relationships>
</file>

<file path=ppt/slides/_rels/slide1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4.png"/><Relationship Id="rId7" Type="http://schemas.openxmlformats.org/officeDocument/2006/relationships/diagramColors" Target="../diagrams/colors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10" Type="http://schemas.openxmlformats.org/officeDocument/2006/relationships/image" Target="../media/image34.svg"/><Relationship Id="rId4" Type="http://schemas.openxmlformats.org/officeDocument/2006/relationships/diagramData" Target="../diagrams/data8.xml"/><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3.png"/><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image" Target="../media/image38.svg"/><Relationship Id="rId5" Type="http://schemas.openxmlformats.org/officeDocument/2006/relationships/diagramQuickStyle" Target="../diagrams/quickStyle9.xml"/><Relationship Id="rId15" Type="http://schemas.openxmlformats.org/officeDocument/2006/relationships/image" Target="../media/image34.svg"/><Relationship Id="rId10" Type="http://schemas.openxmlformats.org/officeDocument/2006/relationships/image" Target="../media/image37.png"/><Relationship Id="rId4" Type="http://schemas.openxmlformats.org/officeDocument/2006/relationships/diagramLayout" Target="../diagrams/layout9.xml"/><Relationship Id="rId9" Type="http://schemas.openxmlformats.org/officeDocument/2006/relationships/image" Target="../media/image36.svg"/><Relationship Id="rId14" Type="http://schemas.openxmlformats.org/officeDocument/2006/relationships/image" Target="../media/image39.svg"/></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roy.benyosef@cyberar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medium.com/@royuti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oyby-cyberark/AWSIoTWebina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F7E0-78A3-2947-AA2F-ACE6A032C880}"/>
              </a:ext>
            </a:extLst>
          </p:cNvPr>
          <p:cNvSpPr>
            <a:spLocks noGrp="1"/>
          </p:cNvSpPr>
          <p:nvPr>
            <p:ph type="title"/>
          </p:nvPr>
        </p:nvSpPr>
        <p:spPr/>
        <p:txBody>
          <a:bodyPr/>
          <a:lstStyle/>
          <a:p>
            <a:endParaRPr lang="en-IL" dirty="0"/>
          </a:p>
        </p:txBody>
      </p:sp>
      <p:pic>
        <p:nvPicPr>
          <p:cNvPr id="6" name="Content Placeholder 5" descr="A picture containing device&#10;&#10;Description automatically generated">
            <a:extLst>
              <a:ext uri="{FF2B5EF4-FFF2-40B4-BE49-F238E27FC236}">
                <a16:creationId xmlns:a16="http://schemas.microsoft.com/office/drawing/2014/main" id="{2C3E5992-5912-A149-BE1D-71CA7C886BCB}"/>
              </a:ext>
            </a:extLst>
          </p:cNvPr>
          <p:cNvPicPr>
            <a:picLocks noGrp="1" noChangeAspect="1"/>
          </p:cNvPicPr>
          <p:nvPr>
            <p:ph idx="1"/>
          </p:nvPr>
        </p:nvPicPr>
        <p:blipFill>
          <a:blip r:embed="rId3"/>
          <a:stretch>
            <a:fillRect/>
          </a:stretch>
        </p:blipFill>
        <p:spPr>
          <a:xfrm>
            <a:off x="-919596" y="0"/>
            <a:ext cx="13709655" cy="6858000"/>
          </a:xfrm>
        </p:spPr>
      </p:pic>
    </p:spTree>
    <p:extLst>
      <p:ext uri="{BB962C8B-B14F-4D97-AF65-F5344CB8AC3E}">
        <p14:creationId xmlns:p14="http://schemas.microsoft.com/office/powerpoint/2010/main" val="166588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a:xfrm>
            <a:off x="550863" y="549275"/>
            <a:ext cx="3565525" cy="5543549"/>
          </a:xfrm>
        </p:spPr>
        <p:txBody>
          <a:bodyPr wrap="square" anchor="ctr">
            <a:normAutofit/>
          </a:bodyPr>
          <a:lstStyle/>
          <a:p>
            <a:pPr algn="ctr"/>
            <a:r>
              <a:rPr lang="en-IL" dirty="0">
                <a:latin typeface="+mn-lt"/>
              </a:rPr>
              <a:t>AWS IoT Core</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8EEA53B-ED3F-41C8-B292-665DC1CD4EF1}"/>
              </a:ext>
            </a:extLst>
          </p:cNvPr>
          <p:cNvGraphicFramePr>
            <a:graphicFrameLocks noGrp="1"/>
          </p:cNvGraphicFramePr>
          <p:nvPr>
            <p:ph idx="1"/>
            <p:extLst>
              <p:ext uri="{D42A27DB-BD31-4B8C-83A1-F6EECF244321}">
                <p14:modId xmlns:p14="http://schemas.microsoft.com/office/powerpoint/2010/main" val="4245942621"/>
              </p:ext>
            </p:extLst>
          </p:nvPr>
        </p:nvGraphicFramePr>
        <p:xfrm>
          <a:off x="4667251" y="133564"/>
          <a:ext cx="7425432" cy="6637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9DC7CA1-7EAC-FE45-B504-49CD96D9C531}"/>
              </a:ext>
            </a:extLst>
          </p:cNvPr>
          <p:cNvSpPr/>
          <p:nvPr/>
        </p:nvSpPr>
        <p:spPr>
          <a:xfrm>
            <a:off x="4820465" y="283032"/>
            <a:ext cx="6413047" cy="3004453"/>
          </a:xfrm>
          <a:prstGeom prst="roundRect">
            <a:avLst/>
          </a:prstGeom>
          <a:solidFill>
            <a:schemeClr val="accent5">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7" name="Rounded Rectangle 6">
            <a:extLst>
              <a:ext uri="{FF2B5EF4-FFF2-40B4-BE49-F238E27FC236}">
                <a16:creationId xmlns:a16="http://schemas.microsoft.com/office/drawing/2014/main" id="{B648E11C-138D-E146-BF6A-788711F72487}"/>
              </a:ext>
            </a:extLst>
          </p:cNvPr>
          <p:cNvSpPr/>
          <p:nvPr/>
        </p:nvSpPr>
        <p:spPr>
          <a:xfrm>
            <a:off x="6465569" y="3471999"/>
            <a:ext cx="5442857" cy="2754085"/>
          </a:xfrm>
          <a:prstGeom prst="round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8" name="Rounded Rectangle 7">
            <a:extLst>
              <a:ext uri="{FF2B5EF4-FFF2-40B4-BE49-F238E27FC236}">
                <a16:creationId xmlns:a16="http://schemas.microsoft.com/office/drawing/2014/main" id="{1B18D321-1490-7341-9860-AF382746906C}"/>
              </a:ext>
            </a:extLst>
          </p:cNvPr>
          <p:cNvSpPr/>
          <p:nvPr/>
        </p:nvSpPr>
        <p:spPr>
          <a:xfrm>
            <a:off x="6632712" y="4343636"/>
            <a:ext cx="2888973" cy="516835"/>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0" name="Rounded Rectangle 9">
            <a:extLst>
              <a:ext uri="{FF2B5EF4-FFF2-40B4-BE49-F238E27FC236}">
                <a16:creationId xmlns:a16="http://schemas.microsoft.com/office/drawing/2014/main" id="{9BD8064D-6A79-CB48-BA11-5923127AD38F}"/>
              </a:ext>
            </a:extLst>
          </p:cNvPr>
          <p:cNvSpPr/>
          <p:nvPr/>
        </p:nvSpPr>
        <p:spPr>
          <a:xfrm>
            <a:off x="6632713" y="4860471"/>
            <a:ext cx="2888974" cy="516835"/>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13" name="Rounded Rectangle 12">
            <a:extLst>
              <a:ext uri="{FF2B5EF4-FFF2-40B4-BE49-F238E27FC236}">
                <a16:creationId xmlns:a16="http://schemas.microsoft.com/office/drawing/2014/main" id="{E0556BB0-36B4-D242-8453-00638B57D839}"/>
              </a:ext>
            </a:extLst>
          </p:cNvPr>
          <p:cNvSpPr/>
          <p:nvPr/>
        </p:nvSpPr>
        <p:spPr>
          <a:xfrm>
            <a:off x="6632712" y="5370249"/>
            <a:ext cx="2888974" cy="516835"/>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12" name="Rounded Rectangle 11">
            <a:extLst>
              <a:ext uri="{FF2B5EF4-FFF2-40B4-BE49-F238E27FC236}">
                <a16:creationId xmlns:a16="http://schemas.microsoft.com/office/drawing/2014/main" id="{BC088936-D75E-0544-AF7D-D32E83F54878}"/>
              </a:ext>
            </a:extLst>
          </p:cNvPr>
          <p:cNvSpPr/>
          <p:nvPr/>
        </p:nvSpPr>
        <p:spPr>
          <a:xfrm>
            <a:off x="4818242" y="260172"/>
            <a:ext cx="6413047" cy="3004453"/>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4" name="Rounded Rectangle 13">
            <a:extLst>
              <a:ext uri="{FF2B5EF4-FFF2-40B4-BE49-F238E27FC236}">
                <a16:creationId xmlns:a16="http://schemas.microsoft.com/office/drawing/2014/main" id="{03FADAAA-7E15-AB48-9FA2-95EEAB4968E2}"/>
              </a:ext>
            </a:extLst>
          </p:cNvPr>
          <p:cNvSpPr/>
          <p:nvPr/>
        </p:nvSpPr>
        <p:spPr>
          <a:xfrm>
            <a:off x="6492239" y="3464379"/>
            <a:ext cx="5442857" cy="2754085"/>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pic>
        <p:nvPicPr>
          <p:cNvPr id="15" name="Picture 14">
            <a:extLst>
              <a:ext uri="{FF2B5EF4-FFF2-40B4-BE49-F238E27FC236}">
                <a16:creationId xmlns:a16="http://schemas.microsoft.com/office/drawing/2014/main" id="{F961936D-E0D9-4541-9961-AB6FE6E16ACF}"/>
              </a:ext>
            </a:extLst>
          </p:cNvPr>
          <p:cNvPicPr>
            <a:picLocks noChangeAspect="1"/>
          </p:cNvPicPr>
          <p:nvPr/>
        </p:nvPicPr>
        <p:blipFill>
          <a:blip r:embed="rId8"/>
          <a:stretch>
            <a:fillRect/>
          </a:stretch>
        </p:blipFill>
        <p:spPr>
          <a:xfrm>
            <a:off x="0" y="6464691"/>
            <a:ext cx="12192000" cy="375138"/>
          </a:xfrm>
          <a:prstGeom prst="rect">
            <a:avLst/>
          </a:prstGeom>
        </p:spPr>
      </p:pic>
    </p:spTree>
    <p:extLst>
      <p:ext uri="{BB962C8B-B14F-4D97-AF65-F5344CB8AC3E}">
        <p14:creationId xmlns:p14="http://schemas.microsoft.com/office/powerpoint/2010/main" val="239861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xit"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0" animBg="1"/>
      <p:bldP spid="8" grpId="0" animBg="1"/>
      <p:bldP spid="8" grpId="1" animBg="1"/>
      <p:bldP spid="10" grpId="0" animBg="1"/>
      <p:bldP spid="10" grpId="1" animBg="1"/>
      <p:bldP spid="13" grpId="0" animBg="1"/>
      <p:bldP spid="12" grpId="1" animBg="1"/>
      <p:bldP spid="1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a:xfrm>
            <a:off x="450142" y="-143775"/>
            <a:ext cx="4252249" cy="3050188"/>
          </a:xfrm>
        </p:spPr>
        <p:txBody>
          <a:bodyPr anchor="ctr">
            <a:normAutofit/>
          </a:bodyPr>
          <a:lstStyle/>
          <a:p>
            <a:pPr algn="ctr"/>
            <a:r>
              <a:rPr lang="en-US" sz="5400" dirty="0">
                <a:latin typeface="+mn-lt"/>
              </a:rPr>
              <a:t>Client Authentication</a:t>
            </a:r>
            <a:endParaRPr lang="en-IL" sz="5400" dirty="0">
              <a:latin typeface="+mn-lt"/>
            </a:endParaRPr>
          </a:p>
        </p:txBody>
      </p:sp>
      <p:grpSp>
        <p:nvGrpSpPr>
          <p:cNvPr id="11"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D8DD1EBA-63D4-468F-B037-846A34A68CC1}"/>
              </a:ext>
            </a:extLst>
          </p:cNvPr>
          <p:cNvGraphicFramePr>
            <a:graphicFrameLocks noGrp="1"/>
          </p:cNvGraphicFramePr>
          <p:nvPr>
            <p:ph idx="1"/>
            <p:extLst>
              <p:ext uri="{D42A27DB-BD31-4B8C-83A1-F6EECF244321}">
                <p14:modId xmlns:p14="http://schemas.microsoft.com/office/powerpoint/2010/main" val="461931079"/>
              </p:ext>
            </p:extLst>
          </p:nvPr>
        </p:nvGraphicFramePr>
        <p:xfrm>
          <a:off x="5267325" y="-454573"/>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ound Diagonal Corner Rectangle 13">
            <a:extLst>
              <a:ext uri="{FF2B5EF4-FFF2-40B4-BE49-F238E27FC236}">
                <a16:creationId xmlns:a16="http://schemas.microsoft.com/office/drawing/2014/main" id="{B7D2FF63-C5AE-1B49-B58B-D655E33BED79}"/>
              </a:ext>
            </a:extLst>
          </p:cNvPr>
          <p:cNvSpPr/>
          <p:nvPr/>
        </p:nvSpPr>
        <p:spPr>
          <a:xfrm>
            <a:off x="5841759" y="890665"/>
            <a:ext cx="1784250" cy="1784250"/>
          </a:xfrm>
          <a:prstGeom prst="round2DiagRect">
            <a:avLst>
              <a:gd name="adj1" fmla="val 29727"/>
              <a:gd name="adj2" fmla="val 0"/>
            </a:avLst>
          </a:prstGeom>
          <a:solidFill>
            <a:schemeClr val="accent5">
              <a:lumMod val="75000"/>
              <a:alpha val="9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ound Diagonal Corner Rectangle 15">
            <a:extLst>
              <a:ext uri="{FF2B5EF4-FFF2-40B4-BE49-F238E27FC236}">
                <a16:creationId xmlns:a16="http://schemas.microsoft.com/office/drawing/2014/main" id="{2FCEEE30-A4AC-E542-9526-091B4ABA13AA}"/>
              </a:ext>
            </a:extLst>
          </p:cNvPr>
          <p:cNvSpPr/>
          <p:nvPr/>
        </p:nvSpPr>
        <p:spPr>
          <a:xfrm>
            <a:off x="9291955" y="906404"/>
            <a:ext cx="1784250" cy="1784250"/>
          </a:xfrm>
          <a:prstGeom prst="round2DiagRect">
            <a:avLst>
              <a:gd name="adj1" fmla="val 29727"/>
              <a:gd name="adj2" fmla="val 0"/>
            </a:avLst>
          </a:prstGeom>
          <a:solidFill>
            <a:schemeClr val="accent6">
              <a:alpha val="90000"/>
            </a:schemeClr>
          </a:solidFill>
        </p:spPr>
        <p:style>
          <a:lnRef idx="0">
            <a:schemeClr val="lt1">
              <a:alpha val="0"/>
              <a:hueOff val="0"/>
              <a:satOff val="0"/>
              <a:lumOff val="0"/>
              <a:alphaOff val="0"/>
            </a:schemeClr>
          </a:lnRef>
          <a:fillRef idx="1">
            <a:scrgbClr r="0" g="0" b="0"/>
          </a:fillRef>
          <a:effectRef idx="0">
            <a:schemeClr val="accent3">
              <a:hueOff val="0"/>
              <a:satOff val="0"/>
              <a:lumOff val="0"/>
              <a:alphaOff val="0"/>
            </a:schemeClr>
          </a:effectRef>
          <a:fontRef idx="minor"/>
        </p:style>
      </p:sp>
      <p:sp>
        <p:nvSpPr>
          <p:cNvPr id="18" name="Rounded Rectangle 17">
            <a:extLst>
              <a:ext uri="{FF2B5EF4-FFF2-40B4-BE49-F238E27FC236}">
                <a16:creationId xmlns:a16="http://schemas.microsoft.com/office/drawing/2014/main" id="{3BA39EFC-0A06-5A46-AD84-6BFE8AD19D72}"/>
              </a:ext>
            </a:extLst>
          </p:cNvPr>
          <p:cNvSpPr/>
          <p:nvPr/>
        </p:nvSpPr>
        <p:spPr>
          <a:xfrm>
            <a:off x="8533603" y="3149162"/>
            <a:ext cx="3281955" cy="794894"/>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20" name="Rounded Rectangle 19">
            <a:extLst>
              <a:ext uri="{FF2B5EF4-FFF2-40B4-BE49-F238E27FC236}">
                <a16:creationId xmlns:a16="http://schemas.microsoft.com/office/drawing/2014/main" id="{AA70977E-7A43-C341-AD8E-E04BF207E55F}"/>
              </a:ext>
            </a:extLst>
          </p:cNvPr>
          <p:cNvSpPr/>
          <p:nvPr/>
        </p:nvSpPr>
        <p:spPr>
          <a:xfrm>
            <a:off x="5092906" y="3149162"/>
            <a:ext cx="3281955" cy="794894"/>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grpSp>
        <p:nvGrpSpPr>
          <p:cNvPr id="31" name="Group 30">
            <a:extLst>
              <a:ext uri="{FF2B5EF4-FFF2-40B4-BE49-F238E27FC236}">
                <a16:creationId xmlns:a16="http://schemas.microsoft.com/office/drawing/2014/main" id="{37330542-C975-4F42-A2F8-2D1E80A72C2C}"/>
              </a:ext>
            </a:extLst>
          </p:cNvPr>
          <p:cNvGrpSpPr/>
          <p:nvPr/>
        </p:nvGrpSpPr>
        <p:grpSpPr>
          <a:xfrm>
            <a:off x="1358702" y="4357778"/>
            <a:ext cx="4483057" cy="1154481"/>
            <a:chOff x="1428764" y="194372"/>
            <a:chExt cx="5841216" cy="2771747"/>
          </a:xfrm>
        </p:grpSpPr>
        <p:sp>
          <p:nvSpPr>
            <p:cNvPr id="35" name="Rounded Rectangle 34">
              <a:extLst>
                <a:ext uri="{FF2B5EF4-FFF2-40B4-BE49-F238E27FC236}">
                  <a16:creationId xmlns:a16="http://schemas.microsoft.com/office/drawing/2014/main" id="{9A45F96A-2C11-164A-B711-9281A22F9E3E}"/>
                </a:ext>
              </a:extLst>
            </p:cNvPr>
            <p:cNvSpPr/>
            <p:nvPr/>
          </p:nvSpPr>
          <p:spPr>
            <a:xfrm>
              <a:off x="1428764" y="194372"/>
              <a:ext cx="5841216" cy="2771747"/>
            </a:xfrm>
            <a:prstGeom prst="roundRect">
              <a:avLst/>
            </a:prstGeom>
            <a:solidFill>
              <a:schemeClr val="accent5">
                <a:lumMod val="50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36" name="Rounded Rectangle 4">
              <a:extLst>
                <a:ext uri="{FF2B5EF4-FFF2-40B4-BE49-F238E27FC236}">
                  <a16:creationId xmlns:a16="http://schemas.microsoft.com/office/drawing/2014/main" id="{B1479316-4013-CD40-A7D4-98221CFFF9EB}"/>
                </a:ext>
              </a:extLst>
            </p:cNvPr>
            <p:cNvSpPr txBox="1"/>
            <p:nvPr/>
          </p:nvSpPr>
          <p:spPr>
            <a:xfrm>
              <a:off x="1564070" y="329678"/>
              <a:ext cx="5570604" cy="25011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800" kern="1200" dirty="0">
                  <a:solidFill>
                    <a:schemeClr val="tx1">
                      <a:alpha val="90000"/>
                    </a:schemeClr>
                  </a:solidFill>
                </a:rPr>
                <a:t>Access to AWS IoT Services</a:t>
              </a:r>
              <a:endParaRPr lang="en-US" sz="2800" kern="1200" dirty="0"/>
            </a:p>
          </p:txBody>
        </p:sp>
      </p:grpSp>
      <p:grpSp>
        <p:nvGrpSpPr>
          <p:cNvPr id="32" name="Group 31">
            <a:extLst>
              <a:ext uri="{FF2B5EF4-FFF2-40B4-BE49-F238E27FC236}">
                <a16:creationId xmlns:a16="http://schemas.microsoft.com/office/drawing/2014/main" id="{A6646CF7-B998-5A4C-83BD-5551B78BCE60}"/>
              </a:ext>
            </a:extLst>
          </p:cNvPr>
          <p:cNvGrpSpPr/>
          <p:nvPr/>
        </p:nvGrpSpPr>
        <p:grpSpPr>
          <a:xfrm>
            <a:off x="6173608" y="4357777"/>
            <a:ext cx="4483057" cy="1128173"/>
            <a:chOff x="174683" y="3064529"/>
            <a:chExt cx="5987051" cy="3381038"/>
          </a:xfrm>
        </p:grpSpPr>
        <p:sp>
          <p:nvSpPr>
            <p:cNvPr id="33" name="Rounded Rectangle 32">
              <a:extLst>
                <a:ext uri="{FF2B5EF4-FFF2-40B4-BE49-F238E27FC236}">
                  <a16:creationId xmlns:a16="http://schemas.microsoft.com/office/drawing/2014/main" id="{B0A0D46E-090F-2A48-B3C0-4A1D8B35B61E}"/>
                </a:ext>
              </a:extLst>
            </p:cNvPr>
            <p:cNvSpPr/>
            <p:nvPr/>
          </p:nvSpPr>
          <p:spPr>
            <a:xfrm>
              <a:off x="174683" y="3064529"/>
              <a:ext cx="5987051" cy="3381038"/>
            </a:xfrm>
            <a:prstGeom prst="roundRect">
              <a:avLst/>
            </a:prstGeom>
            <a:solidFill>
              <a:schemeClr val="accent6">
                <a:lumMod val="50000"/>
              </a:schemeClr>
            </a:solidFill>
          </p:spPr>
          <p:style>
            <a:lnRef idx="2">
              <a:schemeClr val="lt1">
                <a:hueOff val="0"/>
                <a:satOff val="0"/>
                <a:lumOff val="0"/>
                <a:alphaOff val="0"/>
              </a:schemeClr>
            </a:lnRef>
            <a:fillRef idx="1">
              <a:schemeClr val="accent5">
                <a:hueOff val="-1484692"/>
                <a:satOff val="8283"/>
                <a:lumOff val="-1569"/>
                <a:alphaOff val="0"/>
              </a:schemeClr>
            </a:fillRef>
            <a:effectRef idx="0">
              <a:schemeClr val="accent5">
                <a:hueOff val="-1484692"/>
                <a:satOff val="8283"/>
                <a:lumOff val="-1569"/>
                <a:alphaOff val="0"/>
              </a:schemeClr>
            </a:effectRef>
            <a:fontRef idx="minor">
              <a:schemeClr val="lt1"/>
            </a:fontRef>
          </p:style>
        </p:sp>
        <p:sp>
          <p:nvSpPr>
            <p:cNvPr id="34" name="Rounded Rectangle 6">
              <a:extLst>
                <a:ext uri="{FF2B5EF4-FFF2-40B4-BE49-F238E27FC236}">
                  <a16:creationId xmlns:a16="http://schemas.microsoft.com/office/drawing/2014/main" id="{75A90D4D-E848-A74E-B1AA-A217288F412B}"/>
                </a:ext>
              </a:extLst>
            </p:cNvPr>
            <p:cNvSpPr txBox="1"/>
            <p:nvPr/>
          </p:nvSpPr>
          <p:spPr>
            <a:xfrm>
              <a:off x="339732" y="3229578"/>
              <a:ext cx="5656953" cy="30509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algn="ctr"/>
              <a:r>
                <a:rPr lang="en-US" sz="2800" dirty="0"/>
                <a:t>Authorizing direct calls </a:t>
              </a:r>
            </a:p>
            <a:p>
              <a:pPr algn="ctr"/>
              <a:r>
                <a:rPr lang="en-US" sz="2800" dirty="0"/>
                <a:t>to AWS services</a:t>
              </a:r>
            </a:p>
          </p:txBody>
        </p:sp>
      </p:grpSp>
      <p:sp>
        <p:nvSpPr>
          <p:cNvPr id="38" name="Rounded Rectangle 37">
            <a:extLst>
              <a:ext uri="{FF2B5EF4-FFF2-40B4-BE49-F238E27FC236}">
                <a16:creationId xmlns:a16="http://schemas.microsoft.com/office/drawing/2014/main" id="{BAD02ED0-9E6B-FD4A-97C8-FEE9EC138FC4}"/>
              </a:ext>
            </a:extLst>
          </p:cNvPr>
          <p:cNvSpPr/>
          <p:nvPr/>
        </p:nvSpPr>
        <p:spPr>
          <a:xfrm>
            <a:off x="1365691" y="4357778"/>
            <a:ext cx="4483057" cy="1154481"/>
          </a:xfrm>
          <a:prstGeom prst="roundRect">
            <a:avLst/>
          </a:prstGeom>
          <a:solidFill>
            <a:schemeClr val="accent5">
              <a:lumMod val="75000"/>
              <a:alpha val="60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40" name="Rounded Rectangle 39">
            <a:extLst>
              <a:ext uri="{FF2B5EF4-FFF2-40B4-BE49-F238E27FC236}">
                <a16:creationId xmlns:a16="http://schemas.microsoft.com/office/drawing/2014/main" id="{F3DA5022-BE1F-4D4C-8603-3D96F87CCE75}"/>
              </a:ext>
            </a:extLst>
          </p:cNvPr>
          <p:cNvSpPr/>
          <p:nvPr/>
        </p:nvSpPr>
        <p:spPr>
          <a:xfrm>
            <a:off x="6166619" y="4357776"/>
            <a:ext cx="4483057" cy="1128173"/>
          </a:xfrm>
          <a:prstGeom prst="roundRect">
            <a:avLst/>
          </a:prstGeom>
          <a:solidFill>
            <a:schemeClr val="accent5">
              <a:hueOff val="-1484692"/>
              <a:satOff val="8283"/>
              <a:lumOff val="-1569"/>
              <a:alpha val="60000"/>
            </a:schemeClr>
          </a:solidFill>
        </p:spPr>
        <p:style>
          <a:lnRef idx="2">
            <a:schemeClr val="lt1">
              <a:hueOff val="0"/>
              <a:satOff val="0"/>
              <a:lumOff val="0"/>
              <a:alphaOff val="0"/>
            </a:schemeClr>
          </a:lnRef>
          <a:fillRef idx="1">
            <a:schemeClr val="accent5">
              <a:hueOff val="-1484692"/>
              <a:satOff val="8283"/>
              <a:lumOff val="-1569"/>
              <a:alphaOff val="0"/>
            </a:schemeClr>
          </a:fillRef>
          <a:effectRef idx="0">
            <a:schemeClr val="accent5">
              <a:hueOff val="-1484692"/>
              <a:satOff val="8283"/>
              <a:lumOff val="-1569"/>
              <a:alphaOff val="0"/>
            </a:schemeClr>
          </a:effectRef>
          <a:fontRef idx="minor">
            <a:schemeClr val="lt1"/>
          </a:fontRef>
        </p:style>
        <p:txBody>
          <a:bodyPr/>
          <a:lstStyle/>
          <a:p>
            <a:endParaRPr lang="en-IL" dirty="0"/>
          </a:p>
        </p:txBody>
      </p:sp>
      <p:sp>
        <p:nvSpPr>
          <p:cNvPr id="3" name="TextBox 2">
            <a:extLst>
              <a:ext uri="{FF2B5EF4-FFF2-40B4-BE49-F238E27FC236}">
                <a16:creationId xmlns:a16="http://schemas.microsoft.com/office/drawing/2014/main" id="{7740DBB8-64B6-AF42-B48B-89B0BB6BE78F}"/>
              </a:ext>
            </a:extLst>
          </p:cNvPr>
          <p:cNvSpPr txBox="1"/>
          <p:nvPr/>
        </p:nvSpPr>
        <p:spPr>
          <a:xfrm>
            <a:off x="351240" y="5858056"/>
            <a:ext cx="11644735" cy="615553"/>
          </a:xfrm>
          <a:prstGeom prst="rect">
            <a:avLst/>
          </a:prstGeom>
          <a:noFill/>
        </p:spPr>
        <p:txBody>
          <a:bodyPr wrap="square" rtlCol="0">
            <a:spAutoFit/>
          </a:bodyPr>
          <a:lstStyle/>
          <a:p>
            <a:r>
              <a:rPr lang="en-IL" sz="2000" dirty="0"/>
              <a:t>AWS Free course: “</a:t>
            </a:r>
            <a:r>
              <a:rPr lang="en-US" sz="2000" dirty="0">
                <a:hlinkClick r:id="rId8">
                  <a:extLst>
                    <a:ext uri="{A12FA001-AC4F-418D-AE19-62706E023703}">
                      <ahyp:hlinkClr xmlns:ahyp="http://schemas.microsoft.com/office/drawing/2018/hyperlinkcolor" val="tx"/>
                    </a:ext>
                  </a:extLst>
                </a:hlinkClick>
              </a:rPr>
              <a:t>Deep Dive into AWS IoT Authentication and Authorization</a:t>
            </a:r>
            <a:r>
              <a:rPr lang="en-US" sz="2000" dirty="0"/>
              <a:t>”</a:t>
            </a:r>
          </a:p>
          <a:p>
            <a:endParaRPr lang="en-IL" sz="1400" dirty="0"/>
          </a:p>
        </p:txBody>
      </p:sp>
      <p:sp>
        <p:nvSpPr>
          <p:cNvPr id="4" name="TextBox 3">
            <a:extLst>
              <a:ext uri="{FF2B5EF4-FFF2-40B4-BE49-F238E27FC236}">
                <a16:creationId xmlns:a16="http://schemas.microsoft.com/office/drawing/2014/main" id="{F95AD881-78D7-5442-8490-4E63D69C291D}"/>
              </a:ext>
            </a:extLst>
          </p:cNvPr>
          <p:cNvSpPr txBox="1"/>
          <p:nvPr/>
        </p:nvSpPr>
        <p:spPr>
          <a:xfrm>
            <a:off x="-2491740" y="-1223010"/>
            <a:ext cx="184731" cy="369332"/>
          </a:xfrm>
          <a:prstGeom prst="rect">
            <a:avLst/>
          </a:prstGeom>
          <a:noFill/>
        </p:spPr>
        <p:txBody>
          <a:bodyPr wrap="none" rtlCol="0">
            <a:spAutoFit/>
          </a:bodyPr>
          <a:lstStyle/>
          <a:p>
            <a:endParaRPr lang="en-IL" dirty="0"/>
          </a:p>
        </p:txBody>
      </p:sp>
      <p:sp>
        <p:nvSpPr>
          <p:cNvPr id="6" name="Rounded Rectangle 5">
            <a:extLst>
              <a:ext uri="{FF2B5EF4-FFF2-40B4-BE49-F238E27FC236}">
                <a16:creationId xmlns:a16="http://schemas.microsoft.com/office/drawing/2014/main" id="{EE4D5E59-C6A0-3545-9E2A-9281FAA6C0E1}"/>
              </a:ext>
            </a:extLst>
          </p:cNvPr>
          <p:cNvSpPr/>
          <p:nvPr/>
        </p:nvSpPr>
        <p:spPr>
          <a:xfrm>
            <a:off x="1365691" y="4346464"/>
            <a:ext cx="4476068" cy="1187850"/>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42" name="Rounded Rectangle 41">
            <a:extLst>
              <a:ext uri="{FF2B5EF4-FFF2-40B4-BE49-F238E27FC236}">
                <a16:creationId xmlns:a16="http://schemas.microsoft.com/office/drawing/2014/main" id="{02E81803-3B4D-4646-B640-4F3C652FB691}"/>
              </a:ext>
            </a:extLst>
          </p:cNvPr>
          <p:cNvSpPr/>
          <p:nvPr/>
        </p:nvSpPr>
        <p:spPr>
          <a:xfrm>
            <a:off x="6181821" y="4346387"/>
            <a:ext cx="4476068" cy="1154482"/>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43" name="Picture 42">
            <a:extLst>
              <a:ext uri="{FF2B5EF4-FFF2-40B4-BE49-F238E27FC236}">
                <a16:creationId xmlns:a16="http://schemas.microsoft.com/office/drawing/2014/main" id="{CC98FEC7-7025-6241-8505-28218A9F43BB}"/>
              </a:ext>
            </a:extLst>
          </p:cNvPr>
          <p:cNvPicPr>
            <a:picLocks noChangeAspect="1"/>
          </p:cNvPicPr>
          <p:nvPr/>
        </p:nvPicPr>
        <p:blipFill>
          <a:blip r:embed="rId9"/>
          <a:stretch>
            <a:fillRect/>
          </a:stretch>
        </p:blipFill>
        <p:spPr>
          <a:xfrm>
            <a:off x="0" y="6464691"/>
            <a:ext cx="12192000" cy="375138"/>
          </a:xfrm>
          <a:prstGeom prst="rect">
            <a:avLst/>
          </a:prstGeom>
        </p:spPr>
      </p:pic>
    </p:spTree>
    <p:extLst>
      <p:ext uri="{BB962C8B-B14F-4D97-AF65-F5344CB8AC3E}">
        <p14:creationId xmlns:p14="http://schemas.microsoft.com/office/powerpoint/2010/main" val="810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0" grpId="0" animBg="1"/>
      <p:bldP spid="6" grpId="0" animBg="1"/>
      <p:bldP spid="6" grpId="1"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a:xfrm>
            <a:off x="99317" y="549275"/>
            <a:ext cx="4017071" cy="5543549"/>
          </a:xfrm>
        </p:spPr>
        <p:txBody>
          <a:bodyPr wrap="square" anchor="ctr">
            <a:normAutofit/>
          </a:bodyPr>
          <a:lstStyle/>
          <a:p>
            <a:pPr algn="ctr"/>
            <a:r>
              <a:rPr lang="en-IL" sz="4000" dirty="0">
                <a:latin typeface="+mn-lt"/>
              </a:rPr>
              <a:t>Communication</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8EEA53B-ED3F-41C8-B292-665DC1CD4EF1}"/>
              </a:ext>
            </a:extLst>
          </p:cNvPr>
          <p:cNvGraphicFramePr>
            <a:graphicFrameLocks noGrp="1"/>
          </p:cNvGraphicFramePr>
          <p:nvPr>
            <p:ph idx="1"/>
            <p:extLst>
              <p:ext uri="{D42A27DB-BD31-4B8C-83A1-F6EECF244321}">
                <p14:modId xmlns:p14="http://schemas.microsoft.com/office/powerpoint/2010/main" val="3911382960"/>
              </p:ext>
            </p:extLst>
          </p:nvPr>
        </p:nvGraphicFramePr>
        <p:xfrm>
          <a:off x="4667251" y="133564"/>
          <a:ext cx="7425432" cy="6637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Cell Tower">
            <a:extLst>
              <a:ext uri="{FF2B5EF4-FFF2-40B4-BE49-F238E27FC236}">
                <a16:creationId xmlns:a16="http://schemas.microsoft.com/office/drawing/2014/main" id="{EF69F798-A391-B144-A7CD-6A0E9C1A37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50652" y="3665482"/>
            <a:ext cx="914400" cy="914400"/>
          </a:xfrm>
          <a:prstGeom prst="rect">
            <a:avLst/>
          </a:prstGeom>
        </p:spPr>
      </p:pic>
      <p:sp>
        <p:nvSpPr>
          <p:cNvPr id="7" name="Rounded Rectangle 6">
            <a:extLst>
              <a:ext uri="{FF2B5EF4-FFF2-40B4-BE49-F238E27FC236}">
                <a16:creationId xmlns:a16="http://schemas.microsoft.com/office/drawing/2014/main" id="{A81F5D49-2012-8C47-BC9D-BB65D02CECAC}"/>
              </a:ext>
            </a:extLst>
          </p:cNvPr>
          <p:cNvSpPr/>
          <p:nvPr/>
        </p:nvSpPr>
        <p:spPr>
          <a:xfrm>
            <a:off x="4667250" y="457200"/>
            <a:ext cx="7156888" cy="2596715"/>
          </a:xfrm>
          <a:prstGeom prst="roundRect">
            <a:avLst/>
          </a:prstGeom>
          <a:solidFill>
            <a:schemeClr val="accent5">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dirty="0"/>
          </a:p>
        </p:txBody>
      </p:sp>
      <p:sp>
        <p:nvSpPr>
          <p:cNvPr id="8" name="Rounded Rectangle 7">
            <a:extLst>
              <a:ext uri="{FF2B5EF4-FFF2-40B4-BE49-F238E27FC236}">
                <a16:creationId xmlns:a16="http://schemas.microsoft.com/office/drawing/2014/main" id="{B5FA024C-F5E2-A840-A672-81A760499AEE}"/>
              </a:ext>
            </a:extLst>
          </p:cNvPr>
          <p:cNvSpPr/>
          <p:nvPr/>
        </p:nvSpPr>
        <p:spPr>
          <a:xfrm>
            <a:off x="5501575" y="3130689"/>
            <a:ext cx="6591108" cy="2962135"/>
          </a:xfrm>
          <a:prstGeom prst="round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0" name="Rounded Rectangle 9">
            <a:extLst>
              <a:ext uri="{FF2B5EF4-FFF2-40B4-BE49-F238E27FC236}">
                <a16:creationId xmlns:a16="http://schemas.microsoft.com/office/drawing/2014/main" id="{95B18DD9-005C-3B4C-9D1B-8C6878AE4561}"/>
              </a:ext>
            </a:extLst>
          </p:cNvPr>
          <p:cNvSpPr/>
          <p:nvPr/>
        </p:nvSpPr>
        <p:spPr>
          <a:xfrm>
            <a:off x="4680390" y="457199"/>
            <a:ext cx="7120888" cy="2561016"/>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2" name="Rounded Rectangle 11">
            <a:extLst>
              <a:ext uri="{FF2B5EF4-FFF2-40B4-BE49-F238E27FC236}">
                <a16:creationId xmlns:a16="http://schemas.microsoft.com/office/drawing/2014/main" id="{57E05012-164F-F84C-A70F-9BFB44158947}"/>
              </a:ext>
            </a:extLst>
          </p:cNvPr>
          <p:cNvSpPr/>
          <p:nvPr/>
        </p:nvSpPr>
        <p:spPr>
          <a:xfrm>
            <a:off x="5527557" y="3137203"/>
            <a:ext cx="6565126" cy="2955622"/>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3" name="Picture 12">
            <a:extLst>
              <a:ext uri="{FF2B5EF4-FFF2-40B4-BE49-F238E27FC236}">
                <a16:creationId xmlns:a16="http://schemas.microsoft.com/office/drawing/2014/main" id="{F88BAA44-6BCC-D84C-A849-022FD16077F2}"/>
              </a:ext>
            </a:extLst>
          </p:cNvPr>
          <p:cNvPicPr>
            <a:picLocks noChangeAspect="1"/>
          </p:cNvPicPr>
          <p:nvPr/>
        </p:nvPicPr>
        <p:blipFill>
          <a:blip r:embed="rId10"/>
          <a:stretch>
            <a:fillRect/>
          </a:stretch>
        </p:blipFill>
        <p:spPr>
          <a:xfrm>
            <a:off x="0" y="6464691"/>
            <a:ext cx="12192000" cy="375138"/>
          </a:xfrm>
          <a:prstGeom prst="rect">
            <a:avLst/>
          </a:prstGeom>
        </p:spPr>
      </p:pic>
    </p:spTree>
    <p:extLst>
      <p:ext uri="{BB962C8B-B14F-4D97-AF65-F5344CB8AC3E}">
        <p14:creationId xmlns:p14="http://schemas.microsoft.com/office/powerpoint/2010/main" val="169571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a:xfrm>
            <a:off x="550863" y="549275"/>
            <a:ext cx="3565525" cy="5543549"/>
          </a:xfrm>
        </p:spPr>
        <p:txBody>
          <a:bodyPr wrap="square" anchor="ctr">
            <a:normAutofit/>
          </a:bodyPr>
          <a:lstStyle/>
          <a:p>
            <a:r>
              <a:rPr lang="en-US" dirty="0">
                <a:latin typeface="+mn-lt"/>
              </a:rPr>
              <a:t>AWS IoT Data-Plane Policies</a:t>
            </a:r>
            <a:endParaRPr lang="en-IL" dirty="0">
              <a:latin typeface="+mn-lt"/>
            </a:endParaRP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graphicFrame>
        <p:nvGraphicFramePr>
          <p:cNvPr id="5" name="Content Placeholder 2">
            <a:extLst>
              <a:ext uri="{FF2B5EF4-FFF2-40B4-BE49-F238E27FC236}">
                <a16:creationId xmlns:a16="http://schemas.microsoft.com/office/drawing/2014/main" id="{AD121614-16E4-4EB2-ACA8-52FC1D1EE24F}"/>
              </a:ext>
            </a:extLst>
          </p:cNvPr>
          <p:cNvGraphicFramePr>
            <a:graphicFrameLocks noGrp="1"/>
          </p:cNvGraphicFramePr>
          <p:nvPr>
            <p:ph idx="1"/>
            <p:extLst>
              <p:ext uri="{D42A27DB-BD31-4B8C-83A1-F6EECF244321}">
                <p14:modId xmlns:p14="http://schemas.microsoft.com/office/powerpoint/2010/main" val="1565219169"/>
              </p:ext>
            </p:extLst>
          </p:nvPr>
        </p:nvGraphicFramePr>
        <p:xfrm>
          <a:off x="4777482" y="184935"/>
          <a:ext cx="7222733" cy="6441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a:extLst>
              <a:ext uri="{FF2B5EF4-FFF2-40B4-BE49-F238E27FC236}">
                <a16:creationId xmlns:a16="http://schemas.microsoft.com/office/drawing/2014/main" id="{ACC088CB-04EB-BE42-BC99-2CA95954971B}"/>
              </a:ext>
            </a:extLst>
          </p:cNvPr>
          <p:cNvSpPr/>
          <p:nvPr/>
        </p:nvSpPr>
        <p:spPr>
          <a:xfrm>
            <a:off x="4760083" y="216851"/>
            <a:ext cx="7222733" cy="1840092"/>
          </a:xfrm>
          <a:prstGeom prst="roundRect">
            <a:avLst>
              <a:gd name="adj" fmla="val 10000"/>
            </a:avLst>
          </a:prstGeom>
          <a:solidFill>
            <a:schemeClr val="accent5">
              <a:lumMod val="75000"/>
              <a:alpha val="6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8" name="Rounded Rectangle 7">
            <a:extLst>
              <a:ext uri="{FF2B5EF4-FFF2-40B4-BE49-F238E27FC236}">
                <a16:creationId xmlns:a16="http://schemas.microsoft.com/office/drawing/2014/main" id="{D9EB8DCC-3782-E241-9CBE-0FFF531793C1}"/>
              </a:ext>
            </a:extLst>
          </p:cNvPr>
          <p:cNvSpPr/>
          <p:nvPr/>
        </p:nvSpPr>
        <p:spPr>
          <a:xfrm>
            <a:off x="4792407" y="2310718"/>
            <a:ext cx="7222733" cy="1840092"/>
          </a:xfrm>
          <a:prstGeom prst="roundRect">
            <a:avLst>
              <a:gd name="adj" fmla="val 10000"/>
            </a:avLst>
          </a:prstGeom>
          <a:solidFill>
            <a:schemeClr val="accent6">
              <a:alpha val="60000"/>
            </a:schemeClr>
          </a:solidFill>
        </p:spPr>
        <p:style>
          <a:lnRef idx="0">
            <a:schemeClr val="lt1">
              <a:alpha val="0"/>
              <a:hueOff val="0"/>
              <a:satOff val="0"/>
              <a:lumOff val="0"/>
              <a:alphaOff val="0"/>
            </a:schemeClr>
          </a:lnRef>
          <a:fillRef idx="1">
            <a:scrgbClr r="0" g="0" b="0"/>
          </a:fillRef>
          <a:effectRef idx="0">
            <a:schemeClr val="accent3">
              <a:hueOff val="0"/>
              <a:satOff val="0"/>
              <a:lumOff val="0"/>
              <a:alphaOff val="0"/>
            </a:schemeClr>
          </a:effectRef>
          <a:fontRef idx="minor"/>
        </p:style>
        <p:txBody>
          <a:bodyPr/>
          <a:lstStyle/>
          <a:p>
            <a:endParaRPr lang="en-IL" dirty="0"/>
          </a:p>
        </p:txBody>
      </p:sp>
      <p:sp>
        <p:nvSpPr>
          <p:cNvPr id="10" name="Rounded Rectangle 9">
            <a:extLst>
              <a:ext uri="{FF2B5EF4-FFF2-40B4-BE49-F238E27FC236}">
                <a16:creationId xmlns:a16="http://schemas.microsoft.com/office/drawing/2014/main" id="{FF5FE1AF-A739-0648-BAED-C46133CD3749}"/>
              </a:ext>
            </a:extLst>
          </p:cNvPr>
          <p:cNvSpPr/>
          <p:nvPr/>
        </p:nvSpPr>
        <p:spPr>
          <a:xfrm>
            <a:off x="4784787" y="4286262"/>
            <a:ext cx="7222733" cy="1840092"/>
          </a:xfrm>
          <a:prstGeom prst="roundRect">
            <a:avLst>
              <a:gd name="adj" fmla="val 10000"/>
            </a:avLst>
          </a:prstGeom>
          <a:solidFill>
            <a:schemeClr val="accent6">
              <a:lumMod val="75000"/>
              <a:alpha val="60000"/>
            </a:schemeClr>
          </a:solidFill>
        </p:spPr>
        <p:style>
          <a:lnRef idx="0">
            <a:schemeClr val="lt1">
              <a:alpha val="0"/>
              <a:hueOff val="0"/>
              <a:satOff val="0"/>
              <a:lumOff val="0"/>
              <a:alphaOff val="0"/>
            </a:schemeClr>
          </a:lnRef>
          <a:fillRef idx="1">
            <a:scrgbClr r="0" g="0" b="0"/>
          </a:fillRef>
          <a:effectRef idx="0">
            <a:schemeClr val="accent4">
              <a:hueOff val="0"/>
              <a:satOff val="0"/>
              <a:lumOff val="0"/>
              <a:alphaOff val="0"/>
            </a:schemeClr>
          </a:effectRef>
          <a:fontRef idx="minor"/>
        </p:style>
      </p:sp>
      <p:sp>
        <p:nvSpPr>
          <p:cNvPr id="12" name="Rounded Rectangle 11">
            <a:extLst>
              <a:ext uri="{FF2B5EF4-FFF2-40B4-BE49-F238E27FC236}">
                <a16:creationId xmlns:a16="http://schemas.microsoft.com/office/drawing/2014/main" id="{54D30F51-E622-A04B-86C2-DA0D1BBB5B81}"/>
              </a:ext>
            </a:extLst>
          </p:cNvPr>
          <p:cNvSpPr/>
          <p:nvPr/>
        </p:nvSpPr>
        <p:spPr>
          <a:xfrm>
            <a:off x="4773986" y="164221"/>
            <a:ext cx="7237658" cy="1883636"/>
          </a:xfrm>
          <a:prstGeom prst="roundRect">
            <a:avLst/>
          </a:prstGeom>
          <a:noFill/>
          <a:ln w="508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5" name="Rounded Rectangle 14">
            <a:extLst>
              <a:ext uri="{FF2B5EF4-FFF2-40B4-BE49-F238E27FC236}">
                <a16:creationId xmlns:a16="http://schemas.microsoft.com/office/drawing/2014/main" id="{AA094675-75D9-BF44-A6E2-E41287C19BD5}"/>
              </a:ext>
            </a:extLst>
          </p:cNvPr>
          <p:cNvSpPr/>
          <p:nvPr/>
        </p:nvSpPr>
        <p:spPr>
          <a:xfrm>
            <a:off x="4766366" y="2305441"/>
            <a:ext cx="7237658" cy="1883636"/>
          </a:xfrm>
          <a:prstGeom prst="roundRect">
            <a:avLst/>
          </a:prstGeom>
          <a:noFill/>
          <a:ln w="508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6" name="Rounded Rectangle 15">
            <a:extLst>
              <a:ext uri="{FF2B5EF4-FFF2-40B4-BE49-F238E27FC236}">
                <a16:creationId xmlns:a16="http://schemas.microsoft.com/office/drawing/2014/main" id="{D33EE14B-BE25-F441-96CA-922F93F6533B}"/>
              </a:ext>
            </a:extLst>
          </p:cNvPr>
          <p:cNvSpPr/>
          <p:nvPr/>
        </p:nvSpPr>
        <p:spPr>
          <a:xfrm>
            <a:off x="4766366" y="4286262"/>
            <a:ext cx="7237658" cy="1883636"/>
          </a:xfrm>
          <a:prstGeom prst="roundRect">
            <a:avLst/>
          </a:prstGeom>
          <a:noFill/>
          <a:ln w="508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pic>
        <p:nvPicPr>
          <p:cNvPr id="17" name="Picture 16">
            <a:extLst>
              <a:ext uri="{FF2B5EF4-FFF2-40B4-BE49-F238E27FC236}">
                <a16:creationId xmlns:a16="http://schemas.microsoft.com/office/drawing/2014/main" id="{ACCE973C-5D22-FF4E-8F0C-5A86AA4563B9}"/>
              </a:ext>
            </a:extLst>
          </p:cNvPr>
          <p:cNvPicPr>
            <a:picLocks noChangeAspect="1"/>
          </p:cNvPicPr>
          <p:nvPr/>
        </p:nvPicPr>
        <p:blipFill>
          <a:blip r:embed="rId8"/>
          <a:stretch>
            <a:fillRect/>
          </a:stretch>
        </p:blipFill>
        <p:spPr>
          <a:xfrm>
            <a:off x="0" y="6464691"/>
            <a:ext cx="12192000" cy="375138"/>
          </a:xfrm>
          <a:prstGeom prst="rect">
            <a:avLst/>
          </a:prstGeom>
        </p:spPr>
      </p:pic>
    </p:spTree>
    <p:extLst>
      <p:ext uri="{BB962C8B-B14F-4D97-AF65-F5344CB8AC3E}">
        <p14:creationId xmlns:p14="http://schemas.microsoft.com/office/powerpoint/2010/main" val="36843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5"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p:txBody>
          <a:bodyPr/>
          <a:lstStyle/>
          <a:p>
            <a:r>
              <a:rPr lang="en-US" dirty="0">
                <a:latin typeface="+mn-lt"/>
              </a:rPr>
              <a:t>AWS IoT Rules</a:t>
            </a:r>
            <a:endParaRPr lang="en-IL" dirty="0">
              <a:latin typeface="+mn-lt"/>
            </a:endParaRPr>
          </a:p>
        </p:txBody>
      </p:sp>
      <p:sp>
        <p:nvSpPr>
          <p:cNvPr id="6" name="Rounded Rectangle 5">
            <a:extLst>
              <a:ext uri="{FF2B5EF4-FFF2-40B4-BE49-F238E27FC236}">
                <a16:creationId xmlns:a16="http://schemas.microsoft.com/office/drawing/2014/main" id="{6949B347-0289-CA43-928F-2E726EB08B73}"/>
              </a:ext>
            </a:extLst>
          </p:cNvPr>
          <p:cNvSpPr/>
          <p:nvPr/>
        </p:nvSpPr>
        <p:spPr>
          <a:xfrm flipH="1">
            <a:off x="1223204" y="1459435"/>
            <a:ext cx="9745592" cy="987528"/>
          </a:xfrm>
          <a:prstGeom prst="roundRect">
            <a:avLst>
              <a:gd name="adj" fmla="val 10000"/>
            </a:avLst>
          </a:prstGeom>
          <a:solidFill>
            <a:schemeClr val="accent6">
              <a:lumMod val="60000"/>
              <a:lumOff val="40000"/>
              <a:alpha val="57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r>
              <a:rPr lang="en-US" sz="2000" dirty="0">
                <a:solidFill>
                  <a:schemeClr val="tx1">
                    <a:alpha val="90000"/>
                  </a:schemeClr>
                </a:solidFill>
              </a:rPr>
              <a:t>Devices can send messages to AWS IoT backend topics and you can use these messages to carry out various actions</a:t>
            </a:r>
            <a:endParaRPr lang="en-US" sz="2000" dirty="0">
              <a:solidFill>
                <a:schemeClr val="tx1"/>
              </a:solidFill>
            </a:endParaRPr>
          </a:p>
        </p:txBody>
      </p:sp>
      <p:sp>
        <p:nvSpPr>
          <p:cNvPr id="10" name="Rounded Rectangle 9">
            <a:extLst>
              <a:ext uri="{FF2B5EF4-FFF2-40B4-BE49-F238E27FC236}">
                <a16:creationId xmlns:a16="http://schemas.microsoft.com/office/drawing/2014/main" id="{6D4E26D6-06B5-8C49-911B-EED324A79C74}"/>
              </a:ext>
            </a:extLst>
          </p:cNvPr>
          <p:cNvSpPr/>
          <p:nvPr/>
        </p:nvSpPr>
        <p:spPr>
          <a:xfrm flipH="1">
            <a:off x="1223204" y="2520810"/>
            <a:ext cx="4776904" cy="761496"/>
          </a:xfrm>
          <a:prstGeom prst="roundRect">
            <a:avLst>
              <a:gd name="adj" fmla="val 10000"/>
            </a:avLst>
          </a:prstGeom>
          <a:solidFill>
            <a:schemeClr val="accent6">
              <a:lumMod val="5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r>
              <a:rPr lang="en-US" sz="2000" dirty="0">
                <a:solidFill>
                  <a:schemeClr val="tx1">
                    <a:alpha val="90000"/>
                  </a:schemeClr>
                </a:solidFill>
              </a:rPr>
              <a:t>Write data received from a device to an Amazon DynamoDB database</a:t>
            </a:r>
            <a:endParaRPr lang="en-US" sz="2000" dirty="0">
              <a:solidFill>
                <a:schemeClr val="tx1"/>
              </a:solidFill>
            </a:endParaRPr>
          </a:p>
        </p:txBody>
      </p:sp>
      <p:sp>
        <p:nvSpPr>
          <p:cNvPr id="11" name="Rounded Rectangle 10">
            <a:extLst>
              <a:ext uri="{FF2B5EF4-FFF2-40B4-BE49-F238E27FC236}">
                <a16:creationId xmlns:a16="http://schemas.microsoft.com/office/drawing/2014/main" id="{981493F4-804F-B148-9262-903987BCB278}"/>
              </a:ext>
            </a:extLst>
          </p:cNvPr>
          <p:cNvSpPr/>
          <p:nvPr/>
        </p:nvSpPr>
        <p:spPr>
          <a:xfrm flipH="1">
            <a:off x="6191892" y="2520810"/>
            <a:ext cx="4776904" cy="761496"/>
          </a:xfrm>
          <a:prstGeom prst="roundRect">
            <a:avLst>
              <a:gd name="adj" fmla="val 10000"/>
            </a:avLst>
          </a:prstGeom>
          <a:solidFill>
            <a:schemeClr val="accent6">
              <a:lumMod val="75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r>
              <a:rPr lang="en-US" sz="2000" dirty="0">
                <a:solidFill>
                  <a:schemeClr val="tx1">
                    <a:alpha val="90000"/>
                  </a:schemeClr>
                </a:solidFill>
              </a:rPr>
              <a:t>Save a file to S3</a:t>
            </a:r>
            <a:endParaRPr lang="en-US" sz="2000" dirty="0">
              <a:solidFill>
                <a:schemeClr val="tx1"/>
              </a:solidFill>
            </a:endParaRPr>
          </a:p>
        </p:txBody>
      </p:sp>
      <p:sp>
        <p:nvSpPr>
          <p:cNvPr id="12" name="Rounded Rectangle 11">
            <a:extLst>
              <a:ext uri="{FF2B5EF4-FFF2-40B4-BE49-F238E27FC236}">
                <a16:creationId xmlns:a16="http://schemas.microsoft.com/office/drawing/2014/main" id="{F9B498E6-2112-8241-AB85-DE03272B37EA}"/>
              </a:ext>
            </a:extLst>
          </p:cNvPr>
          <p:cNvSpPr/>
          <p:nvPr/>
        </p:nvSpPr>
        <p:spPr>
          <a:xfrm flipH="1">
            <a:off x="1223204" y="3331404"/>
            <a:ext cx="4776904" cy="761496"/>
          </a:xfrm>
          <a:prstGeom prst="roundRect">
            <a:avLst>
              <a:gd name="adj" fmla="val 10000"/>
            </a:avLst>
          </a:prstGeom>
          <a:solidFill>
            <a:schemeClr val="accent5">
              <a:lumMod val="5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r>
              <a:rPr lang="en-US" sz="2000" dirty="0">
                <a:solidFill>
                  <a:schemeClr val="tx1">
                    <a:alpha val="90000"/>
                  </a:schemeClr>
                </a:solidFill>
              </a:rPr>
              <a:t>Send a push notification to users using Amazon SNS</a:t>
            </a:r>
            <a:endParaRPr lang="en-US" sz="2000" dirty="0">
              <a:solidFill>
                <a:schemeClr val="tx1"/>
              </a:solidFill>
            </a:endParaRPr>
          </a:p>
        </p:txBody>
      </p:sp>
      <p:sp>
        <p:nvSpPr>
          <p:cNvPr id="13" name="Rounded Rectangle 12">
            <a:extLst>
              <a:ext uri="{FF2B5EF4-FFF2-40B4-BE49-F238E27FC236}">
                <a16:creationId xmlns:a16="http://schemas.microsoft.com/office/drawing/2014/main" id="{70D676BF-3071-9C48-ACCC-F6342318E82E}"/>
              </a:ext>
            </a:extLst>
          </p:cNvPr>
          <p:cNvSpPr/>
          <p:nvPr/>
        </p:nvSpPr>
        <p:spPr>
          <a:xfrm flipH="1">
            <a:off x="6191891" y="3331404"/>
            <a:ext cx="4776904" cy="761496"/>
          </a:xfrm>
          <a:prstGeom prst="roundRect">
            <a:avLst>
              <a:gd name="adj" fmla="val 10000"/>
            </a:avLst>
          </a:prstGeom>
          <a:solidFill>
            <a:schemeClr val="accent5">
              <a:lumMod val="5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r>
              <a:rPr lang="en-US" sz="2000" dirty="0">
                <a:solidFill>
                  <a:schemeClr val="tx1">
                    <a:alpha val="90000"/>
                  </a:schemeClr>
                </a:solidFill>
              </a:rPr>
              <a:t>Push a message to SQS, Kinesis, Elasticsearch</a:t>
            </a:r>
            <a:endParaRPr lang="en-US" sz="2000" dirty="0">
              <a:solidFill>
                <a:schemeClr val="tx1"/>
              </a:solidFill>
            </a:endParaRPr>
          </a:p>
        </p:txBody>
      </p:sp>
      <p:sp>
        <p:nvSpPr>
          <p:cNvPr id="14" name="Rounded Rectangle 13">
            <a:extLst>
              <a:ext uri="{FF2B5EF4-FFF2-40B4-BE49-F238E27FC236}">
                <a16:creationId xmlns:a16="http://schemas.microsoft.com/office/drawing/2014/main" id="{54E094C7-0584-BF41-AD77-F687CE135D19}"/>
              </a:ext>
            </a:extLst>
          </p:cNvPr>
          <p:cNvSpPr/>
          <p:nvPr/>
        </p:nvSpPr>
        <p:spPr>
          <a:xfrm flipH="1">
            <a:off x="3929153" y="5017817"/>
            <a:ext cx="4333694" cy="761496"/>
          </a:xfrm>
          <a:prstGeom prst="roundRect">
            <a:avLst>
              <a:gd name="adj" fmla="val 10000"/>
            </a:avLst>
          </a:prstGeom>
          <a:solidFill>
            <a:schemeClr val="accent6">
              <a:lumMod val="60000"/>
              <a:lumOff val="40000"/>
              <a:alpha val="57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r>
              <a:rPr lang="en-US" sz="2000" dirty="0">
                <a:solidFill>
                  <a:schemeClr val="tx1">
                    <a:alpha val="90000"/>
                  </a:schemeClr>
                </a:solidFill>
              </a:rPr>
              <a:t>And more…</a:t>
            </a:r>
            <a:endParaRPr lang="en-US" sz="2000" dirty="0">
              <a:solidFill>
                <a:schemeClr val="tx1"/>
              </a:solidFill>
            </a:endParaRPr>
          </a:p>
        </p:txBody>
      </p:sp>
      <p:sp>
        <p:nvSpPr>
          <p:cNvPr id="16" name="Rounded Rectangle 15">
            <a:extLst>
              <a:ext uri="{FF2B5EF4-FFF2-40B4-BE49-F238E27FC236}">
                <a16:creationId xmlns:a16="http://schemas.microsoft.com/office/drawing/2014/main" id="{2B4DA040-95B8-854E-855A-CAD4FEB26CF4}"/>
              </a:ext>
            </a:extLst>
          </p:cNvPr>
          <p:cNvSpPr/>
          <p:nvPr/>
        </p:nvSpPr>
        <p:spPr>
          <a:xfrm flipH="1">
            <a:off x="1223204" y="4166747"/>
            <a:ext cx="4776904" cy="761496"/>
          </a:xfrm>
          <a:prstGeom prst="roundRect">
            <a:avLst>
              <a:gd name="adj" fmla="val 10000"/>
            </a:avLst>
          </a:prstGeom>
          <a:solidFill>
            <a:schemeClr val="accent6">
              <a:lumMod val="75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r>
              <a:rPr lang="en-US" sz="2000" dirty="0">
                <a:solidFill>
                  <a:schemeClr val="tx1">
                    <a:alpha val="90000"/>
                  </a:schemeClr>
                </a:solidFill>
              </a:rPr>
              <a:t>Invoke a Lambda</a:t>
            </a:r>
            <a:endParaRPr lang="en-US" sz="2000" dirty="0">
              <a:solidFill>
                <a:schemeClr val="tx1"/>
              </a:solidFill>
            </a:endParaRPr>
          </a:p>
        </p:txBody>
      </p:sp>
      <p:sp>
        <p:nvSpPr>
          <p:cNvPr id="17" name="Rounded Rectangle 16">
            <a:extLst>
              <a:ext uri="{FF2B5EF4-FFF2-40B4-BE49-F238E27FC236}">
                <a16:creationId xmlns:a16="http://schemas.microsoft.com/office/drawing/2014/main" id="{DB19A9A8-82AD-FC4D-B553-DE06FF311D3B}"/>
              </a:ext>
            </a:extLst>
          </p:cNvPr>
          <p:cNvSpPr/>
          <p:nvPr/>
        </p:nvSpPr>
        <p:spPr>
          <a:xfrm flipH="1">
            <a:off x="6191891" y="4166747"/>
            <a:ext cx="4776904" cy="761496"/>
          </a:xfrm>
          <a:prstGeom prst="roundRect">
            <a:avLst>
              <a:gd name="adj" fmla="val 10000"/>
            </a:avLst>
          </a:prstGeom>
          <a:solidFill>
            <a:schemeClr val="accent6">
              <a:lumMod val="5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r>
              <a:rPr lang="en-US" sz="2000" dirty="0">
                <a:solidFill>
                  <a:schemeClr val="tx1">
                    <a:alpha val="90000"/>
                  </a:schemeClr>
                </a:solidFill>
              </a:rPr>
              <a:t>Run a step-function</a:t>
            </a:r>
            <a:endParaRPr lang="en-US" sz="2000" dirty="0">
              <a:solidFill>
                <a:schemeClr val="tx1"/>
              </a:solidFill>
            </a:endParaRPr>
          </a:p>
        </p:txBody>
      </p:sp>
      <p:pic>
        <p:nvPicPr>
          <p:cNvPr id="9" name="Graphic 8" descr="Fan">
            <a:extLst>
              <a:ext uri="{FF2B5EF4-FFF2-40B4-BE49-F238E27FC236}">
                <a16:creationId xmlns:a16="http://schemas.microsoft.com/office/drawing/2014/main" id="{CAEF1313-A212-034F-B89C-38FE8EDAEB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1131" y="362700"/>
            <a:ext cx="914400" cy="914400"/>
          </a:xfrm>
          <a:prstGeom prst="rect">
            <a:avLst/>
          </a:prstGeom>
        </p:spPr>
      </p:pic>
      <p:sp>
        <p:nvSpPr>
          <p:cNvPr id="15" name="Rounded Rectangle 14">
            <a:extLst>
              <a:ext uri="{FF2B5EF4-FFF2-40B4-BE49-F238E27FC236}">
                <a16:creationId xmlns:a16="http://schemas.microsoft.com/office/drawing/2014/main" id="{D0320890-6096-BE46-B5B6-27DB55D18D46}"/>
              </a:ext>
            </a:extLst>
          </p:cNvPr>
          <p:cNvSpPr/>
          <p:nvPr/>
        </p:nvSpPr>
        <p:spPr>
          <a:xfrm flipH="1">
            <a:off x="1223203" y="1459435"/>
            <a:ext cx="9745592" cy="987528"/>
          </a:xfrm>
          <a:prstGeom prst="roundRect">
            <a:avLst>
              <a:gd name="adj" fmla="val 10000"/>
            </a:avLst>
          </a:prstGeom>
          <a:solidFill>
            <a:schemeClr val="accent6">
              <a:lumMod val="60000"/>
              <a:lumOff val="40000"/>
              <a:alpha val="5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endParaRPr lang="en-US" sz="2000" dirty="0">
              <a:solidFill>
                <a:schemeClr val="tx1"/>
              </a:solidFill>
            </a:endParaRPr>
          </a:p>
        </p:txBody>
      </p:sp>
      <p:sp>
        <p:nvSpPr>
          <p:cNvPr id="18" name="Rounded Rectangle 17">
            <a:extLst>
              <a:ext uri="{FF2B5EF4-FFF2-40B4-BE49-F238E27FC236}">
                <a16:creationId xmlns:a16="http://schemas.microsoft.com/office/drawing/2014/main" id="{2B1D8C6D-1F70-784E-9D6E-E349254FEA74}"/>
              </a:ext>
            </a:extLst>
          </p:cNvPr>
          <p:cNvSpPr/>
          <p:nvPr/>
        </p:nvSpPr>
        <p:spPr>
          <a:xfrm flipH="1">
            <a:off x="1223204" y="2520810"/>
            <a:ext cx="4776904" cy="761496"/>
          </a:xfrm>
          <a:prstGeom prst="roundRect">
            <a:avLst>
              <a:gd name="adj" fmla="val 10000"/>
            </a:avLst>
          </a:prstGeom>
          <a:solidFill>
            <a:schemeClr val="accent6">
              <a:lumMod val="50000"/>
              <a:alpha val="6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endParaRPr lang="en-US" sz="2000" dirty="0">
              <a:solidFill>
                <a:schemeClr val="tx1"/>
              </a:solidFill>
            </a:endParaRPr>
          </a:p>
        </p:txBody>
      </p:sp>
      <p:sp>
        <p:nvSpPr>
          <p:cNvPr id="19" name="Rounded Rectangle 18">
            <a:extLst>
              <a:ext uri="{FF2B5EF4-FFF2-40B4-BE49-F238E27FC236}">
                <a16:creationId xmlns:a16="http://schemas.microsoft.com/office/drawing/2014/main" id="{ED37D67A-1D38-5C48-A03C-FE405D1A737C}"/>
              </a:ext>
            </a:extLst>
          </p:cNvPr>
          <p:cNvSpPr/>
          <p:nvPr/>
        </p:nvSpPr>
        <p:spPr>
          <a:xfrm flipH="1">
            <a:off x="1223204" y="3354419"/>
            <a:ext cx="4776904" cy="761496"/>
          </a:xfrm>
          <a:prstGeom prst="roundRect">
            <a:avLst>
              <a:gd name="adj" fmla="val 10000"/>
            </a:avLst>
          </a:prstGeom>
          <a:solidFill>
            <a:schemeClr val="accent5">
              <a:lumMod val="50000"/>
              <a:alpha val="6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endParaRPr lang="en-US" sz="2000" dirty="0">
              <a:solidFill>
                <a:schemeClr val="tx1"/>
              </a:solidFill>
            </a:endParaRPr>
          </a:p>
        </p:txBody>
      </p:sp>
      <p:sp>
        <p:nvSpPr>
          <p:cNvPr id="20" name="Rounded Rectangle 19">
            <a:extLst>
              <a:ext uri="{FF2B5EF4-FFF2-40B4-BE49-F238E27FC236}">
                <a16:creationId xmlns:a16="http://schemas.microsoft.com/office/drawing/2014/main" id="{718F0F92-D797-9644-B306-F2BD988D600E}"/>
              </a:ext>
            </a:extLst>
          </p:cNvPr>
          <p:cNvSpPr/>
          <p:nvPr/>
        </p:nvSpPr>
        <p:spPr>
          <a:xfrm flipH="1">
            <a:off x="1223203" y="4166747"/>
            <a:ext cx="4776904" cy="761496"/>
          </a:xfrm>
          <a:prstGeom prst="roundRect">
            <a:avLst>
              <a:gd name="adj" fmla="val 10000"/>
            </a:avLst>
          </a:prstGeom>
          <a:solidFill>
            <a:schemeClr val="accent6">
              <a:lumMod val="75000"/>
              <a:alpha val="6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pPr marL="0" algn="r" defTabSz="914400" rtl="1" eaLnBrk="1" latinLnBrk="0" hangingPunct="1"/>
            <a:endParaRPr lang="en-US" sz="2000" dirty="0">
              <a:solidFill>
                <a:schemeClr val="tx1"/>
              </a:solidFill>
            </a:endParaRPr>
          </a:p>
        </p:txBody>
      </p:sp>
      <p:sp>
        <p:nvSpPr>
          <p:cNvPr id="21" name="Rounded Rectangle 20">
            <a:extLst>
              <a:ext uri="{FF2B5EF4-FFF2-40B4-BE49-F238E27FC236}">
                <a16:creationId xmlns:a16="http://schemas.microsoft.com/office/drawing/2014/main" id="{F2969352-C631-5E47-8DE2-00EB5484C2A3}"/>
              </a:ext>
            </a:extLst>
          </p:cNvPr>
          <p:cNvSpPr/>
          <p:nvPr/>
        </p:nvSpPr>
        <p:spPr>
          <a:xfrm flipH="1">
            <a:off x="6191891" y="2520810"/>
            <a:ext cx="4776904" cy="761496"/>
          </a:xfrm>
          <a:prstGeom prst="roundRect">
            <a:avLst>
              <a:gd name="adj" fmla="val 10000"/>
            </a:avLst>
          </a:prstGeom>
          <a:solidFill>
            <a:schemeClr val="accent6">
              <a:lumMod val="75000"/>
              <a:alpha val="6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endParaRPr lang="en-US" sz="2000" dirty="0">
              <a:solidFill>
                <a:schemeClr val="tx1"/>
              </a:solidFill>
            </a:endParaRPr>
          </a:p>
        </p:txBody>
      </p:sp>
      <p:sp>
        <p:nvSpPr>
          <p:cNvPr id="22" name="Rounded Rectangle 21">
            <a:extLst>
              <a:ext uri="{FF2B5EF4-FFF2-40B4-BE49-F238E27FC236}">
                <a16:creationId xmlns:a16="http://schemas.microsoft.com/office/drawing/2014/main" id="{1A843EC4-AC03-724E-994B-67AD4EB7959E}"/>
              </a:ext>
            </a:extLst>
          </p:cNvPr>
          <p:cNvSpPr/>
          <p:nvPr/>
        </p:nvSpPr>
        <p:spPr>
          <a:xfrm flipH="1">
            <a:off x="6191891" y="3343778"/>
            <a:ext cx="4776904" cy="761496"/>
          </a:xfrm>
          <a:prstGeom prst="roundRect">
            <a:avLst>
              <a:gd name="adj" fmla="val 10000"/>
            </a:avLst>
          </a:prstGeom>
          <a:solidFill>
            <a:schemeClr val="accent5">
              <a:lumMod val="50000"/>
              <a:alpha val="6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endParaRPr lang="en-US" sz="2000" dirty="0">
              <a:solidFill>
                <a:schemeClr val="tx1"/>
              </a:solidFill>
            </a:endParaRPr>
          </a:p>
        </p:txBody>
      </p:sp>
      <p:sp>
        <p:nvSpPr>
          <p:cNvPr id="23" name="Rounded Rectangle 22">
            <a:extLst>
              <a:ext uri="{FF2B5EF4-FFF2-40B4-BE49-F238E27FC236}">
                <a16:creationId xmlns:a16="http://schemas.microsoft.com/office/drawing/2014/main" id="{B0B81C99-120D-0F4A-B8CA-E4F829AB8746}"/>
              </a:ext>
            </a:extLst>
          </p:cNvPr>
          <p:cNvSpPr/>
          <p:nvPr/>
        </p:nvSpPr>
        <p:spPr>
          <a:xfrm flipH="1">
            <a:off x="6191891" y="4154373"/>
            <a:ext cx="4776904" cy="761496"/>
          </a:xfrm>
          <a:prstGeom prst="roundRect">
            <a:avLst>
              <a:gd name="adj" fmla="val 10000"/>
            </a:avLst>
          </a:prstGeom>
          <a:solidFill>
            <a:schemeClr val="accent6">
              <a:lumMod val="50000"/>
              <a:alpha val="6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endParaRPr lang="en-US" sz="2000" dirty="0">
              <a:solidFill>
                <a:schemeClr val="tx1"/>
              </a:solidFill>
            </a:endParaRPr>
          </a:p>
        </p:txBody>
      </p:sp>
      <p:sp>
        <p:nvSpPr>
          <p:cNvPr id="24" name="Rounded Rectangle 23">
            <a:extLst>
              <a:ext uri="{FF2B5EF4-FFF2-40B4-BE49-F238E27FC236}">
                <a16:creationId xmlns:a16="http://schemas.microsoft.com/office/drawing/2014/main" id="{4674AEEF-BC63-1347-BE48-0A0F9E9F7FEB}"/>
              </a:ext>
            </a:extLst>
          </p:cNvPr>
          <p:cNvSpPr/>
          <p:nvPr/>
        </p:nvSpPr>
        <p:spPr>
          <a:xfrm flipH="1">
            <a:off x="3929153" y="5027928"/>
            <a:ext cx="4333694" cy="761496"/>
          </a:xfrm>
          <a:prstGeom prst="roundRect">
            <a:avLst>
              <a:gd name="adj" fmla="val 10000"/>
            </a:avLst>
          </a:prstGeom>
          <a:solidFill>
            <a:schemeClr val="accent6">
              <a:lumMod val="60000"/>
              <a:lumOff val="40000"/>
              <a:alpha val="6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endParaRPr lang="en-US" sz="2000" dirty="0">
              <a:solidFill>
                <a:schemeClr val="tx1"/>
              </a:solidFill>
            </a:endParaRPr>
          </a:p>
        </p:txBody>
      </p:sp>
      <p:sp>
        <p:nvSpPr>
          <p:cNvPr id="25" name="Rounded Rectangle 24">
            <a:extLst>
              <a:ext uri="{FF2B5EF4-FFF2-40B4-BE49-F238E27FC236}">
                <a16:creationId xmlns:a16="http://schemas.microsoft.com/office/drawing/2014/main" id="{794CB6BF-C823-EA4F-92A5-C4140F3AC89C}"/>
              </a:ext>
            </a:extLst>
          </p:cNvPr>
          <p:cNvSpPr/>
          <p:nvPr/>
        </p:nvSpPr>
        <p:spPr>
          <a:xfrm>
            <a:off x="1211772" y="1443092"/>
            <a:ext cx="9745592" cy="1015456"/>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6" name="Rounded Rectangle 25">
            <a:extLst>
              <a:ext uri="{FF2B5EF4-FFF2-40B4-BE49-F238E27FC236}">
                <a16:creationId xmlns:a16="http://schemas.microsoft.com/office/drawing/2014/main" id="{0A43D764-5159-6946-A5F5-4074DCAC314F}"/>
              </a:ext>
            </a:extLst>
          </p:cNvPr>
          <p:cNvSpPr/>
          <p:nvPr/>
        </p:nvSpPr>
        <p:spPr>
          <a:xfrm>
            <a:off x="1131760" y="2377440"/>
            <a:ext cx="9943910" cy="3497579"/>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pic>
        <p:nvPicPr>
          <p:cNvPr id="27" name="Picture 26">
            <a:extLst>
              <a:ext uri="{FF2B5EF4-FFF2-40B4-BE49-F238E27FC236}">
                <a16:creationId xmlns:a16="http://schemas.microsoft.com/office/drawing/2014/main" id="{2A6B6307-79D7-3B46-A3E2-58E1DD241939}"/>
              </a:ext>
            </a:extLst>
          </p:cNvPr>
          <p:cNvPicPr>
            <a:picLocks noChangeAspect="1"/>
          </p:cNvPicPr>
          <p:nvPr/>
        </p:nvPicPr>
        <p:blipFill>
          <a:blip r:embed="rId5"/>
          <a:stretch>
            <a:fillRect/>
          </a:stretch>
        </p:blipFill>
        <p:spPr>
          <a:xfrm>
            <a:off x="0" y="6464691"/>
            <a:ext cx="12192000" cy="375138"/>
          </a:xfrm>
          <a:prstGeom prst="rect">
            <a:avLst/>
          </a:prstGeom>
        </p:spPr>
      </p:pic>
    </p:spTree>
    <p:extLst>
      <p:ext uri="{BB962C8B-B14F-4D97-AF65-F5344CB8AC3E}">
        <p14:creationId xmlns:p14="http://schemas.microsoft.com/office/powerpoint/2010/main" val="374041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a:xfrm>
            <a:off x="550863" y="549275"/>
            <a:ext cx="3565525" cy="5543549"/>
          </a:xfrm>
        </p:spPr>
        <p:txBody>
          <a:bodyPr wrap="square" anchor="ctr">
            <a:normAutofit/>
          </a:bodyPr>
          <a:lstStyle/>
          <a:p>
            <a:pPr algn="ctr"/>
            <a:r>
              <a:rPr lang="en-US" dirty="0">
                <a:latin typeface="+mn-lt"/>
              </a:rPr>
              <a:t>AWS IoT Rules - Continued</a:t>
            </a:r>
            <a:endParaRPr lang="en-IL" dirty="0">
              <a:latin typeface="+mn-lt"/>
            </a:endParaRP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aphicFrame>
        <p:nvGraphicFramePr>
          <p:cNvPr id="13" name="Content Placeholder 2">
            <a:extLst>
              <a:ext uri="{FF2B5EF4-FFF2-40B4-BE49-F238E27FC236}">
                <a16:creationId xmlns:a16="http://schemas.microsoft.com/office/drawing/2014/main" id="{53B43675-C891-4992-9A12-79127B793582}"/>
              </a:ext>
            </a:extLst>
          </p:cNvPr>
          <p:cNvGraphicFramePr>
            <a:graphicFrameLocks noGrp="1"/>
          </p:cNvGraphicFramePr>
          <p:nvPr>
            <p:ph idx="1"/>
            <p:extLst>
              <p:ext uri="{D42A27DB-BD31-4B8C-83A1-F6EECF244321}">
                <p14:modId xmlns:p14="http://schemas.microsoft.com/office/powerpoint/2010/main" val="879322910"/>
              </p:ext>
            </p:extLst>
          </p:nvPr>
        </p:nvGraphicFramePr>
        <p:xfrm>
          <a:off x="4851685" y="383019"/>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5292F296-5AB5-CC4D-A388-E59BCB340FAF}"/>
              </a:ext>
            </a:extLst>
          </p:cNvPr>
          <p:cNvSpPr/>
          <p:nvPr/>
        </p:nvSpPr>
        <p:spPr>
          <a:xfrm>
            <a:off x="4825016" y="390790"/>
            <a:ext cx="6373813" cy="1211509"/>
          </a:xfrm>
          <a:prstGeom prst="roundRect">
            <a:avLst>
              <a:gd name="adj" fmla="val 10000"/>
            </a:avLst>
          </a:prstGeom>
          <a:solidFill>
            <a:schemeClr val="accent6">
              <a:alpha val="6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endParaRPr lang="en-IL" dirty="0"/>
          </a:p>
        </p:txBody>
      </p:sp>
      <p:sp>
        <p:nvSpPr>
          <p:cNvPr id="7" name="Rounded Rectangle 6">
            <a:extLst>
              <a:ext uri="{FF2B5EF4-FFF2-40B4-BE49-F238E27FC236}">
                <a16:creationId xmlns:a16="http://schemas.microsoft.com/office/drawing/2014/main" id="{745E3423-13DB-C84D-AC9D-FD220CCF6454}"/>
              </a:ext>
            </a:extLst>
          </p:cNvPr>
          <p:cNvSpPr/>
          <p:nvPr/>
        </p:nvSpPr>
        <p:spPr>
          <a:xfrm>
            <a:off x="4851684" y="1943284"/>
            <a:ext cx="6373813" cy="1211509"/>
          </a:xfrm>
          <a:prstGeom prst="roundRect">
            <a:avLst>
              <a:gd name="adj" fmla="val 10000"/>
            </a:avLst>
          </a:prstGeom>
          <a:solidFill>
            <a:schemeClr val="accent5">
              <a:lumMod val="75000"/>
              <a:alpha val="60000"/>
            </a:schemeClr>
          </a:solidFill>
        </p:spPr>
        <p:style>
          <a:lnRef idx="0">
            <a:schemeClr val="lt1">
              <a:alpha val="0"/>
              <a:hueOff val="0"/>
              <a:satOff val="0"/>
              <a:lumOff val="0"/>
              <a:alphaOff val="0"/>
            </a:schemeClr>
          </a:lnRef>
          <a:fillRef idx="1">
            <a:scrgbClr r="0" g="0" b="0"/>
          </a:fillRef>
          <a:effectRef idx="0">
            <a:schemeClr val="accent3">
              <a:hueOff val="0"/>
              <a:satOff val="0"/>
              <a:lumOff val="0"/>
              <a:alphaOff val="0"/>
            </a:schemeClr>
          </a:effectRef>
          <a:fontRef idx="minor"/>
        </p:style>
      </p:sp>
      <p:sp>
        <p:nvSpPr>
          <p:cNvPr id="8" name="Rounded Rectangle 7">
            <a:extLst>
              <a:ext uri="{FF2B5EF4-FFF2-40B4-BE49-F238E27FC236}">
                <a16:creationId xmlns:a16="http://schemas.microsoft.com/office/drawing/2014/main" id="{CB3793A0-59E0-034F-8228-4365CD6B81C8}"/>
              </a:ext>
            </a:extLst>
          </p:cNvPr>
          <p:cNvSpPr/>
          <p:nvPr/>
        </p:nvSpPr>
        <p:spPr>
          <a:xfrm>
            <a:off x="4851684" y="3437400"/>
            <a:ext cx="6373813" cy="1211509"/>
          </a:xfrm>
          <a:prstGeom prst="roundRect">
            <a:avLst>
              <a:gd name="adj" fmla="val 10000"/>
            </a:avLst>
          </a:prstGeom>
          <a:solidFill>
            <a:schemeClr val="accent6">
              <a:lumMod val="75000"/>
              <a:alpha val="60000"/>
            </a:schemeClr>
          </a:solidFill>
        </p:spPr>
        <p:style>
          <a:lnRef idx="0">
            <a:schemeClr val="lt1">
              <a:alpha val="0"/>
              <a:hueOff val="0"/>
              <a:satOff val="0"/>
              <a:lumOff val="0"/>
              <a:alphaOff val="0"/>
            </a:schemeClr>
          </a:lnRef>
          <a:fillRef idx="1">
            <a:scrgbClr r="0" g="0" b="0"/>
          </a:fillRef>
          <a:effectRef idx="0">
            <a:schemeClr val="accent4">
              <a:hueOff val="0"/>
              <a:satOff val="0"/>
              <a:lumOff val="0"/>
              <a:alphaOff val="0"/>
            </a:schemeClr>
          </a:effectRef>
          <a:fontRef idx="minor"/>
        </p:style>
        <p:txBody>
          <a:bodyPr/>
          <a:lstStyle/>
          <a:p>
            <a:r>
              <a:rPr lang="en-IL" dirty="0"/>
              <a:t>	</a:t>
            </a:r>
          </a:p>
        </p:txBody>
      </p:sp>
      <p:sp>
        <p:nvSpPr>
          <p:cNvPr id="9" name="Rounded Rectangle 8">
            <a:extLst>
              <a:ext uri="{FF2B5EF4-FFF2-40B4-BE49-F238E27FC236}">
                <a16:creationId xmlns:a16="http://schemas.microsoft.com/office/drawing/2014/main" id="{F347DDB5-1F8C-0B4F-A97A-558FE0D95BB3}"/>
              </a:ext>
            </a:extLst>
          </p:cNvPr>
          <p:cNvSpPr/>
          <p:nvPr/>
        </p:nvSpPr>
        <p:spPr>
          <a:xfrm>
            <a:off x="4832633" y="4989171"/>
            <a:ext cx="6373813" cy="1211509"/>
          </a:xfrm>
          <a:prstGeom prst="roundRect">
            <a:avLst>
              <a:gd name="adj" fmla="val 10000"/>
            </a:avLst>
          </a:prstGeom>
          <a:solidFill>
            <a:schemeClr val="accent6">
              <a:lumMod val="50000"/>
              <a:alpha val="60000"/>
            </a:schemeClr>
          </a:solidFill>
        </p:spPr>
        <p:style>
          <a:lnRef idx="0">
            <a:schemeClr val="lt1">
              <a:alpha val="0"/>
              <a:hueOff val="0"/>
              <a:satOff val="0"/>
              <a:lumOff val="0"/>
              <a:alphaOff val="0"/>
            </a:schemeClr>
          </a:lnRef>
          <a:fillRef idx="1">
            <a:scrgbClr r="0" g="0" b="0"/>
          </a:fillRef>
          <a:effectRef idx="0">
            <a:schemeClr val="accent5">
              <a:hueOff val="0"/>
              <a:satOff val="0"/>
              <a:lumOff val="0"/>
              <a:alphaOff val="0"/>
            </a:schemeClr>
          </a:effectRef>
          <a:fontRef idx="minor"/>
        </p:style>
        <p:txBody>
          <a:bodyPr/>
          <a:lstStyle/>
          <a:p>
            <a:pPr marL="0" algn="r" defTabSz="914400" rtl="1" eaLnBrk="1" latinLnBrk="0" hangingPunct="1"/>
            <a:endParaRPr lang="en-IL" dirty="0"/>
          </a:p>
        </p:txBody>
      </p:sp>
      <p:sp>
        <p:nvSpPr>
          <p:cNvPr id="10" name="Rounded Rectangle 9">
            <a:extLst>
              <a:ext uri="{FF2B5EF4-FFF2-40B4-BE49-F238E27FC236}">
                <a16:creationId xmlns:a16="http://schemas.microsoft.com/office/drawing/2014/main" id="{5386BC34-090A-7E47-AF6F-522EB257A18B}"/>
              </a:ext>
            </a:extLst>
          </p:cNvPr>
          <p:cNvSpPr/>
          <p:nvPr/>
        </p:nvSpPr>
        <p:spPr>
          <a:xfrm>
            <a:off x="4828824" y="375248"/>
            <a:ext cx="6396673" cy="1219280"/>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17" name="Rounded Rectangle 16">
            <a:extLst>
              <a:ext uri="{FF2B5EF4-FFF2-40B4-BE49-F238E27FC236}">
                <a16:creationId xmlns:a16="http://schemas.microsoft.com/office/drawing/2014/main" id="{A976258B-C66B-6B44-8ED6-F18ACDA7D565}"/>
              </a:ext>
            </a:extLst>
          </p:cNvPr>
          <p:cNvSpPr/>
          <p:nvPr/>
        </p:nvSpPr>
        <p:spPr>
          <a:xfrm>
            <a:off x="4844064" y="1922108"/>
            <a:ext cx="6396673" cy="1219280"/>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18" name="Rounded Rectangle 17">
            <a:extLst>
              <a:ext uri="{FF2B5EF4-FFF2-40B4-BE49-F238E27FC236}">
                <a16:creationId xmlns:a16="http://schemas.microsoft.com/office/drawing/2014/main" id="{C4226466-7CC5-8146-8C21-BF2CDC7AFD43}"/>
              </a:ext>
            </a:extLst>
          </p:cNvPr>
          <p:cNvSpPr/>
          <p:nvPr/>
        </p:nvSpPr>
        <p:spPr>
          <a:xfrm>
            <a:off x="4832634" y="3396578"/>
            <a:ext cx="6396673" cy="1219280"/>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19" name="Rounded Rectangle 18">
            <a:extLst>
              <a:ext uri="{FF2B5EF4-FFF2-40B4-BE49-F238E27FC236}">
                <a16:creationId xmlns:a16="http://schemas.microsoft.com/office/drawing/2014/main" id="{1DF37000-4A5E-1F43-9ECB-A885E41DB59F}"/>
              </a:ext>
            </a:extLst>
          </p:cNvPr>
          <p:cNvSpPr/>
          <p:nvPr/>
        </p:nvSpPr>
        <p:spPr>
          <a:xfrm>
            <a:off x="4832634" y="4951058"/>
            <a:ext cx="6396673" cy="1219280"/>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pic>
        <p:nvPicPr>
          <p:cNvPr id="20" name="Picture 19">
            <a:extLst>
              <a:ext uri="{FF2B5EF4-FFF2-40B4-BE49-F238E27FC236}">
                <a16:creationId xmlns:a16="http://schemas.microsoft.com/office/drawing/2014/main" id="{A6734161-50E0-F14A-BAA2-D60489498F46}"/>
              </a:ext>
            </a:extLst>
          </p:cNvPr>
          <p:cNvPicPr>
            <a:picLocks noChangeAspect="1"/>
          </p:cNvPicPr>
          <p:nvPr/>
        </p:nvPicPr>
        <p:blipFill>
          <a:blip r:embed="rId8"/>
          <a:stretch>
            <a:fillRect/>
          </a:stretch>
        </p:blipFill>
        <p:spPr>
          <a:xfrm>
            <a:off x="0" y="6464691"/>
            <a:ext cx="12192000" cy="375138"/>
          </a:xfrm>
          <a:prstGeom prst="rect">
            <a:avLst/>
          </a:prstGeom>
        </p:spPr>
      </p:pic>
    </p:spTree>
    <p:extLst>
      <p:ext uri="{BB962C8B-B14F-4D97-AF65-F5344CB8AC3E}">
        <p14:creationId xmlns:p14="http://schemas.microsoft.com/office/powerpoint/2010/main" val="18349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7" grpId="0" animBg="1"/>
      <p:bldP spid="17" grpId="1" animBg="1"/>
      <p:bldP spid="18" grpId="0" animBg="1"/>
      <p:bldP spid="18" grpId="1"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a:xfrm>
            <a:off x="99317" y="549275"/>
            <a:ext cx="4017071" cy="5543549"/>
          </a:xfrm>
        </p:spPr>
        <p:txBody>
          <a:bodyPr wrap="square" anchor="ctr">
            <a:normAutofit/>
          </a:bodyPr>
          <a:lstStyle/>
          <a:p>
            <a:pPr algn="ctr"/>
            <a:r>
              <a:rPr lang="en-IL" sz="4000" dirty="0">
                <a:latin typeface="+mn-lt"/>
              </a:rPr>
              <a:t>AWS IoT Rules</a:t>
            </a:r>
            <a:br>
              <a:rPr lang="en-IL" sz="4000" dirty="0">
                <a:latin typeface="+mn-lt"/>
              </a:rPr>
            </a:br>
            <a:r>
              <a:rPr lang="en-IL" sz="4000" dirty="0">
                <a:latin typeface="+mn-lt"/>
              </a:rPr>
              <a:t>Basic Ingest</a:t>
            </a:r>
          </a:p>
        </p:txBody>
      </p:sp>
      <p:graphicFrame>
        <p:nvGraphicFramePr>
          <p:cNvPr id="5" name="Content Placeholder 2">
            <a:extLst>
              <a:ext uri="{FF2B5EF4-FFF2-40B4-BE49-F238E27FC236}">
                <a16:creationId xmlns:a16="http://schemas.microsoft.com/office/drawing/2014/main" id="{E8EEA53B-ED3F-41C8-B292-665DC1CD4EF1}"/>
              </a:ext>
            </a:extLst>
          </p:cNvPr>
          <p:cNvGraphicFramePr>
            <a:graphicFrameLocks noGrp="1"/>
          </p:cNvGraphicFramePr>
          <p:nvPr>
            <p:ph idx="1"/>
            <p:extLst>
              <p:ext uri="{D42A27DB-BD31-4B8C-83A1-F6EECF244321}">
                <p14:modId xmlns:p14="http://schemas.microsoft.com/office/powerpoint/2010/main" val="1097440804"/>
              </p:ext>
            </p:extLst>
          </p:nvPr>
        </p:nvGraphicFramePr>
        <p:xfrm>
          <a:off x="4960619" y="285328"/>
          <a:ext cx="6583423" cy="5993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773435BF-A9CC-504E-BC75-4B3C22D1C024}"/>
              </a:ext>
            </a:extLst>
          </p:cNvPr>
          <p:cNvPicPr>
            <a:picLocks noChangeAspect="1"/>
          </p:cNvPicPr>
          <p:nvPr/>
        </p:nvPicPr>
        <p:blipFill>
          <a:blip r:embed="rId8"/>
          <a:stretch>
            <a:fillRect/>
          </a:stretch>
        </p:blipFill>
        <p:spPr>
          <a:xfrm>
            <a:off x="0" y="6464691"/>
            <a:ext cx="12192000" cy="375138"/>
          </a:xfrm>
          <a:prstGeom prst="rect">
            <a:avLst/>
          </a:prstGeom>
        </p:spPr>
      </p:pic>
    </p:spTree>
    <p:extLst>
      <p:ext uri="{BB962C8B-B14F-4D97-AF65-F5344CB8AC3E}">
        <p14:creationId xmlns:p14="http://schemas.microsoft.com/office/powerpoint/2010/main" val="335505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a:xfrm>
            <a:off x="400692" y="584934"/>
            <a:ext cx="3565525" cy="1248703"/>
          </a:xfrm>
        </p:spPr>
        <p:txBody>
          <a:bodyPr wrap="square" anchor="ctr">
            <a:normAutofit/>
          </a:bodyPr>
          <a:lstStyle/>
          <a:p>
            <a:pPr algn="ctr"/>
            <a:r>
              <a:rPr lang="en-US" dirty="0">
                <a:latin typeface="+mn-lt"/>
              </a:rPr>
              <a:t>AWS IoT Jobs</a:t>
            </a:r>
            <a:endParaRPr lang="en-IL" dirty="0">
              <a:latin typeface="+mn-lt"/>
            </a:endParaRP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BB319F7C-AF83-184C-829E-15CDC718DD6F}"/>
              </a:ext>
            </a:extLst>
          </p:cNvPr>
          <p:cNvSpPr/>
          <p:nvPr/>
        </p:nvSpPr>
        <p:spPr>
          <a:xfrm flipH="1">
            <a:off x="1094989" y="1820283"/>
            <a:ext cx="5496675" cy="1448829"/>
          </a:xfrm>
          <a:prstGeom prst="roundRect">
            <a:avLst>
              <a:gd name="adj" fmla="val 10000"/>
            </a:avLst>
          </a:prstGeom>
          <a:solidFill>
            <a:schemeClr val="accent5">
              <a:lumMod val="75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r>
              <a:rPr lang="en-US" sz="2000" dirty="0">
                <a:solidFill>
                  <a:schemeClr val="tx1">
                    <a:alpha val="90000"/>
                  </a:schemeClr>
                </a:solidFill>
              </a:rPr>
              <a:t>A job is a remote operation that is sent to and executed on one or more devices connected to AWS IoT</a:t>
            </a:r>
            <a:endParaRPr lang="en-US" sz="2000" dirty="0">
              <a:solidFill>
                <a:schemeClr val="tx1"/>
              </a:solidFill>
            </a:endParaRPr>
          </a:p>
        </p:txBody>
      </p:sp>
      <p:sp>
        <p:nvSpPr>
          <p:cNvPr id="13" name="Rounded Rectangle 12">
            <a:extLst>
              <a:ext uri="{FF2B5EF4-FFF2-40B4-BE49-F238E27FC236}">
                <a16:creationId xmlns:a16="http://schemas.microsoft.com/office/drawing/2014/main" id="{35D9C292-4FBB-F642-9CAC-B6FEDAC4AA79}"/>
              </a:ext>
            </a:extLst>
          </p:cNvPr>
          <p:cNvSpPr/>
          <p:nvPr/>
        </p:nvSpPr>
        <p:spPr>
          <a:xfrm flipH="1">
            <a:off x="1094988" y="1820282"/>
            <a:ext cx="5496675" cy="1448829"/>
          </a:xfrm>
          <a:prstGeom prst="roundRect">
            <a:avLst>
              <a:gd name="adj" fmla="val 10000"/>
            </a:avLst>
          </a:prstGeom>
          <a:solidFill>
            <a:schemeClr val="accent5">
              <a:lumMod val="75000"/>
              <a:alpha val="5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endParaRPr lang="en-US" sz="2000" dirty="0">
              <a:solidFill>
                <a:schemeClr val="tx1"/>
              </a:solidFill>
            </a:endParaRPr>
          </a:p>
        </p:txBody>
      </p:sp>
      <p:pic>
        <p:nvPicPr>
          <p:cNvPr id="4" name="Graphic 3" descr="Briefcase">
            <a:extLst>
              <a:ext uri="{FF2B5EF4-FFF2-40B4-BE49-F238E27FC236}">
                <a16:creationId xmlns:a16="http://schemas.microsoft.com/office/drawing/2014/main" id="{AD7E6DD7-2C30-764B-AAC6-F1A73BB6B8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06223" y="733551"/>
            <a:ext cx="914400" cy="914400"/>
          </a:xfrm>
          <a:prstGeom prst="rect">
            <a:avLst/>
          </a:prstGeom>
        </p:spPr>
      </p:pic>
      <p:sp>
        <p:nvSpPr>
          <p:cNvPr id="17" name="Rounded Rectangle 16">
            <a:extLst>
              <a:ext uri="{FF2B5EF4-FFF2-40B4-BE49-F238E27FC236}">
                <a16:creationId xmlns:a16="http://schemas.microsoft.com/office/drawing/2014/main" id="{02F555CD-A15C-4C4E-BE6E-956F881B5C2E}"/>
              </a:ext>
            </a:extLst>
          </p:cNvPr>
          <p:cNvSpPr/>
          <p:nvPr/>
        </p:nvSpPr>
        <p:spPr>
          <a:xfrm>
            <a:off x="1094987" y="1820280"/>
            <a:ext cx="5496674" cy="1448829"/>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Rounded Rectangle 7">
            <a:extLst>
              <a:ext uri="{FF2B5EF4-FFF2-40B4-BE49-F238E27FC236}">
                <a16:creationId xmlns:a16="http://schemas.microsoft.com/office/drawing/2014/main" id="{8B7E6ACC-04F7-454E-8235-2387F9FCDBCE}"/>
              </a:ext>
            </a:extLst>
          </p:cNvPr>
          <p:cNvSpPr/>
          <p:nvPr/>
        </p:nvSpPr>
        <p:spPr>
          <a:xfrm flipH="1">
            <a:off x="2315437" y="2650674"/>
            <a:ext cx="5688777" cy="1881799"/>
          </a:xfrm>
          <a:prstGeom prst="roundRect">
            <a:avLst>
              <a:gd name="adj" fmla="val 10000"/>
            </a:avLst>
          </a:prstGeom>
          <a:solidFill>
            <a:schemeClr val="accent5">
              <a:lumMod val="5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r>
              <a:rPr lang="en-US" sz="2000" dirty="0">
                <a:solidFill>
                  <a:schemeClr val="tx1">
                    <a:alpha val="90000"/>
                  </a:schemeClr>
                </a:solidFill>
              </a:rPr>
              <a:t>For example, you can define a job that instructs a set of devices to download and install application or firmware updates, reboot, rotate certificates, or perform remote troubleshooting operations</a:t>
            </a:r>
            <a:endParaRPr lang="en-US" sz="2000" dirty="0">
              <a:solidFill>
                <a:schemeClr val="tx1"/>
              </a:solidFill>
            </a:endParaRPr>
          </a:p>
          <a:p>
            <a:endParaRPr lang="en-US" dirty="0">
              <a:solidFill>
                <a:schemeClr val="tx1"/>
              </a:solidFill>
            </a:endParaRPr>
          </a:p>
        </p:txBody>
      </p:sp>
      <p:sp>
        <p:nvSpPr>
          <p:cNvPr id="14" name="Rounded Rectangle 13">
            <a:extLst>
              <a:ext uri="{FF2B5EF4-FFF2-40B4-BE49-F238E27FC236}">
                <a16:creationId xmlns:a16="http://schemas.microsoft.com/office/drawing/2014/main" id="{1172AE4C-A772-6241-AF33-454CEF8F37AC}"/>
              </a:ext>
            </a:extLst>
          </p:cNvPr>
          <p:cNvSpPr/>
          <p:nvPr/>
        </p:nvSpPr>
        <p:spPr>
          <a:xfrm flipH="1">
            <a:off x="2295707" y="2641957"/>
            <a:ext cx="5688777" cy="1881799"/>
          </a:xfrm>
          <a:prstGeom prst="roundRect">
            <a:avLst>
              <a:gd name="adj" fmla="val 10000"/>
            </a:avLst>
          </a:prstGeom>
          <a:solidFill>
            <a:schemeClr val="accent5">
              <a:lumMod val="50000"/>
              <a:alpha val="5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endParaRPr lang="en-US" dirty="0">
              <a:solidFill>
                <a:schemeClr val="tx1"/>
              </a:solidFill>
            </a:endParaRPr>
          </a:p>
        </p:txBody>
      </p:sp>
      <p:sp>
        <p:nvSpPr>
          <p:cNvPr id="18" name="Rounded Rectangle 17">
            <a:extLst>
              <a:ext uri="{FF2B5EF4-FFF2-40B4-BE49-F238E27FC236}">
                <a16:creationId xmlns:a16="http://schemas.microsoft.com/office/drawing/2014/main" id="{802CCE9D-84CF-E54A-8199-7F2B7F3C5732}"/>
              </a:ext>
            </a:extLst>
          </p:cNvPr>
          <p:cNvSpPr/>
          <p:nvPr/>
        </p:nvSpPr>
        <p:spPr>
          <a:xfrm>
            <a:off x="2295706" y="2660264"/>
            <a:ext cx="5708508" cy="1863492"/>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Rounded Rectangle 8">
            <a:extLst>
              <a:ext uri="{FF2B5EF4-FFF2-40B4-BE49-F238E27FC236}">
                <a16:creationId xmlns:a16="http://schemas.microsoft.com/office/drawing/2014/main" id="{D898D25D-8B82-A840-A0EA-EE0234C58370}"/>
              </a:ext>
            </a:extLst>
          </p:cNvPr>
          <p:cNvSpPr/>
          <p:nvPr/>
        </p:nvSpPr>
        <p:spPr>
          <a:xfrm flipH="1">
            <a:off x="4023298" y="4137252"/>
            <a:ext cx="5317706" cy="1448829"/>
          </a:xfrm>
          <a:prstGeom prst="roundRect">
            <a:avLst>
              <a:gd name="adj" fmla="val 10000"/>
            </a:avLst>
          </a:prstGeom>
          <a:solidFill>
            <a:schemeClr val="accent6">
              <a:lumMod val="75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r>
              <a:rPr lang="en-US" sz="2000" dirty="0">
                <a:solidFill>
                  <a:schemeClr val="tx1">
                    <a:alpha val="90000"/>
                  </a:schemeClr>
                </a:solidFill>
              </a:rPr>
              <a:t>Continuous Jobs:  Jobs that are always “Alive” and will be applied to any device that join a group for example</a:t>
            </a:r>
            <a:endParaRPr lang="en-US" sz="2000" dirty="0"/>
          </a:p>
        </p:txBody>
      </p:sp>
      <p:sp>
        <p:nvSpPr>
          <p:cNvPr id="15" name="Rounded Rectangle 14">
            <a:extLst>
              <a:ext uri="{FF2B5EF4-FFF2-40B4-BE49-F238E27FC236}">
                <a16:creationId xmlns:a16="http://schemas.microsoft.com/office/drawing/2014/main" id="{D46C09C0-F83E-8343-A216-3DFF769077AC}"/>
              </a:ext>
            </a:extLst>
          </p:cNvPr>
          <p:cNvSpPr/>
          <p:nvPr/>
        </p:nvSpPr>
        <p:spPr>
          <a:xfrm flipH="1">
            <a:off x="4016214" y="4143124"/>
            <a:ext cx="5317706" cy="1448829"/>
          </a:xfrm>
          <a:prstGeom prst="roundRect">
            <a:avLst>
              <a:gd name="adj" fmla="val 10000"/>
            </a:avLst>
          </a:prstGeom>
          <a:solidFill>
            <a:schemeClr val="accent6">
              <a:lumMod val="75000"/>
              <a:alpha val="50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endParaRPr lang="en-US" dirty="0">
              <a:solidFill>
                <a:schemeClr val="tx1"/>
              </a:solidFill>
            </a:endParaRPr>
          </a:p>
        </p:txBody>
      </p:sp>
      <p:sp>
        <p:nvSpPr>
          <p:cNvPr id="19" name="Rounded Rectangle 18">
            <a:extLst>
              <a:ext uri="{FF2B5EF4-FFF2-40B4-BE49-F238E27FC236}">
                <a16:creationId xmlns:a16="http://schemas.microsoft.com/office/drawing/2014/main" id="{F8845C06-37D7-1244-B632-97D7B2BDB1D4}"/>
              </a:ext>
            </a:extLst>
          </p:cNvPr>
          <p:cNvSpPr/>
          <p:nvPr/>
        </p:nvSpPr>
        <p:spPr>
          <a:xfrm>
            <a:off x="4023298" y="4110119"/>
            <a:ext cx="5310622" cy="1441988"/>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21" name="Picture 20">
            <a:extLst>
              <a:ext uri="{FF2B5EF4-FFF2-40B4-BE49-F238E27FC236}">
                <a16:creationId xmlns:a16="http://schemas.microsoft.com/office/drawing/2014/main" id="{BC8D9D36-4C9A-B348-878D-EE71CF05294F}"/>
              </a:ext>
            </a:extLst>
          </p:cNvPr>
          <p:cNvPicPr>
            <a:picLocks noChangeAspect="1"/>
          </p:cNvPicPr>
          <p:nvPr/>
        </p:nvPicPr>
        <p:blipFill>
          <a:blip r:embed="rId5"/>
          <a:stretch>
            <a:fillRect/>
          </a:stretch>
        </p:blipFill>
        <p:spPr>
          <a:xfrm>
            <a:off x="0" y="6464691"/>
            <a:ext cx="12192000" cy="375138"/>
          </a:xfrm>
          <a:prstGeom prst="rect">
            <a:avLst/>
          </a:prstGeom>
        </p:spPr>
      </p:pic>
    </p:spTree>
    <p:extLst>
      <p:ext uri="{BB962C8B-B14F-4D97-AF65-F5344CB8AC3E}">
        <p14:creationId xmlns:p14="http://schemas.microsoft.com/office/powerpoint/2010/main" val="204240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4" grpId="0" animBg="1"/>
      <p:bldP spid="14" grpId="1" animBg="1"/>
      <p:bldP spid="18" grpId="0" animBg="1"/>
      <p:bldP spid="18" grpId="1" animBg="1"/>
      <p:bldP spid="15"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a:xfrm>
            <a:off x="243274" y="301792"/>
            <a:ext cx="11091600" cy="1332000"/>
          </a:xfrm>
        </p:spPr>
        <p:txBody>
          <a:bodyPr/>
          <a:lstStyle/>
          <a:p>
            <a:r>
              <a:rPr lang="en-US" dirty="0">
                <a:latin typeface="+mn-lt"/>
              </a:rPr>
              <a:t>AWS IoT SDKs</a:t>
            </a:r>
            <a:endParaRPr lang="en-IL" dirty="0">
              <a:latin typeface="+mn-lt"/>
            </a:endParaRPr>
          </a:p>
        </p:txBody>
      </p:sp>
      <p:sp>
        <p:nvSpPr>
          <p:cNvPr id="4" name="Rounded Rectangle 3">
            <a:extLst>
              <a:ext uri="{FF2B5EF4-FFF2-40B4-BE49-F238E27FC236}">
                <a16:creationId xmlns:a16="http://schemas.microsoft.com/office/drawing/2014/main" id="{5B705CF3-DAF7-1E42-9BEF-0D6CA0107A70}"/>
              </a:ext>
            </a:extLst>
          </p:cNvPr>
          <p:cNvSpPr/>
          <p:nvPr/>
        </p:nvSpPr>
        <p:spPr>
          <a:xfrm flipH="1">
            <a:off x="4338795" y="2445250"/>
            <a:ext cx="4333694" cy="2131987"/>
          </a:xfrm>
          <a:prstGeom prst="roundRect">
            <a:avLst>
              <a:gd name="adj" fmla="val 10000"/>
            </a:avLst>
          </a:prstGeom>
          <a:solidFill>
            <a:schemeClr val="accent6">
              <a:lumMod val="60000"/>
              <a:lumOff val="40000"/>
              <a:alpha val="57000"/>
            </a:schemeClr>
          </a:solidFill>
          <a:ln w="38100">
            <a:solidFill>
              <a:srgbClr val="FF8B3D"/>
            </a:solidFill>
          </a:ln>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r>
              <a:rPr lang="en-US" sz="3200" dirty="0">
                <a:solidFill>
                  <a:schemeClr val="tx1">
                    <a:alpha val="90000"/>
                  </a:schemeClr>
                </a:solidFill>
              </a:rPr>
              <a:t>AWS </a:t>
            </a:r>
            <a:r>
              <a:rPr lang="en-US" sz="3200" dirty="0" err="1">
                <a:solidFill>
                  <a:schemeClr val="tx1">
                    <a:alpha val="90000"/>
                  </a:schemeClr>
                </a:solidFill>
              </a:rPr>
              <a:t>Iot</a:t>
            </a:r>
            <a:r>
              <a:rPr lang="en-US" sz="3200" dirty="0">
                <a:solidFill>
                  <a:schemeClr val="tx1">
                    <a:alpha val="90000"/>
                  </a:schemeClr>
                </a:solidFill>
              </a:rPr>
              <a:t> Provides many SDKs for all major languages and platforms. </a:t>
            </a:r>
          </a:p>
          <a:p>
            <a:endParaRPr lang="en-US" sz="2000" dirty="0">
              <a:solidFill>
                <a:schemeClr val="tx1"/>
              </a:solidFill>
            </a:endParaRPr>
          </a:p>
        </p:txBody>
      </p:sp>
      <p:sp>
        <p:nvSpPr>
          <p:cNvPr id="5" name="Rounded Rectangle 4">
            <a:extLst>
              <a:ext uri="{FF2B5EF4-FFF2-40B4-BE49-F238E27FC236}">
                <a16:creationId xmlns:a16="http://schemas.microsoft.com/office/drawing/2014/main" id="{E7FBFEC5-8246-614C-8FAC-9C1C4DF0F500}"/>
              </a:ext>
            </a:extLst>
          </p:cNvPr>
          <p:cNvSpPr/>
          <p:nvPr/>
        </p:nvSpPr>
        <p:spPr>
          <a:xfrm flipH="1">
            <a:off x="6748207" y="520102"/>
            <a:ext cx="1036303" cy="752634"/>
          </a:xfrm>
          <a:prstGeom prst="roundRect">
            <a:avLst>
              <a:gd name="adj" fmla="val 10000"/>
            </a:avLst>
          </a:prstGeom>
          <a:solidFill>
            <a:schemeClr val="accent6">
              <a:lumMod val="75000"/>
              <a:alpha val="57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pPr algn="ctr"/>
            <a:r>
              <a:rPr lang="en-US" sz="3200" dirty="0">
                <a:solidFill>
                  <a:schemeClr val="tx1">
                    <a:alpha val="90000"/>
                  </a:schemeClr>
                </a:solidFill>
              </a:rPr>
              <a:t>Java</a:t>
            </a:r>
            <a:endParaRPr lang="en-US" sz="3200" dirty="0">
              <a:solidFill>
                <a:schemeClr val="tx1"/>
              </a:solidFill>
            </a:endParaRPr>
          </a:p>
        </p:txBody>
      </p:sp>
      <p:sp>
        <p:nvSpPr>
          <p:cNvPr id="6" name="Rounded Rectangle 5">
            <a:extLst>
              <a:ext uri="{FF2B5EF4-FFF2-40B4-BE49-F238E27FC236}">
                <a16:creationId xmlns:a16="http://schemas.microsoft.com/office/drawing/2014/main" id="{0FEEEEE2-4EFB-314D-9F83-1473CBF862B3}"/>
              </a:ext>
            </a:extLst>
          </p:cNvPr>
          <p:cNvSpPr/>
          <p:nvPr/>
        </p:nvSpPr>
        <p:spPr>
          <a:xfrm flipH="1">
            <a:off x="8880989" y="881158"/>
            <a:ext cx="1469531" cy="752634"/>
          </a:xfrm>
          <a:prstGeom prst="roundRect">
            <a:avLst>
              <a:gd name="adj" fmla="val 10000"/>
            </a:avLst>
          </a:prstGeom>
          <a:solidFill>
            <a:schemeClr val="accent5">
              <a:lumMod val="50000"/>
              <a:alpha val="57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pPr algn="ctr"/>
            <a:r>
              <a:rPr lang="en-US" sz="3200" dirty="0">
                <a:solidFill>
                  <a:schemeClr val="tx1">
                    <a:alpha val="90000"/>
                  </a:schemeClr>
                </a:solidFill>
              </a:rPr>
              <a:t>Python</a:t>
            </a:r>
            <a:endParaRPr lang="en-US" sz="3200" dirty="0">
              <a:solidFill>
                <a:schemeClr val="tx1"/>
              </a:solidFill>
            </a:endParaRPr>
          </a:p>
        </p:txBody>
      </p:sp>
      <p:sp>
        <p:nvSpPr>
          <p:cNvPr id="7" name="Rounded Rectangle 6">
            <a:extLst>
              <a:ext uri="{FF2B5EF4-FFF2-40B4-BE49-F238E27FC236}">
                <a16:creationId xmlns:a16="http://schemas.microsoft.com/office/drawing/2014/main" id="{8353D932-4BD3-F148-9EFE-F1E057234DEB}"/>
              </a:ext>
            </a:extLst>
          </p:cNvPr>
          <p:cNvSpPr/>
          <p:nvPr/>
        </p:nvSpPr>
        <p:spPr>
          <a:xfrm flipH="1">
            <a:off x="5036109" y="5628926"/>
            <a:ext cx="892079" cy="752634"/>
          </a:xfrm>
          <a:prstGeom prst="roundRect">
            <a:avLst>
              <a:gd name="adj" fmla="val 10000"/>
            </a:avLst>
          </a:prstGeom>
          <a:solidFill>
            <a:schemeClr val="accent6">
              <a:lumMod val="50000"/>
              <a:alpha val="57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pPr algn="ctr"/>
            <a:r>
              <a:rPr lang="en-US" sz="3200" dirty="0">
                <a:solidFill>
                  <a:schemeClr val="tx1">
                    <a:alpha val="90000"/>
                  </a:schemeClr>
                </a:solidFill>
              </a:rPr>
              <a:t>JS</a:t>
            </a:r>
            <a:endParaRPr lang="en-US" sz="3200" dirty="0">
              <a:solidFill>
                <a:schemeClr val="tx1"/>
              </a:solidFill>
            </a:endParaRPr>
          </a:p>
        </p:txBody>
      </p:sp>
      <p:sp>
        <p:nvSpPr>
          <p:cNvPr id="8" name="Rounded Rectangle 7">
            <a:extLst>
              <a:ext uri="{FF2B5EF4-FFF2-40B4-BE49-F238E27FC236}">
                <a16:creationId xmlns:a16="http://schemas.microsoft.com/office/drawing/2014/main" id="{26473C48-D111-4748-B4E0-1A5CD8A3CA6F}"/>
              </a:ext>
            </a:extLst>
          </p:cNvPr>
          <p:cNvSpPr/>
          <p:nvPr/>
        </p:nvSpPr>
        <p:spPr>
          <a:xfrm flipH="1">
            <a:off x="9433206" y="4338711"/>
            <a:ext cx="1980510" cy="1080905"/>
          </a:xfrm>
          <a:prstGeom prst="roundRect">
            <a:avLst>
              <a:gd name="adj" fmla="val 10000"/>
            </a:avLst>
          </a:prstGeom>
          <a:solidFill>
            <a:schemeClr val="accent6">
              <a:lumMod val="50000"/>
              <a:alpha val="57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pPr algn="ctr"/>
            <a:r>
              <a:rPr lang="en-US" sz="3200" dirty="0">
                <a:solidFill>
                  <a:schemeClr val="tx1">
                    <a:alpha val="90000"/>
                  </a:schemeClr>
                </a:solidFill>
              </a:rPr>
              <a:t>Embedded C</a:t>
            </a:r>
            <a:endParaRPr lang="en-US" sz="3200" dirty="0">
              <a:solidFill>
                <a:schemeClr val="tx1"/>
              </a:solidFill>
            </a:endParaRPr>
          </a:p>
        </p:txBody>
      </p:sp>
      <p:sp>
        <p:nvSpPr>
          <p:cNvPr id="9" name="Rounded Rectangle 8">
            <a:extLst>
              <a:ext uri="{FF2B5EF4-FFF2-40B4-BE49-F238E27FC236}">
                <a16:creationId xmlns:a16="http://schemas.microsoft.com/office/drawing/2014/main" id="{56FC0852-E5BA-6F49-B233-4F56E6ED9415}"/>
              </a:ext>
            </a:extLst>
          </p:cNvPr>
          <p:cNvSpPr/>
          <p:nvPr/>
        </p:nvSpPr>
        <p:spPr>
          <a:xfrm flipH="1">
            <a:off x="9433206" y="2445250"/>
            <a:ext cx="1754478" cy="905034"/>
          </a:xfrm>
          <a:prstGeom prst="roundRect">
            <a:avLst>
              <a:gd name="adj" fmla="val 10000"/>
            </a:avLst>
          </a:prstGeom>
          <a:solidFill>
            <a:schemeClr val="accent5">
              <a:lumMod val="75000"/>
              <a:alpha val="57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pPr algn="ctr"/>
            <a:r>
              <a:rPr lang="en-US" sz="3200" dirty="0">
                <a:solidFill>
                  <a:schemeClr val="tx1">
                    <a:alpha val="90000"/>
                  </a:schemeClr>
                </a:solidFill>
              </a:rPr>
              <a:t>Android</a:t>
            </a:r>
            <a:endParaRPr lang="en-US" sz="3200" dirty="0">
              <a:solidFill>
                <a:schemeClr val="tx1"/>
              </a:solidFill>
            </a:endParaRPr>
          </a:p>
        </p:txBody>
      </p:sp>
      <p:sp>
        <p:nvSpPr>
          <p:cNvPr id="10" name="Rounded Rectangle 9">
            <a:extLst>
              <a:ext uri="{FF2B5EF4-FFF2-40B4-BE49-F238E27FC236}">
                <a16:creationId xmlns:a16="http://schemas.microsoft.com/office/drawing/2014/main" id="{BAF61DF4-A09F-9146-88AA-C709B0FE9AFF}"/>
              </a:ext>
            </a:extLst>
          </p:cNvPr>
          <p:cNvSpPr/>
          <p:nvPr/>
        </p:nvSpPr>
        <p:spPr>
          <a:xfrm flipH="1">
            <a:off x="3642415" y="5064756"/>
            <a:ext cx="892079" cy="752634"/>
          </a:xfrm>
          <a:prstGeom prst="roundRect">
            <a:avLst>
              <a:gd name="adj" fmla="val 10000"/>
            </a:avLst>
          </a:prstGeom>
          <a:solidFill>
            <a:schemeClr val="accent5">
              <a:lumMod val="75000"/>
              <a:alpha val="57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pPr algn="ctr"/>
            <a:r>
              <a:rPr lang="en-US" sz="3200" dirty="0">
                <a:solidFill>
                  <a:schemeClr val="tx1">
                    <a:alpha val="90000"/>
                  </a:schemeClr>
                </a:solidFill>
              </a:rPr>
              <a:t>iOS</a:t>
            </a:r>
            <a:endParaRPr lang="en-US" sz="3200" dirty="0">
              <a:solidFill>
                <a:schemeClr val="tx1"/>
              </a:solidFill>
            </a:endParaRPr>
          </a:p>
        </p:txBody>
      </p:sp>
      <p:sp>
        <p:nvSpPr>
          <p:cNvPr id="11" name="Rounded Rectangle 10">
            <a:extLst>
              <a:ext uri="{FF2B5EF4-FFF2-40B4-BE49-F238E27FC236}">
                <a16:creationId xmlns:a16="http://schemas.microsoft.com/office/drawing/2014/main" id="{FF813EF8-6811-A64F-B530-028A472138BB}"/>
              </a:ext>
            </a:extLst>
          </p:cNvPr>
          <p:cNvSpPr/>
          <p:nvPr/>
        </p:nvSpPr>
        <p:spPr>
          <a:xfrm flipH="1">
            <a:off x="4636609" y="247348"/>
            <a:ext cx="1691077" cy="862376"/>
          </a:xfrm>
          <a:prstGeom prst="roundRect">
            <a:avLst>
              <a:gd name="adj" fmla="val 10000"/>
            </a:avLst>
          </a:prstGeom>
          <a:solidFill>
            <a:schemeClr val="accent6">
              <a:lumMod val="50000"/>
              <a:alpha val="57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pPr algn="ctr"/>
            <a:r>
              <a:rPr lang="en-US" sz="3200" dirty="0">
                <a:solidFill>
                  <a:schemeClr val="tx1">
                    <a:alpha val="90000"/>
                  </a:schemeClr>
                </a:solidFill>
              </a:rPr>
              <a:t>Arduino</a:t>
            </a:r>
            <a:endParaRPr lang="en-US" sz="3200" dirty="0">
              <a:solidFill>
                <a:schemeClr val="tx1"/>
              </a:solidFill>
            </a:endParaRPr>
          </a:p>
        </p:txBody>
      </p:sp>
      <p:cxnSp>
        <p:nvCxnSpPr>
          <p:cNvPr id="15" name="Straight Connector 14">
            <a:extLst>
              <a:ext uri="{FF2B5EF4-FFF2-40B4-BE49-F238E27FC236}">
                <a16:creationId xmlns:a16="http://schemas.microsoft.com/office/drawing/2014/main" id="{49EF5D44-9C47-E448-B6B0-D47888B21BB2}"/>
              </a:ext>
            </a:extLst>
          </p:cNvPr>
          <p:cNvCxnSpPr>
            <a:stCxn id="4" idx="0"/>
            <a:endCxn id="5" idx="2"/>
          </p:cNvCxnSpPr>
          <p:nvPr/>
        </p:nvCxnSpPr>
        <p:spPr>
          <a:xfrm flipV="1">
            <a:off x="6505642" y="1272736"/>
            <a:ext cx="760716" cy="1172514"/>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39E7FC-FF4B-E447-A8B1-294CF53FFCF0}"/>
              </a:ext>
            </a:extLst>
          </p:cNvPr>
          <p:cNvCxnSpPr>
            <a:cxnSpLocks/>
            <a:stCxn id="4" idx="0"/>
            <a:endCxn id="6" idx="2"/>
          </p:cNvCxnSpPr>
          <p:nvPr/>
        </p:nvCxnSpPr>
        <p:spPr>
          <a:xfrm flipV="1">
            <a:off x="6505642" y="1633792"/>
            <a:ext cx="3110112" cy="811458"/>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DCCB78A-3753-E247-8EC0-C09C9A3F78F4}"/>
              </a:ext>
            </a:extLst>
          </p:cNvPr>
          <p:cNvCxnSpPr>
            <a:cxnSpLocks/>
            <a:stCxn id="4" idx="1"/>
          </p:cNvCxnSpPr>
          <p:nvPr/>
        </p:nvCxnSpPr>
        <p:spPr>
          <a:xfrm flipV="1">
            <a:off x="8672489" y="2897768"/>
            <a:ext cx="726027" cy="613476"/>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C06DF63-C6E7-9C42-B47A-CAAADFDD18EE}"/>
              </a:ext>
            </a:extLst>
          </p:cNvPr>
          <p:cNvCxnSpPr>
            <a:cxnSpLocks/>
            <a:stCxn id="4" idx="1"/>
            <a:endCxn id="8" idx="3"/>
          </p:cNvCxnSpPr>
          <p:nvPr/>
        </p:nvCxnSpPr>
        <p:spPr>
          <a:xfrm>
            <a:off x="8672489" y="3511244"/>
            <a:ext cx="760717" cy="1367920"/>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49ADE87-B4DE-EE48-B787-7E9E9BAB597E}"/>
              </a:ext>
            </a:extLst>
          </p:cNvPr>
          <p:cNvCxnSpPr>
            <a:cxnSpLocks/>
            <a:stCxn id="4" idx="0"/>
            <a:endCxn id="11" idx="2"/>
          </p:cNvCxnSpPr>
          <p:nvPr/>
        </p:nvCxnSpPr>
        <p:spPr>
          <a:xfrm flipH="1" flipV="1">
            <a:off x="5482147" y="1109724"/>
            <a:ext cx="1023495" cy="1335526"/>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DA224813-43A2-F546-B579-9AB83A7264DA}"/>
              </a:ext>
            </a:extLst>
          </p:cNvPr>
          <p:cNvSpPr/>
          <p:nvPr/>
        </p:nvSpPr>
        <p:spPr>
          <a:xfrm flipH="1">
            <a:off x="6945427" y="5111401"/>
            <a:ext cx="2230542" cy="1228765"/>
          </a:xfrm>
          <a:prstGeom prst="roundRect">
            <a:avLst>
              <a:gd name="adj" fmla="val 10000"/>
            </a:avLst>
          </a:prstGeom>
          <a:solidFill>
            <a:schemeClr val="accent6">
              <a:lumMod val="75000"/>
              <a:alpha val="57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pPr algn="ctr"/>
            <a:r>
              <a:rPr lang="en-US" sz="3200" dirty="0">
                <a:solidFill>
                  <a:schemeClr val="tx1">
                    <a:alpha val="90000"/>
                  </a:schemeClr>
                </a:solidFill>
              </a:rPr>
              <a:t>C++</a:t>
            </a:r>
          </a:p>
          <a:p>
            <a:pPr algn="ctr"/>
            <a:r>
              <a:rPr lang="en-US" sz="1200" dirty="0">
                <a:solidFill>
                  <a:schemeClr val="tx1">
                    <a:alpha val="90000"/>
                  </a:schemeClr>
                </a:solidFill>
              </a:rPr>
              <a:t>C++ 11+ </a:t>
            </a:r>
            <a:r>
              <a:rPr lang="en-US" sz="1200" dirty="0" err="1">
                <a:solidFill>
                  <a:schemeClr val="tx1">
                    <a:alpha val="90000"/>
                  </a:schemeClr>
                </a:solidFill>
              </a:rPr>
              <a:t>CMake</a:t>
            </a:r>
            <a:r>
              <a:rPr lang="en-US" sz="1200" dirty="0">
                <a:solidFill>
                  <a:schemeClr val="tx1">
                    <a:alpha val="90000"/>
                  </a:schemeClr>
                </a:solidFill>
              </a:rPr>
              <a:t> 3.1+, Clang 3.9+ or GCC 4.4+ or MSVC 2015+</a:t>
            </a:r>
          </a:p>
          <a:p>
            <a:pPr algn="ctr"/>
            <a:r>
              <a:rPr lang="en-US" sz="3200" dirty="0">
                <a:solidFill>
                  <a:schemeClr val="tx1">
                    <a:alpha val="90000"/>
                  </a:schemeClr>
                </a:solidFill>
              </a:rPr>
              <a:t> </a:t>
            </a:r>
            <a:endParaRPr lang="en-US" sz="3200" dirty="0">
              <a:solidFill>
                <a:schemeClr val="tx1"/>
              </a:solidFill>
            </a:endParaRPr>
          </a:p>
        </p:txBody>
      </p:sp>
      <p:cxnSp>
        <p:nvCxnSpPr>
          <p:cNvPr id="32" name="Straight Connector 31">
            <a:extLst>
              <a:ext uri="{FF2B5EF4-FFF2-40B4-BE49-F238E27FC236}">
                <a16:creationId xmlns:a16="http://schemas.microsoft.com/office/drawing/2014/main" id="{70AC71E2-BF3E-174D-A85F-F494B59954DA}"/>
              </a:ext>
            </a:extLst>
          </p:cNvPr>
          <p:cNvCxnSpPr>
            <a:cxnSpLocks/>
            <a:stCxn id="4" idx="2"/>
            <a:endCxn id="29" idx="0"/>
          </p:cNvCxnSpPr>
          <p:nvPr/>
        </p:nvCxnSpPr>
        <p:spPr>
          <a:xfrm>
            <a:off x="6505642" y="4577237"/>
            <a:ext cx="1555056" cy="534164"/>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42E94C-F953-C641-9369-6C70ABA1977B}"/>
              </a:ext>
            </a:extLst>
          </p:cNvPr>
          <p:cNvCxnSpPr>
            <a:cxnSpLocks/>
            <a:stCxn id="4" idx="2"/>
            <a:endCxn id="7" idx="0"/>
          </p:cNvCxnSpPr>
          <p:nvPr/>
        </p:nvCxnSpPr>
        <p:spPr>
          <a:xfrm flipH="1">
            <a:off x="5482148" y="4577237"/>
            <a:ext cx="1023494" cy="1051689"/>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63ADFD1-E7DF-6246-9FC0-EDC4651B691B}"/>
              </a:ext>
            </a:extLst>
          </p:cNvPr>
          <p:cNvCxnSpPr>
            <a:cxnSpLocks/>
            <a:stCxn id="4" idx="2"/>
            <a:endCxn id="10" idx="0"/>
          </p:cNvCxnSpPr>
          <p:nvPr/>
        </p:nvCxnSpPr>
        <p:spPr>
          <a:xfrm flipH="1">
            <a:off x="4088454" y="4577237"/>
            <a:ext cx="2417188" cy="487519"/>
          </a:xfrm>
          <a:prstGeom prst="line">
            <a:avLst/>
          </a:prstGeom>
          <a:ln w="2222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E4A7E34F-FCC4-2F45-96DD-BC947B6E8732}"/>
              </a:ext>
            </a:extLst>
          </p:cNvPr>
          <p:cNvSpPr/>
          <p:nvPr/>
        </p:nvSpPr>
        <p:spPr>
          <a:xfrm flipH="1">
            <a:off x="1004316" y="2740808"/>
            <a:ext cx="2115012" cy="1454396"/>
          </a:xfrm>
          <a:prstGeom prst="roundRect">
            <a:avLst>
              <a:gd name="adj" fmla="val 10000"/>
            </a:avLst>
          </a:prstGeom>
          <a:solidFill>
            <a:schemeClr val="accent4">
              <a:lumMod val="75000"/>
              <a:alpha val="57000"/>
            </a:schemeClr>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txBody>
          <a:bodyPr/>
          <a:lstStyle/>
          <a:p>
            <a:pPr algn="ctr"/>
            <a:r>
              <a:rPr lang="en-US" sz="2000" dirty="0">
                <a:solidFill>
                  <a:schemeClr val="tx1">
                    <a:alpha val="90000"/>
                  </a:schemeClr>
                </a:solidFill>
              </a:rPr>
              <a:t>Can easily be implemented in Go with its standard libraries</a:t>
            </a:r>
            <a:endParaRPr lang="en-US" sz="2000" dirty="0">
              <a:solidFill>
                <a:schemeClr val="tx1"/>
              </a:solidFill>
            </a:endParaRPr>
          </a:p>
        </p:txBody>
      </p:sp>
      <p:pic>
        <p:nvPicPr>
          <p:cNvPr id="12" name="Graphic 11" descr="Ethernet">
            <a:extLst>
              <a:ext uri="{FF2B5EF4-FFF2-40B4-BE49-F238E27FC236}">
                <a16:creationId xmlns:a16="http://schemas.microsoft.com/office/drawing/2014/main" id="{14207F5F-A907-7143-8D98-D9AF29F5F4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0013" y="815536"/>
            <a:ext cx="914400" cy="914400"/>
          </a:xfrm>
          <a:prstGeom prst="rect">
            <a:avLst/>
          </a:prstGeom>
        </p:spPr>
      </p:pic>
      <p:pic>
        <p:nvPicPr>
          <p:cNvPr id="22" name="Picture 21">
            <a:extLst>
              <a:ext uri="{FF2B5EF4-FFF2-40B4-BE49-F238E27FC236}">
                <a16:creationId xmlns:a16="http://schemas.microsoft.com/office/drawing/2014/main" id="{86F6CE9A-8E60-F647-B178-B4B0479E7D46}"/>
              </a:ext>
            </a:extLst>
          </p:cNvPr>
          <p:cNvPicPr>
            <a:picLocks noChangeAspect="1"/>
          </p:cNvPicPr>
          <p:nvPr/>
        </p:nvPicPr>
        <p:blipFill>
          <a:blip r:embed="rId4"/>
          <a:stretch>
            <a:fillRect/>
          </a:stretch>
        </p:blipFill>
        <p:spPr>
          <a:xfrm>
            <a:off x="0" y="6464691"/>
            <a:ext cx="12192000" cy="375138"/>
          </a:xfrm>
          <a:prstGeom prst="rect">
            <a:avLst/>
          </a:prstGeom>
        </p:spPr>
      </p:pic>
    </p:spTree>
    <p:extLst>
      <p:ext uri="{BB962C8B-B14F-4D97-AF65-F5344CB8AC3E}">
        <p14:creationId xmlns:p14="http://schemas.microsoft.com/office/powerpoint/2010/main" val="883033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AF16F9B3-6842-C34A-9E83-DB988C7254CA}"/>
              </a:ext>
            </a:extLst>
          </p:cNvPr>
          <p:cNvPicPr>
            <a:picLocks noChangeAspect="1"/>
          </p:cNvPicPr>
          <p:nvPr/>
        </p:nvPicPr>
        <p:blipFill>
          <a:blip r:embed="rId3"/>
          <a:stretch>
            <a:fillRect/>
          </a:stretch>
        </p:blipFill>
        <p:spPr>
          <a:xfrm>
            <a:off x="0" y="6484449"/>
            <a:ext cx="12192000" cy="375138"/>
          </a:xfrm>
          <a:prstGeom prst="rect">
            <a:avLst/>
          </a:prstGeom>
        </p:spPr>
      </p:pic>
      <p:grpSp>
        <p:nvGrpSpPr>
          <p:cNvPr id="16"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8" name="Content Placeholder 2">
            <a:extLst>
              <a:ext uri="{FF2B5EF4-FFF2-40B4-BE49-F238E27FC236}">
                <a16:creationId xmlns:a16="http://schemas.microsoft.com/office/drawing/2014/main" id="{7FCF4509-5349-4DB6-93E1-EFDFC21B39AA}"/>
              </a:ext>
            </a:extLst>
          </p:cNvPr>
          <p:cNvGraphicFramePr>
            <a:graphicFrameLocks noGrp="1"/>
          </p:cNvGraphicFramePr>
          <p:nvPr>
            <p:ph idx="1"/>
            <p:extLst>
              <p:ext uri="{D42A27DB-BD31-4B8C-83A1-F6EECF244321}">
                <p14:modId xmlns:p14="http://schemas.microsoft.com/office/powerpoint/2010/main" val="2763461503"/>
              </p:ext>
            </p:extLst>
          </p:nvPr>
        </p:nvGraphicFramePr>
        <p:xfrm>
          <a:off x="320110" y="-267132"/>
          <a:ext cx="9102904" cy="72467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0" name="Group 19">
            <a:extLst>
              <a:ext uri="{FF2B5EF4-FFF2-40B4-BE49-F238E27FC236}">
                <a16:creationId xmlns:a16="http://schemas.microsoft.com/office/drawing/2014/main" id="{F04F1B0B-33FE-854F-80DC-2F7468E6C582}"/>
              </a:ext>
            </a:extLst>
          </p:cNvPr>
          <p:cNvGrpSpPr/>
          <p:nvPr/>
        </p:nvGrpSpPr>
        <p:grpSpPr>
          <a:xfrm>
            <a:off x="341882" y="232578"/>
            <a:ext cx="3786164" cy="1893082"/>
            <a:chOff x="8054" y="499809"/>
            <a:chExt cx="3786164" cy="1893082"/>
          </a:xfrm>
          <a:solidFill>
            <a:schemeClr val="accent5">
              <a:lumMod val="50000"/>
              <a:alpha val="40000"/>
            </a:schemeClr>
          </a:solidFill>
        </p:grpSpPr>
        <p:sp>
          <p:nvSpPr>
            <p:cNvPr id="22" name="Rounded Rectangle 21">
              <a:extLst>
                <a:ext uri="{FF2B5EF4-FFF2-40B4-BE49-F238E27FC236}">
                  <a16:creationId xmlns:a16="http://schemas.microsoft.com/office/drawing/2014/main" id="{91676DDC-EA9F-7347-B22B-1D7764AD5B94}"/>
                </a:ext>
              </a:extLst>
            </p:cNvPr>
            <p:cNvSpPr/>
            <p:nvPr/>
          </p:nvSpPr>
          <p:spPr>
            <a:xfrm>
              <a:off x="8054" y="499809"/>
              <a:ext cx="3786164" cy="1893082"/>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23" name="Rounded Rectangle 4">
              <a:extLst>
                <a:ext uri="{FF2B5EF4-FFF2-40B4-BE49-F238E27FC236}">
                  <a16:creationId xmlns:a16="http://schemas.microsoft.com/office/drawing/2014/main" id="{62237520-6D67-004B-B0A3-AE5DA3ACE2A4}"/>
                </a:ext>
              </a:extLst>
            </p:cNvPr>
            <p:cNvSpPr txBox="1"/>
            <p:nvPr/>
          </p:nvSpPr>
          <p:spPr>
            <a:xfrm>
              <a:off x="63500" y="555255"/>
              <a:ext cx="3675272" cy="17821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grpSp>
      <p:grpSp>
        <p:nvGrpSpPr>
          <p:cNvPr id="24" name="Group 23">
            <a:extLst>
              <a:ext uri="{FF2B5EF4-FFF2-40B4-BE49-F238E27FC236}">
                <a16:creationId xmlns:a16="http://schemas.microsoft.com/office/drawing/2014/main" id="{A95450B7-7006-954E-9951-666D15584B51}"/>
              </a:ext>
            </a:extLst>
          </p:cNvPr>
          <p:cNvGrpSpPr/>
          <p:nvPr/>
        </p:nvGrpSpPr>
        <p:grpSpPr>
          <a:xfrm>
            <a:off x="330996" y="2420089"/>
            <a:ext cx="3786164" cy="1893082"/>
            <a:chOff x="8054" y="499809"/>
            <a:chExt cx="3786164" cy="1893082"/>
          </a:xfrm>
          <a:solidFill>
            <a:schemeClr val="accent5">
              <a:lumMod val="50000"/>
              <a:alpha val="40000"/>
            </a:schemeClr>
          </a:solidFill>
        </p:grpSpPr>
        <p:sp>
          <p:nvSpPr>
            <p:cNvPr id="25" name="Rounded Rectangle 24">
              <a:extLst>
                <a:ext uri="{FF2B5EF4-FFF2-40B4-BE49-F238E27FC236}">
                  <a16:creationId xmlns:a16="http://schemas.microsoft.com/office/drawing/2014/main" id="{A7F8B604-3192-6144-9964-CA9783A9AC2A}"/>
                </a:ext>
              </a:extLst>
            </p:cNvPr>
            <p:cNvSpPr/>
            <p:nvPr/>
          </p:nvSpPr>
          <p:spPr>
            <a:xfrm>
              <a:off x="8054" y="499809"/>
              <a:ext cx="3786164" cy="1893082"/>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26" name="Rounded Rectangle 4">
              <a:extLst>
                <a:ext uri="{FF2B5EF4-FFF2-40B4-BE49-F238E27FC236}">
                  <a16:creationId xmlns:a16="http://schemas.microsoft.com/office/drawing/2014/main" id="{DEF0DB1A-4B4C-0846-A59F-F4ECF2D0CD59}"/>
                </a:ext>
              </a:extLst>
            </p:cNvPr>
            <p:cNvSpPr txBox="1"/>
            <p:nvPr/>
          </p:nvSpPr>
          <p:spPr>
            <a:xfrm>
              <a:off x="63500" y="555255"/>
              <a:ext cx="3675272" cy="17821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grpSp>
      <p:grpSp>
        <p:nvGrpSpPr>
          <p:cNvPr id="27" name="Group 26">
            <a:extLst>
              <a:ext uri="{FF2B5EF4-FFF2-40B4-BE49-F238E27FC236}">
                <a16:creationId xmlns:a16="http://schemas.microsoft.com/office/drawing/2014/main" id="{53A2D4F0-BBA1-A940-920D-0982E106BD6D}"/>
              </a:ext>
            </a:extLst>
          </p:cNvPr>
          <p:cNvGrpSpPr/>
          <p:nvPr/>
        </p:nvGrpSpPr>
        <p:grpSpPr>
          <a:xfrm>
            <a:off x="5636850" y="231562"/>
            <a:ext cx="3786164" cy="1893082"/>
            <a:chOff x="5308684" y="499809"/>
            <a:chExt cx="3786164" cy="1893082"/>
          </a:xfrm>
          <a:solidFill>
            <a:schemeClr val="accent6">
              <a:lumMod val="75000"/>
              <a:alpha val="40000"/>
            </a:schemeClr>
          </a:solidFill>
        </p:grpSpPr>
        <p:sp>
          <p:nvSpPr>
            <p:cNvPr id="28" name="Rounded Rectangle 27">
              <a:extLst>
                <a:ext uri="{FF2B5EF4-FFF2-40B4-BE49-F238E27FC236}">
                  <a16:creationId xmlns:a16="http://schemas.microsoft.com/office/drawing/2014/main" id="{AD16258B-8C28-7942-AC1A-9FC1A6DCE311}"/>
                </a:ext>
              </a:extLst>
            </p:cNvPr>
            <p:cNvSpPr/>
            <p:nvPr/>
          </p:nvSpPr>
          <p:spPr>
            <a:xfrm>
              <a:off x="5308684" y="499809"/>
              <a:ext cx="3786164" cy="1893082"/>
            </a:xfrm>
            <a:prstGeom prst="roundRect">
              <a:avLst>
                <a:gd name="adj" fmla="val 10000"/>
              </a:avLst>
            </a:prstGeom>
            <a:grp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9" name="Rounded Rectangle 4">
              <a:extLst>
                <a:ext uri="{FF2B5EF4-FFF2-40B4-BE49-F238E27FC236}">
                  <a16:creationId xmlns:a16="http://schemas.microsoft.com/office/drawing/2014/main" id="{E7228D75-D43E-1147-A494-F8F27D03B94B}"/>
                </a:ext>
              </a:extLst>
            </p:cNvPr>
            <p:cNvSpPr txBox="1"/>
            <p:nvPr/>
          </p:nvSpPr>
          <p:spPr>
            <a:xfrm>
              <a:off x="5364130" y="555255"/>
              <a:ext cx="3675272" cy="17821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grpSp>
      <p:grpSp>
        <p:nvGrpSpPr>
          <p:cNvPr id="30" name="Group 29">
            <a:extLst>
              <a:ext uri="{FF2B5EF4-FFF2-40B4-BE49-F238E27FC236}">
                <a16:creationId xmlns:a16="http://schemas.microsoft.com/office/drawing/2014/main" id="{DD535ADB-A11A-0F46-8F42-351EC0F0C3E1}"/>
              </a:ext>
            </a:extLst>
          </p:cNvPr>
          <p:cNvGrpSpPr/>
          <p:nvPr/>
        </p:nvGrpSpPr>
        <p:grpSpPr>
          <a:xfrm>
            <a:off x="5636850" y="2409722"/>
            <a:ext cx="3786164" cy="1893082"/>
            <a:chOff x="5308684" y="499809"/>
            <a:chExt cx="3786164" cy="1893082"/>
          </a:xfrm>
          <a:solidFill>
            <a:schemeClr val="accent6">
              <a:lumMod val="75000"/>
              <a:alpha val="40000"/>
            </a:schemeClr>
          </a:solidFill>
        </p:grpSpPr>
        <p:sp>
          <p:nvSpPr>
            <p:cNvPr id="31" name="Rounded Rectangle 30">
              <a:extLst>
                <a:ext uri="{FF2B5EF4-FFF2-40B4-BE49-F238E27FC236}">
                  <a16:creationId xmlns:a16="http://schemas.microsoft.com/office/drawing/2014/main" id="{211F7444-50FB-9B49-9A11-D1F793E823E1}"/>
                </a:ext>
              </a:extLst>
            </p:cNvPr>
            <p:cNvSpPr/>
            <p:nvPr/>
          </p:nvSpPr>
          <p:spPr>
            <a:xfrm>
              <a:off x="5308684" y="499809"/>
              <a:ext cx="3786164" cy="1893082"/>
            </a:xfrm>
            <a:prstGeom prst="roundRect">
              <a:avLst>
                <a:gd name="adj" fmla="val 10000"/>
              </a:avLst>
            </a:prstGeom>
            <a:grp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32" name="Rounded Rectangle 4">
              <a:extLst>
                <a:ext uri="{FF2B5EF4-FFF2-40B4-BE49-F238E27FC236}">
                  <a16:creationId xmlns:a16="http://schemas.microsoft.com/office/drawing/2014/main" id="{0F0679D7-DF14-854C-9D9B-6B3D87E071B3}"/>
                </a:ext>
              </a:extLst>
            </p:cNvPr>
            <p:cNvSpPr txBox="1"/>
            <p:nvPr/>
          </p:nvSpPr>
          <p:spPr>
            <a:xfrm>
              <a:off x="5364130" y="555255"/>
              <a:ext cx="3675272" cy="17821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grpSp>
      <p:sp>
        <p:nvSpPr>
          <p:cNvPr id="42" name="Rounded Rectangle 41">
            <a:extLst>
              <a:ext uri="{FF2B5EF4-FFF2-40B4-BE49-F238E27FC236}">
                <a16:creationId xmlns:a16="http://schemas.microsoft.com/office/drawing/2014/main" id="{42E21673-A899-5C4E-916D-3B54D00032F9}"/>
              </a:ext>
            </a:extLst>
          </p:cNvPr>
          <p:cNvSpPr/>
          <p:nvPr/>
        </p:nvSpPr>
        <p:spPr>
          <a:xfrm>
            <a:off x="320110" y="231562"/>
            <a:ext cx="3786164" cy="1893082"/>
          </a:xfrm>
          <a:prstGeom prst="roundRect">
            <a:avLst>
              <a:gd name="adj" fmla="val 10000"/>
            </a:avLst>
          </a:prstGeom>
          <a:noFill/>
          <a:ln w="38100">
            <a:solidFill>
              <a:srgbClr val="FF8B3D"/>
            </a:solidFill>
          </a:ln>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44" name="Rounded Rectangle 43">
            <a:extLst>
              <a:ext uri="{FF2B5EF4-FFF2-40B4-BE49-F238E27FC236}">
                <a16:creationId xmlns:a16="http://schemas.microsoft.com/office/drawing/2014/main" id="{86DC45FF-6041-A94E-A943-4A1231E303D9}"/>
              </a:ext>
            </a:extLst>
          </p:cNvPr>
          <p:cNvSpPr/>
          <p:nvPr/>
        </p:nvSpPr>
        <p:spPr>
          <a:xfrm>
            <a:off x="320110" y="2409206"/>
            <a:ext cx="3786164" cy="1893082"/>
          </a:xfrm>
          <a:prstGeom prst="roundRect">
            <a:avLst>
              <a:gd name="adj" fmla="val 10000"/>
            </a:avLst>
          </a:prstGeom>
          <a:noFill/>
          <a:ln w="38100">
            <a:solidFill>
              <a:srgbClr val="FF8B3D"/>
            </a:solidFill>
          </a:ln>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45" name="Rounded Rectangle 44">
            <a:extLst>
              <a:ext uri="{FF2B5EF4-FFF2-40B4-BE49-F238E27FC236}">
                <a16:creationId xmlns:a16="http://schemas.microsoft.com/office/drawing/2014/main" id="{A9CF9C2D-0553-324A-AD0F-617056DD47ED}"/>
              </a:ext>
            </a:extLst>
          </p:cNvPr>
          <p:cNvSpPr/>
          <p:nvPr/>
        </p:nvSpPr>
        <p:spPr>
          <a:xfrm>
            <a:off x="5643475" y="233925"/>
            <a:ext cx="3786164" cy="1893082"/>
          </a:xfrm>
          <a:prstGeom prst="roundRect">
            <a:avLst>
              <a:gd name="adj" fmla="val 10000"/>
            </a:avLst>
          </a:prstGeom>
          <a:noFill/>
          <a:ln w="38100">
            <a:solidFill>
              <a:srgbClr val="FF8B3D"/>
            </a:solidFill>
          </a:ln>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46" name="Rounded Rectangle 45">
            <a:extLst>
              <a:ext uri="{FF2B5EF4-FFF2-40B4-BE49-F238E27FC236}">
                <a16:creationId xmlns:a16="http://schemas.microsoft.com/office/drawing/2014/main" id="{E942FBF6-49D5-3B44-8128-82F73F5D2F0A}"/>
              </a:ext>
            </a:extLst>
          </p:cNvPr>
          <p:cNvSpPr/>
          <p:nvPr/>
        </p:nvSpPr>
        <p:spPr>
          <a:xfrm>
            <a:off x="5640163" y="2419332"/>
            <a:ext cx="3786164" cy="1893082"/>
          </a:xfrm>
          <a:prstGeom prst="roundRect">
            <a:avLst>
              <a:gd name="adj" fmla="val 10000"/>
            </a:avLst>
          </a:prstGeom>
          <a:noFill/>
          <a:ln w="38100">
            <a:solidFill>
              <a:srgbClr val="FF8B3D"/>
            </a:solidFill>
          </a:ln>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grpSp>
        <p:nvGrpSpPr>
          <p:cNvPr id="33" name="Group 32">
            <a:extLst>
              <a:ext uri="{FF2B5EF4-FFF2-40B4-BE49-F238E27FC236}">
                <a16:creationId xmlns:a16="http://schemas.microsoft.com/office/drawing/2014/main" id="{EAD8525D-6A49-A94F-BE46-17731461B1F7}"/>
              </a:ext>
            </a:extLst>
          </p:cNvPr>
          <p:cNvGrpSpPr/>
          <p:nvPr/>
        </p:nvGrpSpPr>
        <p:grpSpPr>
          <a:xfrm>
            <a:off x="5632045" y="4586606"/>
            <a:ext cx="3786164" cy="1893082"/>
            <a:chOff x="5308684" y="499809"/>
            <a:chExt cx="3786164" cy="1893082"/>
          </a:xfrm>
          <a:solidFill>
            <a:schemeClr val="accent6">
              <a:lumMod val="75000"/>
              <a:alpha val="40000"/>
            </a:schemeClr>
          </a:solidFill>
        </p:grpSpPr>
        <p:sp>
          <p:nvSpPr>
            <p:cNvPr id="34" name="Rounded Rectangle 33">
              <a:extLst>
                <a:ext uri="{FF2B5EF4-FFF2-40B4-BE49-F238E27FC236}">
                  <a16:creationId xmlns:a16="http://schemas.microsoft.com/office/drawing/2014/main" id="{AE63EC66-63A8-BC47-85B9-FA255CDDBF56}"/>
                </a:ext>
              </a:extLst>
            </p:cNvPr>
            <p:cNvSpPr/>
            <p:nvPr/>
          </p:nvSpPr>
          <p:spPr>
            <a:xfrm>
              <a:off x="5308684" y="499809"/>
              <a:ext cx="3786164" cy="1893082"/>
            </a:xfrm>
            <a:prstGeom prst="roundRect">
              <a:avLst>
                <a:gd name="adj" fmla="val 10000"/>
              </a:avLst>
            </a:prstGeom>
            <a:grpFill/>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35" name="Rounded Rectangle 4">
              <a:extLst>
                <a:ext uri="{FF2B5EF4-FFF2-40B4-BE49-F238E27FC236}">
                  <a16:creationId xmlns:a16="http://schemas.microsoft.com/office/drawing/2014/main" id="{410A0683-B7C7-AC44-9789-8950B6EA3EDF}"/>
                </a:ext>
              </a:extLst>
            </p:cNvPr>
            <p:cNvSpPr txBox="1"/>
            <p:nvPr/>
          </p:nvSpPr>
          <p:spPr>
            <a:xfrm>
              <a:off x="5364130" y="555255"/>
              <a:ext cx="3675272" cy="17821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grpSp>
      <p:sp>
        <p:nvSpPr>
          <p:cNvPr id="47" name="Rounded Rectangle 46">
            <a:extLst>
              <a:ext uri="{FF2B5EF4-FFF2-40B4-BE49-F238E27FC236}">
                <a16:creationId xmlns:a16="http://schemas.microsoft.com/office/drawing/2014/main" id="{6164637C-47F1-D346-854E-1EB5C71BA065}"/>
              </a:ext>
            </a:extLst>
          </p:cNvPr>
          <p:cNvSpPr/>
          <p:nvPr/>
        </p:nvSpPr>
        <p:spPr>
          <a:xfrm>
            <a:off x="5625420" y="4571192"/>
            <a:ext cx="3786164" cy="1893082"/>
          </a:xfrm>
          <a:prstGeom prst="roundRect">
            <a:avLst>
              <a:gd name="adj" fmla="val 10000"/>
            </a:avLst>
          </a:prstGeom>
          <a:noFill/>
          <a:ln w="38100">
            <a:solidFill>
              <a:srgbClr val="FF8B3D"/>
            </a:solidFill>
          </a:ln>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pic>
        <p:nvPicPr>
          <p:cNvPr id="36" name="Graphic 35" descr="Internet Of Things">
            <a:extLst>
              <a:ext uri="{FF2B5EF4-FFF2-40B4-BE49-F238E27FC236}">
                <a16:creationId xmlns:a16="http://schemas.microsoft.com/office/drawing/2014/main" id="{59D48292-D057-B24B-B4A7-BC73E8C1323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48659" y="4394505"/>
            <a:ext cx="820327" cy="820327"/>
          </a:xfrm>
          <a:prstGeom prst="rect">
            <a:avLst/>
          </a:prstGeom>
        </p:spPr>
      </p:pic>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a:xfrm>
            <a:off x="300689" y="4924488"/>
            <a:ext cx="4177875" cy="1747530"/>
          </a:xfrm>
        </p:spPr>
        <p:txBody>
          <a:bodyPr anchor="ctr">
            <a:normAutofit fontScale="90000"/>
          </a:bodyPr>
          <a:lstStyle/>
          <a:p>
            <a:pPr algn="ctr"/>
            <a:r>
              <a:rPr lang="en-US" dirty="0">
                <a:latin typeface="+mn-lt"/>
              </a:rPr>
              <a:t>Other </a:t>
            </a:r>
            <a:br>
              <a:rPr lang="en-US" dirty="0">
                <a:latin typeface="+mn-lt"/>
              </a:rPr>
            </a:br>
            <a:r>
              <a:rPr lang="en-US" dirty="0">
                <a:latin typeface="+mn-lt"/>
              </a:rPr>
              <a:t>AWS IoT Services</a:t>
            </a:r>
            <a:endParaRPr lang="en-IL" dirty="0">
              <a:latin typeface="+mn-lt"/>
            </a:endParaRPr>
          </a:p>
        </p:txBody>
      </p:sp>
    </p:spTree>
    <p:extLst>
      <p:ext uri="{BB962C8B-B14F-4D97-AF65-F5344CB8AC3E}">
        <p14:creationId xmlns:p14="http://schemas.microsoft.com/office/powerpoint/2010/main" val="387312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4"/>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4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33"/>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DB5E446-421A-E746-A83E-D1D14D8D9CBB}" type="slidenum">
              <a:rPr lang="en-US" smtClean="0"/>
              <a:pPr/>
              <a:t>2</a:t>
            </a:fld>
            <a:endParaRPr lang="en-US" dirty="0"/>
          </a:p>
        </p:txBody>
      </p:sp>
      <p:sp>
        <p:nvSpPr>
          <p:cNvPr id="10" name="Title 4">
            <a:extLst>
              <a:ext uri="{FF2B5EF4-FFF2-40B4-BE49-F238E27FC236}">
                <a16:creationId xmlns:a16="http://schemas.microsoft.com/office/drawing/2014/main" id="{283D2D87-CE6C-FF47-9613-64F62AF8E2D7}"/>
              </a:ext>
            </a:extLst>
          </p:cNvPr>
          <p:cNvSpPr>
            <a:spLocks noGrp="1"/>
          </p:cNvSpPr>
          <p:nvPr>
            <p:ph type="ctrTitle"/>
          </p:nvPr>
        </p:nvSpPr>
        <p:spPr>
          <a:xfrm>
            <a:off x="1125607" y="3467493"/>
            <a:ext cx="10363200" cy="609170"/>
          </a:xfrm>
        </p:spPr>
        <p:txBody>
          <a:bodyPr/>
          <a:lstStyle/>
          <a:p>
            <a:r>
              <a:rPr lang="en-US" sz="4400" b="0" dirty="0">
                <a:solidFill>
                  <a:schemeClr val="tx1"/>
                </a:solidFill>
                <a:latin typeface="+mn-lt"/>
              </a:rPr>
              <a:t>Reaching the Cloud - 2nd Webinar</a:t>
            </a:r>
            <a:endParaRPr lang="en-US" sz="4400" dirty="0">
              <a:solidFill>
                <a:schemeClr val="tx1"/>
              </a:solidFill>
              <a:latin typeface="+mn-lt"/>
            </a:endParaRPr>
          </a:p>
        </p:txBody>
      </p:sp>
      <p:sp>
        <p:nvSpPr>
          <p:cNvPr id="11" name="Subtitle 5">
            <a:extLst>
              <a:ext uri="{FF2B5EF4-FFF2-40B4-BE49-F238E27FC236}">
                <a16:creationId xmlns:a16="http://schemas.microsoft.com/office/drawing/2014/main" id="{7659AC93-1FB0-E749-A58B-35FD93AD3C8D}"/>
              </a:ext>
            </a:extLst>
          </p:cNvPr>
          <p:cNvSpPr>
            <a:spLocks noGrp="1"/>
          </p:cNvSpPr>
          <p:nvPr>
            <p:ph type="subTitle" idx="1"/>
          </p:nvPr>
        </p:nvSpPr>
        <p:spPr>
          <a:xfrm>
            <a:off x="1314450" y="4709160"/>
            <a:ext cx="10363200" cy="741362"/>
          </a:xfrm>
        </p:spPr>
        <p:txBody>
          <a:bodyPr>
            <a:normAutofit fontScale="92500" lnSpcReduction="20000"/>
          </a:bodyPr>
          <a:lstStyle/>
          <a:p>
            <a:r>
              <a:rPr lang="en-US" sz="2800" b="1" dirty="0">
                <a:solidFill>
                  <a:schemeClr val="tx1"/>
                </a:solidFill>
              </a:rPr>
              <a:t>More than meets the IoT: Authenticate your on-premises services with AWS IoT</a:t>
            </a:r>
          </a:p>
        </p:txBody>
      </p:sp>
      <p:sp>
        <p:nvSpPr>
          <p:cNvPr id="12" name="TextBox 11">
            <a:extLst>
              <a:ext uri="{FF2B5EF4-FFF2-40B4-BE49-F238E27FC236}">
                <a16:creationId xmlns:a16="http://schemas.microsoft.com/office/drawing/2014/main" id="{DF133041-1747-9D43-BB40-656CBFC47012}"/>
              </a:ext>
            </a:extLst>
          </p:cNvPr>
          <p:cNvSpPr txBox="1"/>
          <p:nvPr/>
        </p:nvSpPr>
        <p:spPr>
          <a:xfrm>
            <a:off x="4047711" y="5768572"/>
            <a:ext cx="4114800" cy="679934"/>
          </a:xfrm>
          <a:prstGeom prst="rect">
            <a:avLst/>
          </a:prstGeom>
          <a:noFill/>
        </p:spPr>
        <p:txBody>
          <a:bodyPr wrap="square" rtlCol="0">
            <a:normAutofit/>
          </a:bodyPr>
          <a:lstStyle/>
          <a:p>
            <a:pPr algn="ctr"/>
            <a:r>
              <a:rPr lang="en-IL" sz="2000" dirty="0"/>
              <a:t>Roy Ben Yosef</a:t>
            </a:r>
          </a:p>
        </p:txBody>
      </p:sp>
    </p:spTree>
    <p:extLst>
      <p:ext uri="{BB962C8B-B14F-4D97-AF65-F5344CB8AC3E}">
        <p14:creationId xmlns:p14="http://schemas.microsoft.com/office/powerpoint/2010/main" val="109219484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a:xfrm>
            <a:off x="352965" y="1409006"/>
            <a:ext cx="3642784" cy="2552551"/>
          </a:xfrm>
        </p:spPr>
        <p:txBody>
          <a:bodyPr anchor="ctr">
            <a:normAutofit/>
          </a:bodyPr>
          <a:lstStyle/>
          <a:p>
            <a:pPr algn="ctr"/>
            <a:r>
              <a:rPr lang="en-US" sz="5400" dirty="0">
                <a:latin typeface="+mn-lt"/>
              </a:rPr>
              <a:t>Even more AWS IoT Services</a:t>
            </a:r>
            <a:endParaRPr lang="en-IL" sz="5400" dirty="0">
              <a:latin typeface="+mn-lt"/>
            </a:endParaRPr>
          </a:p>
        </p:txBody>
      </p:sp>
      <p:grpSp>
        <p:nvGrpSpPr>
          <p:cNvPr id="16"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8" name="Content Placeholder 2">
            <a:extLst>
              <a:ext uri="{FF2B5EF4-FFF2-40B4-BE49-F238E27FC236}">
                <a16:creationId xmlns:a16="http://schemas.microsoft.com/office/drawing/2014/main" id="{7FCF4509-5349-4DB6-93E1-EFDFC21B39AA}"/>
              </a:ext>
            </a:extLst>
          </p:cNvPr>
          <p:cNvGraphicFramePr>
            <a:graphicFrameLocks noGrp="1"/>
          </p:cNvGraphicFramePr>
          <p:nvPr>
            <p:ph idx="1"/>
            <p:extLst>
              <p:ext uri="{D42A27DB-BD31-4B8C-83A1-F6EECF244321}">
                <p14:modId xmlns:p14="http://schemas.microsoft.com/office/powerpoint/2010/main" val="625094415"/>
              </p:ext>
            </p:extLst>
          </p:nvPr>
        </p:nvGraphicFramePr>
        <p:xfrm>
          <a:off x="4353615" y="348578"/>
          <a:ext cx="7705618" cy="5788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Hike">
            <a:extLst>
              <a:ext uri="{FF2B5EF4-FFF2-40B4-BE49-F238E27FC236}">
                <a16:creationId xmlns:a16="http://schemas.microsoft.com/office/drawing/2014/main" id="{168DE616-12A3-8D41-B1C4-D53231E4F5C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07352" y="5208007"/>
            <a:ext cx="914400" cy="914400"/>
          </a:xfrm>
          <a:prstGeom prst="rect">
            <a:avLst/>
          </a:prstGeom>
        </p:spPr>
      </p:pic>
      <p:pic>
        <p:nvPicPr>
          <p:cNvPr id="6" name="Graphic 5" descr="Mountains">
            <a:extLst>
              <a:ext uri="{FF2B5EF4-FFF2-40B4-BE49-F238E27FC236}">
                <a16:creationId xmlns:a16="http://schemas.microsoft.com/office/drawing/2014/main" id="{C3AEA17A-1EE7-434A-997E-EED654774F7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38884" y="5358007"/>
            <a:ext cx="914400" cy="914400"/>
          </a:xfrm>
          <a:prstGeom prst="rect">
            <a:avLst/>
          </a:prstGeom>
        </p:spPr>
      </p:pic>
      <p:grpSp>
        <p:nvGrpSpPr>
          <p:cNvPr id="20" name="Group 19">
            <a:extLst>
              <a:ext uri="{FF2B5EF4-FFF2-40B4-BE49-F238E27FC236}">
                <a16:creationId xmlns:a16="http://schemas.microsoft.com/office/drawing/2014/main" id="{99BE1DE4-A321-AB4F-A37A-56A6E5962534}"/>
              </a:ext>
            </a:extLst>
          </p:cNvPr>
          <p:cNvGrpSpPr/>
          <p:nvPr/>
        </p:nvGrpSpPr>
        <p:grpSpPr>
          <a:xfrm>
            <a:off x="4466549" y="414935"/>
            <a:ext cx="5381657" cy="2690828"/>
            <a:chOff x="121059" y="63342"/>
            <a:chExt cx="5381657" cy="2690828"/>
          </a:xfrm>
          <a:solidFill>
            <a:schemeClr val="accent6">
              <a:lumMod val="75000"/>
              <a:alpha val="30000"/>
            </a:schemeClr>
          </a:solidFill>
        </p:grpSpPr>
        <p:sp>
          <p:nvSpPr>
            <p:cNvPr id="22" name="Rounded Rectangle 21">
              <a:extLst>
                <a:ext uri="{FF2B5EF4-FFF2-40B4-BE49-F238E27FC236}">
                  <a16:creationId xmlns:a16="http://schemas.microsoft.com/office/drawing/2014/main" id="{DCD51C3B-2F65-8248-A3B7-9F3FFA24CCCD}"/>
                </a:ext>
              </a:extLst>
            </p:cNvPr>
            <p:cNvSpPr/>
            <p:nvPr/>
          </p:nvSpPr>
          <p:spPr>
            <a:xfrm>
              <a:off x="121059" y="63342"/>
              <a:ext cx="5381657" cy="2690828"/>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a:lstStyle/>
            <a:p>
              <a:endParaRPr lang="en-IL"/>
            </a:p>
          </p:txBody>
        </p:sp>
        <p:sp>
          <p:nvSpPr>
            <p:cNvPr id="23" name="Rounded Rectangle 4">
              <a:extLst>
                <a:ext uri="{FF2B5EF4-FFF2-40B4-BE49-F238E27FC236}">
                  <a16:creationId xmlns:a16="http://schemas.microsoft.com/office/drawing/2014/main" id="{8C359555-D3EB-2845-9A2C-9F30F1FF42AA}"/>
                </a:ext>
              </a:extLst>
            </p:cNvPr>
            <p:cNvSpPr txBox="1"/>
            <p:nvPr/>
          </p:nvSpPr>
          <p:spPr>
            <a:xfrm>
              <a:off x="199871" y="142154"/>
              <a:ext cx="5224033" cy="25332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endParaRPr lang="en-US" sz="2600" kern="1200" dirty="0"/>
            </a:p>
          </p:txBody>
        </p:sp>
      </p:grpSp>
      <p:grpSp>
        <p:nvGrpSpPr>
          <p:cNvPr id="24" name="Group 23">
            <a:extLst>
              <a:ext uri="{FF2B5EF4-FFF2-40B4-BE49-F238E27FC236}">
                <a16:creationId xmlns:a16="http://schemas.microsoft.com/office/drawing/2014/main" id="{5826A415-C4B0-9A41-99F8-96C1B1B01421}"/>
              </a:ext>
            </a:extLst>
          </p:cNvPr>
          <p:cNvGrpSpPr/>
          <p:nvPr/>
        </p:nvGrpSpPr>
        <p:grpSpPr>
          <a:xfrm>
            <a:off x="5971405" y="3446424"/>
            <a:ext cx="5381657" cy="2690828"/>
            <a:chOff x="1612155" y="3097845"/>
            <a:chExt cx="5381657" cy="2690828"/>
          </a:xfrm>
          <a:solidFill>
            <a:schemeClr val="accent5">
              <a:lumMod val="50000"/>
              <a:alpha val="30000"/>
            </a:schemeClr>
          </a:solidFill>
        </p:grpSpPr>
        <p:sp>
          <p:nvSpPr>
            <p:cNvPr id="25" name="Rounded Rectangle 24">
              <a:extLst>
                <a:ext uri="{FF2B5EF4-FFF2-40B4-BE49-F238E27FC236}">
                  <a16:creationId xmlns:a16="http://schemas.microsoft.com/office/drawing/2014/main" id="{DD69824D-03E3-764F-A4DB-698CF68C4B66}"/>
                </a:ext>
              </a:extLst>
            </p:cNvPr>
            <p:cNvSpPr/>
            <p:nvPr/>
          </p:nvSpPr>
          <p:spPr>
            <a:xfrm>
              <a:off x="1612155" y="3097845"/>
              <a:ext cx="5381657" cy="2690828"/>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26" name="Rounded Rectangle 4">
              <a:extLst>
                <a:ext uri="{FF2B5EF4-FFF2-40B4-BE49-F238E27FC236}">
                  <a16:creationId xmlns:a16="http://schemas.microsoft.com/office/drawing/2014/main" id="{3E3BD223-0C4B-6B4B-8DCC-50D3F7E2993A}"/>
                </a:ext>
              </a:extLst>
            </p:cNvPr>
            <p:cNvSpPr txBox="1"/>
            <p:nvPr/>
          </p:nvSpPr>
          <p:spPr>
            <a:xfrm>
              <a:off x="1690967" y="3176657"/>
              <a:ext cx="5224033" cy="253320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endParaRPr lang="en-US" sz="2600" kern="1200" dirty="0"/>
            </a:p>
          </p:txBody>
        </p:sp>
      </p:grpSp>
      <p:sp>
        <p:nvSpPr>
          <p:cNvPr id="30" name="Rounded Rectangle 29">
            <a:extLst>
              <a:ext uri="{FF2B5EF4-FFF2-40B4-BE49-F238E27FC236}">
                <a16:creationId xmlns:a16="http://schemas.microsoft.com/office/drawing/2014/main" id="{3D4914DF-D5C3-1D43-B21C-580C59259CB2}"/>
              </a:ext>
            </a:extLst>
          </p:cNvPr>
          <p:cNvSpPr/>
          <p:nvPr/>
        </p:nvSpPr>
        <p:spPr>
          <a:xfrm>
            <a:off x="4466550" y="407512"/>
            <a:ext cx="5381657" cy="2690828"/>
          </a:xfrm>
          <a:prstGeom prst="roundRect">
            <a:avLst>
              <a:gd name="adj" fmla="val 10000"/>
            </a:avLst>
          </a:prstGeom>
          <a:noFill/>
          <a:ln w="38100">
            <a:solidFill>
              <a:srgbClr val="FF8B3D"/>
            </a:solidFill>
          </a:ln>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33" name="Rounded Rectangle 32">
            <a:extLst>
              <a:ext uri="{FF2B5EF4-FFF2-40B4-BE49-F238E27FC236}">
                <a16:creationId xmlns:a16="http://schemas.microsoft.com/office/drawing/2014/main" id="{5DA801A2-668E-DB45-87C8-A21CBBEEC730}"/>
              </a:ext>
            </a:extLst>
          </p:cNvPr>
          <p:cNvSpPr/>
          <p:nvPr/>
        </p:nvSpPr>
        <p:spPr>
          <a:xfrm>
            <a:off x="5979120" y="3463132"/>
            <a:ext cx="5381657" cy="2690828"/>
          </a:xfrm>
          <a:prstGeom prst="roundRect">
            <a:avLst>
              <a:gd name="adj" fmla="val 10000"/>
            </a:avLst>
          </a:prstGeom>
          <a:noFill/>
          <a:ln w="38100">
            <a:solidFill>
              <a:srgbClr val="FF8B3D"/>
            </a:solidFill>
          </a:ln>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pic>
        <p:nvPicPr>
          <p:cNvPr id="34" name="Picture 33">
            <a:extLst>
              <a:ext uri="{FF2B5EF4-FFF2-40B4-BE49-F238E27FC236}">
                <a16:creationId xmlns:a16="http://schemas.microsoft.com/office/drawing/2014/main" id="{D75D8F7B-4EE2-904E-A72E-2F10F075A31A}"/>
              </a:ext>
            </a:extLst>
          </p:cNvPr>
          <p:cNvPicPr>
            <a:picLocks noChangeAspect="1"/>
          </p:cNvPicPr>
          <p:nvPr/>
        </p:nvPicPr>
        <p:blipFill>
          <a:blip r:embed="rId12"/>
          <a:stretch>
            <a:fillRect/>
          </a:stretch>
        </p:blipFill>
        <p:spPr>
          <a:xfrm>
            <a:off x="0" y="6464691"/>
            <a:ext cx="12192000" cy="375138"/>
          </a:xfrm>
          <a:prstGeom prst="rect">
            <a:avLst/>
          </a:prstGeom>
        </p:spPr>
      </p:pic>
      <p:pic>
        <p:nvPicPr>
          <p:cNvPr id="5" name="Graphic 4" descr="Internet Of Things">
            <a:extLst>
              <a:ext uri="{FF2B5EF4-FFF2-40B4-BE49-F238E27FC236}">
                <a16:creationId xmlns:a16="http://schemas.microsoft.com/office/drawing/2014/main" id="{ED8748DC-A438-1840-8673-A834BD2889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42256" y="3877438"/>
            <a:ext cx="914400" cy="914400"/>
          </a:xfrm>
          <a:prstGeom prst="rect">
            <a:avLst/>
          </a:prstGeom>
        </p:spPr>
      </p:pic>
      <p:pic>
        <p:nvPicPr>
          <p:cNvPr id="27" name="Graphic 26" descr="Internet Of Things">
            <a:extLst>
              <a:ext uri="{FF2B5EF4-FFF2-40B4-BE49-F238E27FC236}">
                <a16:creationId xmlns:a16="http://schemas.microsoft.com/office/drawing/2014/main" id="{FF75F36F-A3E1-D747-B8AD-AEE73AECD2BE}"/>
              </a:ext>
            </a:extLst>
          </p:cNvPr>
          <p:cNvPicPr>
            <a:picLocks noChangeAspect="1"/>
          </p:cNvPicPr>
          <p:nvPr/>
        </p:nvPicPr>
        <p:blipFill>
          <a:blip r:embed="rId13">
            <a:extLst>
              <a:ext uri="{96DAC541-7B7A-43D3-8B79-37D633B846F1}">
                <asvg:svgBlip xmlns:asvg="http://schemas.microsoft.com/office/drawing/2016/SVG/main" r:embed="rId15"/>
              </a:ext>
            </a:extLst>
          </a:blip>
          <a:stretch>
            <a:fillRect/>
          </a:stretch>
        </p:blipFill>
        <p:spPr>
          <a:xfrm>
            <a:off x="2161472" y="3877438"/>
            <a:ext cx="914400" cy="914400"/>
          </a:xfrm>
          <a:prstGeom prst="rect">
            <a:avLst/>
          </a:prstGeom>
        </p:spPr>
      </p:pic>
    </p:spTree>
    <p:extLst>
      <p:ext uri="{BB962C8B-B14F-4D97-AF65-F5344CB8AC3E}">
        <p14:creationId xmlns:p14="http://schemas.microsoft.com/office/powerpoint/2010/main" val="23444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4"/>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13AC5A-0291-BD4F-B2CD-C3CDD7B6ADCA}"/>
              </a:ext>
            </a:extLst>
          </p:cNvPr>
          <p:cNvSpPr>
            <a:spLocks noGrp="1"/>
          </p:cNvSpPr>
          <p:nvPr>
            <p:ph type="title"/>
          </p:nvPr>
        </p:nvSpPr>
        <p:spPr>
          <a:xfrm>
            <a:off x="585627" y="760288"/>
            <a:ext cx="10674849" cy="4284323"/>
          </a:xfrm>
        </p:spPr>
        <p:txBody>
          <a:bodyPr vert="horz" wrap="square" lIns="0" tIns="0" rIns="0" bIns="0" rtlCol="0" anchor="b" anchorCtr="0">
            <a:normAutofit fontScale="90000"/>
          </a:bodyPr>
          <a:lstStyle/>
          <a:p>
            <a:pPr algn="ctr">
              <a:lnSpc>
                <a:spcPct val="100000"/>
              </a:lnSpc>
            </a:pPr>
            <a:r>
              <a:rPr lang="en-US" sz="9600" dirty="0">
                <a:latin typeface="+mn-lt"/>
              </a:rPr>
              <a:t>And now to the fun part where </a:t>
            </a:r>
            <a:br>
              <a:rPr lang="en-US" sz="9600" dirty="0">
                <a:latin typeface="+mn-lt"/>
              </a:rPr>
            </a:br>
            <a:r>
              <a:rPr lang="en-US" sz="9600" dirty="0">
                <a:latin typeface="+mn-lt"/>
              </a:rPr>
              <a:t>we build stuff!</a:t>
            </a:r>
          </a:p>
        </p:txBody>
      </p:sp>
      <p:pic>
        <p:nvPicPr>
          <p:cNvPr id="3" name="Picture 2">
            <a:extLst>
              <a:ext uri="{FF2B5EF4-FFF2-40B4-BE49-F238E27FC236}">
                <a16:creationId xmlns:a16="http://schemas.microsoft.com/office/drawing/2014/main" id="{8788356B-26AF-F24B-9522-CFCA8EAC4C90}"/>
              </a:ext>
            </a:extLst>
          </p:cNvPr>
          <p:cNvPicPr>
            <a:picLocks noChangeAspect="1"/>
          </p:cNvPicPr>
          <p:nvPr/>
        </p:nvPicPr>
        <p:blipFill>
          <a:blip r:embed="rId2"/>
          <a:stretch>
            <a:fillRect/>
          </a:stretch>
        </p:blipFill>
        <p:spPr>
          <a:xfrm>
            <a:off x="0" y="6464691"/>
            <a:ext cx="12192000" cy="375138"/>
          </a:xfrm>
          <a:prstGeom prst="rect">
            <a:avLst/>
          </a:prstGeom>
        </p:spPr>
      </p:pic>
    </p:spTree>
    <p:extLst>
      <p:ext uri="{BB962C8B-B14F-4D97-AF65-F5344CB8AC3E}">
        <p14:creationId xmlns:p14="http://schemas.microsoft.com/office/powerpoint/2010/main" val="441656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a:xfrm>
            <a:off x="141954" y="132405"/>
            <a:ext cx="9825006" cy="530535"/>
          </a:xfrm>
        </p:spPr>
        <p:txBody>
          <a:bodyPr>
            <a:normAutofit fontScale="90000"/>
          </a:bodyPr>
          <a:lstStyle/>
          <a:p>
            <a:r>
              <a:rPr lang="en-IL" dirty="0">
                <a:latin typeface="+mn-lt"/>
              </a:rPr>
              <a:t>What are we going to build?</a:t>
            </a:r>
          </a:p>
        </p:txBody>
      </p:sp>
      <p:pic>
        <p:nvPicPr>
          <p:cNvPr id="9" name="Picture 8">
            <a:extLst>
              <a:ext uri="{FF2B5EF4-FFF2-40B4-BE49-F238E27FC236}">
                <a16:creationId xmlns:a16="http://schemas.microsoft.com/office/drawing/2014/main" id="{6BA7863C-1937-EF41-908B-68105E5AC5C3}"/>
              </a:ext>
            </a:extLst>
          </p:cNvPr>
          <p:cNvPicPr>
            <a:picLocks noChangeAspect="1"/>
          </p:cNvPicPr>
          <p:nvPr/>
        </p:nvPicPr>
        <p:blipFill>
          <a:blip r:embed="rId3"/>
          <a:stretch>
            <a:fillRect/>
          </a:stretch>
        </p:blipFill>
        <p:spPr>
          <a:xfrm>
            <a:off x="220552" y="752730"/>
            <a:ext cx="9973684" cy="5621999"/>
          </a:xfrm>
          <a:prstGeom prst="rect">
            <a:avLst/>
          </a:prstGeom>
        </p:spPr>
      </p:pic>
      <p:sp>
        <p:nvSpPr>
          <p:cNvPr id="4" name="Rectangle 3">
            <a:extLst>
              <a:ext uri="{FF2B5EF4-FFF2-40B4-BE49-F238E27FC236}">
                <a16:creationId xmlns:a16="http://schemas.microsoft.com/office/drawing/2014/main" id="{7A6B9538-5FEE-6042-ABA3-8FB47AD1AF89}"/>
              </a:ext>
            </a:extLst>
          </p:cNvPr>
          <p:cNvSpPr/>
          <p:nvPr/>
        </p:nvSpPr>
        <p:spPr>
          <a:xfrm>
            <a:off x="220553" y="752731"/>
            <a:ext cx="3696816" cy="3407790"/>
          </a:xfrm>
          <a:prstGeom prst="rect">
            <a:avLst/>
          </a:prstGeom>
          <a:noFill/>
          <a:ln w="4445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ectangle 6">
            <a:extLst>
              <a:ext uri="{FF2B5EF4-FFF2-40B4-BE49-F238E27FC236}">
                <a16:creationId xmlns:a16="http://schemas.microsoft.com/office/drawing/2014/main" id="{76A16CEB-E8B4-E24A-AC8E-BE4EC36BF6D9}"/>
              </a:ext>
            </a:extLst>
          </p:cNvPr>
          <p:cNvSpPr/>
          <p:nvPr/>
        </p:nvSpPr>
        <p:spPr>
          <a:xfrm>
            <a:off x="3917368" y="779401"/>
            <a:ext cx="6276867" cy="5595327"/>
          </a:xfrm>
          <a:prstGeom prst="rect">
            <a:avLst/>
          </a:prstGeom>
          <a:noFill/>
          <a:ln w="4445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Rectangle 7">
            <a:extLst>
              <a:ext uri="{FF2B5EF4-FFF2-40B4-BE49-F238E27FC236}">
                <a16:creationId xmlns:a16="http://schemas.microsoft.com/office/drawing/2014/main" id="{A34C98CF-3524-8642-A79B-FDE73F0C571C}"/>
              </a:ext>
            </a:extLst>
          </p:cNvPr>
          <p:cNvSpPr/>
          <p:nvPr/>
        </p:nvSpPr>
        <p:spPr>
          <a:xfrm>
            <a:off x="220552" y="779401"/>
            <a:ext cx="9973683" cy="5621999"/>
          </a:xfrm>
          <a:prstGeom prst="rect">
            <a:avLst/>
          </a:prstGeom>
          <a:noFill/>
          <a:ln w="4445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 name="Picture 9">
            <a:extLst>
              <a:ext uri="{FF2B5EF4-FFF2-40B4-BE49-F238E27FC236}">
                <a16:creationId xmlns:a16="http://schemas.microsoft.com/office/drawing/2014/main" id="{4CF76BEE-3CDE-BB46-9274-AA5CF04CCE80}"/>
              </a:ext>
            </a:extLst>
          </p:cNvPr>
          <p:cNvPicPr>
            <a:picLocks noChangeAspect="1"/>
          </p:cNvPicPr>
          <p:nvPr/>
        </p:nvPicPr>
        <p:blipFill>
          <a:blip r:embed="rId4"/>
          <a:stretch>
            <a:fillRect/>
          </a:stretch>
        </p:blipFill>
        <p:spPr>
          <a:xfrm>
            <a:off x="0" y="6464691"/>
            <a:ext cx="12192000" cy="375138"/>
          </a:xfrm>
          <a:prstGeom prst="rect">
            <a:avLst/>
          </a:prstGeom>
        </p:spPr>
      </p:pic>
    </p:spTree>
    <p:extLst>
      <p:ext uri="{BB962C8B-B14F-4D97-AF65-F5344CB8AC3E}">
        <p14:creationId xmlns:p14="http://schemas.microsoft.com/office/powerpoint/2010/main" val="109462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p:txBody>
          <a:bodyPr/>
          <a:lstStyle/>
          <a:p>
            <a:r>
              <a:rPr lang="en-US" dirty="0">
                <a:latin typeface="+mn-lt"/>
              </a:rPr>
              <a:t>What Are We Going To Build?</a:t>
            </a:r>
            <a:endParaRPr lang="en-IL" dirty="0">
              <a:latin typeface="+mn-lt"/>
            </a:endParaRPr>
          </a:p>
        </p:txBody>
      </p:sp>
      <p:sp>
        <p:nvSpPr>
          <p:cNvPr id="3" name="Content Placeholder 2">
            <a:extLst>
              <a:ext uri="{FF2B5EF4-FFF2-40B4-BE49-F238E27FC236}">
                <a16:creationId xmlns:a16="http://schemas.microsoft.com/office/drawing/2014/main" id="{364C861D-564F-A84D-9E15-F553E571D05D}"/>
              </a:ext>
            </a:extLst>
          </p:cNvPr>
          <p:cNvSpPr>
            <a:spLocks noGrp="1"/>
          </p:cNvSpPr>
          <p:nvPr>
            <p:ph idx="1"/>
          </p:nvPr>
        </p:nvSpPr>
        <p:spPr/>
        <p:txBody>
          <a:bodyPr>
            <a:normAutofit/>
          </a:bodyPr>
          <a:lstStyle/>
          <a:p>
            <a:r>
              <a:rPr lang="en-US" sz="3200" dirty="0">
                <a:solidFill>
                  <a:schemeClr val="tx1">
                    <a:alpha val="92000"/>
                  </a:schemeClr>
                </a:solidFill>
              </a:rPr>
              <a:t>We will use AWS IoT to allow our services which are external to AWS, access to our cloud platform and allow them to communicate with our backend securely. </a:t>
            </a:r>
          </a:p>
          <a:p>
            <a:r>
              <a:rPr lang="en-US" sz="3200" dirty="0">
                <a:solidFill>
                  <a:schemeClr val="tx1">
                    <a:alpha val="92000"/>
                  </a:schemeClr>
                </a:solidFill>
              </a:rPr>
              <a:t>We will see that AWS IoT doesn't have to do with IoT necessarily and can be leveraged for other purposes as well.</a:t>
            </a:r>
            <a:endParaRPr lang="en-IL" sz="3200" dirty="0">
              <a:solidFill>
                <a:schemeClr val="tx1">
                  <a:alpha val="92000"/>
                </a:schemeClr>
              </a:solidFill>
            </a:endParaRPr>
          </a:p>
        </p:txBody>
      </p:sp>
      <p:sp>
        <p:nvSpPr>
          <p:cNvPr id="4" name="Rounded Rectangle 3">
            <a:extLst>
              <a:ext uri="{FF2B5EF4-FFF2-40B4-BE49-F238E27FC236}">
                <a16:creationId xmlns:a16="http://schemas.microsoft.com/office/drawing/2014/main" id="{752A83AC-B6EA-CE47-85CC-D1C17E095D93}"/>
              </a:ext>
            </a:extLst>
          </p:cNvPr>
          <p:cNvSpPr/>
          <p:nvPr/>
        </p:nvSpPr>
        <p:spPr>
          <a:xfrm>
            <a:off x="407504" y="1958009"/>
            <a:ext cx="11410122" cy="1808920"/>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Rounded Rectangle 4">
            <a:extLst>
              <a:ext uri="{FF2B5EF4-FFF2-40B4-BE49-F238E27FC236}">
                <a16:creationId xmlns:a16="http://schemas.microsoft.com/office/drawing/2014/main" id="{E523459A-49E4-3144-AA8D-25FD9C06CEBD}"/>
              </a:ext>
            </a:extLst>
          </p:cNvPr>
          <p:cNvSpPr/>
          <p:nvPr/>
        </p:nvSpPr>
        <p:spPr>
          <a:xfrm>
            <a:off x="407504" y="3922119"/>
            <a:ext cx="11410122" cy="1176655"/>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6" name="Picture 5">
            <a:extLst>
              <a:ext uri="{FF2B5EF4-FFF2-40B4-BE49-F238E27FC236}">
                <a16:creationId xmlns:a16="http://schemas.microsoft.com/office/drawing/2014/main" id="{49398C74-59D4-5440-BAF1-8EB4E0293603}"/>
              </a:ext>
            </a:extLst>
          </p:cNvPr>
          <p:cNvPicPr>
            <a:picLocks noChangeAspect="1"/>
          </p:cNvPicPr>
          <p:nvPr/>
        </p:nvPicPr>
        <p:blipFill>
          <a:blip r:embed="rId3"/>
          <a:stretch>
            <a:fillRect/>
          </a:stretch>
        </p:blipFill>
        <p:spPr>
          <a:xfrm>
            <a:off x="0" y="6464691"/>
            <a:ext cx="12192000" cy="375138"/>
          </a:xfrm>
          <a:prstGeom prst="rect">
            <a:avLst/>
          </a:prstGeom>
        </p:spPr>
      </p:pic>
    </p:spTree>
    <p:extLst>
      <p:ext uri="{BB962C8B-B14F-4D97-AF65-F5344CB8AC3E}">
        <p14:creationId xmlns:p14="http://schemas.microsoft.com/office/powerpoint/2010/main" val="385496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p:txBody>
          <a:bodyPr/>
          <a:lstStyle/>
          <a:p>
            <a:r>
              <a:rPr lang="en-US" dirty="0">
                <a:latin typeface="+mn-lt"/>
              </a:rPr>
              <a:t>The Scenario</a:t>
            </a:r>
            <a:endParaRPr lang="en-IL" dirty="0">
              <a:latin typeface="+mn-lt"/>
            </a:endParaRPr>
          </a:p>
        </p:txBody>
      </p:sp>
      <p:sp>
        <p:nvSpPr>
          <p:cNvPr id="3" name="Content Placeholder 2">
            <a:extLst>
              <a:ext uri="{FF2B5EF4-FFF2-40B4-BE49-F238E27FC236}">
                <a16:creationId xmlns:a16="http://schemas.microsoft.com/office/drawing/2014/main" id="{364C861D-564F-A84D-9E15-F553E571D05D}"/>
              </a:ext>
            </a:extLst>
          </p:cNvPr>
          <p:cNvSpPr>
            <a:spLocks noGrp="1"/>
          </p:cNvSpPr>
          <p:nvPr>
            <p:ph idx="1"/>
          </p:nvPr>
        </p:nvSpPr>
        <p:spPr>
          <a:xfrm>
            <a:off x="550863" y="1613043"/>
            <a:ext cx="11090274" cy="4479781"/>
          </a:xfrm>
        </p:spPr>
        <p:txBody>
          <a:bodyPr>
            <a:normAutofit fontScale="92500" lnSpcReduction="20000"/>
          </a:bodyPr>
          <a:lstStyle/>
          <a:p>
            <a:r>
              <a:rPr lang="en-US" sz="3200" dirty="0">
                <a:solidFill>
                  <a:schemeClr val="tx1">
                    <a:alpha val="90000"/>
                  </a:schemeClr>
                </a:solidFill>
              </a:rPr>
              <a:t>In our on-prem network, we run a honeypot service which acts as a bait for attackers.</a:t>
            </a:r>
          </a:p>
          <a:p>
            <a:r>
              <a:rPr lang="en-US" sz="3200" dirty="0">
                <a:solidFill>
                  <a:schemeClr val="tx1">
                    <a:alpha val="90000"/>
                  </a:schemeClr>
                </a:solidFill>
              </a:rPr>
              <a:t>It exposes dummy services like RDP and SSH servers, Databases etc.</a:t>
            </a:r>
          </a:p>
          <a:p>
            <a:r>
              <a:rPr lang="en-US" sz="3200" dirty="0">
                <a:solidFill>
                  <a:schemeClr val="tx1">
                    <a:alpha val="90000"/>
                  </a:schemeClr>
                </a:solidFill>
              </a:rPr>
              <a:t>The honeypot informs us on any attempt to connect to the dummy services.</a:t>
            </a:r>
          </a:p>
          <a:p>
            <a:r>
              <a:rPr lang="en-US" sz="3200" dirty="0">
                <a:solidFill>
                  <a:schemeClr val="tx1">
                    <a:alpha val="90000"/>
                  </a:schemeClr>
                </a:solidFill>
              </a:rPr>
              <a:t>We are going to have the canary service deliver such incidents into our audit service which is deployed on AWS.</a:t>
            </a:r>
          </a:p>
          <a:p>
            <a:r>
              <a:rPr lang="en-US" sz="3200" dirty="0">
                <a:solidFill>
                  <a:schemeClr val="tx1">
                    <a:alpha val="90000"/>
                  </a:schemeClr>
                </a:solidFill>
              </a:rPr>
              <a:t>And fan out these events into AWS services.</a:t>
            </a:r>
          </a:p>
          <a:p>
            <a:endParaRPr lang="en-US" sz="3200" dirty="0">
              <a:solidFill>
                <a:schemeClr val="tx1">
                  <a:alpha val="90000"/>
                </a:schemeClr>
              </a:solidFill>
            </a:endParaRPr>
          </a:p>
        </p:txBody>
      </p:sp>
      <p:sp>
        <p:nvSpPr>
          <p:cNvPr id="4" name="Rounded Rectangle 3">
            <a:extLst>
              <a:ext uri="{FF2B5EF4-FFF2-40B4-BE49-F238E27FC236}">
                <a16:creationId xmlns:a16="http://schemas.microsoft.com/office/drawing/2014/main" id="{84CE230D-968B-4B48-93EF-7C72770F834E}"/>
              </a:ext>
            </a:extLst>
          </p:cNvPr>
          <p:cNvSpPr/>
          <p:nvPr/>
        </p:nvSpPr>
        <p:spPr>
          <a:xfrm>
            <a:off x="390939" y="1520687"/>
            <a:ext cx="11250198" cy="983974"/>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Rounded Rectangle 4">
            <a:extLst>
              <a:ext uri="{FF2B5EF4-FFF2-40B4-BE49-F238E27FC236}">
                <a16:creationId xmlns:a16="http://schemas.microsoft.com/office/drawing/2014/main" id="{157BE0F5-E6AE-E140-ADCA-FEDA9AE56DEE}"/>
              </a:ext>
            </a:extLst>
          </p:cNvPr>
          <p:cNvSpPr/>
          <p:nvPr/>
        </p:nvSpPr>
        <p:spPr>
          <a:xfrm>
            <a:off x="390939" y="2597017"/>
            <a:ext cx="11250198" cy="573566"/>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ounded Rectangle 5">
            <a:extLst>
              <a:ext uri="{FF2B5EF4-FFF2-40B4-BE49-F238E27FC236}">
                <a16:creationId xmlns:a16="http://schemas.microsoft.com/office/drawing/2014/main" id="{AC03A915-3B07-EC4C-A7A2-5F1385BA43E9}"/>
              </a:ext>
            </a:extLst>
          </p:cNvPr>
          <p:cNvSpPr/>
          <p:nvPr/>
        </p:nvSpPr>
        <p:spPr>
          <a:xfrm>
            <a:off x="390939" y="3262939"/>
            <a:ext cx="11250198" cy="865250"/>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ounded Rectangle 6">
            <a:extLst>
              <a:ext uri="{FF2B5EF4-FFF2-40B4-BE49-F238E27FC236}">
                <a16:creationId xmlns:a16="http://schemas.microsoft.com/office/drawing/2014/main" id="{E336D642-9CF9-5F41-9664-1B8C1521E80D}"/>
              </a:ext>
            </a:extLst>
          </p:cNvPr>
          <p:cNvSpPr/>
          <p:nvPr/>
        </p:nvSpPr>
        <p:spPr>
          <a:xfrm>
            <a:off x="390939" y="4236973"/>
            <a:ext cx="11250198" cy="1007984"/>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Rounded Rectangle 7">
            <a:extLst>
              <a:ext uri="{FF2B5EF4-FFF2-40B4-BE49-F238E27FC236}">
                <a16:creationId xmlns:a16="http://schemas.microsoft.com/office/drawing/2014/main" id="{B9F35854-C690-FE40-A065-20FE884DD437}"/>
              </a:ext>
            </a:extLst>
          </p:cNvPr>
          <p:cNvSpPr/>
          <p:nvPr/>
        </p:nvSpPr>
        <p:spPr>
          <a:xfrm>
            <a:off x="390939" y="5327238"/>
            <a:ext cx="11250198" cy="546652"/>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9" name="Picture 8">
            <a:extLst>
              <a:ext uri="{FF2B5EF4-FFF2-40B4-BE49-F238E27FC236}">
                <a16:creationId xmlns:a16="http://schemas.microsoft.com/office/drawing/2014/main" id="{1D57496F-1FDB-7649-8883-1C3F5A608F8E}"/>
              </a:ext>
            </a:extLst>
          </p:cNvPr>
          <p:cNvPicPr>
            <a:picLocks noChangeAspect="1"/>
          </p:cNvPicPr>
          <p:nvPr/>
        </p:nvPicPr>
        <p:blipFill>
          <a:blip r:embed="rId3"/>
          <a:stretch>
            <a:fillRect/>
          </a:stretch>
        </p:blipFill>
        <p:spPr>
          <a:xfrm>
            <a:off x="0" y="6464691"/>
            <a:ext cx="12192000" cy="375138"/>
          </a:xfrm>
          <a:prstGeom prst="rect">
            <a:avLst/>
          </a:prstGeom>
        </p:spPr>
      </p:pic>
    </p:spTree>
    <p:extLst>
      <p:ext uri="{BB962C8B-B14F-4D97-AF65-F5344CB8AC3E}">
        <p14:creationId xmlns:p14="http://schemas.microsoft.com/office/powerpoint/2010/main" val="227063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p:txBody>
          <a:bodyPr/>
          <a:lstStyle/>
          <a:p>
            <a:r>
              <a:rPr lang="en-US" dirty="0">
                <a:latin typeface="+mn-lt"/>
              </a:rPr>
              <a:t>Summary – what did we do?</a:t>
            </a:r>
            <a:endParaRPr lang="en-IL" dirty="0">
              <a:latin typeface="+mn-lt"/>
            </a:endParaRPr>
          </a:p>
        </p:txBody>
      </p:sp>
      <p:sp>
        <p:nvSpPr>
          <p:cNvPr id="3" name="Content Placeholder 2">
            <a:extLst>
              <a:ext uri="{FF2B5EF4-FFF2-40B4-BE49-F238E27FC236}">
                <a16:creationId xmlns:a16="http://schemas.microsoft.com/office/drawing/2014/main" id="{364C861D-564F-A84D-9E15-F553E571D05D}"/>
              </a:ext>
            </a:extLst>
          </p:cNvPr>
          <p:cNvSpPr>
            <a:spLocks noGrp="1"/>
          </p:cNvSpPr>
          <p:nvPr>
            <p:ph idx="1"/>
          </p:nvPr>
        </p:nvSpPr>
        <p:spPr>
          <a:xfrm>
            <a:off x="550863" y="1613043"/>
            <a:ext cx="11090274" cy="4479781"/>
          </a:xfrm>
        </p:spPr>
        <p:txBody>
          <a:bodyPr>
            <a:normAutofit fontScale="92500" lnSpcReduction="10000"/>
          </a:bodyPr>
          <a:lstStyle/>
          <a:p>
            <a:r>
              <a:rPr lang="en-US" sz="3200" dirty="0">
                <a:solidFill>
                  <a:schemeClr val="tx1">
                    <a:alpha val="90000"/>
                  </a:schemeClr>
                </a:solidFill>
              </a:rPr>
              <a:t>AWS IoT Core</a:t>
            </a:r>
          </a:p>
          <a:p>
            <a:r>
              <a:rPr lang="en-US" sz="3200" dirty="0">
                <a:solidFill>
                  <a:schemeClr val="tx1">
                    <a:alpha val="90000"/>
                  </a:schemeClr>
                </a:solidFill>
              </a:rPr>
              <a:t>Communication using MQTT</a:t>
            </a:r>
          </a:p>
          <a:p>
            <a:r>
              <a:rPr lang="en-US" sz="3200" dirty="0">
                <a:solidFill>
                  <a:schemeClr val="tx1">
                    <a:alpha val="90000"/>
                  </a:schemeClr>
                </a:solidFill>
              </a:rPr>
              <a:t>Client Authentication using x.509 certs</a:t>
            </a:r>
          </a:p>
          <a:p>
            <a:r>
              <a:rPr lang="en-US" sz="3200" dirty="0">
                <a:solidFill>
                  <a:schemeClr val="tx1">
                    <a:alpha val="90000"/>
                  </a:schemeClr>
                </a:solidFill>
              </a:rPr>
              <a:t>Policies, Rules, Jobs, SDKs</a:t>
            </a:r>
          </a:p>
          <a:p>
            <a:r>
              <a:rPr lang="en-US" sz="3200" dirty="0">
                <a:solidFill>
                  <a:schemeClr val="tx1">
                    <a:alpha val="90000"/>
                  </a:schemeClr>
                </a:solidFill>
              </a:rPr>
              <a:t>Other services – Analytics, Device defender, events, Greengrass, etc.</a:t>
            </a:r>
          </a:p>
          <a:p>
            <a:r>
              <a:rPr lang="en-US" sz="3200" dirty="0">
                <a:solidFill>
                  <a:schemeClr val="tx1">
                    <a:alpha val="90000"/>
                  </a:schemeClr>
                </a:solidFill>
              </a:rPr>
              <a:t>We’ve built an end-to-end demo of authenticating </a:t>
            </a:r>
            <a:br>
              <a:rPr lang="en-US" sz="3200" dirty="0">
                <a:solidFill>
                  <a:schemeClr val="tx1">
                    <a:alpha val="90000"/>
                  </a:schemeClr>
                </a:solidFill>
              </a:rPr>
            </a:br>
            <a:r>
              <a:rPr lang="en-US" sz="3200" dirty="0">
                <a:solidFill>
                  <a:schemeClr val="tx1">
                    <a:alpha val="90000"/>
                  </a:schemeClr>
                </a:solidFill>
              </a:rPr>
              <a:t>and communicating between the different parts.</a:t>
            </a:r>
          </a:p>
          <a:p>
            <a:pPr marL="0" indent="0">
              <a:buNone/>
            </a:pPr>
            <a:endParaRPr lang="en-US" sz="3200" dirty="0">
              <a:solidFill>
                <a:schemeClr val="tx1">
                  <a:alpha val="90000"/>
                </a:schemeClr>
              </a:solidFill>
            </a:endParaRPr>
          </a:p>
          <a:p>
            <a:pPr marL="0" indent="0">
              <a:buNone/>
            </a:pPr>
            <a:endParaRPr lang="en-US" sz="3200" dirty="0">
              <a:solidFill>
                <a:schemeClr val="tx1">
                  <a:alpha val="90000"/>
                </a:schemeClr>
              </a:solidFill>
            </a:endParaRPr>
          </a:p>
          <a:p>
            <a:endParaRPr lang="en-US" sz="3200" dirty="0">
              <a:solidFill>
                <a:schemeClr val="tx1">
                  <a:alpha val="90000"/>
                </a:schemeClr>
              </a:solidFill>
            </a:endParaRPr>
          </a:p>
          <a:p>
            <a:endParaRPr lang="en-US" sz="3200" dirty="0">
              <a:solidFill>
                <a:schemeClr val="tx1">
                  <a:alpha val="90000"/>
                </a:schemeClr>
              </a:solidFill>
            </a:endParaRPr>
          </a:p>
          <a:p>
            <a:endParaRPr lang="en-US" sz="3200" dirty="0">
              <a:solidFill>
                <a:schemeClr val="tx1">
                  <a:alpha val="90000"/>
                </a:schemeClr>
              </a:solidFill>
            </a:endParaRPr>
          </a:p>
        </p:txBody>
      </p:sp>
      <p:sp>
        <p:nvSpPr>
          <p:cNvPr id="11" name="Rounded Rectangle 10">
            <a:extLst>
              <a:ext uri="{FF2B5EF4-FFF2-40B4-BE49-F238E27FC236}">
                <a16:creationId xmlns:a16="http://schemas.microsoft.com/office/drawing/2014/main" id="{E17B05CF-7D38-564C-AA12-52468E80D9EB}"/>
              </a:ext>
            </a:extLst>
          </p:cNvPr>
          <p:cNvSpPr/>
          <p:nvPr/>
        </p:nvSpPr>
        <p:spPr>
          <a:xfrm>
            <a:off x="392265" y="1431234"/>
            <a:ext cx="11007918" cy="805069"/>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2" name="Rounded Rectangle 11">
            <a:extLst>
              <a:ext uri="{FF2B5EF4-FFF2-40B4-BE49-F238E27FC236}">
                <a16:creationId xmlns:a16="http://schemas.microsoft.com/office/drawing/2014/main" id="{BEC8A87A-37E9-0242-ABAA-818F47290A0B}"/>
              </a:ext>
            </a:extLst>
          </p:cNvPr>
          <p:cNvSpPr/>
          <p:nvPr/>
        </p:nvSpPr>
        <p:spPr>
          <a:xfrm>
            <a:off x="390940" y="2139974"/>
            <a:ext cx="11007918" cy="805069"/>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Rounded Rectangle 12">
            <a:extLst>
              <a:ext uri="{FF2B5EF4-FFF2-40B4-BE49-F238E27FC236}">
                <a16:creationId xmlns:a16="http://schemas.microsoft.com/office/drawing/2014/main" id="{4570EDF1-98FE-2840-B0C5-3F5C73ABF6CC}"/>
              </a:ext>
            </a:extLst>
          </p:cNvPr>
          <p:cNvSpPr/>
          <p:nvPr/>
        </p:nvSpPr>
        <p:spPr>
          <a:xfrm>
            <a:off x="389615" y="2801798"/>
            <a:ext cx="11007918" cy="805069"/>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4" name="Rounded Rectangle 13">
            <a:extLst>
              <a:ext uri="{FF2B5EF4-FFF2-40B4-BE49-F238E27FC236}">
                <a16:creationId xmlns:a16="http://schemas.microsoft.com/office/drawing/2014/main" id="{C2A17B9B-65A1-AD45-828F-CFD58BE7D192}"/>
              </a:ext>
            </a:extLst>
          </p:cNvPr>
          <p:cNvSpPr/>
          <p:nvPr/>
        </p:nvSpPr>
        <p:spPr>
          <a:xfrm>
            <a:off x="388290" y="3501470"/>
            <a:ext cx="11007918" cy="805069"/>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5" name="Rounded Rectangle 14">
            <a:extLst>
              <a:ext uri="{FF2B5EF4-FFF2-40B4-BE49-F238E27FC236}">
                <a16:creationId xmlns:a16="http://schemas.microsoft.com/office/drawing/2014/main" id="{269D0CDB-9319-3646-8D54-DF576F45322D}"/>
              </a:ext>
            </a:extLst>
          </p:cNvPr>
          <p:cNvSpPr/>
          <p:nvPr/>
        </p:nvSpPr>
        <p:spPr>
          <a:xfrm>
            <a:off x="386965" y="4200271"/>
            <a:ext cx="11013218" cy="805069"/>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	</a:t>
            </a:r>
          </a:p>
        </p:txBody>
      </p:sp>
      <p:sp>
        <p:nvSpPr>
          <p:cNvPr id="16" name="Rounded Rectangle 15">
            <a:extLst>
              <a:ext uri="{FF2B5EF4-FFF2-40B4-BE49-F238E27FC236}">
                <a16:creationId xmlns:a16="http://schemas.microsoft.com/office/drawing/2014/main" id="{E73C5A82-424D-A14A-8A35-1200747C9ECE}"/>
              </a:ext>
            </a:extLst>
          </p:cNvPr>
          <p:cNvSpPr/>
          <p:nvPr/>
        </p:nvSpPr>
        <p:spPr>
          <a:xfrm>
            <a:off x="386965" y="4918843"/>
            <a:ext cx="11007918" cy="1173981"/>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7" name="Picture 16">
            <a:extLst>
              <a:ext uri="{FF2B5EF4-FFF2-40B4-BE49-F238E27FC236}">
                <a16:creationId xmlns:a16="http://schemas.microsoft.com/office/drawing/2014/main" id="{F121A82F-5865-6441-89EC-D7243EF51BBF}"/>
              </a:ext>
            </a:extLst>
          </p:cNvPr>
          <p:cNvPicPr>
            <a:picLocks noChangeAspect="1"/>
          </p:cNvPicPr>
          <p:nvPr/>
        </p:nvPicPr>
        <p:blipFill>
          <a:blip r:embed="rId3"/>
          <a:stretch>
            <a:fillRect/>
          </a:stretch>
        </p:blipFill>
        <p:spPr>
          <a:xfrm>
            <a:off x="0" y="6464691"/>
            <a:ext cx="12192000" cy="375138"/>
          </a:xfrm>
          <a:prstGeom prst="rect">
            <a:avLst/>
          </a:prstGeom>
        </p:spPr>
      </p:pic>
    </p:spTree>
    <p:extLst>
      <p:ext uri="{BB962C8B-B14F-4D97-AF65-F5344CB8AC3E}">
        <p14:creationId xmlns:p14="http://schemas.microsoft.com/office/powerpoint/2010/main" val="298256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animBg="1"/>
      <p:bldP spid="15" grpId="1"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C861D-564F-A84D-9E15-F553E571D05D}"/>
              </a:ext>
            </a:extLst>
          </p:cNvPr>
          <p:cNvSpPr>
            <a:spLocks noGrp="1"/>
          </p:cNvSpPr>
          <p:nvPr>
            <p:ph idx="1"/>
          </p:nvPr>
        </p:nvSpPr>
        <p:spPr>
          <a:xfrm>
            <a:off x="491490" y="1418153"/>
            <a:ext cx="11572642" cy="4999545"/>
          </a:xfrm>
        </p:spPr>
        <p:txBody>
          <a:bodyPr>
            <a:normAutofit fontScale="85000" lnSpcReduction="20000"/>
          </a:bodyPr>
          <a:lstStyle/>
          <a:p>
            <a:r>
              <a:rPr lang="en-IL" sz="3200" dirty="0">
                <a:solidFill>
                  <a:schemeClr val="tx1">
                    <a:alpha val="92000"/>
                  </a:schemeClr>
                </a:solidFill>
              </a:rPr>
              <a:t>Roy Ben Yosef</a:t>
            </a:r>
          </a:p>
          <a:p>
            <a:r>
              <a:rPr lang="en-IL" sz="3200" dirty="0">
                <a:solidFill>
                  <a:schemeClr val="tx1">
                    <a:alpha val="92000"/>
                  </a:schemeClr>
                </a:solidFill>
              </a:rPr>
              <a:t>8.5 years in CyberArk</a:t>
            </a:r>
          </a:p>
          <a:p>
            <a:r>
              <a:rPr lang="en-IL" sz="3200" dirty="0">
                <a:solidFill>
                  <a:schemeClr val="tx1">
                    <a:alpha val="92000"/>
                  </a:schemeClr>
                </a:solidFill>
              </a:rPr>
              <a:t>Software Architect</a:t>
            </a:r>
          </a:p>
          <a:p>
            <a:r>
              <a:rPr lang="en-IL" sz="3200" dirty="0">
                <a:solidFill>
                  <a:schemeClr val="tx1">
                    <a:alpha val="92000"/>
                  </a:schemeClr>
                </a:solidFill>
              </a:rPr>
              <a:t>Working on our cloud offering platform</a:t>
            </a:r>
          </a:p>
          <a:p>
            <a:r>
              <a:rPr lang="en-IL" sz="3200" dirty="0">
                <a:solidFill>
                  <a:schemeClr val="tx1">
                    <a:alpha val="92000"/>
                  </a:schemeClr>
                </a:solidFill>
              </a:rPr>
              <a:t>Contact:</a:t>
            </a:r>
          </a:p>
          <a:p>
            <a:pPr lvl="1"/>
            <a:r>
              <a:rPr lang="en-IL" sz="2400" dirty="0">
                <a:solidFill>
                  <a:schemeClr val="tx1">
                    <a:alpha val="92000"/>
                  </a:schemeClr>
                </a:solidFill>
                <a:hlinkClick r:id="rId3"/>
              </a:rPr>
              <a:t>roy.benyosef@cyberark.com</a:t>
            </a:r>
            <a:endParaRPr lang="en-IL" sz="2400" dirty="0">
              <a:solidFill>
                <a:schemeClr val="tx1">
                  <a:alpha val="92000"/>
                </a:schemeClr>
              </a:solidFill>
            </a:endParaRPr>
          </a:p>
          <a:p>
            <a:pPr lvl="1"/>
            <a:r>
              <a:rPr lang="en-IL" sz="2400" dirty="0">
                <a:solidFill>
                  <a:schemeClr val="tx1">
                    <a:alpha val="92000"/>
                  </a:schemeClr>
                </a:solidFill>
              </a:rPr>
              <a:t>Twitter: @RoyBenYosefTM</a:t>
            </a:r>
          </a:p>
          <a:p>
            <a:pPr lvl="1"/>
            <a:r>
              <a:rPr lang="en-US" sz="2400" dirty="0">
                <a:solidFill>
                  <a:schemeClr val="tx1">
                    <a:alpha val="92000"/>
                  </a:schemeClr>
                </a:solidFill>
              </a:rPr>
              <a:t>Medium: </a:t>
            </a:r>
            <a:r>
              <a:rPr lang="en-US" sz="2400" dirty="0">
                <a:hlinkClick r:id="rId4"/>
              </a:rPr>
              <a:t>https://medium.com/@royutil</a:t>
            </a:r>
            <a:endParaRPr lang="en-US" sz="2400" dirty="0"/>
          </a:p>
          <a:p>
            <a:r>
              <a:rPr lang="en-US" sz="3200" dirty="0">
                <a:solidFill>
                  <a:schemeClr val="tx1">
                    <a:alpha val="92000"/>
                  </a:schemeClr>
                </a:solidFill>
              </a:rPr>
              <a:t>Hobbies: Gaming, Board games, Movies</a:t>
            </a:r>
            <a:endParaRPr lang="en-IL" sz="3200" dirty="0">
              <a:solidFill>
                <a:schemeClr val="tx1">
                  <a:alpha val="92000"/>
                </a:schemeClr>
              </a:solidFill>
            </a:endParaRPr>
          </a:p>
          <a:p>
            <a:pPr marL="0" indent="0">
              <a:buNone/>
            </a:pPr>
            <a:endParaRPr lang="en-IL" sz="2400" dirty="0">
              <a:solidFill>
                <a:schemeClr val="tx1">
                  <a:alpha val="92000"/>
                </a:schemeClr>
              </a:solidFill>
            </a:endParaRPr>
          </a:p>
        </p:txBody>
      </p:sp>
      <p:grpSp>
        <p:nvGrpSpPr>
          <p:cNvPr id="4" name="Group 3">
            <a:extLst>
              <a:ext uri="{FF2B5EF4-FFF2-40B4-BE49-F238E27FC236}">
                <a16:creationId xmlns:a16="http://schemas.microsoft.com/office/drawing/2014/main" id="{857C7D4E-AF2E-4447-A1C4-A6AC41361BDB}"/>
              </a:ext>
            </a:extLst>
          </p:cNvPr>
          <p:cNvGrpSpPr/>
          <p:nvPr/>
        </p:nvGrpSpPr>
        <p:grpSpPr>
          <a:xfrm>
            <a:off x="491490" y="168941"/>
            <a:ext cx="4091940" cy="962629"/>
            <a:chOff x="0" y="102960"/>
            <a:chExt cx="6373813" cy="2729244"/>
          </a:xfrm>
        </p:grpSpPr>
        <p:sp>
          <p:nvSpPr>
            <p:cNvPr id="5" name="Rounded Rectangle 4">
              <a:extLst>
                <a:ext uri="{FF2B5EF4-FFF2-40B4-BE49-F238E27FC236}">
                  <a16:creationId xmlns:a16="http://schemas.microsoft.com/office/drawing/2014/main" id="{29B2E8A9-0EE7-D841-A869-E67C499482C0}"/>
                </a:ext>
              </a:extLst>
            </p:cNvPr>
            <p:cNvSpPr/>
            <p:nvPr/>
          </p:nvSpPr>
          <p:spPr>
            <a:xfrm>
              <a:off x="0" y="102960"/>
              <a:ext cx="6373813" cy="2729244"/>
            </a:xfrm>
            <a:prstGeom prst="roundRect">
              <a:avLst/>
            </a:prstGeom>
            <a:solidFill>
              <a:schemeClr val="accent5">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0ECFFD04-FD31-CD4F-9EDB-7A1AF62042A6}"/>
                </a:ext>
              </a:extLst>
            </p:cNvPr>
            <p:cNvSpPr txBox="1"/>
            <p:nvPr/>
          </p:nvSpPr>
          <p:spPr>
            <a:xfrm>
              <a:off x="133231" y="236190"/>
              <a:ext cx="6107351" cy="246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5400" kern="1200" dirty="0"/>
                <a:t>About me</a:t>
              </a:r>
              <a:endParaRPr lang="en-US" sz="3300" kern="1200" dirty="0"/>
            </a:p>
          </p:txBody>
        </p:sp>
      </p:grpSp>
      <p:pic>
        <p:nvPicPr>
          <p:cNvPr id="2" name="Picture 1">
            <a:extLst>
              <a:ext uri="{FF2B5EF4-FFF2-40B4-BE49-F238E27FC236}">
                <a16:creationId xmlns:a16="http://schemas.microsoft.com/office/drawing/2014/main" id="{77FD7344-C0AC-D946-87B8-5771AE4C22DA}"/>
              </a:ext>
            </a:extLst>
          </p:cNvPr>
          <p:cNvPicPr>
            <a:picLocks noChangeAspect="1"/>
          </p:cNvPicPr>
          <p:nvPr/>
        </p:nvPicPr>
        <p:blipFill>
          <a:blip r:embed="rId5"/>
          <a:stretch>
            <a:fillRect/>
          </a:stretch>
        </p:blipFill>
        <p:spPr>
          <a:xfrm>
            <a:off x="0" y="6464691"/>
            <a:ext cx="12192000" cy="375138"/>
          </a:xfrm>
          <a:prstGeom prst="rect">
            <a:avLst/>
          </a:prstGeom>
        </p:spPr>
      </p:pic>
    </p:spTree>
    <p:extLst>
      <p:ext uri="{BB962C8B-B14F-4D97-AF65-F5344CB8AC3E}">
        <p14:creationId xmlns:p14="http://schemas.microsoft.com/office/powerpoint/2010/main" val="1491364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C861D-564F-A84D-9E15-F553E571D05D}"/>
              </a:ext>
            </a:extLst>
          </p:cNvPr>
          <p:cNvSpPr>
            <a:spLocks noGrp="1"/>
          </p:cNvSpPr>
          <p:nvPr>
            <p:ph idx="1"/>
          </p:nvPr>
        </p:nvSpPr>
        <p:spPr>
          <a:xfrm>
            <a:off x="284252" y="921208"/>
            <a:ext cx="11812340" cy="5728069"/>
          </a:xfrm>
        </p:spPr>
        <p:txBody>
          <a:bodyPr>
            <a:normAutofit fontScale="55000" lnSpcReduction="20000"/>
          </a:bodyPr>
          <a:lstStyle/>
          <a:p>
            <a:pPr marL="0" indent="0">
              <a:buNone/>
            </a:pPr>
            <a:endParaRPr lang="en-IL" sz="2400" dirty="0">
              <a:solidFill>
                <a:schemeClr val="tx1">
                  <a:alpha val="92000"/>
                </a:schemeClr>
              </a:solidFill>
            </a:endParaRPr>
          </a:p>
          <a:p>
            <a:pPr marL="0" indent="0">
              <a:buNone/>
            </a:pPr>
            <a:endParaRPr lang="en-IL" dirty="0">
              <a:solidFill>
                <a:schemeClr val="tx1">
                  <a:alpha val="92000"/>
                </a:schemeClr>
              </a:solidFill>
            </a:endParaRPr>
          </a:p>
          <a:p>
            <a:pPr marL="0" indent="0">
              <a:buNone/>
            </a:pPr>
            <a:endParaRPr lang="en-IL" dirty="0">
              <a:solidFill>
                <a:schemeClr val="tx1">
                  <a:alpha val="92000"/>
                </a:schemeClr>
              </a:solidFill>
            </a:endParaRPr>
          </a:p>
          <a:p>
            <a:r>
              <a:rPr lang="en-IL" sz="6500" dirty="0">
                <a:solidFill>
                  <a:schemeClr val="tx1">
                    <a:alpha val="92000"/>
                  </a:schemeClr>
                </a:solidFill>
              </a:rPr>
              <a:t>Everything is in this GitHub repo</a:t>
            </a:r>
          </a:p>
          <a:p>
            <a:r>
              <a:rPr lang="en-IL" sz="6500" dirty="0">
                <a:solidFill>
                  <a:schemeClr val="tx1">
                    <a:alpha val="92000"/>
                  </a:schemeClr>
                </a:solidFill>
              </a:rPr>
              <a:t>Feel free to open issues for anything</a:t>
            </a:r>
            <a:r>
              <a:rPr lang="en-US" sz="6500" dirty="0">
                <a:solidFill>
                  <a:schemeClr val="tx1">
                    <a:alpha val="92000"/>
                  </a:schemeClr>
                </a:solidFill>
                <a:hlinkClick r:id="rId3">
                  <a:extLst>
                    <a:ext uri="{A12FA001-AC4F-418D-AE19-62706E023703}">
                      <ahyp:hlinkClr xmlns:ahyp="http://schemas.microsoft.com/office/drawing/2018/hyperlinkcolor" val="tx"/>
                    </a:ext>
                  </a:extLst>
                </a:hlinkClick>
              </a:rPr>
              <a:t> </a:t>
            </a:r>
          </a:p>
          <a:p>
            <a:r>
              <a:rPr lang="en-US" sz="6500" dirty="0">
                <a:solidFill>
                  <a:schemeClr val="tx1">
                    <a:alpha val="92000"/>
                  </a:schemeClr>
                </a:solidFill>
              </a:rPr>
              <a:t>The link is also in the meetup page</a:t>
            </a:r>
          </a:p>
          <a:p>
            <a:pPr marL="0" indent="0">
              <a:buNone/>
            </a:pPr>
            <a:endParaRPr lang="en-US" sz="4400" dirty="0">
              <a:solidFill>
                <a:schemeClr val="tx1">
                  <a:alpha val="92000"/>
                </a:schemeClr>
              </a:solidFill>
              <a:hlinkClick r:id="rId3">
                <a:extLst>
                  <a:ext uri="{A12FA001-AC4F-418D-AE19-62706E023703}">
                    <ahyp:hlinkClr xmlns:ahyp="http://schemas.microsoft.com/office/drawing/2018/hyperlinkcolor" val="tx"/>
                  </a:ext>
                </a:extLst>
              </a:hlinkClick>
            </a:endParaRPr>
          </a:p>
          <a:p>
            <a:pPr marL="0" indent="0" algn="ctr">
              <a:buNone/>
            </a:pPr>
            <a:r>
              <a:rPr lang="en-US" sz="7300" dirty="0">
                <a:solidFill>
                  <a:schemeClr val="tx1">
                    <a:alpha val="92000"/>
                  </a:schemeClr>
                </a:solidFill>
                <a:hlinkClick r:id="rId3">
                  <a:extLst>
                    <a:ext uri="{A12FA001-AC4F-418D-AE19-62706E023703}">
                      <ahyp:hlinkClr xmlns:ahyp="http://schemas.microsoft.com/office/drawing/2018/hyperlinkcolor" val="tx"/>
                    </a:ext>
                  </a:extLst>
                </a:hlinkClick>
              </a:rPr>
              <a:t>https://github.com/royby-cyberark/AWSIoTWebinar</a:t>
            </a:r>
            <a:endParaRPr lang="en-US" sz="7300" dirty="0">
              <a:solidFill>
                <a:schemeClr val="tx1">
                  <a:alpha val="92000"/>
                </a:schemeClr>
              </a:solidFill>
            </a:endParaRPr>
          </a:p>
          <a:p>
            <a:pPr marL="0" indent="0" algn="ctr">
              <a:buNone/>
            </a:pPr>
            <a:endParaRPr lang="en-US" sz="4000" dirty="0">
              <a:solidFill>
                <a:schemeClr val="tx1">
                  <a:alpha val="92000"/>
                </a:schemeClr>
              </a:solidFill>
            </a:endParaRPr>
          </a:p>
          <a:p>
            <a:pPr marL="0" indent="0">
              <a:buNone/>
            </a:pPr>
            <a:r>
              <a:rPr lang="en-US" sz="4000" dirty="0">
                <a:solidFill>
                  <a:schemeClr val="tx1">
                    <a:alpha val="92000"/>
                  </a:schemeClr>
                </a:solidFill>
              </a:rPr>
              <a:t>  </a:t>
            </a:r>
            <a:endParaRPr lang="en-IL" sz="3600" dirty="0">
              <a:solidFill>
                <a:schemeClr val="tx1">
                  <a:alpha val="92000"/>
                </a:schemeClr>
              </a:solidFill>
            </a:endParaRPr>
          </a:p>
        </p:txBody>
      </p:sp>
      <p:grpSp>
        <p:nvGrpSpPr>
          <p:cNvPr id="4" name="Group 3">
            <a:extLst>
              <a:ext uri="{FF2B5EF4-FFF2-40B4-BE49-F238E27FC236}">
                <a16:creationId xmlns:a16="http://schemas.microsoft.com/office/drawing/2014/main" id="{857C7D4E-AF2E-4447-A1C4-A6AC41361BDB}"/>
              </a:ext>
            </a:extLst>
          </p:cNvPr>
          <p:cNvGrpSpPr/>
          <p:nvPr/>
        </p:nvGrpSpPr>
        <p:grpSpPr>
          <a:xfrm>
            <a:off x="284252" y="394528"/>
            <a:ext cx="4045896" cy="1297112"/>
            <a:chOff x="0" y="102960"/>
            <a:chExt cx="6373813" cy="2729244"/>
          </a:xfrm>
        </p:grpSpPr>
        <p:sp>
          <p:nvSpPr>
            <p:cNvPr id="5" name="Rounded Rectangle 4">
              <a:extLst>
                <a:ext uri="{FF2B5EF4-FFF2-40B4-BE49-F238E27FC236}">
                  <a16:creationId xmlns:a16="http://schemas.microsoft.com/office/drawing/2014/main" id="{29B2E8A9-0EE7-D841-A869-E67C499482C0}"/>
                </a:ext>
              </a:extLst>
            </p:cNvPr>
            <p:cNvSpPr/>
            <p:nvPr/>
          </p:nvSpPr>
          <p:spPr>
            <a:xfrm>
              <a:off x="0" y="102960"/>
              <a:ext cx="6373813" cy="2729244"/>
            </a:xfrm>
            <a:prstGeom prst="roundRect">
              <a:avLst/>
            </a:prstGeom>
            <a:solidFill>
              <a:schemeClr val="accent5">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0ECFFD04-FD31-CD4F-9EDB-7A1AF62042A6}"/>
                </a:ext>
              </a:extLst>
            </p:cNvPr>
            <p:cNvSpPr txBox="1"/>
            <p:nvPr/>
          </p:nvSpPr>
          <p:spPr>
            <a:xfrm>
              <a:off x="133231" y="236191"/>
              <a:ext cx="6107351" cy="246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5400" dirty="0"/>
                <a:t>GitHub</a:t>
              </a:r>
              <a:endParaRPr lang="en-US" sz="3300" kern="1200" dirty="0"/>
            </a:p>
          </p:txBody>
        </p:sp>
      </p:grpSp>
      <p:pic>
        <p:nvPicPr>
          <p:cNvPr id="7" name="Picture 6">
            <a:extLst>
              <a:ext uri="{FF2B5EF4-FFF2-40B4-BE49-F238E27FC236}">
                <a16:creationId xmlns:a16="http://schemas.microsoft.com/office/drawing/2014/main" id="{62B0324E-BF50-EF4A-8EC0-25BEF920223E}"/>
              </a:ext>
            </a:extLst>
          </p:cNvPr>
          <p:cNvPicPr>
            <a:picLocks noChangeAspect="1"/>
          </p:cNvPicPr>
          <p:nvPr/>
        </p:nvPicPr>
        <p:blipFill>
          <a:blip r:embed="rId4"/>
          <a:stretch>
            <a:fillRect/>
          </a:stretch>
        </p:blipFill>
        <p:spPr>
          <a:xfrm>
            <a:off x="0" y="6464691"/>
            <a:ext cx="12192000" cy="375138"/>
          </a:xfrm>
          <a:prstGeom prst="rect">
            <a:avLst/>
          </a:prstGeom>
        </p:spPr>
      </p:pic>
    </p:spTree>
    <p:extLst>
      <p:ext uri="{BB962C8B-B14F-4D97-AF65-F5344CB8AC3E}">
        <p14:creationId xmlns:p14="http://schemas.microsoft.com/office/powerpoint/2010/main" val="184857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C861D-564F-A84D-9E15-F553E571D05D}"/>
              </a:ext>
            </a:extLst>
          </p:cNvPr>
          <p:cNvSpPr>
            <a:spLocks noGrp="1"/>
          </p:cNvSpPr>
          <p:nvPr>
            <p:ph idx="1"/>
          </p:nvPr>
        </p:nvSpPr>
        <p:spPr>
          <a:xfrm>
            <a:off x="491490" y="1634085"/>
            <a:ext cx="11572642" cy="4652415"/>
          </a:xfrm>
        </p:spPr>
        <p:txBody>
          <a:bodyPr>
            <a:normAutofit/>
          </a:bodyPr>
          <a:lstStyle/>
          <a:p>
            <a:r>
              <a:rPr lang="en-US" sz="3200" dirty="0">
                <a:solidFill>
                  <a:schemeClr val="tx1">
                    <a:alpha val="92000"/>
                  </a:schemeClr>
                </a:solidFill>
              </a:rPr>
              <a:t>Everything in this presentation and demo should be considered at “demo level”. Do your own research, especially security wise.</a:t>
            </a:r>
          </a:p>
          <a:p>
            <a:r>
              <a:rPr lang="en-US" sz="3200" dirty="0">
                <a:solidFill>
                  <a:schemeClr val="tx1">
                    <a:alpha val="92000"/>
                  </a:schemeClr>
                </a:solidFill>
              </a:rPr>
              <a:t>AWS costs money.  Don’t forget to clean after yourself.</a:t>
            </a:r>
            <a:endParaRPr lang="en-IL" sz="3200" dirty="0">
              <a:solidFill>
                <a:schemeClr val="tx1">
                  <a:alpha val="92000"/>
                </a:schemeClr>
              </a:solidFill>
            </a:endParaRPr>
          </a:p>
          <a:p>
            <a:pPr marL="0" indent="0">
              <a:buNone/>
            </a:pPr>
            <a:endParaRPr lang="en-IL" sz="2400" dirty="0">
              <a:solidFill>
                <a:schemeClr val="tx1">
                  <a:alpha val="92000"/>
                </a:schemeClr>
              </a:solidFill>
            </a:endParaRPr>
          </a:p>
        </p:txBody>
      </p:sp>
      <p:grpSp>
        <p:nvGrpSpPr>
          <p:cNvPr id="4" name="Group 3">
            <a:extLst>
              <a:ext uri="{FF2B5EF4-FFF2-40B4-BE49-F238E27FC236}">
                <a16:creationId xmlns:a16="http://schemas.microsoft.com/office/drawing/2014/main" id="{857C7D4E-AF2E-4447-A1C4-A6AC41361BDB}"/>
              </a:ext>
            </a:extLst>
          </p:cNvPr>
          <p:cNvGrpSpPr/>
          <p:nvPr/>
        </p:nvGrpSpPr>
        <p:grpSpPr>
          <a:xfrm>
            <a:off x="491490" y="168941"/>
            <a:ext cx="4091940" cy="962629"/>
            <a:chOff x="0" y="102960"/>
            <a:chExt cx="6373813" cy="2729244"/>
          </a:xfrm>
        </p:grpSpPr>
        <p:sp>
          <p:nvSpPr>
            <p:cNvPr id="5" name="Rounded Rectangle 4">
              <a:extLst>
                <a:ext uri="{FF2B5EF4-FFF2-40B4-BE49-F238E27FC236}">
                  <a16:creationId xmlns:a16="http://schemas.microsoft.com/office/drawing/2014/main" id="{29B2E8A9-0EE7-D841-A869-E67C499482C0}"/>
                </a:ext>
              </a:extLst>
            </p:cNvPr>
            <p:cNvSpPr/>
            <p:nvPr/>
          </p:nvSpPr>
          <p:spPr>
            <a:xfrm>
              <a:off x="0" y="102960"/>
              <a:ext cx="6373813" cy="2729244"/>
            </a:xfrm>
            <a:prstGeom prst="roundRect">
              <a:avLst/>
            </a:prstGeom>
            <a:solidFill>
              <a:schemeClr val="accent5">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0ECFFD04-FD31-CD4F-9EDB-7A1AF62042A6}"/>
                </a:ext>
              </a:extLst>
            </p:cNvPr>
            <p:cNvSpPr txBox="1"/>
            <p:nvPr/>
          </p:nvSpPr>
          <p:spPr>
            <a:xfrm>
              <a:off x="133231" y="236190"/>
              <a:ext cx="6107351" cy="24627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5400" kern="1200" dirty="0"/>
                <a:t>Disclaimer</a:t>
              </a:r>
              <a:endParaRPr lang="en-US" sz="3300" kern="1200" dirty="0"/>
            </a:p>
          </p:txBody>
        </p:sp>
      </p:grpSp>
      <p:pic>
        <p:nvPicPr>
          <p:cNvPr id="2" name="Picture 1">
            <a:extLst>
              <a:ext uri="{FF2B5EF4-FFF2-40B4-BE49-F238E27FC236}">
                <a16:creationId xmlns:a16="http://schemas.microsoft.com/office/drawing/2014/main" id="{77FD7344-C0AC-D946-87B8-5771AE4C22DA}"/>
              </a:ext>
            </a:extLst>
          </p:cNvPr>
          <p:cNvPicPr>
            <a:picLocks noChangeAspect="1"/>
          </p:cNvPicPr>
          <p:nvPr/>
        </p:nvPicPr>
        <p:blipFill>
          <a:blip r:embed="rId3"/>
          <a:stretch>
            <a:fillRect/>
          </a:stretch>
        </p:blipFill>
        <p:spPr>
          <a:xfrm>
            <a:off x="0" y="6464691"/>
            <a:ext cx="12192000" cy="375138"/>
          </a:xfrm>
          <a:prstGeom prst="rect">
            <a:avLst/>
          </a:prstGeom>
        </p:spPr>
      </p:pic>
    </p:spTree>
    <p:extLst>
      <p:ext uri="{BB962C8B-B14F-4D97-AF65-F5344CB8AC3E}">
        <p14:creationId xmlns:p14="http://schemas.microsoft.com/office/powerpoint/2010/main" val="336190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p:txBody>
          <a:bodyPr/>
          <a:lstStyle/>
          <a:p>
            <a:r>
              <a:rPr lang="en-US" dirty="0">
                <a:latin typeface="+mn-lt"/>
              </a:rPr>
              <a:t>What will you get from this webinar?</a:t>
            </a:r>
            <a:endParaRPr lang="en-IL" dirty="0">
              <a:latin typeface="+mn-lt"/>
            </a:endParaRPr>
          </a:p>
        </p:txBody>
      </p:sp>
      <p:sp>
        <p:nvSpPr>
          <p:cNvPr id="3" name="Content Placeholder 2">
            <a:extLst>
              <a:ext uri="{FF2B5EF4-FFF2-40B4-BE49-F238E27FC236}">
                <a16:creationId xmlns:a16="http://schemas.microsoft.com/office/drawing/2014/main" id="{364C861D-564F-A84D-9E15-F553E571D05D}"/>
              </a:ext>
            </a:extLst>
          </p:cNvPr>
          <p:cNvSpPr>
            <a:spLocks noGrp="1"/>
          </p:cNvSpPr>
          <p:nvPr>
            <p:ph idx="1"/>
          </p:nvPr>
        </p:nvSpPr>
        <p:spPr>
          <a:xfrm>
            <a:off x="549537" y="1613043"/>
            <a:ext cx="11091600" cy="4695682"/>
          </a:xfrm>
        </p:spPr>
        <p:txBody>
          <a:bodyPr>
            <a:normAutofit/>
          </a:bodyPr>
          <a:lstStyle/>
          <a:p>
            <a:r>
              <a:rPr lang="en-US" sz="3200" dirty="0">
                <a:solidFill>
                  <a:schemeClr val="tx1">
                    <a:alpha val="90000"/>
                  </a:schemeClr>
                </a:solidFill>
              </a:rPr>
              <a:t>Learn about AWS IoT and its capabilities, like – Provisioning, Client authentication, Communication, policies and the services it offers.</a:t>
            </a:r>
            <a:endParaRPr lang="en-US" dirty="0">
              <a:solidFill>
                <a:schemeClr val="tx1">
                  <a:alpha val="90000"/>
                </a:schemeClr>
              </a:solidFill>
            </a:endParaRPr>
          </a:p>
          <a:p>
            <a:r>
              <a:rPr lang="en-US" sz="3200" dirty="0">
                <a:solidFill>
                  <a:schemeClr val="tx1">
                    <a:alpha val="90000"/>
                  </a:schemeClr>
                </a:solidFill>
              </a:rPr>
              <a:t>Run with me through a working demo of authenticating a device to AWS IoT and have a two-way communication with the backend.</a:t>
            </a:r>
          </a:p>
          <a:p>
            <a:pPr lvl="1"/>
            <a:r>
              <a:rPr lang="en-US" sz="2400" dirty="0">
                <a:solidFill>
                  <a:schemeClr val="tx1">
                    <a:alpha val="90000"/>
                  </a:schemeClr>
                </a:solidFill>
              </a:rPr>
              <a:t>Sending data to the backend</a:t>
            </a:r>
          </a:p>
          <a:p>
            <a:pPr lvl="1"/>
            <a:r>
              <a:rPr lang="en-US" sz="2400" dirty="0">
                <a:solidFill>
                  <a:schemeClr val="tx1">
                    <a:alpha val="90000"/>
                  </a:schemeClr>
                </a:solidFill>
              </a:rPr>
              <a:t>Sending commands to the device</a:t>
            </a:r>
          </a:p>
        </p:txBody>
      </p:sp>
      <p:sp>
        <p:nvSpPr>
          <p:cNvPr id="4" name="Rounded Rectangle 3">
            <a:extLst>
              <a:ext uri="{FF2B5EF4-FFF2-40B4-BE49-F238E27FC236}">
                <a16:creationId xmlns:a16="http://schemas.microsoft.com/office/drawing/2014/main" id="{84CE230D-968B-4B48-93EF-7C72770F834E}"/>
              </a:ext>
            </a:extLst>
          </p:cNvPr>
          <p:cNvSpPr/>
          <p:nvPr/>
        </p:nvSpPr>
        <p:spPr>
          <a:xfrm>
            <a:off x="390939" y="1562596"/>
            <a:ext cx="11250198" cy="1623052"/>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5" name="Rounded Rectangle 4">
            <a:extLst>
              <a:ext uri="{FF2B5EF4-FFF2-40B4-BE49-F238E27FC236}">
                <a16:creationId xmlns:a16="http://schemas.microsoft.com/office/drawing/2014/main" id="{157BE0F5-E6AE-E140-ADCA-FEDA9AE56DEE}"/>
              </a:ext>
            </a:extLst>
          </p:cNvPr>
          <p:cNvSpPr/>
          <p:nvPr/>
        </p:nvSpPr>
        <p:spPr>
          <a:xfrm>
            <a:off x="390939" y="3311378"/>
            <a:ext cx="11250198" cy="2997347"/>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 name="Picture 9">
            <a:extLst>
              <a:ext uri="{FF2B5EF4-FFF2-40B4-BE49-F238E27FC236}">
                <a16:creationId xmlns:a16="http://schemas.microsoft.com/office/drawing/2014/main" id="{05526DB0-5006-D949-8194-656EA0498F3E}"/>
              </a:ext>
            </a:extLst>
          </p:cNvPr>
          <p:cNvPicPr>
            <a:picLocks noChangeAspect="1"/>
          </p:cNvPicPr>
          <p:nvPr/>
        </p:nvPicPr>
        <p:blipFill>
          <a:blip r:embed="rId3"/>
          <a:stretch>
            <a:fillRect/>
          </a:stretch>
        </p:blipFill>
        <p:spPr>
          <a:xfrm>
            <a:off x="0" y="6464691"/>
            <a:ext cx="12192000" cy="375138"/>
          </a:xfrm>
          <a:prstGeom prst="rect">
            <a:avLst/>
          </a:prstGeom>
        </p:spPr>
      </p:pic>
    </p:spTree>
    <p:extLst>
      <p:ext uri="{BB962C8B-B14F-4D97-AF65-F5344CB8AC3E}">
        <p14:creationId xmlns:p14="http://schemas.microsoft.com/office/powerpoint/2010/main" val="88454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C861D-564F-A84D-9E15-F553E571D05D}"/>
              </a:ext>
            </a:extLst>
          </p:cNvPr>
          <p:cNvSpPr>
            <a:spLocks noGrp="1"/>
          </p:cNvSpPr>
          <p:nvPr>
            <p:ph idx="1"/>
          </p:nvPr>
        </p:nvSpPr>
        <p:spPr>
          <a:xfrm>
            <a:off x="550862" y="1337310"/>
            <a:ext cx="10730051" cy="5012824"/>
          </a:xfrm>
        </p:spPr>
        <p:txBody>
          <a:bodyPr>
            <a:normAutofit fontScale="92500" lnSpcReduction="10000"/>
          </a:bodyPr>
          <a:lstStyle/>
          <a:p>
            <a:r>
              <a:rPr lang="en-IL" sz="3200" dirty="0">
                <a:solidFill>
                  <a:schemeClr val="tx1"/>
                </a:solidFill>
              </a:rPr>
              <a:t>As smart device grow in numbers, so raises the need to provide solutions for device authentication, management, data aggregation, and analysis, using ML to process data and other needs</a:t>
            </a:r>
          </a:p>
          <a:p>
            <a:r>
              <a:rPr lang="en-IL" sz="3200" dirty="0">
                <a:solidFill>
                  <a:schemeClr val="tx1"/>
                </a:solidFill>
              </a:rPr>
              <a:t>Example use cases:</a:t>
            </a:r>
          </a:p>
          <a:p>
            <a:pPr lvl="1"/>
            <a:r>
              <a:rPr lang="en-IL" sz="3200" dirty="0">
                <a:solidFill>
                  <a:schemeClr val="tx1"/>
                </a:solidFill>
              </a:rPr>
              <a:t>Smart homes</a:t>
            </a:r>
          </a:p>
          <a:p>
            <a:pPr lvl="1"/>
            <a:r>
              <a:rPr lang="en-IL" sz="3200" dirty="0">
                <a:solidFill>
                  <a:schemeClr val="tx1"/>
                </a:solidFill>
              </a:rPr>
              <a:t>Smart agriculture</a:t>
            </a:r>
          </a:p>
          <a:p>
            <a:pPr lvl="1"/>
            <a:r>
              <a:rPr lang="en-IL" sz="3200" dirty="0">
                <a:solidFill>
                  <a:schemeClr val="tx1"/>
                </a:solidFill>
              </a:rPr>
              <a:t>Smart cities</a:t>
            </a:r>
          </a:p>
          <a:p>
            <a:r>
              <a:rPr lang="en-IL" sz="4000" dirty="0">
                <a:solidFill>
                  <a:schemeClr val="tx1"/>
                </a:solidFill>
              </a:rPr>
              <a:t>But this isn’t limited to IoT at all!</a:t>
            </a:r>
          </a:p>
          <a:p>
            <a:endParaRPr lang="en-IL" sz="2400" dirty="0">
              <a:solidFill>
                <a:schemeClr val="tx1"/>
              </a:solidFill>
            </a:endParaRPr>
          </a:p>
        </p:txBody>
      </p:sp>
      <p:sp>
        <p:nvSpPr>
          <p:cNvPr id="7" name="Rounded Rectangle 6">
            <a:extLst>
              <a:ext uri="{FF2B5EF4-FFF2-40B4-BE49-F238E27FC236}">
                <a16:creationId xmlns:a16="http://schemas.microsoft.com/office/drawing/2014/main" id="{4B69297C-750B-D54C-99DF-9895291B1DF0}"/>
              </a:ext>
            </a:extLst>
          </p:cNvPr>
          <p:cNvSpPr/>
          <p:nvPr/>
        </p:nvSpPr>
        <p:spPr>
          <a:xfrm>
            <a:off x="384761" y="1222753"/>
            <a:ext cx="11062252" cy="1646177"/>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Rounded Rectangle 7">
            <a:extLst>
              <a:ext uri="{FF2B5EF4-FFF2-40B4-BE49-F238E27FC236}">
                <a16:creationId xmlns:a16="http://schemas.microsoft.com/office/drawing/2014/main" id="{52CAA52A-1721-A841-BE64-2B679EC5CF1C}"/>
              </a:ext>
            </a:extLst>
          </p:cNvPr>
          <p:cNvSpPr/>
          <p:nvPr/>
        </p:nvSpPr>
        <p:spPr>
          <a:xfrm>
            <a:off x="367748" y="2814705"/>
            <a:ext cx="11062252" cy="2606040"/>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Rounded Rectangle 8">
            <a:extLst>
              <a:ext uri="{FF2B5EF4-FFF2-40B4-BE49-F238E27FC236}">
                <a16:creationId xmlns:a16="http://schemas.microsoft.com/office/drawing/2014/main" id="{C08CE616-D896-5A45-845E-57F105832B68}"/>
              </a:ext>
            </a:extLst>
          </p:cNvPr>
          <p:cNvSpPr/>
          <p:nvPr/>
        </p:nvSpPr>
        <p:spPr>
          <a:xfrm>
            <a:off x="367748" y="5366519"/>
            <a:ext cx="11062252" cy="872466"/>
          </a:xfrm>
          <a:prstGeom prst="roundRect">
            <a:avLst/>
          </a:prstGeom>
          <a:solidFill>
            <a:schemeClr val="tx1">
              <a:alpha val="10000"/>
            </a:schemeClr>
          </a:solidFill>
          <a:ln w="254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pic>
        <p:nvPicPr>
          <p:cNvPr id="10" name="Picture 9">
            <a:extLst>
              <a:ext uri="{FF2B5EF4-FFF2-40B4-BE49-F238E27FC236}">
                <a16:creationId xmlns:a16="http://schemas.microsoft.com/office/drawing/2014/main" id="{DE588445-A344-B84A-BD94-AD866F7E68EC}"/>
              </a:ext>
            </a:extLst>
          </p:cNvPr>
          <p:cNvPicPr>
            <a:picLocks noChangeAspect="1"/>
          </p:cNvPicPr>
          <p:nvPr/>
        </p:nvPicPr>
        <p:blipFill>
          <a:blip r:embed="rId3"/>
          <a:stretch>
            <a:fillRect/>
          </a:stretch>
        </p:blipFill>
        <p:spPr>
          <a:xfrm>
            <a:off x="0" y="6464691"/>
            <a:ext cx="12192000" cy="375138"/>
          </a:xfrm>
          <a:prstGeom prst="rect">
            <a:avLst/>
          </a:prstGeom>
        </p:spPr>
      </p:pic>
      <p:sp>
        <p:nvSpPr>
          <p:cNvPr id="11" name="Title 1">
            <a:extLst>
              <a:ext uri="{FF2B5EF4-FFF2-40B4-BE49-F238E27FC236}">
                <a16:creationId xmlns:a16="http://schemas.microsoft.com/office/drawing/2014/main" id="{BF4D84FF-D649-9A4B-BE41-82F82B1CB48C}"/>
              </a:ext>
            </a:extLst>
          </p:cNvPr>
          <p:cNvSpPr>
            <a:spLocks noGrp="1"/>
          </p:cNvSpPr>
          <p:nvPr>
            <p:ph type="title"/>
          </p:nvPr>
        </p:nvSpPr>
        <p:spPr>
          <a:xfrm>
            <a:off x="550862" y="549275"/>
            <a:ext cx="11062252" cy="880047"/>
          </a:xfrm>
        </p:spPr>
        <p:txBody>
          <a:bodyPr/>
          <a:lstStyle/>
          <a:p>
            <a:r>
              <a:rPr lang="en-US" dirty="0">
                <a:latin typeface="+mn-lt"/>
              </a:rPr>
              <a:t>AWS IoT - Intro</a:t>
            </a:r>
            <a:endParaRPr lang="en-IL" dirty="0">
              <a:latin typeface="+mn-lt"/>
            </a:endParaRPr>
          </a:p>
        </p:txBody>
      </p:sp>
    </p:spTree>
    <p:extLst>
      <p:ext uri="{BB962C8B-B14F-4D97-AF65-F5344CB8AC3E}">
        <p14:creationId xmlns:p14="http://schemas.microsoft.com/office/powerpoint/2010/main" val="136911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FC97F-37C5-9C43-ACD3-E62D18A0418E}"/>
              </a:ext>
            </a:extLst>
          </p:cNvPr>
          <p:cNvSpPr>
            <a:spLocks noGrp="1"/>
          </p:cNvSpPr>
          <p:nvPr>
            <p:ph type="title"/>
          </p:nvPr>
        </p:nvSpPr>
        <p:spPr>
          <a:xfrm>
            <a:off x="550863" y="549275"/>
            <a:ext cx="3565525" cy="5543549"/>
          </a:xfrm>
        </p:spPr>
        <p:txBody>
          <a:bodyPr wrap="square" anchor="ctr">
            <a:normAutofit/>
          </a:bodyPr>
          <a:lstStyle/>
          <a:p>
            <a:pPr algn="ctr"/>
            <a:r>
              <a:rPr lang="en-IL" dirty="0">
                <a:latin typeface="+mn-lt"/>
              </a:rPr>
              <a:t>AWS IoT Intro</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8EEA53B-ED3F-41C8-B292-665DC1CD4EF1}"/>
              </a:ext>
            </a:extLst>
          </p:cNvPr>
          <p:cNvGraphicFramePr>
            <a:graphicFrameLocks noGrp="1"/>
          </p:cNvGraphicFramePr>
          <p:nvPr>
            <p:ph idx="1"/>
            <p:extLst>
              <p:ext uri="{D42A27DB-BD31-4B8C-83A1-F6EECF244321}">
                <p14:modId xmlns:p14="http://schemas.microsoft.com/office/powerpoint/2010/main" val="1653871065"/>
              </p:ext>
            </p:extLst>
          </p:nvPr>
        </p:nvGraphicFramePr>
        <p:xfrm>
          <a:off x="4768562" y="164812"/>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Graphic 12" descr="Network">
            <a:extLst>
              <a:ext uri="{FF2B5EF4-FFF2-40B4-BE49-F238E27FC236}">
                <a16:creationId xmlns:a16="http://schemas.microsoft.com/office/drawing/2014/main" id="{F78F8AAC-0D2C-F043-9558-09EA488DB3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66033" y="4106368"/>
            <a:ext cx="914400" cy="914400"/>
          </a:xfrm>
          <a:prstGeom prst="rect">
            <a:avLst/>
          </a:prstGeom>
        </p:spPr>
      </p:pic>
      <p:sp>
        <p:nvSpPr>
          <p:cNvPr id="3" name="Rounded Rectangle 2">
            <a:extLst>
              <a:ext uri="{FF2B5EF4-FFF2-40B4-BE49-F238E27FC236}">
                <a16:creationId xmlns:a16="http://schemas.microsoft.com/office/drawing/2014/main" id="{293E1017-C338-0348-93A9-70BC4F141B1C}"/>
              </a:ext>
            </a:extLst>
          </p:cNvPr>
          <p:cNvSpPr/>
          <p:nvPr/>
        </p:nvSpPr>
        <p:spPr>
          <a:xfrm>
            <a:off x="4747575" y="3081776"/>
            <a:ext cx="6384698" cy="2786743"/>
          </a:xfrm>
          <a:prstGeom prst="round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Rounded Rectangle 7">
            <a:extLst>
              <a:ext uri="{FF2B5EF4-FFF2-40B4-BE49-F238E27FC236}">
                <a16:creationId xmlns:a16="http://schemas.microsoft.com/office/drawing/2014/main" id="{7037F510-D944-F44A-BF93-0A44F77EBDEA}"/>
              </a:ext>
            </a:extLst>
          </p:cNvPr>
          <p:cNvSpPr/>
          <p:nvPr/>
        </p:nvSpPr>
        <p:spPr>
          <a:xfrm>
            <a:off x="4772372" y="239292"/>
            <a:ext cx="6384698" cy="2736666"/>
          </a:xfrm>
          <a:prstGeom prst="round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0" name="Rounded Rectangle 9">
            <a:extLst>
              <a:ext uri="{FF2B5EF4-FFF2-40B4-BE49-F238E27FC236}">
                <a16:creationId xmlns:a16="http://schemas.microsoft.com/office/drawing/2014/main" id="{40E032BA-357D-3547-92BF-9D96221720E9}"/>
              </a:ext>
            </a:extLst>
          </p:cNvPr>
          <p:cNvSpPr/>
          <p:nvPr/>
        </p:nvSpPr>
        <p:spPr>
          <a:xfrm>
            <a:off x="4772372" y="239292"/>
            <a:ext cx="6384698" cy="2786743"/>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4" name="Rounded Rectangle 13">
            <a:extLst>
              <a:ext uri="{FF2B5EF4-FFF2-40B4-BE49-F238E27FC236}">
                <a16:creationId xmlns:a16="http://schemas.microsoft.com/office/drawing/2014/main" id="{0656389F-E5A7-F842-B7F8-F95B912D4E3D}"/>
              </a:ext>
            </a:extLst>
          </p:cNvPr>
          <p:cNvSpPr/>
          <p:nvPr/>
        </p:nvSpPr>
        <p:spPr>
          <a:xfrm>
            <a:off x="4753868" y="3056738"/>
            <a:ext cx="6384698" cy="2786743"/>
          </a:xfrm>
          <a:prstGeom prst="roundRect">
            <a:avLst/>
          </a:prstGeom>
          <a:noFill/>
          <a:ln w="38100">
            <a:solidFill>
              <a:srgbClr val="FF8B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5" name="Picture 14">
            <a:extLst>
              <a:ext uri="{FF2B5EF4-FFF2-40B4-BE49-F238E27FC236}">
                <a16:creationId xmlns:a16="http://schemas.microsoft.com/office/drawing/2014/main" id="{731163B4-E0E2-5142-B3F1-BD1BBA2AAF64}"/>
              </a:ext>
            </a:extLst>
          </p:cNvPr>
          <p:cNvPicPr>
            <a:picLocks noChangeAspect="1"/>
          </p:cNvPicPr>
          <p:nvPr/>
        </p:nvPicPr>
        <p:blipFill>
          <a:blip r:embed="rId10"/>
          <a:stretch>
            <a:fillRect/>
          </a:stretch>
        </p:blipFill>
        <p:spPr>
          <a:xfrm>
            <a:off x="0" y="6464691"/>
            <a:ext cx="12192000" cy="375138"/>
          </a:xfrm>
          <a:prstGeom prst="rect">
            <a:avLst/>
          </a:prstGeom>
        </p:spPr>
      </p:pic>
    </p:spTree>
    <p:extLst>
      <p:ext uri="{BB962C8B-B14F-4D97-AF65-F5344CB8AC3E}">
        <p14:creationId xmlns:p14="http://schemas.microsoft.com/office/powerpoint/2010/main" val="31789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0"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613AC5A-0291-BD4F-B2CD-C3CDD7B6ADCA}"/>
              </a:ext>
            </a:extLst>
          </p:cNvPr>
          <p:cNvSpPr>
            <a:spLocks noGrp="1"/>
          </p:cNvSpPr>
          <p:nvPr>
            <p:ph type="title"/>
          </p:nvPr>
        </p:nvSpPr>
        <p:spPr>
          <a:xfrm>
            <a:off x="2083437" y="1337561"/>
            <a:ext cx="7343775" cy="3864534"/>
          </a:xfrm>
        </p:spPr>
        <p:txBody>
          <a:bodyPr vert="horz" wrap="square" lIns="0" tIns="0" rIns="0" bIns="0" rtlCol="0" anchor="b" anchorCtr="0">
            <a:normAutofit fontScale="90000"/>
          </a:bodyPr>
          <a:lstStyle/>
          <a:p>
            <a:pPr algn="ctr">
              <a:lnSpc>
                <a:spcPct val="100000"/>
              </a:lnSpc>
            </a:pPr>
            <a:r>
              <a:rPr lang="en-US" sz="9600" dirty="0">
                <a:latin typeface="+mn-lt"/>
              </a:rPr>
              <a:t>Services and Features Overview</a:t>
            </a:r>
          </a:p>
        </p:txBody>
      </p:sp>
      <p:sp>
        <p:nvSpPr>
          <p:cNvPr id="24" name="Oval 23">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Shape 25">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8" name="Freeform: Shape 27">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1" name="Picture 20">
            <a:extLst>
              <a:ext uri="{FF2B5EF4-FFF2-40B4-BE49-F238E27FC236}">
                <a16:creationId xmlns:a16="http://schemas.microsoft.com/office/drawing/2014/main" id="{22E50759-FA45-124B-8268-F7FAB1AA71C8}"/>
              </a:ext>
            </a:extLst>
          </p:cNvPr>
          <p:cNvPicPr>
            <a:picLocks noChangeAspect="1"/>
          </p:cNvPicPr>
          <p:nvPr/>
        </p:nvPicPr>
        <p:blipFill>
          <a:blip r:embed="rId2"/>
          <a:stretch>
            <a:fillRect/>
          </a:stretch>
        </p:blipFill>
        <p:spPr>
          <a:xfrm>
            <a:off x="0" y="6464691"/>
            <a:ext cx="12192000" cy="375138"/>
          </a:xfrm>
          <a:prstGeom prst="rect">
            <a:avLst/>
          </a:prstGeom>
        </p:spPr>
      </p:pic>
    </p:spTree>
    <p:extLst>
      <p:ext uri="{BB962C8B-B14F-4D97-AF65-F5344CB8AC3E}">
        <p14:creationId xmlns:p14="http://schemas.microsoft.com/office/powerpoint/2010/main" val="1461836011"/>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243441"/>
      </a:dk2>
      <a:lt2>
        <a:srgbClr val="E4E8E2"/>
      </a:lt2>
      <a:accent1>
        <a:srgbClr val="A43BD5"/>
      </a:accent1>
      <a:accent2>
        <a:srgbClr val="6945CB"/>
      </a:accent2>
      <a:accent3>
        <a:srgbClr val="3B52D5"/>
      </a:accent3>
      <a:accent4>
        <a:srgbClr val="2980C3"/>
      </a:accent4>
      <a:accent5>
        <a:srgbClr val="32B4B6"/>
      </a:accent5>
      <a:accent6>
        <a:srgbClr val="27B97F"/>
      </a:accent6>
      <a:hlink>
        <a:srgbClr val="368EA2"/>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13221</TotalTime>
  <Words>2434</Words>
  <Application>Microsoft Macintosh PowerPoint</Application>
  <PresentationFormat>Widescreen</PresentationFormat>
  <Paragraphs>225</Paragraphs>
  <Slides>25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Gill Sans MT</vt:lpstr>
      <vt:lpstr>Walbaum Display</vt:lpstr>
      <vt:lpstr>Wingdings</vt:lpstr>
      <vt:lpstr>3DFloatVTI</vt:lpstr>
      <vt:lpstr>PowerPoint Presentation</vt:lpstr>
      <vt:lpstr>Reaching the Cloud - 2nd Webinar</vt:lpstr>
      <vt:lpstr>PowerPoint Presentation</vt:lpstr>
      <vt:lpstr>PowerPoint Presentation</vt:lpstr>
      <vt:lpstr>PowerPoint Presentation</vt:lpstr>
      <vt:lpstr>What will you get from this webinar?</vt:lpstr>
      <vt:lpstr>AWS IoT - Intro</vt:lpstr>
      <vt:lpstr>AWS IoT Intro</vt:lpstr>
      <vt:lpstr>Services and Features Overview</vt:lpstr>
      <vt:lpstr>AWS IoT Core</vt:lpstr>
      <vt:lpstr>Client Authentication</vt:lpstr>
      <vt:lpstr>Communication</vt:lpstr>
      <vt:lpstr>AWS IoT Data-Plane Policies</vt:lpstr>
      <vt:lpstr>AWS IoT Rules</vt:lpstr>
      <vt:lpstr>AWS IoT Rules - Continued</vt:lpstr>
      <vt:lpstr>AWS IoT Rules Basic Ingest</vt:lpstr>
      <vt:lpstr>AWS IoT Jobs</vt:lpstr>
      <vt:lpstr>AWS IoT SDKs</vt:lpstr>
      <vt:lpstr>Other  AWS IoT Services</vt:lpstr>
      <vt:lpstr>Even more AWS IoT Services</vt:lpstr>
      <vt:lpstr>And now to the fun part where  we build stuff!</vt:lpstr>
      <vt:lpstr>What are we going to build?</vt:lpstr>
      <vt:lpstr>What Are We Going To Build?</vt:lpstr>
      <vt:lpstr>The Scenario</vt:lpstr>
      <vt:lpstr>Summary – what did we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AWS IoT For Service Authentication</dc:title>
  <dc:creator>Roy Ben Yosef</dc:creator>
  <cp:lastModifiedBy>Roy Ben Yosef</cp:lastModifiedBy>
  <cp:revision>265</cp:revision>
  <dcterms:created xsi:type="dcterms:W3CDTF">2020-08-13T18:44:18Z</dcterms:created>
  <dcterms:modified xsi:type="dcterms:W3CDTF">2020-09-09T07:35:14Z</dcterms:modified>
</cp:coreProperties>
</file>