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4"/>
  </p:notesMasterIdLst>
  <p:handoutMasterIdLst>
    <p:handoutMasterId r:id="rId25"/>
  </p:handoutMasterIdLst>
  <p:sldIdLst>
    <p:sldId id="10267" r:id="rId3"/>
    <p:sldId id="267" r:id="rId4"/>
    <p:sldId id="263" r:id="rId5"/>
    <p:sldId id="261" r:id="rId6"/>
    <p:sldId id="268" r:id="rId7"/>
    <p:sldId id="10269" r:id="rId8"/>
    <p:sldId id="10272" r:id="rId9"/>
    <p:sldId id="10270" r:id="rId10"/>
    <p:sldId id="10271" r:id="rId11"/>
    <p:sldId id="10273" r:id="rId12"/>
    <p:sldId id="10274" r:id="rId13"/>
    <p:sldId id="10275" r:id="rId14"/>
    <p:sldId id="269" r:id="rId15"/>
    <p:sldId id="10276" r:id="rId16"/>
    <p:sldId id="10277" r:id="rId17"/>
    <p:sldId id="10278" r:id="rId18"/>
    <p:sldId id="10279" r:id="rId19"/>
    <p:sldId id="295" r:id="rId20"/>
    <p:sldId id="324" r:id="rId21"/>
    <p:sldId id="326" r:id="rId22"/>
    <p:sldId id="10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963" autoAdjust="0"/>
  </p:normalViewPr>
  <p:slideViewPr>
    <p:cSldViewPr snapToGrid="0">
      <p:cViewPr varScale="1">
        <p:scale>
          <a:sx n="70" d="100"/>
          <a:sy n="70" d="100"/>
        </p:scale>
        <p:origin x="1166" y="53"/>
      </p:cViewPr>
      <p:guideLst>
        <p:guide pos="3840"/>
        <p:guide orient="horz" pos="2160"/>
      </p:guideLst>
    </p:cSldViewPr>
  </p:slid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8/31/2021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8/31/2021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learn/modules/create-measures-dax-power-bi/6-lab"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a:t>
            </a:fld>
            <a:endParaRPr lang="en-US"/>
          </a:p>
        </p:txBody>
      </p:sp>
    </p:spTree>
    <p:extLst>
      <p:ext uri="{BB962C8B-B14F-4D97-AF65-F5344CB8AC3E}">
        <p14:creationId xmlns:p14="http://schemas.microsoft.com/office/powerpoint/2010/main" val="2896231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a:p>
        </p:txBody>
      </p:sp>
    </p:spTree>
    <p:extLst>
      <p:ext uri="{BB962C8B-B14F-4D97-AF65-F5344CB8AC3E}">
        <p14:creationId xmlns:p14="http://schemas.microsoft.com/office/powerpoint/2010/main" val="10247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a:p>
        </p:txBody>
      </p:sp>
    </p:spTree>
    <p:extLst>
      <p:ext uri="{BB962C8B-B14F-4D97-AF65-F5344CB8AC3E}">
        <p14:creationId xmlns:p14="http://schemas.microsoft.com/office/powerpoint/2010/main" val="541532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82869989-EB00-4EE7-BCB5-25BDC5BB29F8}" type="slidenum">
              <a:rPr lang="en-US" smtClean="0"/>
              <a:t>20</a:t>
            </a:fld>
            <a:endParaRPr lang="en-US"/>
          </a:p>
        </p:txBody>
      </p:sp>
    </p:spTree>
    <p:extLst>
      <p:ext uri="{BB962C8B-B14F-4D97-AF65-F5344CB8AC3E}">
        <p14:creationId xmlns:p14="http://schemas.microsoft.com/office/powerpoint/2010/main" val="10662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Community of Programmers and any enthusiast of the SDLC</a:t>
            </a:r>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32713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Community of Database professionals.</a:t>
            </a:r>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60537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2307347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209923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24242"/>
                </a:solidFill>
                <a:effectLst/>
                <a:latin typeface="Gartner sans"/>
              </a:rPr>
              <a:t>Gartner Magic Quadrant: Analytics and business intelligence (ABI) platforms </a:t>
            </a:r>
            <a:r>
              <a:rPr lang="en-US" b="0" i="0" dirty="0">
                <a:solidFill>
                  <a:srgbClr val="424242"/>
                </a:solidFill>
                <a:effectLst/>
                <a:latin typeface="Gartner sans"/>
              </a:rPr>
              <a:t>are characterized by easy-to-use functionality that supports a full analytic workflow — from data preparation to visual exploration and insight generation — with an emphasis on self-service usage and augmented user assistance.</a:t>
            </a:r>
            <a:br>
              <a:rPr lang="en-US" b="1" dirty="0"/>
            </a:br>
            <a:br>
              <a:rPr lang="en-US" b="1" dirty="0"/>
            </a:br>
            <a:r>
              <a:rPr lang="en-US" b="1" dirty="0"/>
              <a:t>Forrester Wave Q3 2021 for Augmented BI:</a:t>
            </a:r>
            <a:r>
              <a:rPr lang="en-US" dirty="0"/>
              <a:t> e</a:t>
            </a:r>
            <a:r>
              <a:rPr lang="en-US" b="0" i="0" dirty="0">
                <a:solidFill>
                  <a:srgbClr val="333333"/>
                </a:solidFill>
                <a:effectLst/>
                <a:latin typeface="Helvetica-regular"/>
              </a:rPr>
              <a:t>mpowering users to become citizen data scientists drawing on the power of ML and broadening the reach of data and analytics to all decision-makers via conversational UIs. </a:t>
            </a:r>
          </a:p>
          <a:p>
            <a:r>
              <a:rPr lang="en-US" b="0" i="0" dirty="0">
                <a:solidFill>
                  <a:srgbClr val="333333"/>
                </a:solidFill>
                <a:effectLst/>
                <a:latin typeface="Helvetica-regular"/>
              </a:rPr>
              <a:t>“…consider Power BI as your top choice for an enterprise BI platform, especially if your organization plans to deploy most of its business and productivity applications and store and process most of the data on Microsoft Azure.”</a:t>
            </a:r>
            <a:endParaRPr lang="en-PH" dirty="0"/>
          </a:p>
        </p:txBody>
      </p:sp>
      <p:sp>
        <p:nvSpPr>
          <p:cNvPr id="4" name="Slide Number Placeholder 3"/>
          <p:cNvSpPr>
            <a:spLocks noGrp="1"/>
          </p:cNvSpPr>
          <p:nvPr>
            <p:ph type="sldNum" sz="quarter" idx="5"/>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4112938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https://docs.microsoft.com/en-us/learn/powerplatform/power-bi</a:t>
            </a:r>
            <a:br>
              <a:rPr lang="en-PH" dirty="0"/>
            </a:br>
            <a:r>
              <a:rPr lang="en-PH" dirty="0"/>
              <a:t>Lab Example: </a:t>
            </a:r>
            <a:r>
              <a:rPr lang="en-US" dirty="0">
                <a:hlinkClick r:id="rId3"/>
              </a:rPr>
              <a:t>Lab - Introduction to DAX in Power BI Desktop - Learn | Microsoft Docs</a:t>
            </a:r>
            <a:endParaRPr lang="en-PH" dirty="0"/>
          </a:p>
        </p:txBody>
      </p:sp>
      <p:sp>
        <p:nvSpPr>
          <p:cNvPr id="4" name="Slide Number Placeholder 3"/>
          <p:cNvSpPr>
            <a:spLocks noGrp="1"/>
          </p:cNvSpPr>
          <p:nvPr>
            <p:ph type="sldNum" sz="quarter" idx="5"/>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75102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a:p>
        </p:txBody>
      </p:sp>
    </p:spTree>
    <p:extLst>
      <p:ext uri="{BB962C8B-B14F-4D97-AF65-F5344CB8AC3E}">
        <p14:creationId xmlns:p14="http://schemas.microsoft.com/office/powerpoint/2010/main" val="4020789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PSA is effectively functioning as a Data Steward</a:t>
            </a:r>
            <a:endParaRPr lang="en-PH" dirty="0"/>
          </a:p>
        </p:txBody>
      </p:sp>
      <p:sp>
        <p:nvSpPr>
          <p:cNvPr id="4" name="Slide Number Placeholder 3"/>
          <p:cNvSpPr>
            <a:spLocks noGrp="1"/>
          </p:cNvSpPr>
          <p:nvPr>
            <p:ph type="sldNum" sz="quarter" idx="5"/>
          </p:nvPr>
        </p:nvSpPr>
        <p:spPr/>
        <p:txBody>
          <a:bodyPr/>
          <a:lstStyle/>
          <a:p>
            <a:fld id="{82869989-EB00-4EE7-BCB5-25BDC5BB29F8}" type="slidenum">
              <a:rPr lang="en-US" smtClean="0"/>
              <a:t>14</a:t>
            </a:fld>
            <a:endParaRPr lang="en-US"/>
          </a:p>
        </p:txBody>
      </p:sp>
    </p:spTree>
    <p:extLst>
      <p:ext uri="{BB962C8B-B14F-4D97-AF65-F5344CB8AC3E}">
        <p14:creationId xmlns:p14="http://schemas.microsoft.com/office/powerpoint/2010/main" val="4006848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4A29A4-78C8-47AB-BA06-22CB45938951}" type="datetime1">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ED4ACF-2D82-46F2-A8E9-23963AA34E86}" type="datetime1">
              <a:rPr lang="en-US" smtClean="0"/>
              <a:t>8/31/2021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374B5B-21A0-4192-BF4C-38187F1A68D8}" type="datetime1">
              <a:rPr lang="en-US" smtClean="0"/>
              <a:t>8/31/2021</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046285"/>
            <a:ext cx="4572000" cy="4744916"/>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046285"/>
            <a:ext cx="4572000" cy="4744915"/>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B5CF7C-B333-48E1-A4A6-83A3C8B73AC0}" type="datetime1">
              <a:rPr lang="en-US" smtClean="0"/>
              <a:t>8/31/2021</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002131"/>
            <a:ext cx="4572000" cy="395846"/>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1572819"/>
            <a:ext cx="4572000" cy="42183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002131"/>
            <a:ext cx="4572000" cy="395846"/>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24600" y="1572819"/>
            <a:ext cx="4572000" cy="4218382"/>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320762-5CBF-4210-AB54-376B091119F8}" type="datetime1">
              <a:rPr lang="en-US" smtClean="0"/>
              <a:t>8/31/2021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0DB371-BF5F-4058-A212-1A908E4D2674}" type="datetime1">
              <a:rPr lang="en-US" smtClean="0"/>
              <a:t>8/31/2021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2" name="Date Placeholder 211"/>
          <p:cNvSpPr>
            <a:spLocks noGrp="1"/>
          </p:cNvSpPr>
          <p:nvPr>
            <p:ph type="dt" sz="half" idx="10"/>
          </p:nvPr>
        </p:nvSpPr>
        <p:spPr/>
        <p:txBody>
          <a:bodyPr/>
          <a:lstStyle/>
          <a:p>
            <a:fld id="{60A4083B-90AA-48CF-BAD5-00AA24D7F288}" type="datetime1">
              <a:rPr lang="en-US" smtClean="0"/>
              <a:t>8/31/2021</a:t>
            </a:fld>
            <a:endParaRPr lang="en-US"/>
          </a:p>
        </p:txBody>
      </p:sp>
      <p:sp>
        <p:nvSpPr>
          <p:cNvPr id="213" name="Footer Placeholder 212"/>
          <p:cNvSpPr>
            <a:spLocks noGrp="1"/>
          </p:cNvSpPr>
          <p:nvPr>
            <p:ph type="ftr" sz="quarter" idx="11"/>
          </p:nvPr>
        </p:nvSpPr>
        <p:spPr/>
        <p:txBody>
          <a:bodyPr/>
          <a:lstStyle/>
          <a:p>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Date Placeholder 4"/>
          <p:cNvSpPr>
            <a:spLocks noGrp="1"/>
          </p:cNvSpPr>
          <p:nvPr>
            <p:ph type="dt" sz="half" idx="10"/>
          </p:nvPr>
        </p:nvSpPr>
        <p:spPr/>
        <p:txBody>
          <a:bodyPr/>
          <a:lstStyle/>
          <a:p>
            <a:fld id="{F5BAF629-ECA2-4CF3-B790-9D9BDED98269}" type="datetime1">
              <a:rPr lang="en-US" smtClean="0"/>
              <a:t>8/31/2021</a:t>
            </a:fld>
            <a:endParaRPr lang="en-US"/>
          </a:p>
        </p:txBody>
      </p:sp>
      <p:sp>
        <p:nvSpPr>
          <p:cNvPr id="6" name="Footer Placeholder 5"/>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0"/>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73347" y="178830"/>
            <a:ext cx="9601200" cy="64846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047577"/>
            <a:ext cx="9601200" cy="496857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B51B2453-8663-4C69-AF73-9FD7B1DEC5D0}" type="datetime1">
              <a:rPr lang="en-US" smtClean="0"/>
              <a:t>8/31/2021</a:t>
            </a:fld>
            <a:endParaRPr lang="en-US"/>
          </a:p>
        </p:txBody>
      </p: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8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800">
                <a:solidFill>
                  <a:schemeClr val="tx1">
                    <a:lumMod val="50000"/>
                    <a:lumOff val="50000"/>
                  </a:schemeClr>
                </a:solidFill>
              </a:defRPr>
            </a:lvl1pPr>
          </a:lstStyle>
          <a:p>
            <a:fld id="{E31375A4-56A4-47D6-9801-1991572033F7}" type="slidenum">
              <a:rPr lang="en-US" smtClean="0"/>
              <a:pPr/>
              <a:t>‹#›</a:t>
            </a:fld>
            <a:endParaRPr lang="en-US"/>
          </a:p>
        </p:txBody>
      </p:sp>
      <p:cxnSp>
        <p:nvCxnSpPr>
          <p:cNvPr id="148" name="Straight Connector 147"/>
          <p:cNvCxnSpPr/>
          <p:nvPr userDrawn="1"/>
        </p:nvCxnSpPr>
        <p:spPr>
          <a:xfrm>
            <a:off x="609600" y="6172200"/>
            <a:ext cx="109728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8pPr>
      <a:lvl9pPr marL="2057400" indent="-179388" algn="l" defTabSz="914400" rtl="0" eaLnBrk="1" latinLnBrk="0" hangingPunct="1">
        <a:lnSpc>
          <a:spcPct val="90000"/>
        </a:lnSpc>
        <a:spcBef>
          <a:spcPts val="600"/>
        </a:spcBef>
        <a:buClr>
          <a:schemeClr val="accent1"/>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psa.gov.ph/about"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oreilly.com/library/view/microsoft-power-bi/9781788290142/48de2b0f-78cd-418c-8664-2e1997d4ad97.xhtml" TargetMode="External"/><Relationship Id="rId3" Type="http://schemas.openxmlformats.org/officeDocument/2006/relationships/hyperlink" Target="https://www.datapine.com/blog/data-analysis-methods-and-techniques/" TargetMode="External"/><Relationship Id="rId7" Type="http://schemas.openxmlformats.org/officeDocument/2006/relationships/hyperlink" Target="https://docs.microsoft.com/en-us/users/roycebautista/collections/0np0i8467kgo1n"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ocs.microsoft.com/en-us/learn/powerplatform/power-bi" TargetMode="External"/><Relationship Id="rId11" Type="http://schemas.openxmlformats.org/officeDocument/2006/relationships/hyperlink" Target="https://www.dlib.org/dlib/may16/peng/05peng.html" TargetMode="External"/><Relationship Id="rId5" Type="http://schemas.openxmlformats.org/officeDocument/2006/relationships/hyperlink" Target="https://powerbi.microsoft.com/en-us/blog/microsoft-named-a-leader-in-2021-gartner-magic-quadrant-for-analytics-and-bi-platforms/" TargetMode="External"/><Relationship Id="rId10" Type="http://schemas.openxmlformats.org/officeDocument/2006/relationships/hyperlink" Target="https://amitzaveri.com/2020/09/20/power-bi-data-sources-at-a-glance/" TargetMode="External"/><Relationship Id="rId4" Type="http://schemas.openxmlformats.org/officeDocument/2006/relationships/hyperlink" Target="https://powerbi.microsoft.com/en-us/blog/microsoft-named-a-leader-in-the-forrester-wave-augmented-bi-platforms-q3-2021/" TargetMode="External"/><Relationship Id="rId9" Type="http://schemas.openxmlformats.org/officeDocument/2006/relationships/hyperlink" Target="https://www.sqlchick.com/entries/2015/4/27/filtering-in-power-query"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Argelo Royce Bautista</a:t>
            </a:r>
          </a:p>
        </p:txBody>
      </p:sp>
      <p:sp>
        <p:nvSpPr>
          <p:cNvPr id="6" name="Content Placeholder 5"/>
          <p:cNvSpPr>
            <a:spLocks noGrp="1"/>
          </p:cNvSpPr>
          <p:nvPr>
            <p:ph sz="half" idx="1"/>
          </p:nvPr>
        </p:nvSpPr>
        <p:spPr/>
        <p:txBody>
          <a:bodyPr>
            <a:normAutofit fontScale="92500" lnSpcReduction="20000"/>
          </a:bodyPr>
          <a:lstStyle/>
          <a:p>
            <a:endParaRPr lang="en-US" dirty="0"/>
          </a:p>
        </p:txBody>
      </p:sp>
      <p:sp>
        <p:nvSpPr>
          <p:cNvPr id="3" name="Content Placeholder 2">
            <a:extLst>
              <a:ext uri="{FF2B5EF4-FFF2-40B4-BE49-F238E27FC236}">
                <a16:creationId xmlns:a16="http://schemas.microsoft.com/office/drawing/2014/main" id="{4CFD4A21-287C-41FF-8934-06DA299B2839}"/>
              </a:ext>
            </a:extLst>
          </p:cNvPr>
          <p:cNvSpPr>
            <a:spLocks noGrp="1"/>
          </p:cNvSpPr>
          <p:nvPr>
            <p:ph sz="half" idx="2"/>
          </p:nvPr>
        </p:nvSpPr>
        <p:spPr/>
        <p:txBody>
          <a:bodyPr>
            <a:normAutofit fontScale="92500" lnSpcReduction="20000"/>
          </a:bodyPr>
          <a:lstStyle/>
          <a:p>
            <a:r>
              <a:rPr lang="en-US" dirty="0"/>
              <a:t>B.S. Computer Engineering Graduate</a:t>
            </a:r>
          </a:p>
          <a:p>
            <a:r>
              <a:rPr lang="en-US" dirty="0"/>
              <a:t>8 years of industry experience</a:t>
            </a:r>
          </a:p>
          <a:p>
            <a:r>
              <a:rPr lang="en-US" dirty="0"/>
              <a:t>Senior Business Intelligence Analyst @ Analog Devices Inc.</a:t>
            </a:r>
          </a:p>
          <a:p>
            <a:r>
              <a:rPr lang="en-US" dirty="0"/>
              <a:t>Web Development (jQuery, Angular, </a:t>
            </a:r>
            <a:r>
              <a:rPr lang="en-US" dirty="0" err="1"/>
              <a:t>etc</a:t>
            </a:r>
            <a:r>
              <a:rPr lang="en-US" dirty="0"/>
              <a:t>) [2 years]</a:t>
            </a:r>
          </a:p>
          <a:p>
            <a:r>
              <a:rPr lang="en-US" dirty="0"/>
              <a:t>Mainly Deals w/ Business Intelligence (Microsoft Excel and PowerBI) [9 years]</a:t>
            </a:r>
          </a:p>
          <a:p>
            <a:r>
              <a:rPr lang="en-US" dirty="0"/>
              <a:t>Core Member of technical communities:</a:t>
            </a:r>
          </a:p>
          <a:p>
            <a:pPr lvl="1"/>
            <a:r>
              <a:rPr lang="en-US" dirty="0"/>
              <a:t>Philippine Data Platform User Group (formerly PHISSUG)</a:t>
            </a:r>
          </a:p>
          <a:p>
            <a:pPr lvl="1"/>
            <a:r>
              <a:rPr lang="en-US" dirty="0"/>
              <a:t>Programmers </a:t>
            </a:r>
            <a:r>
              <a:rPr lang="en-US" dirty="0" err="1"/>
              <a:t>Codeposting</a:t>
            </a:r>
            <a:r>
              <a:rPr lang="en-US" dirty="0"/>
              <a:t> (formerly Programmers, Developers)</a:t>
            </a:r>
          </a:p>
        </p:txBody>
      </p:sp>
      <p:grpSp>
        <p:nvGrpSpPr>
          <p:cNvPr id="13" name="Group 12">
            <a:extLst>
              <a:ext uri="{FF2B5EF4-FFF2-40B4-BE49-F238E27FC236}">
                <a16:creationId xmlns:a16="http://schemas.microsoft.com/office/drawing/2014/main" id="{5F02BA7F-DE1B-4207-A138-7FDFE7C32D22}"/>
              </a:ext>
            </a:extLst>
          </p:cNvPr>
          <p:cNvGrpSpPr/>
          <p:nvPr/>
        </p:nvGrpSpPr>
        <p:grpSpPr>
          <a:xfrm>
            <a:off x="1396835" y="1124831"/>
            <a:ext cx="4470565" cy="4608337"/>
            <a:chOff x="831901" y="892455"/>
            <a:chExt cx="5033520" cy="5073090"/>
          </a:xfrm>
        </p:grpSpPr>
        <p:pic>
          <p:nvPicPr>
            <p:cNvPr id="15" name="Content Placeholder 6">
              <a:extLst>
                <a:ext uri="{FF2B5EF4-FFF2-40B4-BE49-F238E27FC236}">
                  <a16:creationId xmlns:a16="http://schemas.microsoft.com/office/drawing/2014/main" id="{9B457C3C-587D-4AF8-A579-8F9E5FA03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901" y="892455"/>
              <a:ext cx="4957038" cy="5073090"/>
            </a:xfrm>
            <a:prstGeom prst="rect">
              <a:avLst/>
            </a:prstGeom>
          </p:spPr>
        </p:pic>
        <p:grpSp>
          <p:nvGrpSpPr>
            <p:cNvPr id="16" name="Group 15">
              <a:extLst>
                <a:ext uri="{FF2B5EF4-FFF2-40B4-BE49-F238E27FC236}">
                  <a16:creationId xmlns:a16="http://schemas.microsoft.com/office/drawing/2014/main" id="{AEB6CEC9-C1E3-494B-A2BE-3AB8D079E6D3}"/>
                </a:ext>
              </a:extLst>
            </p:cNvPr>
            <p:cNvGrpSpPr/>
            <p:nvPr/>
          </p:nvGrpSpPr>
          <p:grpSpPr>
            <a:xfrm>
              <a:off x="831901" y="892455"/>
              <a:ext cx="5033520" cy="5073090"/>
              <a:chOff x="1116909" y="964029"/>
              <a:chExt cx="5033520" cy="5073090"/>
            </a:xfrm>
          </p:grpSpPr>
          <p:pic>
            <p:nvPicPr>
              <p:cNvPr id="17" name="Picture 16">
                <a:extLst>
                  <a:ext uri="{FF2B5EF4-FFF2-40B4-BE49-F238E27FC236}">
                    <a16:creationId xmlns:a16="http://schemas.microsoft.com/office/drawing/2014/main" id="{D9ACE8EA-3802-4881-8744-66123BCC89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29100" y="5292792"/>
                <a:ext cx="1844847" cy="744327"/>
              </a:xfrm>
              <a:prstGeom prst="rect">
                <a:avLst/>
              </a:prstGeom>
            </p:spPr>
          </p:pic>
          <p:pic>
            <p:nvPicPr>
              <p:cNvPr id="18" name="Picture 17">
                <a:extLst>
                  <a:ext uri="{FF2B5EF4-FFF2-40B4-BE49-F238E27FC236}">
                    <a16:creationId xmlns:a16="http://schemas.microsoft.com/office/drawing/2014/main" id="{8DEA3C99-2FF2-4C9F-9932-1AC8DA5C55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16909" y="5266383"/>
                <a:ext cx="769958" cy="769958"/>
              </a:xfrm>
              <a:prstGeom prst="rect">
                <a:avLst/>
              </a:prstGeom>
            </p:spPr>
          </p:pic>
          <p:pic>
            <p:nvPicPr>
              <p:cNvPr id="19" name="Picture 18">
                <a:extLst>
                  <a:ext uri="{FF2B5EF4-FFF2-40B4-BE49-F238E27FC236}">
                    <a16:creationId xmlns:a16="http://schemas.microsoft.com/office/drawing/2014/main" id="{90BFB8C2-C250-4A2F-B605-039FE795F272}"/>
                  </a:ext>
                </a:extLst>
              </p:cNvPr>
              <p:cNvPicPr>
                <a:picLocks noChangeAspect="1"/>
              </p:cNvPicPr>
              <p:nvPr/>
            </p:nvPicPr>
            <p:blipFill>
              <a:blip r:embed="rId6"/>
              <a:stretch>
                <a:fillRect/>
              </a:stretch>
            </p:blipFill>
            <p:spPr>
              <a:xfrm>
                <a:off x="2135560" y="5266383"/>
                <a:ext cx="1844847" cy="770736"/>
              </a:xfrm>
              <a:prstGeom prst="rect">
                <a:avLst/>
              </a:prstGeom>
            </p:spPr>
          </p:pic>
          <p:pic>
            <p:nvPicPr>
              <p:cNvPr id="20" name="Picture 19">
                <a:extLst>
                  <a:ext uri="{FF2B5EF4-FFF2-40B4-BE49-F238E27FC236}">
                    <a16:creationId xmlns:a16="http://schemas.microsoft.com/office/drawing/2014/main" id="{D5619D17-0E97-476E-8111-4FD780861366}"/>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273347" y="1043657"/>
                <a:ext cx="1028700" cy="718185"/>
              </a:xfrm>
              <a:prstGeom prst="rect">
                <a:avLst/>
              </a:prstGeom>
              <a:noFill/>
            </p:spPr>
          </p:pic>
          <p:pic>
            <p:nvPicPr>
              <p:cNvPr id="21" name="Picture 20">
                <a:extLst>
                  <a:ext uri="{FF2B5EF4-FFF2-40B4-BE49-F238E27FC236}">
                    <a16:creationId xmlns:a16="http://schemas.microsoft.com/office/drawing/2014/main" id="{6E607DB1-4879-4AC1-AE2A-85AA4215B99E}"/>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273347" y="1841470"/>
                <a:ext cx="1028700" cy="868680"/>
              </a:xfrm>
              <a:prstGeom prst="rect">
                <a:avLst/>
              </a:prstGeom>
              <a:noFill/>
            </p:spPr>
          </p:pic>
          <p:pic>
            <p:nvPicPr>
              <p:cNvPr id="22" name="Picture 21">
                <a:extLst>
                  <a:ext uri="{FF2B5EF4-FFF2-40B4-BE49-F238E27FC236}">
                    <a16:creationId xmlns:a16="http://schemas.microsoft.com/office/drawing/2014/main" id="{17A06E85-CF5B-4ABA-AA2D-A88E46B34AD4}"/>
                  </a:ext>
                </a:extLst>
              </p:cNvPr>
              <p:cNvPicPr/>
              <p:nvPr/>
            </p:nvPicPr>
            <p:blipFill>
              <a:blip r:embed="rId9" cstate="print">
                <a:extLst>
                  <a:ext uri="{28A0092B-C50C-407E-A947-70E740481C1C}">
                    <a14:useLocalDpi xmlns:a14="http://schemas.microsoft.com/office/drawing/2010/main" val="0"/>
                  </a:ext>
                </a:extLst>
              </a:blip>
              <a:srcRect l="8887" r="8466"/>
              <a:stretch>
                <a:fillRect/>
              </a:stretch>
            </p:blipFill>
            <p:spPr bwMode="auto">
              <a:xfrm>
                <a:off x="5067300" y="964029"/>
                <a:ext cx="1028700" cy="1244766"/>
              </a:xfrm>
              <a:prstGeom prst="rect">
                <a:avLst/>
              </a:prstGeom>
              <a:noFill/>
            </p:spPr>
          </p:pic>
          <p:pic>
            <p:nvPicPr>
              <p:cNvPr id="23" name="Picture 2" descr="Microsoft Certified Solutions Associate - Business Intelligence Developer">
                <a:extLst>
                  <a:ext uri="{FF2B5EF4-FFF2-40B4-BE49-F238E27FC236}">
                    <a16:creationId xmlns:a16="http://schemas.microsoft.com/office/drawing/2014/main" id="{A6510E36-C1D9-4D55-8BB5-13900C7BE60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273347" y="2789778"/>
                <a:ext cx="1028700" cy="96987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Microsoft Certified: Data Analyst Associate">
                <a:extLst>
                  <a:ext uri="{FF2B5EF4-FFF2-40B4-BE49-F238E27FC236}">
                    <a16:creationId xmlns:a16="http://schemas.microsoft.com/office/drawing/2014/main" id="{B8D6912B-0257-4895-8BEB-FC8A2E910354}"/>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068344" y="2213669"/>
                <a:ext cx="1082085" cy="1082085"/>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1559842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A8DC6-8785-4FED-86C9-F965E4CB37EC}"/>
              </a:ext>
            </a:extLst>
          </p:cNvPr>
          <p:cNvSpPr>
            <a:spLocks noGrp="1"/>
          </p:cNvSpPr>
          <p:nvPr>
            <p:ph type="title"/>
          </p:nvPr>
        </p:nvSpPr>
        <p:spPr/>
        <p:txBody>
          <a:bodyPr/>
          <a:lstStyle/>
          <a:p>
            <a:r>
              <a:rPr lang="en-US" dirty="0"/>
              <a:t>Learning the Formula Language (DAX)</a:t>
            </a:r>
            <a:endParaRPr lang="en-PH" dirty="0"/>
          </a:p>
        </p:txBody>
      </p:sp>
      <p:pic>
        <p:nvPicPr>
          <p:cNvPr id="6146" name="Picture 2" descr="Graphical user interface, application&#10;&#10;Description automatically generated">
            <a:extLst>
              <a:ext uri="{FF2B5EF4-FFF2-40B4-BE49-F238E27FC236}">
                <a16:creationId xmlns:a16="http://schemas.microsoft.com/office/drawing/2014/main" id="{0B2E1FAE-2979-42E5-951B-AE700D5E20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6624" y="827290"/>
            <a:ext cx="7318751" cy="5851880"/>
          </a:xfrm>
          <a:prstGeom prst="rect">
            <a:avLst/>
          </a:prstGeom>
          <a:noFill/>
        </p:spPr>
      </p:pic>
    </p:spTree>
    <p:extLst>
      <p:ext uri="{BB962C8B-B14F-4D97-AF65-F5344CB8AC3E}">
        <p14:creationId xmlns:p14="http://schemas.microsoft.com/office/powerpoint/2010/main" val="263396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39FA-9FAC-4DF8-8C28-43F20CB60789}"/>
              </a:ext>
            </a:extLst>
          </p:cNvPr>
          <p:cNvSpPr>
            <a:spLocks noGrp="1"/>
          </p:cNvSpPr>
          <p:nvPr>
            <p:ph type="title"/>
          </p:nvPr>
        </p:nvSpPr>
        <p:spPr/>
        <p:txBody>
          <a:bodyPr/>
          <a:lstStyle/>
          <a:p>
            <a:r>
              <a:rPr lang="en-US" dirty="0"/>
              <a:t>Learning the Data Transformation Language</a:t>
            </a:r>
            <a:endParaRPr lang="en-PH" dirty="0"/>
          </a:p>
        </p:txBody>
      </p:sp>
      <p:pic>
        <p:nvPicPr>
          <p:cNvPr id="7170" name="Picture 2" descr="Graphical user interface&#10;&#10;Description automatically generated">
            <a:extLst>
              <a:ext uri="{FF2B5EF4-FFF2-40B4-BE49-F238E27FC236}">
                <a16:creationId xmlns:a16="http://schemas.microsoft.com/office/drawing/2014/main" id="{C967CD78-DED1-4084-BCBC-22C371D1B3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65707" y="881161"/>
            <a:ext cx="7460585" cy="5798009"/>
          </a:xfrm>
          <a:prstGeom prst="rect">
            <a:avLst/>
          </a:prstGeom>
          <a:noFill/>
        </p:spPr>
      </p:pic>
    </p:spTree>
    <p:extLst>
      <p:ext uri="{BB962C8B-B14F-4D97-AF65-F5344CB8AC3E}">
        <p14:creationId xmlns:p14="http://schemas.microsoft.com/office/powerpoint/2010/main" val="25099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10E8-EC6E-4065-A655-6205B996B9E7}"/>
              </a:ext>
            </a:extLst>
          </p:cNvPr>
          <p:cNvSpPr>
            <a:spLocks noGrp="1"/>
          </p:cNvSpPr>
          <p:nvPr>
            <p:ph type="title"/>
          </p:nvPr>
        </p:nvSpPr>
        <p:spPr/>
        <p:txBody>
          <a:bodyPr/>
          <a:lstStyle/>
          <a:p>
            <a:r>
              <a:rPr lang="en-US" dirty="0"/>
              <a:t>Wide Selection of Data Sources</a:t>
            </a:r>
            <a:endParaRPr lang="en-PH" dirty="0"/>
          </a:p>
        </p:txBody>
      </p:sp>
      <p:pic>
        <p:nvPicPr>
          <p:cNvPr id="8194" name="Picture 2" descr="A picture containing table&#10;&#10;Description automatically generated">
            <a:extLst>
              <a:ext uri="{FF2B5EF4-FFF2-40B4-BE49-F238E27FC236}">
                <a16:creationId xmlns:a16="http://schemas.microsoft.com/office/drawing/2014/main" id="{6D8E67E7-E663-485B-A48F-C318187181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5185" y="1047750"/>
            <a:ext cx="9181629" cy="5810250"/>
          </a:xfrm>
          <a:prstGeom prst="rect">
            <a:avLst/>
          </a:prstGeom>
          <a:noFill/>
        </p:spPr>
      </p:pic>
    </p:spTree>
    <p:extLst>
      <p:ext uri="{BB962C8B-B14F-4D97-AF65-F5344CB8AC3E}">
        <p14:creationId xmlns:p14="http://schemas.microsoft.com/office/powerpoint/2010/main" val="2355207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Demo Data: Philippine Statistics Authority’s Philippine Standard Geographical Code</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122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49584D-833B-4644-810D-F4E66A45C67D}"/>
              </a:ext>
            </a:extLst>
          </p:cNvPr>
          <p:cNvSpPr>
            <a:spLocks noGrp="1"/>
          </p:cNvSpPr>
          <p:nvPr>
            <p:ph type="title"/>
          </p:nvPr>
        </p:nvSpPr>
        <p:spPr/>
        <p:txBody>
          <a:bodyPr/>
          <a:lstStyle/>
          <a:p>
            <a:r>
              <a:rPr lang="en-US" dirty="0"/>
              <a:t>Philippine Statistics Authority (PSA): Mandates</a:t>
            </a:r>
            <a:endParaRPr lang="en-PH" dirty="0"/>
          </a:p>
        </p:txBody>
      </p:sp>
      <p:sp>
        <p:nvSpPr>
          <p:cNvPr id="8" name="Content Placeholder 7">
            <a:extLst>
              <a:ext uri="{FF2B5EF4-FFF2-40B4-BE49-F238E27FC236}">
                <a16:creationId xmlns:a16="http://schemas.microsoft.com/office/drawing/2014/main" id="{416DF39C-E4D3-4D41-91D4-4A04F6E683B5}"/>
              </a:ext>
            </a:extLst>
          </p:cNvPr>
          <p:cNvSpPr>
            <a:spLocks noGrp="1"/>
          </p:cNvSpPr>
          <p:nvPr>
            <p:ph idx="1"/>
          </p:nvPr>
        </p:nvSpPr>
        <p:spPr/>
        <p:txBody>
          <a:bodyPr/>
          <a:lstStyle/>
          <a:p>
            <a:pPr algn="just"/>
            <a:r>
              <a:rPr lang="en-US" b="0" i="0" dirty="0">
                <a:solidFill>
                  <a:srgbClr val="4E4E4E"/>
                </a:solidFill>
                <a:effectLst/>
                <a:latin typeface="Arial" panose="020B0604020202020204" pitchFamily="34" charset="0"/>
              </a:rPr>
              <a:t>The PSA shall primarily be responsible for the implementation of the objectives and provisions of R.A. 10625, R.A. 11055, and R.A. 11315.</a:t>
            </a:r>
          </a:p>
          <a:p>
            <a:pPr algn="just"/>
            <a:r>
              <a:rPr lang="en-US" b="0" i="0" dirty="0">
                <a:solidFill>
                  <a:srgbClr val="4E4E4E"/>
                </a:solidFill>
                <a:effectLst/>
                <a:latin typeface="Arial" panose="020B0604020202020204" pitchFamily="34" charset="0"/>
              </a:rPr>
              <a:t>It shall plan, develop, prescribe, disseminate, and enforce policies, rules and regulations, and coordinate government-wide programs governing the production of official statistics, general purpose statistics, civil registration services and inclusive identification system.</a:t>
            </a:r>
          </a:p>
          <a:p>
            <a:pPr algn="just"/>
            <a:r>
              <a:rPr lang="en-US" b="0" i="0" dirty="0">
                <a:solidFill>
                  <a:srgbClr val="4E4E4E"/>
                </a:solidFill>
                <a:effectLst/>
                <a:latin typeface="Arial" panose="020B0604020202020204" pitchFamily="34" charset="0"/>
              </a:rPr>
              <a:t>It shall primarily be responsible for all national censuses and surveys, sectoral statistics, community-based statistics, consolidation of selected administrative recording systems, and compilation of national accounts.</a:t>
            </a:r>
          </a:p>
          <a:p>
            <a:pPr algn="just"/>
            <a:r>
              <a:rPr lang="en-US" dirty="0">
                <a:solidFill>
                  <a:srgbClr val="4E4E4E"/>
                </a:solidFill>
                <a:latin typeface="Arial" panose="020B0604020202020204" pitchFamily="34" charset="0"/>
              </a:rPr>
              <a:t>Ref: </a:t>
            </a:r>
            <a:r>
              <a:rPr lang="en-US" dirty="0">
                <a:hlinkClick r:id="rId3"/>
              </a:rPr>
              <a:t>About PSA | Philippine Statistics Authority</a:t>
            </a:r>
            <a:endParaRPr lang="en-US" b="0" i="0" dirty="0">
              <a:solidFill>
                <a:srgbClr val="4E4E4E"/>
              </a:solidFill>
              <a:effectLst/>
              <a:latin typeface="Arial" panose="020B0604020202020204" pitchFamily="34" charset="0"/>
            </a:endParaRPr>
          </a:p>
          <a:p>
            <a:endParaRPr lang="en-PH" dirty="0"/>
          </a:p>
        </p:txBody>
      </p:sp>
    </p:spTree>
    <p:extLst>
      <p:ext uri="{BB962C8B-B14F-4D97-AF65-F5344CB8AC3E}">
        <p14:creationId xmlns:p14="http://schemas.microsoft.com/office/powerpoint/2010/main" val="905499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5D0F-B857-465A-8B94-1028719635B9}"/>
              </a:ext>
            </a:extLst>
          </p:cNvPr>
          <p:cNvSpPr>
            <a:spLocks noGrp="1"/>
          </p:cNvSpPr>
          <p:nvPr>
            <p:ph type="title"/>
          </p:nvPr>
        </p:nvSpPr>
        <p:spPr>
          <a:xfrm>
            <a:off x="7913152" y="571500"/>
            <a:ext cx="3657600" cy="2197100"/>
          </a:xfrm>
        </p:spPr>
        <p:txBody>
          <a:bodyPr anchor="b">
            <a:normAutofit/>
          </a:bodyPr>
          <a:lstStyle/>
          <a:p>
            <a:r>
              <a:rPr lang="en-US" dirty="0"/>
              <a:t>Data Steward</a:t>
            </a:r>
            <a:endParaRPr lang="en-PH" dirty="0"/>
          </a:p>
        </p:txBody>
      </p:sp>
      <p:pic>
        <p:nvPicPr>
          <p:cNvPr id="9218" name="Picture 2" descr="A person standing in an airplane&#10;&#10;Description automatically generated with medium confidence">
            <a:extLst>
              <a:ext uri="{FF2B5EF4-FFF2-40B4-BE49-F238E27FC236}">
                <a16:creationId xmlns:a16="http://schemas.microsoft.com/office/drawing/2014/main" id="{DF0EA461-514C-4AF9-A7B8-27CBC44013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3197" y="1196926"/>
            <a:ext cx="6217920" cy="4464147"/>
          </a:xfrm>
          <a:prstGeom prst="rect">
            <a:avLst/>
          </a:prstGeom>
          <a:noFill/>
        </p:spPr>
      </p:pic>
      <p:sp>
        <p:nvSpPr>
          <p:cNvPr id="5" name="Content Placeholder 4">
            <a:extLst>
              <a:ext uri="{FF2B5EF4-FFF2-40B4-BE49-F238E27FC236}">
                <a16:creationId xmlns:a16="http://schemas.microsoft.com/office/drawing/2014/main" id="{3A3185D7-CCC6-470C-8BC9-8F79318F465A}"/>
              </a:ext>
            </a:extLst>
          </p:cNvPr>
          <p:cNvSpPr>
            <a:spLocks noGrp="1"/>
          </p:cNvSpPr>
          <p:nvPr>
            <p:ph type="body" sz="half" idx="2"/>
          </p:nvPr>
        </p:nvSpPr>
        <p:spPr>
          <a:xfrm>
            <a:off x="7913152" y="2995012"/>
            <a:ext cx="3657600" cy="2285950"/>
          </a:xfrm>
        </p:spPr>
        <p:txBody>
          <a:bodyPr>
            <a:normAutofit/>
          </a:bodyPr>
          <a:lstStyle/>
          <a:p>
            <a:r>
              <a:rPr lang="en-US" dirty="0"/>
              <a:t>Ensure Data Integrity</a:t>
            </a:r>
          </a:p>
          <a:p>
            <a:r>
              <a:rPr lang="en-US" dirty="0"/>
              <a:t>Ensure and improve Data Provenance and Traceability</a:t>
            </a:r>
          </a:p>
          <a:p>
            <a:r>
              <a:rPr lang="en-US" dirty="0"/>
              <a:t>Improve Data Quality metadata</a:t>
            </a:r>
          </a:p>
          <a:p>
            <a:r>
              <a:rPr lang="en-US" dirty="0"/>
              <a:t>Ensure and improve archiving requirements</a:t>
            </a:r>
            <a:endParaRPr lang="en-PH" dirty="0"/>
          </a:p>
        </p:txBody>
      </p:sp>
    </p:spTree>
    <p:extLst>
      <p:ext uri="{BB962C8B-B14F-4D97-AF65-F5344CB8AC3E}">
        <p14:creationId xmlns:p14="http://schemas.microsoft.com/office/powerpoint/2010/main" val="697336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9DFC9E-A9FA-40A8-AF06-62A1EE0F9218}"/>
              </a:ext>
            </a:extLst>
          </p:cNvPr>
          <p:cNvSpPr>
            <a:spLocks noGrp="1"/>
          </p:cNvSpPr>
          <p:nvPr>
            <p:ph type="title"/>
          </p:nvPr>
        </p:nvSpPr>
        <p:spPr/>
        <p:txBody>
          <a:bodyPr/>
          <a:lstStyle/>
          <a:p>
            <a:r>
              <a:rPr lang="en-US" dirty="0"/>
              <a:t>Philippine Standard Geographical Code</a:t>
            </a:r>
            <a:endParaRPr lang="en-PH" dirty="0"/>
          </a:p>
        </p:txBody>
      </p:sp>
      <p:sp>
        <p:nvSpPr>
          <p:cNvPr id="6" name="Content Placeholder 5">
            <a:extLst>
              <a:ext uri="{FF2B5EF4-FFF2-40B4-BE49-F238E27FC236}">
                <a16:creationId xmlns:a16="http://schemas.microsoft.com/office/drawing/2014/main" id="{54215407-73BB-4D40-A3C2-DFC23A09C443}"/>
              </a:ext>
            </a:extLst>
          </p:cNvPr>
          <p:cNvSpPr>
            <a:spLocks noGrp="1"/>
          </p:cNvSpPr>
          <p:nvPr>
            <p:ph sz="half" idx="1"/>
          </p:nvPr>
        </p:nvSpPr>
        <p:spPr/>
        <p:txBody>
          <a:bodyPr/>
          <a:lstStyle/>
          <a:p>
            <a:pPr algn="l"/>
            <a:r>
              <a:rPr lang="en-US" b="0" i="0" dirty="0">
                <a:solidFill>
                  <a:srgbClr val="555555"/>
                </a:solidFill>
                <a:effectLst/>
                <a:latin typeface="Arial" panose="020B0604020202020204" pitchFamily="34" charset="0"/>
              </a:rPr>
              <a:t>The Philippine Standard Geographic Code (PSGC) is a systematic classification and coding of geographic areas of the Philippines.</a:t>
            </a:r>
          </a:p>
          <a:p>
            <a:pPr algn="l"/>
            <a:r>
              <a:rPr lang="en-US" b="0" i="0" dirty="0">
                <a:solidFill>
                  <a:srgbClr val="555555"/>
                </a:solidFill>
                <a:effectLst/>
                <a:latin typeface="Arial" panose="020B0604020202020204" pitchFamily="34" charset="0"/>
              </a:rPr>
              <a:t>It is based on the four well-established hierarchical levels of geographical-political subdivisions of the country such as the administrative region, the province, the municipality/city and the barangay.</a:t>
            </a:r>
          </a:p>
          <a:p>
            <a:endParaRPr lang="en-PH" dirty="0"/>
          </a:p>
        </p:txBody>
      </p:sp>
      <p:pic>
        <p:nvPicPr>
          <p:cNvPr id="10242" name="Picture 2" descr="Map&#10;&#10;Description automatically generated">
            <a:extLst>
              <a:ext uri="{FF2B5EF4-FFF2-40B4-BE49-F238E27FC236}">
                <a16:creationId xmlns:a16="http://schemas.microsoft.com/office/drawing/2014/main" id="{3F6B1BFE-1AA7-4BEF-850A-BD3473FB2C68}"/>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889173" y="917233"/>
            <a:ext cx="3522517" cy="5118659"/>
          </a:xfrm>
          <a:prstGeom prst="rect">
            <a:avLst/>
          </a:prstGeom>
          <a:noFill/>
        </p:spPr>
      </p:pic>
    </p:spTree>
    <p:extLst>
      <p:ext uri="{BB962C8B-B14F-4D97-AF65-F5344CB8AC3E}">
        <p14:creationId xmlns:p14="http://schemas.microsoft.com/office/powerpoint/2010/main" val="167366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A62C460-A92F-4FF0-9EE2-FBB3B01CBB09}"/>
              </a:ext>
            </a:extLst>
          </p:cNvPr>
          <p:cNvSpPr>
            <a:spLocks noGrp="1"/>
          </p:cNvSpPr>
          <p:nvPr>
            <p:ph type="title"/>
          </p:nvPr>
        </p:nvSpPr>
        <p:spPr/>
        <p:txBody>
          <a:bodyPr/>
          <a:lstStyle/>
          <a:p>
            <a:r>
              <a:rPr lang="en-US" dirty="0"/>
              <a:t>Administrative vs Geographical</a:t>
            </a:r>
            <a:endParaRPr lang="en-PH" dirty="0"/>
          </a:p>
        </p:txBody>
      </p:sp>
      <p:pic>
        <p:nvPicPr>
          <p:cNvPr id="8" name="Content Placeholder 7">
            <a:extLst>
              <a:ext uri="{FF2B5EF4-FFF2-40B4-BE49-F238E27FC236}">
                <a16:creationId xmlns:a16="http://schemas.microsoft.com/office/drawing/2014/main" id="{A887302C-3EAD-452D-BB5B-8914674FD671}"/>
              </a:ext>
            </a:extLst>
          </p:cNvPr>
          <p:cNvPicPr>
            <a:picLocks noGrp="1" noChangeAspect="1"/>
          </p:cNvPicPr>
          <p:nvPr>
            <p:ph idx="1"/>
          </p:nvPr>
        </p:nvPicPr>
        <p:blipFill>
          <a:blip r:embed="rId2"/>
          <a:stretch>
            <a:fillRect/>
          </a:stretch>
        </p:blipFill>
        <p:spPr>
          <a:xfrm>
            <a:off x="1295400" y="1599121"/>
            <a:ext cx="9601200" cy="3866132"/>
          </a:xfrm>
        </p:spPr>
      </p:pic>
    </p:spTree>
    <p:extLst>
      <p:ext uri="{BB962C8B-B14F-4D97-AF65-F5344CB8AC3E}">
        <p14:creationId xmlns:p14="http://schemas.microsoft.com/office/powerpoint/2010/main" val="1948127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Q &amp; A</a:t>
            </a:r>
          </a:p>
        </p:txBody>
      </p:sp>
      <p:sp>
        <p:nvSpPr>
          <p:cNvPr id="5" name="Text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341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dirty="0"/>
              <a:t>https://forms.office.com/r/0CXhLku8jC</a:t>
            </a:r>
          </a:p>
        </p:txBody>
      </p:sp>
      <p:sp>
        <p:nvSpPr>
          <p:cNvPr id="5" name="Text Placeholder 4"/>
          <p:cNvSpPr>
            <a:spLocks noGrp="1"/>
          </p:cNvSpPr>
          <p:nvPr>
            <p:ph type="body" idx="1"/>
          </p:nvPr>
        </p:nvSpPr>
        <p:spPr/>
        <p:txBody>
          <a:bodyPr>
            <a:normAutofit/>
          </a:bodyPr>
          <a:lstStyle/>
          <a:p>
            <a:r>
              <a:rPr lang="en-US" dirty="0"/>
              <a:t>Thank you for listening! Contact me @: </a:t>
            </a:r>
            <a:r>
              <a:rPr lang="en-US" b="1" dirty="0"/>
              <a:t>roycebautista@prodevs.org</a:t>
            </a:r>
          </a:p>
        </p:txBody>
      </p:sp>
      <p:pic>
        <p:nvPicPr>
          <p:cNvPr id="6" name="Content Placeholder 4">
            <a:extLst>
              <a:ext uri="{FF2B5EF4-FFF2-40B4-BE49-F238E27FC236}">
                <a16:creationId xmlns:a16="http://schemas.microsoft.com/office/drawing/2014/main" id="{EC14D515-6421-4BAB-8041-FE37300785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6292" y="114277"/>
            <a:ext cx="5887074" cy="4209826"/>
          </a:xfrm>
          <a:prstGeom prst="rect">
            <a:avLst/>
          </a:prstGeom>
        </p:spPr>
      </p:pic>
      <p:pic>
        <p:nvPicPr>
          <p:cNvPr id="5122" name="Picture 2" descr="PD Power BI Tenant Signup Form">
            <a:extLst>
              <a:ext uri="{FF2B5EF4-FFF2-40B4-BE49-F238E27FC236}">
                <a16:creationId xmlns:a16="http://schemas.microsoft.com/office/drawing/2014/main" id="{26995796-172C-48DC-9B32-8787A2B9864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7380" y="2045723"/>
            <a:ext cx="2308860" cy="2308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8533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 y="279441"/>
            <a:ext cx="12192000" cy="562408"/>
          </a:xfrm>
        </p:spPr>
        <p:txBody>
          <a:bodyPr>
            <a:normAutofit fontScale="90000"/>
          </a:bodyPr>
          <a:lstStyle/>
          <a:p>
            <a:r>
              <a:rPr lang="en-US" dirty="0"/>
              <a:t>https://www.facebook.com/groups/ProgrammersCodepostingPH/</a:t>
            </a:r>
          </a:p>
        </p:txBody>
      </p:sp>
      <p:sp>
        <p:nvSpPr>
          <p:cNvPr id="5" name="Content Placeholder 4">
            <a:extLst>
              <a:ext uri="{FF2B5EF4-FFF2-40B4-BE49-F238E27FC236}">
                <a16:creationId xmlns:a16="http://schemas.microsoft.com/office/drawing/2014/main" id="{D6B8A987-0C51-4075-BA23-C3223FF90F7F}"/>
              </a:ext>
            </a:extLst>
          </p:cNvPr>
          <p:cNvSpPr>
            <a:spLocks noGrp="1"/>
          </p:cNvSpPr>
          <p:nvPr>
            <p:ph idx="1"/>
          </p:nvPr>
        </p:nvSpPr>
        <p:spPr/>
        <p:txBody>
          <a:bodyPr/>
          <a:lstStyle/>
          <a:p>
            <a:endParaRPr lang="en-PH"/>
          </a:p>
        </p:txBody>
      </p:sp>
      <p:pic>
        <p:nvPicPr>
          <p:cNvPr id="7" name="Picture 6">
            <a:extLst>
              <a:ext uri="{FF2B5EF4-FFF2-40B4-BE49-F238E27FC236}">
                <a16:creationId xmlns:a16="http://schemas.microsoft.com/office/drawing/2014/main" id="{39041F25-D0F2-4828-A2C8-482C3C2B4EAD}"/>
              </a:ext>
            </a:extLst>
          </p:cNvPr>
          <p:cNvPicPr>
            <a:picLocks noChangeAspect="1"/>
          </p:cNvPicPr>
          <p:nvPr/>
        </p:nvPicPr>
        <p:blipFill>
          <a:blip r:embed="rId3"/>
          <a:stretch>
            <a:fillRect/>
          </a:stretch>
        </p:blipFill>
        <p:spPr>
          <a:xfrm>
            <a:off x="489755" y="1008834"/>
            <a:ext cx="11212490" cy="5849166"/>
          </a:xfrm>
          <a:prstGeom prst="rect">
            <a:avLst/>
          </a:prstGeom>
        </p:spPr>
      </p:pic>
    </p:spTree>
    <p:extLst>
      <p:ext uri="{BB962C8B-B14F-4D97-AF65-F5344CB8AC3E}">
        <p14:creationId xmlns:p14="http://schemas.microsoft.com/office/powerpoint/2010/main" val="4004913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595834B-D140-436A-A42B-B1A340E88A4D}"/>
              </a:ext>
            </a:extLst>
          </p:cNvPr>
          <p:cNvSpPr>
            <a:spLocks noGrp="1"/>
          </p:cNvSpPr>
          <p:nvPr>
            <p:ph type="title"/>
          </p:nvPr>
        </p:nvSpPr>
        <p:spPr/>
        <p:txBody>
          <a:bodyPr/>
          <a:lstStyle/>
          <a:p>
            <a:r>
              <a:rPr lang="en-US" dirty="0"/>
              <a:t>References</a:t>
            </a:r>
            <a:endParaRPr lang="en-PH" dirty="0"/>
          </a:p>
        </p:txBody>
      </p:sp>
      <p:sp>
        <p:nvSpPr>
          <p:cNvPr id="5" name="Content Placeholder 4">
            <a:extLst>
              <a:ext uri="{FF2B5EF4-FFF2-40B4-BE49-F238E27FC236}">
                <a16:creationId xmlns:a16="http://schemas.microsoft.com/office/drawing/2014/main" id="{EC3BB876-A77C-40DA-960E-E05D2D2FF85F}"/>
              </a:ext>
            </a:extLst>
          </p:cNvPr>
          <p:cNvSpPr>
            <a:spLocks noGrp="1"/>
          </p:cNvSpPr>
          <p:nvPr>
            <p:ph idx="1"/>
          </p:nvPr>
        </p:nvSpPr>
        <p:spPr/>
        <p:txBody>
          <a:bodyPr>
            <a:normAutofit fontScale="92500" lnSpcReduction="20000"/>
          </a:bodyPr>
          <a:lstStyle/>
          <a:p>
            <a:r>
              <a:rPr lang="en-US" dirty="0">
                <a:hlinkClick r:id="rId3"/>
              </a:rPr>
              <a:t>What Is Data Analysis? Methods, Techniques, Types &amp; How-To (datapine.com)</a:t>
            </a:r>
            <a:endParaRPr lang="en-US" dirty="0"/>
          </a:p>
          <a:p>
            <a:r>
              <a:rPr lang="en-PH" dirty="0">
                <a:hlinkClick r:id="rId4"/>
              </a:rPr>
              <a:t>Microsoft named a Leader in The Forrester Wave™: Augmented BI Platforms, Q3 2021 | Microsoft Power BI Blog | Microsoft Power BI</a:t>
            </a:r>
            <a:endParaRPr lang="en-US" dirty="0"/>
          </a:p>
          <a:p>
            <a:r>
              <a:rPr lang="en-PH" dirty="0">
                <a:hlinkClick r:id="rId5"/>
              </a:rPr>
              <a:t>Microsoft named a Leader in the 2021 Gartner Magic Quadrant for Analytics and BI Platforms | Microsoft Power BI Blog | Microsoft Power BI</a:t>
            </a:r>
            <a:endParaRPr lang="en-PH" dirty="0"/>
          </a:p>
          <a:p>
            <a:r>
              <a:rPr lang="en-US" dirty="0">
                <a:hlinkClick r:id="rId6"/>
              </a:rPr>
              <a:t>Power BI on Microsoft Learn | Microsoft Docs</a:t>
            </a:r>
            <a:endParaRPr lang="en-US" dirty="0"/>
          </a:p>
          <a:p>
            <a:r>
              <a:rPr lang="en-US" dirty="0">
                <a:hlinkClick r:id="rId7"/>
              </a:rPr>
              <a:t>https://docs.microsoft.com/en-us/users/roycebautista/collections/0np0i8467kgo1n</a:t>
            </a:r>
            <a:endParaRPr lang="en-US" dirty="0"/>
          </a:p>
          <a:p>
            <a:r>
              <a:rPr lang="en-US" dirty="0">
                <a:hlinkClick r:id="rId8"/>
              </a:rPr>
              <a:t>Quick measures - Microsoft Power BI Cookbook [Book] (oreilly.com)</a:t>
            </a:r>
            <a:endParaRPr lang="en-US" dirty="0">
              <a:hlinkClick r:id="rId9"/>
            </a:endParaRPr>
          </a:p>
          <a:p>
            <a:r>
              <a:rPr lang="en-US" dirty="0">
                <a:hlinkClick r:id="rId9"/>
              </a:rPr>
              <a:t>Filtering in Power Query — SQL Chick</a:t>
            </a:r>
            <a:endParaRPr lang="en-US" dirty="0"/>
          </a:p>
          <a:p>
            <a:r>
              <a:rPr lang="en-US" dirty="0">
                <a:hlinkClick r:id="rId10"/>
              </a:rPr>
              <a:t>Power BI Data Sources at a glance – Data Analytics and BI Blog (amitzaveri.com)</a:t>
            </a:r>
            <a:endParaRPr lang="en-US" dirty="0"/>
          </a:p>
          <a:p>
            <a:r>
              <a:rPr lang="en-US" dirty="0"/>
              <a:t>As</a:t>
            </a:r>
          </a:p>
          <a:p>
            <a:r>
              <a:rPr lang="en-US" dirty="0">
                <a:hlinkClick r:id="rId11"/>
              </a:rPr>
              <a:t>Scientific Stewardship in the Open Data and Big Data Era — Roles and Responsibilities of Stewards and Other Major Product Stakeholders (dlib.org)</a:t>
            </a:r>
            <a:endParaRPr lang="en-US" dirty="0"/>
          </a:p>
          <a:p>
            <a:endParaRPr lang="en-US" dirty="0"/>
          </a:p>
          <a:p>
            <a:endParaRPr lang="en-PH" dirty="0"/>
          </a:p>
        </p:txBody>
      </p:sp>
    </p:spTree>
    <p:extLst>
      <p:ext uri="{BB962C8B-B14F-4D97-AF65-F5344CB8AC3E}">
        <p14:creationId xmlns:p14="http://schemas.microsoft.com/office/powerpoint/2010/main" val="3496062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DDB19-8267-4B44-9180-9AD5F88A543E}"/>
              </a:ext>
            </a:extLst>
          </p:cNvPr>
          <p:cNvSpPr>
            <a:spLocks noGrp="1"/>
          </p:cNvSpPr>
          <p:nvPr>
            <p:ph type="title"/>
          </p:nvPr>
        </p:nvSpPr>
        <p:spPr/>
        <p:txBody>
          <a:bodyPr/>
          <a:lstStyle/>
          <a:p>
            <a:endParaRPr lang="en-PH"/>
          </a:p>
        </p:txBody>
      </p:sp>
      <p:pic>
        <p:nvPicPr>
          <p:cNvPr id="1026" name="Picture 2" descr="Graphical user interface, application&#10;&#10;Description automatically generated">
            <a:extLst>
              <a:ext uri="{FF2B5EF4-FFF2-40B4-BE49-F238E27FC236}">
                <a16:creationId xmlns:a16="http://schemas.microsoft.com/office/drawing/2014/main" id="{EF9ED41C-B7AC-4AAF-9BA8-4980E12C076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7446" t="27575" r="6711" b="7262"/>
          <a:stretch/>
        </p:blipFill>
        <p:spPr bwMode="auto">
          <a:xfrm>
            <a:off x="1872343" y="921806"/>
            <a:ext cx="8447314" cy="5014387"/>
          </a:xfrm>
          <a:prstGeom prst="rect">
            <a:avLst/>
          </a:prstGeom>
          <a:noFill/>
        </p:spPr>
      </p:pic>
    </p:spTree>
    <p:extLst>
      <p:ext uri="{BB962C8B-B14F-4D97-AF65-F5344CB8AC3E}">
        <p14:creationId xmlns:p14="http://schemas.microsoft.com/office/powerpoint/2010/main" val="3266188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https://www.facebook.com/groups/PDPForums</a:t>
            </a:r>
          </a:p>
        </p:txBody>
      </p:sp>
      <p:sp>
        <p:nvSpPr>
          <p:cNvPr id="3" name="Content Placeholder 2">
            <a:extLst>
              <a:ext uri="{FF2B5EF4-FFF2-40B4-BE49-F238E27FC236}">
                <a16:creationId xmlns:a16="http://schemas.microsoft.com/office/drawing/2014/main" id="{BC9BF8A5-E6F8-440A-B024-0A107D1BAB1D}"/>
              </a:ext>
            </a:extLst>
          </p:cNvPr>
          <p:cNvSpPr>
            <a:spLocks noGrp="1"/>
          </p:cNvSpPr>
          <p:nvPr>
            <p:ph idx="1"/>
          </p:nvPr>
        </p:nvSpPr>
        <p:spPr/>
        <p:txBody>
          <a:bodyPr/>
          <a:lstStyle/>
          <a:p>
            <a:endParaRPr lang="en-PH"/>
          </a:p>
        </p:txBody>
      </p:sp>
      <p:pic>
        <p:nvPicPr>
          <p:cNvPr id="5" name="Picture 4">
            <a:extLst>
              <a:ext uri="{FF2B5EF4-FFF2-40B4-BE49-F238E27FC236}">
                <a16:creationId xmlns:a16="http://schemas.microsoft.com/office/drawing/2014/main" id="{737A6476-BB61-40F1-B0D1-2C08CDFADFE5}"/>
              </a:ext>
            </a:extLst>
          </p:cNvPr>
          <p:cNvPicPr>
            <a:picLocks noChangeAspect="1"/>
          </p:cNvPicPr>
          <p:nvPr/>
        </p:nvPicPr>
        <p:blipFill>
          <a:blip r:embed="rId3"/>
          <a:stretch>
            <a:fillRect/>
          </a:stretch>
        </p:blipFill>
        <p:spPr>
          <a:xfrm>
            <a:off x="408781" y="733049"/>
            <a:ext cx="11374437" cy="5391902"/>
          </a:xfrm>
          <a:prstGeom prst="rect">
            <a:avLst/>
          </a:prstGeom>
        </p:spPr>
      </p:pic>
    </p:spTree>
    <p:extLst>
      <p:ext uri="{BB962C8B-B14F-4D97-AF65-F5344CB8AC3E}">
        <p14:creationId xmlns:p14="http://schemas.microsoft.com/office/powerpoint/2010/main" val="245829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Power BI and the Philippine Standard Geographical Code</a:t>
            </a:r>
          </a:p>
        </p:txBody>
      </p:sp>
      <p:sp>
        <p:nvSpPr>
          <p:cNvPr id="3" name="Subtitle 2"/>
          <p:cNvSpPr>
            <a:spLocks noGrp="1"/>
          </p:cNvSpPr>
          <p:nvPr>
            <p:ph type="subTitle" idx="1"/>
          </p:nvPr>
        </p:nvSpPr>
        <p:spPr>
          <a:xfrm>
            <a:off x="1293845" y="5432564"/>
            <a:ext cx="9604310" cy="457200"/>
          </a:xfrm>
        </p:spPr>
        <p:txBody>
          <a:bodyPr/>
          <a:lstStyle/>
          <a:p>
            <a:r>
              <a:rPr lang="en-US" dirty="0"/>
              <a:t>Argelo Royce Bautista</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5" name="Content Placeholder 4"/>
          <p:cNvSpPr>
            <a:spLocks noGrp="1"/>
          </p:cNvSpPr>
          <p:nvPr>
            <p:ph idx="1"/>
          </p:nvPr>
        </p:nvSpPr>
        <p:spPr/>
        <p:txBody>
          <a:bodyPr>
            <a:normAutofit fontScale="85000" lnSpcReduction="20000"/>
          </a:bodyPr>
          <a:lstStyle/>
          <a:p>
            <a:r>
              <a:rPr lang="en-US" dirty="0"/>
              <a:t>Data Analysis concepts</a:t>
            </a:r>
          </a:p>
          <a:p>
            <a:r>
              <a:rPr lang="en-US" dirty="0"/>
              <a:t>Why use Power BI?</a:t>
            </a:r>
          </a:p>
          <a:p>
            <a:pPr lvl="1"/>
            <a:r>
              <a:rPr lang="en-US" dirty="0"/>
              <a:t>Industry Leader (Forrester Wave &amp; Gartner Magic Quadrant)</a:t>
            </a:r>
          </a:p>
          <a:p>
            <a:pPr lvl="1"/>
            <a:r>
              <a:rPr lang="en-US" dirty="0"/>
              <a:t>Easy to Learn &amp; practice (balance between visual tool and coding tool)</a:t>
            </a:r>
          </a:p>
          <a:p>
            <a:pPr lvl="1"/>
            <a:r>
              <a:rPr lang="en-US" dirty="0"/>
              <a:t>Wide selection of data sources (use one language to analyze multiple sources)</a:t>
            </a:r>
          </a:p>
          <a:p>
            <a:r>
              <a:rPr lang="en-US" dirty="0"/>
              <a:t>Philippine Statistics Authority &amp; the Philippine Standard Geographical Code</a:t>
            </a:r>
          </a:p>
          <a:p>
            <a:pPr lvl="1"/>
            <a:r>
              <a:rPr lang="en-US" dirty="0"/>
              <a:t>Role of PSA as a Data Steward</a:t>
            </a:r>
          </a:p>
          <a:p>
            <a:pPr lvl="1"/>
            <a:r>
              <a:rPr lang="en-US" dirty="0"/>
              <a:t>Administrative vs Geographical</a:t>
            </a:r>
          </a:p>
          <a:p>
            <a:r>
              <a:rPr lang="en-US" dirty="0"/>
              <a:t>Transforming the Data to a hierarchy</a:t>
            </a:r>
          </a:p>
          <a:p>
            <a:pPr lvl="1"/>
            <a:r>
              <a:rPr lang="en-US" dirty="0"/>
              <a:t>Adding columns (Region, Province, City, Barangay, </a:t>
            </a:r>
          </a:p>
          <a:p>
            <a:pPr lvl="2"/>
            <a:r>
              <a:rPr lang="en-US" dirty="0"/>
              <a:t>Using the UI</a:t>
            </a:r>
          </a:p>
          <a:p>
            <a:pPr lvl="2"/>
            <a:r>
              <a:rPr lang="en-US" dirty="0"/>
              <a:t>Custom Formula</a:t>
            </a:r>
          </a:p>
          <a:p>
            <a:pPr lvl="2"/>
            <a:r>
              <a:rPr lang="en-US" dirty="0"/>
              <a:t>Columns by Example</a:t>
            </a:r>
          </a:p>
          <a:p>
            <a:r>
              <a:rPr lang="en-US" dirty="0"/>
              <a:t>Publishing to Web</a:t>
            </a:r>
          </a:p>
          <a:p>
            <a:r>
              <a:rPr lang="en-US" dirty="0"/>
              <a:t>Reusing the published data</a:t>
            </a:r>
          </a:p>
        </p:txBody>
      </p:sp>
    </p:spTree>
    <p:extLst>
      <p:ext uri="{BB962C8B-B14F-4D97-AF65-F5344CB8AC3E}">
        <p14:creationId xmlns:p14="http://schemas.microsoft.com/office/powerpoint/2010/main" val="83944356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A7C8-6AE5-4462-82EC-E0CAB4EB2623}"/>
              </a:ext>
            </a:extLst>
          </p:cNvPr>
          <p:cNvSpPr>
            <a:spLocks noGrp="1"/>
          </p:cNvSpPr>
          <p:nvPr>
            <p:ph type="title"/>
          </p:nvPr>
        </p:nvSpPr>
        <p:spPr/>
        <p:txBody>
          <a:bodyPr/>
          <a:lstStyle/>
          <a:p>
            <a:endParaRPr lang="en-PH" dirty="0"/>
          </a:p>
        </p:txBody>
      </p:sp>
      <p:pic>
        <p:nvPicPr>
          <p:cNvPr id="2050" name="Picture 2" descr="Diagram&#10;&#10;Description automatically generated">
            <a:extLst>
              <a:ext uri="{FF2B5EF4-FFF2-40B4-BE49-F238E27FC236}">
                <a16:creationId xmlns:a16="http://schemas.microsoft.com/office/drawing/2014/main" id="{B3A46C92-A1D6-463C-940C-A766E0F666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78830"/>
            <a:ext cx="12192000" cy="6400799"/>
          </a:xfrm>
          <a:prstGeom prst="rect">
            <a:avLst/>
          </a:prstGeom>
          <a:noFill/>
        </p:spPr>
      </p:pic>
    </p:spTree>
    <p:extLst>
      <p:ext uri="{BB962C8B-B14F-4D97-AF65-F5344CB8AC3E}">
        <p14:creationId xmlns:p14="http://schemas.microsoft.com/office/powerpoint/2010/main" val="3350731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365D3B-BD0A-464A-ADC0-C7381646AAEC}"/>
              </a:ext>
            </a:extLst>
          </p:cNvPr>
          <p:cNvSpPr>
            <a:spLocks noGrp="1"/>
          </p:cNvSpPr>
          <p:nvPr>
            <p:ph type="title"/>
          </p:nvPr>
        </p:nvSpPr>
        <p:spPr/>
        <p:txBody>
          <a:bodyPr/>
          <a:lstStyle/>
          <a:p>
            <a:r>
              <a:rPr lang="en-US" dirty="0"/>
              <a:t>Why use Power BI?</a:t>
            </a:r>
            <a:endParaRPr lang="en-PH" dirty="0"/>
          </a:p>
        </p:txBody>
      </p:sp>
      <p:sp>
        <p:nvSpPr>
          <p:cNvPr id="5" name="Text Placeholder 4">
            <a:extLst>
              <a:ext uri="{FF2B5EF4-FFF2-40B4-BE49-F238E27FC236}">
                <a16:creationId xmlns:a16="http://schemas.microsoft.com/office/drawing/2014/main" id="{DAC0AF85-C539-49A1-AAE0-1FEFE14F96AD}"/>
              </a:ext>
            </a:extLst>
          </p:cNvPr>
          <p:cNvSpPr>
            <a:spLocks noGrp="1"/>
          </p:cNvSpPr>
          <p:nvPr>
            <p:ph type="body" idx="1"/>
          </p:nvPr>
        </p:nvSpPr>
        <p:spPr/>
        <p:txBody>
          <a:bodyPr/>
          <a:lstStyle/>
          <a:p>
            <a:endParaRPr lang="en-PH"/>
          </a:p>
        </p:txBody>
      </p:sp>
    </p:spTree>
    <p:extLst>
      <p:ext uri="{BB962C8B-B14F-4D97-AF65-F5344CB8AC3E}">
        <p14:creationId xmlns:p14="http://schemas.microsoft.com/office/powerpoint/2010/main" val="1766249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B2769-3A09-499D-BC84-C3CF29539337}"/>
              </a:ext>
            </a:extLst>
          </p:cNvPr>
          <p:cNvSpPr>
            <a:spLocks noGrp="1"/>
          </p:cNvSpPr>
          <p:nvPr>
            <p:ph type="title"/>
          </p:nvPr>
        </p:nvSpPr>
        <p:spPr/>
        <p:txBody>
          <a:bodyPr/>
          <a:lstStyle/>
          <a:p>
            <a:endParaRPr lang="en-PH"/>
          </a:p>
        </p:txBody>
      </p:sp>
      <p:pic>
        <p:nvPicPr>
          <p:cNvPr id="5" name="Content Placeholder 4">
            <a:extLst>
              <a:ext uri="{FF2B5EF4-FFF2-40B4-BE49-F238E27FC236}">
                <a16:creationId xmlns:a16="http://schemas.microsoft.com/office/drawing/2014/main" id="{2F85A600-A70D-4360-B01B-F1918F9331DA}"/>
              </a:ext>
            </a:extLst>
          </p:cNvPr>
          <p:cNvPicPr>
            <a:picLocks noGrp="1" noChangeAspect="1"/>
          </p:cNvPicPr>
          <p:nvPr>
            <p:ph idx="1"/>
          </p:nvPr>
        </p:nvPicPr>
        <p:blipFill>
          <a:blip r:embed="rId3"/>
          <a:stretch>
            <a:fillRect/>
          </a:stretch>
        </p:blipFill>
        <p:spPr bwMode="auto">
          <a:xfrm>
            <a:off x="6539346" y="29280"/>
            <a:ext cx="5652654" cy="679944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Timeline&#10;&#10;Description automatically generated">
            <a:extLst>
              <a:ext uri="{FF2B5EF4-FFF2-40B4-BE49-F238E27FC236}">
                <a16:creationId xmlns:a16="http://schemas.microsoft.com/office/drawing/2014/main" id="{8B27E546-B42D-4C4A-B30E-78979481ACE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53" y="0"/>
            <a:ext cx="6251575" cy="6858000"/>
          </a:xfrm>
          <a:prstGeom prst="rect">
            <a:avLst/>
          </a:prstGeom>
          <a:noFill/>
        </p:spPr>
      </p:pic>
    </p:spTree>
    <p:extLst>
      <p:ext uri="{BB962C8B-B14F-4D97-AF65-F5344CB8AC3E}">
        <p14:creationId xmlns:p14="http://schemas.microsoft.com/office/powerpoint/2010/main" val="151986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F3DF-F1D2-4FA9-9663-1FEFA3ED7045}"/>
              </a:ext>
            </a:extLst>
          </p:cNvPr>
          <p:cNvSpPr>
            <a:spLocks noGrp="1"/>
          </p:cNvSpPr>
          <p:nvPr>
            <p:ph type="title"/>
          </p:nvPr>
        </p:nvSpPr>
        <p:spPr/>
        <p:txBody>
          <a:bodyPr>
            <a:normAutofit fontScale="90000"/>
          </a:bodyPr>
          <a:lstStyle/>
          <a:p>
            <a:r>
              <a:rPr lang="en-US" dirty="0"/>
              <a:t>Learning Materials @ https://docs.microsoft.com/en-us/learn/powerplatform/power-bi</a:t>
            </a:r>
            <a:endParaRPr lang="en-PH" dirty="0"/>
          </a:p>
        </p:txBody>
      </p:sp>
      <p:pic>
        <p:nvPicPr>
          <p:cNvPr id="5" name="Content Placeholder 4">
            <a:extLst>
              <a:ext uri="{FF2B5EF4-FFF2-40B4-BE49-F238E27FC236}">
                <a16:creationId xmlns:a16="http://schemas.microsoft.com/office/drawing/2014/main" id="{D5C75247-489B-4559-8331-7D5824CD6C6C}"/>
              </a:ext>
            </a:extLst>
          </p:cNvPr>
          <p:cNvPicPr>
            <a:picLocks noGrp="1" noChangeAspect="1"/>
          </p:cNvPicPr>
          <p:nvPr>
            <p:ph idx="1"/>
          </p:nvPr>
        </p:nvPicPr>
        <p:blipFill>
          <a:blip r:embed="rId3"/>
          <a:stretch>
            <a:fillRect/>
          </a:stretch>
        </p:blipFill>
        <p:spPr>
          <a:xfrm>
            <a:off x="1850493" y="1021213"/>
            <a:ext cx="8491014" cy="5836787"/>
          </a:xfrm>
        </p:spPr>
      </p:pic>
    </p:spTree>
    <p:extLst>
      <p:ext uri="{BB962C8B-B14F-4D97-AF65-F5344CB8AC3E}">
        <p14:creationId xmlns:p14="http://schemas.microsoft.com/office/powerpoint/2010/main" val="74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15_4109default" id="{E728D685-11FC-4812-BA85-57AC6F9C9F40}" vid="{BC4E008B-95FF-4815-904E-143A8EDFC1D4}"/>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7087C0F-7449-45C4-B248-63D02665BF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TM03457485[[fn=Mesh]]</Template>
  <TotalTime>0</TotalTime>
  <Words>837</Words>
  <Application>Microsoft Office PowerPoint</Application>
  <PresentationFormat>Widescreen</PresentationFormat>
  <Paragraphs>81</Paragraphs>
  <Slides>21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Gartner sans</vt:lpstr>
      <vt:lpstr>Helvetica-regular</vt:lpstr>
      <vt:lpstr>Diamond Grid 16x9</vt:lpstr>
      <vt:lpstr>About Argelo Royce Bautista</vt:lpstr>
      <vt:lpstr>https://www.facebook.com/groups/ProgrammersCodepostingPH/</vt:lpstr>
      <vt:lpstr>https://www.facebook.com/groups/PDPForums</vt:lpstr>
      <vt:lpstr>Power BI and the Philippine Standard Geographical Code</vt:lpstr>
      <vt:lpstr>Agenda</vt:lpstr>
      <vt:lpstr>PowerPoint Presentation</vt:lpstr>
      <vt:lpstr>Why use Power BI?</vt:lpstr>
      <vt:lpstr>PowerPoint Presentation</vt:lpstr>
      <vt:lpstr>Learning Materials @ https://docs.microsoft.com/en-us/learn/powerplatform/power-bi</vt:lpstr>
      <vt:lpstr>Learning the Formula Language (DAX)</vt:lpstr>
      <vt:lpstr>Learning the Data Transformation Language</vt:lpstr>
      <vt:lpstr>Wide Selection of Data Sources</vt:lpstr>
      <vt:lpstr>Demo Data: Philippine Statistics Authority’s Philippine Standard Geographical Code</vt:lpstr>
      <vt:lpstr>Philippine Statistics Authority (PSA): Mandates</vt:lpstr>
      <vt:lpstr>Data Steward</vt:lpstr>
      <vt:lpstr>Philippine Standard Geographical Code</vt:lpstr>
      <vt:lpstr>Administrative vs Geographical</vt:lpstr>
      <vt:lpstr>Q &amp; A</vt:lpstr>
      <vt:lpstr>https://forms.office.com/r/0CXhLku8jC</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2016-09-30T18:10:25Z</dcterms:created>
  <dcterms:modified xsi:type="dcterms:W3CDTF">2021-08-31T10:09:03Z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TC030310159991</vt:lpwstr>
  </property>
</Properties>
</file>