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EB Garamond Medium"/>
      <p:regular r:id="rId23"/>
      <p:bold r:id="rId24"/>
      <p:italic r:id="rId25"/>
      <p:boldItalic r:id="rId26"/>
    </p:embeddedFont>
    <p:embeddedFont>
      <p:font typeface="EB Garamond SemiBold"/>
      <p:regular r:id="rId27"/>
      <p:bold r:id="rId28"/>
      <p:italic r:id="rId29"/>
      <p:boldItalic r:id="rId30"/>
    </p:embeddedFont>
    <p:embeddedFont>
      <p:font typeface="EB Garamond"/>
      <p:regular r:id="rId31"/>
      <p:bold r:id="rId32"/>
      <p:italic r:id="rId33"/>
      <p:boldItalic r:id="rId34"/>
    </p:embeddedFont>
    <p:embeddedFont>
      <p:font typeface="Libre Baskerville"/>
      <p:regular r:id="rId35"/>
      <p:bold r:id="rId36"/>
      <p: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iVPdMHaNr2RZzJ56kC1aXpqkzM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BGaramondMedium-bold.fntdata"/><Relationship Id="rId23" Type="http://schemas.openxmlformats.org/officeDocument/2006/relationships/font" Target="fonts/EBGaramond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BGaramondMedium-boldItalic.fntdata"/><Relationship Id="rId25" Type="http://schemas.openxmlformats.org/officeDocument/2006/relationships/font" Target="fonts/EBGaramondMedium-italic.fntdata"/><Relationship Id="rId28" Type="http://schemas.openxmlformats.org/officeDocument/2006/relationships/font" Target="fonts/EBGaramondSemiBold-bold.fntdata"/><Relationship Id="rId27" Type="http://schemas.openxmlformats.org/officeDocument/2006/relationships/font" Target="fonts/EBGaramond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BGaramond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BGaramond-regular.fntdata"/><Relationship Id="rId30" Type="http://schemas.openxmlformats.org/officeDocument/2006/relationships/font" Target="fonts/EBGaramondSemiBold-boldItalic.fntdata"/><Relationship Id="rId11" Type="http://schemas.openxmlformats.org/officeDocument/2006/relationships/slide" Target="slides/slide7.xml"/><Relationship Id="rId33" Type="http://schemas.openxmlformats.org/officeDocument/2006/relationships/font" Target="fonts/EBGaramond-italic.fntdata"/><Relationship Id="rId10" Type="http://schemas.openxmlformats.org/officeDocument/2006/relationships/slide" Target="slides/slide6.xml"/><Relationship Id="rId32" Type="http://schemas.openxmlformats.org/officeDocument/2006/relationships/font" Target="fonts/EBGaramond-bold.fntdata"/><Relationship Id="rId13" Type="http://schemas.openxmlformats.org/officeDocument/2006/relationships/slide" Target="slides/slide9.xml"/><Relationship Id="rId35" Type="http://schemas.openxmlformats.org/officeDocument/2006/relationships/font" Target="fonts/LibreBaskerville-regular.fntdata"/><Relationship Id="rId12" Type="http://schemas.openxmlformats.org/officeDocument/2006/relationships/slide" Target="slides/slide8.xml"/><Relationship Id="rId34" Type="http://schemas.openxmlformats.org/officeDocument/2006/relationships/font" Target="fonts/EBGaramond-boldItalic.fntdata"/><Relationship Id="rId15" Type="http://schemas.openxmlformats.org/officeDocument/2006/relationships/slide" Target="slides/slide11.xml"/><Relationship Id="rId37" Type="http://schemas.openxmlformats.org/officeDocument/2006/relationships/font" Target="fonts/LibreBaskerville-italic.fntdata"/><Relationship Id="rId14" Type="http://schemas.openxmlformats.org/officeDocument/2006/relationships/slide" Target="slides/slide10.xml"/><Relationship Id="rId36" Type="http://schemas.openxmlformats.org/officeDocument/2006/relationships/font" Target="fonts/LibreBaskerville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0793d6cdb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0793d6cdb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60793d6cdb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0793d6cdb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0793d6cdb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60793d6cdb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0793d6cdb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0793d6cdb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60793d6cdb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0793d6cdb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0793d6cdb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60793d6cdb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0793d6cdb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60793d6cdb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60793d6cdb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793d6cdb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793d6cdb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60793d6cdb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0793d6cdb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60793d6cdb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60793d6cdb_0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0793d6cdb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60793d6cdb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60793d6cdb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9" name="Google Shape;2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0793d6cd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0793d6cd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60793d6cdb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0793d6cdb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0793d6cdb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60793d6cdb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0793d6cdb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0793d6cdb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60793d6cdb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0793d6cdb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0793d6cdb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60793d6cdb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793d6cdb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793d6cdb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60793d6cdb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793d6cdb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793d6cdb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60793d6cdb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linkedin.com/in/rajiv-roy-chowdary-pudota" TargetMode="External"/><Relationship Id="rId4" Type="http://schemas.openxmlformats.org/officeDocument/2006/relationships/hyperlink" Target="https://github.com/roychowdary159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2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3600">
                <a:solidFill>
                  <a:srgbClr val="242424"/>
                </a:solidFill>
                <a:highlight>
                  <a:schemeClr val="lt1"/>
                </a:highlight>
                <a:latin typeface="EB Garamond"/>
                <a:ea typeface="EB Garamond"/>
                <a:cs typeface="EB Garamond"/>
                <a:sym typeface="EB Garamond"/>
              </a:rPr>
              <a:t>Library Management System</a:t>
            </a:r>
            <a:endParaRPr b="1" i="0" sz="3600" u="none" cap="none" strike="noStrike">
              <a:solidFill>
                <a:srgbClr val="242424"/>
              </a:solidFill>
              <a:highlight>
                <a:schemeClr val="lt1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0793d6cdb_0_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C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For each book that is loaned out from the "Sharpstown" branch and whose DueDate is 2/3/18, retrieve the book title, the borrower's name, and the borrower's address. </a:t>
            </a:r>
            <a:endParaRPr sz="2400">
              <a:solidFill>
                <a:srgbClr val="C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63" name="Google Shape;163;g360793d6cdb_0_5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This SQL query retrieves details of borrowers who borrowed books from the Sharpstown library branch with a due date of '2018-03-02'.</a:t>
            </a:r>
            <a:endParaRPr sz="24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64" name="Google Shape;164;g360793d6cdb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975" y="1825625"/>
            <a:ext cx="5353825" cy="43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0793d6cdb_0_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C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For each library branch, retrieve the branch name and the total number of books loaned out from that branch. </a:t>
            </a:r>
            <a:endParaRPr sz="2400">
              <a:solidFill>
                <a:srgbClr val="C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71" name="Google Shape;171;g360793d6cdb_0_6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This SQL query retrieves the number of books loaned out (i.e., sanctioned) by each library branch.</a:t>
            </a:r>
            <a:endParaRPr sz="24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72" name="Google Shape;172;g360793d6cdb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1843100"/>
            <a:ext cx="6019801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0793d6cdb_0_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C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Retrieve the names, addresses, and number of books checked out for all borrowers who have more than five books checked out. </a:t>
            </a:r>
            <a:endParaRPr sz="2400">
              <a:solidFill>
                <a:srgbClr val="C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79" name="Google Shape;179;g360793d6cdb_0_7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This SQL query retrieves the borrowers who have checked out more than 5 books, along with their name, address, and the total number of books they checked out.</a:t>
            </a:r>
            <a:endParaRPr sz="24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80" name="Google Shape;180;g360793d6cdb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100" y="1825625"/>
            <a:ext cx="49937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793d6cdb_0_7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690">
                <a:solidFill>
                  <a:srgbClr val="C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For each book authored by "Stephen King", retrieve the title and the number of copies owned by the library branch whose name is "Central". </a:t>
            </a:r>
            <a:endParaRPr>
              <a:solidFill>
                <a:srgbClr val="C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87" name="Google Shape;187;g360793d6cdb_0_78"/>
          <p:cNvSpPr txBox="1"/>
          <p:nvPr>
            <p:ph idx="1" type="body"/>
          </p:nvPr>
        </p:nvSpPr>
        <p:spPr>
          <a:xfrm>
            <a:off x="838200" y="4030250"/>
            <a:ext cx="9984300" cy="214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The titles of books written by Stephen King</a:t>
            </a:r>
            <a:b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</a:br>
            <a:endParaRPr sz="24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The number of copies of those books</a:t>
            </a:r>
            <a:b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</a:br>
            <a:endParaRPr sz="24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Specifically available at the Central library branch</a:t>
            </a:r>
            <a:endParaRPr sz="24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Char char="•"/>
            </a:pPr>
            <a:r>
              <a:t/>
            </a:r>
            <a:endParaRPr sz="24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88" name="Google Shape;188;g360793d6cdb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387225"/>
            <a:ext cx="10515600" cy="25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0793d6cdb_0_85"/>
          <p:cNvSpPr txBox="1"/>
          <p:nvPr>
            <p:ph type="title"/>
          </p:nvPr>
        </p:nvSpPr>
        <p:spPr>
          <a:xfrm>
            <a:off x="838200" y="365125"/>
            <a:ext cx="10767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C00000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Final Business insights and Recommendations</a:t>
            </a:r>
            <a:endParaRPr>
              <a:solidFill>
                <a:srgbClr val="C00000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95" name="Google Shape;195;g360793d6cdb_0_8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EB Garamond Medium"/>
              <a:buChar char="•"/>
            </a:pP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Optimized Inventory Allocation – </a:t>
            </a:r>
            <a:r>
              <a:rPr lang="en-IN" sz="2400">
                <a:latin typeface="EB Garamond"/>
                <a:ea typeface="EB Garamond"/>
                <a:cs typeface="EB Garamond"/>
                <a:sym typeface="EB Garamond"/>
              </a:rPr>
              <a:t>Ensure books are distributed efficiently across branches based on demand patterns</a:t>
            </a: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.</a:t>
            </a:r>
            <a:endParaRPr sz="24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Char char="•"/>
            </a:pP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Enhanced Borrowing Experience – </a:t>
            </a:r>
            <a:r>
              <a:rPr lang="en-IN" sz="2400">
                <a:latin typeface="EB Garamond"/>
                <a:ea typeface="EB Garamond"/>
                <a:cs typeface="EB Garamond"/>
                <a:sym typeface="EB Garamond"/>
              </a:rPr>
              <a:t>Implement real-time tracking and reservation systems for better accessibility.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Char char="•"/>
            </a:pP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Data-Driven Decision Making – </a:t>
            </a:r>
            <a:r>
              <a:rPr lang="en-IN" sz="2400">
                <a:latin typeface="EB Garamond"/>
                <a:ea typeface="EB Garamond"/>
                <a:cs typeface="EB Garamond"/>
                <a:sym typeface="EB Garamond"/>
              </a:rPr>
              <a:t>Use historical loan data to guide acquisitions and stock adjustments.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Char char="•"/>
            </a:pP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Operational Efficiency – </a:t>
            </a:r>
            <a:r>
              <a:rPr lang="en-IN" sz="2400">
                <a:latin typeface="EB Garamond"/>
                <a:ea typeface="EB Garamond"/>
                <a:cs typeface="EB Garamond"/>
                <a:sym typeface="EB Garamond"/>
              </a:rPr>
              <a:t>Automate book transfers and integrate SQL-based tracking for streamlined management.</a:t>
            </a:r>
            <a:br>
              <a:rPr lang="en-IN" sz="2400">
                <a:latin typeface="EB Garamond"/>
                <a:ea typeface="EB Garamond"/>
                <a:cs typeface="EB Garamond"/>
                <a:sym typeface="EB Garamond"/>
              </a:rPr>
            </a:br>
            <a:endParaRPr sz="11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793d6cdb_0_9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C00000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Conclusion</a:t>
            </a:r>
            <a:endParaRPr/>
          </a:p>
        </p:txBody>
      </p:sp>
      <p:sp>
        <p:nvSpPr>
          <p:cNvPr id="202" name="Google Shape;202;g360793d6cdb_0_9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4285"/>
              <a:buFont typeface="EB Garamond"/>
              <a:buChar char="•"/>
            </a:pPr>
            <a:r>
              <a:rPr lang="en-IN">
                <a:latin typeface="EB Garamond"/>
                <a:ea typeface="EB Garamond"/>
                <a:cs typeface="EB Garamond"/>
                <a:sym typeface="EB Garamond"/>
              </a:rPr>
              <a:t>The analysis of the library database provides valuable insights into book inventory management, borrower behavior, and operational efficiency.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Font typeface="EB Garamond"/>
              <a:buChar char="•"/>
            </a:pPr>
            <a:r>
              <a:rPr lang="en-IN">
                <a:latin typeface="EB Garamond"/>
                <a:ea typeface="EB Garamond"/>
                <a:cs typeface="EB Garamond"/>
                <a:sym typeface="EB Garamond"/>
              </a:rPr>
              <a:t>By leveraging data-driven decision-making, libraries can optimize book distribution, enhance the borrowing experience, and streamline resource allocation.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Font typeface="EB Garamond"/>
              <a:buChar char="•"/>
            </a:pPr>
            <a:r>
              <a:rPr lang="en-IN">
                <a:latin typeface="EB Garamond"/>
                <a:ea typeface="EB Garamond"/>
                <a:cs typeface="EB Garamond"/>
                <a:sym typeface="EB Garamond"/>
              </a:rPr>
              <a:t>Implementing automation and predictive analytics will further improve efficiency and ensure that popular books are readily available.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Font typeface="EB Garamond"/>
              <a:buChar char="•"/>
            </a:pPr>
            <a:r>
              <a:rPr lang="en-IN">
                <a:latin typeface="EB Garamond"/>
                <a:ea typeface="EB Garamond"/>
                <a:cs typeface="EB Garamond"/>
                <a:sym typeface="EB Garamond"/>
              </a:rPr>
              <a:t>This project highlights the importance of structured data analysis in creating a well-managed library system that meets user needs while maximizing resources. </a:t>
            </a:r>
            <a:br>
              <a:rPr lang="en-IN">
                <a:latin typeface="EB Garamond"/>
                <a:ea typeface="EB Garamond"/>
                <a:cs typeface="EB Garamond"/>
                <a:sym typeface="EB Garamond"/>
              </a:rPr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793d6cdb_0_9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C00000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Q&amp;A </a:t>
            </a:r>
            <a:endParaRPr>
              <a:solidFill>
                <a:srgbClr val="C00000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09" name="Google Shape;209;g360793d6cdb_0_9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EB Garamond"/>
              <a:buAutoNum type="arabicPeriod"/>
            </a:pPr>
            <a:r>
              <a:rPr lang="en-IN" sz="3000">
                <a:latin typeface="EB Garamond"/>
                <a:ea typeface="EB Garamond"/>
                <a:cs typeface="EB Garamond"/>
                <a:sym typeface="EB Garamond"/>
              </a:rPr>
              <a:t>What</a:t>
            </a:r>
            <a:r>
              <a:rPr lang="en-IN" sz="3000">
                <a:latin typeface="EB Garamond"/>
                <a:ea typeface="EB Garamond"/>
                <a:cs typeface="EB Garamond"/>
                <a:sym typeface="EB Garamond"/>
              </a:rPr>
              <a:t> role Does SQL play in this project? </a:t>
            </a:r>
            <a:endParaRPr sz="3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3000">
                <a:latin typeface="EB Garamond"/>
                <a:ea typeface="EB Garamond"/>
                <a:cs typeface="EB Garamond"/>
                <a:sym typeface="EB Garamond"/>
              </a:rPr>
              <a:t>SQL enables efficient querying, filtering, and aggregation of data for analysis and decision-making.</a:t>
            </a:r>
            <a:endParaRPr sz="3000">
              <a:latin typeface="EB Garamond"/>
              <a:ea typeface="EB Garamond"/>
              <a:cs typeface="EB Garamond"/>
              <a:sym typeface="EB Garamond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EB Garamond"/>
              <a:buAutoNum type="arabicPeriod"/>
            </a:pPr>
            <a:r>
              <a:rPr lang="en-IN" sz="3000">
                <a:latin typeface="EB Garamond"/>
                <a:ea typeface="EB Garamond"/>
                <a:cs typeface="EB Garamond"/>
                <a:sym typeface="EB Garamond"/>
              </a:rPr>
              <a:t>How Does Library database help book optimize </a:t>
            </a:r>
            <a:r>
              <a:rPr lang="en-IN" sz="3000">
                <a:latin typeface="EB Garamond"/>
                <a:ea typeface="EB Garamond"/>
                <a:cs typeface="EB Garamond"/>
                <a:sym typeface="EB Garamond"/>
              </a:rPr>
              <a:t>Distribution</a:t>
            </a:r>
            <a:r>
              <a:rPr lang="en-IN" sz="3000">
                <a:latin typeface="EB Garamond"/>
                <a:ea typeface="EB Garamond"/>
                <a:cs typeface="EB Garamond"/>
                <a:sym typeface="EB Garamond"/>
              </a:rPr>
              <a:t>?</a:t>
            </a:r>
            <a:endParaRPr sz="3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3000">
                <a:latin typeface="EB Garamond"/>
                <a:ea typeface="EB Garamond"/>
                <a:cs typeface="EB Garamond"/>
                <a:sym typeface="EB Garamond"/>
              </a:rPr>
              <a:t>It provides insights into book availability and borrower trends, allowing better inventory management.</a:t>
            </a:r>
            <a:endParaRPr sz="3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0793d6cdb_0_10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C00000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Challenges Working on SQL</a:t>
            </a:r>
            <a:endParaRPr>
              <a:solidFill>
                <a:srgbClr val="C00000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16" name="Google Shape;216;g360793d6cdb_0_10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EB Garamond"/>
              <a:buChar char="●"/>
            </a:pPr>
            <a:r>
              <a:rPr lang="en-IN" sz="3000">
                <a:latin typeface="EB Garamond"/>
                <a:ea typeface="EB Garamond"/>
                <a:cs typeface="EB Garamond"/>
                <a:sym typeface="EB Garamond"/>
              </a:rPr>
              <a:t>Understanding table relationships and applying correct joins.</a:t>
            </a:r>
            <a:endParaRPr sz="3000">
              <a:latin typeface="EB Garamond"/>
              <a:ea typeface="EB Garamond"/>
              <a:cs typeface="EB Garamond"/>
              <a:sym typeface="EB Garamond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EB Garamond"/>
              <a:buChar char="●"/>
            </a:pPr>
            <a:r>
              <a:rPr lang="en-IN" sz="3000">
                <a:latin typeface="EB Garamond"/>
                <a:ea typeface="EB Garamond"/>
                <a:cs typeface="EB Garamond"/>
                <a:sym typeface="EB Garamond"/>
              </a:rPr>
              <a:t>Ensuring data consistency with foreign key constraints.</a:t>
            </a:r>
            <a:endParaRPr sz="3000">
              <a:latin typeface="EB Garamond"/>
              <a:ea typeface="EB Garamond"/>
              <a:cs typeface="EB Garamond"/>
              <a:sym typeface="EB Garamond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EB Garamond"/>
              <a:buChar char="●"/>
            </a:pPr>
            <a:r>
              <a:rPr lang="en-IN" sz="3000">
                <a:latin typeface="EB Garamond"/>
                <a:ea typeface="EB Garamond"/>
                <a:cs typeface="EB Garamond"/>
                <a:sym typeface="EB Garamond"/>
              </a:rPr>
              <a:t>Handling aggregation across joined tables.</a:t>
            </a:r>
            <a:endParaRPr sz="3000">
              <a:latin typeface="EB Garamond"/>
              <a:ea typeface="EB Garamond"/>
              <a:cs typeface="EB Garamond"/>
              <a:sym typeface="EB Garamond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>
                <a:latin typeface="EB Garamond"/>
                <a:ea typeface="EB Garamond"/>
                <a:cs typeface="EB Garamond"/>
                <a:sym typeface="EB Garamond"/>
              </a:rPr>
              <a:t>Extracting time-based trends from date data (especially if in VARCHAR format).</a:t>
            </a:r>
            <a:endParaRPr sz="3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b="0" i="0" lang="en-IN" sz="4400" u="none" cap="none" strike="noStrik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00" y="1299175"/>
            <a:ext cx="10977000" cy="6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1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B Garamond Medium"/>
              <a:buChar char="•"/>
            </a:pPr>
            <a:r>
              <a:rPr lang="en-IN" sz="25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 have a background in Electronics and Communication Engineering, holding a Bachelor's degree from East Point College of Engineering and Technology, Bangalore.</a:t>
            </a:r>
            <a:endParaRPr i="0" sz="2500" u="none" cap="none" strike="noStrike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2921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B Garamond Medium"/>
              <a:buChar char="•"/>
            </a:pPr>
            <a:r>
              <a:rPr lang="en-IN" sz="25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 want to learn Data Science because it is a rapidly growing field that combines the power of data with the latest technologies to solve real-world problems and drive innovation.</a:t>
            </a:r>
            <a:endParaRPr i="0" sz="2500" u="none" cap="none" strike="noStrike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2921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B Garamond Medium"/>
              <a:buChar char="•"/>
            </a:pPr>
            <a:r>
              <a:rPr lang="en-IN" sz="25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As a fresher, I am keen to explore good opportunities to grow and contribute in the field of Data Science.</a:t>
            </a:r>
            <a:endParaRPr i="0" sz="2500" u="none" cap="none" strike="noStrike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2921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B Garamond Medium"/>
              <a:buChar char="•"/>
            </a:pPr>
            <a:r>
              <a:rPr lang="en-IN" sz="25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My </a:t>
            </a:r>
            <a:r>
              <a:rPr i="0" lang="en-IN" sz="2500" u="none" cap="none" strike="noStrike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LinkedIn and GitHub profile URLs</a:t>
            </a:r>
            <a:endParaRPr sz="25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2500" u="none" cap="none" strike="noStrike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LinkedIn: </a:t>
            </a:r>
            <a:r>
              <a:rPr lang="en-IN" sz="2500" u="sng">
                <a:solidFill>
                  <a:schemeClr val="hlink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  <a:hlinkClick r:id="rId3"/>
              </a:rPr>
              <a:t>www.linkedin.com/in/rajiv-roy-chowdary-pudota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 GitHub:    </a:t>
            </a:r>
            <a:r>
              <a:rPr lang="en-IN" sz="2500" u="sng">
                <a:solidFill>
                  <a:schemeClr val="hlink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  <a:hlinkClick r:id="rId4"/>
              </a:rPr>
              <a:t>https://github.com/roychowdary1597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i="0" lang="en-IN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b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737800" y="416550"/>
            <a:ext cx="57897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i="0" lang="en-IN" sz="4800" u="none" cap="none" strike="noStrike">
                <a:solidFill>
                  <a:srgbClr val="FF0000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About me</a:t>
            </a:r>
            <a:endParaRPr i="0" sz="4800" u="none" cap="none" strike="noStrike">
              <a:solidFill>
                <a:srgbClr val="FF0000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684875" y="18250"/>
            <a:ext cx="10039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4800">
                <a:solidFill>
                  <a:srgbClr val="FF0000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Agenda </a:t>
            </a:r>
            <a:endParaRPr sz="4800">
              <a:solidFill>
                <a:srgbClr val="FF0000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684880" y="1493134"/>
            <a:ext cx="10515600" cy="4777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EB Garamond Medium"/>
              <a:buChar char="•"/>
            </a:pP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Objective of the Project</a:t>
            </a:r>
            <a:endParaRPr sz="24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EB Garamond Medium"/>
              <a:buChar char="•"/>
            </a:pP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ER Diagram and schema explanation</a:t>
            </a:r>
            <a:endParaRPr sz="24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EB Garamond Medium"/>
              <a:buChar char="•"/>
            </a:pP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Key analysis questions (use cases)</a:t>
            </a:r>
            <a:endParaRPr sz="24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EB Garamond Medium"/>
              <a:buChar char="•"/>
            </a:pP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SQL query results with screenshots or summaries</a:t>
            </a:r>
            <a:endParaRPr sz="24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EB Garamond Medium"/>
              <a:buChar char="•"/>
            </a:pP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Final business insights and recommendations</a:t>
            </a:r>
            <a:endParaRPr sz="24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EB Garamond Medium"/>
              <a:buChar char="•"/>
            </a:pP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Conclusion (Key finding overall) </a:t>
            </a:r>
            <a:endParaRPr sz="24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EB Garamond Medium"/>
              <a:buChar char="•"/>
            </a:pP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Q&amp;A </a:t>
            </a:r>
            <a:endParaRPr sz="24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Your Experience/Challenges working on SQL – Data Analysis Project</a:t>
            </a:r>
            <a:r>
              <a:rPr b="1" lang="en-IN" sz="2400"/>
              <a:t>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0793d6cdb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4800">
                <a:solidFill>
                  <a:srgbClr val="FF0000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Objective Of The Project</a:t>
            </a:r>
            <a:endParaRPr/>
          </a:p>
        </p:txBody>
      </p:sp>
      <p:sp>
        <p:nvSpPr>
          <p:cNvPr id="118" name="Google Shape;118;g360793d6cdb_0_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EB Garamond Medium"/>
              <a:buChar char="•"/>
            </a:pPr>
            <a:r>
              <a:rPr lang="en-IN">
                <a:latin typeface="EB Garamond Medium"/>
                <a:ea typeface="EB Garamond Medium"/>
                <a:cs typeface="EB Garamond Medium"/>
                <a:sym typeface="EB Garamond Medium"/>
              </a:rPr>
              <a:t>Library Inventory Management - </a:t>
            </a:r>
            <a:r>
              <a:rPr lang="en-IN">
                <a:latin typeface="EB Garamond"/>
                <a:ea typeface="EB Garamond"/>
                <a:cs typeface="EB Garamond"/>
                <a:sym typeface="EB Garamond"/>
              </a:rPr>
              <a:t>For Tracking and Analysing Copies of books and optimal distribution to each branches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EB Garamond Medium"/>
              <a:buChar char="•"/>
            </a:pPr>
            <a:r>
              <a:rPr lang="en-IN">
                <a:latin typeface="EB Garamond Medium"/>
                <a:ea typeface="EB Garamond Medium"/>
                <a:cs typeface="EB Garamond Medium"/>
                <a:sym typeface="EB Garamond Medium"/>
              </a:rPr>
              <a:t>Loan &amp; Borrower Insights - </a:t>
            </a:r>
            <a:r>
              <a:rPr lang="en-IN">
                <a:latin typeface="EB Garamond"/>
                <a:ea typeface="EB Garamond"/>
                <a:cs typeface="EB Garamond"/>
                <a:sym typeface="EB Garamond"/>
              </a:rPr>
              <a:t>Identifying Borrowing Trends and Frequently borrowed books and analyzing borrower activity to enhance library services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EB Garamond Medium"/>
              <a:buChar char="•"/>
            </a:pPr>
            <a:r>
              <a:rPr lang="en-IN">
                <a:latin typeface="EB Garamond Medium"/>
                <a:ea typeface="EB Garamond Medium"/>
                <a:cs typeface="EB Garamond Medium"/>
                <a:sym typeface="EB Garamond Medium"/>
              </a:rPr>
              <a:t>Resource Optimization - </a:t>
            </a:r>
            <a:r>
              <a:rPr lang="en-IN">
                <a:latin typeface="EB Garamond"/>
                <a:ea typeface="EB Garamond"/>
                <a:cs typeface="EB Garamond"/>
                <a:sym typeface="EB Garamond"/>
              </a:rPr>
              <a:t>Preventing Book Shortages and preventing Overstockages and improving </a:t>
            </a:r>
            <a:r>
              <a:rPr lang="en-IN">
                <a:latin typeface="EB Garamond"/>
                <a:ea typeface="EB Garamond"/>
                <a:cs typeface="EB Garamond"/>
                <a:sym typeface="EB Garamond"/>
              </a:rPr>
              <a:t>accessibility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•"/>
            </a:pPr>
            <a:r>
              <a:rPr lang="en-IN">
                <a:latin typeface="EB Garamond Medium"/>
                <a:ea typeface="EB Garamond Medium"/>
                <a:cs typeface="EB Garamond Medium"/>
                <a:sym typeface="EB Garamond Medium"/>
              </a:rPr>
              <a:t>Data-Driven Decision Making</a:t>
            </a:r>
            <a:r>
              <a:rPr lang="en-IN">
                <a:latin typeface="EB Garamond"/>
                <a:ea typeface="EB Garamond"/>
                <a:cs typeface="EB Garamond"/>
                <a:sym typeface="EB Garamond"/>
              </a:rPr>
              <a:t> - Improving resource Planning to match demand Trends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0793d6cdb_0_22"/>
          <p:cNvSpPr txBox="1"/>
          <p:nvPr>
            <p:ph type="title"/>
          </p:nvPr>
        </p:nvSpPr>
        <p:spPr>
          <a:xfrm>
            <a:off x="838200" y="149775"/>
            <a:ext cx="10515600" cy="103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E01F26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EER Diagram and Schemas Explanation</a:t>
            </a:r>
            <a:endParaRPr sz="4800">
              <a:solidFill>
                <a:srgbClr val="E01F26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pic>
        <p:nvPicPr>
          <p:cNvPr id="125" name="Google Shape;125;g360793d6cdb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925" y="1092950"/>
            <a:ext cx="9236774" cy="51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0793d6cdb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FF0000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Key Analysis Questions</a:t>
            </a:r>
            <a:endParaRPr/>
          </a:p>
        </p:txBody>
      </p:sp>
      <p:sp>
        <p:nvSpPr>
          <p:cNvPr id="132" name="Google Shape;132;g360793d6cdb_0_15"/>
          <p:cNvSpPr txBox="1"/>
          <p:nvPr>
            <p:ph idx="1" type="body"/>
          </p:nvPr>
        </p:nvSpPr>
        <p:spPr>
          <a:xfrm>
            <a:off x="838200" y="1415450"/>
            <a:ext cx="10515600" cy="476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2427" lvl="0" marL="4572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265"/>
              <a:buFont typeface="EB Garamond"/>
              <a:buAutoNum type="arabicPeriod"/>
            </a:pPr>
            <a:r>
              <a:rPr lang="en-IN" sz="2690">
                <a:latin typeface="EB Garamond"/>
                <a:ea typeface="EB Garamond"/>
                <a:cs typeface="EB Garamond"/>
                <a:sym typeface="EB Garamond"/>
              </a:rPr>
              <a:t>How many copies of the book titled "The Lost Tribe" are owned by the library branch whose name is "Sharpstown"? </a:t>
            </a:r>
            <a:endParaRPr sz="2690">
              <a:latin typeface="EB Garamond"/>
              <a:ea typeface="EB Garamond"/>
              <a:cs typeface="EB Garamond"/>
              <a:sym typeface="EB Garamond"/>
            </a:endParaRPr>
          </a:p>
          <a:p>
            <a:pPr indent="-372427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65"/>
              <a:buFont typeface="EB Garamond"/>
              <a:buAutoNum type="arabicPeriod"/>
            </a:pPr>
            <a:r>
              <a:rPr lang="en-IN" sz="2690">
                <a:latin typeface="EB Garamond"/>
                <a:ea typeface="EB Garamond"/>
                <a:cs typeface="EB Garamond"/>
                <a:sym typeface="EB Garamond"/>
              </a:rPr>
              <a:t>How many copies of the book titled "The Lost Tribe" are owned by each library branch? </a:t>
            </a:r>
            <a:endParaRPr sz="2690">
              <a:latin typeface="EB Garamond"/>
              <a:ea typeface="EB Garamond"/>
              <a:cs typeface="EB Garamond"/>
              <a:sym typeface="EB Garamond"/>
            </a:endParaRPr>
          </a:p>
          <a:p>
            <a:pPr indent="-372427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65"/>
              <a:buFont typeface="EB Garamond"/>
              <a:buAutoNum type="arabicPeriod"/>
            </a:pPr>
            <a:r>
              <a:rPr lang="en-IN" sz="2690">
                <a:latin typeface="EB Garamond"/>
                <a:ea typeface="EB Garamond"/>
                <a:cs typeface="EB Garamond"/>
                <a:sym typeface="EB Garamond"/>
              </a:rPr>
              <a:t>Retrieve the names of all borrowers who do not have any books checked out.</a:t>
            </a:r>
            <a:endParaRPr sz="2690">
              <a:latin typeface="EB Garamond"/>
              <a:ea typeface="EB Garamond"/>
              <a:cs typeface="EB Garamond"/>
              <a:sym typeface="EB Garamond"/>
            </a:endParaRPr>
          </a:p>
          <a:p>
            <a:pPr indent="-372427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65"/>
              <a:buFont typeface="EB Garamond"/>
              <a:buAutoNum type="arabicPeriod"/>
            </a:pPr>
            <a:r>
              <a:rPr lang="en-IN" sz="2690">
                <a:latin typeface="EB Garamond"/>
                <a:ea typeface="EB Garamond"/>
                <a:cs typeface="EB Garamond"/>
                <a:sym typeface="EB Garamond"/>
              </a:rPr>
              <a:t>For each book that is loaned out from the "Sharpstown" branch and whose Due Date is 2/3/18, retrieve the book title, the borrower's name, and the borrower's address.</a:t>
            </a:r>
            <a:endParaRPr sz="2690">
              <a:latin typeface="EB Garamond"/>
              <a:ea typeface="EB Garamond"/>
              <a:cs typeface="EB Garamond"/>
              <a:sym typeface="EB Garamond"/>
            </a:endParaRPr>
          </a:p>
          <a:p>
            <a:pPr indent="-372427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65"/>
              <a:buFont typeface="EB Garamond"/>
              <a:buAutoNum type="arabicPeriod"/>
            </a:pPr>
            <a:r>
              <a:rPr lang="en-IN" sz="2690">
                <a:latin typeface="EB Garamond"/>
                <a:ea typeface="EB Garamond"/>
                <a:cs typeface="EB Garamond"/>
                <a:sym typeface="EB Garamond"/>
              </a:rPr>
              <a:t>For each library branch, retrieve the branch name and the total number of books loaned out from that branch. </a:t>
            </a:r>
            <a:endParaRPr sz="2690">
              <a:latin typeface="EB Garamond"/>
              <a:ea typeface="EB Garamond"/>
              <a:cs typeface="EB Garamond"/>
              <a:sym typeface="EB Garamond"/>
            </a:endParaRPr>
          </a:p>
          <a:p>
            <a:pPr indent="-372427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65"/>
              <a:buFont typeface="EB Garamond"/>
              <a:buAutoNum type="arabicPeriod"/>
            </a:pPr>
            <a:r>
              <a:rPr lang="en-IN" sz="2690">
                <a:latin typeface="EB Garamond"/>
                <a:ea typeface="EB Garamond"/>
                <a:cs typeface="EB Garamond"/>
                <a:sym typeface="EB Garamond"/>
              </a:rPr>
              <a:t>Retrieve the names, addresses, and number of books checked out for all borrowers who have more than five books checked out. </a:t>
            </a:r>
            <a:endParaRPr sz="2690">
              <a:latin typeface="EB Garamond"/>
              <a:ea typeface="EB Garamond"/>
              <a:cs typeface="EB Garamond"/>
              <a:sym typeface="EB Garamond"/>
            </a:endParaRPr>
          </a:p>
          <a:p>
            <a:pPr indent="-372427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65"/>
              <a:buFont typeface="EB Garamond"/>
              <a:buAutoNum type="arabicPeriod"/>
            </a:pPr>
            <a:r>
              <a:rPr lang="en-IN" sz="2690">
                <a:latin typeface="EB Garamond"/>
                <a:ea typeface="EB Garamond"/>
                <a:cs typeface="EB Garamond"/>
                <a:sym typeface="EB Garamond"/>
              </a:rPr>
              <a:t>For each book authored by "Stephen King", retrieve the title and the number of copies owned by the library branch whose name is "Central". </a:t>
            </a:r>
            <a:endParaRPr sz="269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0793d6cdb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690">
                <a:solidFill>
                  <a:srgbClr val="C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How many copies of the book titled "The Lost Tribe" are owned by the library branch whose name is "Sharpstown"? </a:t>
            </a:r>
            <a:endParaRPr>
              <a:solidFill>
                <a:srgbClr val="C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39" name="Google Shape;139;g360793d6cdb_0_2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This query retrieves the total number of copies of the book titled "The Lost Tribe" that are available at the Sharpstown library branch.</a:t>
            </a:r>
            <a:endParaRPr sz="24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40" name="Google Shape;140;g360793d6cdb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188" y="1825625"/>
            <a:ext cx="5600175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0793d6cdb_0_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690">
                <a:solidFill>
                  <a:srgbClr val="C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How many copies of the book titled "The Lost Tribe" are owned by each library branch? </a:t>
            </a:r>
            <a:endParaRPr>
              <a:solidFill>
                <a:srgbClr val="C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47" name="Google Shape;147;g360793d6cdb_0_42"/>
          <p:cNvSpPr txBox="1"/>
          <p:nvPr>
            <p:ph idx="1" type="body"/>
          </p:nvPr>
        </p:nvSpPr>
        <p:spPr>
          <a:xfrm>
            <a:off x="838200" y="1690900"/>
            <a:ext cx="5181600" cy="4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EB Garamond Medium"/>
              <a:buChar char="•"/>
            </a:pP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Retrieves the total number of copies of the book titled "The Lost Tribe" for each library branch, not just Sharpstown.</a:t>
            </a:r>
            <a:b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</a:br>
            <a:endParaRPr sz="24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B Garamond Medium"/>
              <a:buChar char="•"/>
            </a:pP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Groups the results by </a:t>
            </a:r>
            <a:r>
              <a:rPr lang="en-IN" sz="2400">
                <a:solidFill>
                  <a:srgbClr val="188038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library_branch_BranchName</a:t>
            </a: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 so you get a count per branch.</a:t>
            </a:r>
            <a:endParaRPr sz="24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48" name="Google Shape;148;g360793d6cdb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950" y="1690825"/>
            <a:ext cx="5333999" cy="448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0793d6cdb_0_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690">
                <a:solidFill>
                  <a:srgbClr val="C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Retrieve the names of all borrowers who do not have any books checked out.</a:t>
            </a:r>
            <a:endParaRPr>
              <a:solidFill>
                <a:srgbClr val="C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55" name="Google Shape;155;g360793d6cdb_0_49"/>
          <p:cNvSpPr txBox="1"/>
          <p:nvPr>
            <p:ph idx="1" type="body"/>
          </p:nvPr>
        </p:nvSpPr>
        <p:spPr>
          <a:xfrm>
            <a:off x="838200" y="1825625"/>
            <a:ext cx="10515600" cy="195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EB Garamond Medium"/>
              <a:buChar char="•"/>
            </a:pPr>
            <a:r>
              <a:rPr lang="en-IN" sz="2400">
                <a:latin typeface="EB Garamond Medium"/>
                <a:ea typeface="EB Garamond Medium"/>
                <a:cs typeface="EB Garamond Medium"/>
                <a:sym typeface="EB Garamond Medium"/>
              </a:rPr>
              <a:t>This SQL query retrieves the names of all borrowers who have not borrowed any books.</a:t>
            </a:r>
            <a:endParaRPr sz="24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56" name="Google Shape;156;g360793d6cdb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124225"/>
            <a:ext cx="10515599" cy="20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2021-02-16T05:19:01Z</dcterms:created>
  <dc:creator>Raghu Ram Aduri</dc:creator>
</cp:coreProperties>
</file>